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4"/>
  </p:sldMasterIdLst>
  <p:notesMasterIdLst>
    <p:notesMasterId r:id="rId39"/>
  </p:notesMasterIdLst>
  <p:handoutMasterIdLst>
    <p:handoutMasterId r:id="rId40"/>
  </p:handoutMasterIdLst>
  <p:sldIdLst>
    <p:sldId id="256" r:id="rId5"/>
    <p:sldId id="314" r:id="rId6"/>
    <p:sldId id="351" r:id="rId7"/>
    <p:sldId id="344" r:id="rId8"/>
    <p:sldId id="352" r:id="rId9"/>
    <p:sldId id="292" r:id="rId10"/>
    <p:sldId id="338" r:id="rId11"/>
    <p:sldId id="304" r:id="rId12"/>
    <p:sldId id="340" r:id="rId13"/>
    <p:sldId id="303" r:id="rId14"/>
    <p:sldId id="341" r:id="rId15"/>
    <p:sldId id="339" r:id="rId16"/>
    <p:sldId id="337" r:id="rId17"/>
    <p:sldId id="305" r:id="rId18"/>
    <p:sldId id="353" r:id="rId19"/>
    <p:sldId id="343" r:id="rId20"/>
    <p:sldId id="345" r:id="rId21"/>
    <p:sldId id="347" r:id="rId22"/>
    <p:sldId id="349" r:id="rId23"/>
    <p:sldId id="350" r:id="rId24"/>
    <p:sldId id="346" r:id="rId25"/>
    <p:sldId id="348" r:id="rId26"/>
    <p:sldId id="355" r:id="rId27"/>
    <p:sldId id="354" r:id="rId28"/>
    <p:sldId id="316" r:id="rId29"/>
    <p:sldId id="317" r:id="rId30"/>
    <p:sldId id="318" r:id="rId31"/>
    <p:sldId id="335" r:id="rId32"/>
    <p:sldId id="319" r:id="rId33"/>
    <p:sldId id="336" r:id="rId34"/>
    <p:sldId id="321" r:id="rId35"/>
    <p:sldId id="323" r:id="rId36"/>
    <p:sldId id="310" r:id="rId37"/>
    <p:sldId id="307" r:id="rId38"/>
  </p:sldIdLst>
  <p:sldSz cx="9144000" cy="6858000" type="screen4x3"/>
  <p:notesSz cx="6669088" cy="97536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586DC-E5E8-4BDC-9FD9-6B3DE90B8F85}" v="7" dt="2022-02-25T12:56:29.1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6271" autoAdjust="0"/>
  </p:normalViewPr>
  <p:slideViewPr>
    <p:cSldViewPr>
      <p:cViewPr varScale="1">
        <p:scale>
          <a:sx n="106" d="100"/>
          <a:sy n="106" d="100"/>
        </p:scale>
        <p:origin x="706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ęben Andrzej" userId="5e0da89e-6983-4c0a-9d47-957e29b4b69b" providerId="ADAL" clId="{6D7586DC-E5E8-4BDC-9FD9-6B3DE90B8F85}"/>
    <pc:docChg chg="undo custSel modSld modMainMaster">
      <pc:chgData name="Bęben Andrzej" userId="5e0da89e-6983-4c0a-9d47-957e29b4b69b" providerId="ADAL" clId="{6D7586DC-E5E8-4BDC-9FD9-6B3DE90B8F85}" dt="2022-02-25T12:56:33.393" v="125" actId="6549"/>
      <pc:docMkLst>
        <pc:docMk/>
      </pc:docMkLst>
      <pc:sldChg chg="modSp mod">
        <pc:chgData name="Bęben Andrzej" userId="5e0da89e-6983-4c0a-9d47-957e29b4b69b" providerId="ADAL" clId="{6D7586DC-E5E8-4BDC-9FD9-6B3DE90B8F85}" dt="2022-02-25T12:56:33.393" v="125" actId="6549"/>
        <pc:sldMkLst>
          <pc:docMk/>
          <pc:sldMk cId="0" sldId="256"/>
        </pc:sldMkLst>
        <pc:spChg chg="mod">
          <ac:chgData name="Bęben Andrzej" userId="5e0da89e-6983-4c0a-9d47-957e29b4b69b" providerId="ADAL" clId="{6D7586DC-E5E8-4BDC-9FD9-6B3DE90B8F85}" dt="2022-02-25T12:56:33.393" v="125" actId="6549"/>
          <ac:spMkLst>
            <pc:docMk/>
            <pc:sldMk cId="0" sldId="256"/>
            <ac:spMk id="11267" creationId="{00000000-0000-0000-0000-000000000000}"/>
          </ac:spMkLst>
        </pc:spChg>
      </pc:sldChg>
      <pc:sldChg chg="modSp">
        <pc:chgData name="Bęben Andrzej" userId="5e0da89e-6983-4c0a-9d47-957e29b4b69b" providerId="ADAL" clId="{6D7586DC-E5E8-4BDC-9FD9-6B3DE90B8F85}" dt="2022-02-25T12:47:47.480" v="49"/>
        <pc:sldMkLst>
          <pc:docMk/>
          <pc:sldMk cId="0" sldId="292"/>
        </pc:sldMkLst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0" sldId="292"/>
            <ac:spMk id="12290" creationId="{00000000-0000-0000-0000-000000000000}"/>
          </ac:spMkLst>
        </pc:spChg>
      </pc:sldChg>
      <pc:sldChg chg="modSp">
        <pc:chgData name="Bęben Andrzej" userId="5e0da89e-6983-4c0a-9d47-957e29b4b69b" providerId="ADAL" clId="{6D7586DC-E5E8-4BDC-9FD9-6B3DE90B8F85}" dt="2022-02-25T12:47:47.480" v="49"/>
        <pc:sldMkLst>
          <pc:docMk/>
          <pc:sldMk cId="0" sldId="303"/>
        </pc:sldMkLst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0" sldId="303"/>
            <ac:spMk id="14338" creationId="{00000000-0000-0000-0000-000000000000}"/>
          </ac:spMkLst>
        </pc:spChg>
      </pc:sldChg>
      <pc:sldChg chg="modSp mod">
        <pc:chgData name="Bęben Andrzej" userId="5e0da89e-6983-4c0a-9d47-957e29b4b69b" providerId="ADAL" clId="{6D7586DC-E5E8-4BDC-9FD9-6B3DE90B8F85}" dt="2022-02-25T12:50:13.407" v="104" actId="6549"/>
        <pc:sldMkLst>
          <pc:docMk/>
          <pc:sldMk cId="0" sldId="304"/>
        </pc:sldMkLst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0" sldId="304"/>
            <ac:spMk id="13314" creationId="{00000000-0000-0000-0000-000000000000}"/>
          </ac:spMkLst>
        </pc:spChg>
        <pc:spChg chg="mod">
          <ac:chgData name="Bęben Andrzej" userId="5e0da89e-6983-4c0a-9d47-957e29b4b69b" providerId="ADAL" clId="{6D7586DC-E5E8-4BDC-9FD9-6B3DE90B8F85}" dt="2022-02-25T12:50:13.407" v="104" actId="6549"/>
          <ac:spMkLst>
            <pc:docMk/>
            <pc:sldMk cId="0" sldId="304"/>
            <ac:spMk id="13317" creationId="{00000000-0000-0000-0000-000000000000}"/>
          </ac:spMkLst>
        </pc:spChg>
      </pc:sldChg>
      <pc:sldChg chg="modSp">
        <pc:chgData name="Bęben Andrzej" userId="5e0da89e-6983-4c0a-9d47-957e29b4b69b" providerId="ADAL" clId="{6D7586DC-E5E8-4BDC-9FD9-6B3DE90B8F85}" dt="2022-02-25T12:47:47.480" v="49"/>
        <pc:sldMkLst>
          <pc:docMk/>
          <pc:sldMk cId="0" sldId="305"/>
        </pc:sldMkLst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0" sldId="305"/>
            <ac:spMk id="15362" creationId="{00000000-0000-0000-0000-000000000000}"/>
          </ac:spMkLst>
        </pc:spChg>
      </pc:sldChg>
      <pc:sldChg chg="modSp">
        <pc:chgData name="Bęben Andrzej" userId="5e0da89e-6983-4c0a-9d47-957e29b4b69b" providerId="ADAL" clId="{6D7586DC-E5E8-4BDC-9FD9-6B3DE90B8F85}" dt="2022-02-25T12:47:47.480" v="49"/>
        <pc:sldMkLst>
          <pc:docMk/>
          <pc:sldMk cId="0" sldId="307"/>
        </pc:sldMkLst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0" sldId="307"/>
            <ac:spMk id="32770" creationId="{00000000-0000-0000-0000-000000000000}"/>
          </ac:spMkLst>
        </pc:spChg>
      </pc:sldChg>
      <pc:sldChg chg="modSp">
        <pc:chgData name="Bęben Andrzej" userId="5e0da89e-6983-4c0a-9d47-957e29b4b69b" providerId="ADAL" clId="{6D7586DC-E5E8-4BDC-9FD9-6B3DE90B8F85}" dt="2022-02-25T12:47:47.480" v="49"/>
        <pc:sldMkLst>
          <pc:docMk/>
          <pc:sldMk cId="0" sldId="310"/>
        </pc:sldMkLst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0" sldId="310"/>
            <ac:spMk id="30722" creationId="{00000000-0000-0000-0000-000000000000}"/>
          </ac:spMkLst>
        </pc:spChg>
      </pc:sldChg>
      <pc:sldChg chg="modSp">
        <pc:chgData name="Bęben Andrzej" userId="5e0da89e-6983-4c0a-9d47-957e29b4b69b" providerId="ADAL" clId="{6D7586DC-E5E8-4BDC-9FD9-6B3DE90B8F85}" dt="2022-02-25T12:47:47.480" v="49"/>
        <pc:sldMkLst>
          <pc:docMk/>
          <pc:sldMk cId="0" sldId="314"/>
        </pc:sldMkLst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0" sldId="314"/>
            <ac:spMk id="17410" creationId="{00000000-0000-0000-0000-000000000000}"/>
          </ac:spMkLst>
        </pc:spChg>
      </pc:sldChg>
      <pc:sldChg chg="modSp">
        <pc:chgData name="Bęben Andrzej" userId="5e0da89e-6983-4c0a-9d47-957e29b4b69b" providerId="ADAL" clId="{6D7586DC-E5E8-4BDC-9FD9-6B3DE90B8F85}" dt="2022-02-25T12:47:47.480" v="49"/>
        <pc:sldMkLst>
          <pc:docMk/>
          <pc:sldMk cId="0" sldId="316"/>
        </pc:sldMkLst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0" sldId="316"/>
            <ac:spMk id="19458" creationId="{00000000-0000-0000-0000-000000000000}"/>
          </ac:spMkLst>
        </pc:spChg>
      </pc:sldChg>
      <pc:sldChg chg="modSp">
        <pc:chgData name="Bęben Andrzej" userId="5e0da89e-6983-4c0a-9d47-957e29b4b69b" providerId="ADAL" clId="{6D7586DC-E5E8-4BDC-9FD9-6B3DE90B8F85}" dt="2022-02-25T12:47:47.480" v="49"/>
        <pc:sldMkLst>
          <pc:docMk/>
          <pc:sldMk cId="0" sldId="317"/>
        </pc:sldMkLst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0" sldId="317"/>
            <ac:spMk id="20482" creationId="{00000000-0000-0000-0000-000000000000}"/>
          </ac:spMkLst>
        </pc:spChg>
      </pc:sldChg>
      <pc:sldChg chg="modSp">
        <pc:chgData name="Bęben Andrzej" userId="5e0da89e-6983-4c0a-9d47-957e29b4b69b" providerId="ADAL" clId="{6D7586DC-E5E8-4BDC-9FD9-6B3DE90B8F85}" dt="2022-02-25T12:47:47.480" v="49"/>
        <pc:sldMkLst>
          <pc:docMk/>
          <pc:sldMk cId="0" sldId="318"/>
        </pc:sldMkLst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0" sldId="318"/>
            <ac:spMk id="21506" creationId="{00000000-0000-0000-0000-000000000000}"/>
          </ac:spMkLst>
        </pc:spChg>
      </pc:sldChg>
      <pc:sldChg chg="modSp">
        <pc:chgData name="Bęben Andrzej" userId="5e0da89e-6983-4c0a-9d47-957e29b4b69b" providerId="ADAL" clId="{6D7586DC-E5E8-4BDC-9FD9-6B3DE90B8F85}" dt="2022-02-25T12:47:47.480" v="49"/>
        <pc:sldMkLst>
          <pc:docMk/>
          <pc:sldMk cId="0" sldId="319"/>
        </pc:sldMkLst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0" sldId="319"/>
            <ac:spMk id="23554" creationId="{00000000-0000-0000-0000-000000000000}"/>
          </ac:spMkLst>
        </pc:spChg>
      </pc:sldChg>
      <pc:sldChg chg="modSp">
        <pc:chgData name="Bęben Andrzej" userId="5e0da89e-6983-4c0a-9d47-957e29b4b69b" providerId="ADAL" clId="{6D7586DC-E5E8-4BDC-9FD9-6B3DE90B8F85}" dt="2022-02-25T12:47:47.480" v="49"/>
        <pc:sldMkLst>
          <pc:docMk/>
          <pc:sldMk cId="0" sldId="321"/>
        </pc:sldMkLst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0" sldId="321"/>
            <ac:spMk id="25602" creationId="{00000000-0000-0000-0000-000000000000}"/>
          </ac:spMkLst>
        </pc:spChg>
      </pc:sldChg>
      <pc:sldChg chg="modSp">
        <pc:chgData name="Bęben Andrzej" userId="5e0da89e-6983-4c0a-9d47-957e29b4b69b" providerId="ADAL" clId="{6D7586DC-E5E8-4BDC-9FD9-6B3DE90B8F85}" dt="2022-02-25T12:47:47.480" v="49"/>
        <pc:sldMkLst>
          <pc:docMk/>
          <pc:sldMk cId="0" sldId="323"/>
        </pc:sldMkLst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0" sldId="323"/>
            <ac:spMk id="28674" creationId="{00000000-0000-0000-0000-000000000000}"/>
          </ac:spMkLst>
        </pc:spChg>
      </pc:sldChg>
      <pc:sldChg chg="modSp">
        <pc:chgData name="Bęben Andrzej" userId="5e0da89e-6983-4c0a-9d47-957e29b4b69b" providerId="ADAL" clId="{6D7586DC-E5E8-4BDC-9FD9-6B3DE90B8F85}" dt="2022-02-25T12:47:47.480" v="49"/>
        <pc:sldMkLst>
          <pc:docMk/>
          <pc:sldMk cId="0" sldId="335"/>
        </pc:sldMkLst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0" sldId="335"/>
            <ac:spMk id="22530" creationId="{00000000-0000-0000-0000-000000000000}"/>
          </ac:spMkLst>
        </pc:spChg>
      </pc:sldChg>
      <pc:sldChg chg="modSp">
        <pc:chgData name="Bęben Andrzej" userId="5e0da89e-6983-4c0a-9d47-957e29b4b69b" providerId="ADAL" clId="{6D7586DC-E5E8-4BDC-9FD9-6B3DE90B8F85}" dt="2022-02-25T12:47:47.480" v="49"/>
        <pc:sldMkLst>
          <pc:docMk/>
          <pc:sldMk cId="0" sldId="336"/>
        </pc:sldMkLst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0" sldId="336"/>
            <ac:spMk id="24578" creationId="{00000000-0000-0000-0000-000000000000}"/>
          </ac:spMkLst>
        </pc:spChg>
      </pc:sldChg>
      <pc:sldChg chg="modSp">
        <pc:chgData name="Bęben Andrzej" userId="5e0da89e-6983-4c0a-9d47-957e29b4b69b" providerId="ADAL" clId="{6D7586DC-E5E8-4BDC-9FD9-6B3DE90B8F85}" dt="2022-02-25T12:47:47.480" v="49"/>
        <pc:sldMkLst>
          <pc:docMk/>
          <pc:sldMk cId="3262846196" sldId="337"/>
        </pc:sldMkLst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3262846196" sldId="337"/>
            <ac:spMk id="4" creationId="{BF43A0C0-FFC1-400F-824E-D00137E10291}"/>
          </ac:spMkLst>
        </pc:spChg>
      </pc:sldChg>
      <pc:sldChg chg="modSp">
        <pc:chgData name="Bęben Andrzej" userId="5e0da89e-6983-4c0a-9d47-957e29b4b69b" providerId="ADAL" clId="{6D7586DC-E5E8-4BDC-9FD9-6B3DE90B8F85}" dt="2022-02-25T12:47:47.480" v="49"/>
        <pc:sldMkLst>
          <pc:docMk/>
          <pc:sldMk cId="1482603102" sldId="338"/>
        </pc:sldMkLst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1482603102" sldId="338"/>
            <ac:spMk id="12290" creationId="{00000000-0000-0000-0000-000000000000}"/>
          </ac:spMkLst>
        </pc:spChg>
      </pc:sldChg>
      <pc:sldChg chg="modSp mod">
        <pc:chgData name="Bęben Andrzej" userId="5e0da89e-6983-4c0a-9d47-957e29b4b69b" providerId="ADAL" clId="{6D7586DC-E5E8-4BDC-9FD9-6B3DE90B8F85}" dt="2022-02-25T12:53:16.904" v="119" actId="20577"/>
        <pc:sldMkLst>
          <pc:docMk/>
          <pc:sldMk cId="155213493" sldId="339"/>
        </pc:sldMkLst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155213493" sldId="339"/>
            <ac:spMk id="4" creationId="{5E5F9B25-E264-49D3-BFD5-A16977966FD4}"/>
          </ac:spMkLst>
        </pc:spChg>
        <pc:spChg chg="mod">
          <ac:chgData name="Bęben Andrzej" userId="5e0da89e-6983-4c0a-9d47-957e29b4b69b" providerId="ADAL" clId="{6D7586DC-E5E8-4BDC-9FD9-6B3DE90B8F85}" dt="2022-02-25T12:53:16.904" v="119" actId="20577"/>
          <ac:spMkLst>
            <pc:docMk/>
            <pc:sldMk cId="155213493" sldId="339"/>
            <ac:spMk id="8" creationId="{763EFCA9-103C-48C5-A8F9-12B06EFE9D7D}"/>
          </ac:spMkLst>
        </pc:spChg>
      </pc:sldChg>
      <pc:sldChg chg="modSp mod">
        <pc:chgData name="Bęben Andrzej" userId="5e0da89e-6983-4c0a-9d47-957e29b4b69b" providerId="ADAL" clId="{6D7586DC-E5E8-4BDC-9FD9-6B3DE90B8F85}" dt="2022-02-25T12:51:43.955" v="106" actId="6549"/>
        <pc:sldMkLst>
          <pc:docMk/>
          <pc:sldMk cId="3363581390" sldId="340"/>
        </pc:sldMkLst>
        <pc:spChg chg="mod">
          <ac:chgData name="Bęben Andrzej" userId="5e0da89e-6983-4c0a-9d47-957e29b4b69b" providerId="ADAL" clId="{6D7586DC-E5E8-4BDC-9FD9-6B3DE90B8F85}" dt="2022-02-25T12:51:43.955" v="106" actId="6549"/>
          <ac:spMkLst>
            <pc:docMk/>
            <pc:sldMk cId="3363581390" sldId="340"/>
            <ac:spMk id="3" creationId="{BD040F17-0779-4A6E-A518-5027A92A1304}"/>
          </ac:spMkLst>
        </pc:spChg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3363581390" sldId="340"/>
            <ac:spMk id="4" creationId="{DAD3B592-6FAA-49EF-B606-1C90A01E78BD}"/>
          </ac:spMkLst>
        </pc:spChg>
      </pc:sldChg>
      <pc:sldChg chg="modSp">
        <pc:chgData name="Bęben Andrzej" userId="5e0da89e-6983-4c0a-9d47-957e29b4b69b" providerId="ADAL" clId="{6D7586DC-E5E8-4BDC-9FD9-6B3DE90B8F85}" dt="2022-02-25T12:47:47.480" v="49"/>
        <pc:sldMkLst>
          <pc:docMk/>
          <pc:sldMk cId="4129315805" sldId="341"/>
        </pc:sldMkLst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4129315805" sldId="341"/>
            <ac:spMk id="4" creationId="{507B31C4-B57F-41FA-B988-F36834FD4144}"/>
          </ac:spMkLst>
        </pc:spChg>
      </pc:sldChg>
      <pc:sldChg chg="modSp">
        <pc:chgData name="Bęben Andrzej" userId="5e0da89e-6983-4c0a-9d47-957e29b4b69b" providerId="ADAL" clId="{6D7586DC-E5E8-4BDC-9FD9-6B3DE90B8F85}" dt="2022-02-25T12:47:47.480" v="49"/>
        <pc:sldMkLst>
          <pc:docMk/>
          <pc:sldMk cId="4147244016" sldId="343"/>
        </pc:sldMkLst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4147244016" sldId="343"/>
            <ac:spMk id="4" creationId="{79F5F915-D3A9-405D-8949-41F18F1A875B}"/>
          </ac:spMkLst>
        </pc:spChg>
      </pc:sldChg>
      <pc:sldChg chg="modSp">
        <pc:chgData name="Bęben Andrzej" userId="5e0da89e-6983-4c0a-9d47-957e29b4b69b" providerId="ADAL" clId="{6D7586DC-E5E8-4BDC-9FD9-6B3DE90B8F85}" dt="2022-02-25T12:47:47.480" v="49"/>
        <pc:sldMkLst>
          <pc:docMk/>
          <pc:sldMk cId="1910073413" sldId="344"/>
        </pc:sldMkLst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1910073413" sldId="344"/>
            <ac:spMk id="6" creationId="{11B6050F-4BE6-4BB5-AA9E-E03910F9A3FE}"/>
          </ac:spMkLst>
        </pc:spChg>
      </pc:sldChg>
      <pc:sldChg chg="modSp">
        <pc:chgData name="Bęben Andrzej" userId="5e0da89e-6983-4c0a-9d47-957e29b4b69b" providerId="ADAL" clId="{6D7586DC-E5E8-4BDC-9FD9-6B3DE90B8F85}" dt="2022-02-25T12:47:47.480" v="49"/>
        <pc:sldMkLst>
          <pc:docMk/>
          <pc:sldMk cId="3488508498" sldId="345"/>
        </pc:sldMkLst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3488508498" sldId="345"/>
            <ac:spMk id="4" creationId="{2103E98F-710F-4011-AFF5-E4D2FC1DC74E}"/>
          </ac:spMkLst>
        </pc:spChg>
      </pc:sldChg>
      <pc:sldChg chg="modSp">
        <pc:chgData name="Bęben Andrzej" userId="5e0da89e-6983-4c0a-9d47-957e29b4b69b" providerId="ADAL" clId="{6D7586DC-E5E8-4BDC-9FD9-6B3DE90B8F85}" dt="2022-02-25T12:47:47.480" v="49"/>
        <pc:sldMkLst>
          <pc:docMk/>
          <pc:sldMk cId="2491439807" sldId="346"/>
        </pc:sldMkLst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2491439807" sldId="346"/>
            <ac:spMk id="44" creationId="{A15E073F-39AA-4739-8378-6A025BB5ECFD}"/>
          </ac:spMkLst>
        </pc:spChg>
      </pc:sldChg>
      <pc:sldChg chg="modSp">
        <pc:chgData name="Bęben Andrzej" userId="5e0da89e-6983-4c0a-9d47-957e29b4b69b" providerId="ADAL" clId="{6D7586DC-E5E8-4BDC-9FD9-6B3DE90B8F85}" dt="2022-02-25T12:47:47.480" v="49"/>
        <pc:sldMkLst>
          <pc:docMk/>
          <pc:sldMk cId="479598014" sldId="347"/>
        </pc:sldMkLst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479598014" sldId="347"/>
            <ac:spMk id="4" creationId="{A6108D37-98BE-42F4-85FA-1CAFF70B55A9}"/>
          </ac:spMkLst>
        </pc:spChg>
      </pc:sldChg>
      <pc:sldChg chg="modSp">
        <pc:chgData name="Bęben Andrzej" userId="5e0da89e-6983-4c0a-9d47-957e29b4b69b" providerId="ADAL" clId="{6D7586DC-E5E8-4BDC-9FD9-6B3DE90B8F85}" dt="2022-02-25T12:47:47.480" v="49"/>
        <pc:sldMkLst>
          <pc:docMk/>
          <pc:sldMk cId="3156475174" sldId="348"/>
        </pc:sldMkLst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3156475174" sldId="348"/>
            <ac:spMk id="14" creationId="{08621578-B561-4B2C-B4DE-17B5E2D64680}"/>
          </ac:spMkLst>
        </pc:spChg>
      </pc:sldChg>
      <pc:sldChg chg="modSp">
        <pc:chgData name="Bęben Andrzej" userId="5e0da89e-6983-4c0a-9d47-957e29b4b69b" providerId="ADAL" clId="{6D7586DC-E5E8-4BDC-9FD9-6B3DE90B8F85}" dt="2022-02-25T12:47:47.480" v="49"/>
        <pc:sldMkLst>
          <pc:docMk/>
          <pc:sldMk cId="2812125202" sldId="349"/>
        </pc:sldMkLst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2812125202" sldId="349"/>
            <ac:spMk id="4" creationId="{056EA90F-A090-4C8B-A302-4AD3BA68EF4E}"/>
          </ac:spMkLst>
        </pc:spChg>
      </pc:sldChg>
      <pc:sldChg chg="modSp mod">
        <pc:chgData name="Bęben Andrzej" userId="5e0da89e-6983-4c0a-9d47-957e29b4b69b" providerId="ADAL" clId="{6D7586DC-E5E8-4BDC-9FD9-6B3DE90B8F85}" dt="2022-02-25T12:54:27.034" v="123" actId="20577"/>
        <pc:sldMkLst>
          <pc:docMk/>
          <pc:sldMk cId="4094959950" sldId="350"/>
        </pc:sldMkLst>
        <pc:spChg chg="mod">
          <ac:chgData name="Bęben Andrzej" userId="5e0da89e-6983-4c0a-9d47-957e29b4b69b" providerId="ADAL" clId="{6D7586DC-E5E8-4BDC-9FD9-6B3DE90B8F85}" dt="2022-02-25T12:54:27.034" v="123" actId="20577"/>
          <ac:spMkLst>
            <pc:docMk/>
            <pc:sldMk cId="4094959950" sldId="350"/>
            <ac:spMk id="3" creationId="{7494EB90-DD55-403A-9C09-4FCC955EDBF3}"/>
          </ac:spMkLst>
        </pc:spChg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4094959950" sldId="350"/>
            <ac:spMk id="4" creationId="{E9AA754F-B2E0-458E-9823-AA2F0939FF65}"/>
          </ac:spMkLst>
        </pc:spChg>
      </pc:sldChg>
      <pc:sldChg chg="modSp">
        <pc:chgData name="Bęben Andrzej" userId="5e0da89e-6983-4c0a-9d47-957e29b4b69b" providerId="ADAL" clId="{6D7586DC-E5E8-4BDC-9FD9-6B3DE90B8F85}" dt="2022-02-25T12:47:47.480" v="49"/>
        <pc:sldMkLst>
          <pc:docMk/>
          <pc:sldMk cId="796577676" sldId="351"/>
        </pc:sldMkLst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796577676" sldId="351"/>
            <ac:spMk id="17410" creationId="{00000000-0000-0000-0000-000000000000}"/>
          </ac:spMkLst>
        </pc:spChg>
      </pc:sldChg>
      <pc:sldChg chg="modSp">
        <pc:chgData name="Bęben Andrzej" userId="5e0da89e-6983-4c0a-9d47-957e29b4b69b" providerId="ADAL" clId="{6D7586DC-E5E8-4BDC-9FD9-6B3DE90B8F85}" dt="2022-02-25T12:47:47.480" v="49"/>
        <pc:sldMkLst>
          <pc:docMk/>
          <pc:sldMk cId="3676053405" sldId="352"/>
        </pc:sldMkLst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3676053405" sldId="352"/>
            <ac:spMk id="17410" creationId="{00000000-0000-0000-0000-000000000000}"/>
          </ac:spMkLst>
        </pc:spChg>
      </pc:sldChg>
      <pc:sldChg chg="modSp">
        <pc:chgData name="Bęben Andrzej" userId="5e0da89e-6983-4c0a-9d47-957e29b4b69b" providerId="ADAL" clId="{6D7586DC-E5E8-4BDC-9FD9-6B3DE90B8F85}" dt="2022-02-25T12:47:47.480" v="49"/>
        <pc:sldMkLst>
          <pc:docMk/>
          <pc:sldMk cId="950562280" sldId="353"/>
        </pc:sldMkLst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950562280" sldId="353"/>
            <ac:spMk id="17410" creationId="{00000000-0000-0000-0000-000000000000}"/>
          </ac:spMkLst>
        </pc:spChg>
      </pc:sldChg>
      <pc:sldChg chg="modSp">
        <pc:chgData name="Bęben Andrzej" userId="5e0da89e-6983-4c0a-9d47-957e29b4b69b" providerId="ADAL" clId="{6D7586DC-E5E8-4BDC-9FD9-6B3DE90B8F85}" dt="2022-02-25T12:47:47.480" v="49"/>
        <pc:sldMkLst>
          <pc:docMk/>
          <pc:sldMk cId="2255054387" sldId="354"/>
        </pc:sldMkLst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2255054387" sldId="354"/>
            <ac:spMk id="17410" creationId="{00000000-0000-0000-0000-000000000000}"/>
          </ac:spMkLst>
        </pc:spChg>
      </pc:sldChg>
      <pc:sldChg chg="modSp">
        <pc:chgData name="Bęben Andrzej" userId="5e0da89e-6983-4c0a-9d47-957e29b4b69b" providerId="ADAL" clId="{6D7586DC-E5E8-4BDC-9FD9-6B3DE90B8F85}" dt="2022-02-25T12:47:47.480" v="49"/>
        <pc:sldMkLst>
          <pc:docMk/>
          <pc:sldMk cId="3046153053" sldId="355"/>
        </pc:sldMkLst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k cId="3046153053" sldId="355"/>
            <ac:spMk id="4" creationId="{DA457223-FA2B-41B5-8815-695A68503374}"/>
          </ac:spMkLst>
        </pc:spChg>
      </pc:sldChg>
      <pc:sldMasterChg chg="modSp modSldLayout">
        <pc:chgData name="Bęben Andrzej" userId="5e0da89e-6983-4c0a-9d47-957e29b4b69b" providerId="ADAL" clId="{6D7586DC-E5E8-4BDC-9FD9-6B3DE90B8F85}" dt="2022-02-25T12:47:47.480" v="49"/>
        <pc:sldMasterMkLst>
          <pc:docMk/>
          <pc:sldMasterMk cId="0" sldId="2147483653"/>
        </pc:sldMasterMkLst>
        <pc:spChg chg="mod">
          <ac:chgData name="Bęben Andrzej" userId="5e0da89e-6983-4c0a-9d47-957e29b4b69b" providerId="ADAL" clId="{6D7586DC-E5E8-4BDC-9FD9-6B3DE90B8F85}" dt="2022-02-25T12:47:47.480" v="49"/>
          <ac:spMkLst>
            <pc:docMk/>
            <pc:sldMasterMk cId="0" sldId="2147483653"/>
            <ac:spMk id="8257" creationId="{00000000-0000-0000-0000-000000000000}"/>
          </ac:spMkLst>
        </pc:spChg>
        <pc:sldLayoutChg chg="modSp">
          <pc:chgData name="Bęben Andrzej" userId="5e0da89e-6983-4c0a-9d47-957e29b4b69b" providerId="ADAL" clId="{6D7586DC-E5E8-4BDC-9FD9-6B3DE90B8F85}" dt="2022-02-25T12:47:47.480" v="49"/>
          <pc:sldLayoutMkLst>
            <pc:docMk/>
            <pc:sldMasterMk cId="0" sldId="2147483653"/>
            <pc:sldLayoutMk cId="1753428858" sldId="2147483784"/>
          </pc:sldLayoutMkLst>
          <pc:spChg chg="mod">
            <ac:chgData name="Bęben Andrzej" userId="5e0da89e-6983-4c0a-9d47-957e29b4b69b" providerId="ADAL" clId="{6D7586DC-E5E8-4BDC-9FD9-6B3DE90B8F85}" dt="2022-02-25T12:47:47.480" v="49"/>
            <ac:spMkLst>
              <pc:docMk/>
              <pc:sldMasterMk cId="0" sldId="2147483653"/>
              <pc:sldLayoutMk cId="1753428858" sldId="2147483784"/>
              <ac:spMk id="4" creationId="{00000000-0000-0000-0000-000000000000}"/>
            </ac:spMkLst>
          </pc:spChg>
        </pc:sldLayoutChg>
        <pc:sldLayoutChg chg="modSp">
          <pc:chgData name="Bęben Andrzej" userId="5e0da89e-6983-4c0a-9d47-957e29b4b69b" providerId="ADAL" clId="{6D7586DC-E5E8-4BDC-9FD9-6B3DE90B8F85}" dt="2022-02-25T12:47:47.480" v="49"/>
          <pc:sldLayoutMkLst>
            <pc:docMk/>
            <pc:sldMasterMk cId="0" sldId="2147483653"/>
            <pc:sldLayoutMk cId="2447089652" sldId="2147483785"/>
          </pc:sldLayoutMkLst>
          <pc:spChg chg="mod">
            <ac:chgData name="Bęben Andrzej" userId="5e0da89e-6983-4c0a-9d47-957e29b4b69b" providerId="ADAL" clId="{6D7586DC-E5E8-4BDC-9FD9-6B3DE90B8F85}" dt="2022-02-25T12:47:47.480" v="49"/>
            <ac:spMkLst>
              <pc:docMk/>
              <pc:sldMasterMk cId="0" sldId="2147483653"/>
              <pc:sldLayoutMk cId="2447089652" sldId="2147483785"/>
              <ac:spMk id="4" creationId="{00000000-0000-0000-0000-000000000000}"/>
            </ac:spMkLst>
          </pc:spChg>
        </pc:sldLayoutChg>
        <pc:sldLayoutChg chg="modSp">
          <pc:chgData name="Bęben Andrzej" userId="5e0da89e-6983-4c0a-9d47-957e29b4b69b" providerId="ADAL" clId="{6D7586DC-E5E8-4BDC-9FD9-6B3DE90B8F85}" dt="2022-02-25T12:47:47.480" v="49"/>
          <pc:sldLayoutMkLst>
            <pc:docMk/>
            <pc:sldMasterMk cId="0" sldId="2147483653"/>
            <pc:sldLayoutMk cId="1478452145" sldId="2147483786"/>
          </pc:sldLayoutMkLst>
          <pc:spChg chg="mod">
            <ac:chgData name="Bęben Andrzej" userId="5e0da89e-6983-4c0a-9d47-957e29b4b69b" providerId="ADAL" clId="{6D7586DC-E5E8-4BDC-9FD9-6B3DE90B8F85}" dt="2022-02-25T12:47:47.480" v="49"/>
            <ac:spMkLst>
              <pc:docMk/>
              <pc:sldMasterMk cId="0" sldId="2147483653"/>
              <pc:sldLayoutMk cId="1478452145" sldId="2147483786"/>
              <ac:spMk id="5" creationId="{00000000-0000-0000-0000-000000000000}"/>
            </ac:spMkLst>
          </pc:spChg>
        </pc:sldLayoutChg>
        <pc:sldLayoutChg chg="modSp">
          <pc:chgData name="Bęben Andrzej" userId="5e0da89e-6983-4c0a-9d47-957e29b4b69b" providerId="ADAL" clId="{6D7586DC-E5E8-4BDC-9FD9-6B3DE90B8F85}" dt="2022-02-25T12:47:47.480" v="49"/>
          <pc:sldLayoutMkLst>
            <pc:docMk/>
            <pc:sldMasterMk cId="0" sldId="2147483653"/>
            <pc:sldLayoutMk cId="316077253" sldId="2147483787"/>
          </pc:sldLayoutMkLst>
          <pc:spChg chg="mod">
            <ac:chgData name="Bęben Andrzej" userId="5e0da89e-6983-4c0a-9d47-957e29b4b69b" providerId="ADAL" clId="{6D7586DC-E5E8-4BDC-9FD9-6B3DE90B8F85}" dt="2022-02-25T12:47:47.480" v="49"/>
            <ac:spMkLst>
              <pc:docMk/>
              <pc:sldMasterMk cId="0" sldId="2147483653"/>
              <pc:sldLayoutMk cId="316077253" sldId="2147483787"/>
              <ac:spMk id="7" creationId="{00000000-0000-0000-0000-000000000000}"/>
            </ac:spMkLst>
          </pc:spChg>
        </pc:sldLayoutChg>
        <pc:sldLayoutChg chg="modSp">
          <pc:chgData name="Bęben Andrzej" userId="5e0da89e-6983-4c0a-9d47-957e29b4b69b" providerId="ADAL" clId="{6D7586DC-E5E8-4BDC-9FD9-6B3DE90B8F85}" dt="2022-02-25T12:47:47.480" v="49"/>
          <pc:sldLayoutMkLst>
            <pc:docMk/>
            <pc:sldMasterMk cId="0" sldId="2147483653"/>
            <pc:sldLayoutMk cId="3949397864" sldId="2147483788"/>
          </pc:sldLayoutMkLst>
          <pc:spChg chg="mod">
            <ac:chgData name="Bęben Andrzej" userId="5e0da89e-6983-4c0a-9d47-957e29b4b69b" providerId="ADAL" clId="{6D7586DC-E5E8-4BDC-9FD9-6B3DE90B8F85}" dt="2022-02-25T12:47:47.480" v="49"/>
            <ac:spMkLst>
              <pc:docMk/>
              <pc:sldMasterMk cId="0" sldId="2147483653"/>
              <pc:sldLayoutMk cId="3949397864" sldId="2147483788"/>
              <ac:spMk id="5" creationId="{00000000-0000-0000-0000-000000000000}"/>
            </ac:spMkLst>
          </pc:spChg>
        </pc:sldLayoutChg>
        <pc:sldLayoutChg chg="modSp">
          <pc:chgData name="Bęben Andrzej" userId="5e0da89e-6983-4c0a-9d47-957e29b4b69b" providerId="ADAL" clId="{6D7586DC-E5E8-4BDC-9FD9-6B3DE90B8F85}" dt="2022-02-25T12:47:47.480" v="49"/>
          <pc:sldLayoutMkLst>
            <pc:docMk/>
            <pc:sldMasterMk cId="0" sldId="2147483653"/>
            <pc:sldLayoutMk cId="2442115813" sldId="2147483789"/>
          </pc:sldLayoutMkLst>
          <pc:spChg chg="mod">
            <ac:chgData name="Bęben Andrzej" userId="5e0da89e-6983-4c0a-9d47-957e29b4b69b" providerId="ADAL" clId="{6D7586DC-E5E8-4BDC-9FD9-6B3DE90B8F85}" dt="2022-02-25T12:47:47.480" v="49"/>
            <ac:spMkLst>
              <pc:docMk/>
              <pc:sldMasterMk cId="0" sldId="2147483653"/>
              <pc:sldLayoutMk cId="2442115813" sldId="2147483789"/>
              <ac:spMk id="4" creationId="{00000000-0000-0000-0000-000000000000}"/>
            </ac:spMkLst>
          </pc:spChg>
        </pc:sldLayoutChg>
        <pc:sldLayoutChg chg="modSp">
          <pc:chgData name="Bęben Andrzej" userId="5e0da89e-6983-4c0a-9d47-957e29b4b69b" providerId="ADAL" clId="{6D7586DC-E5E8-4BDC-9FD9-6B3DE90B8F85}" dt="2022-02-25T12:47:47.480" v="49"/>
          <pc:sldLayoutMkLst>
            <pc:docMk/>
            <pc:sldMasterMk cId="0" sldId="2147483653"/>
            <pc:sldLayoutMk cId="3086738670" sldId="2147483790"/>
          </pc:sldLayoutMkLst>
          <pc:spChg chg="mod">
            <ac:chgData name="Bęben Andrzej" userId="5e0da89e-6983-4c0a-9d47-957e29b4b69b" providerId="ADAL" clId="{6D7586DC-E5E8-4BDC-9FD9-6B3DE90B8F85}" dt="2022-02-25T12:47:47.480" v="49"/>
            <ac:spMkLst>
              <pc:docMk/>
              <pc:sldMasterMk cId="0" sldId="2147483653"/>
              <pc:sldLayoutMk cId="3086738670" sldId="2147483790"/>
              <ac:spMk id="4" creationId="{00000000-0000-0000-0000-000000000000}"/>
            </ac:spMkLst>
          </pc:spChg>
        </pc:sldLayoutChg>
        <pc:sldLayoutChg chg="modSp">
          <pc:chgData name="Bęben Andrzej" userId="5e0da89e-6983-4c0a-9d47-957e29b4b69b" providerId="ADAL" clId="{6D7586DC-E5E8-4BDC-9FD9-6B3DE90B8F85}" dt="2022-02-25T12:47:47.480" v="49"/>
          <pc:sldLayoutMkLst>
            <pc:docMk/>
            <pc:sldMasterMk cId="0" sldId="2147483653"/>
            <pc:sldLayoutMk cId="2777042313" sldId="2147483791"/>
          </pc:sldLayoutMkLst>
          <pc:spChg chg="mod">
            <ac:chgData name="Bęben Andrzej" userId="5e0da89e-6983-4c0a-9d47-957e29b4b69b" providerId="ADAL" clId="{6D7586DC-E5E8-4BDC-9FD9-6B3DE90B8F85}" dt="2022-02-25T12:47:47.480" v="49"/>
            <ac:spMkLst>
              <pc:docMk/>
              <pc:sldMasterMk cId="0" sldId="2147483653"/>
              <pc:sldLayoutMk cId="2777042313" sldId="2147483791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>
            <a:lvl1pPr defTabSz="938213">
              <a:defRPr sz="1200"/>
            </a:lvl1pPr>
          </a:lstStyle>
          <a:p>
            <a:endParaRPr lang="pl-PL" altLang="cs-CZ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/>
            </a:lvl1pPr>
          </a:lstStyle>
          <a:p>
            <a:endParaRPr lang="pl-PL" altLang="cs-CZ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90838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32" tIns="46916" rIns="93832" bIns="46916" numCol="1" anchor="b" anchorCtr="0" compatLnSpc="1">
            <a:prstTxWarp prst="textNoShape">
              <a:avLst/>
            </a:prstTxWarp>
          </a:bodyPr>
          <a:lstStyle>
            <a:lvl1pPr defTabSz="938213">
              <a:defRPr sz="1200"/>
            </a:lvl1pPr>
          </a:lstStyle>
          <a:p>
            <a:endParaRPr lang="pl-PL" altLang="cs-CZ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266238"/>
            <a:ext cx="2890838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32" tIns="46916" rIns="93832" bIns="46916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/>
            </a:lvl1pPr>
          </a:lstStyle>
          <a:p>
            <a:fld id="{94CE5312-00A4-45F5-A035-3F654DC3579C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3779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l-PL" altLang="cs-CZ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l-PL" altLang="cs-CZ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4876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6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l-PL" altLang="cs-CZ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296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FDB887-F51C-47B6-AD7E-520E94FAD703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784918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DB887-F51C-47B6-AD7E-520E94FAD703}" type="slidenum">
              <a:rPr lang="pl-PL" altLang="cs-CZ" smtClean="0"/>
              <a:pPr/>
              <a:t>1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10214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DBF817C-DF52-40A7-9D6D-D0C9F31AA6F8}" type="slidenum">
              <a:rPr lang="pl-PL" altLang="pl-PL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32</a:t>
            </a:fld>
            <a:endParaRPr lang="pl-PL" altLang="pl-PL">
              <a:latin typeface="Tahoma" panose="020B060403050404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923738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13D6AB-4336-492A-82B1-9F704DD83210}" type="slidenum">
              <a:rPr lang="pl-PL" altLang="pl-PL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33</a:t>
            </a:fld>
            <a:endParaRPr lang="pl-PL" altLang="pl-PL">
              <a:latin typeface="Tahoma" panose="020B060403050404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83610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Metodyka przeprowadzania eksperymentów. 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Eksperyment badawczy. Metody przeprowadzenia eksperymentów: analityczne, symulacyjne, pomiarowe. Narzędzia badawcze: modele analityczne, symulator, emulator, sieć testowa. Zasady przygotowania i przeprowadzenia eksperymentów. Plan badań (w tym porównanie wyników pomiarowych z analitycznymi i symulacyjnymi). Zasady raportowania wyników i wnioskowania.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Podstawy technik symulacji. 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Obszary zastosowania technik symulacyjnych dla sieci i systemów teleinformatycznych: sieci przewodowe, sieci bezprzewodowe, sieci mobilne, sieci IP, sieci następnej generacji z gwarancją </a:t>
            </a:r>
            <a:r>
              <a:rPr lang="pl-PL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QoS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sieci nowej generacji – 5G/Internet Przyszłości, Internet Rzeczy, sieci programowalne SDN, chmury obliczeniowe, metody wykrywania anomalii w ruchu, metody wykrywania i mitygacji ataków </a:t>
            </a:r>
            <a:r>
              <a:rPr lang="pl-PL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DoS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pl-PL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DDoS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Metody symulacji: zdarzeniowa, czasowa, „fluid </a:t>
            </a:r>
            <a:r>
              <a:rPr lang="pl-PL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flow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”. Dostępne pakiety symulacyjne, tj. NS3, </a:t>
            </a:r>
            <a:r>
              <a:rPr lang="pl-PL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Riverbed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pl-PL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OMNeT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++. 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Tworzenie modeli symulacyjnych dla sieci i systemów teleinformatycznych. 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Podstawowe moduły symulacyjne. Tworzenie listy zdarzeń. Generowanie zdarzeń. Generatory liczb losowych. Generowanie wartości zmiennych losowych dla wybranych rozkładów prawdopodobieństw. Modele symulacyjne dla prostych systemów masowej obsługi.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Modelowanie złożonych systemów i sieci teleinformatycznych. 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Modelowanie ruchu. Modelowanie technik i procesów sieciowych: sieci pakietowe, sterowanie, zarządzanie. Modelowanie systemów wykrywania i przeciwdziałania atakom </a:t>
            </a:r>
            <a:r>
              <a:rPr lang="pl-PL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DoS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pl-PL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DDoS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Metody przeprowadzania eksperymentów symulacyjnych.  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DB887-F51C-47B6-AD7E-520E94FAD703}" type="slidenum">
              <a:rPr lang="pl-PL" altLang="cs-CZ" smtClean="0"/>
              <a:pPr/>
              <a:t>6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1104010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Podstawy pomiarów w sieciach.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Podstawowe pojęcia: pomiar, monitorowanie, metryki, metody pomiarowe. Obszary zastosowania pomiarów: eksperymenty, testowanie, monitorowanie, pomiary wspierające sterowanie, zarządzanie i utrzymanie sieci. Stan standaryzacji (IETF, ITU). Przygotowanie sieci testowej.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Metody i narzędzia pomiarowe.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Metryki poziomu pakietów, połączeń, użytkownika. Metody pomiarowe (aktywne/pasywne, jedno- i dwu- punktowe, online/offline). Techniki próbkowania i estymacji. Przykładowe narzędzia pomiarowe: i) generatory i  analizatory ruchu (</a:t>
            </a:r>
            <a:r>
              <a:rPr lang="pl-PL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Spirent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IXIA, MGEN, DAG, </a:t>
            </a:r>
            <a:r>
              <a:rPr lang="pl-PL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Wireshark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), ii) synchronizacja czasu (</a:t>
            </a:r>
            <a:r>
              <a:rPr lang="pl-PL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ntp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), iii) emulatory sieci (</a:t>
            </a:r>
            <a:r>
              <a:rPr lang="pl-PL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NetEM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pl-PL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Atero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IXIA, </a:t>
            </a:r>
            <a:r>
              <a:rPr lang="pl-PL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Mininet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). Zasady modelowania sieci w emulatorach.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Zastosowania pomiarów.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Pomiary charakterystyk przekazu pakietów. Pomiary i  charakteryzacja ruchu: i) pomiary wartości średniej (EWMA/MA) i wariancji, ii) pomiary rozpływu ruchu w sieci (rozwiązania </a:t>
            </a:r>
            <a:r>
              <a:rPr lang="pl-PL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ipfix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pl-PL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cflow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pl-PL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netflow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), iii) pomiary dostępnej przepływności bitowej, iv) charakteryzacja i klasyfikacja ruchu. Pomiary wspierające utrzymanie sieci i bezpieczeństwo: i) detekcja anomalii i ataków. 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Podstawy testowania.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Testowanie zgodności, sprawności, współpracy. Testowanie wydajności: i) ruterów IP/ przełączników / wirtualnych ruterów, ii) serwerów HTTP, oraz iii) usług zapewniających jakość obsługi </a:t>
            </a:r>
            <a:r>
              <a:rPr lang="pl-PL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QoS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pl-PL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QoE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l-PL" altLang="pl-PL" sz="1800" b="1" dirty="0"/>
              <a:t>Sieci eksperymentalne</a:t>
            </a:r>
            <a:r>
              <a:rPr lang="pl-PL" altLang="pl-PL" sz="1800" dirty="0"/>
              <a:t>: Zasady realizacji eksperymentów w infrastrukturach badawczych PL-LAB, Fed4FIRE</a:t>
            </a:r>
            <a:endParaRPr lang="pl-PL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DB887-F51C-47B6-AD7E-520E94FAD703}" type="slidenum">
              <a:rPr lang="pl-PL" altLang="cs-CZ" smtClean="0"/>
              <a:pPr/>
              <a:t>7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5083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D75A280-3C72-4430-89D4-8049FA969595}" type="slidenum">
              <a:rPr lang="pl-PL" altLang="pl-PL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pl-PL" altLang="pl-PL">
              <a:latin typeface="Tahoma" panose="020B060403050404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5156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AF1AC0-5C87-4633-9A07-DBB15DB69BDF}" type="slidenum">
              <a:rPr lang="pl-PL" altLang="pl-PL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pl-PL" altLang="pl-PL">
              <a:latin typeface="Tahoma" panose="020B060403050404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826599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EC8C86-1DDB-4737-983B-1A9CFE0EB099}" type="slidenum">
              <a:rPr lang="pl-PL" altLang="pl-PL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pl-PL" altLang="pl-PL">
              <a:latin typeface="Tahoma" panose="020B060403050404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811740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6DA9E9-3222-4F69-AEAB-C9CD9EBB3A0E}" type="slidenum">
              <a:rPr lang="pl-PL" altLang="pl-PL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pl-PL" altLang="pl-PL">
              <a:latin typeface="Tahom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985074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7519CBE-DB49-494C-8B42-ABFBF1E68B08}" type="slidenum">
              <a:rPr lang="pl-PL" altLang="pl-PL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29</a:t>
            </a:fld>
            <a:endParaRPr lang="pl-PL" altLang="pl-PL">
              <a:latin typeface="Tahoma" panose="020B060403050404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614696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8CE6BEE-9876-4049-8AEA-332E128F00ED}" type="slidenum">
              <a:rPr lang="pl-PL" altLang="pl-PL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pl-PL" altLang="pl-PL">
              <a:latin typeface="Tahoma" panose="020B060403050404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31838"/>
            <a:ext cx="4876800" cy="36576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7588" y="4643438"/>
            <a:ext cx="4638675" cy="3709987"/>
          </a:xfrm>
          <a:noFill/>
        </p:spPr>
        <p:txBody>
          <a:bodyPr/>
          <a:lstStyle/>
          <a:p>
            <a:pPr eaLnBrk="1" hangingPunct="1"/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1185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pl-PL" altLang="pl-PL"/>
            </a:p>
          </p:txBody>
        </p:sp>
        <p:grpSp>
          <p:nvGrpSpPr>
            <p:cNvPr id="6" name="Group 5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" name="Line 6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5" name="Line 33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6" name="Line 34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7" name="Line 35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8" name="Line 36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39" name="Line 37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0" name="Line 38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1" name="Line 39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2" name="Line 40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6" name="Line 44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7" name="Line 45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8" name="Line 46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49" name="Line 47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50" name="Line 48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51" name="Line 49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52" name="Line 50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53" name="Line 51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54" name="Line 52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55" name="Line 53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56" name="Line 54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57" name="Line 55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58" name="Line 56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</p:grpSp>
        <p:sp>
          <p:nvSpPr>
            <p:cNvPr id="7" name="Line 57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grpSp>
        <p:nvGrpSpPr>
          <p:cNvPr id="59" name="Group 73"/>
          <p:cNvGrpSpPr>
            <a:grpSpLocks/>
          </p:cNvGrpSpPr>
          <p:nvPr userDrawn="1"/>
        </p:nvGrpSpPr>
        <p:grpSpPr bwMode="auto">
          <a:xfrm>
            <a:off x="4763" y="304800"/>
            <a:ext cx="6472237" cy="3810000"/>
            <a:chOff x="3" y="192"/>
            <a:chExt cx="4077" cy="2400"/>
          </a:xfrm>
        </p:grpSpPr>
        <p:sp>
          <p:nvSpPr>
            <p:cNvPr id="60" name="Line 59"/>
            <p:cNvSpPr>
              <a:spLocks noChangeShapeType="1"/>
            </p:cNvSpPr>
            <p:nvPr/>
          </p:nvSpPr>
          <p:spPr bwMode="ltGray">
            <a:xfrm>
              <a:off x="391" y="192"/>
              <a:ext cx="0" cy="24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ltGray">
            <a:xfrm flipH="1" flipV="1">
              <a:off x="3" y="2351"/>
              <a:ext cx="32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ltGray">
            <a:xfrm flipH="1" flipV="1">
              <a:off x="269" y="571"/>
              <a:ext cx="38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3" name="Arc 62"/>
            <p:cNvSpPr>
              <a:spLocks/>
            </p:cNvSpPr>
            <p:nvPr/>
          </p:nvSpPr>
          <p:spPr bwMode="ltGray">
            <a:xfrm rot="16200000" flipH="1">
              <a:off x="311" y="493"/>
              <a:ext cx="156" cy="157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grpSp>
        <p:nvGrpSpPr>
          <p:cNvPr id="64" name="Group 72"/>
          <p:cNvGrpSpPr>
            <a:grpSpLocks/>
          </p:cNvGrpSpPr>
          <p:nvPr userDrawn="1"/>
        </p:nvGrpSpPr>
        <p:grpSpPr bwMode="auto">
          <a:xfrm>
            <a:off x="2667000" y="3733800"/>
            <a:ext cx="6045200" cy="2876550"/>
            <a:chOff x="1680" y="2352"/>
            <a:chExt cx="3808" cy="1812"/>
          </a:xfrm>
        </p:grpSpPr>
        <p:sp>
          <p:nvSpPr>
            <p:cNvPr id="65" name="Line 64"/>
            <p:cNvSpPr>
              <a:spLocks noChangeShapeType="1"/>
            </p:cNvSpPr>
            <p:nvPr/>
          </p:nvSpPr>
          <p:spPr bwMode="ltGray">
            <a:xfrm flipV="1">
              <a:off x="1680" y="3842"/>
              <a:ext cx="38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ltGray">
            <a:xfrm flipH="1">
              <a:off x="5372" y="2352"/>
              <a:ext cx="0" cy="18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7" name="Arc 66"/>
            <p:cNvSpPr>
              <a:spLocks/>
            </p:cNvSpPr>
            <p:nvPr/>
          </p:nvSpPr>
          <p:spPr bwMode="ltGray">
            <a:xfrm rot="5400000">
              <a:off x="5297" y="3746"/>
              <a:ext cx="156" cy="157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928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 noProof="0"/>
              <a:t>Kliknij, aby edytować styl wzorca tytułu</a:t>
            </a:r>
          </a:p>
        </p:txBody>
      </p:sp>
      <p:sp>
        <p:nvSpPr>
          <p:cNvPr id="928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pl-PL" noProof="0"/>
              <a:t>Kliknij, aby edytować styl wzorca podtytułu</a:t>
            </a:r>
          </a:p>
        </p:txBody>
      </p:sp>
      <p:sp>
        <p:nvSpPr>
          <p:cNvPr id="68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pl-PL" altLang="cs-CZ"/>
          </a:p>
        </p:txBody>
      </p:sp>
      <p:sp>
        <p:nvSpPr>
          <p:cNvPr id="69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 altLang="cs-CZ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4AEC8-D5F5-4AE9-A8D6-156201BA5F33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396281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dirty="0"/>
              <a:t>ETOS 2022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 altLang="cs-CZ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36D4A-A0A8-4D03-8958-699FB7AF4BBA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244211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10350" y="228600"/>
            <a:ext cx="2076450" cy="5791200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76950" cy="57912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dirty="0"/>
              <a:t>ETOS 2022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 altLang="cs-CZ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08257-3E9E-4F99-9BC8-D90FFEA1B4E8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3086738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68580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abeli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lvl="0"/>
            <a:endParaRPr lang="pl-PL" noProof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dirty="0"/>
              <a:t>ETOS 2022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 altLang="cs-CZ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75F4C4-C24D-43C2-ADE4-5A925C082914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277704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dirty="0"/>
              <a:t>ETOS 2022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 altLang="cs-CZ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5C3C6-88B3-49CD-B0BD-343CE4179B18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175342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dirty="0"/>
              <a:t>ETOS 2022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 altLang="cs-CZ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FA8EB4-2060-4C70-B3EB-41EF1FA83637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244708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dirty="0"/>
              <a:t>ETOS 2022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 altLang="cs-CZ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ECAE1-4DE7-4E1F-A91F-04B781073D7E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147845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dirty="0"/>
              <a:t>ETOS 2022</a:t>
            </a: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 altLang="cs-CZ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5EF42-A79C-40B3-9AC1-2680A27CC5F3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31607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dirty="0"/>
              <a:t>ETOS 2014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l-PL" altLang="cs-CZ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01E647-E679-4F77-B2D3-DA121BA624D4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146156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dirty="0"/>
              <a:t>ETOS 2014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l-PL" altLang="cs-CZ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93D7B-1B47-4C1F-BA4B-5018A158FBD3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255592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dirty="0"/>
              <a:t>ETOS 2014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l-PL" altLang="cs-CZ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B4E779-280C-4A06-B68C-2293DFA347BB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23554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dirty="0"/>
              <a:t>ETOS 2022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 altLang="cs-CZ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AF272-71DD-4516-990A-85C2DCE34173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394939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8" name="Group 4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1069" name="Line 5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70" name="Line 6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71" name="Line 7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72" name="Line 8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73" name="Line 9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74" name="Line 10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75" name="Line 11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76" name="Line 12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77" name="Line 13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78" name="Line 14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79" name="Line 15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80" name="Line 16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81" name="Line 17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82" name="Line 18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83" name="Line 19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84" name="Line 20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85" name="Line 21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86" name="Line 22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87" name="Line 23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88" name="Line 24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89" name="Line 25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90" name="Line 26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</p:grpSp>
        <p:grpSp>
          <p:nvGrpSpPr>
            <p:cNvPr id="1039" name="Group 27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1040" name="Line 28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41" name="Line 29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42" name="Line 30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43" name="Line 31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44" name="Line 32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45" name="Line 33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46" name="Line 34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47" name="Line 35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48" name="Line 36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49" name="Line 37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50" name="Line 38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51" name="Line 39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52" name="Line 40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53" name="Line 41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54" name="Line 42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55" name="Line 43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56" name="Line 44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57" name="Line 45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58" name="Line 46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59" name="Line 47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60" name="Line 48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61" name="Line 49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62" name="Line 50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63" name="Line 51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64" name="Line 52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65" name="Line 53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66" name="Line 54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67" name="Line 55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  <p:sp>
            <p:nvSpPr>
              <p:cNvPr id="1068" name="Line 56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cs-CZ"/>
              </a:p>
            </p:txBody>
          </p:sp>
        </p:grpSp>
      </p:grpSp>
      <p:sp>
        <p:nvSpPr>
          <p:cNvPr id="1027" name="Rectangle 57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1028" name="Line 58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grpSp>
        <p:nvGrpSpPr>
          <p:cNvPr id="1029" name="Group 59"/>
          <p:cNvGrpSpPr>
            <a:grpSpLocks/>
          </p:cNvGrpSpPr>
          <p:nvPr/>
        </p:nvGrpSpPr>
        <p:grpSpPr bwMode="auto">
          <a:xfrm>
            <a:off x="152400" y="990600"/>
            <a:ext cx="1784350" cy="2324100"/>
            <a:chOff x="96" y="916"/>
            <a:chExt cx="2208" cy="2876"/>
          </a:xfrm>
        </p:grpSpPr>
        <p:sp>
          <p:nvSpPr>
            <p:cNvPr id="1035" name="Line 60"/>
            <p:cNvSpPr>
              <a:spLocks noChangeShapeType="1"/>
            </p:cNvSpPr>
            <p:nvPr/>
          </p:nvSpPr>
          <p:spPr bwMode="ltGray">
            <a:xfrm flipH="1">
              <a:off x="96" y="1037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36" name="Line 61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37" name="Arc 62"/>
            <p:cNvSpPr>
              <a:spLocks/>
            </p:cNvSpPr>
            <p:nvPr/>
          </p:nvSpPr>
          <p:spPr bwMode="ltGray">
            <a:xfrm flipH="1">
              <a:off x="217" y="916"/>
              <a:ext cx="239" cy="239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1030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0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31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825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r>
              <a:rPr lang="pl-PL" dirty="0"/>
              <a:t>ETOS 2022</a:t>
            </a:r>
          </a:p>
        </p:txBody>
      </p:sp>
      <p:sp>
        <p:nvSpPr>
          <p:cNvPr id="8258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l-PL" altLang="cs-CZ"/>
          </a:p>
        </p:txBody>
      </p:sp>
      <p:sp>
        <p:nvSpPr>
          <p:cNvPr id="825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18BEFB-969D-429E-B38F-FB15FD613161}" type="slidenum">
              <a:rPr lang="pl-PL" altLang="cs-CZ"/>
              <a:pPr/>
              <a:t>‹#›</a:t>
            </a:fld>
            <a:endParaRPr lang="pl-PL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0" r:id="rId6"/>
    <p:sldLayoutId id="2147483781" r:id="rId7"/>
    <p:sldLayoutId id="2147483782" r:id="rId8"/>
    <p:sldLayoutId id="2147483788" r:id="rId9"/>
    <p:sldLayoutId id="2147483789" r:id="rId10"/>
    <p:sldLayoutId id="2147483790" r:id="rId11"/>
    <p:sldLayoutId id="2147483791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drzej.beben@pw.edu.p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halina@tele.pw.edu.p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beben@tele.pw.edu.pl" TargetMode="External"/><Relationship Id="rId5" Type="http://schemas.openxmlformats.org/officeDocument/2006/relationships/hyperlink" Target="mailto:msosnowski@tele.pw.edu.pl" TargetMode="External"/><Relationship Id="rId4" Type="http://schemas.openxmlformats.org/officeDocument/2006/relationships/hyperlink" Target="mailto:pwisniewski@tele.pw.edu.p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oleObject" Target="../embeddings/oleObject3.bin"/><Relationship Id="rId15" Type="http://schemas.openxmlformats.org/officeDocument/2006/relationships/image" Target="../media/image24.wmf"/><Relationship Id="rId10" Type="http://schemas.openxmlformats.org/officeDocument/2006/relationships/image" Target="../media/image19.wmf"/><Relationship Id="rId4" Type="http://schemas.openxmlformats.org/officeDocument/2006/relationships/image" Target="../media/image14.wmf"/><Relationship Id="rId9" Type="http://schemas.openxmlformats.org/officeDocument/2006/relationships/image" Target="../media/image18.png"/><Relationship Id="rId14" Type="http://schemas.openxmlformats.org/officeDocument/2006/relationships/image" Target="../media/image23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72344"/>
            <a:ext cx="7620000" cy="2960712"/>
          </a:xfrm>
        </p:spPr>
        <p:txBody>
          <a:bodyPr/>
          <a:lstStyle/>
          <a:p>
            <a:pPr algn="ctr" eaLnBrk="1" hangingPunct="1"/>
            <a:r>
              <a:rPr lang="pl-PL" altLang="pl-PL" sz="3600" b="1" dirty="0"/>
              <a:t>Eksperymenty w teleinformatycznych sieciach badawczych (ETOS 2022)</a:t>
            </a:r>
            <a:br>
              <a:rPr lang="pl-PL" altLang="pl-PL" sz="3600" b="1" dirty="0"/>
            </a:br>
            <a:br>
              <a:rPr lang="pl-PL" altLang="pl-PL" sz="3600" b="1" dirty="0"/>
            </a:br>
            <a:r>
              <a:rPr lang="pl-PL" altLang="pl-PL" sz="2400" b="1" dirty="0"/>
              <a:t>wykład 1: Wprowadzenie</a:t>
            </a:r>
            <a:br>
              <a:rPr lang="pl-PL" altLang="pl-PL" sz="2400" b="1" dirty="0"/>
            </a:br>
            <a:endParaRPr lang="en-GB" altLang="pl-PL" sz="2400" b="1" dirty="0"/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755576" y="4149080"/>
            <a:ext cx="7696200" cy="1215294"/>
          </a:xfrm>
        </p:spPr>
        <p:txBody>
          <a:bodyPr/>
          <a:lstStyle/>
          <a:p>
            <a:pPr algn="ctr" eaLnBrk="1" hangingPunct="1"/>
            <a:r>
              <a:rPr lang="pl-PL" altLang="pl-PL" sz="1800" b="1" dirty="0"/>
              <a:t>dr hab. inż. Andrzej Bęben</a:t>
            </a:r>
            <a:br>
              <a:rPr lang="pl-PL" altLang="pl-PL" sz="1800" b="1" dirty="0"/>
            </a:br>
            <a:r>
              <a:rPr lang="pl-PL" altLang="pl-PL" sz="1800" b="1" dirty="0"/>
              <a:t>(</a:t>
            </a:r>
            <a:r>
              <a:rPr lang="pl-PL" altLang="pl-PL" sz="1800" b="1" dirty="0">
                <a:hlinkClick r:id="rId3"/>
              </a:rPr>
              <a:t>andrzej.beben@pw.edu.pl</a:t>
            </a:r>
            <a:r>
              <a:rPr lang="pl-PL" altLang="pl-PL" sz="1800" b="1" dirty="0"/>
              <a:t>)</a:t>
            </a:r>
          </a:p>
          <a:p>
            <a:pPr algn="ctr" eaLnBrk="1" hangingPunct="1"/>
            <a:endParaRPr lang="pl-PL" altLang="pl-PL" sz="1800" b="1" dirty="0"/>
          </a:p>
          <a:p>
            <a:pPr algn="ctr" eaLnBrk="1" hangingPunct="1"/>
            <a:endParaRPr lang="pl-PL" altLang="pl-PL" sz="1800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33500" y="5351798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40458C"/>
                </a:solidFill>
                <a:latin typeface="Tahoma" pitchFamily="32" charset="0"/>
                <a:cs typeface="Arial Unicode MS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40458C"/>
                </a:solidFill>
                <a:latin typeface="Tahoma" pitchFamily="32" charset="0"/>
                <a:cs typeface="Arial Unicode MS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40458C"/>
                </a:solidFill>
                <a:latin typeface="Tahoma" pitchFamily="32" charset="0"/>
                <a:cs typeface="Arial Unicode MS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40458C"/>
                </a:solidFill>
                <a:latin typeface="Tahoma" pitchFamily="32" charset="0"/>
                <a:cs typeface="Arial Unicode MS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40458C"/>
                </a:solidFill>
                <a:latin typeface="Tahoma" pitchFamily="32" charset="0"/>
                <a:cs typeface="Arial Unicode MS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40458C"/>
                </a:solidFill>
                <a:latin typeface="Tahoma" pitchFamily="32" charset="0"/>
                <a:cs typeface="Arial Unicode MS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40458C"/>
                </a:solidFill>
                <a:latin typeface="Tahoma" pitchFamily="32" charset="0"/>
                <a:cs typeface="Arial Unicode MS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40458C"/>
                </a:solidFill>
                <a:latin typeface="Tahoma" pitchFamily="32" charset="0"/>
                <a:cs typeface="Arial Unicode MS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40458C"/>
                </a:solidFill>
                <a:latin typeface="Tahoma" pitchFamily="32" charset="0"/>
                <a:cs typeface="Arial Unicode MS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pl-PL" altLang="pl-PL" sz="2000" b="1" dirty="0"/>
              <a:t>Zespół </a:t>
            </a:r>
            <a:r>
              <a:rPr lang="pl-PL" altLang="pl-PL" sz="2000" b="1" dirty="0" err="1"/>
              <a:t>Architektur</a:t>
            </a:r>
            <a:r>
              <a:rPr lang="pl-PL" altLang="pl-PL" sz="2000" b="1" dirty="0"/>
              <a:t> i Zastosowań Internetu (aai.tele.pw.edu.pl)</a:t>
            </a:r>
            <a:endParaRPr lang="en-GB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dirty="0"/>
              <a:t>ETOS 2022</a:t>
            </a:r>
          </a:p>
        </p:txBody>
      </p:sp>
      <p:sp>
        <p:nvSpPr>
          <p:cNvPr id="14339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3F30AC5-DDF2-44DD-99B4-CDED3507D847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pl-PL" altLang="pl-PL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Charakterystyka przedmiotu (3)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196752"/>
            <a:ext cx="8359080" cy="511256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l-PL" altLang="pl-PL" sz="2800" dirty="0"/>
              <a:t>Laboratoria: 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2400" dirty="0"/>
              <a:t>Grupy 2 osobowe 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2400" dirty="0"/>
              <a:t>Możliwa „wejściówka” do max 2 pkt (informacja i materiały 1 tydzień wcześniej na MS </a:t>
            </a:r>
            <a:r>
              <a:rPr lang="pl-PL" altLang="pl-PL" sz="2400" dirty="0" err="1"/>
              <a:t>Teams</a:t>
            </a:r>
            <a:r>
              <a:rPr lang="pl-PL" altLang="pl-PL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2400" dirty="0"/>
              <a:t>Laboratoria będą częściowo realizowane w sieci badawczej PLLAB 2020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2400" dirty="0"/>
              <a:t>Zakres ćwiczeń laboratoryjnych (</a:t>
            </a:r>
            <a:r>
              <a:rPr lang="pl-PL" altLang="pl-PL" sz="2400" u="sng" dirty="0"/>
              <a:t>możliwe zmiany</a:t>
            </a:r>
            <a:r>
              <a:rPr lang="pl-PL" altLang="pl-PL" sz="2400" dirty="0"/>
              <a:t>):</a:t>
            </a:r>
          </a:p>
          <a:p>
            <a:pPr lvl="2" eaLnBrk="1" hangingPunct="1">
              <a:lnSpc>
                <a:spcPct val="80000"/>
              </a:lnSpc>
            </a:pPr>
            <a:r>
              <a:rPr lang="pl-PL" altLang="pl-PL" sz="2000" dirty="0"/>
              <a:t>Symulacja</a:t>
            </a:r>
          </a:p>
          <a:p>
            <a:pPr lvl="2" eaLnBrk="1" hangingPunct="1">
              <a:lnSpc>
                <a:spcPct val="80000"/>
              </a:lnSpc>
            </a:pPr>
            <a:r>
              <a:rPr lang="pl-PL" altLang="pl-PL" sz="2000" dirty="0"/>
              <a:t>Charakteryzacja ruchu</a:t>
            </a:r>
          </a:p>
          <a:p>
            <a:pPr lvl="2" eaLnBrk="1" hangingPunct="1">
              <a:lnSpc>
                <a:spcPct val="80000"/>
              </a:lnSpc>
            </a:pPr>
            <a:r>
              <a:rPr lang="pl-PL" altLang="pl-PL" sz="2000" dirty="0"/>
              <a:t>Badanie protokołu TCP w sieciach IP</a:t>
            </a:r>
          </a:p>
          <a:p>
            <a:pPr lvl="2" eaLnBrk="1" hangingPunct="1">
              <a:lnSpc>
                <a:spcPct val="80000"/>
              </a:lnSpc>
            </a:pPr>
            <a:r>
              <a:rPr lang="pl-PL" altLang="pl-PL" sz="2000" dirty="0"/>
              <a:t>Analiza wyników pomiarowych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9014-DC5B-49BB-A278-5140F66E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Charakterystyka przedmiotu (4)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7A520-82FE-4857-BCDA-950276D26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l-PL" altLang="pl-PL" sz="2800" dirty="0"/>
              <a:t>Projekt: 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2000" dirty="0"/>
              <a:t>Grupy 2 osobowe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2000" dirty="0"/>
              <a:t>Część 1: podstawy symulacji </a:t>
            </a:r>
          </a:p>
          <a:p>
            <a:pPr lvl="2" eaLnBrk="1" hangingPunct="1">
              <a:lnSpc>
                <a:spcPct val="80000"/>
              </a:lnSpc>
            </a:pPr>
            <a:r>
              <a:rPr lang="pl-PL" altLang="pl-PL" sz="2000" dirty="0"/>
              <a:t>Własny symulator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2000" dirty="0"/>
              <a:t>Część 2: podstawy pomiarów w sieciach IP</a:t>
            </a:r>
            <a:r>
              <a:rPr lang="pl-PL" altLang="pl-PL" sz="2400" dirty="0"/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pl-PL" altLang="pl-PL" sz="2000" dirty="0"/>
              <a:t>Własny eksperyment w dedykowanej sieci badawczej z wykorzystaniem platformy </a:t>
            </a:r>
            <a:r>
              <a:rPr lang="pl-PL" altLang="pl-PL" sz="2000" dirty="0" err="1"/>
              <a:t>Spirent</a:t>
            </a:r>
            <a:endParaRPr lang="pl-PL" altLang="pl-PL" sz="2000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pl-PL" altLang="pl-PL" sz="2400" dirty="0"/>
          </a:p>
          <a:p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B31C4-B57F-41FA-B988-F36834FD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ETOS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9A367-9C0B-4985-AECB-724FD392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C3C6-88B3-49CD-B0BD-343CE4179B18}" type="slidenum">
              <a:rPr lang="pl-PL" altLang="cs-CZ" smtClean="0"/>
              <a:pPr/>
              <a:t>11</a:t>
            </a:fld>
            <a:endParaRPr lang="pl-PL" altLang="cs-CZ" dirty="0"/>
          </a:p>
        </p:txBody>
      </p:sp>
    </p:spTree>
    <p:extLst>
      <p:ext uri="{BB962C8B-B14F-4D97-AF65-F5344CB8AC3E}">
        <p14:creationId xmlns:p14="http://schemas.microsoft.com/office/powerpoint/2010/main" val="4129315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F46D-E3DE-4AFE-93BE-F174D977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Charakterystyka przedmiotu (5)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F9F0-2A9E-4155-9998-C60F8D3D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</a:pPr>
            <a:endParaRPr lang="pl-PL" altLang="pl-PL" sz="1600" dirty="0"/>
          </a:p>
          <a:p>
            <a:endParaRPr lang="pl-PL" altLang="pl-PL" sz="1600" b="1" dirty="0"/>
          </a:p>
          <a:p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F9B25-E264-49D3-BFD5-A1697796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ETOS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06DF5-F764-412A-8C3C-F3230EF1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C3C6-88B3-49CD-B0BD-343CE4179B18}" type="slidenum">
              <a:rPr lang="pl-PL" altLang="cs-CZ" smtClean="0"/>
              <a:pPr/>
              <a:t>12</a:t>
            </a:fld>
            <a:endParaRPr lang="pl-PL" altLang="cs-CZ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3EFCA9-103C-48C5-A8F9-12B06EFE9D7D}"/>
              </a:ext>
            </a:extLst>
          </p:cNvPr>
          <p:cNvSpPr txBox="1">
            <a:spLocks/>
          </p:cNvSpPr>
          <p:nvPr/>
        </p:nvSpPr>
        <p:spPr bwMode="auto">
          <a:xfrm>
            <a:off x="685800" y="1412776"/>
            <a:ext cx="8077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pl-PL" sz="2400" kern="0" dirty="0"/>
              <a:t>Prowadzący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2000" kern="0" dirty="0"/>
              <a:t>dr hab. Halina Tarasiuk </a:t>
            </a:r>
            <a:r>
              <a:rPr lang="pl-PL" sz="2000" kern="0" dirty="0"/>
              <a:t>(</a:t>
            </a:r>
            <a:r>
              <a:rPr lang="pl-PL" sz="2000" kern="0" dirty="0">
                <a:hlinkClick r:id="rId3"/>
              </a:rPr>
              <a:t>halina@tele.pw.edu.pl</a:t>
            </a:r>
            <a:r>
              <a:rPr lang="pl-PL" sz="2000" kern="0" dirty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pl-PL" sz="1800" kern="0" dirty="0"/>
              <a:t>wykład - część dot. symulacji</a:t>
            </a:r>
          </a:p>
          <a:p>
            <a:pPr lvl="2" eaLnBrk="1" hangingPunct="1">
              <a:lnSpc>
                <a:spcPct val="80000"/>
              </a:lnSpc>
            </a:pPr>
            <a:r>
              <a:rPr lang="pl-PL" sz="1800" kern="0" dirty="0"/>
              <a:t>projekt I</a:t>
            </a:r>
          </a:p>
          <a:p>
            <a:pPr lvl="2" eaLnBrk="1" hangingPunct="1">
              <a:lnSpc>
                <a:spcPct val="80000"/>
              </a:lnSpc>
            </a:pPr>
            <a:r>
              <a:rPr lang="pl-PL" sz="1800" kern="0" dirty="0"/>
              <a:t>kolokwium I</a:t>
            </a:r>
          </a:p>
          <a:p>
            <a:pPr lvl="1" eaLnBrk="1" hangingPunct="1">
              <a:lnSpc>
                <a:spcPct val="80000"/>
              </a:lnSpc>
            </a:pPr>
            <a:r>
              <a:rPr lang="pl-PL" sz="2000" kern="0" dirty="0"/>
              <a:t> dr inż. Piotr Wiśniewski (</a:t>
            </a:r>
            <a:r>
              <a:rPr lang="pl-PL" sz="2000" kern="0" dirty="0">
                <a:hlinkClick r:id="rId4"/>
              </a:rPr>
              <a:t>pwisniewski@tele.pw.edu.pl</a:t>
            </a:r>
            <a:r>
              <a:rPr lang="pl-PL" sz="2000" kern="0" dirty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pl-PL" sz="1800" kern="0" dirty="0"/>
              <a:t>projekt II</a:t>
            </a:r>
          </a:p>
          <a:p>
            <a:pPr lvl="2" eaLnBrk="1" hangingPunct="1">
              <a:lnSpc>
                <a:spcPct val="80000"/>
              </a:lnSpc>
            </a:pPr>
            <a:r>
              <a:rPr lang="pl-PL" sz="1800" kern="0" dirty="0"/>
              <a:t>część laboratoriów</a:t>
            </a:r>
          </a:p>
          <a:p>
            <a:pPr lvl="1" eaLnBrk="1" hangingPunct="1">
              <a:lnSpc>
                <a:spcPct val="80000"/>
              </a:lnSpc>
            </a:pPr>
            <a:r>
              <a:rPr lang="pl-PL" sz="2000" kern="0" dirty="0"/>
              <a:t>mgr inż. Maciej Sosnowski (</a:t>
            </a:r>
            <a:r>
              <a:rPr lang="pl-PL" sz="2000" kern="0" dirty="0">
                <a:hlinkClick r:id="rId5"/>
              </a:rPr>
              <a:t>msosnowski@tele.pw.edu.pl</a:t>
            </a:r>
            <a:r>
              <a:rPr lang="pl-PL" sz="2000" kern="0" dirty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pl-PL" sz="1800" kern="0" dirty="0"/>
              <a:t>część laboratoriów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2000" dirty="0"/>
              <a:t>dr hab. inż. Andrzej Bęben (</a:t>
            </a:r>
            <a:r>
              <a:rPr lang="pl-PL" altLang="pl-PL" sz="2000" dirty="0">
                <a:hlinkClick r:id="rId6"/>
              </a:rPr>
              <a:t>abeben@tele.pw.edu.pl</a:t>
            </a:r>
            <a:r>
              <a:rPr lang="pl-PL" altLang="pl-PL" sz="2000" dirty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pl-PL" altLang="pl-PL" sz="1600" dirty="0"/>
              <a:t>Koordynacja</a:t>
            </a:r>
          </a:p>
          <a:p>
            <a:pPr lvl="2" eaLnBrk="1" hangingPunct="1">
              <a:lnSpc>
                <a:spcPct val="80000"/>
              </a:lnSpc>
            </a:pPr>
            <a:r>
              <a:rPr lang="pl-PL" sz="1600" kern="0" dirty="0"/>
              <a:t>wykład - część dot. pomiarów</a:t>
            </a:r>
          </a:p>
          <a:p>
            <a:pPr lvl="2" eaLnBrk="1" hangingPunct="1">
              <a:lnSpc>
                <a:spcPct val="80000"/>
              </a:lnSpc>
            </a:pPr>
            <a:r>
              <a:rPr lang="pl-PL" sz="1600" kern="0" dirty="0"/>
              <a:t>kolokwium II</a:t>
            </a:r>
          </a:p>
          <a:p>
            <a:pPr lvl="2" eaLnBrk="1" hangingPunct="1">
              <a:lnSpc>
                <a:spcPct val="80000"/>
              </a:lnSpc>
            </a:pPr>
            <a:r>
              <a:rPr lang="pl-PL" sz="1600" kern="0" dirty="0"/>
              <a:t>projekty</a:t>
            </a:r>
          </a:p>
          <a:p>
            <a:pPr lvl="2" eaLnBrk="1" hangingPunct="1">
              <a:lnSpc>
                <a:spcPct val="80000"/>
              </a:lnSpc>
            </a:pPr>
            <a:endParaRPr lang="pl-PL" altLang="pl-PL" sz="1600" dirty="0"/>
          </a:p>
        </p:txBody>
      </p:sp>
    </p:spTree>
    <p:extLst>
      <p:ext uri="{BB962C8B-B14F-4D97-AF65-F5344CB8AC3E}">
        <p14:creationId xmlns:p14="http://schemas.microsoft.com/office/powerpoint/2010/main" val="155213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05E2-B568-4D49-A57A-950BE5E5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Charakterystyka przedmiotu (6)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DB50-37AE-461B-80A6-7A3AEDED1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l-PL" altLang="pl-PL" sz="1800" dirty="0"/>
              <a:t>Literatura: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pl-PL" sz="1600" dirty="0"/>
              <a:t>Averill M. Law, W. David Kelton, "Simulation Modeling and Analysis", McGraw-Hill 2014, 5th Edition.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pl-PL" sz="1600" dirty="0"/>
              <a:t>George S. Fishman, "</a:t>
            </a:r>
            <a:r>
              <a:rPr lang="en-US" altLang="pl-PL" sz="1600" dirty="0" err="1"/>
              <a:t>Discret</a:t>
            </a:r>
            <a:r>
              <a:rPr lang="en-US" altLang="pl-PL" sz="1600" dirty="0"/>
              <a:t>-Event Simulation: Modeling, Programming, and Analysis", Springer-Verlag, Berlin 2001.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pl-PL" sz="1600" dirty="0" err="1"/>
              <a:t>Rękopis</a:t>
            </a:r>
            <a:r>
              <a:rPr lang="en-US" altLang="pl-PL" sz="1600" dirty="0"/>
              <a:t> </a:t>
            </a:r>
            <a:r>
              <a:rPr lang="en-US" altLang="pl-PL" sz="1600" dirty="0" err="1"/>
              <a:t>skryptu</a:t>
            </a:r>
            <a:r>
              <a:rPr lang="en-US" altLang="pl-PL" sz="1600" dirty="0"/>
              <a:t>, </a:t>
            </a:r>
            <a:r>
              <a:rPr lang="en-US" altLang="pl-PL" sz="1600" dirty="0" err="1"/>
              <a:t>A.Bęben</a:t>
            </a:r>
            <a:r>
              <a:rPr lang="en-US" altLang="pl-PL" sz="1600" dirty="0"/>
              <a:t>, </a:t>
            </a:r>
            <a:r>
              <a:rPr lang="en-US" altLang="pl-PL" sz="1600" dirty="0" err="1"/>
              <a:t>M.Dąbrowski</a:t>
            </a:r>
            <a:r>
              <a:rPr lang="en-US" altLang="pl-PL" sz="1600" dirty="0"/>
              <a:t>, „</a:t>
            </a:r>
            <a:r>
              <a:rPr lang="en-US" altLang="pl-PL" sz="1600" dirty="0" err="1"/>
              <a:t>Monitorowanie</a:t>
            </a:r>
            <a:r>
              <a:rPr lang="en-US" altLang="pl-PL" sz="1600" dirty="0"/>
              <a:t> </a:t>
            </a:r>
            <a:r>
              <a:rPr lang="en-US" altLang="pl-PL" sz="1600" dirty="0" err="1"/>
              <a:t>i</a:t>
            </a:r>
            <a:r>
              <a:rPr lang="en-US" altLang="pl-PL" sz="1600" dirty="0"/>
              <a:t> </a:t>
            </a:r>
            <a:r>
              <a:rPr lang="en-US" altLang="pl-PL" sz="1600" dirty="0" err="1"/>
              <a:t>pomiary</a:t>
            </a:r>
            <a:r>
              <a:rPr lang="en-US" altLang="pl-PL" sz="1600" dirty="0"/>
              <a:t> w </a:t>
            </a:r>
            <a:r>
              <a:rPr lang="en-US" altLang="pl-PL" sz="1600" dirty="0" err="1"/>
              <a:t>sieciach</a:t>
            </a:r>
            <a:r>
              <a:rPr lang="en-US" altLang="pl-PL" sz="1600" dirty="0"/>
              <a:t> IP”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pl-PL" sz="1600" dirty="0" err="1"/>
              <a:t>M.Crovella</a:t>
            </a:r>
            <a:r>
              <a:rPr lang="en-US" altLang="pl-PL" sz="1600" dirty="0"/>
              <a:t>, “Internet Measurement: Infrastructure, Traffic and Applications”, Wiley, 2006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pl-PL" sz="1600" dirty="0" err="1"/>
              <a:t>E.Beirsack</a:t>
            </a:r>
            <a:r>
              <a:rPr lang="en-US" altLang="pl-PL" sz="1600" dirty="0"/>
              <a:t>, et al., Data Traffic Monitoring and Analysis, LNCS 7754, Springer 2016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pl-PL" sz="1600" dirty="0" err="1"/>
              <a:t>Zalecenia</a:t>
            </a:r>
            <a:r>
              <a:rPr lang="en-US" altLang="pl-PL" sz="1600" dirty="0"/>
              <a:t> IETF </a:t>
            </a:r>
            <a:r>
              <a:rPr lang="en-US" altLang="pl-PL" sz="1600" dirty="0" err="1"/>
              <a:t>grupy</a:t>
            </a:r>
            <a:r>
              <a:rPr lang="en-US" altLang="pl-PL" sz="1600" dirty="0"/>
              <a:t> IPPM (IP Performance Metrics),  www.ietf.org/html.charters/ippm-charter.html </a:t>
            </a:r>
            <a:r>
              <a:rPr lang="en-US" altLang="pl-PL" sz="1600" dirty="0" err="1"/>
              <a:t>oraz</a:t>
            </a:r>
            <a:r>
              <a:rPr lang="en-US" altLang="pl-PL" sz="1600" dirty="0"/>
              <a:t> </a:t>
            </a:r>
            <a:r>
              <a:rPr lang="en-US" altLang="pl-PL" sz="1600" dirty="0" err="1"/>
              <a:t>wybrane</a:t>
            </a:r>
            <a:r>
              <a:rPr lang="en-US" altLang="pl-PL" sz="1600" dirty="0"/>
              <a:t> </a:t>
            </a:r>
            <a:r>
              <a:rPr lang="en-US" altLang="pl-PL" sz="1600" dirty="0" err="1"/>
              <a:t>zalecenia</a:t>
            </a:r>
            <a:r>
              <a:rPr lang="en-US" altLang="pl-PL" sz="1600" dirty="0"/>
              <a:t> ITU-T, </a:t>
            </a:r>
            <a:r>
              <a:rPr lang="en-US" altLang="pl-PL" sz="1600" dirty="0" err="1"/>
              <a:t>serii</a:t>
            </a:r>
            <a:r>
              <a:rPr lang="en-US" altLang="pl-PL" sz="1600" dirty="0"/>
              <a:t> Y: Y.1540, Y.1541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pl-PL" sz="1600" dirty="0" err="1"/>
              <a:t>Wybrane</a:t>
            </a:r>
            <a:r>
              <a:rPr lang="en-US" altLang="pl-PL" sz="1600" dirty="0"/>
              <a:t> </a:t>
            </a:r>
            <a:r>
              <a:rPr lang="en-US" altLang="pl-PL" sz="1600" dirty="0" err="1"/>
              <a:t>dokumenty</a:t>
            </a:r>
            <a:r>
              <a:rPr lang="en-US" altLang="pl-PL" sz="1600" dirty="0"/>
              <a:t> </a:t>
            </a:r>
            <a:r>
              <a:rPr lang="en-US" altLang="pl-PL" sz="1600" dirty="0" err="1"/>
              <a:t>projektów</a:t>
            </a:r>
            <a:r>
              <a:rPr lang="en-US" altLang="pl-PL" sz="1600" dirty="0"/>
              <a:t> IST INTERMON (www.ist-intermon.org/) </a:t>
            </a:r>
            <a:r>
              <a:rPr lang="en-US" altLang="pl-PL" sz="1600" dirty="0" err="1"/>
              <a:t>oraz</a:t>
            </a:r>
            <a:r>
              <a:rPr lang="en-US" altLang="pl-PL" sz="1600" dirty="0"/>
              <a:t> IST MOME (www.ist-mome.org/) , COST IC0703 (www.tma-portal.eu).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pl-PL" sz="1600" dirty="0" err="1"/>
              <a:t>Dokumentacja</a:t>
            </a:r>
            <a:r>
              <a:rPr lang="en-US" altLang="pl-PL" sz="1600" dirty="0"/>
              <a:t> </a:t>
            </a:r>
            <a:r>
              <a:rPr lang="en-US" altLang="pl-PL" sz="1600" dirty="0" err="1"/>
              <a:t>techniczna</a:t>
            </a:r>
            <a:r>
              <a:rPr lang="en-US" altLang="pl-PL" sz="1600" dirty="0"/>
              <a:t> </a:t>
            </a:r>
            <a:r>
              <a:rPr lang="en-US" altLang="pl-PL" sz="1600" dirty="0" err="1"/>
              <a:t>narzędzi</a:t>
            </a:r>
            <a:r>
              <a:rPr lang="en-US" altLang="pl-PL" sz="1600" dirty="0"/>
              <a:t> </a:t>
            </a:r>
            <a:r>
              <a:rPr lang="en-US" altLang="pl-PL" sz="1600" dirty="0" err="1"/>
              <a:t>pomiarowych</a:t>
            </a:r>
            <a:r>
              <a:rPr lang="en-US" altLang="pl-PL" sz="1600" dirty="0"/>
              <a:t>: IXIA, </a:t>
            </a:r>
            <a:r>
              <a:rPr lang="en-US" altLang="pl-PL" sz="1600" dirty="0" err="1"/>
              <a:t>Spiret</a:t>
            </a:r>
            <a:r>
              <a:rPr lang="en-US" altLang="pl-PL" sz="1600" dirty="0"/>
              <a:t> Avalanche, </a:t>
            </a:r>
            <a:r>
              <a:rPr lang="en-US" altLang="pl-PL" sz="1600" dirty="0" err="1"/>
              <a:t>Atero</a:t>
            </a:r>
            <a:r>
              <a:rPr lang="en-US" altLang="pl-PL" sz="1600" dirty="0"/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pl-PL" sz="1600" dirty="0" err="1"/>
              <a:t>Wybrane</a:t>
            </a:r>
            <a:r>
              <a:rPr lang="en-US" altLang="pl-PL" sz="1600" dirty="0"/>
              <a:t> </a:t>
            </a:r>
            <a:r>
              <a:rPr lang="en-US" altLang="pl-PL" sz="1600" dirty="0" err="1"/>
              <a:t>publikacje</a:t>
            </a:r>
            <a:r>
              <a:rPr lang="en-US" altLang="pl-PL" sz="1600" dirty="0"/>
              <a:t> </a:t>
            </a:r>
            <a:r>
              <a:rPr lang="en-US" altLang="pl-PL" sz="1600" dirty="0" err="1"/>
              <a:t>otwarte</a:t>
            </a:r>
            <a:r>
              <a:rPr lang="en-US" altLang="pl-PL" sz="1600" dirty="0"/>
              <a:t> </a:t>
            </a:r>
            <a:r>
              <a:rPr lang="en-US" altLang="pl-PL" sz="1600" dirty="0" err="1"/>
              <a:t>dotyczące</a:t>
            </a:r>
            <a:r>
              <a:rPr lang="en-US" altLang="pl-PL" sz="1600" dirty="0"/>
              <a:t> </a:t>
            </a:r>
            <a:r>
              <a:rPr lang="en-US" altLang="pl-PL" sz="1600" dirty="0" err="1"/>
              <a:t>metod</a:t>
            </a:r>
            <a:r>
              <a:rPr lang="en-US" altLang="pl-PL" sz="1600" dirty="0"/>
              <a:t> </a:t>
            </a:r>
            <a:r>
              <a:rPr lang="en-US" altLang="pl-PL" sz="1600" dirty="0" err="1"/>
              <a:t>pomiarowych</a:t>
            </a:r>
            <a:r>
              <a:rPr lang="en-US" altLang="pl-PL" sz="1600" dirty="0"/>
              <a:t>.  </a:t>
            </a:r>
            <a:endParaRPr lang="pl-PL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3A0C0-FFC1-400F-824E-D00137E1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ETOS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84222-F4FE-4019-B8BD-6EB62434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C3C6-88B3-49CD-B0BD-343CE4179B18}" type="slidenum">
              <a:rPr lang="pl-PL" altLang="cs-CZ" smtClean="0"/>
              <a:pPr/>
              <a:t>13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3262846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dirty="0"/>
              <a:t>ETOS 2022</a:t>
            </a:r>
          </a:p>
        </p:txBody>
      </p:sp>
      <p:sp>
        <p:nvSpPr>
          <p:cNvPr id="15363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6B631EE-32F3-4B37-AEBE-99F0A80F0548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pl-PL" altLang="pl-PL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Plan wykładów (1)</a:t>
            </a:r>
            <a:endParaRPr lang="en-GB" altLang="pl-PL" dirty="0"/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pl-PL" altLang="pl-PL" sz="2400" dirty="0"/>
              <a:t>Zarys planu wykładów (</a:t>
            </a:r>
            <a:r>
              <a:rPr lang="pl-PL" altLang="pl-PL" sz="2400" u="sng" dirty="0"/>
              <a:t>możliwe zmiany</a:t>
            </a:r>
            <a:r>
              <a:rPr lang="pl-PL" altLang="pl-PL" sz="2400" dirty="0"/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pl-PL" altLang="pl-PL" sz="2400" dirty="0"/>
              <a:t>W1: Wprowadzenie</a:t>
            </a:r>
          </a:p>
          <a:p>
            <a:pPr eaLnBrk="1" hangingPunct="1">
              <a:lnSpc>
                <a:spcPct val="110000"/>
              </a:lnSpc>
            </a:pPr>
            <a:r>
              <a:rPr lang="pl-PL" altLang="pl-PL" sz="2400" dirty="0"/>
              <a:t>W2 – W7: Techniki Symulacji</a:t>
            </a:r>
          </a:p>
          <a:p>
            <a:pPr lvl="1" eaLnBrk="1" hangingPunct="1">
              <a:lnSpc>
                <a:spcPct val="110000"/>
              </a:lnSpc>
            </a:pPr>
            <a:r>
              <a:rPr lang="pl-PL" altLang="pl-PL" sz="2000" dirty="0"/>
              <a:t>W3 omówienie projektów cz. I</a:t>
            </a:r>
          </a:p>
          <a:p>
            <a:pPr eaLnBrk="1" hangingPunct="1">
              <a:lnSpc>
                <a:spcPct val="110000"/>
              </a:lnSpc>
            </a:pPr>
            <a:r>
              <a:rPr lang="pl-PL" altLang="pl-PL" sz="2400" dirty="0"/>
              <a:t>W8.1 – Kolokwium 1</a:t>
            </a:r>
          </a:p>
          <a:p>
            <a:pPr eaLnBrk="1" hangingPunct="1">
              <a:lnSpc>
                <a:spcPct val="110000"/>
              </a:lnSpc>
            </a:pPr>
            <a:r>
              <a:rPr lang="pl-PL" altLang="pl-PL" sz="2400" dirty="0"/>
              <a:t>W8.2 – W13: Techniki pomiarów</a:t>
            </a:r>
          </a:p>
          <a:p>
            <a:pPr lvl="1" eaLnBrk="1" hangingPunct="1">
              <a:lnSpc>
                <a:spcPct val="110000"/>
              </a:lnSpc>
            </a:pPr>
            <a:r>
              <a:rPr lang="pl-PL" altLang="pl-PL" sz="2000" dirty="0"/>
              <a:t>W9 omówienie projektów cz. II</a:t>
            </a:r>
          </a:p>
          <a:p>
            <a:pPr eaLnBrk="1" hangingPunct="1">
              <a:lnSpc>
                <a:spcPct val="110000"/>
              </a:lnSpc>
            </a:pPr>
            <a:r>
              <a:rPr lang="pl-PL" altLang="pl-PL" sz="2400" dirty="0"/>
              <a:t>W14: Złożone eksperymenty badawcze (techniki analityczne, pomiarowe i symulacyjne)</a:t>
            </a:r>
          </a:p>
          <a:p>
            <a:pPr eaLnBrk="1" hangingPunct="1">
              <a:lnSpc>
                <a:spcPct val="110000"/>
              </a:lnSpc>
            </a:pPr>
            <a:r>
              <a:rPr lang="pl-PL" altLang="pl-PL" sz="2400" dirty="0"/>
              <a:t>W15: Kolokwium 2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endParaRPr lang="pl-PL" altLang="pl-PL" sz="2400" dirty="0"/>
          </a:p>
          <a:p>
            <a:pPr marL="0" indent="0" eaLnBrk="1" hangingPunct="1">
              <a:lnSpc>
                <a:spcPct val="110000"/>
              </a:lnSpc>
              <a:buNone/>
            </a:pPr>
            <a:endParaRPr lang="pl-PL" altLang="pl-PL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dirty="0"/>
              <a:t>ETOS 2022</a:t>
            </a:r>
          </a:p>
        </p:txBody>
      </p:sp>
      <p:sp>
        <p:nvSpPr>
          <p:cNvPr id="17411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E570A82-3C45-4376-AFC7-CF4310222684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pl-PL" altLang="pl-PL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Plan</a:t>
            </a:r>
            <a:endParaRPr lang="en-GB" altLang="pl-PL" dirty="0"/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65000"/>
                  </a:schemeClr>
                </a:solidFill>
              </a:rPr>
              <a:t>NERW PW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65000"/>
                  </a:schemeClr>
                </a:solidFill>
              </a:rPr>
              <a:t>Charakterystyka przedmiotu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>
                <a:solidFill>
                  <a:schemeClr val="bg1">
                    <a:lumMod val="65000"/>
                  </a:schemeClr>
                </a:solidFill>
              </a:rPr>
              <a:t>Wykład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>
                <a:solidFill>
                  <a:schemeClr val="bg1">
                    <a:lumMod val="65000"/>
                  </a:schemeClr>
                </a:solidFill>
              </a:rPr>
              <a:t>Projekt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>
                <a:solidFill>
                  <a:schemeClr val="bg1">
                    <a:lumMod val="65000"/>
                  </a:schemeClr>
                </a:solidFill>
              </a:rPr>
              <a:t>Laboratorium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>
                <a:solidFill>
                  <a:schemeClr val="bg1">
                    <a:lumMod val="65000"/>
                  </a:schemeClr>
                </a:solidFill>
              </a:rPr>
              <a:t>Zasady oceny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>
                <a:solidFill>
                  <a:schemeClr val="bg1">
                    <a:lumMod val="65000"/>
                  </a:schemeClr>
                </a:solidFill>
              </a:rPr>
              <a:t>Prowadzący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Metody badania systemów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dirty="0"/>
              <a:t>Symulacja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dirty="0"/>
              <a:t>Modelowanie analityczne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dirty="0"/>
              <a:t>Emulacja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dirty="0"/>
              <a:t>Pomiary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1400" dirty="0"/>
              <a:t>Sieci badawcze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65000"/>
                  </a:schemeClr>
                </a:solidFill>
              </a:rPr>
              <a:t>Sieci IP - wprowadzenie</a:t>
            </a:r>
          </a:p>
        </p:txBody>
      </p:sp>
    </p:spTree>
    <p:extLst>
      <p:ext uri="{BB962C8B-B14F-4D97-AF65-F5344CB8AC3E}">
        <p14:creationId xmlns:p14="http://schemas.microsoft.com/office/powerpoint/2010/main" val="950562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838F-3370-4DF8-8125-0649D1EA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badania systemów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5F915-D3A9-405D-8949-41F18F1A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ETOS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4336F-CD5D-4536-A210-C23B6D57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C3C6-88B3-49CD-B0BD-343CE4179B18}" type="slidenum">
              <a:rPr lang="pl-PL" altLang="cs-CZ" smtClean="0"/>
              <a:pPr/>
              <a:t>16</a:t>
            </a:fld>
            <a:endParaRPr lang="pl-PL" altLang="cs-CZ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E554F587-D65E-4F8A-8872-19BAF6E31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288504"/>
            <a:ext cx="1981200" cy="7620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0026D93-2DA0-46F3-904C-E6DE72509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79104"/>
            <a:ext cx="1981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EB631FE-D7AD-465B-B936-7C6FD351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174704"/>
            <a:ext cx="1981200" cy="9144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FE131CB-A23F-43C7-B858-10EC6AD6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250904"/>
            <a:ext cx="1981200" cy="9144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F36A22AB-4009-4FD0-A95C-2ABC3EC89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355304"/>
            <a:ext cx="1981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6F4D6EA9-0524-4FE7-A798-CB579E8D5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485354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l-PL" sz="1800" dirty="0"/>
              <a:t>System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6C199ADA-C8D0-49BB-9D2F-0D75ECB91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79104"/>
            <a:ext cx="1828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l-PL" sz="1800"/>
              <a:t>Badanie </a:t>
            </a:r>
            <a:br>
              <a:rPr lang="pl-PL" sz="1800"/>
            </a:br>
            <a:r>
              <a:rPr lang="pl-PL" sz="1800"/>
              <a:t>rzeczywistego systemu 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DB734F92-3333-4691-80CA-31566E161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355304"/>
            <a:ext cx="182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l-PL" sz="1800" dirty="0"/>
              <a:t>Badanie </a:t>
            </a:r>
            <a:br>
              <a:rPr lang="pl-PL" sz="1800" dirty="0"/>
            </a:br>
            <a:r>
              <a:rPr lang="pl-PL" sz="1800" dirty="0"/>
              <a:t>modelu systemu 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D5BDFEAE-8AB2-492D-BE61-EFE4B2238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26904"/>
            <a:ext cx="19812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D74D0978-036A-4BC9-9D4B-32B8A9CA1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726904"/>
            <a:ext cx="182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l-PL" sz="1800" dirty="0"/>
              <a:t>Model fizyczny</a:t>
            </a:r>
            <a:br>
              <a:rPr lang="pl-PL" sz="1800" dirty="0"/>
            </a:br>
            <a:endParaRPr lang="pl-PL" sz="1800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26E41619-A8A6-418F-94B8-5C8A3A97F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399" y="3636907"/>
            <a:ext cx="1981201" cy="1142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lang="pl-PL" sz="1800" dirty="0"/>
              <a:t>Model</a:t>
            </a:r>
          </a:p>
          <a:p>
            <a:pPr algn="ctr" eaLnBrk="1" hangingPunct="1">
              <a:spcBef>
                <a:spcPct val="50000"/>
              </a:spcBef>
            </a:pPr>
            <a:r>
              <a:rPr lang="pl-PL" sz="1800" dirty="0"/>
              <a:t>(analityczny vs </a:t>
            </a:r>
          </a:p>
          <a:p>
            <a:pPr algn="ctr" eaLnBrk="1" hangingPunct="1">
              <a:spcBef>
                <a:spcPct val="50000"/>
              </a:spcBef>
            </a:pPr>
            <a:r>
              <a:rPr lang="pl-PL" sz="1800" dirty="0"/>
              <a:t>numeryczny)</a:t>
            </a: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6B1213D7-02CE-46E4-8EB6-E91F3E406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371554"/>
            <a:ext cx="182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l-PL" sz="1800" dirty="0"/>
              <a:t>Rozwiązanie analityczne </a:t>
            </a: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A9BCE8A0-1F5D-4A7E-A0AE-1EBD16F5A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417592"/>
            <a:ext cx="182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l-PL" sz="1800"/>
              <a:t>Symulacja </a:t>
            </a: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40F15632-5DBA-4B74-BAD4-FE714328A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050504"/>
            <a:ext cx="1905000" cy="228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6AD31BE3-F3BC-4CAC-8560-05E22785D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050504"/>
            <a:ext cx="1905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744C0B31-2497-412E-82E5-F830B38DFD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269704"/>
            <a:ext cx="2057400" cy="457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F24E3D1F-9139-4F79-B18B-2DD6FC4E7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269704"/>
            <a:ext cx="1881336" cy="36720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74334165-4B87-4C7E-8B6F-800D497F55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4779902"/>
            <a:ext cx="2719536" cy="47100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A2695577-88C7-457B-8860-107F7DEDB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6336" y="4779902"/>
            <a:ext cx="1242864" cy="39480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724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46F5-A444-418D-B6BF-64AD46A0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Symulacja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83DF-1873-4784-BFD8-F9D141A75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sz="2800" i="1" dirty="0"/>
              <a:t>Symulacja</a:t>
            </a:r>
            <a:r>
              <a:rPr lang="pl-PL" sz="2800" dirty="0"/>
              <a:t>: </a:t>
            </a:r>
          </a:p>
          <a:p>
            <a:pPr lvl="1"/>
            <a:r>
              <a:rPr lang="pl-PL" sz="2400" dirty="0"/>
              <a:t>Technika numeryczna, która pozwala na przeprowadzenie, za pomocą komputera, pewnego doświadczenia badawczego</a:t>
            </a:r>
          </a:p>
          <a:p>
            <a:pPr lvl="1" eaLnBrk="1" hangingPunct="1"/>
            <a:r>
              <a:rPr lang="pl-PL" sz="2400" dirty="0"/>
              <a:t>Symulacja służy ocenie działania badanego </a:t>
            </a:r>
            <a:r>
              <a:rPr lang="pl-PL" sz="2400" i="1" dirty="0"/>
              <a:t>systemu</a:t>
            </a:r>
            <a:r>
              <a:rPr lang="pl-PL" sz="2400" dirty="0"/>
              <a:t>, dlatego podczas symulacji gromadzone są dane w celu oszacowania charakterystyk opisujących badany system</a:t>
            </a:r>
          </a:p>
          <a:p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E98F-710F-4011-AFF5-E4D2FC1D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ETOS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E18E3-7B80-452F-BA30-A4FBD669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C3C6-88B3-49CD-B0BD-343CE4179B18}" type="slidenum">
              <a:rPr lang="pl-PL" altLang="cs-CZ" smtClean="0"/>
              <a:pPr/>
              <a:t>17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3488508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63D3-85C6-44C8-AD81-0966DF17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Symulacja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58FFA-CE14-4171-B9A2-775B3F22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sz="2800" i="1" dirty="0"/>
              <a:t>System</a:t>
            </a:r>
            <a:r>
              <a:rPr lang="pl-PL" sz="2800" dirty="0"/>
              <a:t>: </a:t>
            </a:r>
          </a:p>
          <a:p>
            <a:pPr lvl="1" eaLnBrk="1" hangingPunct="1"/>
            <a:r>
              <a:rPr lang="pl-PL" sz="2400" dirty="0"/>
              <a:t>Pewien zbiór elementów, np. urządzeń, które działają lub współdziałają wzajemnie, aby osiągnąć pewne logiczne zakończenie działania</a:t>
            </a:r>
          </a:p>
          <a:p>
            <a:pPr lvl="1" eaLnBrk="1" hangingPunct="1"/>
            <a:r>
              <a:rPr lang="pl-PL" sz="2400" dirty="0"/>
              <a:t>W celu przeprowadzenia badania symulacyjnego opisujemy system najczęściej za pomocą matematycznych lub logicznych powiązań</a:t>
            </a:r>
          </a:p>
          <a:p>
            <a:pPr lvl="1" eaLnBrk="1" hangingPunct="1"/>
            <a:r>
              <a:rPr lang="pl-PL" sz="2400" dirty="0"/>
              <a:t>Opis ten stanowi </a:t>
            </a:r>
            <a:r>
              <a:rPr lang="pl-PL" sz="2400" i="1" dirty="0"/>
              <a:t>model</a:t>
            </a:r>
            <a:r>
              <a:rPr lang="pl-PL" sz="2400" dirty="0"/>
              <a:t>, który</a:t>
            </a:r>
            <a:r>
              <a:rPr lang="pl-PL" sz="2400" i="1" dirty="0"/>
              <a:t> </a:t>
            </a:r>
            <a:r>
              <a:rPr lang="pl-PL" sz="2400" dirty="0"/>
              <a:t>jest używany do próby zrozumienia działania badanego systemu</a:t>
            </a:r>
          </a:p>
          <a:p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08D37-98BE-42F4-85FA-1CAFF70B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ETOS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8438E-031D-4EC1-8270-42926670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C3C6-88B3-49CD-B0BD-343CE4179B18}" type="slidenum">
              <a:rPr lang="pl-PL" altLang="cs-CZ" smtClean="0"/>
              <a:pPr/>
              <a:t>18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479598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EC1C-EA3C-491F-8AB2-8729700B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/>
              <a:t>Modelowanie analityczne 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931D-C436-4E83-8D10-CE55D4505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953000"/>
          </a:xfrm>
        </p:spPr>
        <p:txBody>
          <a:bodyPr/>
          <a:lstStyle/>
          <a:p>
            <a:r>
              <a:rPr lang="pl-PL" sz="2400" dirty="0"/>
              <a:t> Model systemu opisany jest za pomocą równań</a:t>
            </a:r>
          </a:p>
          <a:p>
            <a:pPr lvl="2"/>
            <a:r>
              <a:rPr lang="pl-PL" sz="1800" dirty="0"/>
              <a:t>Równania opisują stan systemu i zmiany stanu</a:t>
            </a:r>
          </a:p>
          <a:p>
            <a:r>
              <a:rPr lang="pl-PL" sz="2400" dirty="0"/>
              <a:t> Problem rozwiązywany jest w sposób analityczny </a:t>
            </a:r>
          </a:p>
          <a:p>
            <a:pPr lvl="1"/>
            <a:r>
              <a:rPr lang="pl-PL" sz="2000" dirty="0"/>
              <a:t>Najczęściej „w stanie ustalonym”</a:t>
            </a:r>
          </a:p>
          <a:p>
            <a:r>
              <a:rPr lang="pl-PL" sz="2400" dirty="0"/>
              <a:t> Aparat matematyczny -&gt; teoria kolejek</a:t>
            </a:r>
          </a:p>
          <a:p>
            <a:r>
              <a:rPr lang="pl-PL" sz="2400" dirty="0"/>
              <a:t> Trudność opisu dla złożonych systemów</a:t>
            </a:r>
          </a:p>
          <a:p>
            <a:r>
              <a:rPr lang="pl-PL" sz="2400" dirty="0"/>
              <a:t> Tylko niektóre modele mają znane rozwiązania</a:t>
            </a:r>
          </a:p>
          <a:p>
            <a:endParaRPr lang="pl-PL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EA90F-A090-4C8B-A302-4AD3BA68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ETOS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01152-70AB-4B32-B635-B438792E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C3C6-88B3-49CD-B0BD-343CE4179B18}" type="slidenum">
              <a:rPr lang="pl-PL" altLang="cs-CZ" smtClean="0"/>
              <a:pPr/>
              <a:t>19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281212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dirty="0"/>
              <a:t>ETOS 2022</a:t>
            </a:r>
          </a:p>
        </p:txBody>
      </p:sp>
      <p:sp>
        <p:nvSpPr>
          <p:cNvPr id="17411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E570A82-3C45-4376-AFC7-CF4310222684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pl-PL" altLang="pl-PL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Plan</a:t>
            </a:r>
            <a:endParaRPr lang="en-GB" altLang="pl-PL" dirty="0"/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NERW PW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Charakterystyka przedmiotu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/>
              <a:t>Wykład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/>
              <a:t>Projekt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/>
              <a:t>Laboratorium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/>
              <a:t>Zasady oceny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/>
              <a:t>Prowadzący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Metody badania systemów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dirty="0"/>
              <a:t>Symulacja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dirty="0"/>
              <a:t>Modelowanie analityczne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dirty="0"/>
              <a:t>Emulacja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dirty="0"/>
              <a:t>Pomiary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1400" dirty="0"/>
              <a:t>Sieci badawcze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Sieci IP - wprowadzenie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05B1-80A7-4597-B470-2CF29A4A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Emulacja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4EB90-DD55-403A-9C09-4FCC955E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/>
              <a:t>Technika w której urządzenie/oprogramowanie „udaje” rzeczywiste urządzenie sieciowe lub fragment sieci</a:t>
            </a:r>
          </a:p>
          <a:p>
            <a:r>
              <a:rPr lang="pl-PL" sz="2400" dirty="0"/>
              <a:t> Inne elementy (rzeczywiste elementy) nie są świadome, że wykorzystywana jest technika emulacji</a:t>
            </a:r>
          </a:p>
          <a:p>
            <a:r>
              <a:rPr lang="pl-PL" sz="2400" dirty="0"/>
              <a:t>Przykłady </a:t>
            </a:r>
          </a:p>
          <a:p>
            <a:pPr lvl="1"/>
            <a:r>
              <a:rPr lang="pl-PL" sz="2000" dirty="0"/>
              <a:t>emulacja sieci z wykorzystaniem techniki wirtualizacji</a:t>
            </a:r>
          </a:p>
          <a:p>
            <a:pPr lvl="1"/>
            <a:r>
              <a:rPr lang="pl-PL" sz="2000" dirty="0"/>
              <a:t>emulacja sieci (fragmentu sieci) z punktu widzenia charakterystyk przekazu pakietów (opóźnienie, straty,…)</a:t>
            </a:r>
          </a:p>
          <a:p>
            <a:pPr lvl="2"/>
            <a:r>
              <a:rPr lang="pl-PL" sz="1600" dirty="0"/>
              <a:t>Netem </a:t>
            </a:r>
          </a:p>
          <a:p>
            <a:pPr lvl="2"/>
            <a:r>
              <a:rPr lang="pl-PL" sz="1600" dirty="0" err="1"/>
              <a:t>Atero</a:t>
            </a:r>
            <a:endParaRPr lang="pl-PL" sz="1600" dirty="0"/>
          </a:p>
          <a:p>
            <a:pPr lvl="1"/>
            <a:endParaRPr lang="pl-PL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A754F-B2E0-458E-9823-AA2F0939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ETOS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46E65-131D-46D2-84D8-E209BD9A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C3C6-88B3-49CD-B0BD-343CE4179B18}" type="slidenum">
              <a:rPr lang="pl-PL" altLang="cs-CZ" smtClean="0"/>
              <a:pPr/>
              <a:t>20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4094959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ymbol zastępczy daty 3">
            <a:extLst>
              <a:ext uri="{FF2B5EF4-FFF2-40B4-BE49-F238E27FC236}">
                <a16:creationId xmlns:a16="http://schemas.microsoft.com/office/drawing/2014/main" id="{A15E073F-39AA-4739-8378-6A025BB5EC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dirty="0"/>
              <a:t>ETOS 2022</a:t>
            </a:r>
          </a:p>
        </p:txBody>
      </p:sp>
      <p:sp>
        <p:nvSpPr>
          <p:cNvPr id="45" name="Symbol zastępczy numeru slajdu 5">
            <a:extLst>
              <a:ext uri="{FF2B5EF4-FFF2-40B4-BE49-F238E27FC236}">
                <a16:creationId xmlns:a16="http://schemas.microsoft.com/office/drawing/2014/main" id="{5F69ACDA-B8CE-4437-B508-CF2236A7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5EEA422-D6C9-41C5-A4D6-33F0E4DF4875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pl-PL" altLang="pl-PL" sz="1400"/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9CBB208D-54DB-43A4-89FA-A0227F61D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685800"/>
          </a:xfrm>
        </p:spPr>
        <p:txBody>
          <a:bodyPr/>
          <a:lstStyle/>
          <a:p>
            <a:pPr eaLnBrk="1" hangingPunct="1"/>
            <a:r>
              <a:rPr lang="pl-PL" altLang="pl-PL" sz="3600" dirty="0"/>
              <a:t>Pomiary (1)</a:t>
            </a:r>
          </a:p>
        </p:txBody>
      </p:sp>
      <p:sp>
        <p:nvSpPr>
          <p:cNvPr id="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EE761D5-CEAD-45FB-AC30-8DFEAAF0D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8077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l-PL" altLang="pl-PL" sz="2000" b="1" kern="0"/>
              <a:t>Pomiar</a:t>
            </a:r>
            <a:r>
              <a:rPr lang="pl-PL" altLang="pl-PL" sz="2000" kern="0"/>
              <a:t> to „</a:t>
            </a:r>
            <a:r>
              <a:rPr lang="pl-PL" altLang="pl-PL" sz="2000" i="1" kern="0"/>
              <a:t>proces oddziaływania przyrządu pomiarowego z badanym obiektem, zachodzący w czasie i przestrzeni, którego wynikiem jest uzyskanie informacji o własnościach obiektu</a:t>
            </a:r>
            <a:r>
              <a:rPr lang="pl-PL" altLang="pl-PL" sz="2000" kern="0"/>
              <a:t>”</a:t>
            </a:r>
          </a:p>
          <a:p>
            <a:pPr lvl="1" eaLnBrk="1" hangingPunct="1"/>
            <a:endParaRPr lang="pl-PL" altLang="pl-PL" sz="1800" kern="0"/>
          </a:p>
          <a:p>
            <a:pPr lvl="1" eaLnBrk="1" hangingPunct="1"/>
            <a:r>
              <a:rPr lang="pl-PL" altLang="pl-PL" sz="1800" kern="0"/>
              <a:t>pomiar pozwala uzyskać informacje o przeszłości</a:t>
            </a:r>
          </a:p>
          <a:p>
            <a:pPr lvl="1" eaLnBrk="1" hangingPunct="1"/>
            <a:endParaRPr lang="pl-PL" altLang="pl-PL" sz="1800" kern="0"/>
          </a:p>
          <a:p>
            <a:pPr lvl="1" eaLnBrk="1" hangingPunct="1"/>
            <a:r>
              <a:rPr lang="pl-PL" altLang="pl-PL" sz="1800" kern="0"/>
              <a:t>pomiar jedynie estymuje wartość rzeczywistą</a:t>
            </a:r>
          </a:p>
          <a:p>
            <a:pPr lvl="1" eaLnBrk="1" hangingPunct="1"/>
            <a:endParaRPr lang="pl-PL" altLang="pl-PL" sz="1800" kern="0"/>
          </a:p>
          <a:p>
            <a:pPr lvl="1" eaLnBrk="1" hangingPunct="1"/>
            <a:r>
              <a:rPr lang="pl-PL" altLang="pl-PL" sz="1800" kern="0"/>
              <a:t>pomiar jest obarczony błędem</a:t>
            </a:r>
          </a:p>
          <a:p>
            <a:pPr lvl="2" eaLnBrk="1" hangingPunct="1"/>
            <a:endParaRPr lang="pl-PL" altLang="pl-PL" sz="1600" kern="0"/>
          </a:p>
          <a:p>
            <a:pPr lvl="2" eaLnBrk="1" hangingPunct="1"/>
            <a:r>
              <a:rPr lang="pl-PL" altLang="pl-PL" sz="1600" kern="0"/>
              <a:t>dokładność &lt;-&gt; czas pomiaru</a:t>
            </a:r>
          </a:p>
          <a:p>
            <a:pPr eaLnBrk="1" hangingPunct="1"/>
            <a:endParaRPr lang="pl-PL" altLang="pl-PL" sz="2000" kern="0"/>
          </a:p>
        </p:txBody>
      </p:sp>
      <p:pic>
        <p:nvPicPr>
          <p:cNvPr id="48" name="Picture 5" descr="TORIX-Weekly">
            <a:extLst>
              <a:ext uri="{FF2B5EF4-FFF2-40B4-BE49-F238E27FC236}">
                <a16:creationId xmlns:a16="http://schemas.microsoft.com/office/drawing/2014/main" id="{273CF068-7950-483B-8E3B-0435EDDC6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2781300"/>
            <a:ext cx="2143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" name="Group 10">
            <a:extLst>
              <a:ext uri="{FF2B5EF4-FFF2-40B4-BE49-F238E27FC236}">
                <a16:creationId xmlns:a16="http://schemas.microsoft.com/office/drawing/2014/main" id="{C0D1C5C0-7374-42C9-AE86-9FD1F858A398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14800"/>
            <a:ext cx="4572000" cy="2362200"/>
            <a:chOff x="819" y="1395"/>
            <a:chExt cx="3125" cy="2223"/>
          </a:xfrm>
        </p:grpSpPr>
        <p:grpSp>
          <p:nvGrpSpPr>
            <p:cNvPr id="50" name="Group 11">
              <a:extLst>
                <a:ext uri="{FF2B5EF4-FFF2-40B4-BE49-F238E27FC236}">
                  <a16:creationId xmlns:a16="http://schemas.microsoft.com/office/drawing/2014/main" id="{DE24A049-549F-4B3E-B307-FA0F55B1D1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9" y="1395"/>
              <a:ext cx="3125" cy="2223"/>
              <a:chOff x="2290" y="3133"/>
              <a:chExt cx="9620" cy="6577"/>
            </a:xfrm>
          </p:grpSpPr>
          <p:sp>
            <p:nvSpPr>
              <p:cNvPr id="53" name="Oval 12">
                <a:extLst>
                  <a:ext uri="{FF2B5EF4-FFF2-40B4-BE49-F238E27FC236}">
                    <a16:creationId xmlns:a16="http://schemas.microsoft.com/office/drawing/2014/main" id="{DAB4C620-0AEF-4C4C-AA65-7D9DEFA21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0" y="7293"/>
                <a:ext cx="247" cy="237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sp>
            <p:nvSpPr>
              <p:cNvPr id="54" name="Oval 13">
                <a:extLst>
                  <a:ext uri="{FF2B5EF4-FFF2-40B4-BE49-F238E27FC236}">
                    <a16:creationId xmlns:a16="http://schemas.microsoft.com/office/drawing/2014/main" id="{3D7A26B3-7466-4495-957B-BB949F34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3" y="7248"/>
                <a:ext cx="247" cy="23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sp>
            <p:nvSpPr>
              <p:cNvPr id="55" name="Oval 14">
                <a:extLst>
                  <a:ext uri="{FF2B5EF4-FFF2-40B4-BE49-F238E27FC236}">
                    <a16:creationId xmlns:a16="http://schemas.microsoft.com/office/drawing/2014/main" id="{AEEB5642-B562-4ED6-A1D1-E9CCB0B08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6065"/>
                <a:ext cx="248" cy="23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sp>
            <p:nvSpPr>
              <p:cNvPr id="56" name="Oval 15">
                <a:extLst>
                  <a:ext uri="{FF2B5EF4-FFF2-40B4-BE49-F238E27FC236}">
                    <a16:creationId xmlns:a16="http://schemas.microsoft.com/office/drawing/2014/main" id="{1B9ABB79-E159-4914-872C-477C9A4AC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0" y="6045"/>
                <a:ext cx="248" cy="23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sp>
            <p:nvSpPr>
              <p:cNvPr id="57" name="Line 16">
                <a:extLst>
                  <a:ext uri="{FF2B5EF4-FFF2-40B4-BE49-F238E27FC236}">
                    <a16:creationId xmlns:a16="http://schemas.microsoft.com/office/drawing/2014/main" id="{88ED1AC9-52E1-4961-AE77-C03C7B93C2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05" y="5678"/>
                <a:ext cx="0" cy="15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8" name="Line 17">
                <a:extLst>
                  <a:ext uri="{FF2B5EF4-FFF2-40B4-BE49-F238E27FC236}">
                    <a16:creationId xmlns:a16="http://schemas.microsoft.com/office/drawing/2014/main" id="{A86E1433-5DD3-4A2A-80EF-13C120861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60" y="5793"/>
                <a:ext cx="0" cy="14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9" name="Line 18">
                <a:extLst>
                  <a:ext uri="{FF2B5EF4-FFF2-40B4-BE49-F238E27FC236}">
                    <a16:creationId xmlns:a16="http://schemas.microsoft.com/office/drawing/2014/main" id="{298D1DE3-F6DA-4230-A3C6-8A0EFBB56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5" y="6193"/>
                <a:ext cx="848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0" name="Line 19">
                <a:extLst>
                  <a:ext uri="{FF2B5EF4-FFF2-40B4-BE49-F238E27FC236}">
                    <a16:creationId xmlns:a16="http://schemas.microsoft.com/office/drawing/2014/main" id="{11950E97-B0A8-4E08-ABDD-4FA9C2901E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85" y="6170"/>
                <a:ext cx="85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1" name="Line 20">
                <a:extLst>
                  <a:ext uri="{FF2B5EF4-FFF2-40B4-BE49-F238E27FC236}">
                    <a16:creationId xmlns:a16="http://schemas.microsoft.com/office/drawing/2014/main" id="{D7BCE3CE-606A-45CF-AAFC-B3AA6B1673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5" y="7377"/>
                <a:ext cx="2673" cy="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2" name="Line 21">
                <a:extLst>
                  <a:ext uri="{FF2B5EF4-FFF2-40B4-BE49-F238E27FC236}">
                    <a16:creationId xmlns:a16="http://schemas.microsoft.com/office/drawing/2014/main" id="{A4768719-7868-4856-AC9E-39C01E0D0D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0" y="6193"/>
                <a:ext cx="8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3" name="Line 22">
                <a:extLst>
                  <a:ext uri="{FF2B5EF4-FFF2-40B4-BE49-F238E27FC236}">
                    <a16:creationId xmlns:a16="http://schemas.microsoft.com/office/drawing/2014/main" id="{CC515750-D98E-4525-A1D1-F35719BFB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60" y="6170"/>
                <a:ext cx="8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4" name="Line 23">
                <a:extLst>
                  <a:ext uri="{FF2B5EF4-FFF2-40B4-BE49-F238E27FC236}">
                    <a16:creationId xmlns:a16="http://schemas.microsoft.com/office/drawing/2014/main" id="{AD88F43D-8B32-4CDE-9B4C-AB9576D07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80" y="6170"/>
                <a:ext cx="85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5" name="Line 24">
                <a:extLst>
                  <a:ext uri="{FF2B5EF4-FFF2-40B4-BE49-F238E27FC236}">
                    <a16:creationId xmlns:a16="http://schemas.microsoft.com/office/drawing/2014/main" id="{6C5778BE-65CA-456C-9D30-C1341CFC5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92" y="5690"/>
                <a:ext cx="0" cy="27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6" name="Line 25">
                <a:extLst>
                  <a:ext uri="{FF2B5EF4-FFF2-40B4-BE49-F238E27FC236}">
                    <a16:creationId xmlns:a16="http://schemas.microsoft.com/office/drawing/2014/main" id="{E13A4252-0509-435F-AB0B-CA91B31078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237" y="5732"/>
                <a:ext cx="0" cy="27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7" name="Line 26">
                <a:extLst>
                  <a:ext uri="{FF2B5EF4-FFF2-40B4-BE49-F238E27FC236}">
                    <a16:creationId xmlns:a16="http://schemas.microsoft.com/office/drawing/2014/main" id="{E0675FBA-10F1-453B-9853-CFD674DFF0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5" y="8488"/>
                <a:ext cx="7827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8" name="Text Box 27">
                <a:extLst>
                  <a:ext uri="{FF2B5EF4-FFF2-40B4-BE49-F238E27FC236}">
                    <a16:creationId xmlns:a16="http://schemas.microsoft.com/office/drawing/2014/main" id="{3CBD6BD4-7102-4320-AAA4-426B6E5844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2" y="6908"/>
                <a:ext cx="965" cy="5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l-PL" altLang="pl-PL" sz="1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Src</a:t>
                </a:r>
              </a:p>
            </p:txBody>
          </p:sp>
          <p:sp>
            <p:nvSpPr>
              <p:cNvPr id="69" name="Text Box 28">
                <a:extLst>
                  <a:ext uri="{FF2B5EF4-FFF2-40B4-BE49-F238E27FC236}">
                    <a16:creationId xmlns:a16="http://schemas.microsoft.com/office/drawing/2014/main" id="{01A50A24-CE2A-4127-B07F-39FA582F01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67" y="6893"/>
                <a:ext cx="968" cy="54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l-PL" altLang="pl-PL" sz="1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Dst</a:t>
                </a:r>
              </a:p>
            </p:txBody>
          </p:sp>
          <p:sp>
            <p:nvSpPr>
              <p:cNvPr id="70" name="Text Box 29">
                <a:extLst>
                  <a:ext uri="{FF2B5EF4-FFF2-40B4-BE49-F238E27FC236}">
                    <a16:creationId xmlns:a16="http://schemas.microsoft.com/office/drawing/2014/main" id="{BCBF8D28-5372-4B1F-917A-2AE87B12D4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2" y="3133"/>
                <a:ext cx="3773" cy="46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l-PL" altLang="pl-PL" sz="1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Rozdzielczość</a:t>
                </a:r>
              </a:p>
            </p:txBody>
          </p:sp>
          <p:sp>
            <p:nvSpPr>
              <p:cNvPr id="71" name="Text Box 30">
                <a:extLst>
                  <a:ext uri="{FF2B5EF4-FFF2-40B4-BE49-F238E27FC236}">
                    <a16:creationId xmlns:a16="http://schemas.microsoft.com/office/drawing/2014/main" id="{964BAB4A-B392-4916-809C-C476E63B69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5" y="4265"/>
                <a:ext cx="2970" cy="50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l-PL" altLang="pl-PL" sz="1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Czas przetwarzania</a:t>
                </a:r>
              </a:p>
            </p:txBody>
          </p:sp>
          <p:sp>
            <p:nvSpPr>
              <p:cNvPr id="72" name="Line 31">
                <a:extLst>
                  <a:ext uri="{FF2B5EF4-FFF2-40B4-BE49-F238E27FC236}">
                    <a16:creationId xmlns:a16="http://schemas.microsoft.com/office/drawing/2014/main" id="{51FF0704-0D71-443A-AB3A-950D09475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65" y="3585"/>
                <a:ext cx="3267" cy="2465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3" name="Line 32">
                <a:extLst>
                  <a:ext uri="{FF2B5EF4-FFF2-40B4-BE49-F238E27FC236}">
                    <a16:creationId xmlns:a16="http://schemas.microsoft.com/office/drawing/2014/main" id="{482B5688-4E2C-494C-9573-A1FC46250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20" y="3585"/>
                <a:ext cx="47" cy="24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4" name="Line 33">
                <a:extLst>
                  <a:ext uri="{FF2B5EF4-FFF2-40B4-BE49-F238E27FC236}">
                    <a16:creationId xmlns:a16="http://schemas.microsoft.com/office/drawing/2014/main" id="{F587DC90-BA48-409A-A39D-E91EECF77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5" y="4832"/>
                <a:ext cx="1098" cy="11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5" name="Line 34">
                <a:extLst>
                  <a:ext uri="{FF2B5EF4-FFF2-40B4-BE49-F238E27FC236}">
                    <a16:creationId xmlns:a16="http://schemas.microsoft.com/office/drawing/2014/main" id="{949C6A9C-6ADD-4649-B554-AB2153E57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40" y="4832"/>
                <a:ext cx="775" cy="11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6" name="Text Box 35">
                <a:extLst>
                  <a:ext uri="{FF2B5EF4-FFF2-40B4-BE49-F238E27FC236}">
                    <a16:creationId xmlns:a16="http://schemas.microsoft.com/office/drawing/2014/main" id="{98FC3939-1AC4-470E-8B5F-84A1C1D408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" y="8907"/>
                <a:ext cx="2630" cy="7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l-PL" altLang="pl-PL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Wysłanie pierwszego bitu</a:t>
                </a:r>
              </a:p>
            </p:txBody>
          </p:sp>
          <p:sp>
            <p:nvSpPr>
              <p:cNvPr id="77" name="Text Box 36">
                <a:extLst>
                  <a:ext uri="{FF2B5EF4-FFF2-40B4-BE49-F238E27FC236}">
                    <a16:creationId xmlns:a16="http://schemas.microsoft.com/office/drawing/2014/main" id="{840F95B1-0D59-4DF0-AF36-3A9DC1852F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0" y="8895"/>
                <a:ext cx="2233" cy="8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l-PL" altLang="pl-PL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Odebranie ostatniego bitu</a:t>
                </a:r>
              </a:p>
            </p:txBody>
          </p:sp>
          <p:sp>
            <p:nvSpPr>
              <p:cNvPr id="78" name="Line 37">
                <a:extLst>
                  <a:ext uri="{FF2B5EF4-FFF2-40B4-BE49-F238E27FC236}">
                    <a16:creationId xmlns:a16="http://schemas.microsoft.com/office/drawing/2014/main" id="{D85FA64C-B163-43D3-A43B-4C79B81910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5" y="7545"/>
                <a:ext cx="93" cy="13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9" name="Line 38">
                <a:extLst>
                  <a:ext uri="{FF2B5EF4-FFF2-40B4-BE49-F238E27FC236}">
                    <a16:creationId xmlns:a16="http://schemas.microsoft.com/office/drawing/2014/main" id="{9C3350E3-1671-429A-B535-53A41607A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303" y="7523"/>
                <a:ext cx="322" cy="13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0" name="Text Box 39">
                <a:extLst>
                  <a:ext uri="{FF2B5EF4-FFF2-40B4-BE49-F238E27FC236}">
                    <a16:creationId xmlns:a16="http://schemas.microsoft.com/office/drawing/2014/main" id="{DD13B857-B8BD-4EF5-85EF-9F1BA0AC39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63" y="3245"/>
                <a:ext cx="2247" cy="5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l-PL" altLang="pl-PL" sz="1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Synchronizacja</a:t>
                </a:r>
              </a:p>
            </p:txBody>
          </p:sp>
          <p:sp>
            <p:nvSpPr>
              <p:cNvPr id="81" name="Line 40">
                <a:extLst>
                  <a:ext uri="{FF2B5EF4-FFF2-40B4-BE49-F238E27FC236}">
                    <a16:creationId xmlns:a16="http://schemas.microsoft.com/office/drawing/2014/main" id="{BA96D7B9-1B8C-46A4-91B4-33D7487A5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738" y="3813"/>
                <a:ext cx="1057" cy="22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</p:grpSp>
        <p:sp>
          <p:nvSpPr>
            <p:cNvPr id="51" name="Text Box 41">
              <a:extLst>
                <a:ext uri="{FF2B5EF4-FFF2-40B4-BE49-F238E27FC236}">
                  <a16:creationId xmlns:a16="http://schemas.microsoft.com/office/drawing/2014/main" id="{123BA621-B8A5-44AB-A4E5-41BC78C4E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3" y="2691"/>
              <a:ext cx="86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000">
                  <a:solidFill>
                    <a:srgbClr val="FF0000"/>
                  </a:solidFill>
                  <a:latin typeface="Times New Roman" panose="02020603050405020304" pitchFamily="18" charset="0"/>
                </a:rPr>
                <a:t>Wartość rzeczywista</a:t>
              </a:r>
            </a:p>
          </p:txBody>
        </p:sp>
        <p:sp>
          <p:nvSpPr>
            <p:cNvPr id="52" name="Text Box 42">
              <a:extLst>
                <a:ext uri="{FF2B5EF4-FFF2-40B4-BE49-F238E27FC236}">
                  <a16:creationId xmlns:a16="http://schemas.microsoft.com/office/drawing/2014/main" id="{5D6E2AC4-ADDA-4AF8-AC85-811060ACB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3" y="3051"/>
              <a:ext cx="86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000">
                  <a:solidFill>
                    <a:srgbClr val="0000FF"/>
                  </a:solidFill>
                  <a:latin typeface="Times New Roman" panose="02020603050405020304" pitchFamily="18" charset="0"/>
                </a:rPr>
                <a:t>Wartość zmierzona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1439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ymbol zastępczy daty 3">
            <a:extLst>
              <a:ext uri="{FF2B5EF4-FFF2-40B4-BE49-F238E27FC236}">
                <a16:creationId xmlns:a16="http://schemas.microsoft.com/office/drawing/2014/main" id="{08621578-B561-4B2C-B4DE-17B5E2D6468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dirty="0"/>
              <a:t>ETOS 2022</a:t>
            </a:r>
          </a:p>
        </p:txBody>
      </p:sp>
      <p:sp>
        <p:nvSpPr>
          <p:cNvPr id="15" name="Symbol zastępczy numeru slajdu 5">
            <a:extLst>
              <a:ext uri="{FF2B5EF4-FFF2-40B4-BE49-F238E27FC236}">
                <a16:creationId xmlns:a16="http://schemas.microsoft.com/office/drawing/2014/main" id="{1C7C582E-7372-4B34-9C67-6E134908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58222BE-FD89-44B9-81EF-9290D99DDEC2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pl-PL" altLang="pl-PL" sz="1400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A6F2E32-EA6E-400F-B907-3229AB621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685800"/>
          </a:xfrm>
        </p:spPr>
        <p:txBody>
          <a:bodyPr/>
          <a:lstStyle/>
          <a:p>
            <a:pPr eaLnBrk="1" hangingPunct="1"/>
            <a:r>
              <a:rPr lang="pl-PL" altLang="pl-PL" sz="3600" dirty="0"/>
              <a:t>Pomiary (2)</a:t>
            </a:r>
            <a:endParaRPr lang="en-GB" altLang="pl-PL" sz="3600" dirty="0"/>
          </a:p>
        </p:txBody>
      </p:sp>
      <p:sp>
        <p:nvSpPr>
          <p:cNvPr id="1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3A7D67A-E5EF-4525-B354-B2CACC72B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077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l-PL" altLang="pl-PL" sz="2400" kern="0"/>
              <a:t>Metoda pomiarowa - określa sposób pomiaru danej metryki. Metoda powinna zapewnić, że pomiar jest powtarzalny.</a:t>
            </a:r>
          </a:p>
          <a:p>
            <a:pPr eaLnBrk="1" hangingPunct="1"/>
            <a:endParaRPr lang="pl-PL" altLang="pl-PL" sz="2400" kern="0"/>
          </a:p>
          <a:p>
            <a:pPr lvl="1" eaLnBrk="1" hangingPunct="1"/>
            <a:r>
              <a:rPr lang="pl-PL" altLang="pl-PL" sz="2000" kern="0"/>
              <a:t>metoda aktywna</a:t>
            </a:r>
          </a:p>
          <a:p>
            <a:pPr lvl="1" eaLnBrk="1" hangingPunct="1"/>
            <a:endParaRPr lang="pl-PL" altLang="pl-PL" sz="2000" kern="0"/>
          </a:p>
          <a:p>
            <a:pPr lvl="1" eaLnBrk="1" hangingPunct="1"/>
            <a:endParaRPr lang="pl-PL" altLang="pl-PL" sz="2000" kern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pl-PL" sz="2000" ker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endParaRPr lang="pl-PL" altLang="pl-PL" sz="2000" kern="0">
              <a:latin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pl-PL" altLang="pl-PL" sz="2000" kern="0">
              <a:latin typeface="Verdana" panose="020B0604030504040204" pitchFamily="34" charset="0"/>
            </a:endParaRPr>
          </a:p>
          <a:p>
            <a:pPr lvl="1" eaLnBrk="1" hangingPunct="1"/>
            <a:r>
              <a:rPr lang="pl-PL" altLang="pl-PL" sz="2000" kern="0"/>
              <a:t>metoda pasywna</a:t>
            </a:r>
            <a:endParaRPr lang="en-GB" altLang="pl-PL" sz="2000" kern="0" dirty="0"/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D424CFEF-A26F-46AD-86AB-6C14572802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514600"/>
          <a:ext cx="4724400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906012" imgH="1562100" progId="Word.Picture.8">
                  <p:embed/>
                </p:oleObj>
              </mc:Choice>
              <mc:Fallback>
                <p:oleObj r:id="rId3" imgW="3906012" imgH="1562100" progId="Word.Picture.8">
                  <p:embed/>
                  <p:pic>
                    <p:nvPicPr>
                      <p:cNvPr id="18" name="Object 6">
                        <a:extLst>
                          <a:ext uri="{FF2B5EF4-FFF2-40B4-BE49-F238E27FC236}">
                            <a16:creationId xmlns:a16="http://schemas.microsoft.com/office/drawing/2014/main" id="{D424CFEF-A26F-46AD-86AB-6C14572802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514600"/>
                        <a:ext cx="4724400" cy="1908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>
            <a:extLst>
              <a:ext uri="{FF2B5EF4-FFF2-40B4-BE49-F238E27FC236}">
                <a16:creationId xmlns:a16="http://schemas.microsoft.com/office/drawing/2014/main" id="{4FDA919E-90FF-41EF-A46D-FAC77C2BC9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724400"/>
          <a:ext cx="4572000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800856" imgH="1562100" progId="Word.Picture.8">
                  <p:embed/>
                </p:oleObj>
              </mc:Choice>
              <mc:Fallback>
                <p:oleObj r:id="rId5" imgW="3800856" imgH="1562100" progId="Word.Picture.8">
                  <p:embed/>
                  <p:pic>
                    <p:nvPicPr>
                      <p:cNvPr id="19" name="Object 8">
                        <a:extLst>
                          <a:ext uri="{FF2B5EF4-FFF2-40B4-BE49-F238E27FC236}">
                            <a16:creationId xmlns:a16="http://schemas.microsoft.com/office/drawing/2014/main" id="{4FDA919E-90FF-41EF-A46D-FAC77C2BC9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724400"/>
                        <a:ext cx="4572000" cy="18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6475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4815-6703-45AF-9D71-A9B8C5A3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Sieci badawcze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57223-FA2B-41B5-8815-695A6850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ETOS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3D7FB-353B-494C-A492-5ECD9E21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C3C6-88B3-49CD-B0BD-343CE4179B18}" type="slidenum">
              <a:rPr lang="pl-PL" altLang="cs-CZ" smtClean="0"/>
              <a:pPr/>
              <a:t>23</a:t>
            </a:fld>
            <a:endParaRPr lang="pl-PL" altLang="cs-CZ"/>
          </a:p>
        </p:txBody>
      </p:sp>
      <p:pic>
        <p:nvPicPr>
          <p:cNvPr id="6" name="Obraz 6">
            <a:extLst>
              <a:ext uri="{FF2B5EF4-FFF2-40B4-BE49-F238E27FC236}">
                <a16:creationId xmlns:a16="http://schemas.microsoft.com/office/drawing/2014/main" id="{970E8CD9-0298-4086-8AB4-95003917B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33" y="795772"/>
            <a:ext cx="6553134" cy="57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53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dirty="0"/>
              <a:t>ETOS 2022</a:t>
            </a:r>
          </a:p>
        </p:txBody>
      </p:sp>
      <p:sp>
        <p:nvSpPr>
          <p:cNvPr id="17411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E570A82-3C45-4376-AFC7-CF4310222684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pl-PL" altLang="pl-PL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Plan</a:t>
            </a:r>
            <a:endParaRPr lang="en-GB" altLang="pl-PL" dirty="0"/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65000"/>
                  </a:schemeClr>
                </a:solidFill>
              </a:rPr>
              <a:t>NERW PW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65000"/>
                  </a:schemeClr>
                </a:solidFill>
              </a:rPr>
              <a:t>Charakterystyka przedmiotu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>
                <a:solidFill>
                  <a:schemeClr val="bg1">
                    <a:lumMod val="65000"/>
                  </a:schemeClr>
                </a:solidFill>
              </a:rPr>
              <a:t>Wykład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>
                <a:solidFill>
                  <a:schemeClr val="bg1">
                    <a:lumMod val="65000"/>
                  </a:schemeClr>
                </a:solidFill>
              </a:rPr>
              <a:t>Projekt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>
                <a:solidFill>
                  <a:schemeClr val="bg1">
                    <a:lumMod val="65000"/>
                  </a:schemeClr>
                </a:solidFill>
              </a:rPr>
              <a:t>Laboratorium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>
                <a:solidFill>
                  <a:schemeClr val="bg1">
                    <a:lumMod val="65000"/>
                  </a:schemeClr>
                </a:solidFill>
              </a:rPr>
              <a:t>Zasady oceny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>
                <a:solidFill>
                  <a:schemeClr val="bg1">
                    <a:lumMod val="65000"/>
                  </a:schemeClr>
                </a:solidFill>
              </a:rPr>
              <a:t>Prowadzący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65000"/>
                  </a:schemeClr>
                </a:solidFill>
              </a:rPr>
              <a:t>Metody badania systemów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dirty="0">
                <a:solidFill>
                  <a:schemeClr val="bg1">
                    <a:lumMod val="65000"/>
                  </a:schemeClr>
                </a:solidFill>
              </a:rPr>
              <a:t>Symulacja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dirty="0">
                <a:solidFill>
                  <a:schemeClr val="bg1">
                    <a:lumMod val="65000"/>
                  </a:schemeClr>
                </a:solidFill>
              </a:rPr>
              <a:t>Modelowanie analityczne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dirty="0">
                <a:solidFill>
                  <a:schemeClr val="bg1">
                    <a:lumMod val="65000"/>
                  </a:schemeClr>
                </a:solidFill>
              </a:rPr>
              <a:t>Emulacja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dirty="0">
                <a:solidFill>
                  <a:schemeClr val="bg1">
                    <a:lumMod val="65000"/>
                  </a:schemeClr>
                </a:solidFill>
              </a:rPr>
              <a:t>Pomiary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Sieci IP - wprowadzenie</a:t>
            </a:r>
          </a:p>
        </p:txBody>
      </p:sp>
    </p:spTree>
    <p:extLst>
      <p:ext uri="{BB962C8B-B14F-4D97-AF65-F5344CB8AC3E}">
        <p14:creationId xmlns:p14="http://schemas.microsoft.com/office/powerpoint/2010/main" val="2255054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dirty="0"/>
              <a:t>ETOS 2022</a:t>
            </a:r>
          </a:p>
        </p:txBody>
      </p:sp>
      <p:sp>
        <p:nvSpPr>
          <p:cNvPr id="19459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FBA187C-5BD4-4689-ACB4-A0E30447C7E3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pl-PL" altLang="pl-PL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Sieć </a:t>
            </a:r>
            <a:r>
              <a:rPr lang="en-GB" altLang="pl-PL"/>
              <a:t>IP (1)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pl-PL" sz="2800" b="1" dirty="0"/>
              <a:t>Główne cechy sieci IP (</a:t>
            </a:r>
            <a:r>
              <a:rPr lang="en-GB" altLang="pl-PL" sz="2800" b="1" dirty="0"/>
              <a:t>Internet Protocol</a:t>
            </a:r>
            <a:r>
              <a:rPr lang="pl-PL" altLang="pl-PL" sz="2800" b="1" dirty="0"/>
              <a:t>):</a:t>
            </a:r>
            <a:endParaRPr lang="en-GB" altLang="pl-PL" sz="2800" b="1" dirty="0"/>
          </a:p>
          <a:p>
            <a:pPr eaLnBrk="1" hangingPunct="1">
              <a:lnSpc>
                <a:spcPct val="40000"/>
              </a:lnSpc>
              <a:buFont typeface="Wingdings" panose="05000000000000000000" pitchFamily="2" charset="2"/>
              <a:buNone/>
            </a:pPr>
            <a:endParaRPr lang="en-GB" altLang="pl-PL" sz="2800" b="1" dirty="0"/>
          </a:p>
          <a:p>
            <a:pPr eaLnBrk="1" hangingPunct="1">
              <a:lnSpc>
                <a:spcPct val="80000"/>
              </a:lnSpc>
            </a:pPr>
            <a:r>
              <a:rPr lang="pl-PL" altLang="pl-PL" sz="1800" b="1" dirty="0"/>
              <a:t>Sieć oparta o komutację pakietów 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600" b="1" dirty="0"/>
              <a:t>Zmienna długość pakietów</a:t>
            </a:r>
          </a:p>
          <a:p>
            <a:pPr eaLnBrk="1" hangingPunct="1">
              <a:lnSpc>
                <a:spcPct val="80000"/>
              </a:lnSpc>
            </a:pPr>
            <a:endParaRPr lang="pl-PL" altLang="pl-PL" sz="1800" b="1" dirty="0"/>
          </a:p>
          <a:p>
            <a:pPr eaLnBrk="1" hangingPunct="1">
              <a:lnSpc>
                <a:spcPct val="80000"/>
              </a:lnSpc>
            </a:pPr>
            <a:r>
              <a:rPr lang="pl-PL" altLang="pl-PL" sz="1800" b="1" dirty="0"/>
              <a:t>Bezpołączeniowy tryb transmisji: 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600" b="1" dirty="0"/>
              <a:t>Każdy pakiet zawiera pełną informację adresową 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600" b="1" dirty="0"/>
              <a:t>Każdy pakiet może być przesyłany inna drogą (brak gwarancji na integralność przesyłanego strumienia danych)</a:t>
            </a:r>
            <a:endParaRPr lang="en-GB" altLang="pl-PL" sz="1600" b="1" dirty="0"/>
          </a:p>
          <a:p>
            <a:pPr eaLnBrk="1" hangingPunct="1">
              <a:lnSpc>
                <a:spcPct val="80000"/>
              </a:lnSpc>
            </a:pPr>
            <a:endParaRPr lang="en-GB" altLang="pl-PL" sz="1800" b="1" dirty="0"/>
          </a:p>
          <a:p>
            <a:pPr eaLnBrk="1" hangingPunct="1">
              <a:lnSpc>
                <a:spcPct val="80000"/>
              </a:lnSpc>
            </a:pPr>
            <a:r>
              <a:rPr lang="pl-PL" altLang="pl-PL" sz="1800" b="1" dirty="0"/>
              <a:t>Tradycyjnie była wspierana tylko jedna usługa sieciowa tj. </a:t>
            </a:r>
            <a:r>
              <a:rPr lang="pl-PL" altLang="pl-PL" sz="1800" b="1" dirty="0" err="1"/>
              <a:t>best</a:t>
            </a:r>
            <a:r>
              <a:rPr lang="pl-PL" altLang="pl-PL" sz="1800" b="1" dirty="0"/>
              <a:t> </a:t>
            </a:r>
            <a:r>
              <a:rPr lang="pl-PL" altLang="pl-PL" sz="1800" b="1" dirty="0" err="1"/>
              <a:t>effort</a:t>
            </a:r>
            <a:r>
              <a:rPr lang="pl-PL" altLang="pl-PL" sz="1800" b="1" dirty="0"/>
              <a:t> (wszystkie pakiety są traktowane identycznie). Obecnie opracowano rozwiązania umożliwiające różnicowani obsługi pakietów i zapewnienie jakości obsługi -&gt; wprowadzenie usług sieciowych</a:t>
            </a:r>
            <a:endParaRPr lang="en-GB" altLang="pl-PL" sz="18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pl-PL" sz="1800" b="1" dirty="0"/>
          </a:p>
          <a:p>
            <a:pPr eaLnBrk="1" hangingPunct="1">
              <a:lnSpc>
                <a:spcPct val="80000"/>
              </a:lnSpc>
            </a:pPr>
            <a:r>
              <a:rPr lang="pl-PL" altLang="pl-PL" sz="1800" b="1" dirty="0"/>
              <a:t>Brak w sieci mechanizmów przeciw przeciążeniowych i  sterowania ruchem  (sterowanie wyłącznie po stronie użytkownika np. protokół TCP)</a:t>
            </a:r>
            <a:endParaRPr lang="en-GB" altLang="pl-PL" sz="1800" b="1" dirty="0"/>
          </a:p>
          <a:p>
            <a:pPr eaLnBrk="1" hangingPunct="1">
              <a:lnSpc>
                <a:spcPct val="80000"/>
              </a:lnSpc>
            </a:pPr>
            <a:endParaRPr lang="en-GB" altLang="pl-PL" sz="1800" b="1" dirty="0"/>
          </a:p>
          <a:p>
            <a:pPr eaLnBrk="1" hangingPunct="1">
              <a:lnSpc>
                <a:spcPct val="80000"/>
              </a:lnSpc>
            </a:pPr>
            <a:r>
              <a:rPr lang="pl-PL" altLang="pl-PL" sz="1800" b="1" dirty="0"/>
              <a:t>Powszechnie używana (sieć Internet, sieci operatorów, wojskowe ...)</a:t>
            </a:r>
            <a:endParaRPr lang="en-GB" altLang="pl-PL" sz="18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dirty="0"/>
              <a:t>ETOS 2022</a:t>
            </a:r>
          </a:p>
        </p:txBody>
      </p:sp>
      <p:sp>
        <p:nvSpPr>
          <p:cNvPr id="20483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6EFCB61-E65C-4280-B283-FB427F13D9D9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pl-PL" altLang="pl-PL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Sieć </a:t>
            </a:r>
            <a:r>
              <a:rPr lang="en-GB" altLang="pl-PL"/>
              <a:t>IP</a:t>
            </a:r>
            <a:r>
              <a:rPr lang="pl-PL" altLang="pl-PL"/>
              <a:t> </a:t>
            </a:r>
            <a:r>
              <a:rPr lang="en-GB" altLang="pl-PL"/>
              <a:t>(</a:t>
            </a:r>
            <a:r>
              <a:rPr lang="pl-PL" altLang="pl-PL"/>
              <a:t>2</a:t>
            </a:r>
            <a:r>
              <a:rPr lang="en-GB" altLang="pl-PL"/>
              <a:t>)</a:t>
            </a:r>
          </a:p>
        </p:txBody>
      </p:sp>
      <p:sp>
        <p:nvSpPr>
          <p:cNvPr id="204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699375" cy="549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l-PL" altLang="pl-PL" b="1" dirty="0"/>
              <a:t>Działanie sieci IP</a:t>
            </a:r>
            <a:endParaRPr lang="en-GB" altLang="pl-PL" b="1" dirty="0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7458075" y="4305300"/>
            <a:ext cx="96202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000" b="1">
                <a:latin typeface="Times New Roman" panose="02020603050405020304" pitchFamily="18" charset="0"/>
              </a:rPr>
              <a:t>Term D.1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762000" y="4343400"/>
            <a:ext cx="96202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000" b="1">
                <a:latin typeface="Times New Roman" panose="02020603050405020304" pitchFamily="18" charset="0"/>
              </a:rPr>
              <a:t>Term A.1</a:t>
            </a: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6362700" y="4095750"/>
            <a:ext cx="16573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1228725" y="4124325"/>
            <a:ext cx="16573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4600575" y="3000375"/>
            <a:ext cx="1743075" cy="10953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V="1">
            <a:off x="4581525" y="4124325"/>
            <a:ext cx="1724025" cy="1181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2857500" y="4076700"/>
            <a:ext cx="1743075" cy="12382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V="1">
            <a:off x="2847975" y="3019425"/>
            <a:ext cx="1752600" cy="10572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grpSp>
        <p:nvGrpSpPr>
          <p:cNvPr id="20494" name="Group 14"/>
          <p:cNvGrpSpPr>
            <a:grpSpLocks/>
          </p:cNvGrpSpPr>
          <p:nvPr/>
        </p:nvGrpSpPr>
        <p:grpSpPr bwMode="auto">
          <a:xfrm>
            <a:off x="2505075" y="3533775"/>
            <a:ext cx="685800" cy="819150"/>
            <a:chOff x="5550" y="12585"/>
            <a:chExt cx="1080" cy="1288"/>
          </a:xfrm>
        </p:grpSpPr>
        <p:sp>
          <p:nvSpPr>
            <p:cNvPr id="20633" name="Text Box 15"/>
            <p:cNvSpPr txBox="1">
              <a:spLocks noChangeArrowheads="1"/>
            </p:cNvSpPr>
            <p:nvPr/>
          </p:nvSpPr>
          <p:spPr bwMode="auto">
            <a:xfrm>
              <a:off x="5550" y="12585"/>
              <a:ext cx="1080" cy="4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000" b="1">
                  <a:latin typeface="Times New Roman" panose="02020603050405020304" pitchFamily="18" charset="0"/>
                </a:rPr>
                <a:t>Node A</a:t>
              </a:r>
            </a:p>
          </p:txBody>
        </p:sp>
        <p:grpSp>
          <p:nvGrpSpPr>
            <p:cNvPr id="20634" name="Group 16"/>
            <p:cNvGrpSpPr>
              <a:grpSpLocks/>
            </p:cNvGrpSpPr>
            <p:nvPr/>
          </p:nvGrpSpPr>
          <p:grpSpPr bwMode="auto">
            <a:xfrm>
              <a:off x="5619" y="12933"/>
              <a:ext cx="925" cy="940"/>
              <a:chOff x="8521" y="9991"/>
              <a:chExt cx="925" cy="940"/>
            </a:xfrm>
          </p:grpSpPr>
          <p:sp>
            <p:nvSpPr>
              <p:cNvPr id="20635" name="Oval 17"/>
              <p:cNvSpPr>
                <a:spLocks noChangeArrowheads="1"/>
              </p:cNvSpPr>
              <p:nvPr/>
            </p:nvSpPr>
            <p:spPr bwMode="auto">
              <a:xfrm>
                <a:off x="8524" y="10633"/>
                <a:ext cx="922" cy="298"/>
              </a:xfrm>
              <a:prstGeom prst="ellipse">
                <a:avLst/>
              </a:prstGeom>
              <a:solidFill>
                <a:srgbClr val="0078AA"/>
              </a:solidFill>
              <a:ln w="3810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sp>
            <p:nvSpPr>
              <p:cNvPr id="20636" name="Rectangle 18"/>
              <p:cNvSpPr>
                <a:spLocks noChangeArrowheads="1"/>
              </p:cNvSpPr>
              <p:nvPr/>
            </p:nvSpPr>
            <p:spPr bwMode="auto">
              <a:xfrm>
                <a:off x="8521" y="10143"/>
                <a:ext cx="923" cy="642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sp>
            <p:nvSpPr>
              <p:cNvPr id="20637" name="Rectangle 19"/>
              <p:cNvSpPr>
                <a:spLocks noChangeArrowheads="1"/>
              </p:cNvSpPr>
              <p:nvPr/>
            </p:nvSpPr>
            <p:spPr bwMode="auto">
              <a:xfrm>
                <a:off x="8521" y="10143"/>
                <a:ext cx="923" cy="642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sp>
            <p:nvSpPr>
              <p:cNvPr id="20638" name="Oval 20"/>
              <p:cNvSpPr>
                <a:spLocks noChangeArrowheads="1"/>
              </p:cNvSpPr>
              <p:nvPr/>
            </p:nvSpPr>
            <p:spPr bwMode="auto">
              <a:xfrm>
                <a:off x="8524" y="9991"/>
                <a:ext cx="922" cy="299"/>
              </a:xfrm>
              <a:prstGeom prst="ellipse">
                <a:avLst/>
              </a:prstGeom>
              <a:solidFill>
                <a:srgbClr val="00B4FF"/>
              </a:solidFill>
              <a:ln w="3810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grpSp>
            <p:nvGrpSpPr>
              <p:cNvPr id="20639" name="Group 21"/>
              <p:cNvGrpSpPr>
                <a:grpSpLocks/>
              </p:cNvGrpSpPr>
              <p:nvPr/>
            </p:nvGrpSpPr>
            <p:grpSpPr bwMode="auto">
              <a:xfrm>
                <a:off x="8662" y="10026"/>
                <a:ext cx="641" cy="229"/>
                <a:chOff x="8662" y="10026"/>
                <a:chExt cx="641" cy="229"/>
              </a:xfrm>
            </p:grpSpPr>
            <p:grpSp>
              <p:nvGrpSpPr>
                <p:cNvPr id="20647" name="Group 22"/>
                <p:cNvGrpSpPr>
                  <a:grpSpLocks/>
                </p:cNvGrpSpPr>
                <p:nvPr/>
              </p:nvGrpSpPr>
              <p:grpSpPr bwMode="auto">
                <a:xfrm>
                  <a:off x="8662" y="10026"/>
                  <a:ext cx="635" cy="224"/>
                  <a:chOff x="8662" y="10026"/>
                  <a:chExt cx="635" cy="224"/>
                </a:xfrm>
              </p:grpSpPr>
              <p:sp>
                <p:nvSpPr>
                  <p:cNvPr id="20657" name="Freeform 23"/>
                  <p:cNvSpPr>
                    <a:spLocks/>
                  </p:cNvSpPr>
                  <p:nvPr/>
                </p:nvSpPr>
                <p:spPr bwMode="auto">
                  <a:xfrm>
                    <a:off x="8994" y="10031"/>
                    <a:ext cx="303" cy="96"/>
                  </a:xfrm>
                  <a:custGeom>
                    <a:avLst/>
                    <a:gdLst>
                      <a:gd name="T0" fmla="*/ 0 w 607"/>
                      <a:gd name="T1" fmla="*/ 2 h 193"/>
                      <a:gd name="T2" fmla="*/ 2 w 607"/>
                      <a:gd name="T3" fmla="*/ 3 h 193"/>
                      <a:gd name="T4" fmla="*/ 7 w 607"/>
                      <a:gd name="T5" fmla="*/ 1 h 193"/>
                      <a:gd name="T6" fmla="*/ 9 w 607"/>
                      <a:gd name="T7" fmla="*/ 1 h 193"/>
                      <a:gd name="T8" fmla="*/ 8 w 607"/>
                      <a:gd name="T9" fmla="*/ 0 h 193"/>
                      <a:gd name="T10" fmla="*/ 2 w 607"/>
                      <a:gd name="T11" fmla="*/ 0 h 193"/>
                      <a:gd name="T12" fmla="*/ 4 w 607"/>
                      <a:gd name="T13" fmla="*/ 0 h 193"/>
                      <a:gd name="T14" fmla="*/ 0 w 607"/>
                      <a:gd name="T15" fmla="*/ 2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0" y="150"/>
                        </a:moveTo>
                        <a:lnTo>
                          <a:pt x="134" y="193"/>
                        </a:lnTo>
                        <a:lnTo>
                          <a:pt x="460" y="65"/>
                        </a:lnTo>
                        <a:lnTo>
                          <a:pt x="607" y="107"/>
                        </a:lnTo>
                        <a:lnTo>
                          <a:pt x="527" y="0"/>
                        </a:lnTo>
                        <a:lnTo>
                          <a:pt x="145" y="0"/>
                        </a:lnTo>
                        <a:lnTo>
                          <a:pt x="303" y="33"/>
                        </a:lnTo>
                        <a:lnTo>
                          <a:pt x="0" y="1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58" name="Freeform 24"/>
                  <p:cNvSpPr>
                    <a:spLocks/>
                  </p:cNvSpPr>
                  <p:nvPr/>
                </p:nvSpPr>
                <p:spPr bwMode="auto">
                  <a:xfrm>
                    <a:off x="8994" y="10031"/>
                    <a:ext cx="303" cy="96"/>
                  </a:xfrm>
                  <a:custGeom>
                    <a:avLst/>
                    <a:gdLst>
                      <a:gd name="T0" fmla="*/ 0 w 607"/>
                      <a:gd name="T1" fmla="*/ 2 h 193"/>
                      <a:gd name="T2" fmla="*/ 2 w 607"/>
                      <a:gd name="T3" fmla="*/ 3 h 193"/>
                      <a:gd name="T4" fmla="*/ 7 w 607"/>
                      <a:gd name="T5" fmla="*/ 1 h 193"/>
                      <a:gd name="T6" fmla="*/ 9 w 607"/>
                      <a:gd name="T7" fmla="*/ 1 h 193"/>
                      <a:gd name="T8" fmla="*/ 8 w 607"/>
                      <a:gd name="T9" fmla="*/ 0 h 193"/>
                      <a:gd name="T10" fmla="*/ 2 w 607"/>
                      <a:gd name="T11" fmla="*/ 0 h 193"/>
                      <a:gd name="T12" fmla="*/ 4 w 607"/>
                      <a:gd name="T13" fmla="*/ 0 h 193"/>
                      <a:gd name="T14" fmla="*/ 0 w 607"/>
                      <a:gd name="T15" fmla="*/ 2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0" y="150"/>
                        </a:moveTo>
                        <a:lnTo>
                          <a:pt x="134" y="193"/>
                        </a:lnTo>
                        <a:lnTo>
                          <a:pt x="460" y="65"/>
                        </a:lnTo>
                        <a:lnTo>
                          <a:pt x="607" y="107"/>
                        </a:lnTo>
                        <a:lnTo>
                          <a:pt x="527" y="0"/>
                        </a:lnTo>
                        <a:lnTo>
                          <a:pt x="145" y="0"/>
                        </a:lnTo>
                        <a:lnTo>
                          <a:pt x="303" y="33"/>
                        </a:lnTo>
                        <a:lnTo>
                          <a:pt x="0" y="1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59" name="Freeform 25"/>
                  <p:cNvSpPr>
                    <a:spLocks/>
                  </p:cNvSpPr>
                  <p:nvPr/>
                </p:nvSpPr>
                <p:spPr bwMode="auto">
                  <a:xfrm>
                    <a:off x="8662" y="10143"/>
                    <a:ext cx="304" cy="101"/>
                  </a:xfrm>
                  <a:custGeom>
                    <a:avLst/>
                    <a:gdLst>
                      <a:gd name="T0" fmla="*/ 10 w 608"/>
                      <a:gd name="T1" fmla="*/ 0 h 203"/>
                      <a:gd name="T2" fmla="*/ 8 w 608"/>
                      <a:gd name="T3" fmla="*/ 0 h 203"/>
                      <a:gd name="T4" fmla="*/ 3 w 608"/>
                      <a:gd name="T5" fmla="*/ 2 h 203"/>
                      <a:gd name="T6" fmla="*/ 0 w 608"/>
                      <a:gd name="T7" fmla="*/ 1 h 203"/>
                      <a:gd name="T8" fmla="*/ 2 w 608"/>
                      <a:gd name="T9" fmla="*/ 3 h 203"/>
                      <a:gd name="T10" fmla="*/ 8 w 608"/>
                      <a:gd name="T11" fmla="*/ 3 h 203"/>
                      <a:gd name="T12" fmla="*/ 5 w 608"/>
                      <a:gd name="T13" fmla="*/ 2 h 203"/>
                      <a:gd name="T14" fmla="*/ 10 w 608"/>
                      <a:gd name="T15" fmla="*/ 0 h 2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8" h="203">
                        <a:moveTo>
                          <a:pt x="608" y="43"/>
                        </a:moveTo>
                        <a:lnTo>
                          <a:pt x="473" y="0"/>
                        </a:lnTo>
                        <a:lnTo>
                          <a:pt x="158" y="129"/>
                        </a:lnTo>
                        <a:lnTo>
                          <a:pt x="0" y="86"/>
                        </a:lnTo>
                        <a:lnTo>
                          <a:pt x="78" y="203"/>
                        </a:lnTo>
                        <a:lnTo>
                          <a:pt x="473" y="203"/>
                        </a:lnTo>
                        <a:lnTo>
                          <a:pt x="304" y="161"/>
                        </a:lnTo>
                        <a:lnTo>
                          <a:pt x="608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60" name="Freeform 26"/>
                  <p:cNvSpPr>
                    <a:spLocks/>
                  </p:cNvSpPr>
                  <p:nvPr/>
                </p:nvSpPr>
                <p:spPr bwMode="auto">
                  <a:xfrm>
                    <a:off x="8662" y="10143"/>
                    <a:ext cx="304" cy="101"/>
                  </a:xfrm>
                  <a:custGeom>
                    <a:avLst/>
                    <a:gdLst>
                      <a:gd name="T0" fmla="*/ 10 w 608"/>
                      <a:gd name="T1" fmla="*/ 0 h 203"/>
                      <a:gd name="T2" fmla="*/ 8 w 608"/>
                      <a:gd name="T3" fmla="*/ 0 h 203"/>
                      <a:gd name="T4" fmla="*/ 3 w 608"/>
                      <a:gd name="T5" fmla="*/ 2 h 203"/>
                      <a:gd name="T6" fmla="*/ 0 w 608"/>
                      <a:gd name="T7" fmla="*/ 1 h 203"/>
                      <a:gd name="T8" fmla="*/ 2 w 608"/>
                      <a:gd name="T9" fmla="*/ 3 h 203"/>
                      <a:gd name="T10" fmla="*/ 8 w 608"/>
                      <a:gd name="T11" fmla="*/ 3 h 203"/>
                      <a:gd name="T12" fmla="*/ 5 w 608"/>
                      <a:gd name="T13" fmla="*/ 2 h 203"/>
                      <a:gd name="T14" fmla="*/ 10 w 608"/>
                      <a:gd name="T15" fmla="*/ 0 h 2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8" h="203">
                        <a:moveTo>
                          <a:pt x="608" y="43"/>
                        </a:moveTo>
                        <a:lnTo>
                          <a:pt x="473" y="0"/>
                        </a:lnTo>
                        <a:lnTo>
                          <a:pt x="158" y="129"/>
                        </a:lnTo>
                        <a:lnTo>
                          <a:pt x="0" y="86"/>
                        </a:lnTo>
                        <a:lnTo>
                          <a:pt x="78" y="203"/>
                        </a:lnTo>
                        <a:lnTo>
                          <a:pt x="473" y="203"/>
                        </a:lnTo>
                        <a:lnTo>
                          <a:pt x="304" y="161"/>
                        </a:lnTo>
                        <a:lnTo>
                          <a:pt x="608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61" name="Freeform 27"/>
                  <p:cNvSpPr>
                    <a:spLocks/>
                  </p:cNvSpPr>
                  <p:nvPr/>
                </p:nvSpPr>
                <p:spPr bwMode="auto">
                  <a:xfrm>
                    <a:off x="8679" y="10026"/>
                    <a:ext cx="304" cy="95"/>
                  </a:xfrm>
                  <a:custGeom>
                    <a:avLst/>
                    <a:gdLst>
                      <a:gd name="T0" fmla="*/ 0 w 607"/>
                      <a:gd name="T1" fmla="*/ 0 h 192"/>
                      <a:gd name="T2" fmla="*/ 3 w 607"/>
                      <a:gd name="T3" fmla="*/ 0 h 192"/>
                      <a:gd name="T4" fmla="*/ 8 w 607"/>
                      <a:gd name="T5" fmla="*/ 1 h 192"/>
                      <a:gd name="T6" fmla="*/ 10 w 607"/>
                      <a:gd name="T7" fmla="*/ 1 h 192"/>
                      <a:gd name="T8" fmla="*/ 9 w 607"/>
                      <a:gd name="T9" fmla="*/ 2 h 192"/>
                      <a:gd name="T10" fmla="*/ 3 w 607"/>
                      <a:gd name="T11" fmla="*/ 2 h 192"/>
                      <a:gd name="T12" fmla="*/ 5 w 607"/>
                      <a:gd name="T13" fmla="*/ 2 h 192"/>
                      <a:gd name="T14" fmla="*/ 0 w 607"/>
                      <a:gd name="T15" fmla="*/ 0 h 19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2">
                        <a:moveTo>
                          <a:pt x="0" y="43"/>
                        </a:moveTo>
                        <a:lnTo>
                          <a:pt x="135" y="0"/>
                        </a:lnTo>
                        <a:lnTo>
                          <a:pt x="461" y="117"/>
                        </a:lnTo>
                        <a:lnTo>
                          <a:pt x="607" y="86"/>
                        </a:lnTo>
                        <a:lnTo>
                          <a:pt x="529" y="192"/>
                        </a:lnTo>
                        <a:lnTo>
                          <a:pt x="146" y="192"/>
                        </a:lnTo>
                        <a:lnTo>
                          <a:pt x="304" y="160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62" name="Freeform 28"/>
                  <p:cNvSpPr>
                    <a:spLocks/>
                  </p:cNvSpPr>
                  <p:nvPr/>
                </p:nvSpPr>
                <p:spPr bwMode="auto">
                  <a:xfrm>
                    <a:off x="8679" y="10026"/>
                    <a:ext cx="304" cy="95"/>
                  </a:xfrm>
                  <a:custGeom>
                    <a:avLst/>
                    <a:gdLst>
                      <a:gd name="T0" fmla="*/ 0 w 607"/>
                      <a:gd name="T1" fmla="*/ 0 h 192"/>
                      <a:gd name="T2" fmla="*/ 3 w 607"/>
                      <a:gd name="T3" fmla="*/ 0 h 192"/>
                      <a:gd name="T4" fmla="*/ 8 w 607"/>
                      <a:gd name="T5" fmla="*/ 1 h 192"/>
                      <a:gd name="T6" fmla="*/ 10 w 607"/>
                      <a:gd name="T7" fmla="*/ 1 h 192"/>
                      <a:gd name="T8" fmla="*/ 9 w 607"/>
                      <a:gd name="T9" fmla="*/ 2 h 192"/>
                      <a:gd name="T10" fmla="*/ 3 w 607"/>
                      <a:gd name="T11" fmla="*/ 2 h 192"/>
                      <a:gd name="T12" fmla="*/ 5 w 607"/>
                      <a:gd name="T13" fmla="*/ 2 h 192"/>
                      <a:gd name="T14" fmla="*/ 0 w 607"/>
                      <a:gd name="T15" fmla="*/ 0 h 19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2">
                        <a:moveTo>
                          <a:pt x="0" y="43"/>
                        </a:moveTo>
                        <a:lnTo>
                          <a:pt x="135" y="0"/>
                        </a:lnTo>
                        <a:lnTo>
                          <a:pt x="461" y="117"/>
                        </a:lnTo>
                        <a:lnTo>
                          <a:pt x="607" y="86"/>
                        </a:lnTo>
                        <a:lnTo>
                          <a:pt x="529" y="192"/>
                        </a:lnTo>
                        <a:lnTo>
                          <a:pt x="146" y="192"/>
                        </a:lnTo>
                        <a:lnTo>
                          <a:pt x="304" y="160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63" name="Freeform 29"/>
                  <p:cNvSpPr>
                    <a:spLocks/>
                  </p:cNvSpPr>
                  <p:nvPr/>
                </p:nvSpPr>
                <p:spPr bwMode="auto">
                  <a:xfrm>
                    <a:off x="8983" y="10154"/>
                    <a:ext cx="303" cy="96"/>
                  </a:xfrm>
                  <a:custGeom>
                    <a:avLst/>
                    <a:gdLst>
                      <a:gd name="T0" fmla="*/ 9 w 607"/>
                      <a:gd name="T1" fmla="*/ 2 h 193"/>
                      <a:gd name="T2" fmla="*/ 7 w 607"/>
                      <a:gd name="T3" fmla="*/ 3 h 193"/>
                      <a:gd name="T4" fmla="*/ 2 w 607"/>
                      <a:gd name="T5" fmla="*/ 1 h 193"/>
                      <a:gd name="T6" fmla="*/ 0 w 607"/>
                      <a:gd name="T7" fmla="*/ 1 h 193"/>
                      <a:gd name="T8" fmla="*/ 1 w 607"/>
                      <a:gd name="T9" fmla="*/ 0 h 193"/>
                      <a:gd name="T10" fmla="*/ 7 w 607"/>
                      <a:gd name="T11" fmla="*/ 0 h 193"/>
                      <a:gd name="T12" fmla="*/ 4 w 607"/>
                      <a:gd name="T13" fmla="*/ 0 h 193"/>
                      <a:gd name="T14" fmla="*/ 9 w 607"/>
                      <a:gd name="T15" fmla="*/ 2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607" y="150"/>
                        </a:moveTo>
                        <a:lnTo>
                          <a:pt x="472" y="193"/>
                        </a:lnTo>
                        <a:lnTo>
                          <a:pt x="157" y="65"/>
                        </a:lnTo>
                        <a:lnTo>
                          <a:pt x="0" y="108"/>
                        </a:lnTo>
                        <a:lnTo>
                          <a:pt x="78" y="0"/>
                        </a:lnTo>
                        <a:lnTo>
                          <a:pt x="472" y="0"/>
                        </a:lnTo>
                        <a:lnTo>
                          <a:pt x="303" y="33"/>
                        </a:lnTo>
                        <a:lnTo>
                          <a:pt x="607" y="1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64" name="Freeform 30"/>
                  <p:cNvSpPr>
                    <a:spLocks/>
                  </p:cNvSpPr>
                  <p:nvPr/>
                </p:nvSpPr>
                <p:spPr bwMode="auto">
                  <a:xfrm>
                    <a:off x="8983" y="10154"/>
                    <a:ext cx="303" cy="96"/>
                  </a:xfrm>
                  <a:custGeom>
                    <a:avLst/>
                    <a:gdLst>
                      <a:gd name="T0" fmla="*/ 9 w 607"/>
                      <a:gd name="T1" fmla="*/ 2 h 193"/>
                      <a:gd name="T2" fmla="*/ 7 w 607"/>
                      <a:gd name="T3" fmla="*/ 3 h 193"/>
                      <a:gd name="T4" fmla="*/ 2 w 607"/>
                      <a:gd name="T5" fmla="*/ 1 h 193"/>
                      <a:gd name="T6" fmla="*/ 0 w 607"/>
                      <a:gd name="T7" fmla="*/ 1 h 193"/>
                      <a:gd name="T8" fmla="*/ 1 w 607"/>
                      <a:gd name="T9" fmla="*/ 0 h 193"/>
                      <a:gd name="T10" fmla="*/ 7 w 607"/>
                      <a:gd name="T11" fmla="*/ 0 h 193"/>
                      <a:gd name="T12" fmla="*/ 4 w 607"/>
                      <a:gd name="T13" fmla="*/ 0 h 193"/>
                      <a:gd name="T14" fmla="*/ 9 w 607"/>
                      <a:gd name="T15" fmla="*/ 2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607" y="150"/>
                        </a:moveTo>
                        <a:lnTo>
                          <a:pt x="472" y="193"/>
                        </a:lnTo>
                        <a:lnTo>
                          <a:pt x="157" y="65"/>
                        </a:lnTo>
                        <a:lnTo>
                          <a:pt x="0" y="108"/>
                        </a:lnTo>
                        <a:lnTo>
                          <a:pt x="78" y="0"/>
                        </a:lnTo>
                        <a:lnTo>
                          <a:pt x="472" y="0"/>
                        </a:lnTo>
                        <a:lnTo>
                          <a:pt x="303" y="33"/>
                        </a:lnTo>
                        <a:lnTo>
                          <a:pt x="607" y="1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</p:grpSp>
            <p:grpSp>
              <p:nvGrpSpPr>
                <p:cNvPr id="20648" name="Group 31"/>
                <p:cNvGrpSpPr>
                  <a:grpSpLocks/>
                </p:cNvGrpSpPr>
                <p:nvPr/>
              </p:nvGrpSpPr>
              <p:grpSpPr bwMode="auto">
                <a:xfrm>
                  <a:off x="8668" y="10031"/>
                  <a:ext cx="635" cy="224"/>
                  <a:chOff x="8668" y="10031"/>
                  <a:chExt cx="635" cy="224"/>
                </a:xfrm>
              </p:grpSpPr>
              <p:sp>
                <p:nvSpPr>
                  <p:cNvPr id="20649" name="Freeform 32"/>
                  <p:cNvSpPr>
                    <a:spLocks/>
                  </p:cNvSpPr>
                  <p:nvPr/>
                </p:nvSpPr>
                <p:spPr bwMode="auto">
                  <a:xfrm>
                    <a:off x="9000" y="10036"/>
                    <a:ext cx="303" cy="96"/>
                  </a:xfrm>
                  <a:custGeom>
                    <a:avLst/>
                    <a:gdLst>
                      <a:gd name="T0" fmla="*/ 0 w 607"/>
                      <a:gd name="T1" fmla="*/ 3 h 191"/>
                      <a:gd name="T2" fmla="*/ 2 w 607"/>
                      <a:gd name="T3" fmla="*/ 3 h 191"/>
                      <a:gd name="T4" fmla="*/ 7 w 607"/>
                      <a:gd name="T5" fmla="*/ 1 h 191"/>
                      <a:gd name="T6" fmla="*/ 9 w 607"/>
                      <a:gd name="T7" fmla="*/ 2 h 191"/>
                      <a:gd name="T8" fmla="*/ 8 w 607"/>
                      <a:gd name="T9" fmla="*/ 0 h 191"/>
                      <a:gd name="T10" fmla="*/ 2 w 607"/>
                      <a:gd name="T11" fmla="*/ 0 h 191"/>
                      <a:gd name="T12" fmla="*/ 4 w 607"/>
                      <a:gd name="T13" fmla="*/ 1 h 191"/>
                      <a:gd name="T14" fmla="*/ 0 w 607"/>
                      <a:gd name="T15" fmla="*/ 3 h 1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1">
                        <a:moveTo>
                          <a:pt x="0" y="148"/>
                        </a:moveTo>
                        <a:lnTo>
                          <a:pt x="134" y="191"/>
                        </a:lnTo>
                        <a:lnTo>
                          <a:pt x="461" y="64"/>
                        </a:lnTo>
                        <a:lnTo>
                          <a:pt x="607" y="106"/>
                        </a:lnTo>
                        <a:lnTo>
                          <a:pt x="528" y="0"/>
                        </a:lnTo>
                        <a:lnTo>
                          <a:pt x="145" y="0"/>
                        </a:lnTo>
                        <a:lnTo>
                          <a:pt x="303" y="31"/>
                        </a:lnTo>
                        <a:lnTo>
                          <a:pt x="0" y="1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50" name="Freeform 33"/>
                  <p:cNvSpPr>
                    <a:spLocks/>
                  </p:cNvSpPr>
                  <p:nvPr/>
                </p:nvSpPr>
                <p:spPr bwMode="auto">
                  <a:xfrm>
                    <a:off x="9000" y="10036"/>
                    <a:ext cx="303" cy="96"/>
                  </a:xfrm>
                  <a:custGeom>
                    <a:avLst/>
                    <a:gdLst>
                      <a:gd name="T0" fmla="*/ 0 w 607"/>
                      <a:gd name="T1" fmla="*/ 3 h 191"/>
                      <a:gd name="T2" fmla="*/ 2 w 607"/>
                      <a:gd name="T3" fmla="*/ 3 h 191"/>
                      <a:gd name="T4" fmla="*/ 7 w 607"/>
                      <a:gd name="T5" fmla="*/ 1 h 191"/>
                      <a:gd name="T6" fmla="*/ 9 w 607"/>
                      <a:gd name="T7" fmla="*/ 2 h 191"/>
                      <a:gd name="T8" fmla="*/ 8 w 607"/>
                      <a:gd name="T9" fmla="*/ 0 h 191"/>
                      <a:gd name="T10" fmla="*/ 2 w 607"/>
                      <a:gd name="T11" fmla="*/ 0 h 191"/>
                      <a:gd name="T12" fmla="*/ 4 w 607"/>
                      <a:gd name="T13" fmla="*/ 1 h 191"/>
                      <a:gd name="T14" fmla="*/ 0 w 607"/>
                      <a:gd name="T15" fmla="*/ 3 h 1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1">
                        <a:moveTo>
                          <a:pt x="0" y="148"/>
                        </a:moveTo>
                        <a:lnTo>
                          <a:pt x="134" y="191"/>
                        </a:lnTo>
                        <a:lnTo>
                          <a:pt x="461" y="64"/>
                        </a:lnTo>
                        <a:lnTo>
                          <a:pt x="607" y="106"/>
                        </a:lnTo>
                        <a:lnTo>
                          <a:pt x="528" y="0"/>
                        </a:lnTo>
                        <a:lnTo>
                          <a:pt x="145" y="0"/>
                        </a:lnTo>
                        <a:lnTo>
                          <a:pt x="303" y="31"/>
                        </a:lnTo>
                        <a:lnTo>
                          <a:pt x="0" y="1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51" name="Freeform 34"/>
                  <p:cNvSpPr>
                    <a:spLocks/>
                  </p:cNvSpPr>
                  <p:nvPr/>
                </p:nvSpPr>
                <p:spPr bwMode="auto">
                  <a:xfrm>
                    <a:off x="8668" y="10149"/>
                    <a:ext cx="304" cy="101"/>
                  </a:xfrm>
                  <a:custGeom>
                    <a:avLst/>
                    <a:gdLst>
                      <a:gd name="T0" fmla="*/ 9 w 609"/>
                      <a:gd name="T1" fmla="*/ 0 h 203"/>
                      <a:gd name="T2" fmla="*/ 7 w 609"/>
                      <a:gd name="T3" fmla="*/ 0 h 203"/>
                      <a:gd name="T4" fmla="*/ 2 w 609"/>
                      <a:gd name="T5" fmla="*/ 2 h 203"/>
                      <a:gd name="T6" fmla="*/ 0 w 609"/>
                      <a:gd name="T7" fmla="*/ 1 h 203"/>
                      <a:gd name="T8" fmla="*/ 1 w 609"/>
                      <a:gd name="T9" fmla="*/ 3 h 203"/>
                      <a:gd name="T10" fmla="*/ 7 w 609"/>
                      <a:gd name="T11" fmla="*/ 3 h 203"/>
                      <a:gd name="T12" fmla="*/ 4 w 609"/>
                      <a:gd name="T13" fmla="*/ 2 h 203"/>
                      <a:gd name="T14" fmla="*/ 9 w 609"/>
                      <a:gd name="T15" fmla="*/ 0 h 2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9" h="203">
                        <a:moveTo>
                          <a:pt x="609" y="43"/>
                        </a:moveTo>
                        <a:lnTo>
                          <a:pt x="472" y="0"/>
                        </a:lnTo>
                        <a:lnTo>
                          <a:pt x="158" y="129"/>
                        </a:lnTo>
                        <a:lnTo>
                          <a:pt x="0" y="86"/>
                        </a:lnTo>
                        <a:lnTo>
                          <a:pt x="79" y="203"/>
                        </a:lnTo>
                        <a:lnTo>
                          <a:pt x="472" y="203"/>
                        </a:lnTo>
                        <a:lnTo>
                          <a:pt x="304" y="160"/>
                        </a:lnTo>
                        <a:lnTo>
                          <a:pt x="609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52" name="Freeform 35"/>
                  <p:cNvSpPr>
                    <a:spLocks/>
                  </p:cNvSpPr>
                  <p:nvPr/>
                </p:nvSpPr>
                <p:spPr bwMode="auto">
                  <a:xfrm>
                    <a:off x="8668" y="10149"/>
                    <a:ext cx="304" cy="101"/>
                  </a:xfrm>
                  <a:custGeom>
                    <a:avLst/>
                    <a:gdLst>
                      <a:gd name="T0" fmla="*/ 9 w 609"/>
                      <a:gd name="T1" fmla="*/ 0 h 203"/>
                      <a:gd name="T2" fmla="*/ 7 w 609"/>
                      <a:gd name="T3" fmla="*/ 0 h 203"/>
                      <a:gd name="T4" fmla="*/ 2 w 609"/>
                      <a:gd name="T5" fmla="*/ 2 h 203"/>
                      <a:gd name="T6" fmla="*/ 0 w 609"/>
                      <a:gd name="T7" fmla="*/ 1 h 203"/>
                      <a:gd name="T8" fmla="*/ 1 w 609"/>
                      <a:gd name="T9" fmla="*/ 3 h 203"/>
                      <a:gd name="T10" fmla="*/ 7 w 609"/>
                      <a:gd name="T11" fmla="*/ 3 h 203"/>
                      <a:gd name="T12" fmla="*/ 4 w 609"/>
                      <a:gd name="T13" fmla="*/ 2 h 203"/>
                      <a:gd name="T14" fmla="*/ 9 w 609"/>
                      <a:gd name="T15" fmla="*/ 0 h 2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9" h="203">
                        <a:moveTo>
                          <a:pt x="609" y="43"/>
                        </a:moveTo>
                        <a:lnTo>
                          <a:pt x="472" y="0"/>
                        </a:lnTo>
                        <a:lnTo>
                          <a:pt x="158" y="129"/>
                        </a:lnTo>
                        <a:lnTo>
                          <a:pt x="0" y="86"/>
                        </a:lnTo>
                        <a:lnTo>
                          <a:pt x="79" y="203"/>
                        </a:lnTo>
                        <a:lnTo>
                          <a:pt x="472" y="203"/>
                        </a:lnTo>
                        <a:lnTo>
                          <a:pt x="304" y="160"/>
                        </a:lnTo>
                        <a:lnTo>
                          <a:pt x="609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53" name="Freeform 36"/>
                  <p:cNvSpPr>
                    <a:spLocks/>
                  </p:cNvSpPr>
                  <p:nvPr/>
                </p:nvSpPr>
                <p:spPr bwMode="auto">
                  <a:xfrm>
                    <a:off x="8685" y="10031"/>
                    <a:ext cx="303" cy="96"/>
                  </a:xfrm>
                  <a:custGeom>
                    <a:avLst/>
                    <a:gdLst>
                      <a:gd name="T0" fmla="*/ 0 w 607"/>
                      <a:gd name="T1" fmla="*/ 0 h 193"/>
                      <a:gd name="T2" fmla="*/ 2 w 607"/>
                      <a:gd name="T3" fmla="*/ 0 h 193"/>
                      <a:gd name="T4" fmla="*/ 7 w 607"/>
                      <a:gd name="T5" fmla="*/ 1 h 193"/>
                      <a:gd name="T6" fmla="*/ 9 w 607"/>
                      <a:gd name="T7" fmla="*/ 1 h 193"/>
                      <a:gd name="T8" fmla="*/ 8 w 607"/>
                      <a:gd name="T9" fmla="*/ 3 h 193"/>
                      <a:gd name="T10" fmla="*/ 2 w 607"/>
                      <a:gd name="T11" fmla="*/ 3 h 193"/>
                      <a:gd name="T12" fmla="*/ 4 w 607"/>
                      <a:gd name="T13" fmla="*/ 2 h 193"/>
                      <a:gd name="T14" fmla="*/ 0 w 607"/>
                      <a:gd name="T15" fmla="*/ 0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0" y="43"/>
                        </a:moveTo>
                        <a:lnTo>
                          <a:pt x="135" y="0"/>
                        </a:lnTo>
                        <a:lnTo>
                          <a:pt x="461" y="118"/>
                        </a:lnTo>
                        <a:lnTo>
                          <a:pt x="607" y="86"/>
                        </a:lnTo>
                        <a:lnTo>
                          <a:pt x="529" y="193"/>
                        </a:lnTo>
                        <a:lnTo>
                          <a:pt x="147" y="193"/>
                        </a:lnTo>
                        <a:lnTo>
                          <a:pt x="303" y="160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54" name="Freeform 37"/>
                  <p:cNvSpPr>
                    <a:spLocks/>
                  </p:cNvSpPr>
                  <p:nvPr/>
                </p:nvSpPr>
                <p:spPr bwMode="auto">
                  <a:xfrm>
                    <a:off x="8685" y="10031"/>
                    <a:ext cx="303" cy="96"/>
                  </a:xfrm>
                  <a:custGeom>
                    <a:avLst/>
                    <a:gdLst>
                      <a:gd name="T0" fmla="*/ 0 w 607"/>
                      <a:gd name="T1" fmla="*/ 0 h 193"/>
                      <a:gd name="T2" fmla="*/ 2 w 607"/>
                      <a:gd name="T3" fmla="*/ 0 h 193"/>
                      <a:gd name="T4" fmla="*/ 7 w 607"/>
                      <a:gd name="T5" fmla="*/ 1 h 193"/>
                      <a:gd name="T6" fmla="*/ 9 w 607"/>
                      <a:gd name="T7" fmla="*/ 1 h 193"/>
                      <a:gd name="T8" fmla="*/ 8 w 607"/>
                      <a:gd name="T9" fmla="*/ 3 h 193"/>
                      <a:gd name="T10" fmla="*/ 2 w 607"/>
                      <a:gd name="T11" fmla="*/ 3 h 193"/>
                      <a:gd name="T12" fmla="*/ 4 w 607"/>
                      <a:gd name="T13" fmla="*/ 2 h 193"/>
                      <a:gd name="T14" fmla="*/ 0 w 607"/>
                      <a:gd name="T15" fmla="*/ 0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0" y="43"/>
                        </a:moveTo>
                        <a:lnTo>
                          <a:pt x="135" y="0"/>
                        </a:lnTo>
                        <a:lnTo>
                          <a:pt x="461" y="118"/>
                        </a:lnTo>
                        <a:lnTo>
                          <a:pt x="607" y="86"/>
                        </a:lnTo>
                        <a:lnTo>
                          <a:pt x="529" y="193"/>
                        </a:lnTo>
                        <a:lnTo>
                          <a:pt x="147" y="193"/>
                        </a:lnTo>
                        <a:lnTo>
                          <a:pt x="303" y="160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55" name="Freeform 38"/>
                  <p:cNvSpPr>
                    <a:spLocks/>
                  </p:cNvSpPr>
                  <p:nvPr/>
                </p:nvSpPr>
                <p:spPr bwMode="auto">
                  <a:xfrm>
                    <a:off x="8988" y="10159"/>
                    <a:ext cx="304" cy="96"/>
                  </a:xfrm>
                  <a:custGeom>
                    <a:avLst/>
                    <a:gdLst>
                      <a:gd name="T0" fmla="*/ 10 w 607"/>
                      <a:gd name="T1" fmla="*/ 3 h 191"/>
                      <a:gd name="T2" fmla="*/ 8 w 607"/>
                      <a:gd name="T3" fmla="*/ 3 h 191"/>
                      <a:gd name="T4" fmla="*/ 3 w 607"/>
                      <a:gd name="T5" fmla="*/ 1 h 191"/>
                      <a:gd name="T6" fmla="*/ 0 w 607"/>
                      <a:gd name="T7" fmla="*/ 2 h 191"/>
                      <a:gd name="T8" fmla="*/ 2 w 607"/>
                      <a:gd name="T9" fmla="*/ 0 h 191"/>
                      <a:gd name="T10" fmla="*/ 8 w 607"/>
                      <a:gd name="T11" fmla="*/ 0 h 191"/>
                      <a:gd name="T12" fmla="*/ 5 w 607"/>
                      <a:gd name="T13" fmla="*/ 1 h 191"/>
                      <a:gd name="T14" fmla="*/ 10 w 607"/>
                      <a:gd name="T15" fmla="*/ 3 h 1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1">
                        <a:moveTo>
                          <a:pt x="607" y="149"/>
                        </a:moveTo>
                        <a:lnTo>
                          <a:pt x="472" y="191"/>
                        </a:lnTo>
                        <a:lnTo>
                          <a:pt x="157" y="64"/>
                        </a:lnTo>
                        <a:lnTo>
                          <a:pt x="0" y="107"/>
                        </a:lnTo>
                        <a:lnTo>
                          <a:pt x="79" y="0"/>
                        </a:lnTo>
                        <a:lnTo>
                          <a:pt x="472" y="0"/>
                        </a:lnTo>
                        <a:lnTo>
                          <a:pt x="303" y="31"/>
                        </a:lnTo>
                        <a:lnTo>
                          <a:pt x="607" y="14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56" name="Freeform 39"/>
                  <p:cNvSpPr>
                    <a:spLocks/>
                  </p:cNvSpPr>
                  <p:nvPr/>
                </p:nvSpPr>
                <p:spPr bwMode="auto">
                  <a:xfrm>
                    <a:off x="8988" y="10159"/>
                    <a:ext cx="304" cy="96"/>
                  </a:xfrm>
                  <a:custGeom>
                    <a:avLst/>
                    <a:gdLst>
                      <a:gd name="T0" fmla="*/ 10 w 607"/>
                      <a:gd name="T1" fmla="*/ 3 h 191"/>
                      <a:gd name="T2" fmla="*/ 8 w 607"/>
                      <a:gd name="T3" fmla="*/ 3 h 191"/>
                      <a:gd name="T4" fmla="*/ 3 w 607"/>
                      <a:gd name="T5" fmla="*/ 1 h 191"/>
                      <a:gd name="T6" fmla="*/ 0 w 607"/>
                      <a:gd name="T7" fmla="*/ 2 h 191"/>
                      <a:gd name="T8" fmla="*/ 2 w 607"/>
                      <a:gd name="T9" fmla="*/ 0 h 191"/>
                      <a:gd name="T10" fmla="*/ 8 w 607"/>
                      <a:gd name="T11" fmla="*/ 0 h 191"/>
                      <a:gd name="T12" fmla="*/ 5 w 607"/>
                      <a:gd name="T13" fmla="*/ 1 h 191"/>
                      <a:gd name="T14" fmla="*/ 10 w 607"/>
                      <a:gd name="T15" fmla="*/ 3 h 1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1">
                        <a:moveTo>
                          <a:pt x="607" y="149"/>
                        </a:moveTo>
                        <a:lnTo>
                          <a:pt x="472" y="191"/>
                        </a:lnTo>
                        <a:lnTo>
                          <a:pt x="157" y="64"/>
                        </a:lnTo>
                        <a:lnTo>
                          <a:pt x="0" y="107"/>
                        </a:lnTo>
                        <a:lnTo>
                          <a:pt x="79" y="0"/>
                        </a:lnTo>
                        <a:lnTo>
                          <a:pt x="472" y="0"/>
                        </a:lnTo>
                        <a:lnTo>
                          <a:pt x="303" y="31"/>
                        </a:lnTo>
                        <a:lnTo>
                          <a:pt x="607" y="14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</p:grpSp>
          </p:grpSp>
          <p:sp>
            <p:nvSpPr>
              <p:cNvPr id="20640" name="Line 40"/>
              <p:cNvSpPr>
                <a:spLocks noChangeShapeType="1"/>
              </p:cNvSpPr>
              <p:nvPr/>
            </p:nvSpPr>
            <p:spPr bwMode="auto">
              <a:xfrm>
                <a:off x="8521" y="10138"/>
                <a:ext cx="1" cy="640"/>
              </a:xfrm>
              <a:prstGeom prst="line">
                <a:avLst/>
              </a:prstGeom>
              <a:noFill/>
              <a:ln w="3810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641" name="Line 41"/>
              <p:cNvSpPr>
                <a:spLocks noChangeShapeType="1"/>
              </p:cNvSpPr>
              <p:nvPr/>
            </p:nvSpPr>
            <p:spPr bwMode="auto">
              <a:xfrm>
                <a:off x="9444" y="10138"/>
                <a:ext cx="1" cy="640"/>
              </a:xfrm>
              <a:prstGeom prst="line">
                <a:avLst/>
              </a:prstGeom>
              <a:noFill/>
              <a:ln w="3810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grpSp>
            <p:nvGrpSpPr>
              <p:cNvPr id="20642" name="Group 42"/>
              <p:cNvGrpSpPr>
                <a:grpSpLocks/>
              </p:cNvGrpSpPr>
              <p:nvPr/>
            </p:nvGrpSpPr>
            <p:grpSpPr bwMode="auto">
              <a:xfrm>
                <a:off x="8628" y="10309"/>
                <a:ext cx="709" cy="551"/>
                <a:chOff x="8628" y="10309"/>
                <a:chExt cx="709" cy="551"/>
              </a:xfrm>
            </p:grpSpPr>
            <p:sp>
              <p:nvSpPr>
                <p:cNvPr id="20643" name="Freeform 43"/>
                <p:cNvSpPr>
                  <a:spLocks/>
                </p:cNvSpPr>
                <p:nvPr/>
              </p:nvSpPr>
              <p:spPr bwMode="auto">
                <a:xfrm>
                  <a:off x="8628" y="10309"/>
                  <a:ext cx="703" cy="545"/>
                </a:xfrm>
                <a:custGeom>
                  <a:avLst/>
                  <a:gdLst>
                    <a:gd name="T0" fmla="*/ 4 w 1406"/>
                    <a:gd name="T1" fmla="*/ 0 h 1090"/>
                    <a:gd name="T2" fmla="*/ 4 w 1406"/>
                    <a:gd name="T3" fmla="*/ 3 h 1090"/>
                    <a:gd name="T4" fmla="*/ 9 w 1406"/>
                    <a:gd name="T5" fmla="*/ 3 h 1090"/>
                    <a:gd name="T6" fmla="*/ 11 w 1406"/>
                    <a:gd name="T7" fmla="*/ 7 h 1090"/>
                    <a:gd name="T8" fmla="*/ 14 w 1406"/>
                    <a:gd name="T9" fmla="*/ 3 h 1090"/>
                    <a:gd name="T10" fmla="*/ 19 w 1406"/>
                    <a:gd name="T11" fmla="*/ 3 h 1090"/>
                    <a:gd name="T12" fmla="*/ 19 w 1406"/>
                    <a:gd name="T13" fmla="*/ 0 h 1090"/>
                    <a:gd name="T14" fmla="*/ 22 w 1406"/>
                    <a:gd name="T15" fmla="*/ 3 h 1090"/>
                    <a:gd name="T16" fmla="*/ 19 w 1406"/>
                    <a:gd name="T17" fmla="*/ 6 h 1090"/>
                    <a:gd name="T18" fmla="*/ 19 w 1406"/>
                    <a:gd name="T19" fmla="*/ 4 h 1090"/>
                    <a:gd name="T20" fmla="*/ 16 w 1406"/>
                    <a:gd name="T21" fmla="*/ 4 h 1090"/>
                    <a:gd name="T22" fmla="*/ 13 w 1406"/>
                    <a:gd name="T23" fmla="*/ 9 h 1090"/>
                    <a:gd name="T24" fmla="*/ 16 w 1406"/>
                    <a:gd name="T25" fmla="*/ 14 h 1090"/>
                    <a:gd name="T26" fmla="*/ 19 w 1406"/>
                    <a:gd name="T27" fmla="*/ 14 h 1090"/>
                    <a:gd name="T28" fmla="*/ 19 w 1406"/>
                    <a:gd name="T29" fmla="*/ 12 h 1090"/>
                    <a:gd name="T30" fmla="*/ 22 w 1406"/>
                    <a:gd name="T31" fmla="*/ 15 h 1090"/>
                    <a:gd name="T32" fmla="*/ 19 w 1406"/>
                    <a:gd name="T33" fmla="*/ 18 h 1090"/>
                    <a:gd name="T34" fmla="*/ 19 w 1406"/>
                    <a:gd name="T35" fmla="*/ 16 h 1090"/>
                    <a:gd name="T36" fmla="*/ 14 w 1406"/>
                    <a:gd name="T37" fmla="*/ 16 h 1090"/>
                    <a:gd name="T38" fmla="*/ 11 w 1406"/>
                    <a:gd name="T39" fmla="*/ 11 h 1090"/>
                    <a:gd name="T40" fmla="*/ 9 w 1406"/>
                    <a:gd name="T41" fmla="*/ 16 h 1090"/>
                    <a:gd name="T42" fmla="*/ 4 w 1406"/>
                    <a:gd name="T43" fmla="*/ 16 h 1090"/>
                    <a:gd name="T44" fmla="*/ 4 w 1406"/>
                    <a:gd name="T45" fmla="*/ 18 h 1090"/>
                    <a:gd name="T46" fmla="*/ 0 w 1406"/>
                    <a:gd name="T47" fmla="*/ 15 h 1090"/>
                    <a:gd name="T48" fmla="*/ 4 w 1406"/>
                    <a:gd name="T49" fmla="*/ 12 h 1090"/>
                    <a:gd name="T50" fmla="*/ 4 w 1406"/>
                    <a:gd name="T51" fmla="*/ 14 h 1090"/>
                    <a:gd name="T52" fmla="*/ 7 w 1406"/>
                    <a:gd name="T53" fmla="*/ 14 h 1090"/>
                    <a:gd name="T54" fmla="*/ 10 w 1406"/>
                    <a:gd name="T55" fmla="*/ 9 h 1090"/>
                    <a:gd name="T56" fmla="*/ 7 w 1406"/>
                    <a:gd name="T57" fmla="*/ 4 h 1090"/>
                    <a:gd name="T58" fmla="*/ 4 w 1406"/>
                    <a:gd name="T59" fmla="*/ 4 h 1090"/>
                    <a:gd name="T60" fmla="*/ 4 w 1406"/>
                    <a:gd name="T61" fmla="*/ 6 h 1090"/>
                    <a:gd name="T62" fmla="*/ 0 w 1406"/>
                    <a:gd name="T63" fmla="*/ 3 h 1090"/>
                    <a:gd name="T64" fmla="*/ 4 w 1406"/>
                    <a:gd name="T65" fmla="*/ 0 h 109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406" h="1090">
                      <a:moveTo>
                        <a:pt x="203" y="0"/>
                      </a:moveTo>
                      <a:lnTo>
                        <a:pt x="203" y="139"/>
                      </a:lnTo>
                      <a:lnTo>
                        <a:pt x="530" y="139"/>
                      </a:lnTo>
                      <a:lnTo>
                        <a:pt x="698" y="428"/>
                      </a:lnTo>
                      <a:lnTo>
                        <a:pt x="877" y="139"/>
                      </a:lnTo>
                      <a:lnTo>
                        <a:pt x="1204" y="139"/>
                      </a:lnTo>
                      <a:lnTo>
                        <a:pt x="1204" y="0"/>
                      </a:lnTo>
                      <a:lnTo>
                        <a:pt x="1406" y="171"/>
                      </a:lnTo>
                      <a:lnTo>
                        <a:pt x="1204" y="343"/>
                      </a:lnTo>
                      <a:lnTo>
                        <a:pt x="1204" y="224"/>
                      </a:lnTo>
                      <a:lnTo>
                        <a:pt x="966" y="224"/>
                      </a:lnTo>
                      <a:lnTo>
                        <a:pt x="777" y="546"/>
                      </a:lnTo>
                      <a:lnTo>
                        <a:pt x="966" y="877"/>
                      </a:lnTo>
                      <a:lnTo>
                        <a:pt x="1204" y="877"/>
                      </a:lnTo>
                      <a:lnTo>
                        <a:pt x="1204" y="759"/>
                      </a:lnTo>
                      <a:lnTo>
                        <a:pt x="1406" y="918"/>
                      </a:lnTo>
                      <a:lnTo>
                        <a:pt x="1204" y="1090"/>
                      </a:lnTo>
                      <a:lnTo>
                        <a:pt x="1204" y="961"/>
                      </a:lnTo>
                      <a:lnTo>
                        <a:pt x="877" y="961"/>
                      </a:lnTo>
                      <a:lnTo>
                        <a:pt x="698" y="663"/>
                      </a:lnTo>
                      <a:lnTo>
                        <a:pt x="530" y="973"/>
                      </a:lnTo>
                      <a:lnTo>
                        <a:pt x="203" y="973"/>
                      </a:lnTo>
                      <a:lnTo>
                        <a:pt x="203" y="1090"/>
                      </a:lnTo>
                      <a:lnTo>
                        <a:pt x="0" y="918"/>
                      </a:lnTo>
                      <a:lnTo>
                        <a:pt x="203" y="759"/>
                      </a:lnTo>
                      <a:lnTo>
                        <a:pt x="203" y="877"/>
                      </a:lnTo>
                      <a:lnTo>
                        <a:pt x="428" y="877"/>
                      </a:lnTo>
                      <a:lnTo>
                        <a:pt x="631" y="546"/>
                      </a:lnTo>
                      <a:lnTo>
                        <a:pt x="428" y="224"/>
                      </a:lnTo>
                      <a:lnTo>
                        <a:pt x="203" y="224"/>
                      </a:lnTo>
                      <a:lnTo>
                        <a:pt x="203" y="332"/>
                      </a:lnTo>
                      <a:lnTo>
                        <a:pt x="0" y="171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20644" name="Freeform 44"/>
                <p:cNvSpPr>
                  <a:spLocks/>
                </p:cNvSpPr>
                <p:nvPr/>
              </p:nvSpPr>
              <p:spPr bwMode="auto">
                <a:xfrm>
                  <a:off x="8628" y="10309"/>
                  <a:ext cx="703" cy="545"/>
                </a:xfrm>
                <a:custGeom>
                  <a:avLst/>
                  <a:gdLst>
                    <a:gd name="T0" fmla="*/ 4 w 1406"/>
                    <a:gd name="T1" fmla="*/ 0 h 1090"/>
                    <a:gd name="T2" fmla="*/ 4 w 1406"/>
                    <a:gd name="T3" fmla="*/ 3 h 1090"/>
                    <a:gd name="T4" fmla="*/ 9 w 1406"/>
                    <a:gd name="T5" fmla="*/ 3 h 1090"/>
                    <a:gd name="T6" fmla="*/ 11 w 1406"/>
                    <a:gd name="T7" fmla="*/ 7 h 1090"/>
                    <a:gd name="T8" fmla="*/ 14 w 1406"/>
                    <a:gd name="T9" fmla="*/ 3 h 1090"/>
                    <a:gd name="T10" fmla="*/ 19 w 1406"/>
                    <a:gd name="T11" fmla="*/ 3 h 1090"/>
                    <a:gd name="T12" fmla="*/ 19 w 1406"/>
                    <a:gd name="T13" fmla="*/ 0 h 1090"/>
                    <a:gd name="T14" fmla="*/ 22 w 1406"/>
                    <a:gd name="T15" fmla="*/ 3 h 1090"/>
                    <a:gd name="T16" fmla="*/ 19 w 1406"/>
                    <a:gd name="T17" fmla="*/ 6 h 1090"/>
                    <a:gd name="T18" fmla="*/ 19 w 1406"/>
                    <a:gd name="T19" fmla="*/ 4 h 1090"/>
                    <a:gd name="T20" fmla="*/ 16 w 1406"/>
                    <a:gd name="T21" fmla="*/ 4 h 1090"/>
                    <a:gd name="T22" fmla="*/ 13 w 1406"/>
                    <a:gd name="T23" fmla="*/ 9 h 1090"/>
                    <a:gd name="T24" fmla="*/ 16 w 1406"/>
                    <a:gd name="T25" fmla="*/ 14 h 1090"/>
                    <a:gd name="T26" fmla="*/ 19 w 1406"/>
                    <a:gd name="T27" fmla="*/ 14 h 1090"/>
                    <a:gd name="T28" fmla="*/ 19 w 1406"/>
                    <a:gd name="T29" fmla="*/ 12 h 1090"/>
                    <a:gd name="T30" fmla="*/ 22 w 1406"/>
                    <a:gd name="T31" fmla="*/ 15 h 1090"/>
                    <a:gd name="T32" fmla="*/ 19 w 1406"/>
                    <a:gd name="T33" fmla="*/ 18 h 1090"/>
                    <a:gd name="T34" fmla="*/ 19 w 1406"/>
                    <a:gd name="T35" fmla="*/ 16 h 1090"/>
                    <a:gd name="T36" fmla="*/ 14 w 1406"/>
                    <a:gd name="T37" fmla="*/ 16 h 1090"/>
                    <a:gd name="T38" fmla="*/ 11 w 1406"/>
                    <a:gd name="T39" fmla="*/ 11 h 1090"/>
                    <a:gd name="T40" fmla="*/ 9 w 1406"/>
                    <a:gd name="T41" fmla="*/ 16 h 1090"/>
                    <a:gd name="T42" fmla="*/ 4 w 1406"/>
                    <a:gd name="T43" fmla="*/ 16 h 1090"/>
                    <a:gd name="T44" fmla="*/ 4 w 1406"/>
                    <a:gd name="T45" fmla="*/ 18 h 1090"/>
                    <a:gd name="T46" fmla="*/ 0 w 1406"/>
                    <a:gd name="T47" fmla="*/ 15 h 1090"/>
                    <a:gd name="T48" fmla="*/ 4 w 1406"/>
                    <a:gd name="T49" fmla="*/ 12 h 1090"/>
                    <a:gd name="T50" fmla="*/ 4 w 1406"/>
                    <a:gd name="T51" fmla="*/ 14 h 1090"/>
                    <a:gd name="T52" fmla="*/ 7 w 1406"/>
                    <a:gd name="T53" fmla="*/ 14 h 1090"/>
                    <a:gd name="T54" fmla="*/ 10 w 1406"/>
                    <a:gd name="T55" fmla="*/ 9 h 1090"/>
                    <a:gd name="T56" fmla="*/ 7 w 1406"/>
                    <a:gd name="T57" fmla="*/ 4 h 1090"/>
                    <a:gd name="T58" fmla="*/ 4 w 1406"/>
                    <a:gd name="T59" fmla="*/ 4 h 1090"/>
                    <a:gd name="T60" fmla="*/ 4 w 1406"/>
                    <a:gd name="T61" fmla="*/ 6 h 1090"/>
                    <a:gd name="T62" fmla="*/ 0 w 1406"/>
                    <a:gd name="T63" fmla="*/ 3 h 1090"/>
                    <a:gd name="T64" fmla="*/ 4 w 1406"/>
                    <a:gd name="T65" fmla="*/ 0 h 109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406" h="1090">
                      <a:moveTo>
                        <a:pt x="203" y="0"/>
                      </a:moveTo>
                      <a:lnTo>
                        <a:pt x="203" y="139"/>
                      </a:lnTo>
                      <a:lnTo>
                        <a:pt x="530" y="139"/>
                      </a:lnTo>
                      <a:lnTo>
                        <a:pt x="698" y="428"/>
                      </a:lnTo>
                      <a:lnTo>
                        <a:pt x="877" y="139"/>
                      </a:lnTo>
                      <a:lnTo>
                        <a:pt x="1204" y="139"/>
                      </a:lnTo>
                      <a:lnTo>
                        <a:pt x="1204" y="0"/>
                      </a:lnTo>
                      <a:lnTo>
                        <a:pt x="1406" y="171"/>
                      </a:lnTo>
                      <a:lnTo>
                        <a:pt x="1204" y="343"/>
                      </a:lnTo>
                      <a:lnTo>
                        <a:pt x="1204" y="224"/>
                      </a:lnTo>
                      <a:lnTo>
                        <a:pt x="966" y="224"/>
                      </a:lnTo>
                      <a:lnTo>
                        <a:pt x="777" y="546"/>
                      </a:lnTo>
                      <a:lnTo>
                        <a:pt x="966" y="877"/>
                      </a:lnTo>
                      <a:lnTo>
                        <a:pt x="1204" y="877"/>
                      </a:lnTo>
                      <a:lnTo>
                        <a:pt x="1204" y="759"/>
                      </a:lnTo>
                      <a:lnTo>
                        <a:pt x="1406" y="918"/>
                      </a:lnTo>
                      <a:lnTo>
                        <a:pt x="1204" y="1090"/>
                      </a:lnTo>
                      <a:lnTo>
                        <a:pt x="1204" y="961"/>
                      </a:lnTo>
                      <a:lnTo>
                        <a:pt x="877" y="961"/>
                      </a:lnTo>
                      <a:lnTo>
                        <a:pt x="698" y="663"/>
                      </a:lnTo>
                      <a:lnTo>
                        <a:pt x="530" y="973"/>
                      </a:lnTo>
                      <a:lnTo>
                        <a:pt x="203" y="973"/>
                      </a:lnTo>
                      <a:lnTo>
                        <a:pt x="203" y="1090"/>
                      </a:lnTo>
                      <a:lnTo>
                        <a:pt x="0" y="918"/>
                      </a:lnTo>
                      <a:lnTo>
                        <a:pt x="203" y="759"/>
                      </a:lnTo>
                      <a:lnTo>
                        <a:pt x="203" y="877"/>
                      </a:lnTo>
                      <a:lnTo>
                        <a:pt x="428" y="877"/>
                      </a:lnTo>
                      <a:lnTo>
                        <a:pt x="631" y="546"/>
                      </a:lnTo>
                      <a:lnTo>
                        <a:pt x="428" y="224"/>
                      </a:lnTo>
                      <a:lnTo>
                        <a:pt x="203" y="224"/>
                      </a:lnTo>
                      <a:lnTo>
                        <a:pt x="203" y="332"/>
                      </a:lnTo>
                      <a:lnTo>
                        <a:pt x="0" y="171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20645" name="Freeform 45"/>
                <p:cNvSpPr>
                  <a:spLocks/>
                </p:cNvSpPr>
                <p:nvPr/>
              </p:nvSpPr>
              <p:spPr bwMode="auto">
                <a:xfrm>
                  <a:off x="8634" y="10315"/>
                  <a:ext cx="703" cy="545"/>
                </a:xfrm>
                <a:custGeom>
                  <a:avLst/>
                  <a:gdLst>
                    <a:gd name="T0" fmla="*/ 4 w 1406"/>
                    <a:gd name="T1" fmla="*/ 0 h 1090"/>
                    <a:gd name="T2" fmla="*/ 4 w 1406"/>
                    <a:gd name="T3" fmla="*/ 3 h 1090"/>
                    <a:gd name="T4" fmla="*/ 9 w 1406"/>
                    <a:gd name="T5" fmla="*/ 3 h 1090"/>
                    <a:gd name="T6" fmla="*/ 11 w 1406"/>
                    <a:gd name="T7" fmla="*/ 7 h 1090"/>
                    <a:gd name="T8" fmla="*/ 14 w 1406"/>
                    <a:gd name="T9" fmla="*/ 3 h 1090"/>
                    <a:gd name="T10" fmla="*/ 19 w 1406"/>
                    <a:gd name="T11" fmla="*/ 3 h 1090"/>
                    <a:gd name="T12" fmla="*/ 19 w 1406"/>
                    <a:gd name="T13" fmla="*/ 0 h 1090"/>
                    <a:gd name="T14" fmla="*/ 22 w 1406"/>
                    <a:gd name="T15" fmla="*/ 3 h 1090"/>
                    <a:gd name="T16" fmla="*/ 19 w 1406"/>
                    <a:gd name="T17" fmla="*/ 6 h 1090"/>
                    <a:gd name="T18" fmla="*/ 19 w 1406"/>
                    <a:gd name="T19" fmla="*/ 4 h 1090"/>
                    <a:gd name="T20" fmla="*/ 16 w 1406"/>
                    <a:gd name="T21" fmla="*/ 4 h 1090"/>
                    <a:gd name="T22" fmla="*/ 13 w 1406"/>
                    <a:gd name="T23" fmla="*/ 9 h 1090"/>
                    <a:gd name="T24" fmla="*/ 16 w 1406"/>
                    <a:gd name="T25" fmla="*/ 14 h 1090"/>
                    <a:gd name="T26" fmla="*/ 19 w 1406"/>
                    <a:gd name="T27" fmla="*/ 14 h 1090"/>
                    <a:gd name="T28" fmla="*/ 19 w 1406"/>
                    <a:gd name="T29" fmla="*/ 12 h 1090"/>
                    <a:gd name="T30" fmla="*/ 22 w 1406"/>
                    <a:gd name="T31" fmla="*/ 15 h 1090"/>
                    <a:gd name="T32" fmla="*/ 19 w 1406"/>
                    <a:gd name="T33" fmla="*/ 18 h 1090"/>
                    <a:gd name="T34" fmla="*/ 19 w 1406"/>
                    <a:gd name="T35" fmla="*/ 16 h 1090"/>
                    <a:gd name="T36" fmla="*/ 14 w 1406"/>
                    <a:gd name="T37" fmla="*/ 16 h 1090"/>
                    <a:gd name="T38" fmla="*/ 11 w 1406"/>
                    <a:gd name="T39" fmla="*/ 11 h 1090"/>
                    <a:gd name="T40" fmla="*/ 9 w 1406"/>
                    <a:gd name="T41" fmla="*/ 16 h 1090"/>
                    <a:gd name="T42" fmla="*/ 4 w 1406"/>
                    <a:gd name="T43" fmla="*/ 16 h 1090"/>
                    <a:gd name="T44" fmla="*/ 4 w 1406"/>
                    <a:gd name="T45" fmla="*/ 18 h 1090"/>
                    <a:gd name="T46" fmla="*/ 0 w 1406"/>
                    <a:gd name="T47" fmla="*/ 15 h 1090"/>
                    <a:gd name="T48" fmla="*/ 4 w 1406"/>
                    <a:gd name="T49" fmla="*/ 12 h 1090"/>
                    <a:gd name="T50" fmla="*/ 4 w 1406"/>
                    <a:gd name="T51" fmla="*/ 14 h 1090"/>
                    <a:gd name="T52" fmla="*/ 7 w 1406"/>
                    <a:gd name="T53" fmla="*/ 14 h 1090"/>
                    <a:gd name="T54" fmla="*/ 10 w 1406"/>
                    <a:gd name="T55" fmla="*/ 9 h 1090"/>
                    <a:gd name="T56" fmla="*/ 7 w 1406"/>
                    <a:gd name="T57" fmla="*/ 4 h 1090"/>
                    <a:gd name="T58" fmla="*/ 4 w 1406"/>
                    <a:gd name="T59" fmla="*/ 4 h 1090"/>
                    <a:gd name="T60" fmla="*/ 4 w 1406"/>
                    <a:gd name="T61" fmla="*/ 6 h 1090"/>
                    <a:gd name="T62" fmla="*/ 0 w 1406"/>
                    <a:gd name="T63" fmla="*/ 3 h 1090"/>
                    <a:gd name="T64" fmla="*/ 4 w 1406"/>
                    <a:gd name="T65" fmla="*/ 0 h 109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406" h="1090">
                      <a:moveTo>
                        <a:pt x="203" y="0"/>
                      </a:moveTo>
                      <a:lnTo>
                        <a:pt x="203" y="139"/>
                      </a:lnTo>
                      <a:lnTo>
                        <a:pt x="530" y="139"/>
                      </a:lnTo>
                      <a:lnTo>
                        <a:pt x="698" y="428"/>
                      </a:lnTo>
                      <a:lnTo>
                        <a:pt x="877" y="139"/>
                      </a:lnTo>
                      <a:lnTo>
                        <a:pt x="1204" y="139"/>
                      </a:lnTo>
                      <a:lnTo>
                        <a:pt x="1204" y="0"/>
                      </a:lnTo>
                      <a:lnTo>
                        <a:pt x="1406" y="170"/>
                      </a:lnTo>
                      <a:lnTo>
                        <a:pt x="1204" y="342"/>
                      </a:lnTo>
                      <a:lnTo>
                        <a:pt x="1204" y="225"/>
                      </a:lnTo>
                      <a:lnTo>
                        <a:pt x="967" y="225"/>
                      </a:lnTo>
                      <a:lnTo>
                        <a:pt x="776" y="545"/>
                      </a:lnTo>
                      <a:lnTo>
                        <a:pt x="967" y="876"/>
                      </a:lnTo>
                      <a:lnTo>
                        <a:pt x="1204" y="876"/>
                      </a:lnTo>
                      <a:lnTo>
                        <a:pt x="1204" y="760"/>
                      </a:lnTo>
                      <a:lnTo>
                        <a:pt x="1406" y="919"/>
                      </a:lnTo>
                      <a:lnTo>
                        <a:pt x="1204" y="1090"/>
                      </a:lnTo>
                      <a:lnTo>
                        <a:pt x="1204" y="962"/>
                      </a:lnTo>
                      <a:lnTo>
                        <a:pt x="877" y="962"/>
                      </a:lnTo>
                      <a:lnTo>
                        <a:pt x="698" y="663"/>
                      </a:lnTo>
                      <a:lnTo>
                        <a:pt x="530" y="972"/>
                      </a:lnTo>
                      <a:lnTo>
                        <a:pt x="203" y="972"/>
                      </a:lnTo>
                      <a:lnTo>
                        <a:pt x="203" y="1090"/>
                      </a:lnTo>
                      <a:lnTo>
                        <a:pt x="0" y="919"/>
                      </a:lnTo>
                      <a:lnTo>
                        <a:pt x="203" y="760"/>
                      </a:lnTo>
                      <a:lnTo>
                        <a:pt x="203" y="876"/>
                      </a:lnTo>
                      <a:lnTo>
                        <a:pt x="428" y="876"/>
                      </a:lnTo>
                      <a:lnTo>
                        <a:pt x="631" y="545"/>
                      </a:lnTo>
                      <a:lnTo>
                        <a:pt x="428" y="225"/>
                      </a:lnTo>
                      <a:lnTo>
                        <a:pt x="203" y="225"/>
                      </a:lnTo>
                      <a:lnTo>
                        <a:pt x="203" y="332"/>
                      </a:lnTo>
                      <a:lnTo>
                        <a:pt x="0" y="170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20646" name="Freeform 46"/>
                <p:cNvSpPr>
                  <a:spLocks/>
                </p:cNvSpPr>
                <p:nvPr/>
              </p:nvSpPr>
              <p:spPr bwMode="auto">
                <a:xfrm>
                  <a:off x="8634" y="10315"/>
                  <a:ext cx="703" cy="545"/>
                </a:xfrm>
                <a:custGeom>
                  <a:avLst/>
                  <a:gdLst>
                    <a:gd name="T0" fmla="*/ 4 w 1406"/>
                    <a:gd name="T1" fmla="*/ 0 h 1090"/>
                    <a:gd name="T2" fmla="*/ 4 w 1406"/>
                    <a:gd name="T3" fmla="*/ 3 h 1090"/>
                    <a:gd name="T4" fmla="*/ 9 w 1406"/>
                    <a:gd name="T5" fmla="*/ 3 h 1090"/>
                    <a:gd name="T6" fmla="*/ 11 w 1406"/>
                    <a:gd name="T7" fmla="*/ 7 h 1090"/>
                    <a:gd name="T8" fmla="*/ 14 w 1406"/>
                    <a:gd name="T9" fmla="*/ 3 h 1090"/>
                    <a:gd name="T10" fmla="*/ 19 w 1406"/>
                    <a:gd name="T11" fmla="*/ 3 h 1090"/>
                    <a:gd name="T12" fmla="*/ 19 w 1406"/>
                    <a:gd name="T13" fmla="*/ 0 h 1090"/>
                    <a:gd name="T14" fmla="*/ 22 w 1406"/>
                    <a:gd name="T15" fmla="*/ 3 h 1090"/>
                    <a:gd name="T16" fmla="*/ 19 w 1406"/>
                    <a:gd name="T17" fmla="*/ 6 h 1090"/>
                    <a:gd name="T18" fmla="*/ 19 w 1406"/>
                    <a:gd name="T19" fmla="*/ 4 h 1090"/>
                    <a:gd name="T20" fmla="*/ 16 w 1406"/>
                    <a:gd name="T21" fmla="*/ 4 h 1090"/>
                    <a:gd name="T22" fmla="*/ 13 w 1406"/>
                    <a:gd name="T23" fmla="*/ 9 h 1090"/>
                    <a:gd name="T24" fmla="*/ 16 w 1406"/>
                    <a:gd name="T25" fmla="*/ 14 h 1090"/>
                    <a:gd name="T26" fmla="*/ 19 w 1406"/>
                    <a:gd name="T27" fmla="*/ 14 h 1090"/>
                    <a:gd name="T28" fmla="*/ 19 w 1406"/>
                    <a:gd name="T29" fmla="*/ 12 h 1090"/>
                    <a:gd name="T30" fmla="*/ 22 w 1406"/>
                    <a:gd name="T31" fmla="*/ 15 h 1090"/>
                    <a:gd name="T32" fmla="*/ 19 w 1406"/>
                    <a:gd name="T33" fmla="*/ 18 h 1090"/>
                    <a:gd name="T34" fmla="*/ 19 w 1406"/>
                    <a:gd name="T35" fmla="*/ 16 h 1090"/>
                    <a:gd name="T36" fmla="*/ 14 w 1406"/>
                    <a:gd name="T37" fmla="*/ 16 h 1090"/>
                    <a:gd name="T38" fmla="*/ 11 w 1406"/>
                    <a:gd name="T39" fmla="*/ 11 h 1090"/>
                    <a:gd name="T40" fmla="*/ 9 w 1406"/>
                    <a:gd name="T41" fmla="*/ 16 h 1090"/>
                    <a:gd name="T42" fmla="*/ 4 w 1406"/>
                    <a:gd name="T43" fmla="*/ 16 h 1090"/>
                    <a:gd name="T44" fmla="*/ 4 w 1406"/>
                    <a:gd name="T45" fmla="*/ 18 h 1090"/>
                    <a:gd name="T46" fmla="*/ 0 w 1406"/>
                    <a:gd name="T47" fmla="*/ 15 h 1090"/>
                    <a:gd name="T48" fmla="*/ 4 w 1406"/>
                    <a:gd name="T49" fmla="*/ 12 h 1090"/>
                    <a:gd name="T50" fmla="*/ 4 w 1406"/>
                    <a:gd name="T51" fmla="*/ 14 h 1090"/>
                    <a:gd name="T52" fmla="*/ 7 w 1406"/>
                    <a:gd name="T53" fmla="*/ 14 h 1090"/>
                    <a:gd name="T54" fmla="*/ 10 w 1406"/>
                    <a:gd name="T55" fmla="*/ 9 h 1090"/>
                    <a:gd name="T56" fmla="*/ 7 w 1406"/>
                    <a:gd name="T57" fmla="*/ 4 h 1090"/>
                    <a:gd name="T58" fmla="*/ 4 w 1406"/>
                    <a:gd name="T59" fmla="*/ 4 h 1090"/>
                    <a:gd name="T60" fmla="*/ 4 w 1406"/>
                    <a:gd name="T61" fmla="*/ 6 h 1090"/>
                    <a:gd name="T62" fmla="*/ 0 w 1406"/>
                    <a:gd name="T63" fmla="*/ 3 h 1090"/>
                    <a:gd name="T64" fmla="*/ 4 w 1406"/>
                    <a:gd name="T65" fmla="*/ 0 h 109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406" h="1090">
                      <a:moveTo>
                        <a:pt x="203" y="0"/>
                      </a:moveTo>
                      <a:lnTo>
                        <a:pt x="203" y="139"/>
                      </a:lnTo>
                      <a:lnTo>
                        <a:pt x="530" y="139"/>
                      </a:lnTo>
                      <a:lnTo>
                        <a:pt x="698" y="428"/>
                      </a:lnTo>
                      <a:lnTo>
                        <a:pt x="877" y="139"/>
                      </a:lnTo>
                      <a:lnTo>
                        <a:pt x="1204" y="139"/>
                      </a:lnTo>
                      <a:lnTo>
                        <a:pt x="1204" y="0"/>
                      </a:lnTo>
                      <a:lnTo>
                        <a:pt x="1406" y="170"/>
                      </a:lnTo>
                      <a:lnTo>
                        <a:pt x="1204" y="342"/>
                      </a:lnTo>
                      <a:lnTo>
                        <a:pt x="1204" y="225"/>
                      </a:lnTo>
                      <a:lnTo>
                        <a:pt x="967" y="225"/>
                      </a:lnTo>
                      <a:lnTo>
                        <a:pt x="776" y="545"/>
                      </a:lnTo>
                      <a:lnTo>
                        <a:pt x="967" y="876"/>
                      </a:lnTo>
                      <a:lnTo>
                        <a:pt x="1204" y="876"/>
                      </a:lnTo>
                      <a:lnTo>
                        <a:pt x="1204" y="760"/>
                      </a:lnTo>
                      <a:lnTo>
                        <a:pt x="1406" y="919"/>
                      </a:lnTo>
                      <a:lnTo>
                        <a:pt x="1204" y="1090"/>
                      </a:lnTo>
                      <a:lnTo>
                        <a:pt x="1204" y="962"/>
                      </a:lnTo>
                      <a:lnTo>
                        <a:pt x="877" y="962"/>
                      </a:lnTo>
                      <a:lnTo>
                        <a:pt x="698" y="663"/>
                      </a:lnTo>
                      <a:lnTo>
                        <a:pt x="530" y="972"/>
                      </a:lnTo>
                      <a:lnTo>
                        <a:pt x="203" y="972"/>
                      </a:lnTo>
                      <a:lnTo>
                        <a:pt x="203" y="1090"/>
                      </a:lnTo>
                      <a:lnTo>
                        <a:pt x="0" y="919"/>
                      </a:lnTo>
                      <a:lnTo>
                        <a:pt x="203" y="760"/>
                      </a:lnTo>
                      <a:lnTo>
                        <a:pt x="203" y="876"/>
                      </a:lnTo>
                      <a:lnTo>
                        <a:pt x="428" y="876"/>
                      </a:lnTo>
                      <a:lnTo>
                        <a:pt x="631" y="545"/>
                      </a:lnTo>
                      <a:lnTo>
                        <a:pt x="428" y="225"/>
                      </a:lnTo>
                      <a:lnTo>
                        <a:pt x="203" y="225"/>
                      </a:lnTo>
                      <a:lnTo>
                        <a:pt x="203" y="332"/>
                      </a:lnTo>
                      <a:lnTo>
                        <a:pt x="0" y="170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</p:grpSp>
        </p:grpSp>
      </p:grpSp>
      <p:grpSp>
        <p:nvGrpSpPr>
          <p:cNvPr id="20495" name="Group 47"/>
          <p:cNvGrpSpPr>
            <a:grpSpLocks/>
          </p:cNvGrpSpPr>
          <p:nvPr/>
        </p:nvGrpSpPr>
        <p:grpSpPr bwMode="auto">
          <a:xfrm>
            <a:off x="4248150" y="4705350"/>
            <a:ext cx="685800" cy="819150"/>
            <a:chOff x="5550" y="12585"/>
            <a:chExt cx="1080" cy="1288"/>
          </a:xfrm>
        </p:grpSpPr>
        <p:sp>
          <p:nvSpPr>
            <p:cNvPr id="20601" name="Text Box 48"/>
            <p:cNvSpPr txBox="1">
              <a:spLocks noChangeArrowheads="1"/>
            </p:cNvSpPr>
            <p:nvPr/>
          </p:nvSpPr>
          <p:spPr bwMode="auto">
            <a:xfrm>
              <a:off x="5550" y="12585"/>
              <a:ext cx="1080" cy="4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000" b="1">
                  <a:latin typeface="Times New Roman" panose="02020603050405020304" pitchFamily="18" charset="0"/>
                </a:rPr>
                <a:t>Node C</a:t>
              </a:r>
            </a:p>
          </p:txBody>
        </p:sp>
        <p:grpSp>
          <p:nvGrpSpPr>
            <p:cNvPr id="20602" name="Group 49"/>
            <p:cNvGrpSpPr>
              <a:grpSpLocks/>
            </p:cNvGrpSpPr>
            <p:nvPr/>
          </p:nvGrpSpPr>
          <p:grpSpPr bwMode="auto">
            <a:xfrm>
              <a:off x="5619" y="12933"/>
              <a:ext cx="925" cy="940"/>
              <a:chOff x="8521" y="9991"/>
              <a:chExt cx="925" cy="940"/>
            </a:xfrm>
          </p:grpSpPr>
          <p:sp>
            <p:nvSpPr>
              <p:cNvPr id="20603" name="Oval 50"/>
              <p:cNvSpPr>
                <a:spLocks noChangeArrowheads="1"/>
              </p:cNvSpPr>
              <p:nvPr/>
            </p:nvSpPr>
            <p:spPr bwMode="auto">
              <a:xfrm>
                <a:off x="8524" y="10633"/>
                <a:ext cx="922" cy="298"/>
              </a:xfrm>
              <a:prstGeom prst="ellipse">
                <a:avLst/>
              </a:prstGeom>
              <a:solidFill>
                <a:srgbClr val="0078AA"/>
              </a:solidFill>
              <a:ln w="3810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sp>
            <p:nvSpPr>
              <p:cNvPr id="20604" name="Rectangle 51"/>
              <p:cNvSpPr>
                <a:spLocks noChangeArrowheads="1"/>
              </p:cNvSpPr>
              <p:nvPr/>
            </p:nvSpPr>
            <p:spPr bwMode="auto">
              <a:xfrm>
                <a:off x="8521" y="10143"/>
                <a:ext cx="923" cy="642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sp>
            <p:nvSpPr>
              <p:cNvPr id="20605" name="Rectangle 52"/>
              <p:cNvSpPr>
                <a:spLocks noChangeArrowheads="1"/>
              </p:cNvSpPr>
              <p:nvPr/>
            </p:nvSpPr>
            <p:spPr bwMode="auto">
              <a:xfrm>
                <a:off x="8521" y="10143"/>
                <a:ext cx="923" cy="642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sp>
            <p:nvSpPr>
              <p:cNvPr id="20606" name="Oval 53"/>
              <p:cNvSpPr>
                <a:spLocks noChangeArrowheads="1"/>
              </p:cNvSpPr>
              <p:nvPr/>
            </p:nvSpPr>
            <p:spPr bwMode="auto">
              <a:xfrm>
                <a:off x="8524" y="9991"/>
                <a:ext cx="922" cy="299"/>
              </a:xfrm>
              <a:prstGeom prst="ellipse">
                <a:avLst/>
              </a:prstGeom>
              <a:solidFill>
                <a:srgbClr val="00B4FF"/>
              </a:solidFill>
              <a:ln w="3810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grpSp>
            <p:nvGrpSpPr>
              <p:cNvPr id="20607" name="Group 54"/>
              <p:cNvGrpSpPr>
                <a:grpSpLocks/>
              </p:cNvGrpSpPr>
              <p:nvPr/>
            </p:nvGrpSpPr>
            <p:grpSpPr bwMode="auto">
              <a:xfrm>
                <a:off x="8662" y="10026"/>
                <a:ext cx="641" cy="229"/>
                <a:chOff x="8662" y="10026"/>
                <a:chExt cx="641" cy="229"/>
              </a:xfrm>
            </p:grpSpPr>
            <p:grpSp>
              <p:nvGrpSpPr>
                <p:cNvPr id="20615" name="Group 55"/>
                <p:cNvGrpSpPr>
                  <a:grpSpLocks/>
                </p:cNvGrpSpPr>
                <p:nvPr/>
              </p:nvGrpSpPr>
              <p:grpSpPr bwMode="auto">
                <a:xfrm>
                  <a:off x="8662" y="10026"/>
                  <a:ext cx="635" cy="224"/>
                  <a:chOff x="8662" y="10026"/>
                  <a:chExt cx="635" cy="224"/>
                </a:xfrm>
              </p:grpSpPr>
              <p:sp>
                <p:nvSpPr>
                  <p:cNvPr id="20625" name="Freeform 56"/>
                  <p:cNvSpPr>
                    <a:spLocks/>
                  </p:cNvSpPr>
                  <p:nvPr/>
                </p:nvSpPr>
                <p:spPr bwMode="auto">
                  <a:xfrm>
                    <a:off x="8994" y="10031"/>
                    <a:ext cx="303" cy="96"/>
                  </a:xfrm>
                  <a:custGeom>
                    <a:avLst/>
                    <a:gdLst>
                      <a:gd name="T0" fmla="*/ 0 w 607"/>
                      <a:gd name="T1" fmla="*/ 2 h 193"/>
                      <a:gd name="T2" fmla="*/ 2 w 607"/>
                      <a:gd name="T3" fmla="*/ 3 h 193"/>
                      <a:gd name="T4" fmla="*/ 7 w 607"/>
                      <a:gd name="T5" fmla="*/ 1 h 193"/>
                      <a:gd name="T6" fmla="*/ 9 w 607"/>
                      <a:gd name="T7" fmla="*/ 1 h 193"/>
                      <a:gd name="T8" fmla="*/ 8 w 607"/>
                      <a:gd name="T9" fmla="*/ 0 h 193"/>
                      <a:gd name="T10" fmla="*/ 2 w 607"/>
                      <a:gd name="T11" fmla="*/ 0 h 193"/>
                      <a:gd name="T12" fmla="*/ 4 w 607"/>
                      <a:gd name="T13" fmla="*/ 0 h 193"/>
                      <a:gd name="T14" fmla="*/ 0 w 607"/>
                      <a:gd name="T15" fmla="*/ 2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0" y="150"/>
                        </a:moveTo>
                        <a:lnTo>
                          <a:pt x="134" y="193"/>
                        </a:lnTo>
                        <a:lnTo>
                          <a:pt x="460" y="65"/>
                        </a:lnTo>
                        <a:lnTo>
                          <a:pt x="607" y="107"/>
                        </a:lnTo>
                        <a:lnTo>
                          <a:pt x="527" y="0"/>
                        </a:lnTo>
                        <a:lnTo>
                          <a:pt x="145" y="0"/>
                        </a:lnTo>
                        <a:lnTo>
                          <a:pt x="303" y="33"/>
                        </a:lnTo>
                        <a:lnTo>
                          <a:pt x="0" y="1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26" name="Freeform 57"/>
                  <p:cNvSpPr>
                    <a:spLocks/>
                  </p:cNvSpPr>
                  <p:nvPr/>
                </p:nvSpPr>
                <p:spPr bwMode="auto">
                  <a:xfrm>
                    <a:off x="8994" y="10031"/>
                    <a:ext cx="303" cy="96"/>
                  </a:xfrm>
                  <a:custGeom>
                    <a:avLst/>
                    <a:gdLst>
                      <a:gd name="T0" fmla="*/ 0 w 607"/>
                      <a:gd name="T1" fmla="*/ 2 h 193"/>
                      <a:gd name="T2" fmla="*/ 2 w 607"/>
                      <a:gd name="T3" fmla="*/ 3 h 193"/>
                      <a:gd name="T4" fmla="*/ 7 w 607"/>
                      <a:gd name="T5" fmla="*/ 1 h 193"/>
                      <a:gd name="T6" fmla="*/ 9 w 607"/>
                      <a:gd name="T7" fmla="*/ 1 h 193"/>
                      <a:gd name="T8" fmla="*/ 8 w 607"/>
                      <a:gd name="T9" fmla="*/ 0 h 193"/>
                      <a:gd name="T10" fmla="*/ 2 w 607"/>
                      <a:gd name="T11" fmla="*/ 0 h 193"/>
                      <a:gd name="T12" fmla="*/ 4 w 607"/>
                      <a:gd name="T13" fmla="*/ 0 h 193"/>
                      <a:gd name="T14" fmla="*/ 0 w 607"/>
                      <a:gd name="T15" fmla="*/ 2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0" y="150"/>
                        </a:moveTo>
                        <a:lnTo>
                          <a:pt x="134" y="193"/>
                        </a:lnTo>
                        <a:lnTo>
                          <a:pt x="460" y="65"/>
                        </a:lnTo>
                        <a:lnTo>
                          <a:pt x="607" y="107"/>
                        </a:lnTo>
                        <a:lnTo>
                          <a:pt x="527" y="0"/>
                        </a:lnTo>
                        <a:lnTo>
                          <a:pt x="145" y="0"/>
                        </a:lnTo>
                        <a:lnTo>
                          <a:pt x="303" y="33"/>
                        </a:lnTo>
                        <a:lnTo>
                          <a:pt x="0" y="1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27" name="Freeform 58"/>
                  <p:cNvSpPr>
                    <a:spLocks/>
                  </p:cNvSpPr>
                  <p:nvPr/>
                </p:nvSpPr>
                <p:spPr bwMode="auto">
                  <a:xfrm>
                    <a:off x="8662" y="10143"/>
                    <a:ext cx="304" cy="101"/>
                  </a:xfrm>
                  <a:custGeom>
                    <a:avLst/>
                    <a:gdLst>
                      <a:gd name="T0" fmla="*/ 10 w 608"/>
                      <a:gd name="T1" fmla="*/ 0 h 203"/>
                      <a:gd name="T2" fmla="*/ 8 w 608"/>
                      <a:gd name="T3" fmla="*/ 0 h 203"/>
                      <a:gd name="T4" fmla="*/ 3 w 608"/>
                      <a:gd name="T5" fmla="*/ 2 h 203"/>
                      <a:gd name="T6" fmla="*/ 0 w 608"/>
                      <a:gd name="T7" fmla="*/ 1 h 203"/>
                      <a:gd name="T8" fmla="*/ 2 w 608"/>
                      <a:gd name="T9" fmla="*/ 3 h 203"/>
                      <a:gd name="T10" fmla="*/ 8 w 608"/>
                      <a:gd name="T11" fmla="*/ 3 h 203"/>
                      <a:gd name="T12" fmla="*/ 5 w 608"/>
                      <a:gd name="T13" fmla="*/ 2 h 203"/>
                      <a:gd name="T14" fmla="*/ 10 w 608"/>
                      <a:gd name="T15" fmla="*/ 0 h 2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8" h="203">
                        <a:moveTo>
                          <a:pt x="608" y="43"/>
                        </a:moveTo>
                        <a:lnTo>
                          <a:pt x="473" y="0"/>
                        </a:lnTo>
                        <a:lnTo>
                          <a:pt x="158" y="129"/>
                        </a:lnTo>
                        <a:lnTo>
                          <a:pt x="0" y="86"/>
                        </a:lnTo>
                        <a:lnTo>
                          <a:pt x="78" y="203"/>
                        </a:lnTo>
                        <a:lnTo>
                          <a:pt x="473" y="203"/>
                        </a:lnTo>
                        <a:lnTo>
                          <a:pt x="304" y="161"/>
                        </a:lnTo>
                        <a:lnTo>
                          <a:pt x="608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28" name="Freeform 59"/>
                  <p:cNvSpPr>
                    <a:spLocks/>
                  </p:cNvSpPr>
                  <p:nvPr/>
                </p:nvSpPr>
                <p:spPr bwMode="auto">
                  <a:xfrm>
                    <a:off x="8662" y="10143"/>
                    <a:ext cx="304" cy="101"/>
                  </a:xfrm>
                  <a:custGeom>
                    <a:avLst/>
                    <a:gdLst>
                      <a:gd name="T0" fmla="*/ 10 w 608"/>
                      <a:gd name="T1" fmla="*/ 0 h 203"/>
                      <a:gd name="T2" fmla="*/ 8 w 608"/>
                      <a:gd name="T3" fmla="*/ 0 h 203"/>
                      <a:gd name="T4" fmla="*/ 3 w 608"/>
                      <a:gd name="T5" fmla="*/ 2 h 203"/>
                      <a:gd name="T6" fmla="*/ 0 w 608"/>
                      <a:gd name="T7" fmla="*/ 1 h 203"/>
                      <a:gd name="T8" fmla="*/ 2 w 608"/>
                      <a:gd name="T9" fmla="*/ 3 h 203"/>
                      <a:gd name="T10" fmla="*/ 8 w 608"/>
                      <a:gd name="T11" fmla="*/ 3 h 203"/>
                      <a:gd name="T12" fmla="*/ 5 w 608"/>
                      <a:gd name="T13" fmla="*/ 2 h 203"/>
                      <a:gd name="T14" fmla="*/ 10 w 608"/>
                      <a:gd name="T15" fmla="*/ 0 h 2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8" h="203">
                        <a:moveTo>
                          <a:pt x="608" y="43"/>
                        </a:moveTo>
                        <a:lnTo>
                          <a:pt x="473" y="0"/>
                        </a:lnTo>
                        <a:lnTo>
                          <a:pt x="158" y="129"/>
                        </a:lnTo>
                        <a:lnTo>
                          <a:pt x="0" y="86"/>
                        </a:lnTo>
                        <a:lnTo>
                          <a:pt x="78" y="203"/>
                        </a:lnTo>
                        <a:lnTo>
                          <a:pt x="473" y="203"/>
                        </a:lnTo>
                        <a:lnTo>
                          <a:pt x="304" y="161"/>
                        </a:lnTo>
                        <a:lnTo>
                          <a:pt x="608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29" name="Freeform 60"/>
                  <p:cNvSpPr>
                    <a:spLocks/>
                  </p:cNvSpPr>
                  <p:nvPr/>
                </p:nvSpPr>
                <p:spPr bwMode="auto">
                  <a:xfrm>
                    <a:off x="8679" y="10026"/>
                    <a:ext cx="304" cy="95"/>
                  </a:xfrm>
                  <a:custGeom>
                    <a:avLst/>
                    <a:gdLst>
                      <a:gd name="T0" fmla="*/ 0 w 607"/>
                      <a:gd name="T1" fmla="*/ 0 h 192"/>
                      <a:gd name="T2" fmla="*/ 3 w 607"/>
                      <a:gd name="T3" fmla="*/ 0 h 192"/>
                      <a:gd name="T4" fmla="*/ 8 w 607"/>
                      <a:gd name="T5" fmla="*/ 1 h 192"/>
                      <a:gd name="T6" fmla="*/ 10 w 607"/>
                      <a:gd name="T7" fmla="*/ 1 h 192"/>
                      <a:gd name="T8" fmla="*/ 9 w 607"/>
                      <a:gd name="T9" fmla="*/ 2 h 192"/>
                      <a:gd name="T10" fmla="*/ 3 w 607"/>
                      <a:gd name="T11" fmla="*/ 2 h 192"/>
                      <a:gd name="T12" fmla="*/ 5 w 607"/>
                      <a:gd name="T13" fmla="*/ 2 h 192"/>
                      <a:gd name="T14" fmla="*/ 0 w 607"/>
                      <a:gd name="T15" fmla="*/ 0 h 19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2">
                        <a:moveTo>
                          <a:pt x="0" y="43"/>
                        </a:moveTo>
                        <a:lnTo>
                          <a:pt x="135" y="0"/>
                        </a:lnTo>
                        <a:lnTo>
                          <a:pt x="461" y="117"/>
                        </a:lnTo>
                        <a:lnTo>
                          <a:pt x="607" y="86"/>
                        </a:lnTo>
                        <a:lnTo>
                          <a:pt x="529" y="192"/>
                        </a:lnTo>
                        <a:lnTo>
                          <a:pt x="146" y="192"/>
                        </a:lnTo>
                        <a:lnTo>
                          <a:pt x="304" y="160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30" name="Freeform 61"/>
                  <p:cNvSpPr>
                    <a:spLocks/>
                  </p:cNvSpPr>
                  <p:nvPr/>
                </p:nvSpPr>
                <p:spPr bwMode="auto">
                  <a:xfrm>
                    <a:off x="8679" y="10026"/>
                    <a:ext cx="304" cy="95"/>
                  </a:xfrm>
                  <a:custGeom>
                    <a:avLst/>
                    <a:gdLst>
                      <a:gd name="T0" fmla="*/ 0 w 607"/>
                      <a:gd name="T1" fmla="*/ 0 h 192"/>
                      <a:gd name="T2" fmla="*/ 3 w 607"/>
                      <a:gd name="T3" fmla="*/ 0 h 192"/>
                      <a:gd name="T4" fmla="*/ 8 w 607"/>
                      <a:gd name="T5" fmla="*/ 1 h 192"/>
                      <a:gd name="T6" fmla="*/ 10 w 607"/>
                      <a:gd name="T7" fmla="*/ 1 h 192"/>
                      <a:gd name="T8" fmla="*/ 9 w 607"/>
                      <a:gd name="T9" fmla="*/ 2 h 192"/>
                      <a:gd name="T10" fmla="*/ 3 w 607"/>
                      <a:gd name="T11" fmla="*/ 2 h 192"/>
                      <a:gd name="T12" fmla="*/ 5 w 607"/>
                      <a:gd name="T13" fmla="*/ 2 h 192"/>
                      <a:gd name="T14" fmla="*/ 0 w 607"/>
                      <a:gd name="T15" fmla="*/ 0 h 19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2">
                        <a:moveTo>
                          <a:pt x="0" y="43"/>
                        </a:moveTo>
                        <a:lnTo>
                          <a:pt x="135" y="0"/>
                        </a:lnTo>
                        <a:lnTo>
                          <a:pt x="461" y="117"/>
                        </a:lnTo>
                        <a:lnTo>
                          <a:pt x="607" y="86"/>
                        </a:lnTo>
                        <a:lnTo>
                          <a:pt x="529" y="192"/>
                        </a:lnTo>
                        <a:lnTo>
                          <a:pt x="146" y="192"/>
                        </a:lnTo>
                        <a:lnTo>
                          <a:pt x="304" y="160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31" name="Freeform 62"/>
                  <p:cNvSpPr>
                    <a:spLocks/>
                  </p:cNvSpPr>
                  <p:nvPr/>
                </p:nvSpPr>
                <p:spPr bwMode="auto">
                  <a:xfrm>
                    <a:off x="8983" y="10154"/>
                    <a:ext cx="303" cy="96"/>
                  </a:xfrm>
                  <a:custGeom>
                    <a:avLst/>
                    <a:gdLst>
                      <a:gd name="T0" fmla="*/ 9 w 607"/>
                      <a:gd name="T1" fmla="*/ 2 h 193"/>
                      <a:gd name="T2" fmla="*/ 7 w 607"/>
                      <a:gd name="T3" fmla="*/ 3 h 193"/>
                      <a:gd name="T4" fmla="*/ 2 w 607"/>
                      <a:gd name="T5" fmla="*/ 1 h 193"/>
                      <a:gd name="T6" fmla="*/ 0 w 607"/>
                      <a:gd name="T7" fmla="*/ 1 h 193"/>
                      <a:gd name="T8" fmla="*/ 1 w 607"/>
                      <a:gd name="T9" fmla="*/ 0 h 193"/>
                      <a:gd name="T10" fmla="*/ 7 w 607"/>
                      <a:gd name="T11" fmla="*/ 0 h 193"/>
                      <a:gd name="T12" fmla="*/ 4 w 607"/>
                      <a:gd name="T13" fmla="*/ 0 h 193"/>
                      <a:gd name="T14" fmla="*/ 9 w 607"/>
                      <a:gd name="T15" fmla="*/ 2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607" y="150"/>
                        </a:moveTo>
                        <a:lnTo>
                          <a:pt x="472" y="193"/>
                        </a:lnTo>
                        <a:lnTo>
                          <a:pt x="157" y="65"/>
                        </a:lnTo>
                        <a:lnTo>
                          <a:pt x="0" y="108"/>
                        </a:lnTo>
                        <a:lnTo>
                          <a:pt x="78" y="0"/>
                        </a:lnTo>
                        <a:lnTo>
                          <a:pt x="472" y="0"/>
                        </a:lnTo>
                        <a:lnTo>
                          <a:pt x="303" y="33"/>
                        </a:lnTo>
                        <a:lnTo>
                          <a:pt x="607" y="1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32" name="Freeform 63"/>
                  <p:cNvSpPr>
                    <a:spLocks/>
                  </p:cNvSpPr>
                  <p:nvPr/>
                </p:nvSpPr>
                <p:spPr bwMode="auto">
                  <a:xfrm>
                    <a:off x="8983" y="10154"/>
                    <a:ext cx="303" cy="96"/>
                  </a:xfrm>
                  <a:custGeom>
                    <a:avLst/>
                    <a:gdLst>
                      <a:gd name="T0" fmla="*/ 9 w 607"/>
                      <a:gd name="T1" fmla="*/ 2 h 193"/>
                      <a:gd name="T2" fmla="*/ 7 w 607"/>
                      <a:gd name="T3" fmla="*/ 3 h 193"/>
                      <a:gd name="T4" fmla="*/ 2 w 607"/>
                      <a:gd name="T5" fmla="*/ 1 h 193"/>
                      <a:gd name="T6" fmla="*/ 0 w 607"/>
                      <a:gd name="T7" fmla="*/ 1 h 193"/>
                      <a:gd name="T8" fmla="*/ 1 w 607"/>
                      <a:gd name="T9" fmla="*/ 0 h 193"/>
                      <a:gd name="T10" fmla="*/ 7 w 607"/>
                      <a:gd name="T11" fmla="*/ 0 h 193"/>
                      <a:gd name="T12" fmla="*/ 4 w 607"/>
                      <a:gd name="T13" fmla="*/ 0 h 193"/>
                      <a:gd name="T14" fmla="*/ 9 w 607"/>
                      <a:gd name="T15" fmla="*/ 2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607" y="150"/>
                        </a:moveTo>
                        <a:lnTo>
                          <a:pt x="472" y="193"/>
                        </a:lnTo>
                        <a:lnTo>
                          <a:pt x="157" y="65"/>
                        </a:lnTo>
                        <a:lnTo>
                          <a:pt x="0" y="108"/>
                        </a:lnTo>
                        <a:lnTo>
                          <a:pt x="78" y="0"/>
                        </a:lnTo>
                        <a:lnTo>
                          <a:pt x="472" y="0"/>
                        </a:lnTo>
                        <a:lnTo>
                          <a:pt x="303" y="33"/>
                        </a:lnTo>
                        <a:lnTo>
                          <a:pt x="607" y="1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</p:grpSp>
            <p:grpSp>
              <p:nvGrpSpPr>
                <p:cNvPr id="20616" name="Group 64"/>
                <p:cNvGrpSpPr>
                  <a:grpSpLocks/>
                </p:cNvGrpSpPr>
                <p:nvPr/>
              </p:nvGrpSpPr>
              <p:grpSpPr bwMode="auto">
                <a:xfrm>
                  <a:off x="8668" y="10031"/>
                  <a:ext cx="635" cy="224"/>
                  <a:chOff x="8668" y="10031"/>
                  <a:chExt cx="635" cy="224"/>
                </a:xfrm>
              </p:grpSpPr>
              <p:sp>
                <p:nvSpPr>
                  <p:cNvPr id="20617" name="Freeform 65"/>
                  <p:cNvSpPr>
                    <a:spLocks/>
                  </p:cNvSpPr>
                  <p:nvPr/>
                </p:nvSpPr>
                <p:spPr bwMode="auto">
                  <a:xfrm>
                    <a:off x="9000" y="10036"/>
                    <a:ext cx="303" cy="96"/>
                  </a:xfrm>
                  <a:custGeom>
                    <a:avLst/>
                    <a:gdLst>
                      <a:gd name="T0" fmla="*/ 0 w 607"/>
                      <a:gd name="T1" fmla="*/ 3 h 191"/>
                      <a:gd name="T2" fmla="*/ 2 w 607"/>
                      <a:gd name="T3" fmla="*/ 3 h 191"/>
                      <a:gd name="T4" fmla="*/ 7 w 607"/>
                      <a:gd name="T5" fmla="*/ 1 h 191"/>
                      <a:gd name="T6" fmla="*/ 9 w 607"/>
                      <a:gd name="T7" fmla="*/ 2 h 191"/>
                      <a:gd name="T8" fmla="*/ 8 w 607"/>
                      <a:gd name="T9" fmla="*/ 0 h 191"/>
                      <a:gd name="T10" fmla="*/ 2 w 607"/>
                      <a:gd name="T11" fmla="*/ 0 h 191"/>
                      <a:gd name="T12" fmla="*/ 4 w 607"/>
                      <a:gd name="T13" fmla="*/ 1 h 191"/>
                      <a:gd name="T14" fmla="*/ 0 w 607"/>
                      <a:gd name="T15" fmla="*/ 3 h 1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1">
                        <a:moveTo>
                          <a:pt x="0" y="148"/>
                        </a:moveTo>
                        <a:lnTo>
                          <a:pt x="134" y="191"/>
                        </a:lnTo>
                        <a:lnTo>
                          <a:pt x="461" y="64"/>
                        </a:lnTo>
                        <a:lnTo>
                          <a:pt x="607" y="106"/>
                        </a:lnTo>
                        <a:lnTo>
                          <a:pt x="528" y="0"/>
                        </a:lnTo>
                        <a:lnTo>
                          <a:pt x="145" y="0"/>
                        </a:lnTo>
                        <a:lnTo>
                          <a:pt x="303" y="31"/>
                        </a:lnTo>
                        <a:lnTo>
                          <a:pt x="0" y="1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18" name="Freeform 66"/>
                  <p:cNvSpPr>
                    <a:spLocks/>
                  </p:cNvSpPr>
                  <p:nvPr/>
                </p:nvSpPr>
                <p:spPr bwMode="auto">
                  <a:xfrm>
                    <a:off x="9000" y="10036"/>
                    <a:ext cx="303" cy="96"/>
                  </a:xfrm>
                  <a:custGeom>
                    <a:avLst/>
                    <a:gdLst>
                      <a:gd name="T0" fmla="*/ 0 w 607"/>
                      <a:gd name="T1" fmla="*/ 3 h 191"/>
                      <a:gd name="T2" fmla="*/ 2 w 607"/>
                      <a:gd name="T3" fmla="*/ 3 h 191"/>
                      <a:gd name="T4" fmla="*/ 7 w 607"/>
                      <a:gd name="T5" fmla="*/ 1 h 191"/>
                      <a:gd name="T6" fmla="*/ 9 w 607"/>
                      <a:gd name="T7" fmla="*/ 2 h 191"/>
                      <a:gd name="T8" fmla="*/ 8 w 607"/>
                      <a:gd name="T9" fmla="*/ 0 h 191"/>
                      <a:gd name="T10" fmla="*/ 2 w 607"/>
                      <a:gd name="T11" fmla="*/ 0 h 191"/>
                      <a:gd name="T12" fmla="*/ 4 w 607"/>
                      <a:gd name="T13" fmla="*/ 1 h 191"/>
                      <a:gd name="T14" fmla="*/ 0 w 607"/>
                      <a:gd name="T15" fmla="*/ 3 h 1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1">
                        <a:moveTo>
                          <a:pt x="0" y="148"/>
                        </a:moveTo>
                        <a:lnTo>
                          <a:pt x="134" y="191"/>
                        </a:lnTo>
                        <a:lnTo>
                          <a:pt x="461" y="64"/>
                        </a:lnTo>
                        <a:lnTo>
                          <a:pt x="607" y="106"/>
                        </a:lnTo>
                        <a:lnTo>
                          <a:pt x="528" y="0"/>
                        </a:lnTo>
                        <a:lnTo>
                          <a:pt x="145" y="0"/>
                        </a:lnTo>
                        <a:lnTo>
                          <a:pt x="303" y="31"/>
                        </a:lnTo>
                        <a:lnTo>
                          <a:pt x="0" y="1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19" name="Freeform 67"/>
                  <p:cNvSpPr>
                    <a:spLocks/>
                  </p:cNvSpPr>
                  <p:nvPr/>
                </p:nvSpPr>
                <p:spPr bwMode="auto">
                  <a:xfrm>
                    <a:off x="8668" y="10149"/>
                    <a:ext cx="304" cy="101"/>
                  </a:xfrm>
                  <a:custGeom>
                    <a:avLst/>
                    <a:gdLst>
                      <a:gd name="T0" fmla="*/ 9 w 609"/>
                      <a:gd name="T1" fmla="*/ 0 h 203"/>
                      <a:gd name="T2" fmla="*/ 7 w 609"/>
                      <a:gd name="T3" fmla="*/ 0 h 203"/>
                      <a:gd name="T4" fmla="*/ 2 w 609"/>
                      <a:gd name="T5" fmla="*/ 2 h 203"/>
                      <a:gd name="T6" fmla="*/ 0 w 609"/>
                      <a:gd name="T7" fmla="*/ 1 h 203"/>
                      <a:gd name="T8" fmla="*/ 1 w 609"/>
                      <a:gd name="T9" fmla="*/ 3 h 203"/>
                      <a:gd name="T10" fmla="*/ 7 w 609"/>
                      <a:gd name="T11" fmla="*/ 3 h 203"/>
                      <a:gd name="T12" fmla="*/ 4 w 609"/>
                      <a:gd name="T13" fmla="*/ 2 h 203"/>
                      <a:gd name="T14" fmla="*/ 9 w 609"/>
                      <a:gd name="T15" fmla="*/ 0 h 2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9" h="203">
                        <a:moveTo>
                          <a:pt x="609" y="43"/>
                        </a:moveTo>
                        <a:lnTo>
                          <a:pt x="472" y="0"/>
                        </a:lnTo>
                        <a:lnTo>
                          <a:pt x="158" y="129"/>
                        </a:lnTo>
                        <a:lnTo>
                          <a:pt x="0" y="86"/>
                        </a:lnTo>
                        <a:lnTo>
                          <a:pt x="79" y="203"/>
                        </a:lnTo>
                        <a:lnTo>
                          <a:pt x="472" y="203"/>
                        </a:lnTo>
                        <a:lnTo>
                          <a:pt x="304" y="160"/>
                        </a:lnTo>
                        <a:lnTo>
                          <a:pt x="609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20" name="Freeform 68"/>
                  <p:cNvSpPr>
                    <a:spLocks/>
                  </p:cNvSpPr>
                  <p:nvPr/>
                </p:nvSpPr>
                <p:spPr bwMode="auto">
                  <a:xfrm>
                    <a:off x="8668" y="10149"/>
                    <a:ext cx="304" cy="101"/>
                  </a:xfrm>
                  <a:custGeom>
                    <a:avLst/>
                    <a:gdLst>
                      <a:gd name="T0" fmla="*/ 9 w 609"/>
                      <a:gd name="T1" fmla="*/ 0 h 203"/>
                      <a:gd name="T2" fmla="*/ 7 w 609"/>
                      <a:gd name="T3" fmla="*/ 0 h 203"/>
                      <a:gd name="T4" fmla="*/ 2 w 609"/>
                      <a:gd name="T5" fmla="*/ 2 h 203"/>
                      <a:gd name="T6" fmla="*/ 0 w 609"/>
                      <a:gd name="T7" fmla="*/ 1 h 203"/>
                      <a:gd name="T8" fmla="*/ 1 w 609"/>
                      <a:gd name="T9" fmla="*/ 3 h 203"/>
                      <a:gd name="T10" fmla="*/ 7 w 609"/>
                      <a:gd name="T11" fmla="*/ 3 h 203"/>
                      <a:gd name="T12" fmla="*/ 4 w 609"/>
                      <a:gd name="T13" fmla="*/ 2 h 203"/>
                      <a:gd name="T14" fmla="*/ 9 w 609"/>
                      <a:gd name="T15" fmla="*/ 0 h 2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9" h="203">
                        <a:moveTo>
                          <a:pt x="609" y="43"/>
                        </a:moveTo>
                        <a:lnTo>
                          <a:pt x="472" y="0"/>
                        </a:lnTo>
                        <a:lnTo>
                          <a:pt x="158" y="129"/>
                        </a:lnTo>
                        <a:lnTo>
                          <a:pt x="0" y="86"/>
                        </a:lnTo>
                        <a:lnTo>
                          <a:pt x="79" y="203"/>
                        </a:lnTo>
                        <a:lnTo>
                          <a:pt x="472" y="203"/>
                        </a:lnTo>
                        <a:lnTo>
                          <a:pt x="304" y="160"/>
                        </a:lnTo>
                        <a:lnTo>
                          <a:pt x="609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21" name="Freeform 69"/>
                  <p:cNvSpPr>
                    <a:spLocks/>
                  </p:cNvSpPr>
                  <p:nvPr/>
                </p:nvSpPr>
                <p:spPr bwMode="auto">
                  <a:xfrm>
                    <a:off x="8685" y="10031"/>
                    <a:ext cx="303" cy="96"/>
                  </a:xfrm>
                  <a:custGeom>
                    <a:avLst/>
                    <a:gdLst>
                      <a:gd name="T0" fmla="*/ 0 w 607"/>
                      <a:gd name="T1" fmla="*/ 0 h 193"/>
                      <a:gd name="T2" fmla="*/ 2 w 607"/>
                      <a:gd name="T3" fmla="*/ 0 h 193"/>
                      <a:gd name="T4" fmla="*/ 7 w 607"/>
                      <a:gd name="T5" fmla="*/ 1 h 193"/>
                      <a:gd name="T6" fmla="*/ 9 w 607"/>
                      <a:gd name="T7" fmla="*/ 1 h 193"/>
                      <a:gd name="T8" fmla="*/ 8 w 607"/>
                      <a:gd name="T9" fmla="*/ 3 h 193"/>
                      <a:gd name="T10" fmla="*/ 2 w 607"/>
                      <a:gd name="T11" fmla="*/ 3 h 193"/>
                      <a:gd name="T12" fmla="*/ 4 w 607"/>
                      <a:gd name="T13" fmla="*/ 2 h 193"/>
                      <a:gd name="T14" fmla="*/ 0 w 607"/>
                      <a:gd name="T15" fmla="*/ 0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0" y="43"/>
                        </a:moveTo>
                        <a:lnTo>
                          <a:pt x="135" y="0"/>
                        </a:lnTo>
                        <a:lnTo>
                          <a:pt x="461" y="118"/>
                        </a:lnTo>
                        <a:lnTo>
                          <a:pt x="607" y="86"/>
                        </a:lnTo>
                        <a:lnTo>
                          <a:pt x="529" y="193"/>
                        </a:lnTo>
                        <a:lnTo>
                          <a:pt x="147" y="193"/>
                        </a:lnTo>
                        <a:lnTo>
                          <a:pt x="303" y="160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22" name="Freeform 70"/>
                  <p:cNvSpPr>
                    <a:spLocks/>
                  </p:cNvSpPr>
                  <p:nvPr/>
                </p:nvSpPr>
                <p:spPr bwMode="auto">
                  <a:xfrm>
                    <a:off x="8685" y="10031"/>
                    <a:ext cx="303" cy="96"/>
                  </a:xfrm>
                  <a:custGeom>
                    <a:avLst/>
                    <a:gdLst>
                      <a:gd name="T0" fmla="*/ 0 w 607"/>
                      <a:gd name="T1" fmla="*/ 0 h 193"/>
                      <a:gd name="T2" fmla="*/ 2 w 607"/>
                      <a:gd name="T3" fmla="*/ 0 h 193"/>
                      <a:gd name="T4" fmla="*/ 7 w 607"/>
                      <a:gd name="T5" fmla="*/ 1 h 193"/>
                      <a:gd name="T6" fmla="*/ 9 w 607"/>
                      <a:gd name="T7" fmla="*/ 1 h 193"/>
                      <a:gd name="T8" fmla="*/ 8 w 607"/>
                      <a:gd name="T9" fmla="*/ 3 h 193"/>
                      <a:gd name="T10" fmla="*/ 2 w 607"/>
                      <a:gd name="T11" fmla="*/ 3 h 193"/>
                      <a:gd name="T12" fmla="*/ 4 w 607"/>
                      <a:gd name="T13" fmla="*/ 2 h 193"/>
                      <a:gd name="T14" fmla="*/ 0 w 607"/>
                      <a:gd name="T15" fmla="*/ 0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0" y="43"/>
                        </a:moveTo>
                        <a:lnTo>
                          <a:pt x="135" y="0"/>
                        </a:lnTo>
                        <a:lnTo>
                          <a:pt x="461" y="118"/>
                        </a:lnTo>
                        <a:lnTo>
                          <a:pt x="607" y="86"/>
                        </a:lnTo>
                        <a:lnTo>
                          <a:pt x="529" y="193"/>
                        </a:lnTo>
                        <a:lnTo>
                          <a:pt x="147" y="193"/>
                        </a:lnTo>
                        <a:lnTo>
                          <a:pt x="303" y="160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23" name="Freeform 71"/>
                  <p:cNvSpPr>
                    <a:spLocks/>
                  </p:cNvSpPr>
                  <p:nvPr/>
                </p:nvSpPr>
                <p:spPr bwMode="auto">
                  <a:xfrm>
                    <a:off x="8988" y="10159"/>
                    <a:ext cx="304" cy="96"/>
                  </a:xfrm>
                  <a:custGeom>
                    <a:avLst/>
                    <a:gdLst>
                      <a:gd name="T0" fmla="*/ 10 w 607"/>
                      <a:gd name="T1" fmla="*/ 3 h 191"/>
                      <a:gd name="T2" fmla="*/ 8 w 607"/>
                      <a:gd name="T3" fmla="*/ 3 h 191"/>
                      <a:gd name="T4" fmla="*/ 3 w 607"/>
                      <a:gd name="T5" fmla="*/ 1 h 191"/>
                      <a:gd name="T6" fmla="*/ 0 w 607"/>
                      <a:gd name="T7" fmla="*/ 2 h 191"/>
                      <a:gd name="T8" fmla="*/ 2 w 607"/>
                      <a:gd name="T9" fmla="*/ 0 h 191"/>
                      <a:gd name="T10" fmla="*/ 8 w 607"/>
                      <a:gd name="T11" fmla="*/ 0 h 191"/>
                      <a:gd name="T12" fmla="*/ 5 w 607"/>
                      <a:gd name="T13" fmla="*/ 1 h 191"/>
                      <a:gd name="T14" fmla="*/ 10 w 607"/>
                      <a:gd name="T15" fmla="*/ 3 h 1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1">
                        <a:moveTo>
                          <a:pt x="607" y="149"/>
                        </a:moveTo>
                        <a:lnTo>
                          <a:pt x="472" y="191"/>
                        </a:lnTo>
                        <a:lnTo>
                          <a:pt x="157" y="64"/>
                        </a:lnTo>
                        <a:lnTo>
                          <a:pt x="0" y="107"/>
                        </a:lnTo>
                        <a:lnTo>
                          <a:pt x="79" y="0"/>
                        </a:lnTo>
                        <a:lnTo>
                          <a:pt x="472" y="0"/>
                        </a:lnTo>
                        <a:lnTo>
                          <a:pt x="303" y="31"/>
                        </a:lnTo>
                        <a:lnTo>
                          <a:pt x="607" y="14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24" name="Freeform 72"/>
                  <p:cNvSpPr>
                    <a:spLocks/>
                  </p:cNvSpPr>
                  <p:nvPr/>
                </p:nvSpPr>
                <p:spPr bwMode="auto">
                  <a:xfrm>
                    <a:off x="8988" y="10159"/>
                    <a:ext cx="304" cy="96"/>
                  </a:xfrm>
                  <a:custGeom>
                    <a:avLst/>
                    <a:gdLst>
                      <a:gd name="T0" fmla="*/ 10 w 607"/>
                      <a:gd name="T1" fmla="*/ 3 h 191"/>
                      <a:gd name="T2" fmla="*/ 8 w 607"/>
                      <a:gd name="T3" fmla="*/ 3 h 191"/>
                      <a:gd name="T4" fmla="*/ 3 w 607"/>
                      <a:gd name="T5" fmla="*/ 1 h 191"/>
                      <a:gd name="T6" fmla="*/ 0 w 607"/>
                      <a:gd name="T7" fmla="*/ 2 h 191"/>
                      <a:gd name="T8" fmla="*/ 2 w 607"/>
                      <a:gd name="T9" fmla="*/ 0 h 191"/>
                      <a:gd name="T10" fmla="*/ 8 w 607"/>
                      <a:gd name="T11" fmla="*/ 0 h 191"/>
                      <a:gd name="T12" fmla="*/ 5 w 607"/>
                      <a:gd name="T13" fmla="*/ 1 h 191"/>
                      <a:gd name="T14" fmla="*/ 10 w 607"/>
                      <a:gd name="T15" fmla="*/ 3 h 1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1">
                        <a:moveTo>
                          <a:pt x="607" y="149"/>
                        </a:moveTo>
                        <a:lnTo>
                          <a:pt x="472" y="191"/>
                        </a:lnTo>
                        <a:lnTo>
                          <a:pt x="157" y="64"/>
                        </a:lnTo>
                        <a:lnTo>
                          <a:pt x="0" y="107"/>
                        </a:lnTo>
                        <a:lnTo>
                          <a:pt x="79" y="0"/>
                        </a:lnTo>
                        <a:lnTo>
                          <a:pt x="472" y="0"/>
                        </a:lnTo>
                        <a:lnTo>
                          <a:pt x="303" y="31"/>
                        </a:lnTo>
                        <a:lnTo>
                          <a:pt x="607" y="14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</p:grpSp>
          </p:grpSp>
          <p:sp>
            <p:nvSpPr>
              <p:cNvPr id="20608" name="Line 73"/>
              <p:cNvSpPr>
                <a:spLocks noChangeShapeType="1"/>
              </p:cNvSpPr>
              <p:nvPr/>
            </p:nvSpPr>
            <p:spPr bwMode="auto">
              <a:xfrm>
                <a:off x="8521" y="10138"/>
                <a:ext cx="1" cy="640"/>
              </a:xfrm>
              <a:prstGeom prst="line">
                <a:avLst/>
              </a:prstGeom>
              <a:noFill/>
              <a:ln w="3810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609" name="Line 74"/>
              <p:cNvSpPr>
                <a:spLocks noChangeShapeType="1"/>
              </p:cNvSpPr>
              <p:nvPr/>
            </p:nvSpPr>
            <p:spPr bwMode="auto">
              <a:xfrm>
                <a:off x="9444" y="10138"/>
                <a:ext cx="1" cy="640"/>
              </a:xfrm>
              <a:prstGeom prst="line">
                <a:avLst/>
              </a:prstGeom>
              <a:noFill/>
              <a:ln w="3810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grpSp>
            <p:nvGrpSpPr>
              <p:cNvPr id="20610" name="Group 75"/>
              <p:cNvGrpSpPr>
                <a:grpSpLocks/>
              </p:cNvGrpSpPr>
              <p:nvPr/>
            </p:nvGrpSpPr>
            <p:grpSpPr bwMode="auto">
              <a:xfrm>
                <a:off x="8628" y="10309"/>
                <a:ext cx="709" cy="551"/>
                <a:chOff x="8628" y="10309"/>
                <a:chExt cx="709" cy="551"/>
              </a:xfrm>
            </p:grpSpPr>
            <p:sp>
              <p:nvSpPr>
                <p:cNvPr id="20611" name="Freeform 76"/>
                <p:cNvSpPr>
                  <a:spLocks/>
                </p:cNvSpPr>
                <p:nvPr/>
              </p:nvSpPr>
              <p:spPr bwMode="auto">
                <a:xfrm>
                  <a:off x="8628" y="10309"/>
                  <a:ext cx="703" cy="545"/>
                </a:xfrm>
                <a:custGeom>
                  <a:avLst/>
                  <a:gdLst>
                    <a:gd name="T0" fmla="*/ 4 w 1406"/>
                    <a:gd name="T1" fmla="*/ 0 h 1090"/>
                    <a:gd name="T2" fmla="*/ 4 w 1406"/>
                    <a:gd name="T3" fmla="*/ 3 h 1090"/>
                    <a:gd name="T4" fmla="*/ 9 w 1406"/>
                    <a:gd name="T5" fmla="*/ 3 h 1090"/>
                    <a:gd name="T6" fmla="*/ 11 w 1406"/>
                    <a:gd name="T7" fmla="*/ 7 h 1090"/>
                    <a:gd name="T8" fmla="*/ 14 w 1406"/>
                    <a:gd name="T9" fmla="*/ 3 h 1090"/>
                    <a:gd name="T10" fmla="*/ 19 w 1406"/>
                    <a:gd name="T11" fmla="*/ 3 h 1090"/>
                    <a:gd name="T12" fmla="*/ 19 w 1406"/>
                    <a:gd name="T13" fmla="*/ 0 h 1090"/>
                    <a:gd name="T14" fmla="*/ 22 w 1406"/>
                    <a:gd name="T15" fmla="*/ 3 h 1090"/>
                    <a:gd name="T16" fmla="*/ 19 w 1406"/>
                    <a:gd name="T17" fmla="*/ 6 h 1090"/>
                    <a:gd name="T18" fmla="*/ 19 w 1406"/>
                    <a:gd name="T19" fmla="*/ 4 h 1090"/>
                    <a:gd name="T20" fmla="*/ 16 w 1406"/>
                    <a:gd name="T21" fmla="*/ 4 h 1090"/>
                    <a:gd name="T22" fmla="*/ 13 w 1406"/>
                    <a:gd name="T23" fmla="*/ 9 h 1090"/>
                    <a:gd name="T24" fmla="*/ 16 w 1406"/>
                    <a:gd name="T25" fmla="*/ 14 h 1090"/>
                    <a:gd name="T26" fmla="*/ 19 w 1406"/>
                    <a:gd name="T27" fmla="*/ 14 h 1090"/>
                    <a:gd name="T28" fmla="*/ 19 w 1406"/>
                    <a:gd name="T29" fmla="*/ 12 h 1090"/>
                    <a:gd name="T30" fmla="*/ 22 w 1406"/>
                    <a:gd name="T31" fmla="*/ 15 h 1090"/>
                    <a:gd name="T32" fmla="*/ 19 w 1406"/>
                    <a:gd name="T33" fmla="*/ 18 h 1090"/>
                    <a:gd name="T34" fmla="*/ 19 w 1406"/>
                    <a:gd name="T35" fmla="*/ 16 h 1090"/>
                    <a:gd name="T36" fmla="*/ 14 w 1406"/>
                    <a:gd name="T37" fmla="*/ 16 h 1090"/>
                    <a:gd name="T38" fmla="*/ 11 w 1406"/>
                    <a:gd name="T39" fmla="*/ 11 h 1090"/>
                    <a:gd name="T40" fmla="*/ 9 w 1406"/>
                    <a:gd name="T41" fmla="*/ 16 h 1090"/>
                    <a:gd name="T42" fmla="*/ 4 w 1406"/>
                    <a:gd name="T43" fmla="*/ 16 h 1090"/>
                    <a:gd name="T44" fmla="*/ 4 w 1406"/>
                    <a:gd name="T45" fmla="*/ 18 h 1090"/>
                    <a:gd name="T46" fmla="*/ 0 w 1406"/>
                    <a:gd name="T47" fmla="*/ 15 h 1090"/>
                    <a:gd name="T48" fmla="*/ 4 w 1406"/>
                    <a:gd name="T49" fmla="*/ 12 h 1090"/>
                    <a:gd name="T50" fmla="*/ 4 w 1406"/>
                    <a:gd name="T51" fmla="*/ 14 h 1090"/>
                    <a:gd name="T52" fmla="*/ 7 w 1406"/>
                    <a:gd name="T53" fmla="*/ 14 h 1090"/>
                    <a:gd name="T54" fmla="*/ 10 w 1406"/>
                    <a:gd name="T55" fmla="*/ 9 h 1090"/>
                    <a:gd name="T56" fmla="*/ 7 w 1406"/>
                    <a:gd name="T57" fmla="*/ 4 h 1090"/>
                    <a:gd name="T58" fmla="*/ 4 w 1406"/>
                    <a:gd name="T59" fmla="*/ 4 h 1090"/>
                    <a:gd name="T60" fmla="*/ 4 w 1406"/>
                    <a:gd name="T61" fmla="*/ 6 h 1090"/>
                    <a:gd name="T62" fmla="*/ 0 w 1406"/>
                    <a:gd name="T63" fmla="*/ 3 h 1090"/>
                    <a:gd name="T64" fmla="*/ 4 w 1406"/>
                    <a:gd name="T65" fmla="*/ 0 h 109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406" h="1090">
                      <a:moveTo>
                        <a:pt x="203" y="0"/>
                      </a:moveTo>
                      <a:lnTo>
                        <a:pt x="203" y="139"/>
                      </a:lnTo>
                      <a:lnTo>
                        <a:pt x="530" y="139"/>
                      </a:lnTo>
                      <a:lnTo>
                        <a:pt x="698" y="428"/>
                      </a:lnTo>
                      <a:lnTo>
                        <a:pt x="877" y="139"/>
                      </a:lnTo>
                      <a:lnTo>
                        <a:pt x="1204" y="139"/>
                      </a:lnTo>
                      <a:lnTo>
                        <a:pt x="1204" y="0"/>
                      </a:lnTo>
                      <a:lnTo>
                        <a:pt x="1406" y="171"/>
                      </a:lnTo>
                      <a:lnTo>
                        <a:pt x="1204" y="343"/>
                      </a:lnTo>
                      <a:lnTo>
                        <a:pt x="1204" y="224"/>
                      </a:lnTo>
                      <a:lnTo>
                        <a:pt x="966" y="224"/>
                      </a:lnTo>
                      <a:lnTo>
                        <a:pt x="777" y="546"/>
                      </a:lnTo>
                      <a:lnTo>
                        <a:pt x="966" y="877"/>
                      </a:lnTo>
                      <a:lnTo>
                        <a:pt x="1204" y="877"/>
                      </a:lnTo>
                      <a:lnTo>
                        <a:pt x="1204" y="759"/>
                      </a:lnTo>
                      <a:lnTo>
                        <a:pt x="1406" y="918"/>
                      </a:lnTo>
                      <a:lnTo>
                        <a:pt x="1204" y="1090"/>
                      </a:lnTo>
                      <a:lnTo>
                        <a:pt x="1204" y="961"/>
                      </a:lnTo>
                      <a:lnTo>
                        <a:pt x="877" y="961"/>
                      </a:lnTo>
                      <a:lnTo>
                        <a:pt x="698" y="663"/>
                      </a:lnTo>
                      <a:lnTo>
                        <a:pt x="530" y="973"/>
                      </a:lnTo>
                      <a:lnTo>
                        <a:pt x="203" y="973"/>
                      </a:lnTo>
                      <a:lnTo>
                        <a:pt x="203" y="1090"/>
                      </a:lnTo>
                      <a:lnTo>
                        <a:pt x="0" y="918"/>
                      </a:lnTo>
                      <a:lnTo>
                        <a:pt x="203" y="759"/>
                      </a:lnTo>
                      <a:lnTo>
                        <a:pt x="203" y="877"/>
                      </a:lnTo>
                      <a:lnTo>
                        <a:pt x="428" y="877"/>
                      </a:lnTo>
                      <a:lnTo>
                        <a:pt x="631" y="546"/>
                      </a:lnTo>
                      <a:lnTo>
                        <a:pt x="428" y="224"/>
                      </a:lnTo>
                      <a:lnTo>
                        <a:pt x="203" y="224"/>
                      </a:lnTo>
                      <a:lnTo>
                        <a:pt x="203" y="332"/>
                      </a:lnTo>
                      <a:lnTo>
                        <a:pt x="0" y="171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20612" name="Freeform 77"/>
                <p:cNvSpPr>
                  <a:spLocks/>
                </p:cNvSpPr>
                <p:nvPr/>
              </p:nvSpPr>
              <p:spPr bwMode="auto">
                <a:xfrm>
                  <a:off x="8628" y="10309"/>
                  <a:ext cx="703" cy="545"/>
                </a:xfrm>
                <a:custGeom>
                  <a:avLst/>
                  <a:gdLst>
                    <a:gd name="T0" fmla="*/ 4 w 1406"/>
                    <a:gd name="T1" fmla="*/ 0 h 1090"/>
                    <a:gd name="T2" fmla="*/ 4 w 1406"/>
                    <a:gd name="T3" fmla="*/ 3 h 1090"/>
                    <a:gd name="T4" fmla="*/ 9 w 1406"/>
                    <a:gd name="T5" fmla="*/ 3 h 1090"/>
                    <a:gd name="T6" fmla="*/ 11 w 1406"/>
                    <a:gd name="T7" fmla="*/ 7 h 1090"/>
                    <a:gd name="T8" fmla="*/ 14 w 1406"/>
                    <a:gd name="T9" fmla="*/ 3 h 1090"/>
                    <a:gd name="T10" fmla="*/ 19 w 1406"/>
                    <a:gd name="T11" fmla="*/ 3 h 1090"/>
                    <a:gd name="T12" fmla="*/ 19 w 1406"/>
                    <a:gd name="T13" fmla="*/ 0 h 1090"/>
                    <a:gd name="T14" fmla="*/ 22 w 1406"/>
                    <a:gd name="T15" fmla="*/ 3 h 1090"/>
                    <a:gd name="T16" fmla="*/ 19 w 1406"/>
                    <a:gd name="T17" fmla="*/ 6 h 1090"/>
                    <a:gd name="T18" fmla="*/ 19 w 1406"/>
                    <a:gd name="T19" fmla="*/ 4 h 1090"/>
                    <a:gd name="T20" fmla="*/ 16 w 1406"/>
                    <a:gd name="T21" fmla="*/ 4 h 1090"/>
                    <a:gd name="T22" fmla="*/ 13 w 1406"/>
                    <a:gd name="T23" fmla="*/ 9 h 1090"/>
                    <a:gd name="T24" fmla="*/ 16 w 1406"/>
                    <a:gd name="T25" fmla="*/ 14 h 1090"/>
                    <a:gd name="T26" fmla="*/ 19 w 1406"/>
                    <a:gd name="T27" fmla="*/ 14 h 1090"/>
                    <a:gd name="T28" fmla="*/ 19 w 1406"/>
                    <a:gd name="T29" fmla="*/ 12 h 1090"/>
                    <a:gd name="T30" fmla="*/ 22 w 1406"/>
                    <a:gd name="T31" fmla="*/ 15 h 1090"/>
                    <a:gd name="T32" fmla="*/ 19 w 1406"/>
                    <a:gd name="T33" fmla="*/ 18 h 1090"/>
                    <a:gd name="T34" fmla="*/ 19 w 1406"/>
                    <a:gd name="T35" fmla="*/ 16 h 1090"/>
                    <a:gd name="T36" fmla="*/ 14 w 1406"/>
                    <a:gd name="T37" fmla="*/ 16 h 1090"/>
                    <a:gd name="T38" fmla="*/ 11 w 1406"/>
                    <a:gd name="T39" fmla="*/ 11 h 1090"/>
                    <a:gd name="T40" fmla="*/ 9 w 1406"/>
                    <a:gd name="T41" fmla="*/ 16 h 1090"/>
                    <a:gd name="T42" fmla="*/ 4 w 1406"/>
                    <a:gd name="T43" fmla="*/ 16 h 1090"/>
                    <a:gd name="T44" fmla="*/ 4 w 1406"/>
                    <a:gd name="T45" fmla="*/ 18 h 1090"/>
                    <a:gd name="T46" fmla="*/ 0 w 1406"/>
                    <a:gd name="T47" fmla="*/ 15 h 1090"/>
                    <a:gd name="T48" fmla="*/ 4 w 1406"/>
                    <a:gd name="T49" fmla="*/ 12 h 1090"/>
                    <a:gd name="T50" fmla="*/ 4 w 1406"/>
                    <a:gd name="T51" fmla="*/ 14 h 1090"/>
                    <a:gd name="T52" fmla="*/ 7 w 1406"/>
                    <a:gd name="T53" fmla="*/ 14 h 1090"/>
                    <a:gd name="T54" fmla="*/ 10 w 1406"/>
                    <a:gd name="T55" fmla="*/ 9 h 1090"/>
                    <a:gd name="T56" fmla="*/ 7 w 1406"/>
                    <a:gd name="T57" fmla="*/ 4 h 1090"/>
                    <a:gd name="T58" fmla="*/ 4 w 1406"/>
                    <a:gd name="T59" fmla="*/ 4 h 1090"/>
                    <a:gd name="T60" fmla="*/ 4 w 1406"/>
                    <a:gd name="T61" fmla="*/ 6 h 1090"/>
                    <a:gd name="T62" fmla="*/ 0 w 1406"/>
                    <a:gd name="T63" fmla="*/ 3 h 1090"/>
                    <a:gd name="T64" fmla="*/ 4 w 1406"/>
                    <a:gd name="T65" fmla="*/ 0 h 109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406" h="1090">
                      <a:moveTo>
                        <a:pt x="203" y="0"/>
                      </a:moveTo>
                      <a:lnTo>
                        <a:pt x="203" y="139"/>
                      </a:lnTo>
                      <a:lnTo>
                        <a:pt x="530" y="139"/>
                      </a:lnTo>
                      <a:lnTo>
                        <a:pt x="698" y="428"/>
                      </a:lnTo>
                      <a:lnTo>
                        <a:pt x="877" y="139"/>
                      </a:lnTo>
                      <a:lnTo>
                        <a:pt x="1204" y="139"/>
                      </a:lnTo>
                      <a:lnTo>
                        <a:pt x="1204" y="0"/>
                      </a:lnTo>
                      <a:lnTo>
                        <a:pt x="1406" y="171"/>
                      </a:lnTo>
                      <a:lnTo>
                        <a:pt x="1204" y="343"/>
                      </a:lnTo>
                      <a:lnTo>
                        <a:pt x="1204" y="224"/>
                      </a:lnTo>
                      <a:lnTo>
                        <a:pt x="966" y="224"/>
                      </a:lnTo>
                      <a:lnTo>
                        <a:pt x="777" y="546"/>
                      </a:lnTo>
                      <a:lnTo>
                        <a:pt x="966" y="877"/>
                      </a:lnTo>
                      <a:lnTo>
                        <a:pt x="1204" y="877"/>
                      </a:lnTo>
                      <a:lnTo>
                        <a:pt x="1204" y="759"/>
                      </a:lnTo>
                      <a:lnTo>
                        <a:pt x="1406" y="918"/>
                      </a:lnTo>
                      <a:lnTo>
                        <a:pt x="1204" y="1090"/>
                      </a:lnTo>
                      <a:lnTo>
                        <a:pt x="1204" y="961"/>
                      </a:lnTo>
                      <a:lnTo>
                        <a:pt x="877" y="961"/>
                      </a:lnTo>
                      <a:lnTo>
                        <a:pt x="698" y="663"/>
                      </a:lnTo>
                      <a:lnTo>
                        <a:pt x="530" y="973"/>
                      </a:lnTo>
                      <a:lnTo>
                        <a:pt x="203" y="973"/>
                      </a:lnTo>
                      <a:lnTo>
                        <a:pt x="203" y="1090"/>
                      </a:lnTo>
                      <a:lnTo>
                        <a:pt x="0" y="918"/>
                      </a:lnTo>
                      <a:lnTo>
                        <a:pt x="203" y="759"/>
                      </a:lnTo>
                      <a:lnTo>
                        <a:pt x="203" y="877"/>
                      </a:lnTo>
                      <a:lnTo>
                        <a:pt x="428" y="877"/>
                      </a:lnTo>
                      <a:lnTo>
                        <a:pt x="631" y="546"/>
                      </a:lnTo>
                      <a:lnTo>
                        <a:pt x="428" y="224"/>
                      </a:lnTo>
                      <a:lnTo>
                        <a:pt x="203" y="224"/>
                      </a:lnTo>
                      <a:lnTo>
                        <a:pt x="203" y="332"/>
                      </a:lnTo>
                      <a:lnTo>
                        <a:pt x="0" y="171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20613" name="Freeform 78"/>
                <p:cNvSpPr>
                  <a:spLocks/>
                </p:cNvSpPr>
                <p:nvPr/>
              </p:nvSpPr>
              <p:spPr bwMode="auto">
                <a:xfrm>
                  <a:off x="8634" y="10315"/>
                  <a:ext cx="703" cy="545"/>
                </a:xfrm>
                <a:custGeom>
                  <a:avLst/>
                  <a:gdLst>
                    <a:gd name="T0" fmla="*/ 4 w 1406"/>
                    <a:gd name="T1" fmla="*/ 0 h 1090"/>
                    <a:gd name="T2" fmla="*/ 4 w 1406"/>
                    <a:gd name="T3" fmla="*/ 3 h 1090"/>
                    <a:gd name="T4" fmla="*/ 9 w 1406"/>
                    <a:gd name="T5" fmla="*/ 3 h 1090"/>
                    <a:gd name="T6" fmla="*/ 11 w 1406"/>
                    <a:gd name="T7" fmla="*/ 7 h 1090"/>
                    <a:gd name="T8" fmla="*/ 14 w 1406"/>
                    <a:gd name="T9" fmla="*/ 3 h 1090"/>
                    <a:gd name="T10" fmla="*/ 19 w 1406"/>
                    <a:gd name="T11" fmla="*/ 3 h 1090"/>
                    <a:gd name="T12" fmla="*/ 19 w 1406"/>
                    <a:gd name="T13" fmla="*/ 0 h 1090"/>
                    <a:gd name="T14" fmla="*/ 22 w 1406"/>
                    <a:gd name="T15" fmla="*/ 3 h 1090"/>
                    <a:gd name="T16" fmla="*/ 19 w 1406"/>
                    <a:gd name="T17" fmla="*/ 6 h 1090"/>
                    <a:gd name="T18" fmla="*/ 19 w 1406"/>
                    <a:gd name="T19" fmla="*/ 4 h 1090"/>
                    <a:gd name="T20" fmla="*/ 16 w 1406"/>
                    <a:gd name="T21" fmla="*/ 4 h 1090"/>
                    <a:gd name="T22" fmla="*/ 13 w 1406"/>
                    <a:gd name="T23" fmla="*/ 9 h 1090"/>
                    <a:gd name="T24" fmla="*/ 16 w 1406"/>
                    <a:gd name="T25" fmla="*/ 14 h 1090"/>
                    <a:gd name="T26" fmla="*/ 19 w 1406"/>
                    <a:gd name="T27" fmla="*/ 14 h 1090"/>
                    <a:gd name="T28" fmla="*/ 19 w 1406"/>
                    <a:gd name="T29" fmla="*/ 12 h 1090"/>
                    <a:gd name="T30" fmla="*/ 22 w 1406"/>
                    <a:gd name="T31" fmla="*/ 15 h 1090"/>
                    <a:gd name="T32" fmla="*/ 19 w 1406"/>
                    <a:gd name="T33" fmla="*/ 18 h 1090"/>
                    <a:gd name="T34" fmla="*/ 19 w 1406"/>
                    <a:gd name="T35" fmla="*/ 16 h 1090"/>
                    <a:gd name="T36" fmla="*/ 14 w 1406"/>
                    <a:gd name="T37" fmla="*/ 16 h 1090"/>
                    <a:gd name="T38" fmla="*/ 11 w 1406"/>
                    <a:gd name="T39" fmla="*/ 11 h 1090"/>
                    <a:gd name="T40" fmla="*/ 9 w 1406"/>
                    <a:gd name="T41" fmla="*/ 16 h 1090"/>
                    <a:gd name="T42" fmla="*/ 4 w 1406"/>
                    <a:gd name="T43" fmla="*/ 16 h 1090"/>
                    <a:gd name="T44" fmla="*/ 4 w 1406"/>
                    <a:gd name="T45" fmla="*/ 18 h 1090"/>
                    <a:gd name="T46" fmla="*/ 0 w 1406"/>
                    <a:gd name="T47" fmla="*/ 15 h 1090"/>
                    <a:gd name="T48" fmla="*/ 4 w 1406"/>
                    <a:gd name="T49" fmla="*/ 12 h 1090"/>
                    <a:gd name="T50" fmla="*/ 4 w 1406"/>
                    <a:gd name="T51" fmla="*/ 14 h 1090"/>
                    <a:gd name="T52" fmla="*/ 7 w 1406"/>
                    <a:gd name="T53" fmla="*/ 14 h 1090"/>
                    <a:gd name="T54" fmla="*/ 10 w 1406"/>
                    <a:gd name="T55" fmla="*/ 9 h 1090"/>
                    <a:gd name="T56" fmla="*/ 7 w 1406"/>
                    <a:gd name="T57" fmla="*/ 4 h 1090"/>
                    <a:gd name="T58" fmla="*/ 4 w 1406"/>
                    <a:gd name="T59" fmla="*/ 4 h 1090"/>
                    <a:gd name="T60" fmla="*/ 4 w 1406"/>
                    <a:gd name="T61" fmla="*/ 6 h 1090"/>
                    <a:gd name="T62" fmla="*/ 0 w 1406"/>
                    <a:gd name="T63" fmla="*/ 3 h 1090"/>
                    <a:gd name="T64" fmla="*/ 4 w 1406"/>
                    <a:gd name="T65" fmla="*/ 0 h 109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406" h="1090">
                      <a:moveTo>
                        <a:pt x="203" y="0"/>
                      </a:moveTo>
                      <a:lnTo>
                        <a:pt x="203" y="139"/>
                      </a:lnTo>
                      <a:lnTo>
                        <a:pt x="530" y="139"/>
                      </a:lnTo>
                      <a:lnTo>
                        <a:pt x="698" y="428"/>
                      </a:lnTo>
                      <a:lnTo>
                        <a:pt x="877" y="139"/>
                      </a:lnTo>
                      <a:lnTo>
                        <a:pt x="1204" y="139"/>
                      </a:lnTo>
                      <a:lnTo>
                        <a:pt x="1204" y="0"/>
                      </a:lnTo>
                      <a:lnTo>
                        <a:pt x="1406" y="170"/>
                      </a:lnTo>
                      <a:lnTo>
                        <a:pt x="1204" y="342"/>
                      </a:lnTo>
                      <a:lnTo>
                        <a:pt x="1204" y="225"/>
                      </a:lnTo>
                      <a:lnTo>
                        <a:pt x="967" y="225"/>
                      </a:lnTo>
                      <a:lnTo>
                        <a:pt x="776" y="545"/>
                      </a:lnTo>
                      <a:lnTo>
                        <a:pt x="967" y="876"/>
                      </a:lnTo>
                      <a:lnTo>
                        <a:pt x="1204" y="876"/>
                      </a:lnTo>
                      <a:lnTo>
                        <a:pt x="1204" y="760"/>
                      </a:lnTo>
                      <a:lnTo>
                        <a:pt x="1406" y="919"/>
                      </a:lnTo>
                      <a:lnTo>
                        <a:pt x="1204" y="1090"/>
                      </a:lnTo>
                      <a:lnTo>
                        <a:pt x="1204" y="962"/>
                      </a:lnTo>
                      <a:lnTo>
                        <a:pt x="877" y="962"/>
                      </a:lnTo>
                      <a:lnTo>
                        <a:pt x="698" y="663"/>
                      </a:lnTo>
                      <a:lnTo>
                        <a:pt x="530" y="972"/>
                      </a:lnTo>
                      <a:lnTo>
                        <a:pt x="203" y="972"/>
                      </a:lnTo>
                      <a:lnTo>
                        <a:pt x="203" y="1090"/>
                      </a:lnTo>
                      <a:lnTo>
                        <a:pt x="0" y="919"/>
                      </a:lnTo>
                      <a:lnTo>
                        <a:pt x="203" y="760"/>
                      </a:lnTo>
                      <a:lnTo>
                        <a:pt x="203" y="876"/>
                      </a:lnTo>
                      <a:lnTo>
                        <a:pt x="428" y="876"/>
                      </a:lnTo>
                      <a:lnTo>
                        <a:pt x="631" y="545"/>
                      </a:lnTo>
                      <a:lnTo>
                        <a:pt x="428" y="225"/>
                      </a:lnTo>
                      <a:lnTo>
                        <a:pt x="203" y="225"/>
                      </a:lnTo>
                      <a:lnTo>
                        <a:pt x="203" y="332"/>
                      </a:lnTo>
                      <a:lnTo>
                        <a:pt x="0" y="170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20614" name="Freeform 79"/>
                <p:cNvSpPr>
                  <a:spLocks/>
                </p:cNvSpPr>
                <p:nvPr/>
              </p:nvSpPr>
              <p:spPr bwMode="auto">
                <a:xfrm>
                  <a:off x="8634" y="10315"/>
                  <a:ext cx="703" cy="545"/>
                </a:xfrm>
                <a:custGeom>
                  <a:avLst/>
                  <a:gdLst>
                    <a:gd name="T0" fmla="*/ 4 w 1406"/>
                    <a:gd name="T1" fmla="*/ 0 h 1090"/>
                    <a:gd name="T2" fmla="*/ 4 w 1406"/>
                    <a:gd name="T3" fmla="*/ 3 h 1090"/>
                    <a:gd name="T4" fmla="*/ 9 w 1406"/>
                    <a:gd name="T5" fmla="*/ 3 h 1090"/>
                    <a:gd name="T6" fmla="*/ 11 w 1406"/>
                    <a:gd name="T7" fmla="*/ 7 h 1090"/>
                    <a:gd name="T8" fmla="*/ 14 w 1406"/>
                    <a:gd name="T9" fmla="*/ 3 h 1090"/>
                    <a:gd name="T10" fmla="*/ 19 w 1406"/>
                    <a:gd name="T11" fmla="*/ 3 h 1090"/>
                    <a:gd name="T12" fmla="*/ 19 w 1406"/>
                    <a:gd name="T13" fmla="*/ 0 h 1090"/>
                    <a:gd name="T14" fmla="*/ 22 w 1406"/>
                    <a:gd name="T15" fmla="*/ 3 h 1090"/>
                    <a:gd name="T16" fmla="*/ 19 w 1406"/>
                    <a:gd name="T17" fmla="*/ 6 h 1090"/>
                    <a:gd name="T18" fmla="*/ 19 w 1406"/>
                    <a:gd name="T19" fmla="*/ 4 h 1090"/>
                    <a:gd name="T20" fmla="*/ 16 w 1406"/>
                    <a:gd name="T21" fmla="*/ 4 h 1090"/>
                    <a:gd name="T22" fmla="*/ 13 w 1406"/>
                    <a:gd name="T23" fmla="*/ 9 h 1090"/>
                    <a:gd name="T24" fmla="*/ 16 w 1406"/>
                    <a:gd name="T25" fmla="*/ 14 h 1090"/>
                    <a:gd name="T26" fmla="*/ 19 w 1406"/>
                    <a:gd name="T27" fmla="*/ 14 h 1090"/>
                    <a:gd name="T28" fmla="*/ 19 w 1406"/>
                    <a:gd name="T29" fmla="*/ 12 h 1090"/>
                    <a:gd name="T30" fmla="*/ 22 w 1406"/>
                    <a:gd name="T31" fmla="*/ 15 h 1090"/>
                    <a:gd name="T32" fmla="*/ 19 w 1406"/>
                    <a:gd name="T33" fmla="*/ 18 h 1090"/>
                    <a:gd name="T34" fmla="*/ 19 w 1406"/>
                    <a:gd name="T35" fmla="*/ 16 h 1090"/>
                    <a:gd name="T36" fmla="*/ 14 w 1406"/>
                    <a:gd name="T37" fmla="*/ 16 h 1090"/>
                    <a:gd name="T38" fmla="*/ 11 w 1406"/>
                    <a:gd name="T39" fmla="*/ 11 h 1090"/>
                    <a:gd name="T40" fmla="*/ 9 w 1406"/>
                    <a:gd name="T41" fmla="*/ 16 h 1090"/>
                    <a:gd name="T42" fmla="*/ 4 w 1406"/>
                    <a:gd name="T43" fmla="*/ 16 h 1090"/>
                    <a:gd name="T44" fmla="*/ 4 w 1406"/>
                    <a:gd name="T45" fmla="*/ 18 h 1090"/>
                    <a:gd name="T46" fmla="*/ 0 w 1406"/>
                    <a:gd name="T47" fmla="*/ 15 h 1090"/>
                    <a:gd name="T48" fmla="*/ 4 w 1406"/>
                    <a:gd name="T49" fmla="*/ 12 h 1090"/>
                    <a:gd name="T50" fmla="*/ 4 w 1406"/>
                    <a:gd name="T51" fmla="*/ 14 h 1090"/>
                    <a:gd name="T52" fmla="*/ 7 w 1406"/>
                    <a:gd name="T53" fmla="*/ 14 h 1090"/>
                    <a:gd name="T54" fmla="*/ 10 w 1406"/>
                    <a:gd name="T55" fmla="*/ 9 h 1090"/>
                    <a:gd name="T56" fmla="*/ 7 w 1406"/>
                    <a:gd name="T57" fmla="*/ 4 h 1090"/>
                    <a:gd name="T58" fmla="*/ 4 w 1406"/>
                    <a:gd name="T59" fmla="*/ 4 h 1090"/>
                    <a:gd name="T60" fmla="*/ 4 w 1406"/>
                    <a:gd name="T61" fmla="*/ 6 h 1090"/>
                    <a:gd name="T62" fmla="*/ 0 w 1406"/>
                    <a:gd name="T63" fmla="*/ 3 h 1090"/>
                    <a:gd name="T64" fmla="*/ 4 w 1406"/>
                    <a:gd name="T65" fmla="*/ 0 h 109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406" h="1090">
                      <a:moveTo>
                        <a:pt x="203" y="0"/>
                      </a:moveTo>
                      <a:lnTo>
                        <a:pt x="203" y="139"/>
                      </a:lnTo>
                      <a:lnTo>
                        <a:pt x="530" y="139"/>
                      </a:lnTo>
                      <a:lnTo>
                        <a:pt x="698" y="428"/>
                      </a:lnTo>
                      <a:lnTo>
                        <a:pt x="877" y="139"/>
                      </a:lnTo>
                      <a:lnTo>
                        <a:pt x="1204" y="139"/>
                      </a:lnTo>
                      <a:lnTo>
                        <a:pt x="1204" y="0"/>
                      </a:lnTo>
                      <a:lnTo>
                        <a:pt x="1406" y="170"/>
                      </a:lnTo>
                      <a:lnTo>
                        <a:pt x="1204" y="342"/>
                      </a:lnTo>
                      <a:lnTo>
                        <a:pt x="1204" y="225"/>
                      </a:lnTo>
                      <a:lnTo>
                        <a:pt x="967" y="225"/>
                      </a:lnTo>
                      <a:lnTo>
                        <a:pt x="776" y="545"/>
                      </a:lnTo>
                      <a:lnTo>
                        <a:pt x="967" y="876"/>
                      </a:lnTo>
                      <a:lnTo>
                        <a:pt x="1204" y="876"/>
                      </a:lnTo>
                      <a:lnTo>
                        <a:pt x="1204" y="760"/>
                      </a:lnTo>
                      <a:lnTo>
                        <a:pt x="1406" y="919"/>
                      </a:lnTo>
                      <a:lnTo>
                        <a:pt x="1204" y="1090"/>
                      </a:lnTo>
                      <a:lnTo>
                        <a:pt x="1204" y="962"/>
                      </a:lnTo>
                      <a:lnTo>
                        <a:pt x="877" y="962"/>
                      </a:lnTo>
                      <a:lnTo>
                        <a:pt x="698" y="663"/>
                      </a:lnTo>
                      <a:lnTo>
                        <a:pt x="530" y="972"/>
                      </a:lnTo>
                      <a:lnTo>
                        <a:pt x="203" y="972"/>
                      </a:lnTo>
                      <a:lnTo>
                        <a:pt x="203" y="1090"/>
                      </a:lnTo>
                      <a:lnTo>
                        <a:pt x="0" y="919"/>
                      </a:lnTo>
                      <a:lnTo>
                        <a:pt x="203" y="760"/>
                      </a:lnTo>
                      <a:lnTo>
                        <a:pt x="203" y="876"/>
                      </a:lnTo>
                      <a:lnTo>
                        <a:pt x="428" y="876"/>
                      </a:lnTo>
                      <a:lnTo>
                        <a:pt x="631" y="545"/>
                      </a:lnTo>
                      <a:lnTo>
                        <a:pt x="428" y="225"/>
                      </a:lnTo>
                      <a:lnTo>
                        <a:pt x="203" y="225"/>
                      </a:lnTo>
                      <a:lnTo>
                        <a:pt x="203" y="332"/>
                      </a:lnTo>
                      <a:lnTo>
                        <a:pt x="0" y="170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</p:grpSp>
        </p:grpSp>
      </p:grpSp>
      <p:grpSp>
        <p:nvGrpSpPr>
          <p:cNvPr id="20496" name="Group 80"/>
          <p:cNvGrpSpPr>
            <a:grpSpLocks/>
          </p:cNvGrpSpPr>
          <p:nvPr/>
        </p:nvGrpSpPr>
        <p:grpSpPr bwMode="auto">
          <a:xfrm>
            <a:off x="4257675" y="2438400"/>
            <a:ext cx="685800" cy="819150"/>
            <a:chOff x="5550" y="12585"/>
            <a:chExt cx="1080" cy="1288"/>
          </a:xfrm>
        </p:grpSpPr>
        <p:sp>
          <p:nvSpPr>
            <p:cNvPr id="20569" name="Text Box 81"/>
            <p:cNvSpPr txBox="1">
              <a:spLocks noChangeArrowheads="1"/>
            </p:cNvSpPr>
            <p:nvPr/>
          </p:nvSpPr>
          <p:spPr bwMode="auto">
            <a:xfrm>
              <a:off x="5550" y="12585"/>
              <a:ext cx="1080" cy="4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000" b="1">
                  <a:latin typeface="Times New Roman" panose="02020603050405020304" pitchFamily="18" charset="0"/>
                </a:rPr>
                <a:t>Node B</a:t>
              </a:r>
            </a:p>
          </p:txBody>
        </p:sp>
        <p:grpSp>
          <p:nvGrpSpPr>
            <p:cNvPr id="20570" name="Group 82"/>
            <p:cNvGrpSpPr>
              <a:grpSpLocks/>
            </p:cNvGrpSpPr>
            <p:nvPr/>
          </p:nvGrpSpPr>
          <p:grpSpPr bwMode="auto">
            <a:xfrm>
              <a:off x="5619" y="12933"/>
              <a:ext cx="925" cy="940"/>
              <a:chOff x="8521" y="9991"/>
              <a:chExt cx="925" cy="940"/>
            </a:xfrm>
          </p:grpSpPr>
          <p:sp>
            <p:nvSpPr>
              <p:cNvPr id="20571" name="Oval 83"/>
              <p:cNvSpPr>
                <a:spLocks noChangeArrowheads="1"/>
              </p:cNvSpPr>
              <p:nvPr/>
            </p:nvSpPr>
            <p:spPr bwMode="auto">
              <a:xfrm>
                <a:off x="8524" y="10633"/>
                <a:ext cx="922" cy="298"/>
              </a:xfrm>
              <a:prstGeom prst="ellipse">
                <a:avLst/>
              </a:prstGeom>
              <a:solidFill>
                <a:srgbClr val="0078AA"/>
              </a:solidFill>
              <a:ln w="3810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sp>
            <p:nvSpPr>
              <p:cNvPr id="20572" name="Rectangle 84"/>
              <p:cNvSpPr>
                <a:spLocks noChangeArrowheads="1"/>
              </p:cNvSpPr>
              <p:nvPr/>
            </p:nvSpPr>
            <p:spPr bwMode="auto">
              <a:xfrm>
                <a:off x="8521" y="10143"/>
                <a:ext cx="923" cy="642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sp>
            <p:nvSpPr>
              <p:cNvPr id="20573" name="Rectangle 85"/>
              <p:cNvSpPr>
                <a:spLocks noChangeArrowheads="1"/>
              </p:cNvSpPr>
              <p:nvPr/>
            </p:nvSpPr>
            <p:spPr bwMode="auto">
              <a:xfrm>
                <a:off x="8521" y="10143"/>
                <a:ext cx="923" cy="642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sp>
            <p:nvSpPr>
              <p:cNvPr id="20574" name="Oval 86"/>
              <p:cNvSpPr>
                <a:spLocks noChangeArrowheads="1"/>
              </p:cNvSpPr>
              <p:nvPr/>
            </p:nvSpPr>
            <p:spPr bwMode="auto">
              <a:xfrm>
                <a:off x="8524" y="9991"/>
                <a:ext cx="922" cy="299"/>
              </a:xfrm>
              <a:prstGeom prst="ellipse">
                <a:avLst/>
              </a:prstGeom>
              <a:solidFill>
                <a:srgbClr val="00B4FF"/>
              </a:solidFill>
              <a:ln w="3810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grpSp>
            <p:nvGrpSpPr>
              <p:cNvPr id="20575" name="Group 87"/>
              <p:cNvGrpSpPr>
                <a:grpSpLocks/>
              </p:cNvGrpSpPr>
              <p:nvPr/>
            </p:nvGrpSpPr>
            <p:grpSpPr bwMode="auto">
              <a:xfrm>
                <a:off x="8662" y="10026"/>
                <a:ext cx="641" cy="229"/>
                <a:chOff x="8662" y="10026"/>
                <a:chExt cx="641" cy="229"/>
              </a:xfrm>
            </p:grpSpPr>
            <p:grpSp>
              <p:nvGrpSpPr>
                <p:cNvPr id="20583" name="Group 88"/>
                <p:cNvGrpSpPr>
                  <a:grpSpLocks/>
                </p:cNvGrpSpPr>
                <p:nvPr/>
              </p:nvGrpSpPr>
              <p:grpSpPr bwMode="auto">
                <a:xfrm>
                  <a:off x="8662" y="10026"/>
                  <a:ext cx="635" cy="224"/>
                  <a:chOff x="8662" y="10026"/>
                  <a:chExt cx="635" cy="224"/>
                </a:xfrm>
              </p:grpSpPr>
              <p:sp>
                <p:nvSpPr>
                  <p:cNvPr id="20593" name="Freeform 89"/>
                  <p:cNvSpPr>
                    <a:spLocks/>
                  </p:cNvSpPr>
                  <p:nvPr/>
                </p:nvSpPr>
                <p:spPr bwMode="auto">
                  <a:xfrm>
                    <a:off x="8994" y="10031"/>
                    <a:ext cx="303" cy="96"/>
                  </a:xfrm>
                  <a:custGeom>
                    <a:avLst/>
                    <a:gdLst>
                      <a:gd name="T0" fmla="*/ 0 w 607"/>
                      <a:gd name="T1" fmla="*/ 2 h 193"/>
                      <a:gd name="T2" fmla="*/ 2 w 607"/>
                      <a:gd name="T3" fmla="*/ 3 h 193"/>
                      <a:gd name="T4" fmla="*/ 7 w 607"/>
                      <a:gd name="T5" fmla="*/ 1 h 193"/>
                      <a:gd name="T6" fmla="*/ 9 w 607"/>
                      <a:gd name="T7" fmla="*/ 1 h 193"/>
                      <a:gd name="T8" fmla="*/ 8 w 607"/>
                      <a:gd name="T9" fmla="*/ 0 h 193"/>
                      <a:gd name="T10" fmla="*/ 2 w 607"/>
                      <a:gd name="T11" fmla="*/ 0 h 193"/>
                      <a:gd name="T12" fmla="*/ 4 w 607"/>
                      <a:gd name="T13" fmla="*/ 0 h 193"/>
                      <a:gd name="T14" fmla="*/ 0 w 607"/>
                      <a:gd name="T15" fmla="*/ 2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0" y="150"/>
                        </a:moveTo>
                        <a:lnTo>
                          <a:pt x="134" y="193"/>
                        </a:lnTo>
                        <a:lnTo>
                          <a:pt x="460" y="65"/>
                        </a:lnTo>
                        <a:lnTo>
                          <a:pt x="607" y="107"/>
                        </a:lnTo>
                        <a:lnTo>
                          <a:pt x="527" y="0"/>
                        </a:lnTo>
                        <a:lnTo>
                          <a:pt x="145" y="0"/>
                        </a:lnTo>
                        <a:lnTo>
                          <a:pt x="303" y="33"/>
                        </a:lnTo>
                        <a:lnTo>
                          <a:pt x="0" y="1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94" name="Freeform 90"/>
                  <p:cNvSpPr>
                    <a:spLocks/>
                  </p:cNvSpPr>
                  <p:nvPr/>
                </p:nvSpPr>
                <p:spPr bwMode="auto">
                  <a:xfrm>
                    <a:off x="8994" y="10031"/>
                    <a:ext cx="303" cy="96"/>
                  </a:xfrm>
                  <a:custGeom>
                    <a:avLst/>
                    <a:gdLst>
                      <a:gd name="T0" fmla="*/ 0 w 607"/>
                      <a:gd name="T1" fmla="*/ 2 h 193"/>
                      <a:gd name="T2" fmla="*/ 2 w 607"/>
                      <a:gd name="T3" fmla="*/ 3 h 193"/>
                      <a:gd name="T4" fmla="*/ 7 w 607"/>
                      <a:gd name="T5" fmla="*/ 1 h 193"/>
                      <a:gd name="T6" fmla="*/ 9 w 607"/>
                      <a:gd name="T7" fmla="*/ 1 h 193"/>
                      <a:gd name="T8" fmla="*/ 8 w 607"/>
                      <a:gd name="T9" fmla="*/ 0 h 193"/>
                      <a:gd name="T10" fmla="*/ 2 w 607"/>
                      <a:gd name="T11" fmla="*/ 0 h 193"/>
                      <a:gd name="T12" fmla="*/ 4 w 607"/>
                      <a:gd name="T13" fmla="*/ 0 h 193"/>
                      <a:gd name="T14" fmla="*/ 0 w 607"/>
                      <a:gd name="T15" fmla="*/ 2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0" y="150"/>
                        </a:moveTo>
                        <a:lnTo>
                          <a:pt x="134" y="193"/>
                        </a:lnTo>
                        <a:lnTo>
                          <a:pt x="460" y="65"/>
                        </a:lnTo>
                        <a:lnTo>
                          <a:pt x="607" y="107"/>
                        </a:lnTo>
                        <a:lnTo>
                          <a:pt x="527" y="0"/>
                        </a:lnTo>
                        <a:lnTo>
                          <a:pt x="145" y="0"/>
                        </a:lnTo>
                        <a:lnTo>
                          <a:pt x="303" y="33"/>
                        </a:lnTo>
                        <a:lnTo>
                          <a:pt x="0" y="1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95" name="Freeform 91"/>
                  <p:cNvSpPr>
                    <a:spLocks/>
                  </p:cNvSpPr>
                  <p:nvPr/>
                </p:nvSpPr>
                <p:spPr bwMode="auto">
                  <a:xfrm>
                    <a:off x="8662" y="10143"/>
                    <a:ext cx="304" cy="101"/>
                  </a:xfrm>
                  <a:custGeom>
                    <a:avLst/>
                    <a:gdLst>
                      <a:gd name="T0" fmla="*/ 10 w 608"/>
                      <a:gd name="T1" fmla="*/ 0 h 203"/>
                      <a:gd name="T2" fmla="*/ 8 w 608"/>
                      <a:gd name="T3" fmla="*/ 0 h 203"/>
                      <a:gd name="T4" fmla="*/ 3 w 608"/>
                      <a:gd name="T5" fmla="*/ 2 h 203"/>
                      <a:gd name="T6" fmla="*/ 0 w 608"/>
                      <a:gd name="T7" fmla="*/ 1 h 203"/>
                      <a:gd name="T8" fmla="*/ 2 w 608"/>
                      <a:gd name="T9" fmla="*/ 3 h 203"/>
                      <a:gd name="T10" fmla="*/ 8 w 608"/>
                      <a:gd name="T11" fmla="*/ 3 h 203"/>
                      <a:gd name="T12" fmla="*/ 5 w 608"/>
                      <a:gd name="T13" fmla="*/ 2 h 203"/>
                      <a:gd name="T14" fmla="*/ 10 w 608"/>
                      <a:gd name="T15" fmla="*/ 0 h 2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8" h="203">
                        <a:moveTo>
                          <a:pt x="608" y="43"/>
                        </a:moveTo>
                        <a:lnTo>
                          <a:pt x="473" y="0"/>
                        </a:lnTo>
                        <a:lnTo>
                          <a:pt x="158" y="129"/>
                        </a:lnTo>
                        <a:lnTo>
                          <a:pt x="0" y="86"/>
                        </a:lnTo>
                        <a:lnTo>
                          <a:pt x="78" y="203"/>
                        </a:lnTo>
                        <a:lnTo>
                          <a:pt x="473" y="203"/>
                        </a:lnTo>
                        <a:lnTo>
                          <a:pt x="304" y="161"/>
                        </a:lnTo>
                        <a:lnTo>
                          <a:pt x="608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96" name="Freeform 92"/>
                  <p:cNvSpPr>
                    <a:spLocks/>
                  </p:cNvSpPr>
                  <p:nvPr/>
                </p:nvSpPr>
                <p:spPr bwMode="auto">
                  <a:xfrm>
                    <a:off x="8662" y="10143"/>
                    <a:ext cx="304" cy="101"/>
                  </a:xfrm>
                  <a:custGeom>
                    <a:avLst/>
                    <a:gdLst>
                      <a:gd name="T0" fmla="*/ 10 w 608"/>
                      <a:gd name="T1" fmla="*/ 0 h 203"/>
                      <a:gd name="T2" fmla="*/ 8 w 608"/>
                      <a:gd name="T3" fmla="*/ 0 h 203"/>
                      <a:gd name="T4" fmla="*/ 3 w 608"/>
                      <a:gd name="T5" fmla="*/ 2 h 203"/>
                      <a:gd name="T6" fmla="*/ 0 w 608"/>
                      <a:gd name="T7" fmla="*/ 1 h 203"/>
                      <a:gd name="T8" fmla="*/ 2 w 608"/>
                      <a:gd name="T9" fmla="*/ 3 h 203"/>
                      <a:gd name="T10" fmla="*/ 8 w 608"/>
                      <a:gd name="T11" fmla="*/ 3 h 203"/>
                      <a:gd name="T12" fmla="*/ 5 w 608"/>
                      <a:gd name="T13" fmla="*/ 2 h 203"/>
                      <a:gd name="T14" fmla="*/ 10 w 608"/>
                      <a:gd name="T15" fmla="*/ 0 h 2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8" h="203">
                        <a:moveTo>
                          <a:pt x="608" y="43"/>
                        </a:moveTo>
                        <a:lnTo>
                          <a:pt x="473" y="0"/>
                        </a:lnTo>
                        <a:lnTo>
                          <a:pt x="158" y="129"/>
                        </a:lnTo>
                        <a:lnTo>
                          <a:pt x="0" y="86"/>
                        </a:lnTo>
                        <a:lnTo>
                          <a:pt x="78" y="203"/>
                        </a:lnTo>
                        <a:lnTo>
                          <a:pt x="473" y="203"/>
                        </a:lnTo>
                        <a:lnTo>
                          <a:pt x="304" y="161"/>
                        </a:lnTo>
                        <a:lnTo>
                          <a:pt x="608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97" name="Freeform 93"/>
                  <p:cNvSpPr>
                    <a:spLocks/>
                  </p:cNvSpPr>
                  <p:nvPr/>
                </p:nvSpPr>
                <p:spPr bwMode="auto">
                  <a:xfrm>
                    <a:off x="8679" y="10026"/>
                    <a:ext cx="304" cy="95"/>
                  </a:xfrm>
                  <a:custGeom>
                    <a:avLst/>
                    <a:gdLst>
                      <a:gd name="T0" fmla="*/ 0 w 607"/>
                      <a:gd name="T1" fmla="*/ 0 h 192"/>
                      <a:gd name="T2" fmla="*/ 3 w 607"/>
                      <a:gd name="T3" fmla="*/ 0 h 192"/>
                      <a:gd name="T4" fmla="*/ 8 w 607"/>
                      <a:gd name="T5" fmla="*/ 1 h 192"/>
                      <a:gd name="T6" fmla="*/ 10 w 607"/>
                      <a:gd name="T7" fmla="*/ 1 h 192"/>
                      <a:gd name="T8" fmla="*/ 9 w 607"/>
                      <a:gd name="T9" fmla="*/ 2 h 192"/>
                      <a:gd name="T10" fmla="*/ 3 w 607"/>
                      <a:gd name="T11" fmla="*/ 2 h 192"/>
                      <a:gd name="T12" fmla="*/ 5 w 607"/>
                      <a:gd name="T13" fmla="*/ 2 h 192"/>
                      <a:gd name="T14" fmla="*/ 0 w 607"/>
                      <a:gd name="T15" fmla="*/ 0 h 19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2">
                        <a:moveTo>
                          <a:pt x="0" y="43"/>
                        </a:moveTo>
                        <a:lnTo>
                          <a:pt x="135" y="0"/>
                        </a:lnTo>
                        <a:lnTo>
                          <a:pt x="461" y="117"/>
                        </a:lnTo>
                        <a:lnTo>
                          <a:pt x="607" y="86"/>
                        </a:lnTo>
                        <a:lnTo>
                          <a:pt x="529" y="192"/>
                        </a:lnTo>
                        <a:lnTo>
                          <a:pt x="146" y="192"/>
                        </a:lnTo>
                        <a:lnTo>
                          <a:pt x="304" y="160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98" name="Freeform 94"/>
                  <p:cNvSpPr>
                    <a:spLocks/>
                  </p:cNvSpPr>
                  <p:nvPr/>
                </p:nvSpPr>
                <p:spPr bwMode="auto">
                  <a:xfrm>
                    <a:off x="8679" y="10026"/>
                    <a:ext cx="304" cy="95"/>
                  </a:xfrm>
                  <a:custGeom>
                    <a:avLst/>
                    <a:gdLst>
                      <a:gd name="T0" fmla="*/ 0 w 607"/>
                      <a:gd name="T1" fmla="*/ 0 h 192"/>
                      <a:gd name="T2" fmla="*/ 3 w 607"/>
                      <a:gd name="T3" fmla="*/ 0 h 192"/>
                      <a:gd name="T4" fmla="*/ 8 w 607"/>
                      <a:gd name="T5" fmla="*/ 1 h 192"/>
                      <a:gd name="T6" fmla="*/ 10 w 607"/>
                      <a:gd name="T7" fmla="*/ 1 h 192"/>
                      <a:gd name="T8" fmla="*/ 9 w 607"/>
                      <a:gd name="T9" fmla="*/ 2 h 192"/>
                      <a:gd name="T10" fmla="*/ 3 w 607"/>
                      <a:gd name="T11" fmla="*/ 2 h 192"/>
                      <a:gd name="T12" fmla="*/ 5 w 607"/>
                      <a:gd name="T13" fmla="*/ 2 h 192"/>
                      <a:gd name="T14" fmla="*/ 0 w 607"/>
                      <a:gd name="T15" fmla="*/ 0 h 19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2">
                        <a:moveTo>
                          <a:pt x="0" y="43"/>
                        </a:moveTo>
                        <a:lnTo>
                          <a:pt x="135" y="0"/>
                        </a:lnTo>
                        <a:lnTo>
                          <a:pt x="461" y="117"/>
                        </a:lnTo>
                        <a:lnTo>
                          <a:pt x="607" y="86"/>
                        </a:lnTo>
                        <a:lnTo>
                          <a:pt x="529" y="192"/>
                        </a:lnTo>
                        <a:lnTo>
                          <a:pt x="146" y="192"/>
                        </a:lnTo>
                        <a:lnTo>
                          <a:pt x="304" y="160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99" name="Freeform 95"/>
                  <p:cNvSpPr>
                    <a:spLocks/>
                  </p:cNvSpPr>
                  <p:nvPr/>
                </p:nvSpPr>
                <p:spPr bwMode="auto">
                  <a:xfrm>
                    <a:off x="8983" y="10154"/>
                    <a:ext cx="303" cy="96"/>
                  </a:xfrm>
                  <a:custGeom>
                    <a:avLst/>
                    <a:gdLst>
                      <a:gd name="T0" fmla="*/ 9 w 607"/>
                      <a:gd name="T1" fmla="*/ 2 h 193"/>
                      <a:gd name="T2" fmla="*/ 7 w 607"/>
                      <a:gd name="T3" fmla="*/ 3 h 193"/>
                      <a:gd name="T4" fmla="*/ 2 w 607"/>
                      <a:gd name="T5" fmla="*/ 1 h 193"/>
                      <a:gd name="T6" fmla="*/ 0 w 607"/>
                      <a:gd name="T7" fmla="*/ 1 h 193"/>
                      <a:gd name="T8" fmla="*/ 1 w 607"/>
                      <a:gd name="T9" fmla="*/ 0 h 193"/>
                      <a:gd name="T10" fmla="*/ 7 w 607"/>
                      <a:gd name="T11" fmla="*/ 0 h 193"/>
                      <a:gd name="T12" fmla="*/ 4 w 607"/>
                      <a:gd name="T13" fmla="*/ 0 h 193"/>
                      <a:gd name="T14" fmla="*/ 9 w 607"/>
                      <a:gd name="T15" fmla="*/ 2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607" y="150"/>
                        </a:moveTo>
                        <a:lnTo>
                          <a:pt x="472" y="193"/>
                        </a:lnTo>
                        <a:lnTo>
                          <a:pt x="157" y="65"/>
                        </a:lnTo>
                        <a:lnTo>
                          <a:pt x="0" y="108"/>
                        </a:lnTo>
                        <a:lnTo>
                          <a:pt x="78" y="0"/>
                        </a:lnTo>
                        <a:lnTo>
                          <a:pt x="472" y="0"/>
                        </a:lnTo>
                        <a:lnTo>
                          <a:pt x="303" y="33"/>
                        </a:lnTo>
                        <a:lnTo>
                          <a:pt x="607" y="1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600" name="Freeform 96"/>
                  <p:cNvSpPr>
                    <a:spLocks/>
                  </p:cNvSpPr>
                  <p:nvPr/>
                </p:nvSpPr>
                <p:spPr bwMode="auto">
                  <a:xfrm>
                    <a:off x="8983" y="10154"/>
                    <a:ext cx="303" cy="96"/>
                  </a:xfrm>
                  <a:custGeom>
                    <a:avLst/>
                    <a:gdLst>
                      <a:gd name="T0" fmla="*/ 9 w 607"/>
                      <a:gd name="T1" fmla="*/ 2 h 193"/>
                      <a:gd name="T2" fmla="*/ 7 w 607"/>
                      <a:gd name="T3" fmla="*/ 3 h 193"/>
                      <a:gd name="T4" fmla="*/ 2 w 607"/>
                      <a:gd name="T5" fmla="*/ 1 h 193"/>
                      <a:gd name="T6" fmla="*/ 0 w 607"/>
                      <a:gd name="T7" fmla="*/ 1 h 193"/>
                      <a:gd name="T8" fmla="*/ 1 w 607"/>
                      <a:gd name="T9" fmla="*/ 0 h 193"/>
                      <a:gd name="T10" fmla="*/ 7 w 607"/>
                      <a:gd name="T11" fmla="*/ 0 h 193"/>
                      <a:gd name="T12" fmla="*/ 4 w 607"/>
                      <a:gd name="T13" fmla="*/ 0 h 193"/>
                      <a:gd name="T14" fmla="*/ 9 w 607"/>
                      <a:gd name="T15" fmla="*/ 2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607" y="150"/>
                        </a:moveTo>
                        <a:lnTo>
                          <a:pt x="472" y="193"/>
                        </a:lnTo>
                        <a:lnTo>
                          <a:pt x="157" y="65"/>
                        </a:lnTo>
                        <a:lnTo>
                          <a:pt x="0" y="108"/>
                        </a:lnTo>
                        <a:lnTo>
                          <a:pt x="78" y="0"/>
                        </a:lnTo>
                        <a:lnTo>
                          <a:pt x="472" y="0"/>
                        </a:lnTo>
                        <a:lnTo>
                          <a:pt x="303" y="33"/>
                        </a:lnTo>
                        <a:lnTo>
                          <a:pt x="607" y="1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</p:grpSp>
            <p:grpSp>
              <p:nvGrpSpPr>
                <p:cNvPr id="20584" name="Group 97"/>
                <p:cNvGrpSpPr>
                  <a:grpSpLocks/>
                </p:cNvGrpSpPr>
                <p:nvPr/>
              </p:nvGrpSpPr>
              <p:grpSpPr bwMode="auto">
                <a:xfrm>
                  <a:off x="8668" y="10031"/>
                  <a:ext cx="635" cy="224"/>
                  <a:chOff x="8668" y="10031"/>
                  <a:chExt cx="635" cy="224"/>
                </a:xfrm>
              </p:grpSpPr>
              <p:sp>
                <p:nvSpPr>
                  <p:cNvPr id="20585" name="Freeform 98"/>
                  <p:cNvSpPr>
                    <a:spLocks/>
                  </p:cNvSpPr>
                  <p:nvPr/>
                </p:nvSpPr>
                <p:spPr bwMode="auto">
                  <a:xfrm>
                    <a:off x="9000" y="10036"/>
                    <a:ext cx="303" cy="96"/>
                  </a:xfrm>
                  <a:custGeom>
                    <a:avLst/>
                    <a:gdLst>
                      <a:gd name="T0" fmla="*/ 0 w 607"/>
                      <a:gd name="T1" fmla="*/ 3 h 191"/>
                      <a:gd name="T2" fmla="*/ 2 w 607"/>
                      <a:gd name="T3" fmla="*/ 3 h 191"/>
                      <a:gd name="T4" fmla="*/ 7 w 607"/>
                      <a:gd name="T5" fmla="*/ 1 h 191"/>
                      <a:gd name="T6" fmla="*/ 9 w 607"/>
                      <a:gd name="T7" fmla="*/ 2 h 191"/>
                      <a:gd name="T8" fmla="*/ 8 w 607"/>
                      <a:gd name="T9" fmla="*/ 0 h 191"/>
                      <a:gd name="T10" fmla="*/ 2 w 607"/>
                      <a:gd name="T11" fmla="*/ 0 h 191"/>
                      <a:gd name="T12" fmla="*/ 4 w 607"/>
                      <a:gd name="T13" fmla="*/ 1 h 191"/>
                      <a:gd name="T14" fmla="*/ 0 w 607"/>
                      <a:gd name="T15" fmla="*/ 3 h 1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1">
                        <a:moveTo>
                          <a:pt x="0" y="148"/>
                        </a:moveTo>
                        <a:lnTo>
                          <a:pt x="134" y="191"/>
                        </a:lnTo>
                        <a:lnTo>
                          <a:pt x="461" y="64"/>
                        </a:lnTo>
                        <a:lnTo>
                          <a:pt x="607" y="106"/>
                        </a:lnTo>
                        <a:lnTo>
                          <a:pt x="528" y="0"/>
                        </a:lnTo>
                        <a:lnTo>
                          <a:pt x="145" y="0"/>
                        </a:lnTo>
                        <a:lnTo>
                          <a:pt x="303" y="31"/>
                        </a:lnTo>
                        <a:lnTo>
                          <a:pt x="0" y="1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86" name="Freeform 99"/>
                  <p:cNvSpPr>
                    <a:spLocks/>
                  </p:cNvSpPr>
                  <p:nvPr/>
                </p:nvSpPr>
                <p:spPr bwMode="auto">
                  <a:xfrm>
                    <a:off x="9000" y="10036"/>
                    <a:ext cx="303" cy="96"/>
                  </a:xfrm>
                  <a:custGeom>
                    <a:avLst/>
                    <a:gdLst>
                      <a:gd name="T0" fmla="*/ 0 w 607"/>
                      <a:gd name="T1" fmla="*/ 3 h 191"/>
                      <a:gd name="T2" fmla="*/ 2 w 607"/>
                      <a:gd name="T3" fmla="*/ 3 h 191"/>
                      <a:gd name="T4" fmla="*/ 7 w 607"/>
                      <a:gd name="T5" fmla="*/ 1 h 191"/>
                      <a:gd name="T6" fmla="*/ 9 w 607"/>
                      <a:gd name="T7" fmla="*/ 2 h 191"/>
                      <a:gd name="T8" fmla="*/ 8 w 607"/>
                      <a:gd name="T9" fmla="*/ 0 h 191"/>
                      <a:gd name="T10" fmla="*/ 2 w 607"/>
                      <a:gd name="T11" fmla="*/ 0 h 191"/>
                      <a:gd name="T12" fmla="*/ 4 w 607"/>
                      <a:gd name="T13" fmla="*/ 1 h 191"/>
                      <a:gd name="T14" fmla="*/ 0 w 607"/>
                      <a:gd name="T15" fmla="*/ 3 h 1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1">
                        <a:moveTo>
                          <a:pt x="0" y="148"/>
                        </a:moveTo>
                        <a:lnTo>
                          <a:pt x="134" y="191"/>
                        </a:lnTo>
                        <a:lnTo>
                          <a:pt x="461" y="64"/>
                        </a:lnTo>
                        <a:lnTo>
                          <a:pt x="607" y="106"/>
                        </a:lnTo>
                        <a:lnTo>
                          <a:pt x="528" y="0"/>
                        </a:lnTo>
                        <a:lnTo>
                          <a:pt x="145" y="0"/>
                        </a:lnTo>
                        <a:lnTo>
                          <a:pt x="303" y="31"/>
                        </a:lnTo>
                        <a:lnTo>
                          <a:pt x="0" y="1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87" name="Freeform 100"/>
                  <p:cNvSpPr>
                    <a:spLocks/>
                  </p:cNvSpPr>
                  <p:nvPr/>
                </p:nvSpPr>
                <p:spPr bwMode="auto">
                  <a:xfrm>
                    <a:off x="8668" y="10149"/>
                    <a:ext cx="304" cy="101"/>
                  </a:xfrm>
                  <a:custGeom>
                    <a:avLst/>
                    <a:gdLst>
                      <a:gd name="T0" fmla="*/ 9 w 609"/>
                      <a:gd name="T1" fmla="*/ 0 h 203"/>
                      <a:gd name="T2" fmla="*/ 7 w 609"/>
                      <a:gd name="T3" fmla="*/ 0 h 203"/>
                      <a:gd name="T4" fmla="*/ 2 w 609"/>
                      <a:gd name="T5" fmla="*/ 2 h 203"/>
                      <a:gd name="T6" fmla="*/ 0 w 609"/>
                      <a:gd name="T7" fmla="*/ 1 h 203"/>
                      <a:gd name="T8" fmla="*/ 1 w 609"/>
                      <a:gd name="T9" fmla="*/ 3 h 203"/>
                      <a:gd name="T10" fmla="*/ 7 w 609"/>
                      <a:gd name="T11" fmla="*/ 3 h 203"/>
                      <a:gd name="T12" fmla="*/ 4 w 609"/>
                      <a:gd name="T13" fmla="*/ 2 h 203"/>
                      <a:gd name="T14" fmla="*/ 9 w 609"/>
                      <a:gd name="T15" fmla="*/ 0 h 2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9" h="203">
                        <a:moveTo>
                          <a:pt x="609" y="43"/>
                        </a:moveTo>
                        <a:lnTo>
                          <a:pt x="472" y="0"/>
                        </a:lnTo>
                        <a:lnTo>
                          <a:pt x="158" y="129"/>
                        </a:lnTo>
                        <a:lnTo>
                          <a:pt x="0" y="86"/>
                        </a:lnTo>
                        <a:lnTo>
                          <a:pt x="79" y="203"/>
                        </a:lnTo>
                        <a:lnTo>
                          <a:pt x="472" y="203"/>
                        </a:lnTo>
                        <a:lnTo>
                          <a:pt x="304" y="160"/>
                        </a:lnTo>
                        <a:lnTo>
                          <a:pt x="609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88" name="Freeform 101"/>
                  <p:cNvSpPr>
                    <a:spLocks/>
                  </p:cNvSpPr>
                  <p:nvPr/>
                </p:nvSpPr>
                <p:spPr bwMode="auto">
                  <a:xfrm>
                    <a:off x="8668" y="10149"/>
                    <a:ext cx="304" cy="101"/>
                  </a:xfrm>
                  <a:custGeom>
                    <a:avLst/>
                    <a:gdLst>
                      <a:gd name="T0" fmla="*/ 9 w 609"/>
                      <a:gd name="T1" fmla="*/ 0 h 203"/>
                      <a:gd name="T2" fmla="*/ 7 w 609"/>
                      <a:gd name="T3" fmla="*/ 0 h 203"/>
                      <a:gd name="T4" fmla="*/ 2 w 609"/>
                      <a:gd name="T5" fmla="*/ 2 h 203"/>
                      <a:gd name="T6" fmla="*/ 0 w 609"/>
                      <a:gd name="T7" fmla="*/ 1 h 203"/>
                      <a:gd name="T8" fmla="*/ 1 w 609"/>
                      <a:gd name="T9" fmla="*/ 3 h 203"/>
                      <a:gd name="T10" fmla="*/ 7 w 609"/>
                      <a:gd name="T11" fmla="*/ 3 h 203"/>
                      <a:gd name="T12" fmla="*/ 4 w 609"/>
                      <a:gd name="T13" fmla="*/ 2 h 203"/>
                      <a:gd name="T14" fmla="*/ 9 w 609"/>
                      <a:gd name="T15" fmla="*/ 0 h 2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9" h="203">
                        <a:moveTo>
                          <a:pt x="609" y="43"/>
                        </a:moveTo>
                        <a:lnTo>
                          <a:pt x="472" y="0"/>
                        </a:lnTo>
                        <a:lnTo>
                          <a:pt x="158" y="129"/>
                        </a:lnTo>
                        <a:lnTo>
                          <a:pt x="0" y="86"/>
                        </a:lnTo>
                        <a:lnTo>
                          <a:pt x="79" y="203"/>
                        </a:lnTo>
                        <a:lnTo>
                          <a:pt x="472" y="203"/>
                        </a:lnTo>
                        <a:lnTo>
                          <a:pt x="304" y="160"/>
                        </a:lnTo>
                        <a:lnTo>
                          <a:pt x="609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89" name="Freeform 102"/>
                  <p:cNvSpPr>
                    <a:spLocks/>
                  </p:cNvSpPr>
                  <p:nvPr/>
                </p:nvSpPr>
                <p:spPr bwMode="auto">
                  <a:xfrm>
                    <a:off x="8685" y="10031"/>
                    <a:ext cx="303" cy="96"/>
                  </a:xfrm>
                  <a:custGeom>
                    <a:avLst/>
                    <a:gdLst>
                      <a:gd name="T0" fmla="*/ 0 w 607"/>
                      <a:gd name="T1" fmla="*/ 0 h 193"/>
                      <a:gd name="T2" fmla="*/ 2 w 607"/>
                      <a:gd name="T3" fmla="*/ 0 h 193"/>
                      <a:gd name="T4" fmla="*/ 7 w 607"/>
                      <a:gd name="T5" fmla="*/ 1 h 193"/>
                      <a:gd name="T6" fmla="*/ 9 w 607"/>
                      <a:gd name="T7" fmla="*/ 1 h 193"/>
                      <a:gd name="T8" fmla="*/ 8 w 607"/>
                      <a:gd name="T9" fmla="*/ 3 h 193"/>
                      <a:gd name="T10" fmla="*/ 2 w 607"/>
                      <a:gd name="T11" fmla="*/ 3 h 193"/>
                      <a:gd name="T12" fmla="*/ 4 w 607"/>
                      <a:gd name="T13" fmla="*/ 2 h 193"/>
                      <a:gd name="T14" fmla="*/ 0 w 607"/>
                      <a:gd name="T15" fmla="*/ 0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0" y="43"/>
                        </a:moveTo>
                        <a:lnTo>
                          <a:pt x="135" y="0"/>
                        </a:lnTo>
                        <a:lnTo>
                          <a:pt x="461" y="118"/>
                        </a:lnTo>
                        <a:lnTo>
                          <a:pt x="607" y="86"/>
                        </a:lnTo>
                        <a:lnTo>
                          <a:pt x="529" y="193"/>
                        </a:lnTo>
                        <a:lnTo>
                          <a:pt x="147" y="193"/>
                        </a:lnTo>
                        <a:lnTo>
                          <a:pt x="303" y="160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90" name="Freeform 103"/>
                  <p:cNvSpPr>
                    <a:spLocks/>
                  </p:cNvSpPr>
                  <p:nvPr/>
                </p:nvSpPr>
                <p:spPr bwMode="auto">
                  <a:xfrm>
                    <a:off x="8685" y="10031"/>
                    <a:ext cx="303" cy="96"/>
                  </a:xfrm>
                  <a:custGeom>
                    <a:avLst/>
                    <a:gdLst>
                      <a:gd name="T0" fmla="*/ 0 w 607"/>
                      <a:gd name="T1" fmla="*/ 0 h 193"/>
                      <a:gd name="T2" fmla="*/ 2 w 607"/>
                      <a:gd name="T3" fmla="*/ 0 h 193"/>
                      <a:gd name="T4" fmla="*/ 7 w 607"/>
                      <a:gd name="T5" fmla="*/ 1 h 193"/>
                      <a:gd name="T6" fmla="*/ 9 w 607"/>
                      <a:gd name="T7" fmla="*/ 1 h 193"/>
                      <a:gd name="T8" fmla="*/ 8 w 607"/>
                      <a:gd name="T9" fmla="*/ 3 h 193"/>
                      <a:gd name="T10" fmla="*/ 2 w 607"/>
                      <a:gd name="T11" fmla="*/ 3 h 193"/>
                      <a:gd name="T12" fmla="*/ 4 w 607"/>
                      <a:gd name="T13" fmla="*/ 2 h 193"/>
                      <a:gd name="T14" fmla="*/ 0 w 607"/>
                      <a:gd name="T15" fmla="*/ 0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0" y="43"/>
                        </a:moveTo>
                        <a:lnTo>
                          <a:pt x="135" y="0"/>
                        </a:lnTo>
                        <a:lnTo>
                          <a:pt x="461" y="118"/>
                        </a:lnTo>
                        <a:lnTo>
                          <a:pt x="607" y="86"/>
                        </a:lnTo>
                        <a:lnTo>
                          <a:pt x="529" y="193"/>
                        </a:lnTo>
                        <a:lnTo>
                          <a:pt x="147" y="193"/>
                        </a:lnTo>
                        <a:lnTo>
                          <a:pt x="303" y="160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91" name="Freeform 104"/>
                  <p:cNvSpPr>
                    <a:spLocks/>
                  </p:cNvSpPr>
                  <p:nvPr/>
                </p:nvSpPr>
                <p:spPr bwMode="auto">
                  <a:xfrm>
                    <a:off x="8988" y="10159"/>
                    <a:ext cx="304" cy="96"/>
                  </a:xfrm>
                  <a:custGeom>
                    <a:avLst/>
                    <a:gdLst>
                      <a:gd name="T0" fmla="*/ 10 w 607"/>
                      <a:gd name="T1" fmla="*/ 3 h 191"/>
                      <a:gd name="T2" fmla="*/ 8 w 607"/>
                      <a:gd name="T3" fmla="*/ 3 h 191"/>
                      <a:gd name="T4" fmla="*/ 3 w 607"/>
                      <a:gd name="T5" fmla="*/ 1 h 191"/>
                      <a:gd name="T6" fmla="*/ 0 w 607"/>
                      <a:gd name="T7" fmla="*/ 2 h 191"/>
                      <a:gd name="T8" fmla="*/ 2 w 607"/>
                      <a:gd name="T9" fmla="*/ 0 h 191"/>
                      <a:gd name="T10" fmla="*/ 8 w 607"/>
                      <a:gd name="T11" fmla="*/ 0 h 191"/>
                      <a:gd name="T12" fmla="*/ 5 w 607"/>
                      <a:gd name="T13" fmla="*/ 1 h 191"/>
                      <a:gd name="T14" fmla="*/ 10 w 607"/>
                      <a:gd name="T15" fmla="*/ 3 h 1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1">
                        <a:moveTo>
                          <a:pt x="607" y="149"/>
                        </a:moveTo>
                        <a:lnTo>
                          <a:pt x="472" y="191"/>
                        </a:lnTo>
                        <a:lnTo>
                          <a:pt x="157" y="64"/>
                        </a:lnTo>
                        <a:lnTo>
                          <a:pt x="0" y="107"/>
                        </a:lnTo>
                        <a:lnTo>
                          <a:pt x="79" y="0"/>
                        </a:lnTo>
                        <a:lnTo>
                          <a:pt x="472" y="0"/>
                        </a:lnTo>
                        <a:lnTo>
                          <a:pt x="303" y="31"/>
                        </a:lnTo>
                        <a:lnTo>
                          <a:pt x="607" y="14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92" name="Freeform 105"/>
                  <p:cNvSpPr>
                    <a:spLocks/>
                  </p:cNvSpPr>
                  <p:nvPr/>
                </p:nvSpPr>
                <p:spPr bwMode="auto">
                  <a:xfrm>
                    <a:off x="8988" y="10159"/>
                    <a:ext cx="304" cy="96"/>
                  </a:xfrm>
                  <a:custGeom>
                    <a:avLst/>
                    <a:gdLst>
                      <a:gd name="T0" fmla="*/ 10 w 607"/>
                      <a:gd name="T1" fmla="*/ 3 h 191"/>
                      <a:gd name="T2" fmla="*/ 8 w 607"/>
                      <a:gd name="T3" fmla="*/ 3 h 191"/>
                      <a:gd name="T4" fmla="*/ 3 w 607"/>
                      <a:gd name="T5" fmla="*/ 1 h 191"/>
                      <a:gd name="T6" fmla="*/ 0 w 607"/>
                      <a:gd name="T7" fmla="*/ 2 h 191"/>
                      <a:gd name="T8" fmla="*/ 2 w 607"/>
                      <a:gd name="T9" fmla="*/ 0 h 191"/>
                      <a:gd name="T10" fmla="*/ 8 w 607"/>
                      <a:gd name="T11" fmla="*/ 0 h 191"/>
                      <a:gd name="T12" fmla="*/ 5 w 607"/>
                      <a:gd name="T13" fmla="*/ 1 h 191"/>
                      <a:gd name="T14" fmla="*/ 10 w 607"/>
                      <a:gd name="T15" fmla="*/ 3 h 1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1">
                        <a:moveTo>
                          <a:pt x="607" y="149"/>
                        </a:moveTo>
                        <a:lnTo>
                          <a:pt x="472" y="191"/>
                        </a:lnTo>
                        <a:lnTo>
                          <a:pt x="157" y="64"/>
                        </a:lnTo>
                        <a:lnTo>
                          <a:pt x="0" y="107"/>
                        </a:lnTo>
                        <a:lnTo>
                          <a:pt x="79" y="0"/>
                        </a:lnTo>
                        <a:lnTo>
                          <a:pt x="472" y="0"/>
                        </a:lnTo>
                        <a:lnTo>
                          <a:pt x="303" y="31"/>
                        </a:lnTo>
                        <a:lnTo>
                          <a:pt x="607" y="14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</p:grpSp>
          </p:grpSp>
          <p:sp>
            <p:nvSpPr>
              <p:cNvPr id="20576" name="Line 106"/>
              <p:cNvSpPr>
                <a:spLocks noChangeShapeType="1"/>
              </p:cNvSpPr>
              <p:nvPr/>
            </p:nvSpPr>
            <p:spPr bwMode="auto">
              <a:xfrm>
                <a:off x="8521" y="10138"/>
                <a:ext cx="1" cy="640"/>
              </a:xfrm>
              <a:prstGeom prst="line">
                <a:avLst/>
              </a:prstGeom>
              <a:noFill/>
              <a:ln w="3810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77" name="Line 107"/>
              <p:cNvSpPr>
                <a:spLocks noChangeShapeType="1"/>
              </p:cNvSpPr>
              <p:nvPr/>
            </p:nvSpPr>
            <p:spPr bwMode="auto">
              <a:xfrm>
                <a:off x="9444" y="10138"/>
                <a:ext cx="1" cy="640"/>
              </a:xfrm>
              <a:prstGeom prst="line">
                <a:avLst/>
              </a:prstGeom>
              <a:noFill/>
              <a:ln w="3810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grpSp>
            <p:nvGrpSpPr>
              <p:cNvPr id="20578" name="Group 108"/>
              <p:cNvGrpSpPr>
                <a:grpSpLocks/>
              </p:cNvGrpSpPr>
              <p:nvPr/>
            </p:nvGrpSpPr>
            <p:grpSpPr bwMode="auto">
              <a:xfrm>
                <a:off x="8628" y="10309"/>
                <a:ext cx="709" cy="551"/>
                <a:chOff x="8628" y="10309"/>
                <a:chExt cx="709" cy="551"/>
              </a:xfrm>
            </p:grpSpPr>
            <p:sp>
              <p:nvSpPr>
                <p:cNvPr id="20579" name="Freeform 109"/>
                <p:cNvSpPr>
                  <a:spLocks/>
                </p:cNvSpPr>
                <p:nvPr/>
              </p:nvSpPr>
              <p:spPr bwMode="auto">
                <a:xfrm>
                  <a:off x="8628" y="10309"/>
                  <a:ext cx="703" cy="545"/>
                </a:xfrm>
                <a:custGeom>
                  <a:avLst/>
                  <a:gdLst>
                    <a:gd name="T0" fmla="*/ 4 w 1406"/>
                    <a:gd name="T1" fmla="*/ 0 h 1090"/>
                    <a:gd name="T2" fmla="*/ 4 w 1406"/>
                    <a:gd name="T3" fmla="*/ 3 h 1090"/>
                    <a:gd name="T4" fmla="*/ 9 w 1406"/>
                    <a:gd name="T5" fmla="*/ 3 h 1090"/>
                    <a:gd name="T6" fmla="*/ 11 w 1406"/>
                    <a:gd name="T7" fmla="*/ 7 h 1090"/>
                    <a:gd name="T8" fmla="*/ 14 w 1406"/>
                    <a:gd name="T9" fmla="*/ 3 h 1090"/>
                    <a:gd name="T10" fmla="*/ 19 w 1406"/>
                    <a:gd name="T11" fmla="*/ 3 h 1090"/>
                    <a:gd name="T12" fmla="*/ 19 w 1406"/>
                    <a:gd name="T13" fmla="*/ 0 h 1090"/>
                    <a:gd name="T14" fmla="*/ 22 w 1406"/>
                    <a:gd name="T15" fmla="*/ 3 h 1090"/>
                    <a:gd name="T16" fmla="*/ 19 w 1406"/>
                    <a:gd name="T17" fmla="*/ 6 h 1090"/>
                    <a:gd name="T18" fmla="*/ 19 w 1406"/>
                    <a:gd name="T19" fmla="*/ 4 h 1090"/>
                    <a:gd name="T20" fmla="*/ 16 w 1406"/>
                    <a:gd name="T21" fmla="*/ 4 h 1090"/>
                    <a:gd name="T22" fmla="*/ 13 w 1406"/>
                    <a:gd name="T23" fmla="*/ 9 h 1090"/>
                    <a:gd name="T24" fmla="*/ 16 w 1406"/>
                    <a:gd name="T25" fmla="*/ 14 h 1090"/>
                    <a:gd name="T26" fmla="*/ 19 w 1406"/>
                    <a:gd name="T27" fmla="*/ 14 h 1090"/>
                    <a:gd name="T28" fmla="*/ 19 w 1406"/>
                    <a:gd name="T29" fmla="*/ 12 h 1090"/>
                    <a:gd name="T30" fmla="*/ 22 w 1406"/>
                    <a:gd name="T31" fmla="*/ 15 h 1090"/>
                    <a:gd name="T32" fmla="*/ 19 w 1406"/>
                    <a:gd name="T33" fmla="*/ 18 h 1090"/>
                    <a:gd name="T34" fmla="*/ 19 w 1406"/>
                    <a:gd name="T35" fmla="*/ 16 h 1090"/>
                    <a:gd name="T36" fmla="*/ 14 w 1406"/>
                    <a:gd name="T37" fmla="*/ 16 h 1090"/>
                    <a:gd name="T38" fmla="*/ 11 w 1406"/>
                    <a:gd name="T39" fmla="*/ 11 h 1090"/>
                    <a:gd name="T40" fmla="*/ 9 w 1406"/>
                    <a:gd name="T41" fmla="*/ 16 h 1090"/>
                    <a:gd name="T42" fmla="*/ 4 w 1406"/>
                    <a:gd name="T43" fmla="*/ 16 h 1090"/>
                    <a:gd name="T44" fmla="*/ 4 w 1406"/>
                    <a:gd name="T45" fmla="*/ 18 h 1090"/>
                    <a:gd name="T46" fmla="*/ 0 w 1406"/>
                    <a:gd name="T47" fmla="*/ 15 h 1090"/>
                    <a:gd name="T48" fmla="*/ 4 w 1406"/>
                    <a:gd name="T49" fmla="*/ 12 h 1090"/>
                    <a:gd name="T50" fmla="*/ 4 w 1406"/>
                    <a:gd name="T51" fmla="*/ 14 h 1090"/>
                    <a:gd name="T52" fmla="*/ 7 w 1406"/>
                    <a:gd name="T53" fmla="*/ 14 h 1090"/>
                    <a:gd name="T54" fmla="*/ 10 w 1406"/>
                    <a:gd name="T55" fmla="*/ 9 h 1090"/>
                    <a:gd name="T56" fmla="*/ 7 w 1406"/>
                    <a:gd name="T57" fmla="*/ 4 h 1090"/>
                    <a:gd name="T58" fmla="*/ 4 w 1406"/>
                    <a:gd name="T59" fmla="*/ 4 h 1090"/>
                    <a:gd name="T60" fmla="*/ 4 w 1406"/>
                    <a:gd name="T61" fmla="*/ 6 h 1090"/>
                    <a:gd name="T62" fmla="*/ 0 w 1406"/>
                    <a:gd name="T63" fmla="*/ 3 h 1090"/>
                    <a:gd name="T64" fmla="*/ 4 w 1406"/>
                    <a:gd name="T65" fmla="*/ 0 h 109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406" h="1090">
                      <a:moveTo>
                        <a:pt x="203" y="0"/>
                      </a:moveTo>
                      <a:lnTo>
                        <a:pt x="203" y="139"/>
                      </a:lnTo>
                      <a:lnTo>
                        <a:pt x="530" y="139"/>
                      </a:lnTo>
                      <a:lnTo>
                        <a:pt x="698" y="428"/>
                      </a:lnTo>
                      <a:lnTo>
                        <a:pt x="877" y="139"/>
                      </a:lnTo>
                      <a:lnTo>
                        <a:pt x="1204" y="139"/>
                      </a:lnTo>
                      <a:lnTo>
                        <a:pt x="1204" y="0"/>
                      </a:lnTo>
                      <a:lnTo>
                        <a:pt x="1406" y="171"/>
                      </a:lnTo>
                      <a:lnTo>
                        <a:pt x="1204" y="343"/>
                      </a:lnTo>
                      <a:lnTo>
                        <a:pt x="1204" y="224"/>
                      </a:lnTo>
                      <a:lnTo>
                        <a:pt x="966" y="224"/>
                      </a:lnTo>
                      <a:lnTo>
                        <a:pt x="777" y="546"/>
                      </a:lnTo>
                      <a:lnTo>
                        <a:pt x="966" y="877"/>
                      </a:lnTo>
                      <a:lnTo>
                        <a:pt x="1204" y="877"/>
                      </a:lnTo>
                      <a:lnTo>
                        <a:pt x="1204" y="759"/>
                      </a:lnTo>
                      <a:lnTo>
                        <a:pt x="1406" y="918"/>
                      </a:lnTo>
                      <a:lnTo>
                        <a:pt x="1204" y="1090"/>
                      </a:lnTo>
                      <a:lnTo>
                        <a:pt x="1204" y="961"/>
                      </a:lnTo>
                      <a:lnTo>
                        <a:pt x="877" y="961"/>
                      </a:lnTo>
                      <a:lnTo>
                        <a:pt x="698" y="663"/>
                      </a:lnTo>
                      <a:lnTo>
                        <a:pt x="530" y="973"/>
                      </a:lnTo>
                      <a:lnTo>
                        <a:pt x="203" y="973"/>
                      </a:lnTo>
                      <a:lnTo>
                        <a:pt x="203" y="1090"/>
                      </a:lnTo>
                      <a:lnTo>
                        <a:pt x="0" y="918"/>
                      </a:lnTo>
                      <a:lnTo>
                        <a:pt x="203" y="759"/>
                      </a:lnTo>
                      <a:lnTo>
                        <a:pt x="203" y="877"/>
                      </a:lnTo>
                      <a:lnTo>
                        <a:pt x="428" y="877"/>
                      </a:lnTo>
                      <a:lnTo>
                        <a:pt x="631" y="546"/>
                      </a:lnTo>
                      <a:lnTo>
                        <a:pt x="428" y="224"/>
                      </a:lnTo>
                      <a:lnTo>
                        <a:pt x="203" y="224"/>
                      </a:lnTo>
                      <a:lnTo>
                        <a:pt x="203" y="332"/>
                      </a:lnTo>
                      <a:lnTo>
                        <a:pt x="0" y="171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20580" name="Freeform 110"/>
                <p:cNvSpPr>
                  <a:spLocks/>
                </p:cNvSpPr>
                <p:nvPr/>
              </p:nvSpPr>
              <p:spPr bwMode="auto">
                <a:xfrm>
                  <a:off x="8628" y="10309"/>
                  <a:ext cx="703" cy="545"/>
                </a:xfrm>
                <a:custGeom>
                  <a:avLst/>
                  <a:gdLst>
                    <a:gd name="T0" fmla="*/ 4 w 1406"/>
                    <a:gd name="T1" fmla="*/ 0 h 1090"/>
                    <a:gd name="T2" fmla="*/ 4 w 1406"/>
                    <a:gd name="T3" fmla="*/ 3 h 1090"/>
                    <a:gd name="T4" fmla="*/ 9 w 1406"/>
                    <a:gd name="T5" fmla="*/ 3 h 1090"/>
                    <a:gd name="T6" fmla="*/ 11 w 1406"/>
                    <a:gd name="T7" fmla="*/ 7 h 1090"/>
                    <a:gd name="T8" fmla="*/ 14 w 1406"/>
                    <a:gd name="T9" fmla="*/ 3 h 1090"/>
                    <a:gd name="T10" fmla="*/ 19 w 1406"/>
                    <a:gd name="T11" fmla="*/ 3 h 1090"/>
                    <a:gd name="T12" fmla="*/ 19 w 1406"/>
                    <a:gd name="T13" fmla="*/ 0 h 1090"/>
                    <a:gd name="T14" fmla="*/ 22 w 1406"/>
                    <a:gd name="T15" fmla="*/ 3 h 1090"/>
                    <a:gd name="T16" fmla="*/ 19 w 1406"/>
                    <a:gd name="T17" fmla="*/ 6 h 1090"/>
                    <a:gd name="T18" fmla="*/ 19 w 1406"/>
                    <a:gd name="T19" fmla="*/ 4 h 1090"/>
                    <a:gd name="T20" fmla="*/ 16 w 1406"/>
                    <a:gd name="T21" fmla="*/ 4 h 1090"/>
                    <a:gd name="T22" fmla="*/ 13 w 1406"/>
                    <a:gd name="T23" fmla="*/ 9 h 1090"/>
                    <a:gd name="T24" fmla="*/ 16 w 1406"/>
                    <a:gd name="T25" fmla="*/ 14 h 1090"/>
                    <a:gd name="T26" fmla="*/ 19 w 1406"/>
                    <a:gd name="T27" fmla="*/ 14 h 1090"/>
                    <a:gd name="T28" fmla="*/ 19 w 1406"/>
                    <a:gd name="T29" fmla="*/ 12 h 1090"/>
                    <a:gd name="T30" fmla="*/ 22 w 1406"/>
                    <a:gd name="T31" fmla="*/ 15 h 1090"/>
                    <a:gd name="T32" fmla="*/ 19 w 1406"/>
                    <a:gd name="T33" fmla="*/ 18 h 1090"/>
                    <a:gd name="T34" fmla="*/ 19 w 1406"/>
                    <a:gd name="T35" fmla="*/ 16 h 1090"/>
                    <a:gd name="T36" fmla="*/ 14 w 1406"/>
                    <a:gd name="T37" fmla="*/ 16 h 1090"/>
                    <a:gd name="T38" fmla="*/ 11 w 1406"/>
                    <a:gd name="T39" fmla="*/ 11 h 1090"/>
                    <a:gd name="T40" fmla="*/ 9 w 1406"/>
                    <a:gd name="T41" fmla="*/ 16 h 1090"/>
                    <a:gd name="T42" fmla="*/ 4 w 1406"/>
                    <a:gd name="T43" fmla="*/ 16 h 1090"/>
                    <a:gd name="T44" fmla="*/ 4 w 1406"/>
                    <a:gd name="T45" fmla="*/ 18 h 1090"/>
                    <a:gd name="T46" fmla="*/ 0 w 1406"/>
                    <a:gd name="T47" fmla="*/ 15 h 1090"/>
                    <a:gd name="T48" fmla="*/ 4 w 1406"/>
                    <a:gd name="T49" fmla="*/ 12 h 1090"/>
                    <a:gd name="T50" fmla="*/ 4 w 1406"/>
                    <a:gd name="T51" fmla="*/ 14 h 1090"/>
                    <a:gd name="T52" fmla="*/ 7 w 1406"/>
                    <a:gd name="T53" fmla="*/ 14 h 1090"/>
                    <a:gd name="T54" fmla="*/ 10 w 1406"/>
                    <a:gd name="T55" fmla="*/ 9 h 1090"/>
                    <a:gd name="T56" fmla="*/ 7 w 1406"/>
                    <a:gd name="T57" fmla="*/ 4 h 1090"/>
                    <a:gd name="T58" fmla="*/ 4 w 1406"/>
                    <a:gd name="T59" fmla="*/ 4 h 1090"/>
                    <a:gd name="T60" fmla="*/ 4 w 1406"/>
                    <a:gd name="T61" fmla="*/ 6 h 1090"/>
                    <a:gd name="T62" fmla="*/ 0 w 1406"/>
                    <a:gd name="T63" fmla="*/ 3 h 1090"/>
                    <a:gd name="T64" fmla="*/ 4 w 1406"/>
                    <a:gd name="T65" fmla="*/ 0 h 109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406" h="1090">
                      <a:moveTo>
                        <a:pt x="203" y="0"/>
                      </a:moveTo>
                      <a:lnTo>
                        <a:pt x="203" y="139"/>
                      </a:lnTo>
                      <a:lnTo>
                        <a:pt x="530" y="139"/>
                      </a:lnTo>
                      <a:lnTo>
                        <a:pt x="698" y="428"/>
                      </a:lnTo>
                      <a:lnTo>
                        <a:pt x="877" y="139"/>
                      </a:lnTo>
                      <a:lnTo>
                        <a:pt x="1204" y="139"/>
                      </a:lnTo>
                      <a:lnTo>
                        <a:pt x="1204" y="0"/>
                      </a:lnTo>
                      <a:lnTo>
                        <a:pt x="1406" y="171"/>
                      </a:lnTo>
                      <a:lnTo>
                        <a:pt x="1204" y="343"/>
                      </a:lnTo>
                      <a:lnTo>
                        <a:pt x="1204" y="224"/>
                      </a:lnTo>
                      <a:lnTo>
                        <a:pt x="966" y="224"/>
                      </a:lnTo>
                      <a:lnTo>
                        <a:pt x="777" y="546"/>
                      </a:lnTo>
                      <a:lnTo>
                        <a:pt x="966" y="877"/>
                      </a:lnTo>
                      <a:lnTo>
                        <a:pt x="1204" y="877"/>
                      </a:lnTo>
                      <a:lnTo>
                        <a:pt x="1204" y="759"/>
                      </a:lnTo>
                      <a:lnTo>
                        <a:pt x="1406" y="918"/>
                      </a:lnTo>
                      <a:lnTo>
                        <a:pt x="1204" y="1090"/>
                      </a:lnTo>
                      <a:lnTo>
                        <a:pt x="1204" y="961"/>
                      </a:lnTo>
                      <a:lnTo>
                        <a:pt x="877" y="961"/>
                      </a:lnTo>
                      <a:lnTo>
                        <a:pt x="698" y="663"/>
                      </a:lnTo>
                      <a:lnTo>
                        <a:pt x="530" y="973"/>
                      </a:lnTo>
                      <a:lnTo>
                        <a:pt x="203" y="973"/>
                      </a:lnTo>
                      <a:lnTo>
                        <a:pt x="203" y="1090"/>
                      </a:lnTo>
                      <a:lnTo>
                        <a:pt x="0" y="918"/>
                      </a:lnTo>
                      <a:lnTo>
                        <a:pt x="203" y="759"/>
                      </a:lnTo>
                      <a:lnTo>
                        <a:pt x="203" y="877"/>
                      </a:lnTo>
                      <a:lnTo>
                        <a:pt x="428" y="877"/>
                      </a:lnTo>
                      <a:lnTo>
                        <a:pt x="631" y="546"/>
                      </a:lnTo>
                      <a:lnTo>
                        <a:pt x="428" y="224"/>
                      </a:lnTo>
                      <a:lnTo>
                        <a:pt x="203" y="224"/>
                      </a:lnTo>
                      <a:lnTo>
                        <a:pt x="203" y="332"/>
                      </a:lnTo>
                      <a:lnTo>
                        <a:pt x="0" y="171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20581" name="Freeform 111"/>
                <p:cNvSpPr>
                  <a:spLocks/>
                </p:cNvSpPr>
                <p:nvPr/>
              </p:nvSpPr>
              <p:spPr bwMode="auto">
                <a:xfrm>
                  <a:off x="8634" y="10315"/>
                  <a:ext cx="703" cy="545"/>
                </a:xfrm>
                <a:custGeom>
                  <a:avLst/>
                  <a:gdLst>
                    <a:gd name="T0" fmla="*/ 4 w 1406"/>
                    <a:gd name="T1" fmla="*/ 0 h 1090"/>
                    <a:gd name="T2" fmla="*/ 4 w 1406"/>
                    <a:gd name="T3" fmla="*/ 3 h 1090"/>
                    <a:gd name="T4" fmla="*/ 9 w 1406"/>
                    <a:gd name="T5" fmla="*/ 3 h 1090"/>
                    <a:gd name="T6" fmla="*/ 11 w 1406"/>
                    <a:gd name="T7" fmla="*/ 7 h 1090"/>
                    <a:gd name="T8" fmla="*/ 14 w 1406"/>
                    <a:gd name="T9" fmla="*/ 3 h 1090"/>
                    <a:gd name="T10" fmla="*/ 19 w 1406"/>
                    <a:gd name="T11" fmla="*/ 3 h 1090"/>
                    <a:gd name="T12" fmla="*/ 19 w 1406"/>
                    <a:gd name="T13" fmla="*/ 0 h 1090"/>
                    <a:gd name="T14" fmla="*/ 22 w 1406"/>
                    <a:gd name="T15" fmla="*/ 3 h 1090"/>
                    <a:gd name="T16" fmla="*/ 19 w 1406"/>
                    <a:gd name="T17" fmla="*/ 6 h 1090"/>
                    <a:gd name="T18" fmla="*/ 19 w 1406"/>
                    <a:gd name="T19" fmla="*/ 4 h 1090"/>
                    <a:gd name="T20" fmla="*/ 16 w 1406"/>
                    <a:gd name="T21" fmla="*/ 4 h 1090"/>
                    <a:gd name="T22" fmla="*/ 13 w 1406"/>
                    <a:gd name="T23" fmla="*/ 9 h 1090"/>
                    <a:gd name="T24" fmla="*/ 16 w 1406"/>
                    <a:gd name="T25" fmla="*/ 14 h 1090"/>
                    <a:gd name="T26" fmla="*/ 19 w 1406"/>
                    <a:gd name="T27" fmla="*/ 14 h 1090"/>
                    <a:gd name="T28" fmla="*/ 19 w 1406"/>
                    <a:gd name="T29" fmla="*/ 12 h 1090"/>
                    <a:gd name="T30" fmla="*/ 22 w 1406"/>
                    <a:gd name="T31" fmla="*/ 15 h 1090"/>
                    <a:gd name="T32" fmla="*/ 19 w 1406"/>
                    <a:gd name="T33" fmla="*/ 18 h 1090"/>
                    <a:gd name="T34" fmla="*/ 19 w 1406"/>
                    <a:gd name="T35" fmla="*/ 16 h 1090"/>
                    <a:gd name="T36" fmla="*/ 14 w 1406"/>
                    <a:gd name="T37" fmla="*/ 16 h 1090"/>
                    <a:gd name="T38" fmla="*/ 11 w 1406"/>
                    <a:gd name="T39" fmla="*/ 11 h 1090"/>
                    <a:gd name="T40" fmla="*/ 9 w 1406"/>
                    <a:gd name="T41" fmla="*/ 16 h 1090"/>
                    <a:gd name="T42" fmla="*/ 4 w 1406"/>
                    <a:gd name="T43" fmla="*/ 16 h 1090"/>
                    <a:gd name="T44" fmla="*/ 4 w 1406"/>
                    <a:gd name="T45" fmla="*/ 18 h 1090"/>
                    <a:gd name="T46" fmla="*/ 0 w 1406"/>
                    <a:gd name="T47" fmla="*/ 15 h 1090"/>
                    <a:gd name="T48" fmla="*/ 4 w 1406"/>
                    <a:gd name="T49" fmla="*/ 12 h 1090"/>
                    <a:gd name="T50" fmla="*/ 4 w 1406"/>
                    <a:gd name="T51" fmla="*/ 14 h 1090"/>
                    <a:gd name="T52" fmla="*/ 7 w 1406"/>
                    <a:gd name="T53" fmla="*/ 14 h 1090"/>
                    <a:gd name="T54" fmla="*/ 10 w 1406"/>
                    <a:gd name="T55" fmla="*/ 9 h 1090"/>
                    <a:gd name="T56" fmla="*/ 7 w 1406"/>
                    <a:gd name="T57" fmla="*/ 4 h 1090"/>
                    <a:gd name="T58" fmla="*/ 4 w 1406"/>
                    <a:gd name="T59" fmla="*/ 4 h 1090"/>
                    <a:gd name="T60" fmla="*/ 4 w 1406"/>
                    <a:gd name="T61" fmla="*/ 6 h 1090"/>
                    <a:gd name="T62" fmla="*/ 0 w 1406"/>
                    <a:gd name="T63" fmla="*/ 3 h 1090"/>
                    <a:gd name="T64" fmla="*/ 4 w 1406"/>
                    <a:gd name="T65" fmla="*/ 0 h 109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406" h="1090">
                      <a:moveTo>
                        <a:pt x="203" y="0"/>
                      </a:moveTo>
                      <a:lnTo>
                        <a:pt x="203" y="139"/>
                      </a:lnTo>
                      <a:lnTo>
                        <a:pt x="530" y="139"/>
                      </a:lnTo>
                      <a:lnTo>
                        <a:pt x="698" y="428"/>
                      </a:lnTo>
                      <a:lnTo>
                        <a:pt x="877" y="139"/>
                      </a:lnTo>
                      <a:lnTo>
                        <a:pt x="1204" y="139"/>
                      </a:lnTo>
                      <a:lnTo>
                        <a:pt x="1204" y="0"/>
                      </a:lnTo>
                      <a:lnTo>
                        <a:pt x="1406" y="170"/>
                      </a:lnTo>
                      <a:lnTo>
                        <a:pt x="1204" y="342"/>
                      </a:lnTo>
                      <a:lnTo>
                        <a:pt x="1204" y="225"/>
                      </a:lnTo>
                      <a:lnTo>
                        <a:pt x="967" y="225"/>
                      </a:lnTo>
                      <a:lnTo>
                        <a:pt x="776" y="545"/>
                      </a:lnTo>
                      <a:lnTo>
                        <a:pt x="967" y="876"/>
                      </a:lnTo>
                      <a:lnTo>
                        <a:pt x="1204" y="876"/>
                      </a:lnTo>
                      <a:lnTo>
                        <a:pt x="1204" y="760"/>
                      </a:lnTo>
                      <a:lnTo>
                        <a:pt x="1406" y="919"/>
                      </a:lnTo>
                      <a:lnTo>
                        <a:pt x="1204" y="1090"/>
                      </a:lnTo>
                      <a:lnTo>
                        <a:pt x="1204" y="962"/>
                      </a:lnTo>
                      <a:lnTo>
                        <a:pt x="877" y="962"/>
                      </a:lnTo>
                      <a:lnTo>
                        <a:pt x="698" y="663"/>
                      </a:lnTo>
                      <a:lnTo>
                        <a:pt x="530" y="972"/>
                      </a:lnTo>
                      <a:lnTo>
                        <a:pt x="203" y="972"/>
                      </a:lnTo>
                      <a:lnTo>
                        <a:pt x="203" y="1090"/>
                      </a:lnTo>
                      <a:lnTo>
                        <a:pt x="0" y="919"/>
                      </a:lnTo>
                      <a:lnTo>
                        <a:pt x="203" y="760"/>
                      </a:lnTo>
                      <a:lnTo>
                        <a:pt x="203" y="876"/>
                      </a:lnTo>
                      <a:lnTo>
                        <a:pt x="428" y="876"/>
                      </a:lnTo>
                      <a:lnTo>
                        <a:pt x="631" y="545"/>
                      </a:lnTo>
                      <a:lnTo>
                        <a:pt x="428" y="225"/>
                      </a:lnTo>
                      <a:lnTo>
                        <a:pt x="203" y="225"/>
                      </a:lnTo>
                      <a:lnTo>
                        <a:pt x="203" y="332"/>
                      </a:lnTo>
                      <a:lnTo>
                        <a:pt x="0" y="170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20582" name="Freeform 112"/>
                <p:cNvSpPr>
                  <a:spLocks/>
                </p:cNvSpPr>
                <p:nvPr/>
              </p:nvSpPr>
              <p:spPr bwMode="auto">
                <a:xfrm>
                  <a:off x="8634" y="10315"/>
                  <a:ext cx="703" cy="545"/>
                </a:xfrm>
                <a:custGeom>
                  <a:avLst/>
                  <a:gdLst>
                    <a:gd name="T0" fmla="*/ 4 w 1406"/>
                    <a:gd name="T1" fmla="*/ 0 h 1090"/>
                    <a:gd name="T2" fmla="*/ 4 w 1406"/>
                    <a:gd name="T3" fmla="*/ 3 h 1090"/>
                    <a:gd name="T4" fmla="*/ 9 w 1406"/>
                    <a:gd name="T5" fmla="*/ 3 h 1090"/>
                    <a:gd name="T6" fmla="*/ 11 w 1406"/>
                    <a:gd name="T7" fmla="*/ 7 h 1090"/>
                    <a:gd name="T8" fmla="*/ 14 w 1406"/>
                    <a:gd name="T9" fmla="*/ 3 h 1090"/>
                    <a:gd name="T10" fmla="*/ 19 w 1406"/>
                    <a:gd name="T11" fmla="*/ 3 h 1090"/>
                    <a:gd name="T12" fmla="*/ 19 w 1406"/>
                    <a:gd name="T13" fmla="*/ 0 h 1090"/>
                    <a:gd name="T14" fmla="*/ 22 w 1406"/>
                    <a:gd name="T15" fmla="*/ 3 h 1090"/>
                    <a:gd name="T16" fmla="*/ 19 w 1406"/>
                    <a:gd name="T17" fmla="*/ 6 h 1090"/>
                    <a:gd name="T18" fmla="*/ 19 w 1406"/>
                    <a:gd name="T19" fmla="*/ 4 h 1090"/>
                    <a:gd name="T20" fmla="*/ 16 w 1406"/>
                    <a:gd name="T21" fmla="*/ 4 h 1090"/>
                    <a:gd name="T22" fmla="*/ 13 w 1406"/>
                    <a:gd name="T23" fmla="*/ 9 h 1090"/>
                    <a:gd name="T24" fmla="*/ 16 w 1406"/>
                    <a:gd name="T25" fmla="*/ 14 h 1090"/>
                    <a:gd name="T26" fmla="*/ 19 w 1406"/>
                    <a:gd name="T27" fmla="*/ 14 h 1090"/>
                    <a:gd name="T28" fmla="*/ 19 w 1406"/>
                    <a:gd name="T29" fmla="*/ 12 h 1090"/>
                    <a:gd name="T30" fmla="*/ 22 w 1406"/>
                    <a:gd name="T31" fmla="*/ 15 h 1090"/>
                    <a:gd name="T32" fmla="*/ 19 w 1406"/>
                    <a:gd name="T33" fmla="*/ 18 h 1090"/>
                    <a:gd name="T34" fmla="*/ 19 w 1406"/>
                    <a:gd name="T35" fmla="*/ 16 h 1090"/>
                    <a:gd name="T36" fmla="*/ 14 w 1406"/>
                    <a:gd name="T37" fmla="*/ 16 h 1090"/>
                    <a:gd name="T38" fmla="*/ 11 w 1406"/>
                    <a:gd name="T39" fmla="*/ 11 h 1090"/>
                    <a:gd name="T40" fmla="*/ 9 w 1406"/>
                    <a:gd name="T41" fmla="*/ 16 h 1090"/>
                    <a:gd name="T42" fmla="*/ 4 w 1406"/>
                    <a:gd name="T43" fmla="*/ 16 h 1090"/>
                    <a:gd name="T44" fmla="*/ 4 w 1406"/>
                    <a:gd name="T45" fmla="*/ 18 h 1090"/>
                    <a:gd name="T46" fmla="*/ 0 w 1406"/>
                    <a:gd name="T47" fmla="*/ 15 h 1090"/>
                    <a:gd name="T48" fmla="*/ 4 w 1406"/>
                    <a:gd name="T49" fmla="*/ 12 h 1090"/>
                    <a:gd name="T50" fmla="*/ 4 w 1406"/>
                    <a:gd name="T51" fmla="*/ 14 h 1090"/>
                    <a:gd name="T52" fmla="*/ 7 w 1406"/>
                    <a:gd name="T53" fmla="*/ 14 h 1090"/>
                    <a:gd name="T54" fmla="*/ 10 w 1406"/>
                    <a:gd name="T55" fmla="*/ 9 h 1090"/>
                    <a:gd name="T56" fmla="*/ 7 w 1406"/>
                    <a:gd name="T57" fmla="*/ 4 h 1090"/>
                    <a:gd name="T58" fmla="*/ 4 w 1406"/>
                    <a:gd name="T59" fmla="*/ 4 h 1090"/>
                    <a:gd name="T60" fmla="*/ 4 w 1406"/>
                    <a:gd name="T61" fmla="*/ 6 h 1090"/>
                    <a:gd name="T62" fmla="*/ 0 w 1406"/>
                    <a:gd name="T63" fmla="*/ 3 h 1090"/>
                    <a:gd name="T64" fmla="*/ 4 w 1406"/>
                    <a:gd name="T65" fmla="*/ 0 h 109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406" h="1090">
                      <a:moveTo>
                        <a:pt x="203" y="0"/>
                      </a:moveTo>
                      <a:lnTo>
                        <a:pt x="203" y="139"/>
                      </a:lnTo>
                      <a:lnTo>
                        <a:pt x="530" y="139"/>
                      </a:lnTo>
                      <a:lnTo>
                        <a:pt x="698" y="428"/>
                      </a:lnTo>
                      <a:lnTo>
                        <a:pt x="877" y="139"/>
                      </a:lnTo>
                      <a:lnTo>
                        <a:pt x="1204" y="139"/>
                      </a:lnTo>
                      <a:lnTo>
                        <a:pt x="1204" y="0"/>
                      </a:lnTo>
                      <a:lnTo>
                        <a:pt x="1406" y="170"/>
                      </a:lnTo>
                      <a:lnTo>
                        <a:pt x="1204" y="342"/>
                      </a:lnTo>
                      <a:lnTo>
                        <a:pt x="1204" y="225"/>
                      </a:lnTo>
                      <a:lnTo>
                        <a:pt x="967" y="225"/>
                      </a:lnTo>
                      <a:lnTo>
                        <a:pt x="776" y="545"/>
                      </a:lnTo>
                      <a:lnTo>
                        <a:pt x="967" y="876"/>
                      </a:lnTo>
                      <a:lnTo>
                        <a:pt x="1204" y="876"/>
                      </a:lnTo>
                      <a:lnTo>
                        <a:pt x="1204" y="760"/>
                      </a:lnTo>
                      <a:lnTo>
                        <a:pt x="1406" y="919"/>
                      </a:lnTo>
                      <a:lnTo>
                        <a:pt x="1204" y="1090"/>
                      </a:lnTo>
                      <a:lnTo>
                        <a:pt x="1204" y="962"/>
                      </a:lnTo>
                      <a:lnTo>
                        <a:pt x="877" y="962"/>
                      </a:lnTo>
                      <a:lnTo>
                        <a:pt x="698" y="663"/>
                      </a:lnTo>
                      <a:lnTo>
                        <a:pt x="530" y="972"/>
                      </a:lnTo>
                      <a:lnTo>
                        <a:pt x="203" y="972"/>
                      </a:lnTo>
                      <a:lnTo>
                        <a:pt x="203" y="1090"/>
                      </a:lnTo>
                      <a:lnTo>
                        <a:pt x="0" y="919"/>
                      </a:lnTo>
                      <a:lnTo>
                        <a:pt x="203" y="760"/>
                      </a:lnTo>
                      <a:lnTo>
                        <a:pt x="203" y="876"/>
                      </a:lnTo>
                      <a:lnTo>
                        <a:pt x="428" y="876"/>
                      </a:lnTo>
                      <a:lnTo>
                        <a:pt x="631" y="545"/>
                      </a:lnTo>
                      <a:lnTo>
                        <a:pt x="428" y="225"/>
                      </a:lnTo>
                      <a:lnTo>
                        <a:pt x="203" y="225"/>
                      </a:lnTo>
                      <a:lnTo>
                        <a:pt x="203" y="332"/>
                      </a:lnTo>
                      <a:lnTo>
                        <a:pt x="0" y="170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</p:grpSp>
        </p:grpSp>
      </p:grpSp>
      <p:grpSp>
        <p:nvGrpSpPr>
          <p:cNvPr id="20497" name="Group 113"/>
          <p:cNvGrpSpPr>
            <a:grpSpLocks/>
          </p:cNvGrpSpPr>
          <p:nvPr/>
        </p:nvGrpSpPr>
        <p:grpSpPr bwMode="auto">
          <a:xfrm>
            <a:off x="5981700" y="3495675"/>
            <a:ext cx="685800" cy="819150"/>
            <a:chOff x="5550" y="12585"/>
            <a:chExt cx="1080" cy="1288"/>
          </a:xfrm>
        </p:grpSpPr>
        <p:sp>
          <p:nvSpPr>
            <p:cNvPr id="20537" name="Text Box 114"/>
            <p:cNvSpPr txBox="1">
              <a:spLocks noChangeArrowheads="1"/>
            </p:cNvSpPr>
            <p:nvPr/>
          </p:nvSpPr>
          <p:spPr bwMode="auto">
            <a:xfrm>
              <a:off x="5550" y="12585"/>
              <a:ext cx="1080" cy="4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000" b="1">
                  <a:latin typeface="Times New Roman" panose="02020603050405020304" pitchFamily="18" charset="0"/>
                </a:rPr>
                <a:t>Node D</a:t>
              </a:r>
            </a:p>
          </p:txBody>
        </p:sp>
        <p:grpSp>
          <p:nvGrpSpPr>
            <p:cNvPr id="20538" name="Group 115"/>
            <p:cNvGrpSpPr>
              <a:grpSpLocks/>
            </p:cNvGrpSpPr>
            <p:nvPr/>
          </p:nvGrpSpPr>
          <p:grpSpPr bwMode="auto">
            <a:xfrm>
              <a:off x="5619" y="12933"/>
              <a:ext cx="925" cy="940"/>
              <a:chOff x="8521" y="9991"/>
              <a:chExt cx="925" cy="940"/>
            </a:xfrm>
          </p:grpSpPr>
          <p:sp>
            <p:nvSpPr>
              <p:cNvPr id="20539" name="Oval 116"/>
              <p:cNvSpPr>
                <a:spLocks noChangeArrowheads="1"/>
              </p:cNvSpPr>
              <p:nvPr/>
            </p:nvSpPr>
            <p:spPr bwMode="auto">
              <a:xfrm>
                <a:off x="8524" y="10633"/>
                <a:ext cx="922" cy="298"/>
              </a:xfrm>
              <a:prstGeom prst="ellipse">
                <a:avLst/>
              </a:prstGeom>
              <a:solidFill>
                <a:srgbClr val="0078AA"/>
              </a:solidFill>
              <a:ln w="3810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sp>
            <p:nvSpPr>
              <p:cNvPr id="20540" name="Rectangle 117"/>
              <p:cNvSpPr>
                <a:spLocks noChangeArrowheads="1"/>
              </p:cNvSpPr>
              <p:nvPr/>
            </p:nvSpPr>
            <p:spPr bwMode="auto">
              <a:xfrm>
                <a:off x="8521" y="10143"/>
                <a:ext cx="923" cy="642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sp>
            <p:nvSpPr>
              <p:cNvPr id="20541" name="Rectangle 118"/>
              <p:cNvSpPr>
                <a:spLocks noChangeArrowheads="1"/>
              </p:cNvSpPr>
              <p:nvPr/>
            </p:nvSpPr>
            <p:spPr bwMode="auto">
              <a:xfrm>
                <a:off x="8521" y="10143"/>
                <a:ext cx="923" cy="642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sp>
            <p:nvSpPr>
              <p:cNvPr id="20542" name="Oval 119"/>
              <p:cNvSpPr>
                <a:spLocks noChangeArrowheads="1"/>
              </p:cNvSpPr>
              <p:nvPr/>
            </p:nvSpPr>
            <p:spPr bwMode="auto">
              <a:xfrm>
                <a:off x="8524" y="9991"/>
                <a:ext cx="922" cy="299"/>
              </a:xfrm>
              <a:prstGeom prst="ellipse">
                <a:avLst/>
              </a:prstGeom>
              <a:solidFill>
                <a:srgbClr val="00B4FF"/>
              </a:solidFill>
              <a:ln w="3810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grpSp>
            <p:nvGrpSpPr>
              <p:cNvPr id="20543" name="Group 120"/>
              <p:cNvGrpSpPr>
                <a:grpSpLocks/>
              </p:cNvGrpSpPr>
              <p:nvPr/>
            </p:nvGrpSpPr>
            <p:grpSpPr bwMode="auto">
              <a:xfrm>
                <a:off x="8662" y="10026"/>
                <a:ext cx="641" cy="229"/>
                <a:chOff x="8662" y="10026"/>
                <a:chExt cx="641" cy="229"/>
              </a:xfrm>
            </p:grpSpPr>
            <p:grpSp>
              <p:nvGrpSpPr>
                <p:cNvPr id="20551" name="Group 121"/>
                <p:cNvGrpSpPr>
                  <a:grpSpLocks/>
                </p:cNvGrpSpPr>
                <p:nvPr/>
              </p:nvGrpSpPr>
              <p:grpSpPr bwMode="auto">
                <a:xfrm>
                  <a:off x="8662" y="10026"/>
                  <a:ext cx="635" cy="224"/>
                  <a:chOff x="8662" y="10026"/>
                  <a:chExt cx="635" cy="224"/>
                </a:xfrm>
              </p:grpSpPr>
              <p:sp>
                <p:nvSpPr>
                  <p:cNvPr id="20561" name="Freeform 122"/>
                  <p:cNvSpPr>
                    <a:spLocks/>
                  </p:cNvSpPr>
                  <p:nvPr/>
                </p:nvSpPr>
                <p:spPr bwMode="auto">
                  <a:xfrm>
                    <a:off x="8994" y="10031"/>
                    <a:ext cx="303" cy="96"/>
                  </a:xfrm>
                  <a:custGeom>
                    <a:avLst/>
                    <a:gdLst>
                      <a:gd name="T0" fmla="*/ 0 w 607"/>
                      <a:gd name="T1" fmla="*/ 2 h 193"/>
                      <a:gd name="T2" fmla="*/ 2 w 607"/>
                      <a:gd name="T3" fmla="*/ 3 h 193"/>
                      <a:gd name="T4" fmla="*/ 7 w 607"/>
                      <a:gd name="T5" fmla="*/ 1 h 193"/>
                      <a:gd name="T6" fmla="*/ 9 w 607"/>
                      <a:gd name="T7" fmla="*/ 1 h 193"/>
                      <a:gd name="T8" fmla="*/ 8 w 607"/>
                      <a:gd name="T9" fmla="*/ 0 h 193"/>
                      <a:gd name="T10" fmla="*/ 2 w 607"/>
                      <a:gd name="T11" fmla="*/ 0 h 193"/>
                      <a:gd name="T12" fmla="*/ 4 w 607"/>
                      <a:gd name="T13" fmla="*/ 0 h 193"/>
                      <a:gd name="T14" fmla="*/ 0 w 607"/>
                      <a:gd name="T15" fmla="*/ 2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0" y="150"/>
                        </a:moveTo>
                        <a:lnTo>
                          <a:pt x="134" y="193"/>
                        </a:lnTo>
                        <a:lnTo>
                          <a:pt x="460" y="65"/>
                        </a:lnTo>
                        <a:lnTo>
                          <a:pt x="607" y="107"/>
                        </a:lnTo>
                        <a:lnTo>
                          <a:pt x="527" y="0"/>
                        </a:lnTo>
                        <a:lnTo>
                          <a:pt x="145" y="0"/>
                        </a:lnTo>
                        <a:lnTo>
                          <a:pt x="303" y="33"/>
                        </a:lnTo>
                        <a:lnTo>
                          <a:pt x="0" y="1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62" name="Freeform 123"/>
                  <p:cNvSpPr>
                    <a:spLocks/>
                  </p:cNvSpPr>
                  <p:nvPr/>
                </p:nvSpPr>
                <p:spPr bwMode="auto">
                  <a:xfrm>
                    <a:off x="8994" y="10031"/>
                    <a:ext cx="303" cy="96"/>
                  </a:xfrm>
                  <a:custGeom>
                    <a:avLst/>
                    <a:gdLst>
                      <a:gd name="T0" fmla="*/ 0 w 607"/>
                      <a:gd name="T1" fmla="*/ 2 h 193"/>
                      <a:gd name="T2" fmla="*/ 2 w 607"/>
                      <a:gd name="T3" fmla="*/ 3 h 193"/>
                      <a:gd name="T4" fmla="*/ 7 w 607"/>
                      <a:gd name="T5" fmla="*/ 1 h 193"/>
                      <a:gd name="T6" fmla="*/ 9 w 607"/>
                      <a:gd name="T7" fmla="*/ 1 h 193"/>
                      <a:gd name="T8" fmla="*/ 8 w 607"/>
                      <a:gd name="T9" fmla="*/ 0 h 193"/>
                      <a:gd name="T10" fmla="*/ 2 w 607"/>
                      <a:gd name="T11" fmla="*/ 0 h 193"/>
                      <a:gd name="T12" fmla="*/ 4 w 607"/>
                      <a:gd name="T13" fmla="*/ 0 h 193"/>
                      <a:gd name="T14" fmla="*/ 0 w 607"/>
                      <a:gd name="T15" fmla="*/ 2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0" y="150"/>
                        </a:moveTo>
                        <a:lnTo>
                          <a:pt x="134" y="193"/>
                        </a:lnTo>
                        <a:lnTo>
                          <a:pt x="460" y="65"/>
                        </a:lnTo>
                        <a:lnTo>
                          <a:pt x="607" y="107"/>
                        </a:lnTo>
                        <a:lnTo>
                          <a:pt x="527" y="0"/>
                        </a:lnTo>
                        <a:lnTo>
                          <a:pt x="145" y="0"/>
                        </a:lnTo>
                        <a:lnTo>
                          <a:pt x="303" y="33"/>
                        </a:lnTo>
                        <a:lnTo>
                          <a:pt x="0" y="1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63" name="Freeform 124"/>
                  <p:cNvSpPr>
                    <a:spLocks/>
                  </p:cNvSpPr>
                  <p:nvPr/>
                </p:nvSpPr>
                <p:spPr bwMode="auto">
                  <a:xfrm>
                    <a:off x="8662" y="10143"/>
                    <a:ext cx="304" cy="101"/>
                  </a:xfrm>
                  <a:custGeom>
                    <a:avLst/>
                    <a:gdLst>
                      <a:gd name="T0" fmla="*/ 10 w 608"/>
                      <a:gd name="T1" fmla="*/ 0 h 203"/>
                      <a:gd name="T2" fmla="*/ 8 w 608"/>
                      <a:gd name="T3" fmla="*/ 0 h 203"/>
                      <a:gd name="T4" fmla="*/ 3 w 608"/>
                      <a:gd name="T5" fmla="*/ 2 h 203"/>
                      <a:gd name="T6" fmla="*/ 0 w 608"/>
                      <a:gd name="T7" fmla="*/ 1 h 203"/>
                      <a:gd name="T8" fmla="*/ 2 w 608"/>
                      <a:gd name="T9" fmla="*/ 3 h 203"/>
                      <a:gd name="T10" fmla="*/ 8 w 608"/>
                      <a:gd name="T11" fmla="*/ 3 h 203"/>
                      <a:gd name="T12" fmla="*/ 5 w 608"/>
                      <a:gd name="T13" fmla="*/ 2 h 203"/>
                      <a:gd name="T14" fmla="*/ 10 w 608"/>
                      <a:gd name="T15" fmla="*/ 0 h 2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8" h="203">
                        <a:moveTo>
                          <a:pt x="608" y="43"/>
                        </a:moveTo>
                        <a:lnTo>
                          <a:pt x="473" y="0"/>
                        </a:lnTo>
                        <a:lnTo>
                          <a:pt x="158" y="129"/>
                        </a:lnTo>
                        <a:lnTo>
                          <a:pt x="0" y="86"/>
                        </a:lnTo>
                        <a:lnTo>
                          <a:pt x="78" y="203"/>
                        </a:lnTo>
                        <a:lnTo>
                          <a:pt x="473" y="203"/>
                        </a:lnTo>
                        <a:lnTo>
                          <a:pt x="304" y="161"/>
                        </a:lnTo>
                        <a:lnTo>
                          <a:pt x="608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64" name="Freeform 125"/>
                  <p:cNvSpPr>
                    <a:spLocks/>
                  </p:cNvSpPr>
                  <p:nvPr/>
                </p:nvSpPr>
                <p:spPr bwMode="auto">
                  <a:xfrm>
                    <a:off x="8662" y="10143"/>
                    <a:ext cx="304" cy="101"/>
                  </a:xfrm>
                  <a:custGeom>
                    <a:avLst/>
                    <a:gdLst>
                      <a:gd name="T0" fmla="*/ 10 w 608"/>
                      <a:gd name="T1" fmla="*/ 0 h 203"/>
                      <a:gd name="T2" fmla="*/ 8 w 608"/>
                      <a:gd name="T3" fmla="*/ 0 h 203"/>
                      <a:gd name="T4" fmla="*/ 3 w 608"/>
                      <a:gd name="T5" fmla="*/ 2 h 203"/>
                      <a:gd name="T6" fmla="*/ 0 w 608"/>
                      <a:gd name="T7" fmla="*/ 1 h 203"/>
                      <a:gd name="T8" fmla="*/ 2 w 608"/>
                      <a:gd name="T9" fmla="*/ 3 h 203"/>
                      <a:gd name="T10" fmla="*/ 8 w 608"/>
                      <a:gd name="T11" fmla="*/ 3 h 203"/>
                      <a:gd name="T12" fmla="*/ 5 w 608"/>
                      <a:gd name="T13" fmla="*/ 2 h 203"/>
                      <a:gd name="T14" fmla="*/ 10 w 608"/>
                      <a:gd name="T15" fmla="*/ 0 h 2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8" h="203">
                        <a:moveTo>
                          <a:pt x="608" y="43"/>
                        </a:moveTo>
                        <a:lnTo>
                          <a:pt x="473" y="0"/>
                        </a:lnTo>
                        <a:lnTo>
                          <a:pt x="158" y="129"/>
                        </a:lnTo>
                        <a:lnTo>
                          <a:pt x="0" y="86"/>
                        </a:lnTo>
                        <a:lnTo>
                          <a:pt x="78" y="203"/>
                        </a:lnTo>
                        <a:lnTo>
                          <a:pt x="473" y="203"/>
                        </a:lnTo>
                        <a:lnTo>
                          <a:pt x="304" y="161"/>
                        </a:lnTo>
                        <a:lnTo>
                          <a:pt x="608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65" name="Freeform 126"/>
                  <p:cNvSpPr>
                    <a:spLocks/>
                  </p:cNvSpPr>
                  <p:nvPr/>
                </p:nvSpPr>
                <p:spPr bwMode="auto">
                  <a:xfrm>
                    <a:off x="8679" y="10026"/>
                    <a:ext cx="304" cy="95"/>
                  </a:xfrm>
                  <a:custGeom>
                    <a:avLst/>
                    <a:gdLst>
                      <a:gd name="T0" fmla="*/ 0 w 607"/>
                      <a:gd name="T1" fmla="*/ 0 h 192"/>
                      <a:gd name="T2" fmla="*/ 3 w 607"/>
                      <a:gd name="T3" fmla="*/ 0 h 192"/>
                      <a:gd name="T4" fmla="*/ 8 w 607"/>
                      <a:gd name="T5" fmla="*/ 1 h 192"/>
                      <a:gd name="T6" fmla="*/ 10 w 607"/>
                      <a:gd name="T7" fmla="*/ 1 h 192"/>
                      <a:gd name="T8" fmla="*/ 9 w 607"/>
                      <a:gd name="T9" fmla="*/ 2 h 192"/>
                      <a:gd name="T10" fmla="*/ 3 w 607"/>
                      <a:gd name="T11" fmla="*/ 2 h 192"/>
                      <a:gd name="T12" fmla="*/ 5 w 607"/>
                      <a:gd name="T13" fmla="*/ 2 h 192"/>
                      <a:gd name="T14" fmla="*/ 0 w 607"/>
                      <a:gd name="T15" fmla="*/ 0 h 19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2">
                        <a:moveTo>
                          <a:pt x="0" y="43"/>
                        </a:moveTo>
                        <a:lnTo>
                          <a:pt x="135" y="0"/>
                        </a:lnTo>
                        <a:lnTo>
                          <a:pt x="461" y="117"/>
                        </a:lnTo>
                        <a:lnTo>
                          <a:pt x="607" y="86"/>
                        </a:lnTo>
                        <a:lnTo>
                          <a:pt x="529" y="192"/>
                        </a:lnTo>
                        <a:lnTo>
                          <a:pt x="146" y="192"/>
                        </a:lnTo>
                        <a:lnTo>
                          <a:pt x="304" y="160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66" name="Freeform 127"/>
                  <p:cNvSpPr>
                    <a:spLocks/>
                  </p:cNvSpPr>
                  <p:nvPr/>
                </p:nvSpPr>
                <p:spPr bwMode="auto">
                  <a:xfrm>
                    <a:off x="8679" y="10026"/>
                    <a:ext cx="304" cy="95"/>
                  </a:xfrm>
                  <a:custGeom>
                    <a:avLst/>
                    <a:gdLst>
                      <a:gd name="T0" fmla="*/ 0 w 607"/>
                      <a:gd name="T1" fmla="*/ 0 h 192"/>
                      <a:gd name="T2" fmla="*/ 3 w 607"/>
                      <a:gd name="T3" fmla="*/ 0 h 192"/>
                      <a:gd name="T4" fmla="*/ 8 w 607"/>
                      <a:gd name="T5" fmla="*/ 1 h 192"/>
                      <a:gd name="T6" fmla="*/ 10 w 607"/>
                      <a:gd name="T7" fmla="*/ 1 h 192"/>
                      <a:gd name="T8" fmla="*/ 9 w 607"/>
                      <a:gd name="T9" fmla="*/ 2 h 192"/>
                      <a:gd name="T10" fmla="*/ 3 w 607"/>
                      <a:gd name="T11" fmla="*/ 2 h 192"/>
                      <a:gd name="T12" fmla="*/ 5 w 607"/>
                      <a:gd name="T13" fmla="*/ 2 h 192"/>
                      <a:gd name="T14" fmla="*/ 0 w 607"/>
                      <a:gd name="T15" fmla="*/ 0 h 19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2">
                        <a:moveTo>
                          <a:pt x="0" y="43"/>
                        </a:moveTo>
                        <a:lnTo>
                          <a:pt x="135" y="0"/>
                        </a:lnTo>
                        <a:lnTo>
                          <a:pt x="461" y="117"/>
                        </a:lnTo>
                        <a:lnTo>
                          <a:pt x="607" y="86"/>
                        </a:lnTo>
                        <a:lnTo>
                          <a:pt x="529" y="192"/>
                        </a:lnTo>
                        <a:lnTo>
                          <a:pt x="146" y="192"/>
                        </a:lnTo>
                        <a:lnTo>
                          <a:pt x="304" y="160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67" name="Freeform 128"/>
                  <p:cNvSpPr>
                    <a:spLocks/>
                  </p:cNvSpPr>
                  <p:nvPr/>
                </p:nvSpPr>
                <p:spPr bwMode="auto">
                  <a:xfrm>
                    <a:off x="8983" y="10154"/>
                    <a:ext cx="303" cy="96"/>
                  </a:xfrm>
                  <a:custGeom>
                    <a:avLst/>
                    <a:gdLst>
                      <a:gd name="T0" fmla="*/ 9 w 607"/>
                      <a:gd name="T1" fmla="*/ 2 h 193"/>
                      <a:gd name="T2" fmla="*/ 7 w 607"/>
                      <a:gd name="T3" fmla="*/ 3 h 193"/>
                      <a:gd name="T4" fmla="*/ 2 w 607"/>
                      <a:gd name="T5" fmla="*/ 1 h 193"/>
                      <a:gd name="T6" fmla="*/ 0 w 607"/>
                      <a:gd name="T7" fmla="*/ 1 h 193"/>
                      <a:gd name="T8" fmla="*/ 1 w 607"/>
                      <a:gd name="T9" fmla="*/ 0 h 193"/>
                      <a:gd name="T10" fmla="*/ 7 w 607"/>
                      <a:gd name="T11" fmla="*/ 0 h 193"/>
                      <a:gd name="T12" fmla="*/ 4 w 607"/>
                      <a:gd name="T13" fmla="*/ 0 h 193"/>
                      <a:gd name="T14" fmla="*/ 9 w 607"/>
                      <a:gd name="T15" fmla="*/ 2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607" y="150"/>
                        </a:moveTo>
                        <a:lnTo>
                          <a:pt x="472" y="193"/>
                        </a:lnTo>
                        <a:lnTo>
                          <a:pt x="157" y="65"/>
                        </a:lnTo>
                        <a:lnTo>
                          <a:pt x="0" y="108"/>
                        </a:lnTo>
                        <a:lnTo>
                          <a:pt x="78" y="0"/>
                        </a:lnTo>
                        <a:lnTo>
                          <a:pt x="472" y="0"/>
                        </a:lnTo>
                        <a:lnTo>
                          <a:pt x="303" y="33"/>
                        </a:lnTo>
                        <a:lnTo>
                          <a:pt x="607" y="1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68" name="Freeform 129"/>
                  <p:cNvSpPr>
                    <a:spLocks/>
                  </p:cNvSpPr>
                  <p:nvPr/>
                </p:nvSpPr>
                <p:spPr bwMode="auto">
                  <a:xfrm>
                    <a:off x="8983" y="10154"/>
                    <a:ext cx="303" cy="96"/>
                  </a:xfrm>
                  <a:custGeom>
                    <a:avLst/>
                    <a:gdLst>
                      <a:gd name="T0" fmla="*/ 9 w 607"/>
                      <a:gd name="T1" fmla="*/ 2 h 193"/>
                      <a:gd name="T2" fmla="*/ 7 w 607"/>
                      <a:gd name="T3" fmla="*/ 3 h 193"/>
                      <a:gd name="T4" fmla="*/ 2 w 607"/>
                      <a:gd name="T5" fmla="*/ 1 h 193"/>
                      <a:gd name="T6" fmla="*/ 0 w 607"/>
                      <a:gd name="T7" fmla="*/ 1 h 193"/>
                      <a:gd name="T8" fmla="*/ 1 w 607"/>
                      <a:gd name="T9" fmla="*/ 0 h 193"/>
                      <a:gd name="T10" fmla="*/ 7 w 607"/>
                      <a:gd name="T11" fmla="*/ 0 h 193"/>
                      <a:gd name="T12" fmla="*/ 4 w 607"/>
                      <a:gd name="T13" fmla="*/ 0 h 193"/>
                      <a:gd name="T14" fmla="*/ 9 w 607"/>
                      <a:gd name="T15" fmla="*/ 2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607" y="150"/>
                        </a:moveTo>
                        <a:lnTo>
                          <a:pt x="472" y="193"/>
                        </a:lnTo>
                        <a:lnTo>
                          <a:pt x="157" y="65"/>
                        </a:lnTo>
                        <a:lnTo>
                          <a:pt x="0" y="108"/>
                        </a:lnTo>
                        <a:lnTo>
                          <a:pt x="78" y="0"/>
                        </a:lnTo>
                        <a:lnTo>
                          <a:pt x="472" y="0"/>
                        </a:lnTo>
                        <a:lnTo>
                          <a:pt x="303" y="33"/>
                        </a:lnTo>
                        <a:lnTo>
                          <a:pt x="607" y="1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</p:grpSp>
            <p:grpSp>
              <p:nvGrpSpPr>
                <p:cNvPr id="20552" name="Group 130"/>
                <p:cNvGrpSpPr>
                  <a:grpSpLocks/>
                </p:cNvGrpSpPr>
                <p:nvPr/>
              </p:nvGrpSpPr>
              <p:grpSpPr bwMode="auto">
                <a:xfrm>
                  <a:off x="8668" y="10031"/>
                  <a:ext cx="635" cy="224"/>
                  <a:chOff x="8668" y="10031"/>
                  <a:chExt cx="635" cy="224"/>
                </a:xfrm>
              </p:grpSpPr>
              <p:sp>
                <p:nvSpPr>
                  <p:cNvPr id="20553" name="Freeform 131"/>
                  <p:cNvSpPr>
                    <a:spLocks/>
                  </p:cNvSpPr>
                  <p:nvPr/>
                </p:nvSpPr>
                <p:spPr bwMode="auto">
                  <a:xfrm>
                    <a:off x="9000" y="10036"/>
                    <a:ext cx="303" cy="96"/>
                  </a:xfrm>
                  <a:custGeom>
                    <a:avLst/>
                    <a:gdLst>
                      <a:gd name="T0" fmla="*/ 0 w 607"/>
                      <a:gd name="T1" fmla="*/ 3 h 191"/>
                      <a:gd name="T2" fmla="*/ 2 w 607"/>
                      <a:gd name="T3" fmla="*/ 3 h 191"/>
                      <a:gd name="T4" fmla="*/ 7 w 607"/>
                      <a:gd name="T5" fmla="*/ 1 h 191"/>
                      <a:gd name="T6" fmla="*/ 9 w 607"/>
                      <a:gd name="T7" fmla="*/ 2 h 191"/>
                      <a:gd name="T8" fmla="*/ 8 w 607"/>
                      <a:gd name="T9" fmla="*/ 0 h 191"/>
                      <a:gd name="T10" fmla="*/ 2 w 607"/>
                      <a:gd name="T11" fmla="*/ 0 h 191"/>
                      <a:gd name="T12" fmla="*/ 4 w 607"/>
                      <a:gd name="T13" fmla="*/ 1 h 191"/>
                      <a:gd name="T14" fmla="*/ 0 w 607"/>
                      <a:gd name="T15" fmla="*/ 3 h 1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1">
                        <a:moveTo>
                          <a:pt x="0" y="148"/>
                        </a:moveTo>
                        <a:lnTo>
                          <a:pt x="134" y="191"/>
                        </a:lnTo>
                        <a:lnTo>
                          <a:pt x="461" y="64"/>
                        </a:lnTo>
                        <a:lnTo>
                          <a:pt x="607" y="106"/>
                        </a:lnTo>
                        <a:lnTo>
                          <a:pt x="528" y="0"/>
                        </a:lnTo>
                        <a:lnTo>
                          <a:pt x="145" y="0"/>
                        </a:lnTo>
                        <a:lnTo>
                          <a:pt x="303" y="31"/>
                        </a:lnTo>
                        <a:lnTo>
                          <a:pt x="0" y="1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54" name="Freeform 132"/>
                  <p:cNvSpPr>
                    <a:spLocks/>
                  </p:cNvSpPr>
                  <p:nvPr/>
                </p:nvSpPr>
                <p:spPr bwMode="auto">
                  <a:xfrm>
                    <a:off x="9000" y="10036"/>
                    <a:ext cx="303" cy="96"/>
                  </a:xfrm>
                  <a:custGeom>
                    <a:avLst/>
                    <a:gdLst>
                      <a:gd name="T0" fmla="*/ 0 w 607"/>
                      <a:gd name="T1" fmla="*/ 3 h 191"/>
                      <a:gd name="T2" fmla="*/ 2 w 607"/>
                      <a:gd name="T3" fmla="*/ 3 h 191"/>
                      <a:gd name="T4" fmla="*/ 7 w 607"/>
                      <a:gd name="T5" fmla="*/ 1 h 191"/>
                      <a:gd name="T6" fmla="*/ 9 w 607"/>
                      <a:gd name="T7" fmla="*/ 2 h 191"/>
                      <a:gd name="T8" fmla="*/ 8 w 607"/>
                      <a:gd name="T9" fmla="*/ 0 h 191"/>
                      <a:gd name="T10" fmla="*/ 2 w 607"/>
                      <a:gd name="T11" fmla="*/ 0 h 191"/>
                      <a:gd name="T12" fmla="*/ 4 w 607"/>
                      <a:gd name="T13" fmla="*/ 1 h 191"/>
                      <a:gd name="T14" fmla="*/ 0 w 607"/>
                      <a:gd name="T15" fmla="*/ 3 h 1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1">
                        <a:moveTo>
                          <a:pt x="0" y="148"/>
                        </a:moveTo>
                        <a:lnTo>
                          <a:pt x="134" y="191"/>
                        </a:lnTo>
                        <a:lnTo>
                          <a:pt x="461" y="64"/>
                        </a:lnTo>
                        <a:lnTo>
                          <a:pt x="607" y="106"/>
                        </a:lnTo>
                        <a:lnTo>
                          <a:pt x="528" y="0"/>
                        </a:lnTo>
                        <a:lnTo>
                          <a:pt x="145" y="0"/>
                        </a:lnTo>
                        <a:lnTo>
                          <a:pt x="303" y="31"/>
                        </a:lnTo>
                        <a:lnTo>
                          <a:pt x="0" y="1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55" name="Freeform 133"/>
                  <p:cNvSpPr>
                    <a:spLocks/>
                  </p:cNvSpPr>
                  <p:nvPr/>
                </p:nvSpPr>
                <p:spPr bwMode="auto">
                  <a:xfrm>
                    <a:off x="8668" y="10149"/>
                    <a:ext cx="304" cy="101"/>
                  </a:xfrm>
                  <a:custGeom>
                    <a:avLst/>
                    <a:gdLst>
                      <a:gd name="T0" fmla="*/ 9 w 609"/>
                      <a:gd name="T1" fmla="*/ 0 h 203"/>
                      <a:gd name="T2" fmla="*/ 7 w 609"/>
                      <a:gd name="T3" fmla="*/ 0 h 203"/>
                      <a:gd name="T4" fmla="*/ 2 w 609"/>
                      <a:gd name="T5" fmla="*/ 2 h 203"/>
                      <a:gd name="T6" fmla="*/ 0 w 609"/>
                      <a:gd name="T7" fmla="*/ 1 h 203"/>
                      <a:gd name="T8" fmla="*/ 1 w 609"/>
                      <a:gd name="T9" fmla="*/ 3 h 203"/>
                      <a:gd name="T10" fmla="*/ 7 w 609"/>
                      <a:gd name="T11" fmla="*/ 3 h 203"/>
                      <a:gd name="T12" fmla="*/ 4 w 609"/>
                      <a:gd name="T13" fmla="*/ 2 h 203"/>
                      <a:gd name="T14" fmla="*/ 9 w 609"/>
                      <a:gd name="T15" fmla="*/ 0 h 2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9" h="203">
                        <a:moveTo>
                          <a:pt x="609" y="43"/>
                        </a:moveTo>
                        <a:lnTo>
                          <a:pt x="472" y="0"/>
                        </a:lnTo>
                        <a:lnTo>
                          <a:pt x="158" y="129"/>
                        </a:lnTo>
                        <a:lnTo>
                          <a:pt x="0" y="86"/>
                        </a:lnTo>
                        <a:lnTo>
                          <a:pt x="79" y="203"/>
                        </a:lnTo>
                        <a:lnTo>
                          <a:pt x="472" y="203"/>
                        </a:lnTo>
                        <a:lnTo>
                          <a:pt x="304" y="160"/>
                        </a:lnTo>
                        <a:lnTo>
                          <a:pt x="609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56" name="Freeform 134"/>
                  <p:cNvSpPr>
                    <a:spLocks/>
                  </p:cNvSpPr>
                  <p:nvPr/>
                </p:nvSpPr>
                <p:spPr bwMode="auto">
                  <a:xfrm>
                    <a:off x="8668" y="10149"/>
                    <a:ext cx="304" cy="101"/>
                  </a:xfrm>
                  <a:custGeom>
                    <a:avLst/>
                    <a:gdLst>
                      <a:gd name="T0" fmla="*/ 9 w 609"/>
                      <a:gd name="T1" fmla="*/ 0 h 203"/>
                      <a:gd name="T2" fmla="*/ 7 w 609"/>
                      <a:gd name="T3" fmla="*/ 0 h 203"/>
                      <a:gd name="T4" fmla="*/ 2 w 609"/>
                      <a:gd name="T5" fmla="*/ 2 h 203"/>
                      <a:gd name="T6" fmla="*/ 0 w 609"/>
                      <a:gd name="T7" fmla="*/ 1 h 203"/>
                      <a:gd name="T8" fmla="*/ 1 w 609"/>
                      <a:gd name="T9" fmla="*/ 3 h 203"/>
                      <a:gd name="T10" fmla="*/ 7 w 609"/>
                      <a:gd name="T11" fmla="*/ 3 h 203"/>
                      <a:gd name="T12" fmla="*/ 4 w 609"/>
                      <a:gd name="T13" fmla="*/ 2 h 203"/>
                      <a:gd name="T14" fmla="*/ 9 w 609"/>
                      <a:gd name="T15" fmla="*/ 0 h 20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9" h="203">
                        <a:moveTo>
                          <a:pt x="609" y="43"/>
                        </a:moveTo>
                        <a:lnTo>
                          <a:pt x="472" y="0"/>
                        </a:lnTo>
                        <a:lnTo>
                          <a:pt x="158" y="129"/>
                        </a:lnTo>
                        <a:lnTo>
                          <a:pt x="0" y="86"/>
                        </a:lnTo>
                        <a:lnTo>
                          <a:pt x="79" y="203"/>
                        </a:lnTo>
                        <a:lnTo>
                          <a:pt x="472" y="203"/>
                        </a:lnTo>
                        <a:lnTo>
                          <a:pt x="304" y="160"/>
                        </a:lnTo>
                        <a:lnTo>
                          <a:pt x="609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57" name="Freeform 135"/>
                  <p:cNvSpPr>
                    <a:spLocks/>
                  </p:cNvSpPr>
                  <p:nvPr/>
                </p:nvSpPr>
                <p:spPr bwMode="auto">
                  <a:xfrm>
                    <a:off x="8685" y="10031"/>
                    <a:ext cx="303" cy="96"/>
                  </a:xfrm>
                  <a:custGeom>
                    <a:avLst/>
                    <a:gdLst>
                      <a:gd name="T0" fmla="*/ 0 w 607"/>
                      <a:gd name="T1" fmla="*/ 0 h 193"/>
                      <a:gd name="T2" fmla="*/ 2 w 607"/>
                      <a:gd name="T3" fmla="*/ 0 h 193"/>
                      <a:gd name="T4" fmla="*/ 7 w 607"/>
                      <a:gd name="T5" fmla="*/ 1 h 193"/>
                      <a:gd name="T6" fmla="*/ 9 w 607"/>
                      <a:gd name="T7" fmla="*/ 1 h 193"/>
                      <a:gd name="T8" fmla="*/ 8 w 607"/>
                      <a:gd name="T9" fmla="*/ 3 h 193"/>
                      <a:gd name="T10" fmla="*/ 2 w 607"/>
                      <a:gd name="T11" fmla="*/ 3 h 193"/>
                      <a:gd name="T12" fmla="*/ 4 w 607"/>
                      <a:gd name="T13" fmla="*/ 2 h 193"/>
                      <a:gd name="T14" fmla="*/ 0 w 607"/>
                      <a:gd name="T15" fmla="*/ 0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0" y="43"/>
                        </a:moveTo>
                        <a:lnTo>
                          <a:pt x="135" y="0"/>
                        </a:lnTo>
                        <a:lnTo>
                          <a:pt x="461" y="118"/>
                        </a:lnTo>
                        <a:lnTo>
                          <a:pt x="607" y="86"/>
                        </a:lnTo>
                        <a:lnTo>
                          <a:pt x="529" y="193"/>
                        </a:lnTo>
                        <a:lnTo>
                          <a:pt x="147" y="193"/>
                        </a:lnTo>
                        <a:lnTo>
                          <a:pt x="303" y="160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58" name="Freeform 136"/>
                  <p:cNvSpPr>
                    <a:spLocks/>
                  </p:cNvSpPr>
                  <p:nvPr/>
                </p:nvSpPr>
                <p:spPr bwMode="auto">
                  <a:xfrm>
                    <a:off x="8685" y="10031"/>
                    <a:ext cx="303" cy="96"/>
                  </a:xfrm>
                  <a:custGeom>
                    <a:avLst/>
                    <a:gdLst>
                      <a:gd name="T0" fmla="*/ 0 w 607"/>
                      <a:gd name="T1" fmla="*/ 0 h 193"/>
                      <a:gd name="T2" fmla="*/ 2 w 607"/>
                      <a:gd name="T3" fmla="*/ 0 h 193"/>
                      <a:gd name="T4" fmla="*/ 7 w 607"/>
                      <a:gd name="T5" fmla="*/ 1 h 193"/>
                      <a:gd name="T6" fmla="*/ 9 w 607"/>
                      <a:gd name="T7" fmla="*/ 1 h 193"/>
                      <a:gd name="T8" fmla="*/ 8 w 607"/>
                      <a:gd name="T9" fmla="*/ 3 h 193"/>
                      <a:gd name="T10" fmla="*/ 2 w 607"/>
                      <a:gd name="T11" fmla="*/ 3 h 193"/>
                      <a:gd name="T12" fmla="*/ 4 w 607"/>
                      <a:gd name="T13" fmla="*/ 2 h 193"/>
                      <a:gd name="T14" fmla="*/ 0 w 607"/>
                      <a:gd name="T15" fmla="*/ 0 h 19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3">
                        <a:moveTo>
                          <a:pt x="0" y="43"/>
                        </a:moveTo>
                        <a:lnTo>
                          <a:pt x="135" y="0"/>
                        </a:lnTo>
                        <a:lnTo>
                          <a:pt x="461" y="118"/>
                        </a:lnTo>
                        <a:lnTo>
                          <a:pt x="607" y="86"/>
                        </a:lnTo>
                        <a:lnTo>
                          <a:pt x="529" y="193"/>
                        </a:lnTo>
                        <a:lnTo>
                          <a:pt x="147" y="193"/>
                        </a:lnTo>
                        <a:lnTo>
                          <a:pt x="303" y="160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59" name="Freeform 137"/>
                  <p:cNvSpPr>
                    <a:spLocks/>
                  </p:cNvSpPr>
                  <p:nvPr/>
                </p:nvSpPr>
                <p:spPr bwMode="auto">
                  <a:xfrm>
                    <a:off x="8988" y="10159"/>
                    <a:ext cx="304" cy="96"/>
                  </a:xfrm>
                  <a:custGeom>
                    <a:avLst/>
                    <a:gdLst>
                      <a:gd name="T0" fmla="*/ 10 w 607"/>
                      <a:gd name="T1" fmla="*/ 3 h 191"/>
                      <a:gd name="T2" fmla="*/ 8 w 607"/>
                      <a:gd name="T3" fmla="*/ 3 h 191"/>
                      <a:gd name="T4" fmla="*/ 3 w 607"/>
                      <a:gd name="T5" fmla="*/ 1 h 191"/>
                      <a:gd name="T6" fmla="*/ 0 w 607"/>
                      <a:gd name="T7" fmla="*/ 2 h 191"/>
                      <a:gd name="T8" fmla="*/ 2 w 607"/>
                      <a:gd name="T9" fmla="*/ 0 h 191"/>
                      <a:gd name="T10" fmla="*/ 8 w 607"/>
                      <a:gd name="T11" fmla="*/ 0 h 191"/>
                      <a:gd name="T12" fmla="*/ 5 w 607"/>
                      <a:gd name="T13" fmla="*/ 1 h 191"/>
                      <a:gd name="T14" fmla="*/ 10 w 607"/>
                      <a:gd name="T15" fmla="*/ 3 h 1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1">
                        <a:moveTo>
                          <a:pt x="607" y="149"/>
                        </a:moveTo>
                        <a:lnTo>
                          <a:pt x="472" y="191"/>
                        </a:lnTo>
                        <a:lnTo>
                          <a:pt x="157" y="64"/>
                        </a:lnTo>
                        <a:lnTo>
                          <a:pt x="0" y="107"/>
                        </a:lnTo>
                        <a:lnTo>
                          <a:pt x="79" y="0"/>
                        </a:lnTo>
                        <a:lnTo>
                          <a:pt x="472" y="0"/>
                        </a:lnTo>
                        <a:lnTo>
                          <a:pt x="303" y="31"/>
                        </a:lnTo>
                        <a:lnTo>
                          <a:pt x="607" y="14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20560" name="Freeform 138"/>
                  <p:cNvSpPr>
                    <a:spLocks/>
                  </p:cNvSpPr>
                  <p:nvPr/>
                </p:nvSpPr>
                <p:spPr bwMode="auto">
                  <a:xfrm>
                    <a:off x="8988" y="10159"/>
                    <a:ext cx="304" cy="96"/>
                  </a:xfrm>
                  <a:custGeom>
                    <a:avLst/>
                    <a:gdLst>
                      <a:gd name="T0" fmla="*/ 10 w 607"/>
                      <a:gd name="T1" fmla="*/ 3 h 191"/>
                      <a:gd name="T2" fmla="*/ 8 w 607"/>
                      <a:gd name="T3" fmla="*/ 3 h 191"/>
                      <a:gd name="T4" fmla="*/ 3 w 607"/>
                      <a:gd name="T5" fmla="*/ 1 h 191"/>
                      <a:gd name="T6" fmla="*/ 0 w 607"/>
                      <a:gd name="T7" fmla="*/ 2 h 191"/>
                      <a:gd name="T8" fmla="*/ 2 w 607"/>
                      <a:gd name="T9" fmla="*/ 0 h 191"/>
                      <a:gd name="T10" fmla="*/ 8 w 607"/>
                      <a:gd name="T11" fmla="*/ 0 h 191"/>
                      <a:gd name="T12" fmla="*/ 5 w 607"/>
                      <a:gd name="T13" fmla="*/ 1 h 191"/>
                      <a:gd name="T14" fmla="*/ 10 w 607"/>
                      <a:gd name="T15" fmla="*/ 3 h 1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07" h="191">
                        <a:moveTo>
                          <a:pt x="607" y="149"/>
                        </a:moveTo>
                        <a:lnTo>
                          <a:pt x="472" y="191"/>
                        </a:lnTo>
                        <a:lnTo>
                          <a:pt x="157" y="64"/>
                        </a:lnTo>
                        <a:lnTo>
                          <a:pt x="0" y="107"/>
                        </a:lnTo>
                        <a:lnTo>
                          <a:pt x="79" y="0"/>
                        </a:lnTo>
                        <a:lnTo>
                          <a:pt x="472" y="0"/>
                        </a:lnTo>
                        <a:lnTo>
                          <a:pt x="303" y="31"/>
                        </a:lnTo>
                        <a:lnTo>
                          <a:pt x="607" y="14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</p:grpSp>
          </p:grpSp>
          <p:sp>
            <p:nvSpPr>
              <p:cNvPr id="20544" name="Line 139"/>
              <p:cNvSpPr>
                <a:spLocks noChangeShapeType="1"/>
              </p:cNvSpPr>
              <p:nvPr/>
            </p:nvSpPr>
            <p:spPr bwMode="auto">
              <a:xfrm>
                <a:off x="8521" y="10138"/>
                <a:ext cx="1" cy="640"/>
              </a:xfrm>
              <a:prstGeom prst="line">
                <a:avLst/>
              </a:prstGeom>
              <a:noFill/>
              <a:ln w="3810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45" name="Line 140"/>
              <p:cNvSpPr>
                <a:spLocks noChangeShapeType="1"/>
              </p:cNvSpPr>
              <p:nvPr/>
            </p:nvSpPr>
            <p:spPr bwMode="auto">
              <a:xfrm>
                <a:off x="9444" y="10138"/>
                <a:ext cx="1" cy="640"/>
              </a:xfrm>
              <a:prstGeom prst="line">
                <a:avLst/>
              </a:prstGeom>
              <a:noFill/>
              <a:ln w="3810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grpSp>
            <p:nvGrpSpPr>
              <p:cNvPr id="20546" name="Group 141"/>
              <p:cNvGrpSpPr>
                <a:grpSpLocks/>
              </p:cNvGrpSpPr>
              <p:nvPr/>
            </p:nvGrpSpPr>
            <p:grpSpPr bwMode="auto">
              <a:xfrm>
                <a:off x="8628" y="10309"/>
                <a:ext cx="709" cy="551"/>
                <a:chOff x="8628" y="10309"/>
                <a:chExt cx="709" cy="551"/>
              </a:xfrm>
            </p:grpSpPr>
            <p:sp>
              <p:nvSpPr>
                <p:cNvPr id="20547" name="Freeform 142"/>
                <p:cNvSpPr>
                  <a:spLocks/>
                </p:cNvSpPr>
                <p:nvPr/>
              </p:nvSpPr>
              <p:spPr bwMode="auto">
                <a:xfrm>
                  <a:off x="8628" y="10309"/>
                  <a:ext cx="703" cy="545"/>
                </a:xfrm>
                <a:custGeom>
                  <a:avLst/>
                  <a:gdLst>
                    <a:gd name="T0" fmla="*/ 4 w 1406"/>
                    <a:gd name="T1" fmla="*/ 0 h 1090"/>
                    <a:gd name="T2" fmla="*/ 4 w 1406"/>
                    <a:gd name="T3" fmla="*/ 3 h 1090"/>
                    <a:gd name="T4" fmla="*/ 9 w 1406"/>
                    <a:gd name="T5" fmla="*/ 3 h 1090"/>
                    <a:gd name="T6" fmla="*/ 11 w 1406"/>
                    <a:gd name="T7" fmla="*/ 7 h 1090"/>
                    <a:gd name="T8" fmla="*/ 14 w 1406"/>
                    <a:gd name="T9" fmla="*/ 3 h 1090"/>
                    <a:gd name="T10" fmla="*/ 19 w 1406"/>
                    <a:gd name="T11" fmla="*/ 3 h 1090"/>
                    <a:gd name="T12" fmla="*/ 19 w 1406"/>
                    <a:gd name="T13" fmla="*/ 0 h 1090"/>
                    <a:gd name="T14" fmla="*/ 22 w 1406"/>
                    <a:gd name="T15" fmla="*/ 3 h 1090"/>
                    <a:gd name="T16" fmla="*/ 19 w 1406"/>
                    <a:gd name="T17" fmla="*/ 6 h 1090"/>
                    <a:gd name="T18" fmla="*/ 19 w 1406"/>
                    <a:gd name="T19" fmla="*/ 4 h 1090"/>
                    <a:gd name="T20" fmla="*/ 16 w 1406"/>
                    <a:gd name="T21" fmla="*/ 4 h 1090"/>
                    <a:gd name="T22" fmla="*/ 13 w 1406"/>
                    <a:gd name="T23" fmla="*/ 9 h 1090"/>
                    <a:gd name="T24" fmla="*/ 16 w 1406"/>
                    <a:gd name="T25" fmla="*/ 14 h 1090"/>
                    <a:gd name="T26" fmla="*/ 19 w 1406"/>
                    <a:gd name="T27" fmla="*/ 14 h 1090"/>
                    <a:gd name="T28" fmla="*/ 19 w 1406"/>
                    <a:gd name="T29" fmla="*/ 12 h 1090"/>
                    <a:gd name="T30" fmla="*/ 22 w 1406"/>
                    <a:gd name="T31" fmla="*/ 15 h 1090"/>
                    <a:gd name="T32" fmla="*/ 19 w 1406"/>
                    <a:gd name="T33" fmla="*/ 18 h 1090"/>
                    <a:gd name="T34" fmla="*/ 19 w 1406"/>
                    <a:gd name="T35" fmla="*/ 16 h 1090"/>
                    <a:gd name="T36" fmla="*/ 14 w 1406"/>
                    <a:gd name="T37" fmla="*/ 16 h 1090"/>
                    <a:gd name="T38" fmla="*/ 11 w 1406"/>
                    <a:gd name="T39" fmla="*/ 11 h 1090"/>
                    <a:gd name="T40" fmla="*/ 9 w 1406"/>
                    <a:gd name="T41" fmla="*/ 16 h 1090"/>
                    <a:gd name="T42" fmla="*/ 4 w 1406"/>
                    <a:gd name="T43" fmla="*/ 16 h 1090"/>
                    <a:gd name="T44" fmla="*/ 4 w 1406"/>
                    <a:gd name="T45" fmla="*/ 18 h 1090"/>
                    <a:gd name="T46" fmla="*/ 0 w 1406"/>
                    <a:gd name="T47" fmla="*/ 15 h 1090"/>
                    <a:gd name="T48" fmla="*/ 4 w 1406"/>
                    <a:gd name="T49" fmla="*/ 12 h 1090"/>
                    <a:gd name="T50" fmla="*/ 4 w 1406"/>
                    <a:gd name="T51" fmla="*/ 14 h 1090"/>
                    <a:gd name="T52" fmla="*/ 7 w 1406"/>
                    <a:gd name="T53" fmla="*/ 14 h 1090"/>
                    <a:gd name="T54" fmla="*/ 10 w 1406"/>
                    <a:gd name="T55" fmla="*/ 9 h 1090"/>
                    <a:gd name="T56" fmla="*/ 7 w 1406"/>
                    <a:gd name="T57" fmla="*/ 4 h 1090"/>
                    <a:gd name="T58" fmla="*/ 4 w 1406"/>
                    <a:gd name="T59" fmla="*/ 4 h 1090"/>
                    <a:gd name="T60" fmla="*/ 4 w 1406"/>
                    <a:gd name="T61" fmla="*/ 6 h 1090"/>
                    <a:gd name="T62" fmla="*/ 0 w 1406"/>
                    <a:gd name="T63" fmla="*/ 3 h 1090"/>
                    <a:gd name="T64" fmla="*/ 4 w 1406"/>
                    <a:gd name="T65" fmla="*/ 0 h 109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406" h="1090">
                      <a:moveTo>
                        <a:pt x="203" y="0"/>
                      </a:moveTo>
                      <a:lnTo>
                        <a:pt x="203" y="139"/>
                      </a:lnTo>
                      <a:lnTo>
                        <a:pt x="530" y="139"/>
                      </a:lnTo>
                      <a:lnTo>
                        <a:pt x="698" y="428"/>
                      </a:lnTo>
                      <a:lnTo>
                        <a:pt x="877" y="139"/>
                      </a:lnTo>
                      <a:lnTo>
                        <a:pt x="1204" y="139"/>
                      </a:lnTo>
                      <a:lnTo>
                        <a:pt x="1204" y="0"/>
                      </a:lnTo>
                      <a:lnTo>
                        <a:pt x="1406" y="171"/>
                      </a:lnTo>
                      <a:lnTo>
                        <a:pt x="1204" y="343"/>
                      </a:lnTo>
                      <a:lnTo>
                        <a:pt x="1204" y="224"/>
                      </a:lnTo>
                      <a:lnTo>
                        <a:pt x="966" y="224"/>
                      </a:lnTo>
                      <a:lnTo>
                        <a:pt x="777" y="546"/>
                      </a:lnTo>
                      <a:lnTo>
                        <a:pt x="966" y="877"/>
                      </a:lnTo>
                      <a:lnTo>
                        <a:pt x="1204" y="877"/>
                      </a:lnTo>
                      <a:lnTo>
                        <a:pt x="1204" y="759"/>
                      </a:lnTo>
                      <a:lnTo>
                        <a:pt x="1406" y="918"/>
                      </a:lnTo>
                      <a:lnTo>
                        <a:pt x="1204" y="1090"/>
                      </a:lnTo>
                      <a:lnTo>
                        <a:pt x="1204" y="961"/>
                      </a:lnTo>
                      <a:lnTo>
                        <a:pt x="877" y="961"/>
                      </a:lnTo>
                      <a:lnTo>
                        <a:pt x="698" y="663"/>
                      </a:lnTo>
                      <a:lnTo>
                        <a:pt x="530" y="973"/>
                      </a:lnTo>
                      <a:lnTo>
                        <a:pt x="203" y="973"/>
                      </a:lnTo>
                      <a:lnTo>
                        <a:pt x="203" y="1090"/>
                      </a:lnTo>
                      <a:lnTo>
                        <a:pt x="0" y="918"/>
                      </a:lnTo>
                      <a:lnTo>
                        <a:pt x="203" y="759"/>
                      </a:lnTo>
                      <a:lnTo>
                        <a:pt x="203" y="877"/>
                      </a:lnTo>
                      <a:lnTo>
                        <a:pt x="428" y="877"/>
                      </a:lnTo>
                      <a:lnTo>
                        <a:pt x="631" y="546"/>
                      </a:lnTo>
                      <a:lnTo>
                        <a:pt x="428" y="224"/>
                      </a:lnTo>
                      <a:lnTo>
                        <a:pt x="203" y="224"/>
                      </a:lnTo>
                      <a:lnTo>
                        <a:pt x="203" y="332"/>
                      </a:lnTo>
                      <a:lnTo>
                        <a:pt x="0" y="171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20548" name="Freeform 143"/>
                <p:cNvSpPr>
                  <a:spLocks/>
                </p:cNvSpPr>
                <p:nvPr/>
              </p:nvSpPr>
              <p:spPr bwMode="auto">
                <a:xfrm>
                  <a:off x="8628" y="10309"/>
                  <a:ext cx="703" cy="545"/>
                </a:xfrm>
                <a:custGeom>
                  <a:avLst/>
                  <a:gdLst>
                    <a:gd name="T0" fmla="*/ 4 w 1406"/>
                    <a:gd name="T1" fmla="*/ 0 h 1090"/>
                    <a:gd name="T2" fmla="*/ 4 w 1406"/>
                    <a:gd name="T3" fmla="*/ 3 h 1090"/>
                    <a:gd name="T4" fmla="*/ 9 w 1406"/>
                    <a:gd name="T5" fmla="*/ 3 h 1090"/>
                    <a:gd name="T6" fmla="*/ 11 w 1406"/>
                    <a:gd name="T7" fmla="*/ 7 h 1090"/>
                    <a:gd name="T8" fmla="*/ 14 w 1406"/>
                    <a:gd name="T9" fmla="*/ 3 h 1090"/>
                    <a:gd name="T10" fmla="*/ 19 w 1406"/>
                    <a:gd name="T11" fmla="*/ 3 h 1090"/>
                    <a:gd name="T12" fmla="*/ 19 w 1406"/>
                    <a:gd name="T13" fmla="*/ 0 h 1090"/>
                    <a:gd name="T14" fmla="*/ 22 w 1406"/>
                    <a:gd name="T15" fmla="*/ 3 h 1090"/>
                    <a:gd name="T16" fmla="*/ 19 w 1406"/>
                    <a:gd name="T17" fmla="*/ 6 h 1090"/>
                    <a:gd name="T18" fmla="*/ 19 w 1406"/>
                    <a:gd name="T19" fmla="*/ 4 h 1090"/>
                    <a:gd name="T20" fmla="*/ 16 w 1406"/>
                    <a:gd name="T21" fmla="*/ 4 h 1090"/>
                    <a:gd name="T22" fmla="*/ 13 w 1406"/>
                    <a:gd name="T23" fmla="*/ 9 h 1090"/>
                    <a:gd name="T24" fmla="*/ 16 w 1406"/>
                    <a:gd name="T25" fmla="*/ 14 h 1090"/>
                    <a:gd name="T26" fmla="*/ 19 w 1406"/>
                    <a:gd name="T27" fmla="*/ 14 h 1090"/>
                    <a:gd name="T28" fmla="*/ 19 w 1406"/>
                    <a:gd name="T29" fmla="*/ 12 h 1090"/>
                    <a:gd name="T30" fmla="*/ 22 w 1406"/>
                    <a:gd name="T31" fmla="*/ 15 h 1090"/>
                    <a:gd name="T32" fmla="*/ 19 w 1406"/>
                    <a:gd name="T33" fmla="*/ 18 h 1090"/>
                    <a:gd name="T34" fmla="*/ 19 w 1406"/>
                    <a:gd name="T35" fmla="*/ 16 h 1090"/>
                    <a:gd name="T36" fmla="*/ 14 w 1406"/>
                    <a:gd name="T37" fmla="*/ 16 h 1090"/>
                    <a:gd name="T38" fmla="*/ 11 w 1406"/>
                    <a:gd name="T39" fmla="*/ 11 h 1090"/>
                    <a:gd name="T40" fmla="*/ 9 w 1406"/>
                    <a:gd name="T41" fmla="*/ 16 h 1090"/>
                    <a:gd name="T42" fmla="*/ 4 w 1406"/>
                    <a:gd name="T43" fmla="*/ 16 h 1090"/>
                    <a:gd name="T44" fmla="*/ 4 w 1406"/>
                    <a:gd name="T45" fmla="*/ 18 h 1090"/>
                    <a:gd name="T46" fmla="*/ 0 w 1406"/>
                    <a:gd name="T47" fmla="*/ 15 h 1090"/>
                    <a:gd name="T48" fmla="*/ 4 w 1406"/>
                    <a:gd name="T49" fmla="*/ 12 h 1090"/>
                    <a:gd name="T50" fmla="*/ 4 w 1406"/>
                    <a:gd name="T51" fmla="*/ 14 h 1090"/>
                    <a:gd name="T52" fmla="*/ 7 w 1406"/>
                    <a:gd name="T53" fmla="*/ 14 h 1090"/>
                    <a:gd name="T54" fmla="*/ 10 w 1406"/>
                    <a:gd name="T55" fmla="*/ 9 h 1090"/>
                    <a:gd name="T56" fmla="*/ 7 w 1406"/>
                    <a:gd name="T57" fmla="*/ 4 h 1090"/>
                    <a:gd name="T58" fmla="*/ 4 w 1406"/>
                    <a:gd name="T59" fmla="*/ 4 h 1090"/>
                    <a:gd name="T60" fmla="*/ 4 w 1406"/>
                    <a:gd name="T61" fmla="*/ 6 h 1090"/>
                    <a:gd name="T62" fmla="*/ 0 w 1406"/>
                    <a:gd name="T63" fmla="*/ 3 h 1090"/>
                    <a:gd name="T64" fmla="*/ 4 w 1406"/>
                    <a:gd name="T65" fmla="*/ 0 h 109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406" h="1090">
                      <a:moveTo>
                        <a:pt x="203" y="0"/>
                      </a:moveTo>
                      <a:lnTo>
                        <a:pt x="203" y="139"/>
                      </a:lnTo>
                      <a:lnTo>
                        <a:pt x="530" y="139"/>
                      </a:lnTo>
                      <a:lnTo>
                        <a:pt x="698" y="428"/>
                      </a:lnTo>
                      <a:lnTo>
                        <a:pt x="877" y="139"/>
                      </a:lnTo>
                      <a:lnTo>
                        <a:pt x="1204" y="139"/>
                      </a:lnTo>
                      <a:lnTo>
                        <a:pt x="1204" y="0"/>
                      </a:lnTo>
                      <a:lnTo>
                        <a:pt x="1406" y="171"/>
                      </a:lnTo>
                      <a:lnTo>
                        <a:pt x="1204" y="343"/>
                      </a:lnTo>
                      <a:lnTo>
                        <a:pt x="1204" y="224"/>
                      </a:lnTo>
                      <a:lnTo>
                        <a:pt x="966" y="224"/>
                      </a:lnTo>
                      <a:lnTo>
                        <a:pt x="777" y="546"/>
                      </a:lnTo>
                      <a:lnTo>
                        <a:pt x="966" y="877"/>
                      </a:lnTo>
                      <a:lnTo>
                        <a:pt x="1204" y="877"/>
                      </a:lnTo>
                      <a:lnTo>
                        <a:pt x="1204" y="759"/>
                      </a:lnTo>
                      <a:lnTo>
                        <a:pt x="1406" y="918"/>
                      </a:lnTo>
                      <a:lnTo>
                        <a:pt x="1204" y="1090"/>
                      </a:lnTo>
                      <a:lnTo>
                        <a:pt x="1204" y="961"/>
                      </a:lnTo>
                      <a:lnTo>
                        <a:pt x="877" y="961"/>
                      </a:lnTo>
                      <a:lnTo>
                        <a:pt x="698" y="663"/>
                      </a:lnTo>
                      <a:lnTo>
                        <a:pt x="530" y="973"/>
                      </a:lnTo>
                      <a:lnTo>
                        <a:pt x="203" y="973"/>
                      </a:lnTo>
                      <a:lnTo>
                        <a:pt x="203" y="1090"/>
                      </a:lnTo>
                      <a:lnTo>
                        <a:pt x="0" y="918"/>
                      </a:lnTo>
                      <a:lnTo>
                        <a:pt x="203" y="759"/>
                      </a:lnTo>
                      <a:lnTo>
                        <a:pt x="203" y="877"/>
                      </a:lnTo>
                      <a:lnTo>
                        <a:pt x="428" y="877"/>
                      </a:lnTo>
                      <a:lnTo>
                        <a:pt x="631" y="546"/>
                      </a:lnTo>
                      <a:lnTo>
                        <a:pt x="428" y="224"/>
                      </a:lnTo>
                      <a:lnTo>
                        <a:pt x="203" y="224"/>
                      </a:lnTo>
                      <a:lnTo>
                        <a:pt x="203" y="332"/>
                      </a:lnTo>
                      <a:lnTo>
                        <a:pt x="0" y="171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20549" name="Freeform 144"/>
                <p:cNvSpPr>
                  <a:spLocks/>
                </p:cNvSpPr>
                <p:nvPr/>
              </p:nvSpPr>
              <p:spPr bwMode="auto">
                <a:xfrm>
                  <a:off x="8634" y="10315"/>
                  <a:ext cx="703" cy="545"/>
                </a:xfrm>
                <a:custGeom>
                  <a:avLst/>
                  <a:gdLst>
                    <a:gd name="T0" fmla="*/ 4 w 1406"/>
                    <a:gd name="T1" fmla="*/ 0 h 1090"/>
                    <a:gd name="T2" fmla="*/ 4 w 1406"/>
                    <a:gd name="T3" fmla="*/ 3 h 1090"/>
                    <a:gd name="T4" fmla="*/ 9 w 1406"/>
                    <a:gd name="T5" fmla="*/ 3 h 1090"/>
                    <a:gd name="T6" fmla="*/ 11 w 1406"/>
                    <a:gd name="T7" fmla="*/ 7 h 1090"/>
                    <a:gd name="T8" fmla="*/ 14 w 1406"/>
                    <a:gd name="T9" fmla="*/ 3 h 1090"/>
                    <a:gd name="T10" fmla="*/ 19 w 1406"/>
                    <a:gd name="T11" fmla="*/ 3 h 1090"/>
                    <a:gd name="T12" fmla="*/ 19 w 1406"/>
                    <a:gd name="T13" fmla="*/ 0 h 1090"/>
                    <a:gd name="T14" fmla="*/ 22 w 1406"/>
                    <a:gd name="T15" fmla="*/ 3 h 1090"/>
                    <a:gd name="T16" fmla="*/ 19 w 1406"/>
                    <a:gd name="T17" fmla="*/ 6 h 1090"/>
                    <a:gd name="T18" fmla="*/ 19 w 1406"/>
                    <a:gd name="T19" fmla="*/ 4 h 1090"/>
                    <a:gd name="T20" fmla="*/ 16 w 1406"/>
                    <a:gd name="T21" fmla="*/ 4 h 1090"/>
                    <a:gd name="T22" fmla="*/ 13 w 1406"/>
                    <a:gd name="T23" fmla="*/ 9 h 1090"/>
                    <a:gd name="T24" fmla="*/ 16 w 1406"/>
                    <a:gd name="T25" fmla="*/ 14 h 1090"/>
                    <a:gd name="T26" fmla="*/ 19 w 1406"/>
                    <a:gd name="T27" fmla="*/ 14 h 1090"/>
                    <a:gd name="T28" fmla="*/ 19 w 1406"/>
                    <a:gd name="T29" fmla="*/ 12 h 1090"/>
                    <a:gd name="T30" fmla="*/ 22 w 1406"/>
                    <a:gd name="T31" fmla="*/ 15 h 1090"/>
                    <a:gd name="T32" fmla="*/ 19 w 1406"/>
                    <a:gd name="T33" fmla="*/ 18 h 1090"/>
                    <a:gd name="T34" fmla="*/ 19 w 1406"/>
                    <a:gd name="T35" fmla="*/ 16 h 1090"/>
                    <a:gd name="T36" fmla="*/ 14 w 1406"/>
                    <a:gd name="T37" fmla="*/ 16 h 1090"/>
                    <a:gd name="T38" fmla="*/ 11 w 1406"/>
                    <a:gd name="T39" fmla="*/ 11 h 1090"/>
                    <a:gd name="T40" fmla="*/ 9 w 1406"/>
                    <a:gd name="T41" fmla="*/ 16 h 1090"/>
                    <a:gd name="T42" fmla="*/ 4 w 1406"/>
                    <a:gd name="T43" fmla="*/ 16 h 1090"/>
                    <a:gd name="T44" fmla="*/ 4 w 1406"/>
                    <a:gd name="T45" fmla="*/ 18 h 1090"/>
                    <a:gd name="T46" fmla="*/ 0 w 1406"/>
                    <a:gd name="T47" fmla="*/ 15 h 1090"/>
                    <a:gd name="T48" fmla="*/ 4 w 1406"/>
                    <a:gd name="T49" fmla="*/ 12 h 1090"/>
                    <a:gd name="T50" fmla="*/ 4 w 1406"/>
                    <a:gd name="T51" fmla="*/ 14 h 1090"/>
                    <a:gd name="T52" fmla="*/ 7 w 1406"/>
                    <a:gd name="T53" fmla="*/ 14 h 1090"/>
                    <a:gd name="T54" fmla="*/ 10 w 1406"/>
                    <a:gd name="T55" fmla="*/ 9 h 1090"/>
                    <a:gd name="T56" fmla="*/ 7 w 1406"/>
                    <a:gd name="T57" fmla="*/ 4 h 1090"/>
                    <a:gd name="T58" fmla="*/ 4 w 1406"/>
                    <a:gd name="T59" fmla="*/ 4 h 1090"/>
                    <a:gd name="T60" fmla="*/ 4 w 1406"/>
                    <a:gd name="T61" fmla="*/ 6 h 1090"/>
                    <a:gd name="T62" fmla="*/ 0 w 1406"/>
                    <a:gd name="T63" fmla="*/ 3 h 1090"/>
                    <a:gd name="T64" fmla="*/ 4 w 1406"/>
                    <a:gd name="T65" fmla="*/ 0 h 109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406" h="1090">
                      <a:moveTo>
                        <a:pt x="203" y="0"/>
                      </a:moveTo>
                      <a:lnTo>
                        <a:pt x="203" y="139"/>
                      </a:lnTo>
                      <a:lnTo>
                        <a:pt x="530" y="139"/>
                      </a:lnTo>
                      <a:lnTo>
                        <a:pt x="698" y="428"/>
                      </a:lnTo>
                      <a:lnTo>
                        <a:pt x="877" y="139"/>
                      </a:lnTo>
                      <a:lnTo>
                        <a:pt x="1204" y="139"/>
                      </a:lnTo>
                      <a:lnTo>
                        <a:pt x="1204" y="0"/>
                      </a:lnTo>
                      <a:lnTo>
                        <a:pt x="1406" y="170"/>
                      </a:lnTo>
                      <a:lnTo>
                        <a:pt x="1204" y="342"/>
                      </a:lnTo>
                      <a:lnTo>
                        <a:pt x="1204" y="225"/>
                      </a:lnTo>
                      <a:lnTo>
                        <a:pt x="967" y="225"/>
                      </a:lnTo>
                      <a:lnTo>
                        <a:pt x="776" y="545"/>
                      </a:lnTo>
                      <a:lnTo>
                        <a:pt x="967" y="876"/>
                      </a:lnTo>
                      <a:lnTo>
                        <a:pt x="1204" y="876"/>
                      </a:lnTo>
                      <a:lnTo>
                        <a:pt x="1204" y="760"/>
                      </a:lnTo>
                      <a:lnTo>
                        <a:pt x="1406" y="919"/>
                      </a:lnTo>
                      <a:lnTo>
                        <a:pt x="1204" y="1090"/>
                      </a:lnTo>
                      <a:lnTo>
                        <a:pt x="1204" y="962"/>
                      </a:lnTo>
                      <a:lnTo>
                        <a:pt x="877" y="962"/>
                      </a:lnTo>
                      <a:lnTo>
                        <a:pt x="698" y="663"/>
                      </a:lnTo>
                      <a:lnTo>
                        <a:pt x="530" y="972"/>
                      </a:lnTo>
                      <a:lnTo>
                        <a:pt x="203" y="972"/>
                      </a:lnTo>
                      <a:lnTo>
                        <a:pt x="203" y="1090"/>
                      </a:lnTo>
                      <a:lnTo>
                        <a:pt x="0" y="919"/>
                      </a:lnTo>
                      <a:lnTo>
                        <a:pt x="203" y="760"/>
                      </a:lnTo>
                      <a:lnTo>
                        <a:pt x="203" y="876"/>
                      </a:lnTo>
                      <a:lnTo>
                        <a:pt x="428" y="876"/>
                      </a:lnTo>
                      <a:lnTo>
                        <a:pt x="631" y="545"/>
                      </a:lnTo>
                      <a:lnTo>
                        <a:pt x="428" y="225"/>
                      </a:lnTo>
                      <a:lnTo>
                        <a:pt x="203" y="225"/>
                      </a:lnTo>
                      <a:lnTo>
                        <a:pt x="203" y="332"/>
                      </a:lnTo>
                      <a:lnTo>
                        <a:pt x="0" y="170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20550" name="Freeform 145"/>
                <p:cNvSpPr>
                  <a:spLocks/>
                </p:cNvSpPr>
                <p:nvPr/>
              </p:nvSpPr>
              <p:spPr bwMode="auto">
                <a:xfrm>
                  <a:off x="8634" y="10315"/>
                  <a:ext cx="703" cy="545"/>
                </a:xfrm>
                <a:custGeom>
                  <a:avLst/>
                  <a:gdLst>
                    <a:gd name="T0" fmla="*/ 4 w 1406"/>
                    <a:gd name="T1" fmla="*/ 0 h 1090"/>
                    <a:gd name="T2" fmla="*/ 4 w 1406"/>
                    <a:gd name="T3" fmla="*/ 3 h 1090"/>
                    <a:gd name="T4" fmla="*/ 9 w 1406"/>
                    <a:gd name="T5" fmla="*/ 3 h 1090"/>
                    <a:gd name="T6" fmla="*/ 11 w 1406"/>
                    <a:gd name="T7" fmla="*/ 7 h 1090"/>
                    <a:gd name="T8" fmla="*/ 14 w 1406"/>
                    <a:gd name="T9" fmla="*/ 3 h 1090"/>
                    <a:gd name="T10" fmla="*/ 19 w 1406"/>
                    <a:gd name="T11" fmla="*/ 3 h 1090"/>
                    <a:gd name="T12" fmla="*/ 19 w 1406"/>
                    <a:gd name="T13" fmla="*/ 0 h 1090"/>
                    <a:gd name="T14" fmla="*/ 22 w 1406"/>
                    <a:gd name="T15" fmla="*/ 3 h 1090"/>
                    <a:gd name="T16" fmla="*/ 19 w 1406"/>
                    <a:gd name="T17" fmla="*/ 6 h 1090"/>
                    <a:gd name="T18" fmla="*/ 19 w 1406"/>
                    <a:gd name="T19" fmla="*/ 4 h 1090"/>
                    <a:gd name="T20" fmla="*/ 16 w 1406"/>
                    <a:gd name="T21" fmla="*/ 4 h 1090"/>
                    <a:gd name="T22" fmla="*/ 13 w 1406"/>
                    <a:gd name="T23" fmla="*/ 9 h 1090"/>
                    <a:gd name="T24" fmla="*/ 16 w 1406"/>
                    <a:gd name="T25" fmla="*/ 14 h 1090"/>
                    <a:gd name="T26" fmla="*/ 19 w 1406"/>
                    <a:gd name="T27" fmla="*/ 14 h 1090"/>
                    <a:gd name="T28" fmla="*/ 19 w 1406"/>
                    <a:gd name="T29" fmla="*/ 12 h 1090"/>
                    <a:gd name="T30" fmla="*/ 22 w 1406"/>
                    <a:gd name="T31" fmla="*/ 15 h 1090"/>
                    <a:gd name="T32" fmla="*/ 19 w 1406"/>
                    <a:gd name="T33" fmla="*/ 18 h 1090"/>
                    <a:gd name="T34" fmla="*/ 19 w 1406"/>
                    <a:gd name="T35" fmla="*/ 16 h 1090"/>
                    <a:gd name="T36" fmla="*/ 14 w 1406"/>
                    <a:gd name="T37" fmla="*/ 16 h 1090"/>
                    <a:gd name="T38" fmla="*/ 11 w 1406"/>
                    <a:gd name="T39" fmla="*/ 11 h 1090"/>
                    <a:gd name="T40" fmla="*/ 9 w 1406"/>
                    <a:gd name="T41" fmla="*/ 16 h 1090"/>
                    <a:gd name="T42" fmla="*/ 4 w 1406"/>
                    <a:gd name="T43" fmla="*/ 16 h 1090"/>
                    <a:gd name="T44" fmla="*/ 4 w 1406"/>
                    <a:gd name="T45" fmla="*/ 18 h 1090"/>
                    <a:gd name="T46" fmla="*/ 0 w 1406"/>
                    <a:gd name="T47" fmla="*/ 15 h 1090"/>
                    <a:gd name="T48" fmla="*/ 4 w 1406"/>
                    <a:gd name="T49" fmla="*/ 12 h 1090"/>
                    <a:gd name="T50" fmla="*/ 4 w 1406"/>
                    <a:gd name="T51" fmla="*/ 14 h 1090"/>
                    <a:gd name="T52" fmla="*/ 7 w 1406"/>
                    <a:gd name="T53" fmla="*/ 14 h 1090"/>
                    <a:gd name="T54" fmla="*/ 10 w 1406"/>
                    <a:gd name="T55" fmla="*/ 9 h 1090"/>
                    <a:gd name="T56" fmla="*/ 7 w 1406"/>
                    <a:gd name="T57" fmla="*/ 4 h 1090"/>
                    <a:gd name="T58" fmla="*/ 4 w 1406"/>
                    <a:gd name="T59" fmla="*/ 4 h 1090"/>
                    <a:gd name="T60" fmla="*/ 4 w 1406"/>
                    <a:gd name="T61" fmla="*/ 6 h 1090"/>
                    <a:gd name="T62" fmla="*/ 0 w 1406"/>
                    <a:gd name="T63" fmla="*/ 3 h 1090"/>
                    <a:gd name="T64" fmla="*/ 4 w 1406"/>
                    <a:gd name="T65" fmla="*/ 0 h 109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406" h="1090">
                      <a:moveTo>
                        <a:pt x="203" y="0"/>
                      </a:moveTo>
                      <a:lnTo>
                        <a:pt x="203" y="139"/>
                      </a:lnTo>
                      <a:lnTo>
                        <a:pt x="530" y="139"/>
                      </a:lnTo>
                      <a:lnTo>
                        <a:pt x="698" y="428"/>
                      </a:lnTo>
                      <a:lnTo>
                        <a:pt x="877" y="139"/>
                      </a:lnTo>
                      <a:lnTo>
                        <a:pt x="1204" y="139"/>
                      </a:lnTo>
                      <a:lnTo>
                        <a:pt x="1204" y="0"/>
                      </a:lnTo>
                      <a:lnTo>
                        <a:pt x="1406" y="170"/>
                      </a:lnTo>
                      <a:lnTo>
                        <a:pt x="1204" y="342"/>
                      </a:lnTo>
                      <a:lnTo>
                        <a:pt x="1204" y="225"/>
                      </a:lnTo>
                      <a:lnTo>
                        <a:pt x="967" y="225"/>
                      </a:lnTo>
                      <a:lnTo>
                        <a:pt x="776" y="545"/>
                      </a:lnTo>
                      <a:lnTo>
                        <a:pt x="967" y="876"/>
                      </a:lnTo>
                      <a:lnTo>
                        <a:pt x="1204" y="876"/>
                      </a:lnTo>
                      <a:lnTo>
                        <a:pt x="1204" y="760"/>
                      </a:lnTo>
                      <a:lnTo>
                        <a:pt x="1406" y="919"/>
                      </a:lnTo>
                      <a:lnTo>
                        <a:pt x="1204" y="1090"/>
                      </a:lnTo>
                      <a:lnTo>
                        <a:pt x="1204" y="962"/>
                      </a:lnTo>
                      <a:lnTo>
                        <a:pt x="877" y="962"/>
                      </a:lnTo>
                      <a:lnTo>
                        <a:pt x="698" y="663"/>
                      </a:lnTo>
                      <a:lnTo>
                        <a:pt x="530" y="972"/>
                      </a:lnTo>
                      <a:lnTo>
                        <a:pt x="203" y="972"/>
                      </a:lnTo>
                      <a:lnTo>
                        <a:pt x="203" y="1090"/>
                      </a:lnTo>
                      <a:lnTo>
                        <a:pt x="0" y="919"/>
                      </a:lnTo>
                      <a:lnTo>
                        <a:pt x="203" y="760"/>
                      </a:lnTo>
                      <a:lnTo>
                        <a:pt x="203" y="876"/>
                      </a:lnTo>
                      <a:lnTo>
                        <a:pt x="428" y="876"/>
                      </a:lnTo>
                      <a:lnTo>
                        <a:pt x="631" y="545"/>
                      </a:lnTo>
                      <a:lnTo>
                        <a:pt x="428" y="225"/>
                      </a:lnTo>
                      <a:lnTo>
                        <a:pt x="203" y="225"/>
                      </a:lnTo>
                      <a:lnTo>
                        <a:pt x="203" y="332"/>
                      </a:lnTo>
                      <a:lnTo>
                        <a:pt x="0" y="170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</p:grpSp>
        </p:grpSp>
      </p:grpSp>
      <p:grpSp>
        <p:nvGrpSpPr>
          <p:cNvPr id="93331" name="Group 147"/>
          <p:cNvGrpSpPr>
            <a:grpSpLocks/>
          </p:cNvGrpSpPr>
          <p:nvPr/>
        </p:nvGrpSpPr>
        <p:grpSpPr bwMode="auto">
          <a:xfrm>
            <a:off x="1838325" y="3543300"/>
            <a:ext cx="542925" cy="190500"/>
            <a:chOff x="5610" y="12165"/>
            <a:chExt cx="855" cy="300"/>
          </a:xfrm>
        </p:grpSpPr>
        <p:sp>
          <p:nvSpPr>
            <p:cNvPr id="20535" name="Rectangle 148"/>
            <p:cNvSpPr>
              <a:spLocks noChangeArrowheads="1"/>
            </p:cNvSpPr>
            <p:nvPr/>
          </p:nvSpPr>
          <p:spPr bwMode="auto">
            <a:xfrm>
              <a:off x="5610" y="12165"/>
              <a:ext cx="495" cy="3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0536" name="Text Box 149"/>
            <p:cNvSpPr txBox="1">
              <a:spLocks noChangeArrowheads="1"/>
            </p:cNvSpPr>
            <p:nvPr/>
          </p:nvSpPr>
          <p:spPr bwMode="auto">
            <a:xfrm>
              <a:off x="6075" y="12165"/>
              <a:ext cx="390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000" b="1">
                  <a:latin typeface="Times New Roman" panose="02020603050405020304" pitchFamily="18" charset="0"/>
                </a:rPr>
                <a:t>D.1</a:t>
              </a:r>
            </a:p>
          </p:txBody>
        </p:sp>
      </p:grpSp>
      <p:sp>
        <p:nvSpPr>
          <p:cNvPr id="93334" name="Freeform 150"/>
          <p:cNvSpPr>
            <a:spLocks/>
          </p:cNvSpPr>
          <p:nvPr/>
        </p:nvSpPr>
        <p:spPr bwMode="auto">
          <a:xfrm>
            <a:off x="1285875" y="2819400"/>
            <a:ext cx="6696075" cy="1066800"/>
          </a:xfrm>
          <a:custGeom>
            <a:avLst/>
            <a:gdLst>
              <a:gd name="T0" fmla="*/ 0 w 10545"/>
              <a:gd name="T1" fmla="*/ 2147483647 h 1680"/>
              <a:gd name="T2" fmla="*/ 2147483647 w 10545"/>
              <a:gd name="T3" fmla="*/ 2147483647 h 1680"/>
              <a:gd name="T4" fmla="*/ 2147483647 w 10545"/>
              <a:gd name="T5" fmla="*/ 0 h 1680"/>
              <a:gd name="T6" fmla="*/ 2147483647 w 10545"/>
              <a:gd name="T7" fmla="*/ 2147483647 h 1680"/>
              <a:gd name="T8" fmla="*/ 2147483647 w 10545"/>
              <a:gd name="T9" fmla="*/ 2147483647 h 1680"/>
              <a:gd name="T10" fmla="*/ 2147483647 w 10545"/>
              <a:gd name="T11" fmla="*/ 2147483647 h 1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545" h="1680">
                <a:moveTo>
                  <a:pt x="0" y="1680"/>
                </a:moveTo>
                <a:lnTo>
                  <a:pt x="2490" y="1680"/>
                </a:lnTo>
                <a:lnTo>
                  <a:pt x="5175" y="0"/>
                </a:lnTo>
                <a:lnTo>
                  <a:pt x="7710" y="1470"/>
                </a:lnTo>
                <a:lnTo>
                  <a:pt x="7980" y="1620"/>
                </a:lnTo>
                <a:lnTo>
                  <a:pt x="10545" y="1620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cs-CZ"/>
          </a:p>
        </p:txBody>
      </p:sp>
      <p:grpSp>
        <p:nvGrpSpPr>
          <p:cNvPr id="20500" name="Group 151"/>
          <p:cNvGrpSpPr>
            <a:grpSpLocks/>
          </p:cNvGrpSpPr>
          <p:nvPr/>
        </p:nvGrpSpPr>
        <p:grpSpPr bwMode="auto">
          <a:xfrm>
            <a:off x="841375" y="3641725"/>
            <a:ext cx="730250" cy="728663"/>
            <a:chOff x="5" y="0"/>
            <a:chExt cx="19990" cy="20001"/>
          </a:xfrm>
        </p:grpSpPr>
        <p:grpSp>
          <p:nvGrpSpPr>
            <p:cNvPr id="20521" name="Group 152"/>
            <p:cNvGrpSpPr>
              <a:grpSpLocks/>
            </p:cNvGrpSpPr>
            <p:nvPr/>
          </p:nvGrpSpPr>
          <p:grpSpPr bwMode="auto">
            <a:xfrm>
              <a:off x="5" y="0"/>
              <a:ext cx="19990" cy="20001"/>
              <a:chOff x="5" y="0"/>
              <a:chExt cx="19990" cy="20001"/>
            </a:xfrm>
          </p:grpSpPr>
          <p:sp>
            <p:nvSpPr>
              <p:cNvPr id="20533" name="Freeform 153"/>
              <p:cNvSpPr>
                <a:spLocks/>
              </p:cNvSpPr>
              <p:nvPr/>
            </p:nvSpPr>
            <p:spPr bwMode="auto">
              <a:xfrm>
                <a:off x="2495" y="0"/>
                <a:ext cx="15010" cy="15008"/>
              </a:xfrm>
              <a:custGeom>
                <a:avLst/>
                <a:gdLst>
                  <a:gd name="T0" fmla="*/ 0 w 20000"/>
                  <a:gd name="T1" fmla="*/ 2830 h 20000"/>
                  <a:gd name="T2" fmla="*/ 593 w 20000"/>
                  <a:gd name="T3" fmla="*/ 2830 h 20000"/>
                  <a:gd name="T4" fmla="*/ 1187 w 20000"/>
                  <a:gd name="T5" fmla="*/ 3050 h 20000"/>
                  <a:gd name="T6" fmla="*/ 1187 w 20000"/>
                  <a:gd name="T7" fmla="*/ 3351 h 20000"/>
                  <a:gd name="T8" fmla="*/ 444 w 20000"/>
                  <a:gd name="T9" fmla="*/ 3351 h 20000"/>
                  <a:gd name="T10" fmla="*/ 444 w 20000"/>
                  <a:gd name="T11" fmla="*/ 3564 h 20000"/>
                  <a:gd name="T12" fmla="*/ 3117 w 20000"/>
                  <a:gd name="T13" fmla="*/ 3564 h 20000"/>
                  <a:gd name="T14" fmla="*/ 3117 w 20000"/>
                  <a:gd name="T15" fmla="*/ 3351 h 20000"/>
                  <a:gd name="T16" fmla="*/ 2374 w 20000"/>
                  <a:gd name="T17" fmla="*/ 3351 h 20000"/>
                  <a:gd name="T18" fmla="*/ 2374 w 20000"/>
                  <a:gd name="T19" fmla="*/ 3050 h 20000"/>
                  <a:gd name="T20" fmla="*/ 2974 w 20000"/>
                  <a:gd name="T21" fmla="*/ 2830 h 20000"/>
                  <a:gd name="T22" fmla="*/ 3567 w 20000"/>
                  <a:gd name="T23" fmla="*/ 2830 h 20000"/>
                  <a:gd name="T24" fmla="*/ 3567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2830 h 2000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0000" h="20000">
                    <a:moveTo>
                      <a:pt x="0" y="15850"/>
                    </a:moveTo>
                    <a:lnTo>
                      <a:pt x="3321" y="15850"/>
                    </a:lnTo>
                    <a:lnTo>
                      <a:pt x="6642" y="17084"/>
                    </a:lnTo>
                    <a:lnTo>
                      <a:pt x="6642" y="18766"/>
                    </a:lnTo>
                    <a:lnTo>
                      <a:pt x="2482" y="18766"/>
                    </a:lnTo>
                    <a:lnTo>
                      <a:pt x="2482" y="19963"/>
                    </a:lnTo>
                    <a:lnTo>
                      <a:pt x="17445" y="19963"/>
                    </a:lnTo>
                    <a:lnTo>
                      <a:pt x="17445" y="18766"/>
                    </a:lnTo>
                    <a:lnTo>
                      <a:pt x="13285" y="18766"/>
                    </a:lnTo>
                    <a:lnTo>
                      <a:pt x="13285" y="17084"/>
                    </a:lnTo>
                    <a:lnTo>
                      <a:pt x="16642" y="15850"/>
                    </a:lnTo>
                    <a:lnTo>
                      <a:pt x="19964" y="15850"/>
                    </a:lnTo>
                    <a:lnTo>
                      <a:pt x="19964" y="0"/>
                    </a:lnTo>
                    <a:lnTo>
                      <a:pt x="0" y="0"/>
                    </a:lnTo>
                    <a:lnTo>
                      <a:pt x="0" y="15850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34" name="Freeform 154"/>
              <p:cNvSpPr>
                <a:spLocks/>
              </p:cNvSpPr>
              <p:nvPr/>
            </p:nvSpPr>
            <p:spPr bwMode="auto">
              <a:xfrm>
                <a:off x="5" y="14980"/>
                <a:ext cx="19990" cy="5021"/>
              </a:xfrm>
              <a:custGeom>
                <a:avLst/>
                <a:gdLst>
                  <a:gd name="T0" fmla="*/ 19913 w 20000"/>
                  <a:gd name="T1" fmla="*/ 0 h 20000"/>
                  <a:gd name="T2" fmla="*/ 0 w 20000"/>
                  <a:gd name="T3" fmla="*/ 0 h 20000"/>
                  <a:gd name="T4" fmla="*/ 0 w 20000"/>
                  <a:gd name="T5" fmla="*/ 5 h 20000"/>
                  <a:gd name="T6" fmla="*/ 19913 w 20000"/>
                  <a:gd name="T7" fmla="*/ 5 h 20000"/>
                  <a:gd name="T8" fmla="*/ 1991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73" y="0"/>
                    </a:moveTo>
                    <a:lnTo>
                      <a:pt x="0" y="0"/>
                    </a:lnTo>
                    <a:lnTo>
                      <a:pt x="0" y="19888"/>
                    </a:lnTo>
                    <a:lnTo>
                      <a:pt x="19973" y="19888"/>
                    </a:lnTo>
                    <a:lnTo>
                      <a:pt x="199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</p:grpSp>
        <p:grpSp>
          <p:nvGrpSpPr>
            <p:cNvPr id="20522" name="Group 155"/>
            <p:cNvGrpSpPr>
              <a:grpSpLocks/>
            </p:cNvGrpSpPr>
            <p:nvPr/>
          </p:nvGrpSpPr>
          <p:grpSpPr bwMode="auto">
            <a:xfrm>
              <a:off x="609" y="11893"/>
              <a:ext cx="18782" cy="7518"/>
              <a:chOff x="0" y="-41"/>
              <a:chExt cx="20000" cy="20141"/>
            </a:xfrm>
          </p:grpSpPr>
          <p:sp>
            <p:nvSpPr>
              <p:cNvPr id="20527" name="Freeform 156"/>
              <p:cNvSpPr>
                <a:spLocks/>
              </p:cNvSpPr>
              <p:nvPr/>
            </p:nvSpPr>
            <p:spPr bwMode="auto">
              <a:xfrm>
                <a:off x="7345" y="5826"/>
                <a:ext cx="5337" cy="75"/>
              </a:xfrm>
              <a:custGeom>
                <a:avLst/>
                <a:gdLst>
                  <a:gd name="T0" fmla="*/ 0 w 20000"/>
                  <a:gd name="T1" fmla="*/ 0 h 20000"/>
                  <a:gd name="T2" fmla="*/ 7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891" y="0"/>
                    </a:lnTo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28" name="Freeform 157"/>
              <p:cNvSpPr>
                <a:spLocks/>
              </p:cNvSpPr>
              <p:nvPr/>
            </p:nvSpPr>
            <p:spPr bwMode="auto">
              <a:xfrm>
                <a:off x="7345" y="2440"/>
                <a:ext cx="5337" cy="75"/>
              </a:xfrm>
              <a:custGeom>
                <a:avLst/>
                <a:gdLst>
                  <a:gd name="T0" fmla="*/ 0 w 20000"/>
                  <a:gd name="T1" fmla="*/ 0 h 20000"/>
                  <a:gd name="T2" fmla="*/ 7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891" y="0"/>
                    </a:lnTo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29" name="Freeform 158"/>
              <p:cNvSpPr>
                <a:spLocks/>
              </p:cNvSpPr>
              <p:nvPr/>
            </p:nvSpPr>
            <p:spPr bwMode="auto">
              <a:xfrm>
                <a:off x="4665" y="-41"/>
                <a:ext cx="10670" cy="81"/>
              </a:xfrm>
              <a:custGeom>
                <a:avLst/>
                <a:gdLst>
                  <a:gd name="T0" fmla="*/ 0 w 20000"/>
                  <a:gd name="T1" fmla="*/ 0 h 20000"/>
                  <a:gd name="T2" fmla="*/ 46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945" y="0"/>
                    </a:lnTo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30" name="Freeform 159"/>
              <p:cNvSpPr>
                <a:spLocks/>
              </p:cNvSpPr>
              <p:nvPr/>
            </p:nvSpPr>
            <p:spPr bwMode="auto">
              <a:xfrm>
                <a:off x="15630" y="13341"/>
                <a:ext cx="4052" cy="75"/>
              </a:xfrm>
              <a:custGeom>
                <a:avLst/>
                <a:gdLst>
                  <a:gd name="T0" fmla="*/ 0 w 20000"/>
                  <a:gd name="T1" fmla="*/ 0 h 20000"/>
                  <a:gd name="T2" fmla="*/ 1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856" y="0"/>
                    </a:lnTo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31" name="Freeform 160"/>
              <p:cNvSpPr>
                <a:spLocks/>
              </p:cNvSpPr>
              <p:nvPr/>
            </p:nvSpPr>
            <p:spPr bwMode="auto">
              <a:xfrm>
                <a:off x="0" y="18375"/>
                <a:ext cx="20000" cy="1725"/>
              </a:xfrm>
              <a:custGeom>
                <a:avLst/>
                <a:gdLst>
                  <a:gd name="T0" fmla="*/ 0 w 20000"/>
                  <a:gd name="T1" fmla="*/ 0 h 20000"/>
                  <a:gd name="T2" fmla="*/ 19971 w 20000"/>
                  <a:gd name="T3" fmla="*/ 0 h 20000"/>
                  <a:gd name="T4" fmla="*/ 19971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19130"/>
                    </a:moveTo>
                    <a:lnTo>
                      <a:pt x="19971" y="19130"/>
                    </a:lnTo>
                    <a:lnTo>
                      <a:pt x="19971" y="0"/>
                    </a:lnTo>
                    <a:lnTo>
                      <a:pt x="0" y="0"/>
                    </a:lnTo>
                    <a:lnTo>
                      <a:pt x="0" y="1913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32" name="Freeform 161"/>
              <p:cNvSpPr>
                <a:spLocks/>
              </p:cNvSpPr>
              <p:nvPr/>
            </p:nvSpPr>
            <p:spPr bwMode="auto">
              <a:xfrm>
                <a:off x="0" y="10260"/>
                <a:ext cx="1690" cy="2856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0000" h="20000">
                    <a:moveTo>
                      <a:pt x="0" y="10000"/>
                    </a:moveTo>
                    <a:lnTo>
                      <a:pt x="690" y="6316"/>
                    </a:lnTo>
                    <a:lnTo>
                      <a:pt x="3103" y="3158"/>
                    </a:lnTo>
                    <a:lnTo>
                      <a:pt x="6207" y="526"/>
                    </a:lnTo>
                    <a:lnTo>
                      <a:pt x="10000" y="0"/>
                    </a:lnTo>
                    <a:lnTo>
                      <a:pt x="13793" y="526"/>
                    </a:lnTo>
                    <a:lnTo>
                      <a:pt x="16552" y="3158"/>
                    </a:lnTo>
                    <a:lnTo>
                      <a:pt x="19310" y="6316"/>
                    </a:lnTo>
                    <a:lnTo>
                      <a:pt x="19655" y="10000"/>
                    </a:lnTo>
                    <a:lnTo>
                      <a:pt x="19310" y="13684"/>
                    </a:lnTo>
                    <a:lnTo>
                      <a:pt x="16552" y="16842"/>
                    </a:lnTo>
                    <a:lnTo>
                      <a:pt x="13793" y="18421"/>
                    </a:lnTo>
                    <a:lnTo>
                      <a:pt x="10000" y="19474"/>
                    </a:lnTo>
                    <a:lnTo>
                      <a:pt x="6207" y="18421"/>
                    </a:lnTo>
                    <a:lnTo>
                      <a:pt x="3103" y="16842"/>
                    </a:lnTo>
                    <a:lnTo>
                      <a:pt x="690" y="13684"/>
                    </a:lnTo>
                    <a:lnTo>
                      <a:pt x="0" y="1000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</p:grpSp>
        <p:grpSp>
          <p:nvGrpSpPr>
            <p:cNvPr id="20523" name="Group 162"/>
            <p:cNvGrpSpPr>
              <a:grpSpLocks/>
            </p:cNvGrpSpPr>
            <p:nvPr/>
          </p:nvGrpSpPr>
          <p:grpSpPr bwMode="auto">
            <a:xfrm>
              <a:off x="9372" y="15624"/>
              <a:ext cx="9992" cy="2497"/>
              <a:chOff x="0" y="0"/>
              <a:chExt cx="20000" cy="20000"/>
            </a:xfrm>
          </p:grpSpPr>
          <p:sp>
            <p:nvSpPr>
              <p:cNvPr id="20525" name="Freeform 163"/>
              <p:cNvSpPr>
                <a:spLocks/>
              </p:cNvSpPr>
              <p:nvPr/>
            </p:nvSpPr>
            <p:spPr bwMode="auto">
              <a:xfrm>
                <a:off x="0" y="0"/>
                <a:ext cx="8771" cy="20000"/>
              </a:xfrm>
              <a:custGeom>
                <a:avLst/>
                <a:gdLst>
                  <a:gd name="T0" fmla="*/ 0 w 20000"/>
                  <a:gd name="T1" fmla="*/ 19775 h 20000"/>
                  <a:gd name="T2" fmla="*/ 141 w 20000"/>
                  <a:gd name="T3" fmla="*/ 19775 h 20000"/>
                  <a:gd name="T4" fmla="*/ 141 w 20000"/>
                  <a:gd name="T5" fmla="*/ 0 h 20000"/>
                  <a:gd name="T6" fmla="*/ 0 w 20000"/>
                  <a:gd name="T7" fmla="*/ 0 h 20000"/>
                  <a:gd name="T8" fmla="*/ 0 w 20000"/>
                  <a:gd name="T9" fmla="*/ 19775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19775"/>
                    </a:moveTo>
                    <a:lnTo>
                      <a:pt x="19875" y="19775"/>
                    </a:lnTo>
                    <a:lnTo>
                      <a:pt x="19875" y="0"/>
                    </a:lnTo>
                    <a:lnTo>
                      <a:pt x="0" y="0"/>
                    </a:lnTo>
                    <a:lnTo>
                      <a:pt x="0" y="19775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26" name="Freeform 164"/>
              <p:cNvSpPr>
                <a:spLocks/>
              </p:cNvSpPr>
              <p:nvPr/>
            </p:nvSpPr>
            <p:spPr bwMode="auto">
              <a:xfrm>
                <a:off x="11231" y="0"/>
                <a:ext cx="8769" cy="20000"/>
              </a:xfrm>
              <a:custGeom>
                <a:avLst/>
                <a:gdLst>
                  <a:gd name="T0" fmla="*/ 0 w 20000"/>
                  <a:gd name="T1" fmla="*/ 19775 h 20000"/>
                  <a:gd name="T2" fmla="*/ 141 w 20000"/>
                  <a:gd name="T3" fmla="*/ 19775 h 20000"/>
                  <a:gd name="T4" fmla="*/ 141 w 20000"/>
                  <a:gd name="T5" fmla="*/ 0 h 20000"/>
                  <a:gd name="T6" fmla="*/ 0 w 20000"/>
                  <a:gd name="T7" fmla="*/ 0 h 20000"/>
                  <a:gd name="T8" fmla="*/ 0 w 20000"/>
                  <a:gd name="T9" fmla="*/ 19775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19775"/>
                    </a:moveTo>
                    <a:lnTo>
                      <a:pt x="19875" y="19775"/>
                    </a:lnTo>
                    <a:lnTo>
                      <a:pt x="19875" y="0"/>
                    </a:lnTo>
                    <a:lnTo>
                      <a:pt x="0" y="0"/>
                    </a:lnTo>
                    <a:lnTo>
                      <a:pt x="0" y="19775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</p:grpSp>
        <p:sp>
          <p:nvSpPr>
            <p:cNvPr id="20524" name="Freeform 165"/>
            <p:cNvSpPr>
              <a:spLocks/>
            </p:cNvSpPr>
            <p:nvPr/>
          </p:nvSpPr>
          <p:spPr bwMode="auto">
            <a:xfrm>
              <a:off x="4360" y="1908"/>
              <a:ext cx="11253" cy="8108"/>
            </a:xfrm>
            <a:custGeom>
              <a:avLst/>
              <a:gdLst>
                <a:gd name="T0" fmla="*/ 0 w 20000"/>
                <a:gd name="T1" fmla="*/ 88 h 20000"/>
                <a:gd name="T2" fmla="*/ 633 w 20000"/>
                <a:gd name="T3" fmla="*/ 88 h 20000"/>
                <a:gd name="T4" fmla="*/ 633 w 20000"/>
                <a:gd name="T5" fmla="*/ 0 h 20000"/>
                <a:gd name="T6" fmla="*/ 0 w 20000"/>
                <a:gd name="T7" fmla="*/ 0 h 20000"/>
                <a:gd name="T8" fmla="*/ 0 w 20000"/>
                <a:gd name="T9" fmla="*/ 88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0" y="19931"/>
                  </a:moveTo>
                  <a:lnTo>
                    <a:pt x="19951" y="19931"/>
                  </a:lnTo>
                  <a:lnTo>
                    <a:pt x="19951" y="0"/>
                  </a:lnTo>
                  <a:lnTo>
                    <a:pt x="0" y="0"/>
                  </a:lnTo>
                  <a:lnTo>
                    <a:pt x="0" y="19931"/>
                  </a:lnTo>
                  <a:close/>
                </a:path>
              </a:pathLst>
            </a:custGeom>
            <a:solidFill>
              <a:srgbClr val="000000"/>
            </a:solidFill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grpSp>
        <p:nvGrpSpPr>
          <p:cNvPr id="20501" name="Group 166"/>
          <p:cNvGrpSpPr>
            <a:grpSpLocks/>
          </p:cNvGrpSpPr>
          <p:nvPr/>
        </p:nvGrpSpPr>
        <p:grpSpPr bwMode="auto">
          <a:xfrm>
            <a:off x="7566025" y="3603625"/>
            <a:ext cx="730250" cy="728663"/>
            <a:chOff x="5" y="0"/>
            <a:chExt cx="19990" cy="20001"/>
          </a:xfrm>
        </p:grpSpPr>
        <p:grpSp>
          <p:nvGrpSpPr>
            <p:cNvPr id="20507" name="Group 167"/>
            <p:cNvGrpSpPr>
              <a:grpSpLocks/>
            </p:cNvGrpSpPr>
            <p:nvPr/>
          </p:nvGrpSpPr>
          <p:grpSpPr bwMode="auto">
            <a:xfrm>
              <a:off x="5" y="0"/>
              <a:ext cx="19990" cy="20001"/>
              <a:chOff x="5" y="0"/>
              <a:chExt cx="19990" cy="20001"/>
            </a:xfrm>
          </p:grpSpPr>
          <p:sp>
            <p:nvSpPr>
              <p:cNvPr id="20519" name="Freeform 168"/>
              <p:cNvSpPr>
                <a:spLocks/>
              </p:cNvSpPr>
              <p:nvPr/>
            </p:nvSpPr>
            <p:spPr bwMode="auto">
              <a:xfrm>
                <a:off x="2495" y="0"/>
                <a:ext cx="15010" cy="15008"/>
              </a:xfrm>
              <a:custGeom>
                <a:avLst/>
                <a:gdLst>
                  <a:gd name="T0" fmla="*/ 0 w 20000"/>
                  <a:gd name="T1" fmla="*/ 2830 h 20000"/>
                  <a:gd name="T2" fmla="*/ 593 w 20000"/>
                  <a:gd name="T3" fmla="*/ 2830 h 20000"/>
                  <a:gd name="T4" fmla="*/ 1187 w 20000"/>
                  <a:gd name="T5" fmla="*/ 3050 h 20000"/>
                  <a:gd name="T6" fmla="*/ 1187 w 20000"/>
                  <a:gd name="T7" fmla="*/ 3351 h 20000"/>
                  <a:gd name="T8" fmla="*/ 444 w 20000"/>
                  <a:gd name="T9" fmla="*/ 3351 h 20000"/>
                  <a:gd name="T10" fmla="*/ 444 w 20000"/>
                  <a:gd name="T11" fmla="*/ 3564 h 20000"/>
                  <a:gd name="T12" fmla="*/ 3117 w 20000"/>
                  <a:gd name="T13" fmla="*/ 3564 h 20000"/>
                  <a:gd name="T14" fmla="*/ 3117 w 20000"/>
                  <a:gd name="T15" fmla="*/ 3351 h 20000"/>
                  <a:gd name="T16" fmla="*/ 2374 w 20000"/>
                  <a:gd name="T17" fmla="*/ 3351 h 20000"/>
                  <a:gd name="T18" fmla="*/ 2374 w 20000"/>
                  <a:gd name="T19" fmla="*/ 3050 h 20000"/>
                  <a:gd name="T20" fmla="*/ 2974 w 20000"/>
                  <a:gd name="T21" fmla="*/ 2830 h 20000"/>
                  <a:gd name="T22" fmla="*/ 3567 w 20000"/>
                  <a:gd name="T23" fmla="*/ 2830 h 20000"/>
                  <a:gd name="T24" fmla="*/ 3567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2830 h 2000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0000" h="20000">
                    <a:moveTo>
                      <a:pt x="0" y="15850"/>
                    </a:moveTo>
                    <a:lnTo>
                      <a:pt x="3321" y="15850"/>
                    </a:lnTo>
                    <a:lnTo>
                      <a:pt x="6642" y="17084"/>
                    </a:lnTo>
                    <a:lnTo>
                      <a:pt x="6642" y="18766"/>
                    </a:lnTo>
                    <a:lnTo>
                      <a:pt x="2482" y="18766"/>
                    </a:lnTo>
                    <a:lnTo>
                      <a:pt x="2482" y="19963"/>
                    </a:lnTo>
                    <a:lnTo>
                      <a:pt x="17445" y="19963"/>
                    </a:lnTo>
                    <a:lnTo>
                      <a:pt x="17445" y="18766"/>
                    </a:lnTo>
                    <a:lnTo>
                      <a:pt x="13285" y="18766"/>
                    </a:lnTo>
                    <a:lnTo>
                      <a:pt x="13285" y="17084"/>
                    </a:lnTo>
                    <a:lnTo>
                      <a:pt x="16642" y="15850"/>
                    </a:lnTo>
                    <a:lnTo>
                      <a:pt x="19964" y="15850"/>
                    </a:lnTo>
                    <a:lnTo>
                      <a:pt x="19964" y="0"/>
                    </a:lnTo>
                    <a:lnTo>
                      <a:pt x="0" y="0"/>
                    </a:lnTo>
                    <a:lnTo>
                      <a:pt x="0" y="15850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20" name="Freeform 169"/>
              <p:cNvSpPr>
                <a:spLocks/>
              </p:cNvSpPr>
              <p:nvPr/>
            </p:nvSpPr>
            <p:spPr bwMode="auto">
              <a:xfrm>
                <a:off x="5" y="14980"/>
                <a:ext cx="19990" cy="5021"/>
              </a:xfrm>
              <a:custGeom>
                <a:avLst/>
                <a:gdLst>
                  <a:gd name="T0" fmla="*/ 19913 w 20000"/>
                  <a:gd name="T1" fmla="*/ 0 h 20000"/>
                  <a:gd name="T2" fmla="*/ 0 w 20000"/>
                  <a:gd name="T3" fmla="*/ 0 h 20000"/>
                  <a:gd name="T4" fmla="*/ 0 w 20000"/>
                  <a:gd name="T5" fmla="*/ 5 h 20000"/>
                  <a:gd name="T6" fmla="*/ 19913 w 20000"/>
                  <a:gd name="T7" fmla="*/ 5 h 20000"/>
                  <a:gd name="T8" fmla="*/ 1991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73" y="0"/>
                    </a:moveTo>
                    <a:lnTo>
                      <a:pt x="0" y="0"/>
                    </a:lnTo>
                    <a:lnTo>
                      <a:pt x="0" y="19888"/>
                    </a:lnTo>
                    <a:lnTo>
                      <a:pt x="19973" y="19888"/>
                    </a:lnTo>
                    <a:lnTo>
                      <a:pt x="199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</p:grpSp>
        <p:grpSp>
          <p:nvGrpSpPr>
            <p:cNvPr id="20508" name="Group 170"/>
            <p:cNvGrpSpPr>
              <a:grpSpLocks/>
            </p:cNvGrpSpPr>
            <p:nvPr/>
          </p:nvGrpSpPr>
          <p:grpSpPr bwMode="auto">
            <a:xfrm>
              <a:off x="609" y="11893"/>
              <a:ext cx="18782" cy="7518"/>
              <a:chOff x="0" y="-41"/>
              <a:chExt cx="20000" cy="20141"/>
            </a:xfrm>
          </p:grpSpPr>
          <p:sp>
            <p:nvSpPr>
              <p:cNvPr id="20513" name="Freeform 171"/>
              <p:cNvSpPr>
                <a:spLocks/>
              </p:cNvSpPr>
              <p:nvPr/>
            </p:nvSpPr>
            <p:spPr bwMode="auto">
              <a:xfrm>
                <a:off x="7345" y="5826"/>
                <a:ext cx="5337" cy="75"/>
              </a:xfrm>
              <a:custGeom>
                <a:avLst/>
                <a:gdLst>
                  <a:gd name="T0" fmla="*/ 0 w 20000"/>
                  <a:gd name="T1" fmla="*/ 0 h 20000"/>
                  <a:gd name="T2" fmla="*/ 7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891" y="0"/>
                    </a:lnTo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14" name="Freeform 172"/>
              <p:cNvSpPr>
                <a:spLocks/>
              </p:cNvSpPr>
              <p:nvPr/>
            </p:nvSpPr>
            <p:spPr bwMode="auto">
              <a:xfrm>
                <a:off x="7345" y="2440"/>
                <a:ext cx="5337" cy="75"/>
              </a:xfrm>
              <a:custGeom>
                <a:avLst/>
                <a:gdLst>
                  <a:gd name="T0" fmla="*/ 0 w 20000"/>
                  <a:gd name="T1" fmla="*/ 0 h 20000"/>
                  <a:gd name="T2" fmla="*/ 7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891" y="0"/>
                    </a:lnTo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15" name="Freeform 173"/>
              <p:cNvSpPr>
                <a:spLocks/>
              </p:cNvSpPr>
              <p:nvPr/>
            </p:nvSpPr>
            <p:spPr bwMode="auto">
              <a:xfrm>
                <a:off x="4665" y="-41"/>
                <a:ext cx="10670" cy="81"/>
              </a:xfrm>
              <a:custGeom>
                <a:avLst/>
                <a:gdLst>
                  <a:gd name="T0" fmla="*/ 0 w 20000"/>
                  <a:gd name="T1" fmla="*/ 0 h 20000"/>
                  <a:gd name="T2" fmla="*/ 46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945" y="0"/>
                    </a:lnTo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16" name="Freeform 174"/>
              <p:cNvSpPr>
                <a:spLocks/>
              </p:cNvSpPr>
              <p:nvPr/>
            </p:nvSpPr>
            <p:spPr bwMode="auto">
              <a:xfrm>
                <a:off x="15630" y="13341"/>
                <a:ext cx="4052" cy="75"/>
              </a:xfrm>
              <a:custGeom>
                <a:avLst/>
                <a:gdLst>
                  <a:gd name="T0" fmla="*/ 0 w 20000"/>
                  <a:gd name="T1" fmla="*/ 0 h 20000"/>
                  <a:gd name="T2" fmla="*/ 1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856" y="0"/>
                    </a:lnTo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17" name="Freeform 175"/>
              <p:cNvSpPr>
                <a:spLocks/>
              </p:cNvSpPr>
              <p:nvPr/>
            </p:nvSpPr>
            <p:spPr bwMode="auto">
              <a:xfrm>
                <a:off x="0" y="18375"/>
                <a:ext cx="20000" cy="1725"/>
              </a:xfrm>
              <a:custGeom>
                <a:avLst/>
                <a:gdLst>
                  <a:gd name="T0" fmla="*/ 0 w 20000"/>
                  <a:gd name="T1" fmla="*/ 0 h 20000"/>
                  <a:gd name="T2" fmla="*/ 19971 w 20000"/>
                  <a:gd name="T3" fmla="*/ 0 h 20000"/>
                  <a:gd name="T4" fmla="*/ 19971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19130"/>
                    </a:moveTo>
                    <a:lnTo>
                      <a:pt x="19971" y="19130"/>
                    </a:lnTo>
                    <a:lnTo>
                      <a:pt x="19971" y="0"/>
                    </a:lnTo>
                    <a:lnTo>
                      <a:pt x="0" y="0"/>
                    </a:lnTo>
                    <a:lnTo>
                      <a:pt x="0" y="1913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18" name="Freeform 176"/>
              <p:cNvSpPr>
                <a:spLocks/>
              </p:cNvSpPr>
              <p:nvPr/>
            </p:nvSpPr>
            <p:spPr bwMode="auto">
              <a:xfrm>
                <a:off x="0" y="10260"/>
                <a:ext cx="1690" cy="2856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0000" h="20000">
                    <a:moveTo>
                      <a:pt x="0" y="10000"/>
                    </a:moveTo>
                    <a:lnTo>
                      <a:pt x="690" y="6316"/>
                    </a:lnTo>
                    <a:lnTo>
                      <a:pt x="3103" y="3158"/>
                    </a:lnTo>
                    <a:lnTo>
                      <a:pt x="6207" y="526"/>
                    </a:lnTo>
                    <a:lnTo>
                      <a:pt x="10000" y="0"/>
                    </a:lnTo>
                    <a:lnTo>
                      <a:pt x="13793" y="526"/>
                    </a:lnTo>
                    <a:lnTo>
                      <a:pt x="16552" y="3158"/>
                    </a:lnTo>
                    <a:lnTo>
                      <a:pt x="19310" y="6316"/>
                    </a:lnTo>
                    <a:lnTo>
                      <a:pt x="19655" y="10000"/>
                    </a:lnTo>
                    <a:lnTo>
                      <a:pt x="19310" y="13684"/>
                    </a:lnTo>
                    <a:lnTo>
                      <a:pt x="16552" y="16842"/>
                    </a:lnTo>
                    <a:lnTo>
                      <a:pt x="13793" y="18421"/>
                    </a:lnTo>
                    <a:lnTo>
                      <a:pt x="10000" y="19474"/>
                    </a:lnTo>
                    <a:lnTo>
                      <a:pt x="6207" y="18421"/>
                    </a:lnTo>
                    <a:lnTo>
                      <a:pt x="3103" y="16842"/>
                    </a:lnTo>
                    <a:lnTo>
                      <a:pt x="690" y="13684"/>
                    </a:lnTo>
                    <a:lnTo>
                      <a:pt x="0" y="1000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</p:grpSp>
        <p:grpSp>
          <p:nvGrpSpPr>
            <p:cNvPr id="20509" name="Group 177"/>
            <p:cNvGrpSpPr>
              <a:grpSpLocks/>
            </p:cNvGrpSpPr>
            <p:nvPr/>
          </p:nvGrpSpPr>
          <p:grpSpPr bwMode="auto">
            <a:xfrm>
              <a:off x="9372" y="15624"/>
              <a:ext cx="9992" cy="2497"/>
              <a:chOff x="0" y="0"/>
              <a:chExt cx="20000" cy="20000"/>
            </a:xfrm>
          </p:grpSpPr>
          <p:sp>
            <p:nvSpPr>
              <p:cNvPr id="20511" name="Freeform 178"/>
              <p:cNvSpPr>
                <a:spLocks/>
              </p:cNvSpPr>
              <p:nvPr/>
            </p:nvSpPr>
            <p:spPr bwMode="auto">
              <a:xfrm>
                <a:off x="0" y="0"/>
                <a:ext cx="8771" cy="20000"/>
              </a:xfrm>
              <a:custGeom>
                <a:avLst/>
                <a:gdLst>
                  <a:gd name="T0" fmla="*/ 0 w 20000"/>
                  <a:gd name="T1" fmla="*/ 19775 h 20000"/>
                  <a:gd name="T2" fmla="*/ 141 w 20000"/>
                  <a:gd name="T3" fmla="*/ 19775 h 20000"/>
                  <a:gd name="T4" fmla="*/ 141 w 20000"/>
                  <a:gd name="T5" fmla="*/ 0 h 20000"/>
                  <a:gd name="T6" fmla="*/ 0 w 20000"/>
                  <a:gd name="T7" fmla="*/ 0 h 20000"/>
                  <a:gd name="T8" fmla="*/ 0 w 20000"/>
                  <a:gd name="T9" fmla="*/ 19775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19775"/>
                    </a:moveTo>
                    <a:lnTo>
                      <a:pt x="19875" y="19775"/>
                    </a:lnTo>
                    <a:lnTo>
                      <a:pt x="19875" y="0"/>
                    </a:lnTo>
                    <a:lnTo>
                      <a:pt x="0" y="0"/>
                    </a:lnTo>
                    <a:lnTo>
                      <a:pt x="0" y="19775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512" name="Freeform 179"/>
              <p:cNvSpPr>
                <a:spLocks/>
              </p:cNvSpPr>
              <p:nvPr/>
            </p:nvSpPr>
            <p:spPr bwMode="auto">
              <a:xfrm>
                <a:off x="11231" y="0"/>
                <a:ext cx="8769" cy="20000"/>
              </a:xfrm>
              <a:custGeom>
                <a:avLst/>
                <a:gdLst>
                  <a:gd name="T0" fmla="*/ 0 w 20000"/>
                  <a:gd name="T1" fmla="*/ 19775 h 20000"/>
                  <a:gd name="T2" fmla="*/ 141 w 20000"/>
                  <a:gd name="T3" fmla="*/ 19775 h 20000"/>
                  <a:gd name="T4" fmla="*/ 141 w 20000"/>
                  <a:gd name="T5" fmla="*/ 0 h 20000"/>
                  <a:gd name="T6" fmla="*/ 0 w 20000"/>
                  <a:gd name="T7" fmla="*/ 0 h 20000"/>
                  <a:gd name="T8" fmla="*/ 0 w 20000"/>
                  <a:gd name="T9" fmla="*/ 19775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0" y="19775"/>
                    </a:moveTo>
                    <a:lnTo>
                      <a:pt x="19875" y="19775"/>
                    </a:lnTo>
                    <a:lnTo>
                      <a:pt x="19875" y="0"/>
                    </a:lnTo>
                    <a:lnTo>
                      <a:pt x="0" y="0"/>
                    </a:lnTo>
                    <a:lnTo>
                      <a:pt x="0" y="19775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</p:grpSp>
        <p:sp>
          <p:nvSpPr>
            <p:cNvPr id="20510" name="Freeform 180"/>
            <p:cNvSpPr>
              <a:spLocks/>
            </p:cNvSpPr>
            <p:nvPr/>
          </p:nvSpPr>
          <p:spPr bwMode="auto">
            <a:xfrm>
              <a:off x="4360" y="1908"/>
              <a:ext cx="11253" cy="8108"/>
            </a:xfrm>
            <a:custGeom>
              <a:avLst/>
              <a:gdLst>
                <a:gd name="T0" fmla="*/ 0 w 20000"/>
                <a:gd name="T1" fmla="*/ 88 h 20000"/>
                <a:gd name="T2" fmla="*/ 633 w 20000"/>
                <a:gd name="T3" fmla="*/ 88 h 20000"/>
                <a:gd name="T4" fmla="*/ 633 w 20000"/>
                <a:gd name="T5" fmla="*/ 0 h 20000"/>
                <a:gd name="T6" fmla="*/ 0 w 20000"/>
                <a:gd name="T7" fmla="*/ 0 h 20000"/>
                <a:gd name="T8" fmla="*/ 0 w 20000"/>
                <a:gd name="T9" fmla="*/ 88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0" y="19931"/>
                  </a:moveTo>
                  <a:lnTo>
                    <a:pt x="19951" y="19931"/>
                  </a:lnTo>
                  <a:lnTo>
                    <a:pt x="19951" y="0"/>
                  </a:lnTo>
                  <a:lnTo>
                    <a:pt x="0" y="0"/>
                  </a:lnTo>
                  <a:lnTo>
                    <a:pt x="0" y="19931"/>
                  </a:lnTo>
                  <a:close/>
                </a:path>
              </a:pathLst>
            </a:custGeom>
            <a:solidFill>
              <a:srgbClr val="000000"/>
            </a:solidFill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grpSp>
        <p:nvGrpSpPr>
          <p:cNvPr id="93365" name="Group 181"/>
          <p:cNvGrpSpPr>
            <a:grpSpLocks/>
          </p:cNvGrpSpPr>
          <p:nvPr/>
        </p:nvGrpSpPr>
        <p:grpSpPr bwMode="auto">
          <a:xfrm>
            <a:off x="2352675" y="1981200"/>
            <a:ext cx="4648200" cy="4648200"/>
            <a:chOff x="1536" y="1392"/>
            <a:chExt cx="2928" cy="2928"/>
          </a:xfrm>
        </p:grpSpPr>
        <p:pic>
          <p:nvPicPr>
            <p:cNvPr id="20503" name="Picture 18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2928"/>
              <a:ext cx="624" cy="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4" name="Picture 18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1392"/>
              <a:ext cx="624" cy="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5" name="Picture 18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2928"/>
              <a:ext cx="624" cy="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6" name="Picture 18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3659"/>
              <a:ext cx="624" cy="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dirty="0"/>
              <a:t>ETOS 2022</a:t>
            </a:r>
          </a:p>
        </p:txBody>
      </p:sp>
      <p:sp>
        <p:nvSpPr>
          <p:cNvPr id="21507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97ADFFA-D23F-4F8E-B6BA-05C0E70F8916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pl-PL" altLang="pl-PL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Sieć </a:t>
            </a:r>
            <a:r>
              <a:rPr lang="en-GB" altLang="pl-PL"/>
              <a:t>IP</a:t>
            </a:r>
            <a:r>
              <a:rPr lang="pl-PL" altLang="pl-PL"/>
              <a:t> </a:t>
            </a:r>
            <a:r>
              <a:rPr lang="en-GB" altLang="pl-PL"/>
              <a:t>(</a:t>
            </a:r>
            <a:r>
              <a:rPr lang="pl-PL" altLang="pl-PL"/>
              <a:t>3</a:t>
            </a:r>
            <a:r>
              <a:rPr lang="en-GB" altLang="pl-PL"/>
              <a:t>)</a:t>
            </a:r>
          </a:p>
        </p:txBody>
      </p:sp>
      <p:pic>
        <p:nvPicPr>
          <p:cNvPr id="21509" name="Picture 4" descr="5-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" y="2209800"/>
            <a:ext cx="728821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699375" cy="9906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l-PL" altLang="pl-PL" sz="2400" b="1"/>
              <a:t>Sieć IP jest zbudowana z niezależnych domen AS (Autonomouns Systems)</a:t>
            </a:r>
            <a:endParaRPr lang="en-GB" altLang="pl-PL" sz="2400" b="1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7467600" y="2667000"/>
            <a:ext cx="1263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/>
              <a:t>Backbone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/>
              <a:t>Tier 1</a:t>
            </a:r>
            <a:endParaRPr lang="en-GB" altLang="pl-PL" sz="2000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7467600" y="4114800"/>
            <a:ext cx="12652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/>
              <a:t>Large ISP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/>
              <a:t>Tier 2</a:t>
            </a:r>
            <a:endParaRPr lang="en-GB" altLang="pl-PL" sz="2000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228600" y="3733800"/>
            <a:ext cx="8458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cs-CZ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28600" y="5181600"/>
            <a:ext cx="8458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cs-CZ"/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6897688" y="5410200"/>
            <a:ext cx="2260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/>
              <a:t>Small ISP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/>
              <a:t>&amp; access networks</a:t>
            </a:r>
            <a:endParaRPr lang="en-GB" altLang="pl-PL" sz="2000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5105400" y="6324600"/>
            <a:ext cx="38862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ISP – Internet Service Provider</a:t>
            </a:r>
            <a:endParaRPr lang="en-GB" altLang="pl-PL"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dirty="0"/>
              <a:t>ETOS 2022</a:t>
            </a:r>
          </a:p>
        </p:txBody>
      </p:sp>
      <p:sp>
        <p:nvSpPr>
          <p:cNvPr id="22531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02B9819-A92A-4000-8676-BB9BA2A10877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pl-PL" altLang="pl-PL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Sieć </a:t>
            </a:r>
            <a:r>
              <a:rPr lang="en-GB" altLang="pl-PL"/>
              <a:t>IP</a:t>
            </a:r>
            <a:r>
              <a:rPr lang="pl-PL" altLang="pl-PL"/>
              <a:t> </a:t>
            </a:r>
            <a:r>
              <a:rPr lang="en-GB" altLang="pl-PL"/>
              <a:t>(</a:t>
            </a:r>
            <a:r>
              <a:rPr lang="pl-PL" altLang="pl-PL"/>
              <a:t>3</a:t>
            </a:r>
            <a:r>
              <a:rPr lang="en-GB" altLang="pl-PL"/>
              <a:t>)</a:t>
            </a:r>
          </a:p>
        </p:txBody>
      </p:sp>
      <p:sp>
        <p:nvSpPr>
          <p:cNvPr id="2253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699375" cy="9906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l-PL" altLang="pl-PL" sz="2400" b="1"/>
              <a:t>Sieć IP jest zbudowana z niezależnych domen AS (Autonomouns Systems)</a:t>
            </a:r>
            <a:endParaRPr lang="en-GB" altLang="pl-PL" sz="2400" b="1"/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7467600" y="2667000"/>
            <a:ext cx="1263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/>
              <a:t>Backbone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/>
              <a:t>Tier 1</a:t>
            </a:r>
            <a:endParaRPr lang="en-GB" altLang="pl-PL" sz="2000"/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7467600" y="4114800"/>
            <a:ext cx="12652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/>
              <a:t>Large ISP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/>
              <a:t>Tier 2</a:t>
            </a:r>
            <a:endParaRPr lang="en-GB" altLang="pl-PL" sz="2000"/>
          </a:p>
        </p:txBody>
      </p:sp>
      <p:sp>
        <p:nvSpPr>
          <p:cNvPr id="22539" name="Text Box 10"/>
          <p:cNvSpPr txBox="1">
            <a:spLocks noChangeArrowheads="1"/>
          </p:cNvSpPr>
          <p:nvPr/>
        </p:nvSpPr>
        <p:spPr bwMode="auto">
          <a:xfrm>
            <a:off x="5105400" y="6324600"/>
            <a:ext cx="38862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ISP – Internet Service Provider</a:t>
            </a:r>
            <a:endParaRPr lang="en-GB" altLang="pl-PL" sz="1600"/>
          </a:p>
        </p:txBody>
      </p:sp>
      <p:pic>
        <p:nvPicPr>
          <p:cNvPr id="22540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7021513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Line 8"/>
          <p:cNvSpPr>
            <a:spLocks noChangeShapeType="1"/>
          </p:cNvSpPr>
          <p:nvPr/>
        </p:nvSpPr>
        <p:spPr bwMode="auto">
          <a:xfrm>
            <a:off x="228600" y="5181600"/>
            <a:ext cx="8458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cs-CZ"/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>
            <a:off x="228600" y="3733800"/>
            <a:ext cx="8458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cs-CZ"/>
          </a:p>
        </p:txBody>
      </p:sp>
      <p:sp>
        <p:nvSpPr>
          <p:cNvPr id="22538" name="Text Box 9"/>
          <p:cNvSpPr txBox="1">
            <a:spLocks noChangeArrowheads="1"/>
          </p:cNvSpPr>
          <p:nvPr/>
        </p:nvSpPr>
        <p:spPr bwMode="auto">
          <a:xfrm>
            <a:off x="6897688" y="5410200"/>
            <a:ext cx="2260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dirty="0"/>
              <a:t>Small ISP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000" dirty="0"/>
              <a:t>&amp; </a:t>
            </a:r>
            <a:r>
              <a:rPr lang="pl-PL" altLang="pl-PL" sz="2000" dirty="0" err="1"/>
              <a:t>access</a:t>
            </a:r>
            <a:r>
              <a:rPr lang="pl-PL" altLang="pl-PL" sz="2000" dirty="0"/>
              <a:t> networks</a:t>
            </a:r>
            <a:endParaRPr lang="en-GB" altLang="pl-PL" sz="2000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29" y="1901888"/>
            <a:ext cx="6688820" cy="4113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Symbol zastępczy zawartości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1174587"/>
            <a:ext cx="8406128" cy="55679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dirty="0"/>
              <a:t>ETOS 2022</a:t>
            </a:r>
          </a:p>
        </p:txBody>
      </p:sp>
      <p:sp>
        <p:nvSpPr>
          <p:cNvPr id="23555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2EF3D60-1AF0-49D8-909F-265678DD901D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pl-PL" altLang="pl-PL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Sieć </a:t>
            </a:r>
            <a:r>
              <a:rPr lang="en-GB" altLang="pl-PL"/>
              <a:t>IP</a:t>
            </a:r>
            <a:r>
              <a:rPr lang="pl-PL" altLang="pl-PL"/>
              <a:t> </a:t>
            </a:r>
            <a:r>
              <a:rPr lang="en-GB" altLang="pl-PL"/>
              <a:t>(</a:t>
            </a:r>
            <a:r>
              <a:rPr lang="pl-PL" altLang="pl-PL"/>
              <a:t>4</a:t>
            </a:r>
            <a:r>
              <a:rPr lang="en-GB" altLang="pl-PL"/>
              <a:t>) </a:t>
            </a:r>
            <a:r>
              <a:rPr lang="pl-PL" altLang="pl-PL"/>
              <a:t>F</a:t>
            </a:r>
            <a:r>
              <a:rPr lang="en-GB" altLang="pl-PL"/>
              <a:t>ormat</a:t>
            </a:r>
            <a:r>
              <a:rPr lang="pl-PL" altLang="pl-PL"/>
              <a:t> pakietu IPv4</a:t>
            </a:r>
            <a:endParaRPr lang="en-GB" altLang="pl-PL"/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1055688" y="5867400"/>
            <a:ext cx="745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87350" indent="-387350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90000"/>
              </a:lnSpc>
              <a:buClrTx/>
              <a:buSzPct val="80000"/>
              <a:buFont typeface="Wingdings" panose="05000000000000000000" pitchFamily="2" charset="2"/>
              <a:buNone/>
            </a:pPr>
            <a:r>
              <a:rPr lang="en-GB" altLang="pl-PL" sz="2400">
                <a:latin typeface="Arial" panose="020B0604020202020204" pitchFamily="34" charset="0"/>
              </a:rPr>
              <a:t>IPv4</a:t>
            </a:r>
            <a:r>
              <a:rPr lang="en-GB" altLang="pl-PL" sz="2400">
                <a:solidFill>
                  <a:schemeClr val="tx2"/>
                </a:solidFill>
                <a:latin typeface="Arial" panose="020B0604020202020204" pitchFamily="34" charset="0"/>
              </a:rPr>
              <a:t> packet format</a:t>
            </a:r>
            <a:r>
              <a:rPr lang="en-GB" altLang="pl-PL" sz="2400">
                <a:latin typeface="Arial" panose="020B0604020202020204" pitchFamily="34" charset="0"/>
              </a:rPr>
              <a:t> - RFC 791</a:t>
            </a:r>
          </a:p>
        </p:txBody>
      </p:sp>
      <p:grpSp>
        <p:nvGrpSpPr>
          <p:cNvPr id="23558" name="Group 4"/>
          <p:cNvGrpSpPr>
            <a:grpSpLocks/>
          </p:cNvGrpSpPr>
          <p:nvPr/>
        </p:nvGrpSpPr>
        <p:grpSpPr bwMode="auto">
          <a:xfrm>
            <a:off x="1187450" y="1484313"/>
            <a:ext cx="7067550" cy="4386262"/>
            <a:chOff x="960" y="909"/>
            <a:chExt cx="4824" cy="2763"/>
          </a:xfrm>
        </p:grpSpPr>
        <p:sp>
          <p:nvSpPr>
            <p:cNvPr id="23559" name="Rectangle 5"/>
            <p:cNvSpPr>
              <a:spLocks noChangeArrowheads="1"/>
            </p:cNvSpPr>
            <p:nvPr/>
          </p:nvSpPr>
          <p:spPr bwMode="auto">
            <a:xfrm>
              <a:off x="1022" y="1076"/>
              <a:ext cx="556" cy="2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800">
                  <a:latin typeface="Arial" panose="020B0604020202020204" pitchFamily="34" charset="0"/>
                </a:rPr>
                <a:t>Version</a:t>
              </a:r>
              <a:br>
                <a:rPr lang="en-GB" altLang="pl-PL" sz="2000">
                  <a:latin typeface="Arial" panose="020B0604020202020204" pitchFamily="34" charset="0"/>
                </a:rPr>
              </a:br>
              <a:r>
                <a:rPr lang="en-GB" altLang="pl-PL" sz="1200">
                  <a:latin typeface="Arial" panose="020B0604020202020204" pitchFamily="34" charset="0"/>
                </a:rPr>
                <a:t>4 bits</a:t>
              </a:r>
            </a:p>
          </p:txBody>
        </p:sp>
        <p:sp>
          <p:nvSpPr>
            <p:cNvPr id="23560" name="Rectangle 6"/>
            <p:cNvSpPr>
              <a:spLocks noChangeArrowheads="1"/>
            </p:cNvSpPr>
            <p:nvPr/>
          </p:nvSpPr>
          <p:spPr bwMode="auto">
            <a:xfrm>
              <a:off x="1586" y="1076"/>
              <a:ext cx="556" cy="2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800">
                  <a:latin typeface="Arial" panose="020B0604020202020204" pitchFamily="34" charset="0"/>
                </a:rPr>
                <a:t>IHL</a:t>
              </a:r>
              <a:br>
                <a:rPr lang="en-GB" altLang="pl-PL" sz="2000">
                  <a:latin typeface="Arial" panose="020B0604020202020204" pitchFamily="34" charset="0"/>
                </a:rPr>
              </a:br>
              <a:r>
                <a:rPr lang="en-GB" altLang="pl-PL" sz="1200">
                  <a:latin typeface="Arial" panose="020B0604020202020204" pitchFamily="34" charset="0"/>
                </a:rPr>
                <a:t>4 bits</a:t>
              </a:r>
            </a:p>
          </p:txBody>
        </p:sp>
        <p:sp>
          <p:nvSpPr>
            <p:cNvPr id="23561" name="Rectangle 7"/>
            <p:cNvSpPr>
              <a:spLocks noChangeArrowheads="1"/>
            </p:cNvSpPr>
            <p:nvPr/>
          </p:nvSpPr>
          <p:spPr bwMode="auto">
            <a:xfrm>
              <a:off x="2150" y="1076"/>
              <a:ext cx="1120" cy="2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800">
                  <a:latin typeface="Arial" panose="020B0604020202020204" pitchFamily="34" charset="0"/>
                </a:rPr>
                <a:t>TOS</a:t>
              </a:r>
              <a:br>
                <a:rPr lang="en-GB" altLang="pl-PL" sz="2000">
                  <a:latin typeface="Arial" panose="020B0604020202020204" pitchFamily="34" charset="0"/>
                </a:rPr>
              </a:br>
              <a:r>
                <a:rPr lang="en-GB" altLang="pl-PL" sz="1200">
                  <a:latin typeface="Arial" panose="020B0604020202020204" pitchFamily="34" charset="0"/>
                </a:rPr>
                <a:t>8 bits</a:t>
              </a:r>
            </a:p>
          </p:txBody>
        </p:sp>
        <p:sp>
          <p:nvSpPr>
            <p:cNvPr id="23562" name="Rectangle 8"/>
            <p:cNvSpPr>
              <a:spLocks noChangeArrowheads="1"/>
            </p:cNvSpPr>
            <p:nvPr/>
          </p:nvSpPr>
          <p:spPr bwMode="auto">
            <a:xfrm>
              <a:off x="1022" y="1380"/>
              <a:ext cx="2248" cy="2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800">
                  <a:latin typeface="Arial" panose="020B0604020202020204" pitchFamily="34" charset="0"/>
                </a:rPr>
                <a:t>Identifier</a:t>
              </a:r>
              <a:br>
                <a:rPr lang="en-GB" altLang="pl-PL" sz="2000">
                  <a:latin typeface="Arial" panose="020B0604020202020204" pitchFamily="34" charset="0"/>
                </a:rPr>
              </a:br>
              <a:r>
                <a:rPr lang="en-GB" altLang="pl-PL" sz="1200">
                  <a:latin typeface="Arial" panose="020B0604020202020204" pitchFamily="34" charset="0"/>
                </a:rPr>
                <a:t>16 bits</a:t>
              </a:r>
            </a:p>
          </p:txBody>
        </p:sp>
        <p:sp>
          <p:nvSpPr>
            <p:cNvPr id="23563" name="Rectangle 9"/>
            <p:cNvSpPr>
              <a:spLocks noChangeArrowheads="1"/>
            </p:cNvSpPr>
            <p:nvPr/>
          </p:nvSpPr>
          <p:spPr bwMode="auto">
            <a:xfrm>
              <a:off x="3278" y="1076"/>
              <a:ext cx="2248" cy="2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800" b="1">
                  <a:latin typeface="Arial Narrow" panose="020B0606020202030204" pitchFamily="34" charset="0"/>
                </a:rPr>
                <a:t>Total Length</a:t>
              </a:r>
              <a:br>
                <a:rPr lang="en-GB" altLang="pl-PL" sz="1800" b="1">
                  <a:latin typeface="Arial Narrow" panose="020B0606020202030204" pitchFamily="34" charset="0"/>
                </a:rPr>
              </a:br>
              <a:r>
                <a:rPr lang="en-GB" altLang="pl-PL" sz="1200">
                  <a:latin typeface="Arial Narrow" panose="020B0606020202030204" pitchFamily="34" charset="0"/>
                </a:rPr>
                <a:t>16 bits</a:t>
              </a:r>
            </a:p>
          </p:txBody>
        </p:sp>
        <p:sp>
          <p:nvSpPr>
            <p:cNvPr id="23564" name="Rectangle 10"/>
            <p:cNvSpPr>
              <a:spLocks noChangeArrowheads="1"/>
            </p:cNvSpPr>
            <p:nvPr/>
          </p:nvSpPr>
          <p:spPr bwMode="auto">
            <a:xfrm>
              <a:off x="3758" y="1380"/>
              <a:ext cx="1768" cy="2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800" b="1">
                  <a:latin typeface="Arial Narrow" panose="020B0606020202030204" pitchFamily="34" charset="0"/>
                </a:rPr>
                <a:t>Fragment offset</a:t>
              </a:r>
              <a:br>
                <a:rPr lang="en-GB" altLang="pl-PL" sz="2000">
                  <a:latin typeface="Arial Narrow" panose="020B0606020202030204" pitchFamily="34" charset="0"/>
                </a:rPr>
              </a:br>
              <a:r>
                <a:rPr lang="en-GB" altLang="pl-PL" sz="1200">
                  <a:latin typeface="Arial Narrow" panose="020B0606020202030204" pitchFamily="34" charset="0"/>
                </a:rPr>
                <a:t> 13 bits</a:t>
              </a:r>
            </a:p>
          </p:txBody>
        </p:sp>
        <p:sp>
          <p:nvSpPr>
            <p:cNvPr id="23565" name="Rectangle 11"/>
            <p:cNvSpPr>
              <a:spLocks noChangeArrowheads="1"/>
            </p:cNvSpPr>
            <p:nvPr/>
          </p:nvSpPr>
          <p:spPr bwMode="auto">
            <a:xfrm>
              <a:off x="1022" y="1683"/>
              <a:ext cx="1120" cy="2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800" b="1">
                  <a:latin typeface="Arial Narrow" panose="020B0606020202030204" pitchFamily="34" charset="0"/>
                </a:rPr>
                <a:t>TTL </a:t>
              </a:r>
              <a:br>
                <a:rPr lang="en-GB" altLang="pl-PL" sz="2000">
                  <a:latin typeface="Arial Narrow" panose="020B0606020202030204" pitchFamily="34" charset="0"/>
                </a:rPr>
              </a:br>
              <a:r>
                <a:rPr lang="en-GB" altLang="pl-PL" sz="1200">
                  <a:latin typeface="Arial Narrow" panose="020B0606020202030204" pitchFamily="34" charset="0"/>
                </a:rPr>
                <a:t>8 bits</a:t>
              </a:r>
            </a:p>
          </p:txBody>
        </p:sp>
        <p:sp>
          <p:nvSpPr>
            <p:cNvPr id="23566" name="Rectangle 12"/>
            <p:cNvSpPr>
              <a:spLocks noChangeArrowheads="1"/>
            </p:cNvSpPr>
            <p:nvPr/>
          </p:nvSpPr>
          <p:spPr bwMode="auto">
            <a:xfrm>
              <a:off x="2150" y="1683"/>
              <a:ext cx="1120" cy="2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800">
                  <a:latin typeface="Arial" panose="020B0604020202020204" pitchFamily="34" charset="0"/>
                </a:rPr>
                <a:t>Protocol</a:t>
              </a:r>
              <a:br>
                <a:rPr lang="en-GB" altLang="pl-PL" sz="1800">
                  <a:latin typeface="Arial" panose="020B0604020202020204" pitchFamily="34" charset="0"/>
                </a:rPr>
              </a:br>
              <a:r>
                <a:rPr lang="en-GB" altLang="pl-PL" sz="1200">
                  <a:latin typeface="Arial" panose="020B0604020202020204" pitchFamily="34" charset="0"/>
                </a:rPr>
                <a:t>8 bits</a:t>
              </a:r>
            </a:p>
          </p:txBody>
        </p:sp>
        <p:sp>
          <p:nvSpPr>
            <p:cNvPr id="23567" name="Rectangle 13"/>
            <p:cNvSpPr>
              <a:spLocks noChangeArrowheads="1"/>
            </p:cNvSpPr>
            <p:nvPr/>
          </p:nvSpPr>
          <p:spPr bwMode="auto">
            <a:xfrm>
              <a:off x="3278" y="1683"/>
              <a:ext cx="2248" cy="2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800" b="1">
                  <a:latin typeface="Arial Narrow" panose="020B0606020202030204" pitchFamily="34" charset="0"/>
                </a:rPr>
                <a:t>Header checksum</a:t>
              </a:r>
              <a:br>
                <a:rPr lang="en-GB" altLang="pl-PL" sz="2000" b="1">
                  <a:latin typeface="Arial Narrow" panose="020B0606020202030204" pitchFamily="34" charset="0"/>
                </a:rPr>
              </a:br>
              <a:r>
                <a:rPr lang="en-GB" altLang="pl-PL" sz="1200">
                  <a:latin typeface="Arial Narrow" panose="020B0606020202030204" pitchFamily="34" charset="0"/>
                </a:rPr>
                <a:t>16 bits</a:t>
              </a:r>
            </a:p>
          </p:txBody>
        </p:sp>
        <p:sp>
          <p:nvSpPr>
            <p:cNvPr id="23568" name="Rectangle 14"/>
            <p:cNvSpPr>
              <a:spLocks noChangeArrowheads="1"/>
            </p:cNvSpPr>
            <p:nvPr/>
          </p:nvSpPr>
          <p:spPr bwMode="auto">
            <a:xfrm>
              <a:off x="1022" y="1987"/>
              <a:ext cx="4504" cy="2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800">
                  <a:latin typeface="Arial" panose="020B0604020202020204" pitchFamily="34" charset="0"/>
                </a:rPr>
                <a:t>Source IP Address</a:t>
              </a:r>
              <a:br>
                <a:rPr lang="en-GB" altLang="pl-PL" sz="1800">
                  <a:latin typeface="Arial" panose="020B0604020202020204" pitchFamily="34" charset="0"/>
                </a:rPr>
              </a:br>
              <a:r>
                <a:rPr lang="en-GB" altLang="pl-PL" sz="1200">
                  <a:latin typeface="Arial" panose="020B0604020202020204" pitchFamily="34" charset="0"/>
                </a:rPr>
                <a:t>32 bits</a:t>
              </a:r>
            </a:p>
          </p:txBody>
        </p:sp>
        <p:sp>
          <p:nvSpPr>
            <p:cNvPr id="23569" name="Rectangle 15"/>
            <p:cNvSpPr>
              <a:spLocks noChangeArrowheads="1"/>
            </p:cNvSpPr>
            <p:nvPr/>
          </p:nvSpPr>
          <p:spPr bwMode="auto">
            <a:xfrm>
              <a:off x="1022" y="2291"/>
              <a:ext cx="4504" cy="2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800">
                  <a:latin typeface="Arial" panose="020B0604020202020204" pitchFamily="34" charset="0"/>
                </a:rPr>
                <a:t>Destination IP Address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latin typeface="Arial" panose="020B0604020202020204" pitchFamily="34" charset="0"/>
                </a:rPr>
                <a:t>32 bits</a:t>
              </a:r>
            </a:p>
          </p:txBody>
        </p:sp>
        <p:sp>
          <p:nvSpPr>
            <p:cNvPr id="23570" name="Rectangle 16"/>
            <p:cNvSpPr>
              <a:spLocks noChangeArrowheads="1"/>
            </p:cNvSpPr>
            <p:nvPr/>
          </p:nvSpPr>
          <p:spPr bwMode="auto">
            <a:xfrm>
              <a:off x="1018" y="2590"/>
              <a:ext cx="4512" cy="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800" b="1" i="1">
                  <a:latin typeface="Arial Narrow" panose="020B0606020202030204" pitchFamily="34" charset="0"/>
                </a:rPr>
                <a:t>Options</a:t>
              </a:r>
            </a:p>
          </p:txBody>
        </p:sp>
        <p:sp>
          <p:nvSpPr>
            <p:cNvPr id="23571" name="Rectangle 17"/>
            <p:cNvSpPr>
              <a:spLocks noChangeArrowheads="1"/>
            </p:cNvSpPr>
            <p:nvPr/>
          </p:nvSpPr>
          <p:spPr bwMode="auto">
            <a:xfrm>
              <a:off x="1018" y="2894"/>
              <a:ext cx="4512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800">
                  <a:latin typeface="Arial" panose="020B0604020202020204" pitchFamily="34" charset="0"/>
                </a:rPr>
                <a:t>User Data</a:t>
              </a:r>
            </a:p>
          </p:txBody>
        </p:sp>
        <p:sp>
          <p:nvSpPr>
            <p:cNvPr id="23572" name="Rectangle 18"/>
            <p:cNvSpPr>
              <a:spLocks noChangeArrowheads="1"/>
            </p:cNvSpPr>
            <p:nvPr/>
          </p:nvSpPr>
          <p:spPr bwMode="auto">
            <a:xfrm>
              <a:off x="5375" y="909"/>
              <a:ext cx="222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latin typeface="Arial Narrow" panose="020B0606020202030204" pitchFamily="34" charset="0"/>
                </a:rPr>
                <a:t>31</a:t>
              </a:r>
            </a:p>
          </p:txBody>
        </p:sp>
        <p:sp>
          <p:nvSpPr>
            <p:cNvPr id="23573" name="Rectangle 19"/>
            <p:cNvSpPr>
              <a:spLocks noChangeArrowheads="1"/>
            </p:cNvSpPr>
            <p:nvPr/>
          </p:nvSpPr>
          <p:spPr bwMode="auto">
            <a:xfrm>
              <a:off x="3264" y="909"/>
              <a:ext cx="221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latin typeface="Arial Narrow" panose="020B0606020202030204" pitchFamily="34" charset="0"/>
                </a:rPr>
                <a:t>16</a:t>
              </a:r>
            </a:p>
          </p:txBody>
        </p:sp>
        <p:sp>
          <p:nvSpPr>
            <p:cNvPr id="23574" name="Line 20"/>
            <p:cNvSpPr>
              <a:spLocks noChangeShapeType="1"/>
            </p:cNvSpPr>
            <p:nvPr/>
          </p:nvSpPr>
          <p:spPr bwMode="auto">
            <a:xfrm>
              <a:off x="5674" y="1072"/>
              <a:ext cx="0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575" name="Rectangle 21"/>
            <p:cNvSpPr>
              <a:spLocks noChangeArrowheads="1"/>
            </p:cNvSpPr>
            <p:nvPr/>
          </p:nvSpPr>
          <p:spPr bwMode="auto">
            <a:xfrm>
              <a:off x="3072" y="909"/>
              <a:ext cx="221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latin typeface="Arial Narrow" panose="020B0606020202030204" pitchFamily="34" charset="0"/>
                </a:rPr>
                <a:t>15</a:t>
              </a:r>
            </a:p>
          </p:txBody>
        </p:sp>
        <p:sp>
          <p:nvSpPr>
            <p:cNvPr id="23576" name="Rectangle 22"/>
            <p:cNvSpPr>
              <a:spLocks noChangeArrowheads="1"/>
            </p:cNvSpPr>
            <p:nvPr/>
          </p:nvSpPr>
          <p:spPr bwMode="auto">
            <a:xfrm>
              <a:off x="960" y="909"/>
              <a:ext cx="173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latin typeface="Arial Narrow" panose="020B0606020202030204" pitchFamily="34" charset="0"/>
                </a:rPr>
                <a:t>0</a:t>
              </a:r>
            </a:p>
          </p:txBody>
        </p:sp>
        <p:sp>
          <p:nvSpPr>
            <p:cNvPr id="23577" name="Rectangle 23"/>
            <p:cNvSpPr>
              <a:spLocks noChangeArrowheads="1"/>
            </p:cNvSpPr>
            <p:nvPr/>
          </p:nvSpPr>
          <p:spPr bwMode="auto">
            <a:xfrm>
              <a:off x="3278" y="1380"/>
              <a:ext cx="472" cy="2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600" b="1">
                  <a:latin typeface="Arial Narrow" panose="020B0606020202030204" pitchFamily="34" charset="0"/>
                </a:rPr>
                <a:t>Flags</a:t>
              </a:r>
              <a:br>
                <a:rPr lang="en-GB" altLang="pl-PL" sz="2000" b="1">
                  <a:latin typeface="Arial Narrow" panose="020B0606020202030204" pitchFamily="34" charset="0"/>
                </a:rPr>
              </a:br>
              <a:r>
                <a:rPr lang="en-GB" altLang="pl-PL" sz="1200">
                  <a:latin typeface="Arial Narrow" panose="020B0606020202030204" pitchFamily="34" charset="0"/>
                </a:rPr>
                <a:t>3 bits</a:t>
              </a:r>
            </a:p>
          </p:txBody>
        </p:sp>
        <p:sp>
          <p:nvSpPr>
            <p:cNvPr id="23578" name="Rectangle 24"/>
            <p:cNvSpPr>
              <a:spLocks noChangeArrowheads="1"/>
            </p:cNvSpPr>
            <p:nvPr/>
          </p:nvSpPr>
          <p:spPr bwMode="auto">
            <a:xfrm rot="-5400000">
              <a:off x="5417" y="1622"/>
              <a:ext cx="537" cy="1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pl-PL" sz="1200">
                  <a:latin typeface="Arial Narrow" panose="020B0606020202030204" pitchFamily="34" charset="0"/>
                </a:rPr>
                <a:t>20 bytes</a:t>
              </a:r>
            </a:p>
          </p:txBody>
        </p:sp>
        <p:sp>
          <p:nvSpPr>
            <p:cNvPr id="23579" name="Line 25"/>
            <p:cNvSpPr>
              <a:spLocks noChangeShapeType="1"/>
            </p:cNvSpPr>
            <p:nvPr/>
          </p:nvSpPr>
          <p:spPr bwMode="auto">
            <a:xfrm>
              <a:off x="5578" y="26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580" name="Line 26"/>
            <p:cNvSpPr>
              <a:spLocks noChangeShapeType="1"/>
            </p:cNvSpPr>
            <p:nvPr/>
          </p:nvSpPr>
          <p:spPr bwMode="auto">
            <a:xfrm>
              <a:off x="5578" y="107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581" name="Freeform 27"/>
            <p:cNvSpPr>
              <a:spLocks/>
            </p:cNvSpPr>
            <p:nvPr/>
          </p:nvSpPr>
          <p:spPr bwMode="auto">
            <a:xfrm>
              <a:off x="5479" y="3041"/>
              <a:ext cx="97" cy="193"/>
            </a:xfrm>
            <a:custGeom>
              <a:avLst/>
              <a:gdLst>
                <a:gd name="T0" fmla="*/ 48 w 97"/>
                <a:gd name="T1" fmla="*/ 0 h 193"/>
                <a:gd name="T2" fmla="*/ 0 w 97"/>
                <a:gd name="T3" fmla="*/ 48 h 193"/>
                <a:gd name="T4" fmla="*/ 96 w 97"/>
                <a:gd name="T5" fmla="*/ 144 h 193"/>
                <a:gd name="T6" fmla="*/ 48 w 97"/>
                <a:gd name="T7" fmla="*/ 192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" h="193">
                  <a:moveTo>
                    <a:pt x="48" y="0"/>
                  </a:moveTo>
                  <a:lnTo>
                    <a:pt x="0" y="48"/>
                  </a:lnTo>
                  <a:lnTo>
                    <a:pt x="96" y="144"/>
                  </a:lnTo>
                  <a:lnTo>
                    <a:pt x="48" y="192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582" name="Freeform 28"/>
            <p:cNvSpPr>
              <a:spLocks/>
            </p:cNvSpPr>
            <p:nvPr/>
          </p:nvSpPr>
          <p:spPr bwMode="auto">
            <a:xfrm>
              <a:off x="5476" y="2658"/>
              <a:ext cx="97" cy="193"/>
            </a:xfrm>
            <a:custGeom>
              <a:avLst/>
              <a:gdLst>
                <a:gd name="T0" fmla="*/ 48 w 97"/>
                <a:gd name="T1" fmla="*/ 0 h 193"/>
                <a:gd name="T2" fmla="*/ 0 w 97"/>
                <a:gd name="T3" fmla="*/ 48 h 193"/>
                <a:gd name="T4" fmla="*/ 96 w 97"/>
                <a:gd name="T5" fmla="*/ 144 h 193"/>
                <a:gd name="T6" fmla="*/ 48 w 97"/>
                <a:gd name="T7" fmla="*/ 192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" h="193">
                  <a:moveTo>
                    <a:pt x="48" y="0"/>
                  </a:moveTo>
                  <a:lnTo>
                    <a:pt x="0" y="48"/>
                  </a:lnTo>
                  <a:lnTo>
                    <a:pt x="96" y="144"/>
                  </a:lnTo>
                  <a:lnTo>
                    <a:pt x="48" y="192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583" name="Freeform 29"/>
            <p:cNvSpPr>
              <a:spLocks/>
            </p:cNvSpPr>
            <p:nvPr/>
          </p:nvSpPr>
          <p:spPr bwMode="auto">
            <a:xfrm>
              <a:off x="970" y="3040"/>
              <a:ext cx="97" cy="193"/>
            </a:xfrm>
            <a:custGeom>
              <a:avLst/>
              <a:gdLst>
                <a:gd name="T0" fmla="*/ 48 w 97"/>
                <a:gd name="T1" fmla="*/ 0 h 193"/>
                <a:gd name="T2" fmla="*/ 0 w 97"/>
                <a:gd name="T3" fmla="*/ 48 h 193"/>
                <a:gd name="T4" fmla="*/ 96 w 97"/>
                <a:gd name="T5" fmla="*/ 144 h 193"/>
                <a:gd name="T6" fmla="*/ 48 w 97"/>
                <a:gd name="T7" fmla="*/ 192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" h="193">
                  <a:moveTo>
                    <a:pt x="48" y="0"/>
                  </a:moveTo>
                  <a:lnTo>
                    <a:pt x="0" y="48"/>
                  </a:lnTo>
                  <a:lnTo>
                    <a:pt x="96" y="144"/>
                  </a:lnTo>
                  <a:lnTo>
                    <a:pt x="48" y="192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584" name="Freeform 30"/>
            <p:cNvSpPr>
              <a:spLocks/>
            </p:cNvSpPr>
            <p:nvPr/>
          </p:nvSpPr>
          <p:spPr bwMode="auto">
            <a:xfrm>
              <a:off x="970" y="2656"/>
              <a:ext cx="97" cy="193"/>
            </a:xfrm>
            <a:custGeom>
              <a:avLst/>
              <a:gdLst>
                <a:gd name="T0" fmla="*/ 48 w 97"/>
                <a:gd name="T1" fmla="*/ 0 h 193"/>
                <a:gd name="T2" fmla="*/ 0 w 97"/>
                <a:gd name="T3" fmla="*/ 48 h 193"/>
                <a:gd name="T4" fmla="*/ 96 w 97"/>
                <a:gd name="T5" fmla="*/ 144 h 193"/>
                <a:gd name="T6" fmla="*/ 48 w 97"/>
                <a:gd name="T7" fmla="*/ 192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" h="193">
                  <a:moveTo>
                    <a:pt x="48" y="0"/>
                  </a:moveTo>
                  <a:lnTo>
                    <a:pt x="0" y="48"/>
                  </a:lnTo>
                  <a:lnTo>
                    <a:pt x="96" y="144"/>
                  </a:lnTo>
                  <a:lnTo>
                    <a:pt x="48" y="192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585" name="Freeform 31"/>
            <p:cNvSpPr>
              <a:spLocks/>
            </p:cNvSpPr>
            <p:nvPr/>
          </p:nvSpPr>
          <p:spPr bwMode="auto">
            <a:xfrm>
              <a:off x="1021" y="2588"/>
              <a:ext cx="4507" cy="68"/>
            </a:xfrm>
            <a:custGeom>
              <a:avLst/>
              <a:gdLst>
                <a:gd name="T0" fmla="*/ 0 w 4507"/>
                <a:gd name="T1" fmla="*/ 67 h 68"/>
                <a:gd name="T2" fmla="*/ 0 w 4507"/>
                <a:gd name="T3" fmla="*/ 0 h 68"/>
                <a:gd name="T4" fmla="*/ 4506 w 4507"/>
                <a:gd name="T5" fmla="*/ 0 h 68"/>
                <a:gd name="T6" fmla="*/ 4506 w 4507"/>
                <a:gd name="T7" fmla="*/ 62 h 68"/>
                <a:gd name="T8" fmla="*/ 4506 w 4507"/>
                <a:gd name="T9" fmla="*/ 67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07" h="68">
                  <a:moveTo>
                    <a:pt x="0" y="67"/>
                  </a:moveTo>
                  <a:lnTo>
                    <a:pt x="0" y="0"/>
                  </a:lnTo>
                  <a:lnTo>
                    <a:pt x="4506" y="0"/>
                  </a:lnTo>
                  <a:lnTo>
                    <a:pt x="4506" y="62"/>
                  </a:lnTo>
                  <a:lnTo>
                    <a:pt x="4506" y="67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586" name="Freeform 32"/>
            <p:cNvSpPr>
              <a:spLocks/>
            </p:cNvSpPr>
            <p:nvPr/>
          </p:nvSpPr>
          <p:spPr bwMode="auto">
            <a:xfrm>
              <a:off x="1018" y="2848"/>
              <a:ext cx="4511" cy="52"/>
            </a:xfrm>
            <a:custGeom>
              <a:avLst/>
              <a:gdLst>
                <a:gd name="T0" fmla="*/ 0 w 4511"/>
                <a:gd name="T1" fmla="*/ 0 h 52"/>
                <a:gd name="T2" fmla="*/ 0 w 4511"/>
                <a:gd name="T3" fmla="*/ 51 h 52"/>
                <a:gd name="T4" fmla="*/ 4510 w 4511"/>
                <a:gd name="T5" fmla="*/ 51 h 52"/>
                <a:gd name="T6" fmla="*/ 4510 w 4511"/>
                <a:gd name="T7" fmla="*/ 3 h 52"/>
                <a:gd name="T8" fmla="*/ 4510 w 4511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11" h="52">
                  <a:moveTo>
                    <a:pt x="0" y="0"/>
                  </a:moveTo>
                  <a:lnTo>
                    <a:pt x="0" y="51"/>
                  </a:lnTo>
                  <a:lnTo>
                    <a:pt x="4510" y="51"/>
                  </a:lnTo>
                  <a:lnTo>
                    <a:pt x="4510" y="3"/>
                  </a:lnTo>
                  <a:lnTo>
                    <a:pt x="451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587" name="Freeform 33"/>
            <p:cNvSpPr>
              <a:spLocks/>
            </p:cNvSpPr>
            <p:nvPr/>
          </p:nvSpPr>
          <p:spPr bwMode="auto">
            <a:xfrm>
              <a:off x="1018" y="3236"/>
              <a:ext cx="4511" cy="93"/>
            </a:xfrm>
            <a:custGeom>
              <a:avLst/>
              <a:gdLst>
                <a:gd name="T0" fmla="*/ 0 w 4511"/>
                <a:gd name="T1" fmla="*/ 0 h 93"/>
                <a:gd name="T2" fmla="*/ 0 w 4511"/>
                <a:gd name="T3" fmla="*/ 92 h 93"/>
                <a:gd name="T4" fmla="*/ 4510 w 4511"/>
                <a:gd name="T5" fmla="*/ 92 h 93"/>
                <a:gd name="T6" fmla="*/ 4510 w 4511"/>
                <a:gd name="T7" fmla="*/ 6 h 93"/>
                <a:gd name="T8" fmla="*/ 4510 w 4511"/>
                <a:gd name="T9" fmla="*/ 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11" h="93">
                  <a:moveTo>
                    <a:pt x="0" y="0"/>
                  </a:moveTo>
                  <a:lnTo>
                    <a:pt x="0" y="92"/>
                  </a:lnTo>
                  <a:lnTo>
                    <a:pt x="4510" y="92"/>
                  </a:lnTo>
                  <a:lnTo>
                    <a:pt x="4510" y="6"/>
                  </a:lnTo>
                  <a:lnTo>
                    <a:pt x="451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588" name="Freeform 34"/>
            <p:cNvSpPr>
              <a:spLocks/>
            </p:cNvSpPr>
            <p:nvPr/>
          </p:nvSpPr>
          <p:spPr bwMode="auto">
            <a:xfrm>
              <a:off x="1018" y="2896"/>
              <a:ext cx="4513" cy="143"/>
            </a:xfrm>
            <a:custGeom>
              <a:avLst/>
              <a:gdLst>
                <a:gd name="T0" fmla="*/ 0 w 4513"/>
                <a:gd name="T1" fmla="*/ 142 h 143"/>
                <a:gd name="T2" fmla="*/ 0 w 4513"/>
                <a:gd name="T3" fmla="*/ 0 h 143"/>
                <a:gd name="T4" fmla="*/ 4512 w 4513"/>
                <a:gd name="T5" fmla="*/ 0 h 143"/>
                <a:gd name="T6" fmla="*/ 4512 w 4513"/>
                <a:gd name="T7" fmla="*/ 131 h 143"/>
                <a:gd name="T8" fmla="*/ 4512 w 4513"/>
                <a:gd name="T9" fmla="*/ 142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13" h="143">
                  <a:moveTo>
                    <a:pt x="0" y="142"/>
                  </a:moveTo>
                  <a:lnTo>
                    <a:pt x="0" y="0"/>
                  </a:lnTo>
                  <a:lnTo>
                    <a:pt x="4512" y="0"/>
                  </a:lnTo>
                  <a:lnTo>
                    <a:pt x="4512" y="131"/>
                  </a:lnTo>
                  <a:lnTo>
                    <a:pt x="4512" y="142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589" name="Rectangle 35"/>
            <p:cNvSpPr>
              <a:spLocks noChangeArrowheads="1"/>
            </p:cNvSpPr>
            <p:nvPr/>
          </p:nvSpPr>
          <p:spPr bwMode="auto">
            <a:xfrm>
              <a:off x="1019" y="3346"/>
              <a:ext cx="2950" cy="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400">
                  <a:latin typeface="Arial Narrow" panose="020B0606020202030204" pitchFamily="34" charset="0"/>
                </a:rPr>
                <a:t>IHS: Internet Header Length 	TOS: Type of Service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400">
                  <a:latin typeface="Arial Narrow" panose="020B0606020202030204" pitchFamily="34" charset="0"/>
                </a:rPr>
                <a:t>TTL: Time To Live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dirty="0"/>
              <a:t>ETOS 2022</a:t>
            </a:r>
          </a:p>
        </p:txBody>
      </p:sp>
      <p:sp>
        <p:nvSpPr>
          <p:cNvPr id="17411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E570A82-3C45-4376-AFC7-CF4310222684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pl-PL" altLang="pl-PL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Plan</a:t>
            </a:r>
            <a:endParaRPr lang="en-GB" altLang="pl-PL" dirty="0"/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NERW PW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65000"/>
                  </a:schemeClr>
                </a:solidFill>
              </a:rPr>
              <a:t>Charakterystyka przedmiotu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>
                <a:solidFill>
                  <a:schemeClr val="bg1">
                    <a:lumMod val="65000"/>
                  </a:schemeClr>
                </a:solidFill>
              </a:rPr>
              <a:t>Wykład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>
                <a:solidFill>
                  <a:schemeClr val="bg1">
                    <a:lumMod val="65000"/>
                  </a:schemeClr>
                </a:solidFill>
              </a:rPr>
              <a:t>Projekt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>
                <a:solidFill>
                  <a:schemeClr val="bg1">
                    <a:lumMod val="65000"/>
                  </a:schemeClr>
                </a:solidFill>
              </a:rPr>
              <a:t>Laboratorium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>
                <a:solidFill>
                  <a:schemeClr val="bg1">
                    <a:lumMod val="65000"/>
                  </a:schemeClr>
                </a:solidFill>
              </a:rPr>
              <a:t>Zasady oceny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>
                <a:solidFill>
                  <a:schemeClr val="bg1">
                    <a:lumMod val="65000"/>
                  </a:schemeClr>
                </a:solidFill>
              </a:rPr>
              <a:t>Prowadzący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65000"/>
                  </a:schemeClr>
                </a:solidFill>
              </a:rPr>
              <a:t>Metody badania systemów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dirty="0">
                <a:solidFill>
                  <a:schemeClr val="bg1">
                    <a:lumMod val="65000"/>
                  </a:schemeClr>
                </a:solidFill>
              </a:rPr>
              <a:t>Symulacja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dirty="0">
                <a:solidFill>
                  <a:schemeClr val="bg1">
                    <a:lumMod val="65000"/>
                  </a:schemeClr>
                </a:solidFill>
              </a:rPr>
              <a:t>Modelowanie analityczne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dirty="0">
                <a:solidFill>
                  <a:schemeClr val="bg1">
                    <a:lumMod val="65000"/>
                  </a:schemeClr>
                </a:solidFill>
              </a:rPr>
              <a:t>Emulacja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dirty="0">
                <a:solidFill>
                  <a:schemeClr val="bg1">
                    <a:lumMod val="65000"/>
                  </a:schemeClr>
                </a:solidFill>
              </a:rPr>
              <a:t>Pomiary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1400" dirty="0">
                <a:solidFill>
                  <a:schemeClr val="bg1">
                    <a:lumMod val="65000"/>
                  </a:schemeClr>
                </a:solidFill>
              </a:rPr>
              <a:t>Sieci badawcze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65000"/>
                  </a:schemeClr>
                </a:solidFill>
              </a:rPr>
              <a:t>Sieci IP - wprowadzenie</a:t>
            </a:r>
          </a:p>
        </p:txBody>
      </p:sp>
    </p:spTree>
    <p:extLst>
      <p:ext uri="{BB962C8B-B14F-4D97-AF65-F5344CB8AC3E}">
        <p14:creationId xmlns:p14="http://schemas.microsoft.com/office/powerpoint/2010/main" val="796577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dirty="0"/>
              <a:t>ETOS 2022</a:t>
            </a:r>
          </a:p>
        </p:txBody>
      </p:sp>
      <p:sp>
        <p:nvSpPr>
          <p:cNvPr id="24579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A68B3F5-5AE6-445D-B7E6-7B81AE6414DD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pl-PL" altLang="pl-PL" sz="1400"/>
          </a:p>
        </p:txBody>
      </p:sp>
      <p:sp>
        <p:nvSpPr>
          <p:cNvPr id="24580" name="Rectangle 5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Sieć </a:t>
            </a:r>
            <a:r>
              <a:rPr lang="en-GB" altLang="pl-PL" sz="4000"/>
              <a:t>IP</a:t>
            </a:r>
            <a:r>
              <a:rPr lang="pl-PL" altLang="pl-PL" sz="4000"/>
              <a:t> </a:t>
            </a:r>
            <a:r>
              <a:rPr lang="en-GB" altLang="pl-PL" sz="4000"/>
              <a:t>(</a:t>
            </a:r>
            <a:r>
              <a:rPr lang="pl-PL" altLang="pl-PL" sz="4000"/>
              <a:t>5</a:t>
            </a:r>
            <a:r>
              <a:rPr lang="en-GB" altLang="pl-PL" sz="4000"/>
              <a:t>) </a:t>
            </a:r>
            <a:r>
              <a:rPr lang="pl-PL" altLang="pl-PL" sz="4000"/>
              <a:t>F</a:t>
            </a:r>
            <a:r>
              <a:rPr lang="en-GB" altLang="pl-PL" sz="4000"/>
              <a:t>ormat</a:t>
            </a:r>
            <a:r>
              <a:rPr lang="pl-PL" altLang="pl-PL" sz="4000"/>
              <a:t> pakietu IPv6</a:t>
            </a:r>
          </a:p>
        </p:txBody>
      </p:sp>
      <p:graphicFrame>
        <p:nvGraphicFramePr>
          <p:cNvPr id="129585" name="Group 561"/>
          <p:cNvGraphicFramePr>
            <a:graphicFrameLocks noGrp="1"/>
          </p:cNvGraphicFramePr>
          <p:nvPr>
            <p:ph idx="1"/>
          </p:nvPr>
        </p:nvGraphicFramePr>
        <p:xfrm>
          <a:off x="539750" y="1844675"/>
          <a:ext cx="8077200" cy="3972544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3316745756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364176626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3999955803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28170905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3526940981"/>
                    </a:ext>
                  </a:extLst>
                </a:gridCol>
              </a:tblGrid>
              <a:tr h="787400">
                <a:tc>
                  <a:txBody>
                    <a:bodyPr/>
                    <a:lstStyle>
                      <a:lvl1pPr marL="342900" indent="-3429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Version</a:t>
                      </a:r>
                      <a:endParaRPr kumimoji="0" lang="pl-PL" altLang="cs-CZ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(4 bity)</a:t>
                      </a:r>
                      <a:endParaRPr kumimoji="0" lang="en-GB" altLang="cs-CZ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Traffic Class</a:t>
                      </a:r>
                      <a:endParaRPr kumimoji="0" lang="pl-PL" altLang="cs-CZ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(8 bitów)</a:t>
                      </a:r>
                      <a:endParaRPr kumimoji="0" lang="en-GB" altLang="cs-CZ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 marL="342900" indent="-3429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Flow Label</a:t>
                      </a:r>
                      <a:endParaRPr kumimoji="0" lang="pl-PL" altLang="cs-CZ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(20 bitów)</a:t>
                      </a:r>
                      <a:endParaRPr kumimoji="0" lang="en-GB" altLang="cs-CZ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458695"/>
                  </a:ext>
                </a:extLst>
              </a:tr>
              <a:tr h="822325">
                <a:tc gridSpan="3">
                  <a:txBody>
                    <a:bodyPr/>
                    <a:lstStyle>
                      <a:lvl1pPr marL="342900" indent="-3429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Payload Length</a:t>
                      </a:r>
                      <a:endParaRPr kumimoji="0" lang="pl-PL" altLang="cs-CZ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(16 bitów)</a:t>
                      </a:r>
                      <a:endParaRPr kumimoji="0" lang="en-GB" altLang="cs-CZ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Next Header</a:t>
                      </a:r>
                      <a:endParaRPr kumimoji="0" lang="pl-PL" altLang="cs-CZ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(8 bitów)</a:t>
                      </a:r>
                      <a:endParaRPr kumimoji="0" lang="en-GB" altLang="cs-CZ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Hop Limit</a:t>
                      </a:r>
                      <a:endParaRPr kumimoji="0" lang="pl-PL" altLang="cs-CZ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cs-CZ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(8 bitów)</a:t>
                      </a:r>
                      <a:endParaRPr kumimoji="0" lang="en-GB" altLang="cs-CZ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92648"/>
                  </a:ext>
                </a:extLst>
              </a:tr>
              <a:tr h="787400">
                <a:tc gridSpan="5">
                  <a:txBody>
                    <a:bodyPr/>
                    <a:lstStyle>
                      <a:lvl1pPr marL="342900" indent="-3429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Source address </a:t>
                      </a:r>
                      <a:r>
                        <a:rPr kumimoji="0" lang="pl-PL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(16 bajtów)</a:t>
                      </a:r>
                      <a:endParaRPr kumimoji="0" lang="en-GB" altLang="cs-CZ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05756"/>
                  </a:ext>
                </a:extLst>
              </a:tr>
              <a:tr h="787400">
                <a:tc gridSpan="5">
                  <a:txBody>
                    <a:bodyPr/>
                    <a:lstStyle>
                      <a:lvl1pPr marL="342900" indent="-3429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Destination address </a:t>
                      </a:r>
                      <a:r>
                        <a:rPr kumimoji="0" lang="pl-PL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(16 bajtów)</a:t>
                      </a:r>
                      <a:endParaRPr kumimoji="0" lang="en-GB" altLang="cs-CZ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598361"/>
                  </a:ext>
                </a:extLst>
              </a:tr>
              <a:tr h="787400">
                <a:tc gridSpan="5">
                  <a:txBody>
                    <a:bodyPr/>
                    <a:lstStyle>
                      <a:lvl1pPr marL="342900" indent="-3429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Data :::</a:t>
                      </a: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175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dirty="0"/>
              <a:t>ETOS 2022</a:t>
            </a:r>
          </a:p>
        </p:txBody>
      </p:sp>
      <p:sp>
        <p:nvSpPr>
          <p:cNvPr id="25603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B3DA00E-D24A-4700-8D25-4C9D6EBDC7E6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pl-PL" altLang="pl-PL" sz="1400"/>
          </a:p>
        </p:txBody>
      </p:sp>
      <p:sp>
        <p:nvSpPr>
          <p:cNvPr id="97282" name="Oval 2"/>
          <p:cNvSpPr>
            <a:spLocks noChangeArrowheads="1"/>
          </p:cNvSpPr>
          <p:nvPr/>
        </p:nvSpPr>
        <p:spPr bwMode="auto">
          <a:xfrm>
            <a:off x="3265488" y="4213225"/>
            <a:ext cx="2547937" cy="2417763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97283" name="Oval 3"/>
          <p:cNvSpPr>
            <a:spLocks noChangeArrowheads="1"/>
          </p:cNvSpPr>
          <p:nvPr/>
        </p:nvSpPr>
        <p:spPr bwMode="auto">
          <a:xfrm>
            <a:off x="0" y="4016375"/>
            <a:ext cx="3592513" cy="2841625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97284" name="Oval 4"/>
          <p:cNvSpPr>
            <a:spLocks noChangeArrowheads="1"/>
          </p:cNvSpPr>
          <p:nvPr/>
        </p:nvSpPr>
        <p:spPr bwMode="auto">
          <a:xfrm>
            <a:off x="5029200" y="4016375"/>
            <a:ext cx="4048125" cy="2678113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97285" name="Oval 5"/>
          <p:cNvSpPr>
            <a:spLocks noChangeArrowheads="1"/>
          </p:cNvSpPr>
          <p:nvPr/>
        </p:nvSpPr>
        <p:spPr bwMode="auto">
          <a:xfrm>
            <a:off x="6172200" y="1665288"/>
            <a:ext cx="3003550" cy="2613025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97286" name="Oval 6"/>
          <p:cNvSpPr>
            <a:spLocks noChangeArrowheads="1"/>
          </p:cNvSpPr>
          <p:nvPr/>
        </p:nvSpPr>
        <p:spPr bwMode="auto">
          <a:xfrm>
            <a:off x="2743200" y="1012825"/>
            <a:ext cx="4049713" cy="2351088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sp>
        <p:nvSpPr>
          <p:cNvPr id="97287" name="Oval 7"/>
          <p:cNvSpPr>
            <a:spLocks noChangeArrowheads="1"/>
          </p:cNvSpPr>
          <p:nvPr/>
        </p:nvSpPr>
        <p:spPr bwMode="auto">
          <a:xfrm>
            <a:off x="0" y="1273175"/>
            <a:ext cx="3003550" cy="27432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pl-PL" sz="2400"/>
          </a:p>
        </p:txBody>
      </p:sp>
      <p:pic>
        <p:nvPicPr>
          <p:cNvPr id="97288" name="Picture 8" descr="j02407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1339850"/>
            <a:ext cx="4730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1" name="Rectangle 9"/>
          <p:cNvSpPr>
            <a:spLocks noGrp="1" noChangeArrowheads="1"/>
          </p:cNvSpPr>
          <p:nvPr>
            <p:ph type="title"/>
          </p:nvPr>
        </p:nvSpPr>
        <p:spPr>
          <a:xfrm>
            <a:off x="381000" y="346075"/>
            <a:ext cx="8555038" cy="657225"/>
          </a:xfrm>
        </p:spPr>
        <p:txBody>
          <a:bodyPr/>
          <a:lstStyle/>
          <a:p>
            <a:pPr eaLnBrk="1" hangingPunct="1"/>
            <a:r>
              <a:rPr lang="pl-PL" altLang="pl-PL" sz="3200"/>
              <a:t>Aplikacje: Wymagania QoS oraz typ ruchu</a:t>
            </a:r>
          </a:p>
        </p:txBody>
      </p:sp>
      <p:grpSp>
        <p:nvGrpSpPr>
          <p:cNvPr id="97290" name="Group 10"/>
          <p:cNvGrpSpPr>
            <a:grpSpLocks/>
          </p:cNvGrpSpPr>
          <p:nvPr/>
        </p:nvGrpSpPr>
        <p:grpSpPr bwMode="auto">
          <a:xfrm>
            <a:off x="3870325" y="1244600"/>
            <a:ext cx="2557463" cy="1520825"/>
            <a:chOff x="2640" y="816"/>
            <a:chExt cx="1776" cy="1056"/>
          </a:xfrm>
        </p:grpSpPr>
        <p:sp>
          <p:nvSpPr>
            <p:cNvPr id="25666" name="Text Box 11"/>
            <p:cNvSpPr txBox="1">
              <a:spLocks noChangeArrowheads="1"/>
            </p:cNvSpPr>
            <p:nvPr/>
          </p:nvSpPr>
          <p:spPr bwMode="auto">
            <a:xfrm>
              <a:off x="2640" y="1200"/>
              <a:ext cx="1776" cy="6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0" tIns="45715" rIns="91430" bIns="45715"/>
            <a:lstStyle>
              <a:lvl1pPr marL="342900" indent="-342900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Char char="•"/>
              </a:pPr>
              <a:r>
                <a:rPr lang="pl-PL" altLang="pl-PL" sz="1300">
                  <a:latin typeface="Arial" panose="020B0604020202020204" pitchFamily="34" charset="0"/>
                </a:rPr>
                <a:t>Małe opóźnienie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pl-PL" altLang="pl-PL" sz="1300">
                  <a:latin typeface="Arial" panose="020B0604020202020204" pitchFamily="34" charset="0"/>
                </a:rPr>
                <a:t>Mała zmienność opóźnienia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pl-PL" altLang="pl-PL" sz="1300">
                  <a:latin typeface="Arial" panose="020B0604020202020204" pitchFamily="34" charset="0"/>
                </a:rPr>
                <a:t>Małe prawd. straty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pl-PL" altLang="pl-PL" sz="1300">
                  <a:latin typeface="Arial" panose="020B0604020202020204" pitchFamily="34" charset="0"/>
                </a:rPr>
                <a:t>Gwarantowana szybkość bitowa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1300">
                <a:latin typeface="Arial" panose="020B0604020202020204" pitchFamily="34" charset="0"/>
              </a:endParaRPr>
            </a:p>
          </p:txBody>
        </p:sp>
        <p:sp>
          <p:nvSpPr>
            <p:cNvPr id="25667" name="Text Box 12"/>
            <p:cNvSpPr txBox="1">
              <a:spLocks noChangeArrowheads="1"/>
            </p:cNvSpPr>
            <p:nvPr/>
          </p:nvSpPr>
          <p:spPr bwMode="auto">
            <a:xfrm>
              <a:off x="2640" y="816"/>
              <a:ext cx="1776" cy="40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945" tIns="41473" rIns="82945" bIns="41473">
              <a:spAutoFit/>
            </a:bodyPr>
            <a:lstStyle>
              <a:lvl1pPr defTabSz="828675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828675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828675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828675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828675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600">
                  <a:solidFill>
                    <a:srgbClr val="FFFFFF"/>
                  </a:solidFill>
                  <a:latin typeface="Arial" panose="020B0604020202020204" pitchFamily="34" charset="0"/>
                </a:rPr>
                <a:t>VoIP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600">
                  <a:solidFill>
                    <a:srgbClr val="FFFFFF"/>
                  </a:solidFill>
                  <a:latin typeface="Arial" panose="020B0604020202020204" pitchFamily="34" charset="0"/>
                </a:rPr>
                <a:t>Emulacja łącza</a:t>
              </a:r>
            </a:p>
          </p:txBody>
        </p:sp>
      </p:grpSp>
      <p:grpSp>
        <p:nvGrpSpPr>
          <p:cNvPr id="97293" name="Group 13"/>
          <p:cNvGrpSpPr>
            <a:grpSpLocks/>
          </p:cNvGrpSpPr>
          <p:nvPr/>
        </p:nvGrpSpPr>
        <p:grpSpPr bwMode="auto">
          <a:xfrm>
            <a:off x="6073775" y="4603750"/>
            <a:ext cx="2419350" cy="2005013"/>
            <a:chOff x="1584" y="3168"/>
            <a:chExt cx="1680" cy="1392"/>
          </a:xfrm>
        </p:grpSpPr>
        <p:sp>
          <p:nvSpPr>
            <p:cNvPr id="25664" name="Text Box 14"/>
            <p:cNvSpPr txBox="1">
              <a:spLocks noChangeArrowheads="1"/>
            </p:cNvSpPr>
            <p:nvPr/>
          </p:nvSpPr>
          <p:spPr bwMode="auto">
            <a:xfrm>
              <a:off x="1584" y="4080"/>
              <a:ext cx="168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0" tIns="45715" rIns="91430" bIns="45715"/>
            <a:lstStyle>
              <a:lvl1pPr marL="342900" indent="-342900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pl-PL" altLang="pl-PL" sz="1300">
                  <a:latin typeface="Arial" panose="020B0604020202020204" pitchFamily="34" charset="0"/>
                </a:rPr>
                <a:t>Przekaz bezstratny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pl-PL" altLang="pl-PL" sz="1300">
                  <a:latin typeface="Arial" panose="020B0604020202020204" pitchFamily="34" charset="0"/>
                </a:rPr>
                <a:t>Krótki czas przesłania wiadomości</a:t>
              </a:r>
            </a:p>
          </p:txBody>
        </p:sp>
        <p:sp>
          <p:nvSpPr>
            <p:cNvPr id="25665" name="Text Box 15"/>
            <p:cNvSpPr txBox="1">
              <a:spLocks noChangeArrowheads="1"/>
            </p:cNvSpPr>
            <p:nvPr/>
          </p:nvSpPr>
          <p:spPr bwMode="auto">
            <a:xfrm>
              <a:off x="1584" y="3168"/>
              <a:ext cx="1680" cy="92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945" tIns="41473" rIns="82945" bIns="41473">
              <a:spAutoFit/>
            </a:bodyPr>
            <a:lstStyle>
              <a:lvl1pPr defTabSz="828675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828675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828675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828675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828675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600">
                  <a:solidFill>
                    <a:srgbClr val="FFFFFF"/>
                  </a:solidFill>
                  <a:latin typeface="Arial" panose="020B0604020202020204" pitchFamily="34" charset="0"/>
                </a:rPr>
                <a:t>WWW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600">
                  <a:solidFill>
                    <a:srgbClr val="FFFFFF"/>
                  </a:solidFill>
                  <a:latin typeface="Arial" panose="020B0604020202020204" pitchFamily="34" charset="0"/>
                </a:rPr>
                <a:t>Usługi bankowe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600">
                  <a:solidFill>
                    <a:srgbClr val="FFFFFF"/>
                  </a:solidFill>
                  <a:latin typeface="Arial" panose="020B0604020202020204" pitchFamily="34" charset="0"/>
                </a:rPr>
                <a:t>Gry sieciowe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600">
                  <a:solidFill>
                    <a:srgbClr val="FFFFFF"/>
                  </a:solidFill>
                  <a:latin typeface="Arial" panose="020B0604020202020204" pitchFamily="34" charset="0"/>
                </a:rPr>
                <a:t>Zakupy w sieci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600">
                  <a:solidFill>
                    <a:srgbClr val="FFFFFF"/>
                  </a:solidFill>
                  <a:latin typeface="Arial" panose="020B0604020202020204" pitchFamily="34" charset="0"/>
                </a:rPr>
                <a:t>Czat</a:t>
              </a:r>
            </a:p>
          </p:txBody>
        </p:sp>
      </p:grpSp>
      <p:grpSp>
        <p:nvGrpSpPr>
          <p:cNvPr id="97296" name="Group 16"/>
          <p:cNvGrpSpPr>
            <a:grpSpLocks/>
          </p:cNvGrpSpPr>
          <p:nvPr/>
        </p:nvGrpSpPr>
        <p:grpSpPr bwMode="auto">
          <a:xfrm>
            <a:off x="6565900" y="2489200"/>
            <a:ext cx="2419350" cy="898525"/>
            <a:chOff x="2592" y="3120"/>
            <a:chExt cx="1680" cy="624"/>
          </a:xfrm>
        </p:grpSpPr>
        <p:sp>
          <p:nvSpPr>
            <p:cNvPr id="25662" name="Text Box 17"/>
            <p:cNvSpPr txBox="1">
              <a:spLocks noChangeArrowheads="1"/>
            </p:cNvSpPr>
            <p:nvPr/>
          </p:nvSpPr>
          <p:spPr bwMode="auto">
            <a:xfrm>
              <a:off x="2592" y="3360"/>
              <a:ext cx="1680" cy="3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0" tIns="45715" rIns="91430" bIns="45715"/>
            <a:lstStyle>
              <a:lvl1pPr marL="342900" indent="-342900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>
                  <a:schemeClr val="tx1"/>
                </a:buClr>
                <a:buFontTx/>
                <a:buChar char="•"/>
              </a:pPr>
              <a:r>
                <a:rPr lang="pl-PL" altLang="pl-PL" sz="1600"/>
                <a:t>Gwarantowana szybkość bitowa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endParaRPr lang="pl-PL" altLang="pl-PL" sz="1600"/>
            </a:p>
          </p:txBody>
        </p:sp>
        <p:sp>
          <p:nvSpPr>
            <p:cNvPr id="25663" name="Text Box 18"/>
            <p:cNvSpPr txBox="1">
              <a:spLocks noChangeArrowheads="1"/>
            </p:cNvSpPr>
            <p:nvPr/>
          </p:nvSpPr>
          <p:spPr bwMode="auto">
            <a:xfrm>
              <a:off x="2592" y="3120"/>
              <a:ext cx="1680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945" tIns="41473" rIns="82945" bIns="41473">
              <a:spAutoFit/>
            </a:bodyPr>
            <a:lstStyle>
              <a:lvl1pPr defTabSz="828675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828675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828675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828675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828675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600">
                  <a:solidFill>
                    <a:srgbClr val="FFFFFF"/>
                  </a:solidFill>
                  <a:latin typeface="Arial" panose="020B0604020202020204" pitchFamily="34" charset="0"/>
                </a:rPr>
                <a:t>FTP</a:t>
              </a:r>
            </a:p>
          </p:txBody>
        </p:sp>
      </p:grpSp>
      <p:grpSp>
        <p:nvGrpSpPr>
          <p:cNvPr id="97299" name="Group 19"/>
          <p:cNvGrpSpPr>
            <a:grpSpLocks/>
          </p:cNvGrpSpPr>
          <p:nvPr/>
        </p:nvGrpSpPr>
        <p:grpSpPr bwMode="auto">
          <a:xfrm>
            <a:off x="260350" y="2122488"/>
            <a:ext cx="2419350" cy="1314450"/>
            <a:chOff x="144" y="1728"/>
            <a:chExt cx="1680" cy="912"/>
          </a:xfrm>
        </p:grpSpPr>
        <p:sp>
          <p:nvSpPr>
            <p:cNvPr id="25660" name="Text Box 20"/>
            <p:cNvSpPr txBox="1">
              <a:spLocks noChangeArrowheads="1"/>
            </p:cNvSpPr>
            <p:nvPr/>
          </p:nvSpPr>
          <p:spPr bwMode="auto">
            <a:xfrm>
              <a:off x="144" y="1728"/>
              <a:ext cx="1680" cy="4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945" tIns="41473" rIns="82945" bIns="41473"/>
            <a:lstStyle>
              <a:lvl1pPr defTabSz="828675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828675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828675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828675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828675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600">
                  <a:solidFill>
                    <a:srgbClr val="FFFFFF"/>
                  </a:solidFill>
                  <a:latin typeface="Arial" panose="020B0604020202020204" pitchFamily="34" charset="0"/>
                </a:rPr>
                <a:t>Aplikacje medyczne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600">
                  <a:solidFill>
                    <a:srgbClr val="FFFFFF"/>
                  </a:solidFill>
                  <a:latin typeface="Arial" panose="020B0604020202020204" pitchFamily="34" charset="0"/>
                </a:rPr>
                <a:t>Aplikacje inżynieryjne</a:t>
              </a:r>
            </a:p>
          </p:txBody>
        </p:sp>
        <p:sp>
          <p:nvSpPr>
            <p:cNvPr id="25661" name="Text Box 21"/>
            <p:cNvSpPr txBox="1">
              <a:spLocks noChangeArrowheads="1"/>
            </p:cNvSpPr>
            <p:nvPr/>
          </p:nvSpPr>
          <p:spPr bwMode="auto">
            <a:xfrm>
              <a:off x="144" y="2160"/>
              <a:ext cx="168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0" tIns="45715" rIns="91430" bIns="45715"/>
            <a:lstStyle>
              <a:lvl1pPr marL="342900" indent="-342900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pl-PL" altLang="pl-PL" sz="1300">
                  <a:latin typeface="Arial" panose="020B0604020202020204" pitchFamily="34" charset="0"/>
                </a:rPr>
                <a:t>Przekaz bezstratny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pl-PL" altLang="pl-PL" sz="1300">
                  <a:latin typeface="Arial" panose="020B0604020202020204" pitchFamily="34" charset="0"/>
                </a:rPr>
                <a:t>Gwarantowana szybkość bitowa</a:t>
              </a:r>
            </a:p>
          </p:txBody>
        </p:sp>
      </p:grpSp>
      <p:grpSp>
        <p:nvGrpSpPr>
          <p:cNvPr id="97302" name="Group 22"/>
          <p:cNvGrpSpPr>
            <a:grpSpLocks/>
          </p:cNvGrpSpPr>
          <p:nvPr/>
        </p:nvGrpSpPr>
        <p:grpSpPr bwMode="auto">
          <a:xfrm>
            <a:off x="1371600" y="1535113"/>
            <a:ext cx="1036638" cy="671512"/>
            <a:chOff x="96" y="2496"/>
            <a:chExt cx="720" cy="466"/>
          </a:xfrm>
        </p:grpSpPr>
        <p:graphicFrame>
          <p:nvGraphicFramePr>
            <p:cNvPr id="25658" name="Object 23"/>
            <p:cNvGraphicFramePr>
              <a:graphicFrameLocks/>
            </p:cNvGraphicFramePr>
            <p:nvPr/>
          </p:nvGraphicFramePr>
          <p:xfrm>
            <a:off x="528" y="2640"/>
            <a:ext cx="288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5949950" imgH="4516438" progId="MS_ClipArt_Gallery.2">
                    <p:embed/>
                  </p:oleObj>
                </mc:Choice>
                <mc:Fallback>
                  <p:oleObj name="Clip" r:id="rId5" imgW="5949950" imgH="4516438" progId="MS_ClipArt_Gallery.2">
                    <p:embed/>
                    <p:pic>
                      <p:nvPicPr>
                        <p:cNvPr id="25658" name="Object 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640"/>
                          <a:ext cx="288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5659" name="Picture 24" descr="p0007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2496"/>
              <a:ext cx="528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7305" name="Picture 2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1174750"/>
            <a:ext cx="1036638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306" name="Picture 26" descr="accueil_pc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175" y="1795463"/>
            <a:ext cx="768350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307" name="Group 27"/>
          <p:cNvGrpSpPr>
            <a:grpSpLocks/>
          </p:cNvGrpSpPr>
          <p:nvPr/>
        </p:nvGrpSpPr>
        <p:grpSpPr bwMode="auto">
          <a:xfrm>
            <a:off x="652463" y="4475163"/>
            <a:ext cx="2625725" cy="2073275"/>
            <a:chOff x="1104" y="3120"/>
            <a:chExt cx="1824" cy="1440"/>
          </a:xfrm>
        </p:grpSpPr>
        <p:sp>
          <p:nvSpPr>
            <p:cNvPr id="25656" name="Text Box 28"/>
            <p:cNvSpPr txBox="1">
              <a:spLocks noChangeArrowheads="1"/>
            </p:cNvSpPr>
            <p:nvPr/>
          </p:nvSpPr>
          <p:spPr bwMode="auto">
            <a:xfrm>
              <a:off x="1104" y="3120"/>
              <a:ext cx="1824" cy="76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945" tIns="41473" rIns="82945" bIns="41473"/>
            <a:lstStyle>
              <a:lvl1pPr defTabSz="828675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828675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828675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828675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828675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600">
                  <a:solidFill>
                    <a:srgbClr val="FFFFFF"/>
                  </a:solidFill>
                  <a:latin typeface="Arial" panose="020B0604020202020204" pitchFamily="34" charset="0"/>
                </a:rPr>
                <a:t>Wideo-konferencja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600">
                  <a:solidFill>
                    <a:srgbClr val="FFFFFF"/>
                  </a:solidFill>
                  <a:latin typeface="Arial" panose="020B0604020202020204" pitchFamily="34" charset="0"/>
                </a:rPr>
                <a:t>Internet TV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600">
                  <a:solidFill>
                    <a:srgbClr val="FFFFFF"/>
                  </a:solidFill>
                  <a:latin typeface="Arial" panose="020B0604020202020204" pitchFamily="34" charset="0"/>
                </a:rPr>
                <a:t>Wideo na żądanie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600">
                  <a:solidFill>
                    <a:srgbClr val="FFFFFF"/>
                  </a:solidFill>
                  <a:latin typeface="Arial" panose="020B0604020202020204" pitchFamily="34" charset="0"/>
                </a:rPr>
                <a:t>Audio na żądanie</a:t>
              </a:r>
            </a:p>
          </p:txBody>
        </p:sp>
        <p:sp>
          <p:nvSpPr>
            <p:cNvPr id="25657" name="Text Box 29"/>
            <p:cNvSpPr txBox="1">
              <a:spLocks noChangeArrowheads="1"/>
            </p:cNvSpPr>
            <p:nvPr/>
          </p:nvSpPr>
          <p:spPr bwMode="auto">
            <a:xfrm>
              <a:off x="1104" y="3888"/>
              <a:ext cx="1824" cy="6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0" tIns="45715" rIns="91430" bIns="45715"/>
            <a:lstStyle>
              <a:lvl1pPr marL="342900" indent="-342900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Char char="•"/>
              </a:pPr>
              <a:r>
                <a:rPr lang="pl-PL" altLang="pl-PL" sz="1300">
                  <a:latin typeface="Arial" panose="020B0604020202020204" pitchFamily="34" charset="0"/>
                </a:rPr>
                <a:t>Małe opóźnienie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pl-PL" altLang="pl-PL" sz="1300">
                  <a:latin typeface="Arial" panose="020B0604020202020204" pitchFamily="34" charset="0"/>
                </a:rPr>
                <a:t>Mała zmienność opóźnienia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pl-PL" altLang="pl-PL" sz="1300">
                  <a:latin typeface="Arial" panose="020B0604020202020204" pitchFamily="34" charset="0"/>
                </a:rPr>
                <a:t>Małe prawd. straty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pl-PL" altLang="pl-PL" sz="1300">
                  <a:latin typeface="Arial" panose="020B0604020202020204" pitchFamily="34" charset="0"/>
                </a:rPr>
                <a:t>Gwarantowana szybkość bitowa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1300">
                <a:latin typeface="Arial" panose="020B0604020202020204" pitchFamily="34" charset="0"/>
              </a:endParaRPr>
            </a:p>
          </p:txBody>
        </p:sp>
      </p:grpSp>
      <p:grpSp>
        <p:nvGrpSpPr>
          <p:cNvPr id="97310" name="Group 30"/>
          <p:cNvGrpSpPr>
            <a:grpSpLocks/>
          </p:cNvGrpSpPr>
          <p:nvPr/>
        </p:nvGrpSpPr>
        <p:grpSpPr bwMode="auto">
          <a:xfrm>
            <a:off x="2903538" y="1866900"/>
            <a:ext cx="1039812" cy="950913"/>
            <a:chOff x="4224" y="1104"/>
            <a:chExt cx="722" cy="661"/>
          </a:xfrm>
        </p:grpSpPr>
        <p:grpSp>
          <p:nvGrpSpPr>
            <p:cNvPr id="25638" name="Group 31"/>
            <p:cNvGrpSpPr>
              <a:grpSpLocks/>
            </p:cNvGrpSpPr>
            <p:nvPr/>
          </p:nvGrpSpPr>
          <p:grpSpPr bwMode="auto">
            <a:xfrm>
              <a:off x="4368" y="1104"/>
              <a:ext cx="365" cy="467"/>
              <a:chOff x="4364" y="1412"/>
              <a:chExt cx="365" cy="467"/>
            </a:xfrm>
          </p:grpSpPr>
          <p:sp>
            <p:nvSpPr>
              <p:cNvPr id="25640" name="Rectangle 32"/>
              <p:cNvSpPr>
                <a:spLocks noChangeArrowheads="1"/>
              </p:cNvSpPr>
              <p:nvPr/>
            </p:nvSpPr>
            <p:spPr bwMode="auto">
              <a:xfrm>
                <a:off x="4546" y="1440"/>
                <a:ext cx="178" cy="439"/>
              </a:xfrm>
              <a:prstGeom prst="rect">
                <a:avLst/>
              </a:prstGeom>
              <a:solidFill>
                <a:srgbClr val="9F9F9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grpSp>
            <p:nvGrpSpPr>
              <p:cNvPr id="25641" name="Group 33"/>
              <p:cNvGrpSpPr>
                <a:grpSpLocks/>
              </p:cNvGrpSpPr>
              <p:nvPr/>
            </p:nvGrpSpPr>
            <p:grpSpPr bwMode="auto">
              <a:xfrm>
                <a:off x="4542" y="1412"/>
                <a:ext cx="187" cy="455"/>
                <a:chOff x="859" y="2297"/>
                <a:chExt cx="187" cy="455"/>
              </a:xfrm>
            </p:grpSpPr>
            <p:sp>
              <p:nvSpPr>
                <p:cNvPr id="25650" name="Freeform 34"/>
                <p:cNvSpPr>
                  <a:spLocks/>
                </p:cNvSpPr>
                <p:nvPr/>
              </p:nvSpPr>
              <p:spPr bwMode="auto">
                <a:xfrm>
                  <a:off x="859" y="2297"/>
                  <a:ext cx="187" cy="25"/>
                </a:xfrm>
                <a:custGeom>
                  <a:avLst/>
                  <a:gdLst>
                    <a:gd name="T0" fmla="*/ 0 w 187"/>
                    <a:gd name="T1" fmla="*/ 24 h 25"/>
                    <a:gd name="T2" fmla="*/ 27 w 187"/>
                    <a:gd name="T3" fmla="*/ 0 h 25"/>
                    <a:gd name="T4" fmla="*/ 158 w 187"/>
                    <a:gd name="T5" fmla="*/ 0 h 25"/>
                    <a:gd name="T6" fmla="*/ 186 w 187"/>
                    <a:gd name="T7" fmla="*/ 24 h 25"/>
                    <a:gd name="T8" fmla="*/ 0 w 187"/>
                    <a:gd name="T9" fmla="*/ 24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7" h="25">
                      <a:moveTo>
                        <a:pt x="0" y="24"/>
                      </a:moveTo>
                      <a:lnTo>
                        <a:pt x="27" y="0"/>
                      </a:lnTo>
                      <a:lnTo>
                        <a:pt x="158" y="0"/>
                      </a:lnTo>
                      <a:lnTo>
                        <a:pt x="186" y="24"/>
                      </a:lnTo>
                      <a:lnTo>
                        <a:pt x="0" y="24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25651" name="Rectangle 35"/>
                <p:cNvSpPr>
                  <a:spLocks noChangeArrowheads="1"/>
                </p:cNvSpPr>
                <p:nvPr/>
              </p:nvSpPr>
              <p:spPr bwMode="auto">
                <a:xfrm>
                  <a:off x="899" y="2344"/>
                  <a:ext cx="112" cy="11"/>
                </a:xfrm>
                <a:prstGeom prst="rect">
                  <a:avLst/>
                </a:prstGeom>
                <a:solidFill>
                  <a:srgbClr val="0027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pl-PL" altLang="pl-PL" sz="2400"/>
                </a:p>
              </p:txBody>
            </p:sp>
            <p:sp>
              <p:nvSpPr>
                <p:cNvPr id="25652" name="Rectangle 36"/>
                <p:cNvSpPr>
                  <a:spLocks noChangeArrowheads="1"/>
                </p:cNvSpPr>
                <p:nvPr/>
              </p:nvSpPr>
              <p:spPr bwMode="auto">
                <a:xfrm>
                  <a:off x="895" y="2463"/>
                  <a:ext cx="113" cy="15"/>
                </a:xfrm>
                <a:prstGeom prst="rect">
                  <a:avLst/>
                </a:prstGeom>
                <a:solidFill>
                  <a:srgbClr val="0027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pl-PL" altLang="pl-PL" sz="2400"/>
                </a:p>
              </p:txBody>
            </p:sp>
            <p:sp>
              <p:nvSpPr>
                <p:cNvPr id="25653" name="Rectangle 37"/>
                <p:cNvSpPr>
                  <a:spLocks noChangeArrowheads="1"/>
                </p:cNvSpPr>
                <p:nvPr/>
              </p:nvSpPr>
              <p:spPr bwMode="auto">
                <a:xfrm>
                  <a:off x="899" y="2362"/>
                  <a:ext cx="108" cy="9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pl-PL" altLang="pl-PL" sz="2400"/>
                </a:p>
              </p:txBody>
            </p:sp>
            <p:sp>
              <p:nvSpPr>
                <p:cNvPr id="25654" name="Line 38"/>
                <p:cNvSpPr>
                  <a:spLocks noChangeShapeType="1"/>
                </p:cNvSpPr>
                <p:nvPr/>
              </p:nvSpPr>
              <p:spPr bwMode="auto">
                <a:xfrm>
                  <a:off x="895" y="2508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25655" name="Line 39"/>
                <p:cNvSpPr>
                  <a:spLocks noChangeShapeType="1"/>
                </p:cNvSpPr>
                <p:nvPr/>
              </p:nvSpPr>
              <p:spPr bwMode="auto">
                <a:xfrm>
                  <a:off x="1012" y="2513"/>
                  <a:ext cx="0" cy="239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  <p:sp>
            <p:nvSpPr>
              <p:cNvPr id="25642" name="Rectangle 40"/>
              <p:cNvSpPr>
                <a:spLocks noChangeArrowheads="1"/>
              </p:cNvSpPr>
              <p:nvPr/>
            </p:nvSpPr>
            <p:spPr bwMode="auto">
              <a:xfrm>
                <a:off x="4368" y="1440"/>
                <a:ext cx="178" cy="439"/>
              </a:xfrm>
              <a:prstGeom prst="rect">
                <a:avLst/>
              </a:prstGeom>
              <a:solidFill>
                <a:srgbClr val="9F9F9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l-PL" altLang="pl-PL" sz="2400"/>
              </a:p>
            </p:txBody>
          </p:sp>
          <p:grpSp>
            <p:nvGrpSpPr>
              <p:cNvPr id="25643" name="Group 41"/>
              <p:cNvGrpSpPr>
                <a:grpSpLocks/>
              </p:cNvGrpSpPr>
              <p:nvPr/>
            </p:nvGrpSpPr>
            <p:grpSpPr bwMode="auto">
              <a:xfrm>
                <a:off x="4364" y="1412"/>
                <a:ext cx="187" cy="455"/>
                <a:chOff x="681" y="2297"/>
                <a:chExt cx="187" cy="455"/>
              </a:xfrm>
            </p:grpSpPr>
            <p:sp>
              <p:nvSpPr>
                <p:cNvPr id="25644" name="Freeform 42"/>
                <p:cNvSpPr>
                  <a:spLocks/>
                </p:cNvSpPr>
                <p:nvPr/>
              </p:nvSpPr>
              <p:spPr bwMode="auto">
                <a:xfrm>
                  <a:off x="681" y="2297"/>
                  <a:ext cx="187" cy="25"/>
                </a:xfrm>
                <a:custGeom>
                  <a:avLst/>
                  <a:gdLst>
                    <a:gd name="T0" fmla="*/ 0 w 187"/>
                    <a:gd name="T1" fmla="*/ 24 h 25"/>
                    <a:gd name="T2" fmla="*/ 27 w 187"/>
                    <a:gd name="T3" fmla="*/ 0 h 25"/>
                    <a:gd name="T4" fmla="*/ 158 w 187"/>
                    <a:gd name="T5" fmla="*/ 0 h 25"/>
                    <a:gd name="T6" fmla="*/ 186 w 187"/>
                    <a:gd name="T7" fmla="*/ 24 h 25"/>
                    <a:gd name="T8" fmla="*/ 0 w 187"/>
                    <a:gd name="T9" fmla="*/ 24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7" h="25">
                      <a:moveTo>
                        <a:pt x="0" y="24"/>
                      </a:moveTo>
                      <a:lnTo>
                        <a:pt x="27" y="0"/>
                      </a:lnTo>
                      <a:lnTo>
                        <a:pt x="158" y="0"/>
                      </a:lnTo>
                      <a:lnTo>
                        <a:pt x="186" y="24"/>
                      </a:lnTo>
                      <a:lnTo>
                        <a:pt x="0" y="24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25645" name="Rectangle 43"/>
                <p:cNvSpPr>
                  <a:spLocks noChangeArrowheads="1"/>
                </p:cNvSpPr>
                <p:nvPr/>
              </p:nvSpPr>
              <p:spPr bwMode="auto">
                <a:xfrm>
                  <a:off x="719" y="2344"/>
                  <a:ext cx="113" cy="11"/>
                </a:xfrm>
                <a:prstGeom prst="rect">
                  <a:avLst/>
                </a:prstGeom>
                <a:solidFill>
                  <a:srgbClr val="0027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pl-PL" altLang="pl-PL" sz="2400"/>
                </a:p>
              </p:txBody>
            </p:sp>
            <p:sp>
              <p:nvSpPr>
                <p:cNvPr id="25646" name="Rectangle 44"/>
                <p:cNvSpPr>
                  <a:spLocks noChangeArrowheads="1"/>
                </p:cNvSpPr>
                <p:nvPr/>
              </p:nvSpPr>
              <p:spPr bwMode="auto">
                <a:xfrm>
                  <a:off x="719" y="2463"/>
                  <a:ext cx="112" cy="15"/>
                </a:xfrm>
                <a:prstGeom prst="rect">
                  <a:avLst/>
                </a:prstGeom>
                <a:solidFill>
                  <a:srgbClr val="0027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pl-PL" altLang="pl-PL" sz="2400"/>
                </a:p>
              </p:txBody>
            </p:sp>
            <p:sp>
              <p:nvSpPr>
                <p:cNvPr id="25647" name="Rectangle 45"/>
                <p:cNvSpPr>
                  <a:spLocks noChangeArrowheads="1"/>
                </p:cNvSpPr>
                <p:nvPr/>
              </p:nvSpPr>
              <p:spPr bwMode="auto">
                <a:xfrm>
                  <a:off x="721" y="2362"/>
                  <a:ext cx="107" cy="9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pl-PL" altLang="pl-PL" sz="2400"/>
                </a:p>
              </p:txBody>
            </p:sp>
            <p:sp>
              <p:nvSpPr>
                <p:cNvPr id="25648" name="Line 46"/>
                <p:cNvSpPr>
                  <a:spLocks noChangeShapeType="1"/>
                </p:cNvSpPr>
                <p:nvPr/>
              </p:nvSpPr>
              <p:spPr bwMode="auto">
                <a:xfrm>
                  <a:off x="719" y="2508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  <p:sp>
              <p:nvSpPr>
                <p:cNvPr id="25649" name="Line 47"/>
                <p:cNvSpPr>
                  <a:spLocks noChangeShapeType="1"/>
                </p:cNvSpPr>
                <p:nvPr/>
              </p:nvSpPr>
              <p:spPr bwMode="auto">
                <a:xfrm>
                  <a:off x="835" y="2513"/>
                  <a:ext cx="0" cy="239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cs-CZ"/>
                </a:p>
              </p:txBody>
            </p:sp>
          </p:grpSp>
        </p:grpSp>
        <p:sp>
          <p:nvSpPr>
            <p:cNvPr id="97328" name="Rectangle 48"/>
            <p:cNvSpPr>
              <a:spLocks noChangeArrowheads="1"/>
            </p:cNvSpPr>
            <p:nvPr/>
          </p:nvSpPr>
          <p:spPr bwMode="auto">
            <a:xfrm>
              <a:off x="4224" y="1584"/>
              <a:ext cx="72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9201" tIns="40321" rIns="79201" bIns="40321">
              <a:spAutoFit/>
            </a:bodyPr>
            <a:lstStyle/>
            <a:p>
              <a:pPr algn="ctr" defTabSz="623888" eaLnBrk="0" hangingPunct="0">
                <a:defRPr/>
              </a:pPr>
              <a:r>
                <a:rPr lang="en-US" alt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SwitzerlandBlack" pitchFamily="34" charset="0"/>
                </a:rPr>
                <a:t>PBX</a:t>
              </a:r>
            </a:p>
          </p:txBody>
        </p:sp>
      </p:grpSp>
      <p:sp>
        <p:nvSpPr>
          <p:cNvPr id="97329" name="Oval 49"/>
          <p:cNvSpPr>
            <a:spLocks noChangeArrowheads="1"/>
          </p:cNvSpPr>
          <p:nvPr/>
        </p:nvSpPr>
        <p:spPr bwMode="auto">
          <a:xfrm>
            <a:off x="392113" y="4083050"/>
            <a:ext cx="2833687" cy="34607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 defTabSz="828675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Strumieniowy VBR</a:t>
            </a:r>
          </a:p>
        </p:txBody>
      </p:sp>
      <p:sp>
        <p:nvSpPr>
          <p:cNvPr id="97330" name="Oval 50"/>
          <p:cNvSpPr>
            <a:spLocks noChangeArrowheads="1"/>
          </p:cNvSpPr>
          <p:nvPr/>
        </p:nvSpPr>
        <p:spPr bwMode="auto">
          <a:xfrm>
            <a:off x="6073775" y="4148138"/>
            <a:ext cx="2617788" cy="40957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 defTabSz="828675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Elastyczny sporadyczny</a:t>
            </a:r>
          </a:p>
        </p:txBody>
      </p:sp>
      <p:sp>
        <p:nvSpPr>
          <p:cNvPr id="97331" name="Oval 51"/>
          <p:cNvSpPr>
            <a:spLocks noChangeArrowheads="1"/>
          </p:cNvSpPr>
          <p:nvPr/>
        </p:nvSpPr>
        <p:spPr bwMode="auto">
          <a:xfrm>
            <a:off x="6662738" y="3494088"/>
            <a:ext cx="2281237" cy="34607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 defTabSz="828675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Elastyczny ciągły</a:t>
            </a:r>
          </a:p>
        </p:txBody>
      </p:sp>
      <p:sp>
        <p:nvSpPr>
          <p:cNvPr id="97332" name="Oval 52"/>
          <p:cNvSpPr>
            <a:spLocks noChangeArrowheads="1"/>
          </p:cNvSpPr>
          <p:nvPr/>
        </p:nvSpPr>
        <p:spPr bwMode="auto">
          <a:xfrm>
            <a:off x="3455988" y="2833688"/>
            <a:ext cx="2557462" cy="34607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 defTabSz="828675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Strumieniowy CBR</a:t>
            </a:r>
          </a:p>
        </p:txBody>
      </p:sp>
      <p:sp>
        <p:nvSpPr>
          <p:cNvPr id="97333" name="Oval 53"/>
          <p:cNvSpPr>
            <a:spLocks noChangeArrowheads="1"/>
          </p:cNvSpPr>
          <p:nvPr/>
        </p:nvSpPr>
        <p:spPr bwMode="auto">
          <a:xfrm>
            <a:off x="0" y="3494088"/>
            <a:ext cx="2833688" cy="34607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 defTabSz="828675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Strumieniowy VBR</a:t>
            </a:r>
          </a:p>
        </p:txBody>
      </p:sp>
      <p:sp>
        <p:nvSpPr>
          <p:cNvPr id="25626" name="Rectangle 54"/>
          <p:cNvSpPr>
            <a:spLocks noChangeArrowheads="1"/>
          </p:cNvSpPr>
          <p:nvPr/>
        </p:nvSpPr>
        <p:spPr bwMode="auto">
          <a:xfrm>
            <a:off x="2808288" y="3624263"/>
            <a:ext cx="3789362" cy="431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 defTabSz="828675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 b="1">
                <a:solidFill>
                  <a:schemeClr val="folHlink"/>
                </a:solidFill>
                <a:latin typeface="Arial" panose="020B0604020202020204" pitchFamily="34" charset="0"/>
              </a:rPr>
              <a:t>Strumieniowy </a:t>
            </a:r>
            <a:r>
              <a:rPr lang="pl-PL" altLang="pl-PL" sz="1600" b="1">
                <a:solidFill>
                  <a:schemeClr val="folHlink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 </a:t>
            </a:r>
            <a:r>
              <a:rPr lang="pl-PL" altLang="pl-PL" sz="1600" b="1">
                <a:solidFill>
                  <a:schemeClr val="folHlink"/>
                </a:solidFill>
                <a:latin typeface="Arial" panose="020B0604020202020204" pitchFamily="34" charset="0"/>
              </a:rPr>
              <a:t>Ruch </a:t>
            </a:r>
            <a:r>
              <a:rPr lang="pl-PL" altLang="pl-PL" sz="1600" b="1">
                <a:solidFill>
                  <a:schemeClr val="folHlink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pl-PL" altLang="pl-PL" sz="1600" b="1">
                <a:solidFill>
                  <a:schemeClr val="folHlink"/>
                </a:solidFill>
                <a:latin typeface="Arial" panose="020B0604020202020204" pitchFamily="34" charset="0"/>
              </a:rPr>
              <a:t>Elastyczny</a:t>
            </a:r>
          </a:p>
        </p:txBody>
      </p:sp>
      <p:pic>
        <p:nvPicPr>
          <p:cNvPr id="97335" name="Picture 55" descr="j019538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513" y="4735513"/>
            <a:ext cx="790575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336" name="Group 56"/>
          <p:cNvGrpSpPr>
            <a:grpSpLocks/>
          </p:cNvGrpSpPr>
          <p:nvPr/>
        </p:nvGrpSpPr>
        <p:grpSpPr bwMode="auto">
          <a:xfrm>
            <a:off x="3330575" y="4670425"/>
            <a:ext cx="2627313" cy="1109663"/>
            <a:chOff x="2286" y="3243"/>
            <a:chExt cx="1824" cy="771"/>
          </a:xfrm>
        </p:grpSpPr>
        <p:sp>
          <p:nvSpPr>
            <p:cNvPr id="25636" name="Text Box 57"/>
            <p:cNvSpPr txBox="1">
              <a:spLocks noChangeArrowheads="1"/>
            </p:cNvSpPr>
            <p:nvPr/>
          </p:nvSpPr>
          <p:spPr bwMode="auto">
            <a:xfrm>
              <a:off x="2286" y="3243"/>
              <a:ext cx="1824" cy="45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945" tIns="41473" rIns="82945" bIns="41473"/>
            <a:lstStyle>
              <a:lvl1pPr defTabSz="828675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828675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828675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828675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828675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600">
                  <a:solidFill>
                    <a:srgbClr val="FFFFFF"/>
                  </a:solidFill>
                  <a:latin typeface="Arial" panose="020B0604020202020204" pitchFamily="34" charset="0"/>
                </a:rPr>
                <a:t>Peer-to-peer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600">
                  <a:solidFill>
                    <a:srgbClr val="FFFFFF"/>
                  </a:solidFill>
                  <a:latin typeface="Arial" panose="020B0604020202020204" pitchFamily="34" charset="0"/>
                </a:rPr>
                <a:t>E-mail</a:t>
              </a:r>
            </a:p>
          </p:txBody>
        </p:sp>
        <p:sp>
          <p:nvSpPr>
            <p:cNvPr id="25637" name="Text Box 58"/>
            <p:cNvSpPr txBox="1">
              <a:spLocks noChangeArrowheads="1"/>
            </p:cNvSpPr>
            <p:nvPr/>
          </p:nvSpPr>
          <p:spPr bwMode="auto">
            <a:xfrm>
              <a:off x="2286" y="3697"/>
              <a:ext cx="1824" cy="3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0" tIns="45715" rIns="91430" bIns="45715"/>
            <a:lstStyle>
              <a:lvl1pPr marL="342900" indent="-342900"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Char char="•"/>
              </a:pPr>
              <a:r>
                <a:rPr lang="pl-PL" altLang="pl-PL" sz="1300">
                  <a:latin typeface="Arial" panose="020B0604020202020204" pitchFamily="34" charset="0"/>
                </a:rPr>
                <a:t>Brak ściśle określonych wymagań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1300">
                <a:latin typeface="Arial" panose="020B0604020202020204" pitchFamily="34" charset="0"/>
              </a:endParaRPr>
            </a:p>
          </p:txBody>
        </p:sp>
      </p:grpSp>
      <p:pic>
        <p:nvPicPr>
          <p:cNvPr id="97339" name="Picture 59" descr="accueil_pc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513" y="5780088"/>
            <a:ext cx="768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340" name="Picture 60" descr="j028575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1797050"/>
            <a:ext cx="1087438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341" name="Picture 61" descr="DAEWOODSC3270E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4475163"/>
            <a:ext cx="7096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342" name="Picture 62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22888"/>
            <a:ext cx="1036638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343" name="Oval 63"/>
          <p:cNvSpPr>
            <a:spLocks noChangeArrowheads="1"/>
          </p:cNvSpPr>
          <p:nvPr/>
        </p:nvSpPr>
        <p:spPr bwMode="auto">
          <a:xfrm>
            <a:off x="3852863" y="4278313"/>
            <a:ext cx="1501775" cy="3444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 defTabSz="828675"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600"/>
              <a:t>?</a:t>
            </a:r>
          </a:p>
        </p:txBody>
      </p:sp>
      <p:pic>
        <p:nvPicPr>
          <p:cNvPr id="97344" name="Picture 64" descr="j0300520"/>
          <p:cNvPicPr>
            <a:picLocks noChangeAspect="1" noChangeArrowheads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3" y="5911850"/>
            <a:ext cx="7842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345" name="Picture 65" descr="MCj0312510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88" y="5976938"/>
            <a:ext cx="47466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/>
      <p:bldP spid="97283" grpId="0" animBg="1"/>
      <p:bldP spid="97284" grpId="0" animBg="1"/>
      <p:bldP spid="97285" grpId="0" animBg="1"/>
      <p:bldP spid="97286" grpId="0" animBg="1"/>
      <p:bldP spid="97287" grpId="0" animBg="1"/>
      <p:bldP spid="97329" grpId="0" animBg="1" autoUpdateAnimBg="0"/>
      <p:bldP spid="97330" grpId="0" animBg="1" autoUpdateAnimBg="0"/>
      <p:bldP spid="97331" grpId="0" animBg="1" autoUpdateAnimBg="0"/>
      <p:bldP spid="97332" grpId="0" animBg="1" autoUpdateAnimBg="0"/>
      <p:bldP spid="97333" grpId="0" animBg="1" autoUpdateAnimBg="0"/>
      <p:bldP spid="97343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dirty="0"/>
              <a:t>ETOS 2022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200"/>
              <a:t>Jakość obsługi (1)</a:t>
            </a:r>
            <a:endParaRPr lang="en-GB" altLang="pl-PL" sz="3200"/>
          </a:p>
        </p:txBody>
      </p:sp>
      <p:sp>
        <p:nvSpPr>
          <p:cNvPr id="28676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1905000"/>
          </a:xfrm>
        </p:spPr>
        <p:txBody>
          <a:bodyPr/>
          <a:lstStyle/>
          <a:p>
            <a:pPr eaLnBrk="1" hangingPunct="1"/>
            <a:r>
              <a:rPr lang="pl-PL" altLang="pl-PL" sz="2800"/>
              <a:t>Poziom sieci: opóźnienie pakietów, zmienność opóźnienia, poziom strat, przepływność</a:t>
            </a:r>
          </a:p>
          <a:p>
            <a:pPr eaLnBrk="1" hangingPunct="1"/>
            <a:r>
              <a:rPr lang="pl-PL" altLang="pl-PL" sz="2800"/>
              <a:t>Poziom użytkownika: MOS (Mean Opinion Score)</a:t>
            </a:r>
          </a:p>
          <a:p>
            <a:pPr lvl="1" eaLnBrk="1" hangingPunct="1"/>
            <a:endParaRPr lang="en-GB" altLang="pl-PL" sz="2400"/>
          </a:p>
        </p:txBody>
      </p:sp>
      <p:grpSp>
        <p:nvGrpSpPr>
          <p:cNvPr id="28677" name="Group 4"/>
          <p:cNvGrpSpPr>
            <a:grpSpLocks/>
          </p:cNvGrpSpPr>
          <p:nvPr/>
        </p:nvGrpSpPr>
        <p:grpSpPr bwMode="auto">
          <a:xfrm>
            <a:off x="1101725" y="3213100"/>
            <a:ext cx="6784975" cy="3457575"/>
            <a:chOff x="528" y="1392"/>
            <a:chExt cx="4274" cy="2178"/>
          </a:xfrm>
        </p:grpSpPr>
        <p:sp>
          <p:nvSpPr>
            <p:cNvPr id="28678" name="Rectangle 5"/>
            <p:cNvSpPr>
              <a:spLocks noChangeArrowheads="1"/>
            </p:cNvSpPr>
            <p:nvPr/>
          </p:nvSpPr>
          <p:spPr bwMode="auto">
            <a:xfrm>
              <a:off x="528" y="3426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679" name="Rectangle 6"/>
            <p:cNvSpPr>
              <a:spLocks noChangeArrowheads="1"/>
            </p:cNvSpPr>
            <p:nvPr/>
          </p:nvSpPr>
          <p:spPr bwMode="auto">
            <a:xfrm>
              <a:off x="551" y="1392"/>
              <a:ext cx="1602" cy="598"/>
            </a:xfrm>
            <a:prstGeom prst="rect">
              <a:avLst/>
            </a:prstGeom>
            <a:solidFill>
              <a:srgbClr val="808080"/>
            </a:solidFill>
            <a:ln w="11113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680" name="Rectangle 7"/>
            <p:cNvSpPr>
              <a:spLocks noChangeArrowheads="1"/>
            </p:cNvSpPr>
            <p:nvPr/>
          </p:nvSpPr>
          <p:spPr bwMode="auto">
            <a:xfrm>
              <a:off x="3185" y="1407"/>
              <a:ext cx="1602" cy="597"/>
            </a:xfrm>
            <a:prstGeom prst="rect">
              <a:avLst/>
            </a:prstGeom>
            <a:solidFill>
              <a:srgbClr val="808080"/>
            </a:solidFill>
            <a:ln w="11113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681" name="Rectangle 8"/>
            <p:cNvSpPr>
              <a:spLocks noChangeArrowheads="1"/>
            </p:cNvSpPr>
            <p:nvPr/>
          </p:nvSpPr>
          <p:spPr bwMode="auto">
            <a:xfrm>
              <a:off x="535" y="2991"/>
              <a:ext cx="4244" cy="423"/>
            </a:xfrm>
            <a:prstGeom prst="rect">
              <a:avLst/>
            </a:prstGeom>
            <a:solidFill>
              <a:srgbClr val="969696"/>
            </a:solidFill>
            <a:ln w="11113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682" name="Rectangle 9"/>
            <p:cNvSpPr>
              <a:spLocks noChangeArrowheads="1"/>
            </p:cNvSpPr>
            <p:nvPr/>
          </p:nvSpPr>
          <p:spPr bwMode="auto">
            <a:xfrm>
              <a:off x="3177" y="2005"/>
              <a:ext cx="1602" cy="956"/>
            </a:xfrm>
            <a:prstGeom prst="rect">
              <a:avLst/>
            </a:prstGeom>
            <a:solidFill>
              <a:srgbClr val="C0C0C0"/>
            </a:solidFill>
            <a:ln w="11113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683" name="Rectangle 10"/>
            <p:cNvSpPr>
              <a:spLocks noChangeArrowheads="1"/>
            </p:cNvSpPr>
            <p:nvPr/>
          </p:nvSpPr>
          <p:spPr bwMode="auto">
            <a:xfrm>
              <a:off x="543" y="1998"/>
              <a:ext cx="1601" cy="985"/>
            </a:xfrm>
            <a:prstGeom prst="rect">
              <a:avLst/>
            </a:prstGeom>
            <a:solidFill>
              <a:srgbClr val="C0C0C0"/>
            </a:solidFill>
            <a:ln w="11113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684" name="Rectangle 11"/>
            <p:cNvSpPr>
              <a:spLocks noChangeArrowheads="1"/>
            </p:cNvSpPr>
            <p:nvPr/>
          </p:nvSpPr>
          <p:spPr bwMode="auto">
            <a:xfrm>
              <a:off x="1214" y="1735"/>
              <a:ext cx="749" cy="19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685" name="Rectangle 12"/>
            <p:cNvSpPr>
              <a:spLocks noChangeArrowheads="1"/>
            </p:cNvSpPr>
            <p:nvPr/>
          </p:nvSpPr>
          <p:spPr bwMode="auto">
            <a:xfrm>
              <a:off x="1499" y="1776"/>
              <a:ext cx="1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user</a:t>
              </a:r>
              <a:endParaRPr lang="en-GB" altLang="pl-PL" sz="2400"/>
            </a:p>
          </p:txBody>
        </p:sp>
        <p:sp>
          <p:nvSpPr>
            <p:cNvPr id="28686" name="Rectangle 13"/>
            <p:cNvSpPr>
              <a:spLocks noChangeArrowheads="1"/>
            </p:cNvSpPr>
            <p:nvPr/>
          </p:nvSpPr>
          <p:spPr bwMode="auto">
            <a:xfrm>
              <a:off x="1686" y="1776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687" name="Rectangle 14"/>
            <p:cNvSpPr>
              <a:spLocks noChangeArrowheads="1"/>
            </p:cNvSpPr>
            <p:nvPr/>
          </p:nvSpPr>
          <p:spPr bwMode="auto">
            <a:xfrm>
              <a:off x="3271" y="1728"/>
              <a:ext cx="757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688" name="Rectangle 15"/>
            <p:cNvSpPr>
              <a:spLocks noChangeArrowheads="1"/>
            </p:cNvSpPr>
            <p:nvPr/>
          </p:nvSpPr>
          <p:spPr bwMode="auto">
            <a:xfrm>
              <a:off x="3559" y="1769"/>
              <a:ext cx="1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user</a:t>
              </a:r>
              <a:endParaRPr lang="en-GB" altLang="pl-PL" sz="2400"/>
            </a:p>
          </p:txBody>
        </p:sp>
        <p:sp>
          <p:nvSpPr>
            <p:cNvPr id="28689" name="Rectangle 16"/>
            <p:cNvSpPr>
              <a:spLocks noChangeArrowheads="1"/>
            </p:cNvSpPr>
            <p:nvPr/>
          </p:nvSpPr>
          <p:spPr bwMode="auto">
            <a:xfrm>
              <a:off x="3746" y="1769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690" name="Rectangle 17"/>
            <p:cNvSpPr>
              <a:spLocks noChangeArrowheads="1"/>
            </p:cNvSpPr>
            <p:nvPr/>
          </p:nvSpPr>
          <p:spPr bwMode="auto">
            <a:xfrm>
              <a:off x="1214" y="2137"/>
              <a:ext cx="756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691" name="Rectangle 18"/>
            <p:cNvSpPr>
              <a:spLocks noChangeArrowheads="1"/>
            </p:cNvSpPr>
            <p:nvPr/>
          </p:nvSpPr>
          <p:spPr bwMode="auto">
            <a:xfrm>
              <a:off x="1468" y="2178"/>
              <a:ext cx="25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codec</a:t>
              </a:r>
              <a:endParaRPr lang="en-GB" altLang="pl-PL" sz="2400"/>
            </a:p>
          </p:txBody>
        </p:sp>
        <p:sp>
          <p:nvSpPr>
            <p:cNvPr id="28692" name="Rectangle 19"/>
            <p:cNvSpPr>
              <a:spLocks noChangeArrowheads="1"/>
            </p:cNvSpPr>
            <p:nvPr/>
          </p:nvSpPr>
          <p:spPr bwMode="auto">
            <a:xfrm>
              <a:off x="1724" y="2178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693" name="Rectangle 20"/>
            <p:cNvSpPr>
              <a:spLocks noChangeArrowheads="1"/>
            </p:cNvSpPr>
            <p:nvPr/>
          </p:nvSpPr>
          <p:spPr bwMode="auto">
            <a:xfrm>
              <a:off x="3277" y="2173"/>
              <a:ext cx="758" cy="19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694" name="Rectangle 21"/>
            <p:cNvSpPr>
              <a:spLocks noChangeArrowheads="1"/>
            </p:cNvSpPr>
            <p:nvPr/>
          </p:nvSpPr>
          <p:spPr bwMode="auto">
            <a:xfrm>
              <a:off x="3533" y="2214"/>
              <a:ext cx="25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codec</a:t>
              </a:r>
              <a:endParaRPr lang="en-GB" altLang="pl-PL" sz="2400"/>
            </a:p>
          </p:txBody>
        </p:sp>
        <p:sp>
          <p:nvSpPr>
            <p:cNvPr id="28695" name="Rectangle 22"/>
            <p:cNvSpPr>
              <a:spLocks noChangeArrowheads="1"/>
            </p:cNvSpPr>
            <p:nvPr/>
          </p:nvSpPr>
          <p:spPr bwMode="auto">
            <a:xfrm>
              <a:off x="3789" y="2214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696" name="Rectangle 23"/>
            <p:cNvSpPr>
              <a:spLocks noChangeArrowheads="1"/>
            </p:cNvSpPr>
            <p:nvPr/>
          </p:nvSpPr>
          <p:spPr bwMode="auto">
            <a:xfrm>
              <a:off x="1214" y="2538"/>
              <a:ext cx="764" cy="313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697" name="Rectangle 24"/>
            <p:cNvSpPr>
              <a:spLocks noChangeArrowheads="1"/>
            </p:cNvSpPr>
            <p:nvPr/>
          </p:nvSpPr>
          <p:spPr bwMode="auto">
            <a:xfrm>
              <a:off x="1389" y="2581"/>
              <a:ext cx="44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Additional </a:t>
              </a:r>
              <a:endParaRPr lang="en-GB" altLang="pl-PL" sz="2400"/>
            </a:p>
          </p:txBody>
        </p:sp>
        <p:sp>
          <p:nvSpPr>
            <p:cNvPr id="28698" name="Rectangle 25"/>
            <p:cNvSpPr>
              <a:spLocks noChangeArrowheads="1"/>
            </p:cNvSpPr>
            <p:nvPr/>
          </p:nvSpPr>
          <p:spPr bwMode="auto">
            <a:xfrm>
              <a:off x="1329" y="2691"/>
              <a:ext cx="53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mechanisms</a:t>
              </a:r>
              <a:endParaRPr lang="en-GB" altLang="pl-PL" sz="2400"/>
            </a:p>
          </p:txBody>
        </p:sp>
        <p:sp>
          <p:nvSpPr>
            <p:cNvPr id="28699" name="Rectangle 26"/>
            <p:cNvSpPr>
              <a:spLocks noChangeArrowheads="1"/>
            </p:cNvSpPr>
            <p:nvPr/>
          </p:nvSpPr>
          <p:spPr bwMode="auto">
            <a:xfrm>
              <a:off x="1871" y="2691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700" name="Rectangle 27"/>
            <p:cNvSpPr>
              <a:spLocks noChangeArrowheads="1"/>
            </p:cNvSpPr>
            <p:nvPr/>
          </p:nvSpPr>
          <p:spPr bwMode="auto">
            <a:xfrm>
              <a:off x="3271" y="2560"/>
              <a:ext cx="1175" cy="313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701" name="Rectangle 28"/>
            <p:cNvSpPr>
              <a:spLocks noChangeArrowheads="1"/>
            </p:cNvSpPr>
            <p:nvPr/>
          </p:nvSpPr>
          <p:spPr bwMode="auto">
            <a:xfrm>
              <a:off x="3366" y="2602"/>
              <a:ext cx="101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Additional mechanisms </a:t>
              </a:r>
              <a:endParaRPr lang="en-GB" altLang="pl-PL" sz="2400"/>
            </a:p>
          </p:txBody>
        </p:sp>
        <p:sp>
          <p:nvSpPr>
            <p:cNvPr id="28702" name="Rectangle 29"/>
            <p:cNvSpPr>
              <a:spLocks noChangeArrowheads="1"/>
            </p:cNvSpPr>
            <p:nvPr/>
          </p:nvSpPr>
          <p:spPr bwMode="auto">
            <a:xfrm>
              <a:off x="3409" y="2713"/>
              <a:ext cx="90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(e.g. playback buffer)</a:t>
              </a:r>
              <a:endParaRPr lang="en-GB" altLang="pl-PL" sz="2400"/>
            </a:p>
          </p:txBody>
        </p:sp>
        <p:sp>
          <p:nvSpPr>
            <p:cNvPr id="28703" name="Rectangle 30"/>
            <p:cNvSpPr>
              <a:spLocks noChangeArrowheads="1"/>
            </p:cNvSpPr>
            <p:nvPr/>
          </p:nvSpPr>
          <p:spPr bwMode="auto">
            <a:xfrm>
              <a:off x="4314" y="2713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704" name="Rectangle 31"/>
            <p:cNvSpPr>
              <a:spLocks noChangeArrowheads="1"/>
            </p:cNvSpPr>
            <p:nvPr/>
          </p:nvSpPr>
          <p:spPr bwMode="auto">
            <a:xfrm>
              <a:off x="1199" y="3093"/>
              <a:ext cx="764" cy="313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705" name="Rectangle 32"/>
            <p:cNvSpPr>
              <a:spLocks noChangeArrowheads="1"/>
            </p:cNvSpPr>
            <p:nvPr/>
          </p:nvSpPr>
          <p:spPr bwMode="auto">
            <a:xfrm>
              <a:off x="1409" y="3136"/>
              <a:ext cx="37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Network </a:t>
              </a:r>
              <a:endParaRPr lang="en-GB" altLang="pl-PL" sz="2400"/>
            </a:p>
          </p:txBody>
        </p:sp>
        <p:sp>
          <p:nvSpPr>
            <p:cNvPr id="28706" name="Rectangle 33"/>
            <p:cNvSpPr>
              <a:spLocks noChangeArrowheads="1"/>
            </p:cNvSpPr>
            <p:nvPr/>
          </p:nvSpPr>
          <p:spPr bwMode="auto">
            <a:xfrm>
              <a:off x="1402" y="3246"/>
              <a:ext cx="36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interface</a:t>
              </a:r>
              <a:endParaRPr lang="en-GB" altLang="pl-PL" sz="2400"/>
            </a:p>
          </p:txBody>
        </p:sp>
        <p:sp>
          <p:nvSpPr>
            <p:cNvPr id="28707" name="Rectangle 34"/>
            <p:cNvSpPr>
              <a:spLocks noChangeArrowheads="1"/>
            </p:cNvSpPr>
            <p:nvPr/>
          </p:nvSpPr>
          <p:spPr bwMode="auto">
            <a:xfrm>
              <a:off x="1771" y="3246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708" name="Rectangle 35"/>
            <p:cNvSpPr>
              <a:spLocks noChangeArrowheads="1"/>
            </p:cNvSpPr>
            <p:nvPr/>
          </p:nvSpPr>
          <p:spPr bwMode="auto">
            <a:xfrm>
              <a:off x="3277" y="3086"/>
              <a:ext cx="765" cy="313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709" name="Rectangle 36"/>
            <p:cNvSpPr>
              <a:spLocks noChangeArrowheads="1"/>
            </p:cNvSpPr>
            <p:nvPr/>
          </p:nvSpPr>
          <p:spPr bwMode="auto">
            <a:xfrm>
              <a:off x="3488" y="3128"/>
              <a:ext cx="37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Network </a:t>
              </a:r>
              <a:endParaRPr lang="en-GB" altLang="pl-PL" sz="2400"/>
            </a:p>
          </p:txBody>
        </p:sp>
        <p:sp>
          <p:nvSpPr>
            <p:cNvPr id="28710" name="Rectangle 37"/>
            <p:cNvSpPr>
              <a:spLocks noChangeArrowheads="1"/>
            </p:cNvSpPr>
            <p:nvPr/>
          </p:nvSpPr>
          <p:spPr bwMode="auto">
            <a:xfrm>
              <a:off x="3481" y="3239"/>
              <a:ext cx="36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interface</a:t>
              </a:r>
              <a:endParaRPr lang="en-GB" altLang="pl-PL" sz="2400"/>
            </a:p>
          </p:txBody>
        </p:sp>
        <p:sp>
          <p:nvSpPr>
            <p:cNvPr id="28711" name="Rectangle 38"/>
            <p:cNvSpPr>
              <a:spLocks noChangeArrowheads="1"/>
            </p:cNvSpPr>
            <p:nvPr/>
          </p:nvSpPr>
          <p:spPr bwMode="auto">
            <a:xfrm>
              <a:off x="3849" y="3239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712" name="Rectangle 39"/>
            <p:cNvSpPr>
              <a:spLocks noChangeArrowheads="1"/>
            </p:cNvSpPr>
            <p:nvPr/>
          </p:nvSpPr>
          <p:spPr bwMode="auto">
            <a:xfrm>
              <a:off x="529" y="2290"/>
              <a:ext cx="693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713" name="Rectangle 40"/>
            <p:cNvSpPr>
              <a:spLocks noChangeArrowheads="1"/>
            </p:cNvSpPr>
            <p:nvPr/>
          </p:nvSpPr>
          <p:spPr bwMode="auto">
            <a:xfrm>
              <a:off x="643" y="2329"/>
              <a:ext cx="49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Application </a:t>
              </a:r>
              <a:endParaRPr lang="en-GB" altLang="pl-PL" sz="2400"/>
            </a:p>
          </p:txBody>
        </p:sp>
        <p:sp>
          <p:nvSpPr>
            <p:cNvPr id="28714" name="Rectangle 41"/>
            <p:cNvSpPr>
              <a:spLocks noChangeArrowheads="1"/>
            </p:cNvSpPr>
            <p:nvPr/>
          </p:nvSpPr>
          <p:spPr bwMode="auto">
            <a:xfrm>
              <a:off x="781" y="2440"/>
              <a:ext cx="1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level</a:t>
              </a:r>
              <a:endParaRPr lang="en-GB" altLang="pl-PL" sz="2400"/>
            </a:p>
          </p:txBody>
        </p:sp>
        <p:sp>
          <p:nvSpPr>
            <p:cNvPr id="28715" name="Rectangle 42"/>
            <p:cNvSpPr>
              <a:spLocks noChangeArrowheads="1"/>
            </p:cNvSpPr>
            <p:nvPr/>
          </p:nvSpPr>
          <p:spPr bwMode="auto">
            <a:xfrm>
              <a:off x="977" y="2440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716" name="Rectangle 43"/>
            <p:cNvSpPr>
              <a:spLocks noChangeArrowheads="1"/>
            </p:cNvSpPr>
            <p:nvPr/>
          </p:nvSpPr>
          <p:spPr bwMode="auto">
            <a:xfrm>
              <a:off x="4109" y="2057"/>
              <a:ext cx="693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717" name="Rectangle 44"/>
            <p:cNvSpPr>
              <a:spLocks noChangeArrowheads="1"/>
            </p:cNvSpPr>
            <p:nvPr/>
          </p:nvSpPr>
          <p:spPr bwMode="auto">
            <a:xfrm>
              <a:off x="4223" y="2095"/>
              <a:ext cx="49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Application </a:t>
              </a:r>
              <a:endParaRPr lang="en-GB" altLang="pl-PL" sz="2400"/>
            </a:p>
          </p:txBody>
        </p:sp>
        <p:sp>
          <p:nvSpPr>
            <p:cNvPr id="28718" name="Rectangle 45"/>
            <p:cNvSpPr>
              <a:spLocks noChangeArrowheads="1"/>
            </p:cNvSpPr>
            <p:nvPr/>
          </p:nvSpPr>
          <p:spPr bwMode="auto">
            <a:xfrm>
              <a:off x="4361" y="2206"/>
              <a:ext cx="1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level</a:t>
              </a:r>
              <a:endParaRPr lang="en-GB" altLang="pl-PL" sz="2400"/>
            </a:p>
          </p:txBody>
        </p:sp>
        <p:sp>
          <p:nvSpPr>
            <p:cNvPr id="28719" name="Rectangle 46"/>
            <p:cNvSpPr>
              <a:spLocks noChangeArrowheads="1"/>
            </p:cNvSpPr>
            <p:nvPr/>
          </p:nvSpPr>
          <p:spPr bwMode="auto">
            <a:xfrm>
              <a:off x="4557" y="2206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720" name="Freeform 47"/>
            <p:cNvSpPr>
              <a:spLocks/>
            </p:cNvSpPr>
            <p:nvPr/>
          </p:nvSpPr>
          <p:spPr bwMode="auto">
            <a:xfrm>
              <a:off x="2048" y="1856"/>
              <a:ext cx="34" cy="7"/>
            </a:xfrm>
            <a:custGeom>
              <a:avLst/>
              <a:gdLst>
                <a:gd name="T0" fmla="*/ 4 w 34"/>
                <a:gd name="T1" fmla="*/ 0 h 7"/>
                <a:gd name="T2" fmla="*/ 3 w 34"/>
                <a:gd name="T3" fmla="*/ 0 h 7"/>
                <a:gd name="T4" fmla="*/ 2 w 34"/>
                <a:gd name="T5" fmla="*/ 1 h 7"/>
                <a:gd name="T6" fmla="*/ 1 w 34"/>
                <a:gd name="T7" fmla="*/ 2 h 7"/>
                <a:gd name="T8" fmla="*/ 0 w 34"/>
                <a:gd name="T9" fmla="*/ 3 h 7"/>
                <a:gd name="T10" fmla="*/ 0 w 34"/>
                <a:gd name="T11" fmla="*/ 3 h 7"/>
                <a:gd name="T12" fmla="*/ 1 w 34"/>
                <a:gd name="T13" fmla="*/ 4 h 7"/>
                <a:gd name="T14" fmla="*/ 2 w 34"/>
                <a:gd name="T15" fmla="*/ 6 h 7"/>
                <a:gd name="T16" fmla="*/ 3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4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1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21" name="Freeform 48"/>
            <p:cNvSpPr>
              <a:spLocks/>
            </p:cNvSpPr>
            <p:nvPr/>
          </p:nvSpPr>
          <p:spPr bwMode="auto">
            <a:xfrm>
              <a:off x="2096" y="1856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6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22" name="Freeform 49"/>
            <p:cNvSpPr>
              <a:spLocks/>
            </p:cNvSpPr>
            <p:nvPr/>
          </p:nvSpPr>
          <p:spPr bwMode="auto">
            <a:xfrm>
              <a:off x="2145" y="1856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23" name="Freeform 50"/>
            <p:cNvSpPr>
              <a:spLocks/>
            </p:cNvSpPr>
            <p:nvPr/>
          </p:nvSpPr>
          <p:spPr bwMode="auto">
            <a:xfrm>
              <a:off x="2193" y="1856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6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24" name="Freeform 51"/>
            <p:cNvSpPr>
              <a:spLocks/>
            </p:cNvSpPr>
            <p:nvPr/>
          </p:nvSpPr>
          <p:spPr bwMode="auto">
            <a:xfrm>
              <a:off x="2242" y="1856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25" name="Freeform 52"/>
            <p:cNvSpPr>
              <a:spLocks/>
            </p:cNvSpPr>
            <p:nvPr/>
          </p:nvSpPr>
          <p:spPr bwMode="auto">
            <a:xfrm>
              <a:off x="2290" y="1856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6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26" name="Freeform 53"/>
            <p:cNvSpPr>
              <a:spLocks/>
            </p:cNvSpPr>
            <p:nvPr/>
          </p:nvSpPr>
          <p:spPr bwMode="auto">
            <a:xfrm>
              <a:off x="2339" y="1856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27" name="Freeform 54"/>
            <p:cNvSpPr>
              <a:spLocks/>
            </p:cNvSpPr>
            <p:nvPr/>
          </p:nvSpPr>
          <p:spPr bwMode="auto">
            <a:xfrm>
              <a:off x="2387" y="1856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6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28" name="Freeform 55"/>
            <p:cNvSpPr>
              <a:spLocks/>
            </p:cNvSpPr>
            <p:nvPr/>
          </p:nvSpPr>
          <p:spPr bwMode="auto">
            <a:xfrm>
              <a:off x="2436" y="1856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29" name="Freeform 56"/>
            <p:cNvSpPr>
              <a:spLocks/>
            </p:cNvSpPr>
            <p:nvPr/>
          </p:nvSpPr>
          <p:spPr bwMode="auto">
            <a:xfrm>
              <a:off x="2484" y="1856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6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30" name="Freeform 57"/>
            <p:cNvSpPr>
              <a:spLocks/>
            </p:cNvSpPr>
            <p:nvPr/>
          </p:nvSpPr>
          <p:spPr bwMode="auto">
            <a:xfrm>
              <a:off x="2533" y="1856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31" name="Freeform 58"/>
            <p:cNvSpPr>
              <a:spLocks/>
            </p:cNvSpPr>
            <p:nvPr/>
          </p:nvSpPr>
          <p:spPr bwMode="auto">
            <a:xfrm>
              <a:off x="2581" y="1856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6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32" name="Freeform 59"/>
            <p:cNvSpPr>
              <a:spLocks/>
            </p:cNvSpPr>
            <p:nvPr/>
          </p:nvSpPr>
          <p:spPr bwMode="auto">
            <a:xfrm>
              <a:off x="2630" y="1856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33" name="Freeform 60"/>
            <p:cNvSpPr>
              <a:spLocks/>
            </p:cNvSpPr>
            <p:nvPr/>
          </p:nvSpPr>
          <p:spPr bwMode="auto">
            <a:xfrm>
              <a:off x="2678" y="1856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6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34" name="Freeform 61"/>
            <p:cNvSpPr>
              <a:spLocks/>
            </p:cNvSpPr>
            <p:nvPr/>
          </p:nvSpPr>
          <p:spPr bwMode="auto">
            <a:xfrm>
              <a:off x="2727" y="1856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35" name="Freeform 62"/>
            <p:cNvSpPr>
              <a:spLocks/>
            </p:cNvSpPr>
            <p:nvPr/>
          </p:nvSpPr>
          <p:spPr bwMode="auto">
            <a:xfrm>
              <a:off x="2775" y="1856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6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36" name="Freeform 63"/>
            <p:cNvSpPr>
              <a:spLocks/>
            </p:cNvSpPr>
            <p:nvPr/>
          </p:nvSpPr>
          <p:spPr bwMode="auto">
            <a:xfrm>
              <a:off x="2824" y="1856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37" name="Freeform 64"/>
            <p:cNvSpPr>
              <a:spLocks/>
            </p:cNvSpPr>
            <p:nvPr/>
          </p:nvSpPr>
          <p:spPr bwMode="auto">
            <a:xfrm>
              <a:off x="2872" y="1856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6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38" name="Freeform 65"/>
            <p:cNvSpPr>
              <a:spLocks/>
            </p:cNvSpPr>
            <p:nvPr/>
          </p:nvSpPr>
          <p:spPr bwMode="auto">
            <a:xfrm>
              <a:off x="2921" y="1856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39" name="Freeform 66"/>
            <p:cNvSpPr>
              <a:spLocks/>
            </p:cNvSpPr>
            <p:nvPr/>
          </p:nvSpPr>
          <p:spPr bwMode="auto">
            <a:xfrm>
              <a:off x="2969" y="1856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6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40" name="Freeform 67"/>
            <p:cNvSpPr>
              <a:spLocks/>
            </p:cNvSpPr>
            <p:nvPr/>
          </p:nvSpPr>
          <p:spPr bwMode="auto">
            <a:xfrm>
              <a:off x="3018" y="1856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41" name="Freeform 68"/>
            <p:cNvSpPr>
              <a:spLocks/>
            </p:cNvSpPr>
            <p:nvPr/>
          </p:nvSpPr>
          <p:spPr bwMode="auto">
            <a:xfrm>
              <a:off x="3066" y="1856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6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42" name="Freeform 69"/>
            <p:cNvSpPr>
              <a:spLocks/>
            </p:cNvSpPr>
            <p:nvPr/>
          </p:nvSpPr>
          <p:spPr bwMode="auto">
            <a:xfrm>
              <a:off x="3115" y="1856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43" name="Freeform 70"/>
            <p:cNvSpPr>
              <a:spLocks/>
            </p:cNvSpPr>
            <p:nvPr/>
          </p:nvSpPr>
          <p:spPr bwMode="auto">
            <a:xfrm>
              <a:off x="3163" y="1856"/>
              <a:ext cx="31" cy="7"/>
            </a:xfrm>
            <a:custGeom>
              <a:avLst/>
              <a:gdLst>
                <a:gd name="T0" fmla="*/ 4 w 31"/>
                <a:gd name="T1" fmla="*/ 0 h 7"/>
                <a:gd name="T2" fmla="*/ 2 w 31"/>
                <a:gd name="T3" fmla="*/ 0 h 7"/>
                <a:gd name="T4" fmla="*/ 1 w 31"/>
                <a:gd name="T5" fmla="*/ 1 h 7"/>
                <a:gd name="T6" fmla="*/ 0 w 31"/>
                <a:gd name="T7" fmla="*/ 2 h 7"/>
                <a:gd name="T8" fmla="*/ 0 w 31"/>
                <a:gd name="T9" fmla="*/ 3 h 7"/>
                <a:gd name="T10" fmla="*/ 0 w 31"/>
                <a:gd name="T11" fmla="*/ 4 h 7"/>
                <a:gd name="T12" fmla="*/ 0 w 31"/>
                <a:gd name="T13" fmla="*/ 6 h 7"/>
                <a:gd name="T14" fmla="*/ 1 w 31"/>
                <a:gd name="T15" fmla="*/ 7 h 7"/>
                <a:gd name="T16" fmla="*/ 2 w 31"/>
                <a:gd name="T17" fmla="*/ 7 h 7"/>
                <a:gd name="T18" fmla="*/ 28 w 31"/>
                <a:gd name="T19" fmla="*/ 7 h 7"/>
                <a:gd name="T20" fmla="*/ 28 w 31"/>
                <a:gd name="T21" fmla="*/ 7 h 7"/>
                <a:gd name="T22" fmla="*/ 29 w 31"/>
                <a:gd name="T23" fmla="*/ 6 h 7"/>
                <a:gd name="T24" fmla="*/ 30 w 31"/>
                <a:gd name="T25" fmla="*/ 4 h 7"/>
                <a:gd name="T26" fmla="*/ 31 w 31"/>
                <a:gd name="T27" fmla="*/ 3 h 7"/>
                <a:gd name="T28" fmla="*/ 31 w 31"/>
                <a:gd name="T29" fmla="*/ 3 h 7"/>
                <a:gd name="T30" fmla="*/ 30 w 31"/>
                <a:gd name="T31" fmla="*/ 2 h 7"/>
                <a:gd name="T32" fmla="*/ 29 w 31"/>
                <a:gd name="T33" fmla="*/ 1 h 7"/>
                <a:gd name="T34" fmla="*/ 29 w 31"/>
                <a:gd name="T35" fmla="*/ 0 h 7"/>
                <a:gd name="T36" fmla="*/ 4 w 31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1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28" y="7"/>
                  </a:lnTo>
                  <a:lnTo>
                    <a:pt x="29" y="6"/>
                  </a:lnTo>
                  <a:lnTo>
                    <a:pt x="30" y="4"/>
                  </a:lnTo>
                  <a:lnTo>
                    <a:pt x="31" y="3"/>
                  </a:lnTo>
                  <a:lnTo>
                    <a:pt x="30" y="2"/>
                  </a:lnTo>
                  <a:lnTo>
                    <a:pt x="29" y="1"/>
                  </a:lnTo>
                  <a:lnTo>
                    <a:pt x="29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44" name="Freeform 71"/>
            <p:cNvSpPr>
              <a:spLocks/>
            </p:cNvSpPr>
            <p:nvPr/>
          </p:nvSpPr>
          <p:spPr bwMode="auto">
            <a:xfrm>
              <a:off x="1978" y="1835"/>
              <a:ext cx="77" cy="50"/>
            </a:xfrm>
            <a:custGeom>
              <a:avLst/>
              <a:gdLst>
                <a:gd name="T0" fmla="*/ 77 w 77"/>
                <a:gd name="T1" fmla="*/ 0 h 50"/>
                <a:gd name="T2" fmla="*/ 0 w 77"/>
                <a:gd name="T3" fmla="*/ 24 h 50"/>
                <a:gd name="T4" fmla="*/ 77 w 77"/>
                <a:gd name="T5" fmla="*/ 50 h 50"/>
                <a:gd name="T6" fmla="*/ 77 w 77"/>
                <a:gd name="T7" fmla="*/ 0 h 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" h="50">
                  <a:moveTo>
                    <a:pt x="77" y="0"/>
                  </a:moveTo>
                  <a:lnTo>
                    <a:pt x="0" y="24"/>
                  </a:lnTo>
                  <a:lnTo>
                    <a:pt x="77" y="5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45" name="Freeform 72"/>
            <p:cNvSpPr>
              <a:spLocks/>
            </p:cNvSpPr>
            <p:nvPr/>
          </p:nvSpPr>
          <p:spPr bwMode="auto">
            <a:xfrm>
              <a:off x="3189" y="1835"/>
              <a:ext cx="76" cy="50"/>
            </a:xfrm>
            <a:custGeom>
              <a:avLst/>
              <a:gdLst>
                <a:gd name="T0" fmla="*/ 0 w 76"/>
                <a:gd name="T1" fmla="*/ 50 h 50"/>
                <a:gd name="T2" fmla="*/ 76 w 76"/>
                <a:gd name="T3" fmla="*/ 24 h 50"/>
                <a:gd name="T4" fmla="*/ 0 w 76"/>
                <a:gd name="T5" fmla="*/ 0 h 50"/>
                <a:gd name="T6" fmla="*/ 0 w 76"/>
                <a:gd name="T7" fmla="*/ 50 h 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" h="50">
                  <a:moveTo>
                    <a:pt x="0" y="50"/>
                  </a:moveTo>
                  <a:lnTo>
                    <a:pt x="76" y="24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46" name="Freeform 73"/>
            <p:cNvSpPr>
              <a:spLocks/>
            </p:cNvSpPr>
            <p:nvPr/>
          </p:nvSpPr>
          <p:spPr bwMode="auto">
            <a:xfrm>
              <a:off x="2070" y="2089"/>
              <a:ext cx="34" cy="7"/>
            </a:xfrm>
            <a:custGeom>
              <a:avLst/>
              <a:gdLst>
                <a:gd name="T0" fmla="*/ 4 w 34"/>
                <a:gd name="T1" fmla="*/ 0 h 7"/>
                <a:gd name="T2" fmla="*/ 3 w 34"/>
                <a:gd name="T3" fmla="*/ 0 h 7"/>
                <a:gd name="T4" fmla="*/ 2 w 34"/>
                <a:gd name="T5" fmla="*/ 1 h 7"/>
                <a:gd name="T6" fmla="*/ 1 w 34"/>
                <a:gd name="T7" fmla="*/ 3 h 7"/>
                <a:gd name="T8" fmla="*/ 0 w 34"/>
                <a:gd name="T9" fmla="*/ 4 h 7"/>
                <a:gd name="T10" fmla="*/ 0 w 34"/>
                <a:gd name="T11" fmla="*/ 4 h 7"/>
                <a:gd name="T12" fmla="*/ 1 w 34"/>
                <a:gd name="T13" fmla="*/ 5 h 7"/>
                <a:gd name="T14" fmla="*/ 2 w 34"/>
                <a:gd name="T15" fmla="*/ 6 h 7"/>
                <a:gd name="T16" fmla="*/ 3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5 h 7"/>
                <a:gd name="T28" fmla="*/ 34 w 34"/>
                <a:gd name="T29" fmla="*/ 4 h 7"/>
                <a:gd name="T30" fmla="*/ 33 w 34"/>
                <a:gd name="T31" fmla="*/ 3 h 7"/>
                <a:gd name="T32" fmla="*/ 32 w 34"/>
                <a:gd name="T33" fmla="*/ 1 h 7"/>
                <a:gd name="T34" fmla="*/ 31 w 34"/>
                <a:gd name="T35" fmla="*/ 0 h 7"/>
                <a:gd name="T36" fmla="*/ 4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3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47" name="Freeform 74"/>
            <p:cNvSpPr>
              <a:spLocks/>
            </p:cNvSpPr>
            <p:nvPr/>
          </p:nvSpPr>
          <p:spPr bwMode="auto">
            <a:xfrm>
              <a:off x="2118" y="2089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3 h 7"/>
                <a:gd name="T8" fmla="*/ 0 w 35"/>
                <a:gd name="T9" fmla="*/ 4 h 7"/>
                <a:gd name="T10" fmla="*/ 0 w 35"/>
                <a:gd name="T11" fmla="*/ 5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2 w 35"/>
                <a:gd name="T23" fmla="*/ 7 h 7"/>
                <a:gd name="T24" fmla="*/ 34 w 35"/>
                <a:gd name="T25" fmla="*/ 6 h 7"/>
                <a:gd name="T26" fmla="*/ 35 w 35"/>
                <a:gd name="T27" fmla="*/ 5 h 7"/>
                <a:gd name="T28" fmla="*/ 35 w 35"/>
                <a:gd name="T29" fmla="*/ 4 h 7"/>
                <a:gd name="T30" fmla="*/ 34 w 35"/>
                <a:gd name="T31" fmla="*/ 3 h 7"/>
                <a:gd name="T32" fmla="*/ 32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4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48" name="Freeform 75"/>
            <p:cNvSpPr>
              <a:spLocks/>
            </p:cNvSpPr>
            <p:nvPr/>
          </p:nvSpPr>
          <p:spPr bwMode="auto">
            <a:xfrm>
              <a:off x="2167" y="2089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3 h 7"/>
                <a:gd name="T8" fmla="*/ 0 w 34"/>
                <a:gd name="T9" fmla="*/ 4 h 7"/>
                <a:gd name="T10" fmla="*/ 0 w 34"/>
                <a:gd name="T11" fmla="*/ 5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5 h 7"/>
                <a:gd name="T28" fmla="*/ 34 w 34"/>
                <a:gd name="T29" fmla="*/ 4 h 7"/>
                <a:gd name="T30" fmla="*/ 33 w 34"/>
                <a:gd name="T31" fmla="*/ 3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49" name="Freeform 76"/>
            <p:cNvSpPr>
              <a:spLocks/>
            </p:cNvSpPr>
            <p:nvPr/>
          </p:nvSpPr>
          <p:spPr bwMode="auto">
            <a:xfrm>
              <a:off x="2215" y="2089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3 h 7"/>
                <a:gd name="T8" fmla="*/ 0 w 35"/>
                <a:gd name="T9" fmla="*/ 4 h 7"/>
                <a:gd name="T10" fmla="*/ 0 w 35"/>
                <a:gd name="T11" fmla="*/ 5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2 w 35"/>
                <a:gd name="T23" fmla="*/ 7 h 7"/>
                <a:gd name="T24" fmla="*/ 34 w 35"/>
                <a:gd name="T25" fmla="*/ 6 h 7"/>
                <a:gd name="T26" fmla="*/ 35 w 35"/>
                <a:gd name="T27" fmla="*/ 5 h 7"/>
                <a:gd name="T28" fmla="*/ 35 w 35"/>
                <a:gd name="T29" fmla="*/ 4 h 7"/>
                <a:gd name="T30" fmla="*/ 34 w 35"/>
                <a:gd name="T31" fmla="*/ 3 h 7"/>
                <a:gd name="T32" fmla="*/ 32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4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50" name="Freeform 77"/>
            <p:cNvSpPr>
              <a:spLocks/>
            </p:cNvSpPr>
            <p:nvPr/>
          </p:nvSpPr>
          <p:spPr bwMode="auto">
            <a:xfrm>
              <a:off x="2264" y="2089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3 h 7"/>
                <a:gd name="T8" fmla="*/ 0 w 34"/>
                <a:gd name="T9" fmla="*/ 4 h 7"/>
                <a:gd name="T10" fmla="*/ 0 w 34"/>
                <a:gd name="T11" fmla="*/ 5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5 h 7"/>
                <a:gd name="T28" fmla="*/ 34 w 34"/>
                <a:gd name="T29" fmla="*/ 4 h 7"/>
                <a:gd name="T30" fmla="*/ 33 w 34"/>
                <a:gd name="T31" fmla="*/ 3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51" name="Freeform 78"/>
            <p:cNvSpPr>
              <a:spLocks/>
            </p:cNvSpPr>
            <p:nvPr/>
          </p:nvSpPr>
          <p:spPr bwMode="auto">
            <a:xfrm>
              <a:off x="2312" y="2089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3 h 7"/>
                <a:gd name="T8" fmla="*/ 0 w 35"/>
                <a:gd name="T9" fmla="*/ 4 h 7"/>
                <a:gd name="T10" fmla="*/ 0 w 35"/>
                <a:gd name="T11" fmla="*/ 5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2 w 35"/>
                <a:gd name="T23" fmla="*/ 7 h 7"/>
                <a:gd name="T24" fmla="*/ 34 w 35"/>
                <a:gd name="T25" fmla="*/ 6 h 7"/>
                <a:gd name="T26" fmla="*/ 35 w 35"/>
                <a:gd name="T27" fmla="*/ 5 h 7"/>
                <a:gd name="T28" fmla="*/ 35 w 35"/>
                <a:gd name="T29" fmla="*/ 4 h 7"/>
                <a:gd name="T30" fmla="*/ 34 w 35"/>
                <a:gd name="T31" fmla="*/ 3 h 7"/>
                <a:gd name="T32" fmla="*/ 32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4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52" name="Freeform 79"/>
            <p:cNvSpPr>
              <a:spLocks/>
            </p:cNvSpPr>
            <p:nvPr/>
          </p:nvSpPr>
          <p:spPr bwMode="auto">
            <a:xfrm>
              <a:off x="2361" y="2089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3 h 7"/>
                <a:gd name="T8" fmla="*/ 0 w 34"/>
                <a:gd name="T9" fmla="*/ 4 h 7"/>
                <a:gd name="T10" fmla="*/ 0 w 34"/>
                <a:gd name="T11" fmla="*/ 5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5 h 7"/>
                <a:gd name="T28" fmla="*/ 34 w 34"/>
                <a:gd name="T29" fmla="*/ 4 h 7"/>
                <a:gd name="T30" fmla="*/ 33 w 34"/>
                <a:gd name="T31" fmla="*/ 3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53" name="Freeform 80"/>
            <p:cNvSpPr>
              <a:spLocks/>
            </p:cNvSpPr>
            <p:nvPr/>
          </p:nvSpPr>
          <p:spPr bwMode="auto">
            <a:xfrm>
              <a:off x="2409" y="2089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3 h 7"/>
                <a:gd name="T8" fmla="*/ 0 w 35"/>
                <a:gd name="T9" fmla="*/ 4 h 7"/>
                <a:gd name="T10" fmla="*/ 0 w 35"/>
                <a:gd name="T11" fmla="*/ 5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2 w 35"/>
                <a:gd name="T23" fmla="*/ 7 h 7"/>
                <a:gd name="T24" fmla="*/ 34 w 35"/>
                <a:gd name="T25" fmla="*/ 6 h 7"/>
                <a:gd name="T26" fmla="*/ 35 w 35"/>
                <a:gd name="T27" fmla="*/ 5 h 7"/>
                <a:gd name="T28" fmla="*/ 35 w 35"/>
                <a:gd name="T29" fmla="*/ 4 h 7"/>
                <a:gd name="T30" fmla="*/ 34 w 35"/>
                <a:gd name="T31" fmla="*/ 3 h 7"/>
                <a:gd name="T32" fmla="*/ 32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4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54" name="Freeform 81"/>
            <p:cNvSpPr>
              <a:spLocks/>
            </p:cNvSpPr>
            <p:nvPr/>
          </p:nvSpPr>
          <p:spPr bwMode="auto">
            <a:xfrm>
              <a:off x="2458" y="2089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3 h 7"/>
                <a:gd name="T8" fmla="*/ 0 w 34"/>
                <a:gd name="T9" fmla="*/ 4 h 7"/>
                <a:gd name="T10" fmla="*/ 0 w 34"/>
                <a:gd name="T11" fmla="*/ 5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5 h 7"/>
                <a:gd name="T28" fmla="*/ 34 w 34"/>
                <a:gd name="T29" fmla="*/ 4 h 7"/>
                <a:gd name="T30" fmla="*/ 33 w 34"/>
                <a:gd name="T31" fmla="*/ 3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55" name="Freeform 82"/>
            <p:cNvSpPr>
              <a:spLocks/>
            </p:cNvSpPr>
            <p:nvPr/>
          </p:nvSpPr>
          <p:spPr bwMode="auto">
            <a:xfrm>
              <a:off x="2506" y="2089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3 h 7"/>
                <a:gd name="T8" fmla="*/ 0 w 35"/>
                <a:gd name="T9" fmla="*/ 4 h 7"/>
                <a:gd name="T10" fmla="*/ 0 w 35"/>
                <a:gd name="T11" fmla="*/ 5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2 w 35"/>
                <a:gd name="T23" fmla="*/ 7 h 7"/>
                <a:gd name="T24" fmla="*/ 34 w 35"/>
                <a:gd name="T25" fmla="*/ 6 h 7"/>
                <a:gd name="T26" fmla="*/ 35 w 35"/>
                <a:gd name="T27" fmla="*/ 5 h 7"/>
                <a:gd name="T28" fmla="*/ 35 w 35"/>
                <a:gd name="T29" fmla="*/ 4 h 7"/>
                <a:gd name="T30" fmla="*/ 34 w 35"/>
                <a:gd name="T31" fmla="*/ 3 h 7"/>
                <a:gd name="T32" fmla="*/ 32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4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56" name="Freeform 83"/>
            <p:cNvSpPr>
              <a:spLocks/>
            </p:cNvSpPr>
            <p:nvPr/>
          </p:nvSpPr>
          <p:spPr bwMode="auto">
            <a:xfrm>
              <a:off x="2555" y="2089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3 h 7"/>
                <a:gd name="T8" fmla="*/ 0 w 34"/>
                <a:gd name="T9" fmla="*/ 4 h 7"/>
                <a:gd name="T10" fmla="*/ 0 w 34"/>
                <a:gd name="T11" fmla="*/ 5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5 h 7"/>
                <a:gd name="T28" fmla="*/ 34 w 34"/>
                <a:gd name="T29" fmla="*/ 4 h 7"/>
                <a:gd name="T30" fmla="*/ 33 w 34"/>
                <a:gd name="T31" fmla="*/ 3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57" name="Freeform 84"/>
            <p:cNvSpPr>
              <a:spLocks/>
            </p:cNvSpPr>
            <p:nvPr/>
          </p:nvSpPr>
          <p:spPr bwMode="auto">
            <a:xfrm>
              <a:off x="2603" y="2089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3 h 7"/>
                <a:gd name="T8" fmla="*/ 0 w 35"/>
                <a:gd name="T9" fmla="*/ 4 h 7"/>
                <a:gd name="T10" fmla="*/ 0 w 35"/>
                <a:gd name="T11" fmla="*/ 5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2 w 35"/>
                <a:gd name="T23" fmla="*/ 7 h 7"/>
                <a:gd name="T24" fmla="*/ 34 w 35"/>
                <a:gd name="T25" fmla="*/ 6 h 7"/>
                <a:gd name="T26" fmla="*/ 35 w 35"/>
                <a:gd name="T27" fmla="*/ 5 h 7"/>
                <a:gd name="T28" fmla="*/ 35 w 35"/>
                <a:gd name="T29" fmla="*/ 4 h 7"/>
                <a:gd name="T30" fmla="*/ 34 w 35"/>
                <a:gd name="T31" fmla="*/ 3 h 7"/>
                <a:gd name="T32" fmla="*/ 32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4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58" name="Freeform 85"/>
            <p:cNvSpPr>
              <a:spLocks/>
            </p:cNvSpPr>
            <p:nvPr/>
          </p:nvSpPr>
          <p:spPr bwMode="auto">
            <a:xfrm>
              <a:off x="2652" y="2089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3 h 7"/>
                <a:gd name="T8" fmla="*/ 0 w 34"/>
                <a:gd name="T9" fmla="*/ 4 h 7"/>
                <a:gd name="T10" fmla="*/ 0 w 34"/>
                <a:gd name="T11" fmla="*/ 5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5 h 7"/>
                <a:gd name="T28" fmla="*/ 34 w 34"/>
                <a:gd name="T29" fmla="*/ 4 h 7"/>
                <a:gd name="T30" fmla="*/ 33 w 34"/>
                <a:gd name="T31" fmla="*/ 3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59" name="Freeform 86"/>
            <p:cNvSpPr>
              <a:spLocks/>
            </p:cNvSpPr>
            <p:nvPr/>
          </p:nvSpPr>
          <p:spPr bwMode="auto">
            <a:xfrm>
              <a:off x="2700" y="2089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3 h 7"/>
                <a:gd name="T8" fmla="*/ 0 w 35"/>
                <a:gd name="T9" fmla="*/ 4 h 7"/>
                <a:gd name="T10" fmla="*/ 0 w 35"/>
                <a:gd name="T11" fmla="*/ 5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2 w 35"/>
                <a:gd name="T23" fmla="*/ 7 h 7"/>
                <a:gd name="T24" fmla="*/ 34 w 35"/>
                <a:gd name="T25" fmla="*/ 6 h 7"/>
                <a:gd name="T26" fmla="*/ 35 w 35"/>
                <a:gd name="T27" fmla="*/ 5 h 7"/>
                <a:gd name="T28" fmla="*/ 35 w 35"/>
                <a:gd name="T29" fmla="*/ 4 h 7"/>
                <a:gd name="T30" fmla="*/ 34 w 35"/>
                <a:gd name="T31" fmla="*/ 3 h 7"/>
                <a:gd name="T32" fmla="*/ 32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4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60" name="Freeform 87"/>
            <p:cNvSpPr>
              <a:spLocks/>
            </p:cNvSpPr>
            <p:nvPr/>
          </p:nvSpPr>
          <p:spPr bwMode="auto">
            <a:xfrm>
              <a:off x="2749" y="2089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3 h 7"/>
                <a:gd name="T8" fmla="*/ 0 w 34"/>
                <a:gd name="T9" fmla="*/ 4 h 7"/>
                <a:gd name="T10" fmla="*/ 0 w 34"/>
                <a:gd name="T11" fmla="*/ 5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5 h 7"/>
                <a:gd name="T28" fmla="*/ 34 w 34"/>
                <a:gd name="T29" fmla="*/ 4 h 7"/>
                <a:gd name="T30" fmla="*/ 33 w 34"/>
                <a:gd name="T31" fmla="*/ 3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61" name="Freeform 88"/>
            <p:cNvSpPr>
              <a:spLocks/>
            </p:cNvSpPr>
            <p:nvPr/>
          </p:nvSpPr>
          <p:spPr bwMode="auto">
            <a:xfrm>
              <a:off x="2797" y="2089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3 h 7"/>
                <a:gd name="T8" fmla="*/ 0 w 35"/>
                <a:gd name="T9" fmla="*/ 4 h 7"/>
                <a:gd name="T10" fmla="*/ 0 w 35"/>
                <a:gd name="T11" fmla="*/ 5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2 w 35"/>
                <a:gd name="T23" fmla="*/ 7 h 7"/>
                <a:gd name="T24" fmla="*/ 34 w 35"/>
                <a:gd name="T25" fmla="*/ 6 h 7"/>
                <a:gd name="T26" fmla="*/ 35 w 35"/>
                <a:gd name="T27" fmla="*/ 5 h 7"/>
                <a:gd name="T28" fmla="*/ 35 w 35"/>
                <a:gd name="T29" fmla="*/ 4 h 7"/>
                <a:gd name="T30" fmla="*/ 34 w 35"/>
                <a:gd name="T31" fmla="*/ 3 h 7"/>
                <a:gd name="T32" fmla="*/ 32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4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62" name="Freeform 89"/>
            <p:cNvSpPr>
              <a:spLocks/>
            </p:cNvSpPr>
            <p:nvPr/>
          </p:nvSpPr>
          <p:spPr bwMode="auto">
            <a:xfrm>
              <a:off x="2846" y="2089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3 h 7"/>
                <a:gd name="T8" fmla="*/ 0 w 34"/>
                <a:gd name="T9" fmla="*/ 4 h 7"/>
                <a:gd name="T10" fmla="*/ 0 w 34"/>
                <a:gd name="T11" fmla="*/ 5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5 h 7"/>
                <a:gd name="T28" fmla="*/ 34 w 34"/>
                <a:gd name="T29" fmla="*/ 4 h 7"/>
                <a:gd name="T30" fmla="*/ 33 w 34"/>
                <a:gd name="T31" fmla="*/ 3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63" name="Freeform 90"/>
            <p:cNvSpPr>
              <a:spLocks/>
            </p:cNvSpPr>
            <p:nvPr/>
          </p:nvSpPr>
          <p:spPr bwMode="auto">
            <a:xfrm>
              <a:off x="2894" y="2089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3 h 7"/>
                <a:gd name="T8" fmla="*/ 0 w 35"/>
                <a:gd name="T9" fmla="*/ 4 h 7"/>
                <a:gd name="T10" fmla="*/ 0 w 35"/>
                <a:gd name="T11" fmla="*/ 5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2 w 35"/>
                <a:gd name="T23" fmla="*/ 7 h 7"/>
                <a:gd name="T24" fmla="*/ 34 w 35"/>
                <a:gd name="T25" fmla="*/ 6 h 7"/>
                <a:gd name="T26" fmla="*/ 35 w 35"/>
                <a:gd name="T27" fmla="*/ 5 h 7"/>
                <a:gd name="T28" fmla="*/ 35 w 35"/>
                <a:gd name="T29" fmla="*/ 4 h 7"/>
                <a:gd name="T30" fmla="*/ 34 w 35"/>
                <a:gd name="T31" fmla="*/ 3 h 7"/>
                <a:gd name="T32" fmla="*/ 32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4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64" name="Freeform 91"/>
            <p:cNvSpPr>
              <a:spLocks/>
            </p:cNvSpPr>
            <p:nvPr/>
          </p:nvSpPr>
          <p:spPr bwMode="auto">
            <a:xfrm>
              <a:off x="2943" y="2089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3 h 7"/>
                <a:gd name="T8" fmla="*/ 0 w 34"/>
                <a:gd name="T9" fmla="*/ 4 h 7"/>
                <a:gd name="T10" fmla="*/ 0 w 34"/>
                <a:gd name="T11" fmla="*/ 5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5 h 7"/>
                <a:gd name="T28" fmla="*/ 34 w 34"/>
                <a:gd name="T29" fmla="*/ 4 h 7"/>
                <a:gd name="T30" fmla="*/ 33 w 34"/>
                <a:gd name="T31" fmla="*/ 3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65" name="Freeform 92"/>
            <p:cNvSpPr>
              <a:spLocks/>
            </p:cNvSpPr>
            <p:nvPr/>
          </p:nvSpPr>
          <p:spPr bwMode="auto">
            <a:xfrm>
              <a:off x="2991" y="2089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3 h 7"/>
                <a:gd name="T8" fmla="*/ 0 w 35"/>
                <a:gd name="T9" fmla="*/ 4 h 7"/>
                <a:gd name="T10" fmla="*/ 0 w 35"/>
                <a:gd name="T11" fmla="*/ 5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2 w 35"/>
                <a:gd name="T23" fmla="*/ 7 h 7"/>
                <a:gd name="T24" fmla="*/ 34 w 35"/>
                <a:gd name="T25" fmla="*/ 6 h 7"/>
                <a:gd name="T26" fmla="*/ 35 w 35"/>
                <a:gd name="T27" fmla="*/ 5 h 7"/>
                <a:gd name="T28" fmla="*/ 35 w 35"/>
                <a:gd name="T29" fmla="*/ 4 h 7"/>
                <a:gd name="T30" fmla="*/ 34 w 35"/>
                <a:gd name="T31" fmla="*/ 3 h 7"/>
                <a:gd name="T32" fmla="*/ 32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4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66" name="Freeform 93"/>
            <p:cNvSpPr>
              <a:spLocks/>
            </p:cNvSpPr>
            <p:nvPr/>
          </p:nvSpPr>
          <p:spPr bwMode="auto">
            <a:xfrm>
              <a:off x="3040" y="2089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3 h 7"/>
                <a:gd name="T8" fmla="*/ 0 w 34"/>
                <a:gd name="T9" fmla="*/ 4 h 7"/>
                <a:gd name="T10" fmla="*/ 0 w 34"/>
                <a:gd name="T11" fmla="*/ 5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5 h 7"/>
                <a:gd name="T28" fmla="*/ 34 w 34"/>
                <a:gd name="T29" fmla="*/ 4 h 7"/>
                <a:gd name="T30" fmla="*/ 33 w 34"/>
                <a:gd name="T31" fmla="*/ 3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67" name="Freeform 94"/>
            <p:cNvSpPr>
              <a:spLocks/>
            </p:cNvSpPr>
            <p:nvPr/>
          </p:nvSpPr>
          <p:spPr bwMode="auto">
            <a:xfrm>
              <a:off x="3088" y="2089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3 h 7"/>
                <a:gd name="T8" fmla="*/ 0 w 35"/>
                <a:gd name="T9" fmla="*/ 4 h 7"/>
                <a:gd name="T10" fmla="*/ 0 w 35"/>
                <a:gd name="T11" fmla="*/ 5 h 7"/>
                <a:gd name="T12" fmla="*/ 0 w 35"/>
                <a:gd name="T13" fmla="*/ 6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2 w 35"/>
                <a:gd name="T23" fmla="*/ 7 h 7"/>
                <a:gd name="T24" fmla="*/ 34 w 35"/>
                <a:gd name="T25" fmla="*/ 6 h 7"/>
                <a:gd name="T26" fmla="*/ 35 w 35"/>
                <a:gd name="T27" fmla="*/ 5 h 7"/>
                <a:gd name="T28" fmla="*/ 35 w 35"/>
                <a:gd name="T29" fmla="*/ 4 h 7"/>
                <a:gd name="T30" fmla="*/ 34 w 35"/>
                <a:gd name="T31" fmla="*/ 3 h 7"/>
                <a:gd name="T32" fmla="*/ 32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4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68" name="Freeform 95"/>
            <p:cNvSpPr>
              <a:spLocks/>
            </p:cNvSpPr>
            <p:nvPr/>
          </p:nvSpPr>
          <p:spPr bwMode="auto">
            <a:xfrm>
              <a:off x="3137" y="2089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3 h 7"/>
                <a:gd name="T8" fmla="*/ 0 w 34"/>
                <a:gd name="T9" fmla="*/ 4 h 7"/>
                <a:gd name="T10" fmla="*/ 0 w 34"/>
                <a:gd name="T11" fmla="*/ 5 h 7"/>
                <a:gd name="T12" fmla="*/ 0 w 34"/>
                <a:gd name="T13" fmla="*/ 6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6 h 7"/>
                <a:gd name="T26" fmla="*/ 34 w 34"/>
                <a:gd name="T27" fmla="*/ 5 h 7"/>
                <a:gd name="T28" fmla="*/ 34 w 34"/>
                <a:gd name="T29" fmla="*/ 4 h 7"/>
                <a:gd name="T30" fmla="*/ 33 w 34"/>
                <a:gd name="T31" fmla="*/ 3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69" name="Freeform 96"/>
            <p:cNvSpPr>
              <a:spLocks/>
            </p:cNvSpPr>
            <p:nvPr/>
          </p:nvSpPr>
          <p:spPr bwMode="auto">
            <a:xfrm>
              <a:off x="3185" y="2089"/>
              <a:ext cx="30" cy="7"/>
            </a:xfrm>
            <a:custGeom>
              <a:avLst/>
              <a:gdLst>
                <a:gd name="T0" fmla="*/ 4 w 30"/>
                <a:gd name="T1" fmla="*/ 0 h 7"/>
                <a:gd name="T2" fmla="*/ 2 w 30"/>
                <a:gd name="T3" fmla="*/ 0 h 7"/>
                <a:gd name="T4" fmla="*/ 1 w 30"/>
                <a:gd name="T5" fmla="*/ 1 h 7"/>
                <a:gd name="T6" fmla="*/ 0 w 30"/>
                <a:gd name="T7" fmla="*/ 3 h 7"/>
                <a:gd name="T8" fmla="*/ 0 w 30"/>
                <a:gd name="T9" fmla="*/ 4 h 7"/>
                <a:gd name="T10" fmla="*/ 0 w 30"/>
                <a:gd name="T11" fmla="*/ 5 h 7"/>
                <a:gd name="T12" fmla="*/ 0 w 30"/>
                <a:gd name="T13" fmla="*/ 6 h 7"/>
                <a:gd name="T14" fmla="*/ 1 w 30"/>
                <a:gd name="T15" fmla="*/ 7 h 7"/>
                <a:gd name="T16" fmla="*/ 2 w 30"/>
                <a:gd name="T17" fmla="*/ 7 h 7"/>
                <a:gd name="T18" fmla="*/ 27 w 30"/>
                <a:gd name="T19" fmla="*/ 7 h 7"/>
                <a:gd name="T20" fmla="*/ 27 w 30"/>
                <a:gd name="T21" fmla="*/ 7 h 7"/>
                <a:gd name="T22" fmla="*/ 28 w 30"/>
                <a:gd name="T23" fmla="*/ 6 h 7"/>
                <a:gd name="T24" fmla="*/ 29 w 30"/>
                <a:gd name="T25" fmla="*/ 5 h 7"/>
                <a:gd name="T26" fmla="*/ 30 w 30"/>
                <a:gd name="T27" fmla="*/ 4 h 7"/>
                <a:gd name="T28" fmla="*/ 30 w 30"/>
                <a:gd name="T29" fmla="*/ 4 h 7"/>
                <a:gd name="T30" fmla="*/ 29 w 30"/>
                <a:gd name="T31" fmla="*/ 3 h 7"/>
                <a:gd name="T32" fmla="*/ 28 w 30"/>
                <a:gd name="T33" fmla="*/ 1 h 7"/>
                <a:gd name="T34" fmla="*/ 28 w 30"/>
                <a:gd name="T35" fmla="*/ 0 h 7"/>
                <a:gd name="T36" fmla="*/ 4 w 30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0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27" y="7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29" y="3"/>
                  </a:lnTo>
                  <a:lnTo>
                    <a:pt x="28" y="1"/>
                  </a:lnTo>
                  <a:lnTo>
                    <a:pt x="2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70" name="Freeform 97"/>
            <p:cNvSpPr>
              <a:spLocks/>
            </p:cNvSpPr>
            <p:nvPr/>
          </p:nvSpPr>
          <p:spPr bwMode="auto">
            <a:xfrm>
              <a:off x="2001" y="2068"/>
              <a:ext cx="76" cy="51"/>
            </a:xfrm>
            <a:custGeom>
              <a:avLst/>
              <a:gdLst>
                <a:gd name="T0" fmla="*/ 76 w 76"/>
                <a:gd name="T1" fmla="*/ 0 h 51"/>
                <a:gd name="T2" fmla="*/ 0 w 76"/>
                <a:gd name="T3" fmla="*/ 25 h 51"/>
                <a:gd name="T4" fmla="*/ 76 w 76"/>
                <a:gd name="T5" fmla="*/ 51 h 51"/>
                <a:gd name="T6" fmla="*/ 76 w 76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" h="51">
                  <a:moveTo>
                    <a:pt x="76" y="0"/>
                  </a:moveTo>
                  <a:lnTo>
                    <a:pt x="0" y="25"/>
                  </a:lnTo>
                  <a:lnTo>
                    <a:pt x="76" y="5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71" name="Freeform 98"/>
            <p:cNvSpPr>
              <a:spLocks/>
            </p:cNvSpPr>
            <p:nvPr/>
          </p:nvSpPr>
          <p:spPr bwMode="auto">
            <a:xfrm>
              <a:off x="3209" y="2068"/>
              <a:ext cx="77" cy="51"/>
            </a:xfrm>
            <a:custGeom>
              <a:avLst/>
              <a:gdLst>
                <a:gd name="T0" fmla="*/ 0 w 77"/>
                <a:gd name="T1" fmla="*/ 51 h 51"/>
                <a:gd name="T2" fmla="*/ 77 w 77"/>
                <a:gd name="T3" fmla="*/ 25 h 51"/>
                <a:gd name="T4" fmla="*/ 0 w 77"/>
                <a:gd name="T5" fmla="*/ 0 h 51"/>
                <a:gd name="T6" fmla="*/ 0 w 77"/>
                <a:gd name="T7" fmla="*/ 51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" h="51">
                  <a:moveTo>
                    <a:pt x="0" y="51"/>
                  </a:moveTo>
                  <a:lnTo>
                    <a:pt x="77" y="25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72" name="Line 99"/>
            <p:cNvSpPr>
              <a:spLocks noChangeShapeType="1"/>
            </p:cNvSpPr>
            <p:nvPr/>
          </p:nvSpPr>
          <p:spPr bwMode="auto">
            <a:xfrm>
              <a:off x="1589" y="1954"/>
              <a:ext cx="1" cy="10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73" name="Freeform 100"/>
            <p:cNvSpPr>
              <a:spLocks/>
            </p:cNvSpPr>
            <p:nvPr/>
          </p:nvSpPr>
          <p:spPr bwMode="auto">
            <a:xfrm>
              <a:off x="1565" y="2060"/>
              <a:ext cx="50" cy="77"/>
            </a:xfrm>
            <a:custGeom>
              <a:avLst/>
              <a:gdLst>
                <a:gd name="T0" fmla="*/ 0 w 50"/>
                <a:gd name="T1" fmla="*/ 0 h 77"/>
                <a:gd name="T2" fmla="*/ 25 w 50"/>
                <a:gd name="T3" fmla="*/ 77 h 77"/>
                <a:gd name="T4" fmla="*/ 50 w 50"/>
                <a:gd name="T5" fmla="*/ 0 h 77"/>
                <a:gd name="T6" fmla="*/ 0 w 50"/>
                <a:gd name="T7" fmla="*/ 0 h 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77">
                  <a:moveTo>
                    <a:pt x="0" y="0"/>
                  </a:moveTo>
                  <a:lnTo>
                    <a:pt x="25" y="77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74" name="Line 101"/>
            <p:cNvSpPr>
              <a:spLocks noChangeShapeType="1"/>
            </p:cNvSpPr>
            <p:nvPr/>
          </p:nvSpPr>
          <p:spPr bwMode="auto">
            <a:xfrm>
              <a:off x="1596" y="2349"/>
              <a:ext cx="1" cy="10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75" name="Freeform 102"/>
            <p:cNvSpPr>
              <a:spLocks/>
            </p:cNvSpPr>
            <p:nvPr/>
          </p:nvSpPr>
          <p:spPr bwMode="auto">
            <a:xfrm>
              <a:off x="1572" y="2455"/>
              <a:ext cx="50" cy="77"/>
            </a:xfrm>
            <a:custGeom>
              <a:avLst/>
              <a:gdLst>
                <a:gd name="T0" fmla="*/ 0 w 50"/>
                <a:gd name="T1" fmla="*/ 0 h 77"/>
                <a:gd name="T2" fmla="*/ 25 w 50"/>
                <a:gd name="T3" fmla="*/ 77 h 77"/>
                <a:gd name="T4" fmla="*/ 50 w 50"/>
                <a:gd name="T5" fmla="*/ 0 h 77"/>
                <a:gd name="T6" fmla="*/ 0 w 50"/>
                <a:gd name="T7" fmla="*/ 0 h 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77">
                  <a:moveTo>
                    <a:pt x="0" y="0"/>
                  </a:moveTo>
                  <a:lnTo>
                    <a:pt x="25" y="77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76" name="Line 103"/>
            <p:cNvSpPr>
              <a:spLocks noChangeShapeType="1"/>
            </p:cNvSpPr>
            <p:nvPr/>
          </p:nvSpPr>
          <p:spPr bwMode="auto">
            <a:xfrm>
              <a:off x="1589" y="2866"/>
              <a:ext cx="1" cy="13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77" name="Freeform 104"/>
            <p:cNvSpPr>
              <a:spLocks/>
            </p:cNvSpPr>
            <p:nvPr/>
          </p:nvSpPr>
          <p:spPr bwMode="auto">
            <a:xfrm>
              <a:off x="1565" y="3003"/>
              <a:ext cx="50" cy="76"/>
            </a:xfrm>
            <a:custGeom>
              <a:avLst/>
              <a:gdLst>
                <a:gd name="T0" fmla="*/ 0 w 50"/>
                <a:gd name="T1" fmla="*/ 0 h 76"/>
                <a:gd name="T2" fmla="*/ 25 w 50"/>
                <a:gd name="T3" fmla="*/ 76 h 76"/>
                <a:gd name="T4" fmla="*/ 50 w 50"/>
                <a:gd name="T5" fmla="*/ 0 h 76"/>
                <a:gd name="T6" fmla="*/ 0 w 50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76">
                  <a:moveTo>
                    <a:pt x="0" y="0"/>
                  </a:moveTo>
                  <a:lnTo>
                    <a:pt x="25" y="76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78" name="Line 105"/>
            <p:cNvSpPr>
              <a:spLocks noChangeShapeType="1"/>
            </p:cNvSpPr>
            <p:nvPr/>
          </p:nvSpPr>
          <p:spPr bwMode="auto">
            <a:xfrm>
              <a:off x="1978" y="3283"/>
              <a:ext cx="12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79" name="Freeform 106"/>
            <p:cNvSpPr>
              <a:spLocks/>
            </p:cNvSpPr>
            <p:nvPr/>
          </p:nvSpPr>
          <p:spPr bwMode="auto">
            <a:xfrm>
              <a:off x="3180" y="3258"/>
              <a:ext cx="76" cy="51"/>
            </a:xfrm>
            <a:custGeom>
              <a:avLst/>
              <a:gdLst>
                <a:gd name="T0" fmla="*/ 0 w 76"/>
                <a:gd name="T1" fmla="*/ 51 h 51"/>
                <a:gd name="T2" fmla="*/ 76 w 76"/>
                <a:gd name="T3" fmla="*/ 26 h 51"/>
                <a:gd name="T4" fmla="*/ 0 w 76"/>
                <a:gd name="T5" fmla="*/ 0 h 51"/>
                <a:gd name="T6" fmla="*/ 0 w 76"/>
                <a:gd name="T7" fmla="*/ 51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" h="51">
                  <a:moveTo>
                    <a:pt x="0" y="51"/>
                  </a:moveTo>
                  <a:lnTo>
                    <a:pt x="76" y="26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80" name="Freeform 107"/>
            <p:cNvSpPr>
              <a:spLocks/>
            </p:cNvSpPr>
            <p:nvPr/>
          </p:nvSpPr>
          <p:spPr bwMode="auto">
            <a:xfrm>
              <a:off x="2048" y="3148"/>
              <a:ext cx="34" cy="7"/>
            </a:xfrm>
            <a:custGeom>
              <a:avLst/>
              <a:gdLst>
                <a:gd name="T0" fmla="*/ 4 w 34"/>
                <a:gd name="T1" fmla="*/ 0 h 7"/>
                <a:gd name="T2" fmla="*/ 3 w 34"/>
                <a:gd name="T3" fmla="*/ 0 h 7"/>
                <a:gd name="T4" fmla="*/ 2 w 34"/>
                <a:gd name="T5" fmla="*/ 1 h 7"/>
                <a:gd name="T6" fmla="*/ 1 w 34"/>
                <a:gd name="T7" fmla="*/ 2 h 7"/>
                <a:gd name="T8" fmla="*/ 0 w 34"/>
                <a:gd name="T9" fmla="*/ 3 h 7"/>
                <a:gd name="T10" fmla="*/ 0 w 34"/>
                <a:gd name="T11" fmla="*/ 3 h 7"/>
                <a:gd name="T12" fmla="*/ 1 w 34"/>
                <a:gd name="T13" fmla="*/ 4 h 7"/>
                <a:gd name="T14" fmla="*/ 2 w 34"/>
                <a:gd name="T15" fmla="*/ 5 h 7"/>
                <a:gd name="T16" fmla="*/ 3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5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4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5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81" name="Freeform 108"/>
            <p:cNvSpPr>
              <a:spLocks/>
            </p:cNvSpPr>
            <p:nvPr/>
          </p:nvSpPr>
          <p:spPr bwMode="auto">
            <a:xfrm>
              <a:off x="2096" y="3148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5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5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82" name="Freeform 109"/>
            <p:cNvSpPr>
              <a:spLocks/>
            </p:cNvSpPr>
            <p:nvPr/>
          </p:nvSpPr>
          <p:spPr bwMode="auto">
            <a:xfrm>
              <a:off x="2145" y="3148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5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5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5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83" name="Freeform 110"/>
            <p:cNvSpPr>
              <a:spLocks/>
            </p:cNvSpPr>
            <p:nvPr/>
          </p:nvSpPr>
          <p:spPr bwMode="auto">
            <a:xfrm>
              <a:off x="2193" y="3148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5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5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84" name="Freeform 111"/>
            <p:cNvSpPr>
              <a:spLocks/>
            </p:cNvSpPr>
            <p:nvPr/>
          </p:nvSpPr>
          <p:spPr bwMode="auto">
            <a:xfrm>
              <a:off x="2242" y="3148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5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5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5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85" name="Freeform 112"/>
            <p:cNvSpPr>
              <a:spLocks/>
            </p:cNvSpPr>
            <p:nvPr/>
          </p:nvSpPr>
          <p:spPr bwMode="auto">
            <a:xfrm>
              <a:off x="2290" y="3148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5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5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86" name="Freeform 113"/>
            <p:cNvSpPr>
              <a:spLocks/>
            </p:cNvSpPr>
            <p:nvPr/>
          </p:nvSpPr>
          <p:spPr bwMode="auto">
            <a:xfrm>
              <a:off x="2339" y="3148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5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5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5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87" name="Freeform 114"/>
            <p:cNvSpPr>
              <a:spLocks/>
            </p:cNvSpPr>
            <p:nvPr/>
          </p:nvSpPr>
          <p:spPr bwMode="auto">
            <a:xfrm>
              <a:off x="2387" y="3148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5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5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88" name="Freeform 115"/>
            <p:cNvSpPr>
              <a:spLocks/>
            </p:cNvSpPr>
            <p:nvPr/>
          </p:nvSpPr>
          <p:spPr bwMode="auto">
            <a:xfrm>
              <a:off x="2436" y="3148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5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5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5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89" name="Freeform 116"/>
            <p:cNvSpPr>
              <a:spLocks/>
            </p:cNvSpPr>
            <p:nvPr/>
          </p:nvSpPr>
          <p:spPr bwMode="auto">
            <a:xfrm>
              <a:off x="2484" y="3148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5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5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90" name="Freeform 117"/>
            <p:cNvSpPr>
              <a:spLocks/>
            </p:cNvSpPr>
            <p:nvPr/>
          </p:nvSpPr>
          <p:spPr bwMode="auto">
            <a:xfrm>
              <a:off x="2533" y="3148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5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5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5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91" name="Freeform 118"/>
            <p:cNvSpPr>
              <a:spLocks/>
            </p:cNvSpPr>
            <p:nvPr/>
          </p:nvSpPr>
          <p:spPr bwMode="auto">
            <a:xfrm>
              <a:off x="2581" y="3148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5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5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92" name="Freeform 119"/>
            <p:cNvSpPr>
              <a:spLocks/>
            </p:cNvSpPr>
            <p:nvPr/>
          </p:nvSpPr>
          <p:spPr bwMode="auto">
            <a:xfrm>
              <a:off x="2630" y="3148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5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5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5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93" name="Freeform 120"/>
            <p:cNvSpPr>
              <a:spLocks/>
            </p:cNvSpPr>
            <p:nvPr/>
          </p:nvSpPr>
          <p:spPr bwMode="auto">
            <a:xfrm>
              <a:off x="2678" y="3148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5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5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94" name="Freeform 121"/>
            <p:cNvSpPr>
              <a:spLocks/>
            </p:cNvSpPr>
            <p:nvPr/>
          </p:nvSpPr>
          <p:spPr bwMode="auto">
            <a:xfrm>
              <a:off x="2727" y="3148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5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5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5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95" name="Freeform 122"/>
            <p:cNvSpPr>
              <a:spLocks/>
            </p:cNvSpPr>
            <p:nvPr/>
          </p:nvSpPr>
          <p:spPr bwMode="auto">
            <a:xfrm>
              <a:off x="2775" y="3148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5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5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96" name="Freeform 123"/>
            <p:cNvSpPr>
              <a:spLocks/>
            </p:cNvSpPr>
            <p:nvPr/>
          </p:nvSpPr>
          <p:spPr bwMode="auto">
            <a:xfrm>
              <a:off x="2824" y="3148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5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5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5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97" name="Freeform 124"/>
            <p:cNvSpPr>
              <a:spLocks/>
            </p:cNvSpPr>
            <p:nvPr/>
          </p:nvSpPr>
          <p:spPr bwMode="auto">
            <a:xfrm>
              <a:off x="2872" y="3148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5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5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98" name="Freeform 125"/>
            <p:cNvSpPr>
              <a:spLocks/>
            </p:cNvSpPr>
            <p:nvPr/>
          </p:nvSpPr>
          <p:spPr bwMode="auto">
            <a:xfrm>
              <a:off x="2921" y="3148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5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5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5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799" name="Freeform 126"/>
            <p:cNvSpPr>
              <a:spLocks/>
            </p:cNvSpPr>
            <p:nvPr/>
          </p:nvSpPr>
          <p:spPr bwMode="auto">
            <a:xfrm>
              <a:off x="2969" y="3148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5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5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800" name="Freeform 127"/>
            <p:cNvSpPr>
              <a:spLocks/>
            </p:cNvSpPr>
            <p:nvPr/>
          </p:nvSpPr>
          <p:spPr bwMode="auto">
            <a:xfrm>
              <a:off x="3018" y="3148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5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5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5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801" name="Freeform 128"/>
            <p:cNvSpPr>
              <a:spLocks/>
            </p:cNvSpPr>
            <p:nvPr/>
          </p:nvSpPr>
          <p:spPr bwMode="auto">
            <a:xfrm>
              <a:off x="3066" y="3148"/>
              <a:ext cx="35" cy="7"/>
            </a:xfrm>
            <a:custGeom>
              <a:avLst/>
              <a:gdLst>
                <a:gd name="T0" fmla="*/ 4 w 35"/>
                <a:gd name="T1" fmla="*/ 0 h 7"/>
                <a:gd name="T2" fmla="*/ 2 w 35"/>
                <a:gd name="T3" fmla="*/ 0 h 7"/>
                <a:gd name="T4" fmla="*/ 1 w 35"/>
                <a:gd name="T5" fmla="*/ 1 h 7"/>
                <a:gd name="T6" fmla="*/ 0 w 35"/>
                <a:gd name="T7" fmla="*/ 2 h 7"/>
                <a:gd name="T8" fmla="*/ 0 w 35"/>
                <a:gd name="T9" fmla="*/ 3 h 7"/>
                <a:gd name="T10" fmla="*/ 0 w 35"/>
                <a:gd name="T11" fmla="*/ 4 h 7"/>
                <a:gd name="T12" fmla="*/ 0 w 35"/>
                <a:gd name="T13" fmla="*/ 5 h 7"/>
                <a:gd name="T14" fmla="*/ 1 w 35"/>
                <a:gd name="T15" fmla="*/ 7 h 7"/>
                <a:gd name="T16" fmla="*/ 2 w 35"/>
                <a:gd name="T17" fmla="*/ 7 h 7"/>
                <a:gd name="T18" fmla="*/ 30 w 35"/>
                <a:gd name="T19" fmla="*/ 7 h 7"/>
                <a:gd name="T20" fmla="*/ 31 w 35"/>
                <a:gd name="T21" fmla="*/ 7 h 7"/>
                <a:gd name="T22" fmla="*/ 33 w 35"/>
                <a:gd name="T23" fmla="*/ 7 h 7"/>
                <a:gd name="T24" fmla="*/ 34 w 35"/>
                <a:gd name="T25" fmla="*/ 5 h 7"/>
                <a:gd name="T26" fmla="*/ 35 w 35"/>
                <a:gd name="T27" fmla="*/ 4 h 7"/>
                <a:gd name="T28" fmla="*/ 35 w 35"/>
                <a:gd name="T29" fmla="*/ 3 h 7"/>
                <a:gd name="T30" fmla="*/ 34 w 35"/>
                <a:gd name="T31" fmla="*/ 2 h 7"/>
                <a:gd name="T32" fmla="*/ 33 w 35"/>
                <a:gd name="T33" fmla="*/ 1 h 7"/>
                <a:gd name="T34" fmla="*/ 31 w 35"/>
                <a:gd name="T35" fmla="*/ 0 h 7"/>
                <a:gd name="T36" fmla="*/ 4 w 35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3" y="7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802" name="Freeform 129"/>
            <p:cNvSpPr>
              <a:spLocks/>
            </p:cNvSpPr>
            <p:nvPr/>
          </p:nvSpPr>
          <p:spPr bwMode="auto">
            <a:xfrm>
              <a:off x="3115" y="3148"/>
              <a:ext cx="34" cy="7"/>
            </a:xfrm>
            <a:custGeom>
              <a:avLst/>
              <a:gdLst>
                <a:gd name="T0" fmla="*/ 3 w 34"/>
                <a:gd name="T1" fmla="*/ 0 h 7"/>
                <a:gd name="T2" fmla="*/ 2 w 34"/>
                <a:gd name="T3" fmla="*/ 0 h 7"/>
                <a:gd name="T4" fmla="*/ 1 w 34"/>
                <a:gd name="T5" fmla="*/ 1 h 7"/>
                <a:gd name="T6" fmla="*/ 0 w 34"/>
                <a:gd name="T7" fmla="*/ 2 h 7"/>
                <a:gd name="T8" fmla="*/ 0 w 34"/>
                <a:gd name="T9" fmla="*/ 3 h 7"/>
                <a:gd name="T10" fmla="*/ 0 w 34"/>
                <a:gd name="T11" fmla="*/ 4 h 7"/>
                <a:gd name="T12" fmla="*/ 0 w 34"/>
                <a:gd name="T13" fmla="*/ 5 h 7"/>
                <a:gd name="T14" fmla="*/ 1 w 34"/>
                <a:gd name="T15" fmla="*/ 7 h 7"/>
                <a:gd name="T16" fmla="*/ 2 w 34"/>
                <a:gd name="T17" fmla="*/ 7 h 7"/>
                <a:gd name="T18" fmla="*/ 30 w 34"/>
                <a:gd name="T19" fmla="*/ 7 h 7"/>
                <a:gd name="T20" fmla="*/ 31 w 34"/>
                <a:gd name="T21" fmla="*/ 7 h 7"/>
                <a:gd name="T22" fmla="*/ 32 w 34"/>
                <a:gd name="T23" fmla="*/ 7 h 7"/>
                <a:gd name="T24" fmla="*/ 33 w 34"/>
                <a:gd name="T25" fmla="*/ 5 h 7"/>
                <a:gd name="T26" fmla="*/ 34 w 34"/>
                <a:gd name="T27" fmla="*/ 4 h 7"/>
                <a:gd name="T28" fmla="*/ 34 w 34"/>
                <a:gd name="T29" fmla="*/ 3 h 7"/>
                <a:gd name="T30" fmla="*/ 33 w 34"/>
                <a:gd name="T31" fmla="*/ 2 h 7"/>
                <a:gd name="T32" fmla="*/ 32 w 34"/>
                <a:gd name="T33" fmla="*/ 1 h 7"/>
                <a:gd name="T34" fmla="*/ 31 w 34"/>
                <a:gd name="T35" fmla="*/ 0 h 7"/>
                <a:gd name="T36" fmla="*/ 3 w 3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7">
                  <a:moveTo>
                    <a:pt x="3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30" y="7"/>
                  </a:lnTo>
                  <a:lnTo>
                    <a:pt x="31" y="7"/>
                  </a:lnTo>
                  <a:lnTo>
                    <a:pt x="32" y="7"/>
                  </a:lnTo>
                  <a:lnTo>
                    <a:pt x="33" y="5"/>
                  </a:lnTo>
                  <a:lnTo>
                    <a:pt x="34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803" name="Freeform 130"/>
            <p:cNvSpPr>
              <a:spLocks/>
            </p:cNvSpPr>
            <p:nvPr/>
          </p:nvSpPr>
          <p:spPr bwMode="auto">
            <a:xfrm>
              <a:off x="3163" y="3148"/>
              <a:ext cx="31" cy="7"/>
            </a:xfrm>
            <a:custGeom>
              <a:avLst/>
              <a:gdLst>
                <a:gd name="T0" fmla="*/ 4 w 31"/>
                <a:gd name="T1" fmla="*/ 0 h 7"/>
                <a:gd name="T2" fmla="*/ 2 w 31"/>
                <a:gd name="T3" fmla="*/ 0 h 7"/>
                <a:gd name="T4" fmla="*/ 1 w 31"/>
                <a:gd name="T5" fmla="*/ 1 h 7"/>
                <a:gd name="T6" fmla="*/ 0 w 31"/>
                <a:gd name="T7" fmla="*/ 2 h 7"/>
                <a:gd name="T8" fmla="*/ 0 w 31"/>
                <a:gd name="T9" fmla="*/ 3 h 7"/>
                <a:gd name="T10" fmla="*/ 0 w 31"/>
                <a:gd name="T11" fmla="*/ 4 h 7"/>
                <a:gd name="T12" fmla="*/ 0 w 31"/>
                <a:gd name="T13" fmla="*/ 5 h 7"/>
                <a:gd name="T14" fmla="*/ 1 w 31"/>
                <a:gd name="T15" fmla="*/ 7 h 7"/>
                <a:gd name="T16" fmla="*/ 2 w 31"/>
                <a:gd name="T17" fmla="*/ 7 h 7"/>
                <a:gd name="T18" fmla="*/ 28 w 31"/>
                <a:gd name="T19" fmla="*/ 7 h 7"/>
                <a:gd name="T20" fmla="*/ 28 w 31"/>
                <a:gd name="T21" fmla="*/ 7 h 7"/>
                <a:gd name="T22" fmla="*/ 29 w 31"/>
                <a:gd name="T23" fmla="*/ 5 h 7"/>
                <a:gd name="T24" fmla="*/ 30 w 31"/>
                <a:gd name="T25" fmla="*/ 4 h 7"/>
                <a:gd name="T26" fmla="*/ 31 w 31"/>
                <a:gd name="T27" fmla="*/ 3 h 7"/>
                <a:gd name="T28" fmla="*/ 31 w 31"/>
                <a:gd name="T29" fmla="*/ 3 h 7"/>
                <a:gd name="T30" fmla="*/ 30 w 31"/>
                <a:gd name="T31" fmla="*/ 2 h 7"/>
                <a:gd name="T32" fmla="*/ 29 w 31"/>
                <a:gd name="T33" fmla="*/ 1 h 7"/>
                <a:gd name="T34" fmla="*/ 29 w 31"/>
                <a:gd name="T35" fmla="*/ 0 h 7"/>
                <a:gd name="T36" fmla="*/ 4 w 31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1" h="7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7"/>
                  </a:lnTo>
                  <a:lnTo>
                    <a:pt x="28" y="7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31" y="3"/>
                  </a:lnTo>
                  <a:lnTo>
                    <a:pt x="30" y="2"/>
                  </a:lnTo>
                  <a:lnTo>
                    <a:pt x="29" y="1"/>
                  </a:lnTo>
                  <a:lnTo>
                    <a:pt x="29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804" name="Freeform 131"/>
            <p:cNvSpPr>
              <a:spLocks/>
            </p:cNvSpPr>
            <p:nvPr/>
          </p:nvSpPr>
          <p:spPr bwMode="auto">
            <a:xfrm>
              <a:off x="1978" y="3127"/>
              <a:ext cx="77" cy="50"/>
            </a:xfrm>
            <a:custGeom>
              <a:avLst/>
              <a:gdLst>
                <a:gd name="T0" fmla="*/ 77 w 77"/>
                <a:gd name="T1" fmla="*/ 0 h 50"/>
                <a:gd name="T2" fmla="*/ 0 w 77"/>
                <a:gd name="T3" fmla="*/ 24 h 50"/>
                <a:gd name="T4" fmla="*/ 77 w 77"/>
                <a:gd name="T5" fmla="*/ 50 h 50"/>
                <a:gd name="T6" fmla="*/ 77 w 77"/>
                <a:gd name="T7" fmla="*/ 0 h 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" h="50">
                  <a:moveTo>
                    <a:pt x="77" y="0"/>
                  </a:moveTo>
                  <a:lnTo>
                    <a:pt x="0" y="24"/>
                  </a:lnTo>
                  <a:lnTo>
                    <a:pt x="77" y="5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805" name="Freeform 132"/>
            <p:cNvSpPr>
              <a:spLocks/>
            </p:cNvSpPr>
            <p:nvPr/>
          </p:nvSpPr>
          <p:spPr bwMode="auto">
            <a:xfrm>
              <a:off x="3189" y="3127"/>
              <a:ext cx="76" cy="50"/>
            </a:xfrm>
            <a:custGeom>
              <a:avLst/>
              <a:gdLst>
                <a:gd name="T0" fmla="*/ 0 w 76"/>
                <a:gd name="T1" fmla="*/ 50 h 50"/>
                <a:gd name="T2" fmla="*/ 76 w 76"/>
                <a:gd name="T3" fmla="*/ 24 h 50"/>
                <a:gd name="T4" fmla="*/ 0 w 76"/>
                <a:gd name="T5" fmla="*/ 0 h 50"/>
                <a:gd name="T6" fmla="*/ 0 w 76"/>
                <a:gd name="T7" fmla="*/ 50 h 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" h="50">
                  <a:moveTo>
                    <a:pt x="0" y="50"/>
                  </a:moveTo>
                  <a:lnTo>
                    <a:pt x="76" y="24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806" name="Line 133"/>
            <p:cNvSpPr>
              <a:spLocks noChangeShapeType="1"/>
            </p:cNvSpPr>
            <p:nvPr/>
          </p:nvSpPr>
          <p:spPr bwMode="auto">
            <a:xfrm>
              <a:off x="3660" y="2962"/>
              <a:ext cx="1" cy="13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807" name="Freeform 134"/>
            <p:cNvSpPr>
              <a:spLocks/>
            </p:cNvSpPr>
            <p:nvPr/>
          </p:nvSpPr>
          <p:spPr bwMode="auto">
            <a:xfrm>
              <a:off x="3635" y="2889"/>
              <a:ext cx="50" cy="76"/>
            </a:xfrm>
            <a:custGeom>
              <a:avLst/>
              <a:gdLst>
                <a:gd name="T0" fmla="*/ 50 w 50"/>
                <a:gd name="T1" fmla="*/ 76 h 76"/>
                <a:gd name="T2" fmla="*/ 25 w 50"/>
                <a:gd name="T3" fmla="*/ 0 h 76"/>
                <a:gd name="T4" fmla="*/ 0 w 50"/>
                <a:gd name="T5" fmla="*/ 76 h 76"/>
                <a:gd name="T6" fmla="*/ 50 w 5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76">
                  <a:moveTo>
                    <a:pt x="50" y="76"/>
                  </a:moveTo>
                  <a:lnTo>
                    <a:pt x="25" y="0"/>
                  </a:lnTo>
                  <a:lnTo>
                    <a:pt x="0" y="76"/>
                  </a:lnTo>
                  <a:lnTo>
                    <a:pt x="50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808" name="Line 135"/>
            <p:cNvSpPr>
              <a:spLocks noChangeShapeType="1"/>
            </p:cNvSpPr>
            <p:nvPr/>
          </p:nvSpPr>
          <p:spPr bwMode="auto">
            <a:xfrm>
              <a:off x="3646" y="2451"/>
              <a:ext cx="1" cy="10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809" name="Freeform 136"/>
            <p:cNvSpPr>
              <a:spLocks/>
            </p:cNvSpPr>
            <p:nvPr/>
          </p:nvSpPr>
          <p:spPr bwMode="auto">
            <a:xfrm>
              <a:off x="3622" y="2378"/>
              <a:ext cx="49" cy="77"/>
            </a:xfrm>
            <a:custGeom>
              <a:avLst/>
              <a:gdLst>
                <a:gd name="T0" fmla="*/ 49 w 49"/>
                <a:gd name="T1" fmla="*/ 77 h 77"/>
                <a:gd name="T2" fmla="*/ 24 w 49"/>
                <a:gd name="T3" fmla="*/ 0 h 77"/>
                <a:gd name="T4" fmla="*/ 0 w 49"/>
                <a:gd name="T5" fmla="*/ 77 h 77"/>
                <a:gd name="T6" fmla="*/ 49 w 49"/>
                <a:gd name="T7" fmla="*/ 77 h 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" h="77">
                  <a:moveTo>
                    <a:pt x="49" y="77"/>
                  </a:moveTo>
                  <a:lnTo>
                    <a:pt x="24" y="0"/>
                  </a:lnTo>
                  <a:lnTo>
                    <a:pt x="0" y="77"/>
                  </a:lnTo>
                  <a:lnTo>
                    <a:pt x="49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810" name="Line 137"/>
            <p:cNvSpPr>
              <a:spLocks noChangeShapeType="1"/>
            </p:cNvSpPr>
            <p:nvPr/>
          </p:nvSpPr>
          <p:spPr bwMode="auto">
            <a:xfrm>
              <a:off x="3660" y="2034"/>
              <a:ext cx="1" cy="13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811" name="Freeform 138"/>
            <p:cNvSpPr>
              <a:spLocks/>
            </p:cNvSpPr>
            <p:nvPr/>
          </p:nvSpPr>
          <p:spPr bwMode="auto">
            <a:xfrm>
              <a:off x="3635" y="1962"/>
              <a:ext cx="50" cy="76"/>
            </a:xfrm>
            <a:custGeom>
              <a:avLst/>
              <a:gdLst>
                <a:gd name="T0" fmla="*/ 50 w 50"/>
                <a:gd name="T1" fmla="*/ 76 h 76"/>
                <a:gd name="T2" fmla="*/ 25 w 50"/>
                <a:gd name="T3" fmla="*/ 0 h 76"/>
                <a:gd name="T4" fmla="*/ 0 w 50"/>
                <a:gd name="T5" fmla="*/ 76 h 76"/>
                <a:gd name="T6" fmla="*/ 50 w 5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76">
                  <a:moveTo>
                    <a:pt x="50" y="76"/>
                  </a:moveTo>
                  <a:lnTo>
                    <a:pt x="25" y="0"/>
                  </a:lnTo>
                  <a:lnTo>
                    <a:pt x="0" y="76"/>
                  </a:lnTo>
                  <a:lnTo>
                    <a:pt x="50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812" name="Rectangle 139"/>
            <p:cNvSpPr>
              <a:spLocks noChangeArrowheads="1"/>
            </p:cNvSpPr>
            <p:nvPr/>
          </p:nvSpPr>
          <p:spPr bwMode="auto">
            <a:xfrm>
              <a:off x="2260" y="1918"/>
              <a:ext cx="692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813" name="Rectangle 140"/>
            <p:cNvSpPr>
              <a:spLocks noChangeArrowheads="1"/>
            </p:cNvSpPr>
            <p:nvPr/>
          </p:nvSpPr>
          <p:spPr bwMode="auto">
            <a:xfrm>
              <a:off x="2362" y="1955"/>
              <a:ext cx="4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ITU G.1010</a:t>
              </a:r>
              <a:endParaRPr lang="en-GB" altLang="pl-PL" sz="2400"/>
            </a:p>
          </p:txBody>
        </p:sp>
        <p:sp>
          <p:nvSpPr>
            <p:cNvPr id="28814" name="Rectangle 141"/>
            <p:cNvSpPr>
              <a:spLocks noChangeArrowheads="1"/>
            </p:cNvSpPr>
            <p:nvPr/>
          </p:nvSpPr>
          <p:spPr bwMode="auto">
            <a:xfrm>
              <a:off x="2858" y="1955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815" name="Rectangle 142"/>
            <p:cNvSpPr>
              <a:spLocks noChangeArrowheads="1"/>
            </p:cNvSpPr>
            <p:nvPr/>
          </p:nvSpPr>
          <p:spPr bwMode="auto">
            <a:xfrm>
              <a:off x="2283" y="2962"/>
              <a:ext cx="692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816" name="Rectangle 143"/>
            <p:cNvSpPr>
              <a:spLocks noChangeArrowheads="1"/>
            </p:cNvSpPr>
            <p:nvPr/>
          </p:nvSpPr>
          <p:spPr bwMode="auto">
            <a:xfrm>
              <a:off x="2389" y="2999"/>
              <a:ext cx="4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ITU Y.1541</a:t>
              </a:r>
              <a:endParaRPr lang="pl-PL" altLang="pl-PL" sz="120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IETF IPPM</a:t>
              </a:r>
              <a:endParaRPr lang="en-GB" altLang="pl-PL" sz="2400"/>
            </a:p>
          </p:txBody>
        </p:sp>
        <p:sp>
          <p:nvSpPr>
            <p:cNvPr id="28817" name="Rectangle 144"/>
            <p:cNvSpPr>
              <a:spLocks noChangeArrowheads="1"/>
            </p:cNvSpPr>
            <p:nvPr/>
          </p:nvSpPr>
          <p:spPr bwMode="auto">
            <a:xfrm>
              <a:off x="2876" y="2999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818" name="Rectangle 145"/>
            <p:cNvSpPr>
              <a:spLocks noChangeArrowheads="1"/>
            </p:cNvSpPr>
            <p:nvPr/>
          </p:nvSpPr>
          <p:spPr bwMode="auto">
            <a:xfrm>
              <a:off x="2290" y="1524"/>
              <a:ext cx="693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819" name="Rectangle 146"/>
            <p:cNvSpPr>
              <a:spLocks noChangeArrowheads="1"/>
            </p:cNvSpPr>
            <p:nvPr/>
          </p:nvSpPr>
          <p:spPr bwMode="auto">
            <a:xfrm>
              <a:off x="2418" y="1563"/>
              <a:ext cx="22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l-PL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User</a:t>
              </a: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820" name="Rectangle 147"/>
            <p:cNvSpPr>
              <a:spLocks noChangeArrowheads="1"/>
            </p:cNvSpPr>
            <p:nvPr/>
          </p:nvSpPr>
          <p:spPr bwMode="auto">
            <a:xfrm>
              <a:off x="2383" y="1672"/>
              <a:ext cx="25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asses</a:t>
              </a:r>
              <a:endParaRPr lang="en-GB" altLang="pl-PL" sz="2400"/>
            </a:p>
          </p:txBody>
        </p:sp>
        <p:sp>
          <p:nvSpPr>
            <p:cNvPr id="28821" name="Rectangle 148"/>
            <p:cNvSpPr>
              <a:spLocks noChangeArrowheads="1"/>
            </p:cNvSpPr>
            <p:nvPr/>
          </p:nvSpPr>
          <p:spPr bwMode="auto">
            <a:xfrm>
              <a:off x="2634" y="1672"/>
              <a:ext cx="26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sment</a:t>
              </a:r>
              <a:endParaRPr lang="en-GB" altLang="pl-PL" sz="2400"/>
            </a:p>
          </p:txBody>
        </p:sp>
        <p:sp>
          <p:nvSpPr>
            <p:cNvPr id="28822" name="Rectangle 149"/>
            <p:cNvSpPr>
              <a:spLocks noChangeArrowheads="1"/>
            </p:cNvSpPr>
            <p:nvPr/>
          </p:nvSpPr>
          <p:spPr bwMode="auto">
            <a:xfrm>
              <a:off x="2896" y="1672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823" name="Rectangle 150"/>
            <p:cNvSpPr>
              <a:spLocks noChangeArrowheads="1"/>
            </p:cNvSpPr>
            <p:nvPr/>
          </p:nvSpPr>
          <p:spPr bwMode="auto">
            <a:xfrm>
              <a:off x="566" y="3020"/>
              <a:ext cx="692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824" name="Rectangle 151"/>
            <p:cNvSpPr>
              <a:spLocks noChangeArrowheads="1"/>
            </p:cNvSpPr>
            <p:nvPr/>
          </p:nvSpPr>
          <p:spPr bwMode="auto">
            <a:xfrm>
              <a:off x="739" y="3059"/>
              <a:ext cx="37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Network </a:t>
              </a:r>
              <a:endParaRPr lang="en-GB" altLang="pl-PL" sz="2400"/>
            </a:p>
          </p:txBody>
        </p:sp>
        <p:sp>
          <p:nvSpPr>
            <p:cNvPr id="28825" name="Rectangle 152"/>
            <p:cNvSpPr>
              <a:spLocks noChangeArrowheads="1"/>
            </p:cNvSpPr>
            <p:nvPr/>
          </p:nvSpPr>
          <p:spPr bwMode="auto">
            <a:xfrm>
              <a:off x="818" y="3170"/>
              <a:ext cx="1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level</a:t>
              </a:r>
              <a:endParaRPr lang="en-GB" altLang="pl-PL" sz="2400"/>
            </a:p>
          </p:txBody>
        </p:sp>
        <p:sp>
          <p:nvSpPr>
            <p:cNvPr id="28826" name="Rectangle 153"/>
            <p:cNvSpPr>
              <a:spLocks noChangeArrowheads="1"/>
            </p:cNvSpPr>
            <p:nvPr/>
          </p:nvSpPr>
          <p:spPr bwMode="auto">
            <a:xfrm>
              <a:off x="1014" y="3170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827" name="Rectangle 154"/>
            <p:cNvSpPr>
              <a:spLocks noChangeArrowheads="1"/>
            </p:cNvSpPr>
            <p:nvPr/>
          </p:nvSpPr>
          <p:spPr bwMode="auto">
            <a:xfrm>
              <a:off x="4095" y="3072"/>
              <a:ext cx="692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828" name="Rectangle 155"/>
            <p:cNvSpPr>
              <a:spLocks noChangeArrowheads="1"/>
            </p:cNvSpPr>
            <p:nvPr/>
          </p:nvSpPr>
          <p:spPr bwMode="auto">
            <a:xfrm>
              <a:off x="4268" y="3110"/>
              <a:ext cx="37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Network </a:t>
              </a:r>
              <a:endParaRPr lang="en-GB" altLang="pl-PL" sz="2400"/>
            </a:p>
          </p:txBody>
        </p:sp>
        <p:sp>
          <p:nvSpPr>
            <p:cNvPr id="28829" name="Rectangle 156"/>
            <p:cNvSpPr>
              <a:spLocks noChangeArrowheads="1"/>
            </p:cNvSpPr>
            <p:nvPr/>
          </p:nvSpPr>
          <p:spPr bwMode="auto">
            <a:xfrm>
              <a:off x="4347" y="3220"/>
              <a:ext cx="1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level</a:t>
              </a:r>
              <a:endParaRPr lang="en-GB" altLang="pl-PL" sz="2400"/>
            </a:p>
          </p:txBody>
        </p:sp>
        <p:sp>
          <p:nvSpPr>
            <p:cNvPr id="28830" name="Rectangle 157"/>
            <p:cNvSpPr>
              <a:spLocks noChangeArrowheads="1"/>
            </p:cNvSpPr>
            <p:nvPr/>
          </p:nvSpPr>
          <p:spPr bwMode="auto">
            <a:xfrm>
              <a:off x="4543" y="3220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831" name="Rectangle 158"/>
            <p:cNvSpPr>
              <a:spLocks noChangeArrowheads="1"/>
            </p:cNvSpPr>
            <p:nvPr/>
          </p:nvSpPr>
          <p:spPr bwMode="auto">
            <a:xfrm>
              <a:off x="4073" y="1545"/>
              <a:ext cx="692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832" name="Rectangle 159"/>
            <p:cNvSpPr>
              <a:spLocks noChangeArrowheads="1"/>
            </p:cNvSpPr>
            <p:nvPr/>
          </p:nvSpPr>
          <p:spPr bwMode="auto">
            <a:xfrm>
              <a:off x="4209" y="1582"/>
              <a:ext cx="42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User level</a:t>
              </a:r>
              <a:endParaRPr lang="en-GB" altLang="pl-PL" sz="2400"/>
            </a:p>
          </p:txBody>
        </p:sp>
        <p:sp>
          <p:nvSpPr>
            <p:cNvPr id="28833" name="Rectangle 160"/>
            <p:cNvSpPr>
              <a:spLocks noChangeArrowheads="1"/>
            </p:cNvSpPr>
            <p:nvPr/>
          </p:nvSpPr>
          <p:spPr bwMode="auto">
            <a:xfrm>
              <a:off x="4637" y="1582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  <p:sp>
          <p:nvSpPr>
            <p:cNvPr id="28834" name="Rectangle 161"/>
            <p:cNvSpPr>
              <a:spLocks noChangeArrowheads="1"/>
            </p:cNvSpPr>
            <p:nvPr/>
          </p:nvSpPr>
          <p:spPr bwMode="auto">
            <a:xfrm>
              <a:off x="551" y="1480"/>
              <a:ext cx="692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l-PL" altLang="pl-PL" sz="2400"/>
            </a:p>
          </p:txBody>
        </p:sp>
        <p:sp>
          <p:nvSpPr>
            <p:cNvPr id="28835" name="Rectangle 162"/>
            <p:cNvSpPr>
              <a:spLocks noChangeArrowheads="1"/>
            </p:cNvSpPr>
            <p:nvPr/>
          </p:nvSpPr>
          <p:spPr bwMode="auto">
            <a:xfrm>
              <a:off x="687" y="1517"/>
              <a:ext cx="42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User level</a:t>
              </a:r>
              <a:endParaRPr lang="en-GB" altLang="pl-PL" sz="2400"/>
            </a:p>
          </p:txBody>
        </p:sp>
        <p:sp>
          <p:nvSpPr>
            <p:cNvPr id="28836" name="Rectangle 163"/>
            <p:cNvSpPr>
              <a:spLocks noChangeArrowheads="1"/>
            </p:cNvSpPr>
            <p:nvPr/>
          </p:nvSpPr>
          <p:spPr bwMode="auto">
            <a:xfrm>
              <a:off x="1115" y="1517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pl-PL" sz="12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GB" altLang="pl-PL" sz="2400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dirty="0"/>
              <a:t>ETOS 2022</a:t>
            </a:r>
          </a:p>
        </p:txBody>
      </p:sp>
      <p:sp>
        <p:nvSpPr>
          <p:cNvPr id="30723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C9766AC-D4A5-4A10-B5AD-4CC21B9C2716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pl-PL" altLang="pl-PL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503238"/>
          </a:xfrm>
        </p:spPr>
        <p:txBody>
          <a:bodyPr/>
          <a:lstStyle/>
          <a:p>
            <a:pPr eaLnBrk="1" hangingPunct="1"/>
            <a:r>
              <a:rPr lang="pl-PL" altLang="pl-PL" sz="4000"/>
              <a:t>Sieć IP podsumowanie</a:t>
            </a:r>
            <a:endParaRPr lang="en-GB" altLang="pl-PL" sz="4000"/>
          </a:p>
        </p:txBody>
      </p:sp>
      <p:sp>
        <p:nvSpPr>
          <p:cNvPr id="307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4025" y="1295400"/>
            <a:ext cx="8078415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000" dirty="0"/>
              <a:t>zbudowana z autonomicznych systemów z których każdy jest administrowany niezależnie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000" dirty="0"/>
              <a:t>łączy różne techniki: 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dirty="0"/>
              <a:t>dostępowe: Ethernet, </a:t>
            </a:r>
            <a:r>
              <a:rPr lang="pl-PL" altLang="pl-PL" sz="1800" dirty="0" err="1"/>
              <a:t>WiFi</a:t>
            </a:r>
            <a:r>
              <a:rPr lang="pl-PL" altLang="pl-PL" sz="1800" dirty="0"/>
              <a:t>, </a:t>
            </a:r>
            <a:r>
              <a:rPr lang="pl-PL" altLang="pl-PL" sz="1800" dirty="0" err="1"/>
              <a:t>xDSL</a:t>
            </a:r>
            <a:r>
              <a:rPr lang="pl-PL" altLang="pl-PL" sz="1800" dirty="0"/>
              <a:t>, </a:t>
            </a:r>
            <a:r>
              <a:rPr lang="pl-PL" altLang="pl-PL" sz="1800" dirty="0" err="1"/>
              <a:t>xPON</a:t>
            </a:r>
            <a:r>
              <a:rPr lang="pl-PL" altLang="pl-PL" sz="1800" dirty="0"/>
              <a:t>, UMTS, 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dirty="0"/>
              <a:t>transmisyjne: SDH/SONET, Ethernet, WDM,...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000" dirty="0"/>
              <a:t>przenosi ruch z różnych aplikacji: www, e-mail, p2p, ftp, VoIP, </a:t>
            </a:r>
            <a:r>
              <a:rPr lang="pl-PL" altLang="pl-PL" sz="2000" dirty="0" err="1"/>
              <a:t>VoD</a:t>
            </a:r>
            <a:r>
              <a:rPr lang="pl-PL" altLang="pl-PL" sz="2000" dirty="0"/>
              <a:t>, IPTV, usługi chmurowe (IaaS, PaaS, SaaS), </a:t>
            </a:r>
            <a:r>
              <a:rPr lang="pl-PL" altLang="pl-PL" sz="2000" dirty="0" err="1"/>
              <a:t>IoT</a:t>
            </a:r>
            <a:r>
              <a:rPr lang="pl-PL" altLang="pl-PL" sz="2000" dirty="0"/>
              <a:t>, ....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000" dirty="0"/>
              <a:t>ewoluuje w kierunku: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600" dirty="0"/>
              <a:t>sieci wielousługowej gwarantującej jakość obsługi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600" dirty="0"/>
              <a:t>sieci sterowanej programowo SDN/NFV</a:t>
            </a:r>
          </a:p>
          <a:p>
            <a:pPr eaLnBrk="1" hangingPunct="1">
              <a:lnSpc>
                <a:spcPct val="90000"/>
              </a:lnSpc>
            </a:pPr>
            <a:endParaRPr lang="pl-PL" altLang="pl-PL" sz="2000" dirty="0"/>
          </a:p>
          <a:p>
            <a:pPr eaLnBrk="1" hangingPunct="1">
              <a:lnSpc>
                <a:spcPct val="90000"/>
              </a:lnSpc>
            </a:pPr>
            <a:r>
              <a:rPr lang="pl-PL" altLang="pl-PL" sz="2000" dirty="0"/>
              <a:t>Konsekwencje: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dirty="0"/>
              <a:t>Sieć IP jest bardzo złożona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dirty="0"/>
              <a:t>Podlega ciągłym zmianom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dirty="0"/>
              <a:t>Trudna do projektowania i zarządzania (brak jednolitego planowania)</a:t>
            </a:r>
          </a:p>
          <a:p>
            <a:pPr eaLnBrk="1" hangingPunct="1">
              <a:lnSpc>
                <a:spcPct val="90000"/>
              </a:lnSpc>
            </a:pPr>
            <a:endParaRPr lang="en-GB" altLang="pl-PL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dirty="0"/>
              <a:t>ETOS 2022</a:t>
            </a:r>
          </a:p>
        </p:txBody>
      </p:sp>
      <p:sp>
        <p:nvSpPr>
          <p:cNvPr id="32771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7BA676E-C0E1-441E-A4FE-DC0336E56AC3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pl-PL" altLang="pl-PL" sz="140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Rola systemów pomiarowych</a:t>
            </a:r>
            <a:endParaRPr lang="en-GB" altLang="pl-PL" sz="4000"/>
          </a:p>
        </p:txBody>
      </p:sp>
      <p:sp>
        <p:nvSpPr>
          <p:cNvPr id="327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Pomiar, oprócz metod analitycznych i symulacyjnych, jest podstawowym źródłem wiedzy o stanie sieci:</a:t>
            </a:r>
          </a:p>
          <a:p>
            <a:pPr eaLnBrk="1" hangingPunct="1"/>
            <a:endParaRPr lang="pl-PL" altLang="pl-PL" sz="2400" dirty="0"/>
          </a:p>
          <a:p>
            <a:pPr lvl="1" eaLnBrk="1" hangingPunct="1"/>
            <a:r>
              <a:rPr lang="pl-PL" altLang="pl-PL" sz="2000" dirty="0"/>
              <a:t>sieć IP jest b. złożoną strukturą, podlegającą ciągłym zmianom </a:t>
            </a:r>
          </a:p>
          <a:p>
            <a:pPr lvl="1" eaLnBrk="1" hangingPunct="1"/>
            <a:r>
              <a:rPr lang="pl-PL" altLang="pl-PL" sz="2000" dirty="0"/>
              <a:t>obciążenie ruchem w sieci IP jest trudne do prognozowania</a:t>
            </a:r>
          </a:p>
          <a:p>
            <a:pPr lvl="1" eaLnBrk="1" hangingPunct="1"/>
            <a:r>
              <a:rPr lang="pl-PL" altLang="pl-PL" sz="2000" dirty="0"/>
              <a:t>dostępne i stosowane dotychczas modele analityczne w wielu przypadkach nie są w stanie dostarczyć wystarczającej wiedzy o stanie sieci</a:t>
            </a:r>
          </a:p>
          <a:p>
            <a:pPr lvl="1" eaLnBrk="1" hangingPunct="1"/>
            <a:r>
              <a:rPr lang="pl-PL" altLang="pl-PL" sz="2000" dirty="0"/>
              <a:t>zastosowanie metod sterowania ruchem opartych na pomiarach pozwala zwiększyć ich efektywność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BB63-C117-49E8-8315-37DA1886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NERW PW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5B57B-5AFD-4ED3-BF3F-D27A7764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40768"/>
            <a:ext cx="8077200" cy="4724400"/>
          </a:xfrm>
        </p:spPr>
        <p:txBody>
          <a:bodyPr/>
          <a:lstStyle/>
          <a:p>
            <a:r>
              <a:rPr lang="pl-PL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„</a:t>
            </a: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NERW PW Nauka – Edukacja – Rozwój – Współpraca”</a:t>
            </a:r>
            <a:endParaRPr lang="pl-PL" sz="2400" i="1" dirty="0"/>
          </a:p>
          <a:p>
            <a:endParaRPr lang="pl-PL" sz="1600" i="1" dirty="0"/>
          </a:p>
          <a:p>
            <a:r>
              <a:rPr lang="pl-PL" sz="1600" i="1" dirty="0"/>
              <a:t>Przedmiot, w którym Państwo uczestniczą, jest przedmiotem nowym, opracowanym z pewnym wsparciem programu NERW PW (NERW to Nauka Edukacja Rozwój Współpraca). W ten sposób stali się Państwo uczestnikami tego projektu. Ze względów formalnych korzystne (dla nas) byłoby zebranie oświadczeń. Złożenie Oświadczenia jest dobrowolne i niczym Państwu nie grozi.</a:t>
            </a:r>
          </a:p>
          <a:p>
            <a:endParaRPr lang="pl-PL" sz="1600" i="1" dirty="0"/>
          </a:p>
          <a:p>
            <a:r>
              <a:rPr lang="pl-PL" sz="1600" i="1" dirty="0"/>
              <a:t>Oświadczania zostaną zebrane z wykorzystaniem rozwiązania informatycznego, które uniemożliwi kopiowanie/pobieranie/przeglądanie plików przez inne osoby niż osoba odbierająca pliki.</a:t>
            </a:r>
          </a:p>
          <a:p>
            <a:endParaRPr lang="pl-PL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D7B94-4503-4FB7-9B0A-F349AD75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C3C6-88B3-49CD-B0BD-343CE4179B18}" type="slidenum">
              <a:rPr lang="pl-PL" altLang="cs-CZ" smtClean="0"/>
              <a:pPr/>
              <a:t>4</a:t>
            </a:fld>
            <a:endParaRPr lang="pl-PL" altLang="cs-CZ"/>
          </a:p>
        </p:txBody>
      </p:sp>
      <p:sp>
        <p:nvSpPr>
          <p:cNvPr id="6" name="Symbol zastępczy daty 3">
            <a:extLst>
              <a:ext uri="{FF2B5EF4-FFF2-40B4-BE49-F238E27FC236}">
                <a16:creationId xmlns:a16="http://schemas.microsoft.com/office/drawing/2014/main" id="{11B6050F-4BE6-4BB5-AA9E-E03910F9A3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dirty="0"/>
              <a:t>ETOS 2022</a:t>
            </a:r>
          </a:p>
        </p:txBody>
      </p:sp>
    </p:spTree>
    <p:extLst>
      <p:ext uri="{BB962C8B-B14F-4D97-AF65-F5344CB8AC3E}">
        <p14:creationId xmlns:p14="http://schemas.microsoft.com/office/powerpoint/2010/main" val="191007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dirty="0"/>
              <a:t>ETOS 2022</a:t>
            </a:r>
          </a:p>
        </p:txBody>
      </p:sp>
      <p:sp>
        <p:nvSpPr>
          <p:cNvPr id="17411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E570A82-3C45-4376-AFC7-CF4310222684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pl-PL" altLang="pl-PL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Plan</a:t>
            </a:r>
            <a:endParaRPr lang="en-GB" altLang="pl-PL" dirty="0"/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65000"/>
                  </a:schemeClr>
                </a:solidFill>
              </a:rPr>
              <a:t>NERW PW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Charakterystyka przedmiotu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/>
              <a:t>Wykład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/>
              <a:t>Projekt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/>
              <a:t>Laboratorium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/>
              <a:t>Zasady oceny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/>
              <a:t>Prowadzący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65000"/>
                  </a:schemeClr>
                </a:solidFill>
              </a:rPr>
              <a:t>Metody badania systemów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dirty="0">
                <a:solidFill>
                  <a:schemeClr val="bg1">
                    <a:lumMod val="65000"/>
                  </a:schemeClr>
                </a:solidFill>
              </a:rPr>
              <a:t>Symulacja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dirty="0">
                <a:solidFill>
                  <a:schemeClr val="bg1">
                    <a:lumMod val="65000"/>
                  </a:schemeClr>
                </a:solidFill>
              </a:rPr>
              <a:t>Modelowanie analityczne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dirty="0">
                <a:solidFill>
                  <a:schemeClr val="bg1">
                    <a:lumMod val="65000"/>
                  </a:schemeClr>
                </a:solidFill>
              </a:rPr>
              <a:t>Emulacja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dirty="0">
                <a:solidFill>
                  <a:schemeClr val="bg1">
                    <a:lumMod val="65000"/>
                  </a:schemeClr>
                </a:solidFill>
              </a:rPr>
              <a:t>Pomiary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1400" dirty="0">
                <a:solidFill>
                  <a:schemeClr val="bg1">
                    <a:lumMod val="65000"/>
                  </a:schemeClr>
                </a:solidFill>
              </a:rPr>
              <a:t>Sieci badawcze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65000"/>
                  </a:schemeClr>
                </a:solidFill>
              </a:rPr>
              <a:t>Sieci IP - wprowadzenie</a:t>
            </a:r>
          </a:p>
        </p:txBody>
      </p:sp>
    </p:spTree>
    <p:extLst>
      <p:ext uri="{BB962C8B-B14F-4D97-AF65-F5344CB8AC3E}">
        <p14:creationId xmlns:p14="http://schemas.microsoft.com/office/powerpoint/2010/main" val="367605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dirty="0"/>
              <a:t>ETOS 2022</a:t>
            </a:r>
          </a:p>
        </p:txBody>
      </p:sp>
      <p:sp>
        <p:nvSpPr>
          <p:cNvPr id="12291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C9BC401-8270-4B52-A521-7198DA25AABD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pl-PL" altLang="pl-PL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Zakres wykładu (1)</a:t>
            </a:r>
            <a:endParaRPr lang="en-GB" altLang="pl-PL" dirty="0"/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114800"/>
          </a:xfrm>
        </p:spPr>
        <p:txBody>
          <a:bodyPr/>
          <a:lstStyle/>
          <a:p>
            <a:pPr eaLnBrk="1" hangingPunct="1"/>
            <a:r>
              <a:rPr lang="pl-PL" altLang="pl-PL" sz="2800" dirty="0"/>
              <a:t>Zakres wykładu obejmie następujące zagadnienia:</a:t>
            </a:r>
          </a:p>
          <a:p>
            <a:pPr lvl="1" eaLnBrk="1" hangingPunct="1"/>
            <a:r>
              <a:rPr lang="pl-PL" altLang="pl-PL" sz="2400" dirty="0"/>
              <a:t>Metodyka przeprowadzania eksperymentów</a:t>
            </a:r>
          </a:p>
          <a:p>
            <a:pPr lvl="1" eaLnBrk="1" hangingPunct="1"/>
            <a:r>
              <a:rPr lang="pl-PL" altLang="pl-PL" sz="2400" dirty="0"/>
              <a:t>Podstawy technik symulacji</a:t>
            </a:r>
          </a:p>
          <a:p>
            <a:pPr lvl="1" eaLnBrk="1" hangingPunct="1"/>
            <a:r>
              <a:rPr lang="pl-PL" altLang="pl-PL" sz="2400" dirty="0"/>
              <a:t>Tworzenie modeli symulacyjnych dla sieci i systemów teleinformatycznych</a:t>
            </a:r>
          </a:p>
          <a:p>
            <a:pPr lvl="1" eaLnBrk="1" hangingPunct="1"/>
            <a:r>
              <a:rPr lang="pl-PL" altLang="pl-PL" sz="2400" dirty="0"/>
              <a:t>Modelowanie złożonych systemów i sieci teleinformatycznych</a:t>
            </a:r>
            <a:endParaRPr lang="pl-PL" altLang="pl-PL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l-PL" altLang="pl-PL" sz="2800" dirty="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l-PL" altLang="pl-PL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dirty="0"/>
              <a:t>ETOS 2022</a:t>
            </a:r>
          </a:p>
        </p:txBody>
      </p:sp>
      <p:sp>
        <p:nvSpPr>
          <p:cNvPr id="12291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C9BC401-8270-4B52-A521-7198DA25AABD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pl-PL" altLang="pl-PL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Zakres wykładu (2)</a:t>
            </a:r>
            <a:endParaRPr lang="en-GB" altLang="pl-PL" dirty="0"/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114800"/>
          </a:xfrm>
        </p:spPr>
        <p:txBody>
          <a:bodyPr/>
          <a:lstStyle/>
          <a:p>
            <a:pPr eaLnBrk="1" hangingPunct="1"/>
            <a:r>
              <a:rPr lang="pl-PL" altLang="pl-PL" sz="2800" dirty="0"/>
              <a:t>Zakres wykładu obejmie następujące zagadnienia:</a:t>
            </a:r>
          </a:p>
          <a:p>
            <a:pPr lvl="1" eaLnBrk="1" hangingPunct="1"/>
            <a:r>
              <a:rPr lang="pl-PL" altLang="pl-PL" sz="2400" dirty="0"/>
              <a:t>Podstawy pomiarów w sieciach</a:t>
            </a:r>
          </a:p>
          <a:p>
            <a:pPr lvl="1" eaLnBrk="1" hangingPunct="1"/>
            <a:r>
              <a:rPr lang="pl-PL" altLang="pl-PL" sz="2400" dirty="0"/>
              <a:t>Metody i narzędzia pomiarowe</a:t>
            </a:r>
          </a:p>
          <a:p>
            <a:pPr lvl="1" eaLnBrk="1" hangingPunct="1"/>
            <a:r>
              <a:rPr lang="pl-PL" altLang="pl-PL" sz="2400" dirty="0"/>
              <a:t>Zastosowania pomiarów</a:t>
            </a:r>
          </a:p>
          <a:p>
            <a:pPr lvl="1" eaLnBrk="1" hangingPunct="1"/>
            <a:r>
              <a:rPr lang="pl-PL" altLang="pl-PL" sz="2400" dirty="0"/>
              <a:t>Podstawy testowania</a:t>
            </a:r>
          </a:p>
          <a:p>
            <a:pPr lvl="1" eaLnBrk="1" hangingPunct="1"/>
            <a:r>
              <a:rPr lang="pl-PL" altLang="pl-PL" sz="2400" dirty="0"/>
              <a:t>Sieci eksperymentalne</a:t>
            </a:r>
            <a:r>
              <a:rPr lang="pl-PL" altLang="pl-PL" sz="2800" dirty="0"/>
              <a:t> </a:t>
            </a:r>
          </a:p>
          <a:p>
            <a:pPr lvl="1" eaLnBrk="1" hangingPunct="1"/>
            <a:endParaRPr lang="pl-PL" altLang="pl-PL" sz="2800" dirty="0"/>
          </a:p>
          <a:p>
            <a:pPr lvl="1" eaLnBrk="1" hangingPunct="1"/>
            <a:endParaRPr lang="pl-PL" altLang="pl-PL" sz="2800" dirty="0"/>
          </a:p>
        </p:txBody>
      </p:sp>
    </p:spTree>
    <p:extLst>
      <p:ext uri="{BB962C8B-B14F-4D97-AF65-F5344CB8AC3E}">
        <p14:creationId xmlns:p14="http://schemas.microsoft.com/office/powerpoint/2010/main" val="148260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400" dirty="0"/>
              <a:t>ETOS 2022</a:t>
            </a:r>
          </a:p>
        </p:txBody>
      </p:sp>
      <p:sp>
        <p:nvSpPr>
          <p:cNvPr id="13315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1DF247D-4FB6-496B-B756-DF870BD93416}" type="slidenum">
              <a:rPr lang="pl-PL" altLang="pl-PL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pl-PL" altLang="pl-PL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Charakterystyka przedmiotu (1)</a:t>
            </a:r>
            <a:endParaRPr lang="en-GB" altLang="pl-PL" dirty="0"/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3448" y="1268760"/>
            <a:ext cx="8001000" cy="536064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l-PL" altLang="pl-PL" sz="2200" dirty="0"/>
              <a:t>wykład 2h: piątek g. 14.15 - 16.00, AL.-118</a:t>
            </a:r>
          </a:p>
          <a:p>
            <a:pPr eaLnBrk="1" hangingPunct="1">
              <a:lnSpc>
                <a:spcPct val="80000"/>
              </a:lnSpc>
            </a:pPr>
            <a:r>
              <a:rPr lang="pl-PL" altLang="pl-PL" sz="2200" dirty="0"/>
              <a:t>projekt: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dirty="0"/>
              <a:t>Cześć 1 – projekt dot. symulacji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dirty="0"/>
              <a:t>Cześć 2 – projekt dot. pomiarów</a:t>
            </a:r>
          </a:p>
          <a:p>
            <a:pPr eaLnBrk="1" hangingPunct="1">
              <a:lnSpc>
                <a:spcPct val="80000"/>
              </a:lnSpc>
            </a:pPr>
            <a:r>
              <a:rPr lang="pl-PL" altLang="pl-PL" sz="2200" dirty="0"/>
              <a:t>laboratorium 4 x 4h: czwartek g. 16.15, lub w piątek </a:t>
            </a:r>
            <a:br>
              <a:rPr lang="pl-PL" altLang="pl-PL" sz="2200" dirty="0"/>
            </a:br>
            <a:r>
              <a:rPr lang="pl-PL" altLang="pl-PL" sz="2200" dirty="0"/>
              <a:t>g. 16.15 PL-LAB </a:t>
            </a:r>
          </a:p>
          <a:p>
            <a:pPr eaLnBrk="1" hangingPunct="1">
              <a:lnSpc>
                <a:spcPct val="80000"/>
              </a:lnSpc>
            </a:pPr>
            <a:r>
              <a:rPr lang="pl-PL" altLang="pl-PL" sz="2200" dirty="0"/>
              <a:t>materiały do zajęć, informacje dotyczące zajęć: Grupa MS </a:t>
            </a:r>
            <a:r>
              <a:rPr lang="pl-PL" altLang="pl-PL" sz="2200" dirty="0" err="1"/>
              <a:t>Teams</a:t>
            </a:r>
            <a:endParaRPr lang="pl-PL" altLang="pl-PL" sz="2200" dirty="0"/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dirty="0"/>
              <a:t>Ogólny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dirty="0"/>
              <a:t>Laboratoria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dirty="0"/>
              <a:t>Projekty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dirty="0"/>
              <a:t>Wykłady</a:t>
            </a:r>
          </a:p>
          <a:p>
            <a:pPr eaLnBrk="1" hangingPunct="1">
              <a:lnSpc>
                <a:spcPct val="80000"/>
              </a:lnSpc>
            </a:pPr>
            <a:r>
              <a:rPr lang="pl-PL" altLang="pl-PL" sz="2200" dirty="0"/>
              <a:t>konsultacje: MS </a:t>
            </a:r>
            <a:r>
              <a:rPr lang="pl-PL" altLang="pl-PL" sz="2200" dirty="0" err="1"/>
              <a:t>Teams</a:t>
            </a:r>
            <a:endParaRPr lang="pl-PL" altLang="pl-PL" sz="2200" dirty="0"/>
          </a:p>
          <a:p>
            <a:pPr eaLnBrk="1" hangingPunct="1">
              <a:lnSpc>
                <a:spcPct val="80000"/>
              </a:lnSpc>
            </a:pPr>
            <a:r>
              <a:rPr lang="pl-PL" altLang="pl-PL" sz="2200" dirty="0"/>
              <a:t>zakres kolokwiów (2 kolokwia):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dirty="0"/>
              <a:t>Wykłady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dirty="0"/>
              <a:t>Laboratoria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dirty="0"/>
              <a:t>Projekty</a:t>
            </a:r>
          </a:p>
          <a:p>
            <a:pPr lvl="1" eaLnBrk="1" hangingPunct="1">
              <a:lnSpc>
                <a:spcPct val="80000"/>
              </a:lnSpc>
            </a:pPr>
            <a:endParaRPr lang="pl-PL" altLang="pl-PL" sz="1800" dirty="0"/>
          </a:p>
          <a:p>
            <a:pPr lvl="1" eaLnBrk="1" hangingPunct="1">
              <a:lnSpc>
                <a:spcPct val="80000"/>
              </a:lnSpc>
            </a:pPr>
            <a:endParaRPr lang="pl-PL" altLang="pl-PL" sz="1800" dirty="0"/>
          </a:p>
          <a:p>
            <a:pPr eaLnBrk="1" hangingPunct="1">
              <a:lnSpc>
                <a:spcPct val="80000"/>
              </a:lnSpc>
            </a:pPr>
            <a:endParaRPr lang="pl-PL" altLang="pl-PL" sz="2200" dirty="0"/>
          </a:p>
          <a:p>
            <a:pPr lvl="1" eaLnBrk="1" hangingPunct="1">
              <a:lnSpc>
                <a:spcPct val="80000"/>
              </a:lnSpc>
            </a:pPr>
            <a:endParaRPr lang="pl-PL" altLang="pl-PL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D44E-5015-4105-B87E-7C46B692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Charakterystyka przedmiotu (2)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40F17-0779-4A6E-A518-5027A92A1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l-PL" altLang="pl-PL" sz="2200" dirty="0"/>
              <a:t>Ocena przedmiotu (max 100pkt):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2000" dirty="0"/>
              <a:t>Standardowa punktacja: 50 pkt –&gt; 3, 60 pkt –&gt; 3.5, …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2000" dirty="0"/>
              <a:t>Części składowe </a:t>
            </a:r>
          </a:p>
          <a:p>
            <a:pPr lvl="2" eaLnBrk="1" hangingPunct="1">
              <a:lnSpc>
                <a:spcPct val="80000"/>
              </a:lnSpc>
            </a:pPr>
            <a:r>
              <a:rPr lang="pl-PL" altLang="pl-PL" sz="1600" dirty="0"/>
              <a:t>Kolokwium I – 18 pkt </a:t>
            </a:r>
          </a:p>
          <a:p>
            <a:pPr lvl="2" eaLnBrk="1" hangingPunct="1">
              <a:lnSpc>
                <a:spcPct val="80000"/>
              </a:lnSpc>
            </a:pPr>
            <a:r>
              <a:rPr lang="pl-PL" altLang="pl-PL" sz="1600" dirty="0"/>
              <a:t>Kolokwium II – 22 pkt</a:t>
            </a:r>
          </a:p>
          <a:p>
            <a:pPr lvl="2" eaLnBrk="1" hangingPunct="1">
              <a:lnSpc>
                <a:spcPct val="80000"/>
              </a:lnSpc>
            </a:pPr>
            <a:r>
              <a:rPr lang="pl-PL" altLang="pl-PL" sz="1600" dirty="0"/>
              <a:t>Projekt I – 22 pkt</a:t>
            </a:r>
          </a:p>
          <a:p>
            <a:pPr lvl="2" eaLnBrk="1" hangingPunct="1">
              <a:lnSpc>
                <a:spcPct val="80000"/>
              </a:lnSpc>
            </a:pPr>
            <a:r>
              <a:rPr lang="pl-PL" altLang="pl-PL" sz="1600" dirty="0"/>
              <a:t>Projekt II – 18 pkt</a:t>
            </a:r>
          </a:p>
          <a:p>
            <a:pPr lvl="2" eaLnBrk="1" hangingPunct="1">
              <a:lnSpc>
                <a:spcPct val="80000"/>
              </a:lnSpc>
            </a:pPr>
            <a:r>
              <a:rPr lang="pl-PL" altLang="pl-PL" sz="1600" dirty="0"/>
              <a:t>Laboratorium - </a:t>
            </a:r>
            <a:r>
              <a:rPr lang="en-US" altLang="pl-PL" sz="1600" dirty="0"/>
              <a:t>2</a:t>
            </a:r>
            <a:r>
              <a:rPr lang="pl-PL" altLang="pl-PL" sz="1600" dirty="0"/>
              <a:t>0</a:t>
            </a:r>
            <a:r>
              <a:rPr lang="en-US" altLang="pl-PL" sz="1600" dirty="0"/>
              <a:t>pkt (</a:t>
            </a:r>
            <a:r>
              <a:rPr lang="pl-PL" altLang="pl-PL" sz="1600" dirty="0"/>
              <a:t>4x5 pkt</a:t>
            </a:r>
            <a:r>
              <a:rPr lang="en-US" altLang="pl-PL" sz="1600" dirty="0"/>
              <a:t>)</a:t>
            </a:r>
            <a:endParaRPr lang="pl-PL" altLang="pl-PL" sz="1600" dirty="0"/>
          </a:p>
          <a:p>
            <a:pPr lvl="1" eaLnBrk="1" hangingPunct="1">
              <a:lnSpc>
                <a:spcPct val="80000"/>
              </a:lnSpc>
            </a:pPr>
            <a:r>
              <a:rPr lang="pl-PL" altLang="pl-PL" sz="2000" dirty="0"/>
              <a:t>Z każdej z powyższych części składowych trzeba uzyskać min 40% pkt w celu zaliczenia przedmiotu</a:t>
            </a:r>
            <a:endParaRPr lang="pl-PL" altLang="pl-PL" sz="1200" dirty="0"/>
          </a:p>
          <a:p>
            <a:pPr lvl="1" eaLnBrk="1" hangingPunct="1">
              <a:lnSpc>
                <a:spcPct val="80000"/>
              </a:lnSpc>
            </a:pPr>
            <a:r>
              <a:rPr lang="pl-PL" altLang="pl-PL" sz="2000" dirty="0"/>
              <a:t>A</a:t>
            </a:r>
            <a:r>
              <a:rPr lang="en-US" altLang="pl-PL" sz="2000" dirty="0" err="1"/>
              <a:t>ktywno</a:t>
            </a:r>
            <a:r>
              <a:rPr lang="pl-PL" altLang="pl-PL" sz="2000" dirty="0" err="1"/>
              <a:t>ść</a:t>
            </a:r>
            <a:r>
              <a:rPr lang="pl-PL" altLang="pl-PL" sz="2000" dirty="0"/>
              <a:t> na wykładzie – </a:t>
            </a:r>
            <a:r>
              <a:rPr lang="pl-PL" altLang="pl-PL" sz="2000" u="sng" dirty="0"/>
              <a:t>dodatkowe</a:t>
            </a:r>
            <a:r>
              <a:rPr lang="pl-PL" altLang="pl-PL" sz="2000" dirty="0"/>
              <a:t> pkt.</a:t>
            </a:r>
          </a:p>
          <a:p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3B592-6FAA-49EF-B606-1C90A01E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ETOS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E5310-D890-4529-BFBD-B73AE48B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C3C6-88B3-49CD-B0BD-343CE4179B18}" type="slidenum">
              <a:rPr lang="pl-PL" altLang="cs-CZ" smtClean="0"/>
              <a:pPr/>
              <a:t>9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3363581390"/>
      </p:ext>
    </p:extLst>
  </p:cSld>
  <p:clrMapOvr>
    <a:masterClrMapping/>
  </p:clrMapOvr>
</p:sld>
</file>

<file path=ppt/theme/theme1.xml><?xml version="1.0" encoding="utf-8"?>
<a:theme xmlns:a="http://schemas.openxmlformats.org/drawingml/2006/main" name="Plan">
  <a:themeElements>
    <a:clrScheme name="Plan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Pl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Plan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86147EF3571934DB558C02414C3843F" ma:contentTypeVersion="0" ma:contentTypeDescription="Utwórz nowy dokument." ma:contentTypeScope="" ma:versionID="83f3f63c2d37d93a3b66b9a951bbb44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b4cd768218ebcb4ca198ce0275a6ad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F46337-29A8-4604-BC65-6A215D3D90F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673360F-B412-477B-BE9C-15ADB7656F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9FB24B-9397-4DCB-965A-50A22F6F5FF0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Designs\Plan.pot</Template>
  <TotalTime>8901</TotalTime>
  <Words>2549</Words>
  <Application>Microsoft Office PowerPoint</Application>
  <PresentationFormat>Pokaz na ekranie (4:3)</PresentationFormat>
  <Paragraphs>521</Paragraphs>
  <Slides>34</Slides>
  <Notes>11</Notes>
  <HiddenSlides>0</HiddenSlides>
  <MMClips>0</MMClips>
  <ScaleCrop>false</ScaleCrop>
  <HeadingPairs>
    <vt:vector size="8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34</vt:i4>
      </vt:variant>
    </vt:vector>
  </HeadingPairs>
  <TitlesOfParts>
    <vt:vector size="45" baseType="lpstr">
      <vt:lpstr>Arial</vt:lpstr>
      <vt:lpstr>Arial Narrow</vt:lpstr>
      <vt:lpstr>Calibri</vt:lpstr>
      <vt:lpstr>SwitzerlandBlack</vt:lpstr>
      <vt:lpstr>Tahoma</vt:lpstr>
      <vt:lpstr>Times New Roman</vt:lpstr>
      <vt:lpstr>Verdana</vt:lpstr>
      <vt:lpstr>Wingdings</vt:lpstr>
      <vt:lpstr>Plan</vt:lpstr>
      <vt:lpstr>Microsoft Word Picture</vt:lpstr>
      <vt:lpstr>Clip</vt:lpstr>
      <vt:lpstr>Eksperymenty w teleinformatycznych sieciach badawczych (ETOS 2022)  wykład 1: Wprowadzenie </vt:lpstr>
      <vt:lpstr>Plan</vt:lpstr>
      <vt:lpstr>Plan</vt:lpstr>
      <vt:lpstr>NERW PW</vt:lpstr>
      <vt:lpstr>Plan</vt:lpstr>
      <vt:lpstr>Zakres wykładu (1)</vt:lpstr>
      <vt:lpstr>Zakres wykładu (2)</vt:lpstr>
      <vt:lpstr>Charakterystyka przedmiotu (1)</vt:lpstr>
      <vt:lpstr>Charakterystyka przedmiotu (2)</vt:lpstr>
      <vt:lpstr>Charakterystyka przedmiotu (3)</vt:lpstr>
      <vt:lpstr>Charakterystyka przedmiotu (4)</vt:lpstr>
      <vt:lpstr>Charakterystyka przedmiotu (5)</vt:lpstr>
      <vt:lpstr>Charakterystyka przedmiotu (6)</vt:lpstr>
      <vt:lpstr>Plan wykładów (1)</vt:lpstr>
      <vt:lpstr>Plan</vt:lpstr>
      <vt:lpstr>Metody badania systemów</vt:lpstr>
      <vt:lpstr>Symulacja (1)</vt:lpstr>
      <vt:lpstr>Symulacja (2)</vt:lpstr>
      <vt:lpstr>Modelowanie analityczne </vt:lpstr>
      <vt:lpstr>Emulacja</vt:lpstr>
      <vt:lpstr>Pomiary (1)</vt:lpstr>
      <vt:lpstr>Pomiary (2)</vt:lpstr>
      <vt:lpstr>Sieci badawcze</vt:lpstr>
      <vt:lpstr>Plan</vt:lpstr>
      <vt:lpstr>Sieć IP (1)</vt:lpstr>
      <vt:lpstr>Sieć IP (2)</vt:lpstr>
      <vt:lpstr>Sieć IP (3)</vt:lpstr>
      <vt:lpstr>Sieć IP (3)</vt:lpstr>
      <vt:lpstr>Sieć IP (4) Format pakietu IPv4</vt:lpstr>
      <vt:lpstr>Sieć IP (5) Format pakietu IPv6</vt:lpstr>
      <vt:lpstr>Aplikacje: Wymagania QoS oraz typ ruchu</vt:lpstr>
      <vt:lpstr>Jakość obsługi (1)</vt:lpstr>
      <vt:lpstr>Sieć IP podsumowanie</vt:lpstr>
      <vt:lpstr>Rola systemów pomiarowych</vt:lpstr>
    </vt:vector>
  </TitlesOfParts>
  <Company>Instytut Telekomunikacji PW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MOPS: Wprowadzenie</dc:title>
  <dc:creator>Andrzej Bęben</dc:creator>
  <cp:lastModifiedBy>Andrzej Bęben</cp:lastModifiedBy>
  <cp:revision>262</cp:revision>
  <dcterms:created xsi:type="dcterms:W3CDTF">2005-01-21T11:15:17Z</dcterms:created>
  <dcterms:modified xsi:type="dcterms:W3CDTF">2022-02-25T12:56:40Z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0x010100C86147EF3571934DB558C02414C3843F</vt:lpwstr>
  </property>
</Properties>
</file>