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My title</a:t>
            </a:r>
          </a:p>
        </p:txBody>
      </p:sp>
      <p:sp>
        <p:nvSpPr>
          <p:cNvPr id="3" name="Subtitle 2"/>
          <p:cNvSpPr>
            <a:spLocks noGrp="1"/>
          </p:cNvSpPr>
          <p:nvPr>
            <p:ph type="subTitle" idx="1"/>
          </p:nvPr>
        </p:nvSpPr>
        <p:spPr/>
        <p:txBody>
          <a:bodyPr/>
          <a:lstStyle/>
          <a:p>
            <a:r>
              <a:t>Created by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Historical overview (1/1)</a:t>
            </a:r>
          </a:p>
        </p:txBody>
      </p:sp>
      <p:sp>
        <p:nvSpPr>
          <p:cNvPr id="3" name="Content Placeholder 2"/>
          <p:cNvSpPr>
            <a:spLocks noGrp="1"/>
          </p:cNvSpPr>
          <p:nvPr>
            <p:ph idx="1"/>
          </p:nvPr>
        </p:nvSpPr>
        <p:spPr/>
        <p:txBody>
          <a:bodyPr>
            <a:normAutofit/>
          </a:bodyPr>
          <a:lstStyle/>
          <a:p>
            <a:r>
              <a:t>In one general sense, philosophy is associated with wisdom, intellectual culture, and a search for knowledge. In this sense, all cultures and literate societies ask philosophical questions, such as "how are we to live" and "what is the nature of reality". A broad and impartial conception of philosophy, then, finds a reasoned inquiry into such matters as reality, morality, and life in all world civilizations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Western philosophy (1/2)</a:t>
            </a:r>
          </a:p>
        </p:txBody>
      </p:sp>
      <p:sp>
        <p:nvSpPr>
          <p:cNvPr id="3" name="Content Placeholder 2"/>
          <p:cNvSpPr>
            <a:spLocks noGrp="1"/>
          </p:cNvSpPr>
          <p:nvPr>
            <p:ph idx="1"/>
          </p:nvPr>
        </p:nvSpPr>
        <p:spPr/>
        <p:txBody>
          <a:bodyPr>
            <a:normAutofit/>
          </a:bodyPr>
          <a:lstStyle/>
          <a:p>
            <a:r>
              <a:t>Western philosophy is the philosophical tradition of the Western world, dating back to pre-Socratic thinkers who were active in 6th-century Greece (BCE), such as Thales (c. 624 – c. 545 BCE) and Pythagoras (c. 570 – c. 495 BCE) who practiced a 'love of wisdom' (Latin: philosophia) and were also termed 'students of nature' (physiologoi).Western philosophy can be divided into three eras:Ancient (Greco-Roman).Medieval philosophy (referring to Christian European thought).Modern philosophy (beginning in the 17th century)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Ancient era (1/2)</a:t>
            </a:r>
          </a:p>
        </p:txBody>
      </p:sp>
      <p:sp>
        <p:nvSpPr>
          <p:cNvPr id="3" name="Content Placeholder 2"/>
          <p:cNvSpPr>
            <a:spLocks noGrp="1"/>
          </p:cNvSpPr>
          <p:nvPr>
            <p:ph idx="1"/>
          </p:nvPr>
        </p:nvSpPr>
        <p:spPr/>
        <p:txBody>
          <a:bodyPr>
            <a:normAutofit/>
          </a:bodyPr>
          <a:lstStyle/>
          <a:p>
            <a:r>
              <a:t>While our knowledge of the ancient era begins with Thales in the 6th century BCE, little is known about the philosophers who came before Socrates (commonly known as the pre-Socratics). The ancient era was dominated by Greek philosophical schools. Most notable among the schools influenced by Socrates' teachings were Plato, who founded the Platonic Academy, and his student Aristotle, who founded the Peripatetic school. Other ancient philosophical traditions influenced by Socrates included Cynicism, Cyrenaicism, Stoicism, and Academic Skepticism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Ancient era (2/2)</a:t>
            </a:r>
          </a:p>
        </p:txBody>
      </p:sp>
      <p:sp>
        <p:nvSpPr>
          <p:cNvPr id="3" name="Content Placeholder 2"/>
          <p:cNvSpPr>
            <a:spLocks noGrp="1"/>
          </p:cNvSpPr>
          <p:nvPr>
            <p:ph idx="1"/>
          </p:nvPr>
        </p:nvSpPr>
        <p:spPr/>
        <p:txBody>
          <a:bodyPr>
            <a:normAutofit/>
          </a:bodyPr>
          <a:lstStyle/>
          <a:p>
            <a:r>
              <a:t> Two other traditions were influenced by Socrates' contemporary, Democritus: Pyrrhonism and Epicureanism. Important topics covered by the Greeks included metaphysics (with competing theories such as atomism and monism), cosmology, the nature of the well-lived life (eudaimonia), the possibility of knowledge, and the nature of reason (logos). With the rise of the Roman empire, Greek philosophy was increasingly discussed in Latin by Romans such as Cicero and Seneca (see Roman philosophy)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Medieval era (1/2)</a:t>
            </a:r>
          </a:p>
        </p:txBody>
      </p:sp>
      <p:sp>
        <p:nvSpPr>
          <p:cNvPr id="3" name="Content Placeholder 2"/>
          <p:cNvSpPr>
            <a:spLocks noGrp="1"/>
          </p:cNvSpPr>
          <p:nvPr>
            <p:ph idx="1"/>
          </p:nvPr>
        </p:nvSpPr>
        <p:spPr/>
        <p:txBody>
          <a:bodyPr>
            <a:normAutofit/>
          </a:bodyPr>
          <a:lstStyle/>
          <a:p>
            <a:r>
              <a:t>Medieval philosophy (5th–16th centuries) took place during the period following the fall of the Western Roman Empire and was dominated by the rise of Christianity; it hence reflects Judeo-Christian theological concerns while also retaining a continuity with Greco-Roman thought. Problems such as the existence and nature of God, the nature of faith and reason, metaphysics, and the problem of evil were discussed in this period. Some key medieval thinkers include St. Augustine, Thomas Aquinas, Boethius, Anselm and Roger Bacon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Medieval era (2/2)</a:t>
            </a:r>
          </a:p>
        </p:txBody>
      </p:sp>
      <p:sp>
        <p:nvSpPr>
          <p:cNvPr id="3" name="Content Placeholder 2"/>
          <p:cNvSpPr>
            <a:spLocks noGrp="1"/>
          </p:cNvSpPr>
          <p:nvPr>
            <p:ph idx="1"/>
          </p:nvPr>
        </p:nvSpPr>
        <p:spPr/>
        <p:txBody>
          <a:bodyPr>
            <a:normAutofit/>
          </a:bodyPr>
          <a:lstStyle/>
          <a:p>
            <a:r>
              <a:t> Philosophy for these thinkers was viewed as an aid to theology (ancilla theologiae), and hence they sought to align their philosophy with their interpretation of sacred scripture. This period saw the development of scholasticism, a text critical method developed in medieval universities based on close reading and disputation on key texts. The Renaissance period saw increasing focus on classic Greco-Roman thought and on a robust humanism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Modern era (1/2)</a:t>
            </a:r>
          </a:p>
        </p:txBody>
      </p:sp>
      <p:sp>
        <p:nvSpPr>
          <p:cNvPr id="3" name="Content Placeholder 2"/>
          <p:cNvSpPr>
            <a:spLocks noGrp="1"/>
          </p:cNvSpPr>
          <p:nvPr>
            <p:ph idx="1"/>
          </p:nvPr>
        </p:nvSpPr>
        <p:spPr/>
        <p:txBody>
          <a:bodyPr>
            <a:normAutofit/>
          </a:bodyPr>
          <a:lstStyle/>
          <a:p>
            <a:r>
              <a:t>Early modern philosophy in the Western world begins with thinkers such as Thomas Hobbes and René Descartes (1596–1650). Following the rise of natural science, modern philosophy was concerned with developing a secular and rational foundation for knowledge and moved away from traditional structures of authority such as religion, scholastic thought and the Church. Major modern philosophers include Spinoza, Leibniz, Locke, Berkeley, Hume, and Kant.19th-century philosophy (sometimes called late modern philosophy) was influenced by the wider 18th-century movement termed "the Enlightenment", and includes figures such as Hegel, a key figure in German idealism; Kierkegaard, who developed the foundations for existentialism; Thomas Carlyle, representative of the great man theory; Nietzsche, a famed anti-Christian; John Stuart Mill, who promoted utilitarianism; Karl Marx, who developed the foundations for communism; and the American William James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Modern era (2/2)</a:t>
            </a:r>
          </a:p>
        </p:txBody>
      </p:sp>
      <p:sp>
        <p:nvSpPr>
          <p:cNvPr id="3" name="Content Placeholder 2"/>
          <p:cNvSpPr>
            <a:spLocks noGrp="1"/>
          </p:cNvSpPr>
          <p:nvPr>
            <p:ph idx="1"/>
          </p:nvPr>
        </p:nvSpPr>
        <p:spPr/>
        <p:txBody>
          <a:bodyPr>
            <a:normAutofit/>
          </a:bodyPr>
          <a:lstStyle/>
          <a:p>
            <a:r>
              <a:t> The 20th century saw the split between analytic philosophy and continental philosophy, as well as philosophical trends such as phenomenology, existentialism, logical positivism, pragmatism and the linguistic turn (see Contemporary philosophy)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Pre-Islamic philosophy (1/5)</a:t>
            </a:r>
          </a:p>
        </p:txBody>
      </p:sp>
      <p:sp>
        <p:nvSpPr>
          <p:cNvPr id="3" name="Content Placeholder 2"/>
          <p:cNvSpPr>
            <a:spLocks noGrp="1"/>
          </p:cNvSpPr>
          <p:nvPr>
            <p:ph idx="1"/>
          </p:nvPr>
        </p:nvSpPr>
        <p:spPr/>
        <p:txBody>
          <a:bodyPr>
            <a:normAutofit/>
          </a:bodyPr>
          <a:lstStyle/>
          <a:p>
            <a:r>
              <a:t>The regions of the Fertile Crescent, Iran and Arabia are home to the earliest known philosophical wisdom literature.According to the assyriologist Marc Van de Mieroop, Babylonian philosophy was a highly developed system of thought with a unique approach to knowledge and a focus on writing, lexicography, divination, and law. It was also a bilingual intellectual culture, based on Sumerian and Akkadian.Early Wisdom literature from the Fertile Crescent was a genre that sought to instruct people on ethical action, practical living, and virtue through stories and proverbs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Pre-Islamic philosophy (2/5)</a:t>
            </a:r>
          </a:p>
        </p:txBody>
      </p:sp>
      <p:sp>
        <p:nvSpPr>
          <p:cNvPr id="3" name="Content Placeholder 2"/>
          <p:cNvSpPr>
            <a:spLocks noGrp="1"/>
          </p:cNvSpPr>
          <p:nvPr>
            <p:ph idx="1"/>
          </p:nvPr>
        </p:nvSpPr>
        <p:spPr/>
        <p:txBody>
          <a:bodyPr>
            <a:normAutofit/>
          </a:bodyPr>
          <a:lstStyle/>
          <a:p>
            <a:r>
              <a:t> In Ancient Egypt, these texts were known as sebayt ('teachings'), and they are central to our understandings of Ancient Egyptian philosophy. The most well known of these texts is The Maxims of Ptahhotep. Theology and cosmology were central concerns in Egyptian thought. Perhaps the earliest form of a monotheistic theology also emerged in Egypt, with the rise of the Amarna theology (or Atenism) of Akhenaten (14th century BCE), which held that the solar creation deity Aten was the only god. This has been described as a "monotheistic revolution" by egyptologist Jan Assmann, though it also drew on previous developments in Egyptian thought, particularly the "New Solar Theology" based around Amun-Ra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Spis treści</a:t>
            </a:r>
          </a:p>
        </p:txBody>
      </p:sp>
      <p:sp>
        <p:nvSpPr>
          <p:cNvPr id="3" name="Content Placeholder 2"/>
          <p:cNvSpPr>
            <a:spLocks noGrp="1"/>
          </p:cNvSpPr>
          <p:nvPr>
            <p:ph idx="1"/>
          </p:nvPr>
        </p:nvSpPr>
        <p:spPr/>
        <p:txBody>
          <a:bodyPr/>
          <a:lstStyle/>
          <a:p>
            <a:r>
              <a:t>Definitions</a:t>
            </a:r>
          </a:p>
          <a:p>
            <a:r>
              <a:t>Historical overview</a:t>
            </a:r>
          </a:p>
          <a:p>
            <a:r>
              <a:t>Western philosophy</a:t>
            </a:r>
          </a:p>
          <a:p>
            <a:r>
              <a:t>Ancient era</a:t>
            </a:r>
          </a:p>
          <a:p>
            <a:r>
              <a:t>Medieval era</a:t>
            </a:r>
          </a:p>
          <a:p>
            <a:r>
              <a:t>Modern era</a:t>
            </a:r>
          </a:p>
          <a:p>
            <a:r>
              <a:t>Middle Eastern philosophy</a:t>
            </a:r>
          </a:p>
          <a:p>
            <a:r>
              <a:t>Pre-Islamic philosophy</a:t>
            </a:r>
          </a:p>
          <a:p>
            <a:r>
              <a:t>Islamic philosophy</a:t>
            </a:r>
          </a:p>
          <a:p>
            <a:r>
              <a:t>Eastern philosophy</a:t>
            </a:r>
          </a:p>
          <a:p>
            <a:r>
              <a:t>Indian philosophy</a:t>
            </a:r>
          </a:p>
          <a:p>
            <a:r>
              <a:t>Buddhist philosophy</a:t>
            </a:r>
          </a:p>
          <a:p>
            <a:r>
              <a:t>East Asian philosophy</a:t>
            </a:r>
          </a:p>
          <a:p>
            <a:r>
              <a:t>African philosophy</a:t>
            </a:r>
          </a:p>
          <a:p>
            <a:r>
              <a:t>Indigenous American philosophy</a:t>
            </a:r>
          </a:p>
          <a:p>
            <a:r>
              <a:t>Branches of philosophy</a:t>
            </a:r>
          </a:p>
          <a:p>
            <a:r>
              <a:t>Aesthetics</a:t>
            </a:r>
          </a:p>
          <a:p>
            <a:r>
              <a:t>Ethics</a:t>
            </a:r>
          </a:p>
          <a:p>
            <a:r>
              <a:t>Epistemology</a:t>
            </a:r>
          </a:p>
          <a:p>
            <a:r>
              <a:t>Metaphysics</a:t>
            </a:r>
          </a:p>
          <a:p>
            <a:r>
              <a:t>Logic</a:t>
            </a:r>
          </a:p>
          <a:p>
            <a:r>
              <a:t>Mind and language</a:t>
            </a:r>
          </a:p>
          <a:p>
            <a:r>
              <a:t>Philosophy of science</a:t>
            </a:r>
          </a:p>
          <a:p>
            <a:r>
              <a:t>Political philosophy</a:t>
            </a:r>
          </a:p>
          <a:p>
            <a:r>
              <a:t>Philosophy of religion</a:t>
            </a:r>
          </a:p>
          <a:p>
            <a:r>
              <a:t>Metaphilosophy</a:t>
            </a:r>
          </a:p>
          <a:p>
            <a:r>
              <a:t>Other subdivisions</a:t>
            </a:r>
          </a:p>
          <a:p>
            <a:r>
              <a:t>Methods of philosophy</a:t>
            </a:r>
          </a:p>
          <a:p>
            <a:r>
              <a:t>Philosophical progress</a:t>
            </a:r>
          </a:p>
          <a:p>
            <a:r>
              <a:t>Applied and professional philosophy</a:t>
            </a:r>
          </a:p>
          <a:p>
            <a:r>
              <a:t>Women in philosophy</a:t>
            </a:r>
          </a:p>
          <a:p>
            <a:r>
              <a:t>See also</a:t>
            </a:r>
          </a:p>
          <a:p>
            <a:r>
              <a:t>References</a:t>
            </a:r>
          </a:p>
          <a:p>
            <a:r>
              <a:t>Notes</a:t>
            </a:r>
          </a:p>
          <a:p>
            <a:r>
              <a:t>Citations</a:t>
            </a:r>
          </a:p>
          <a:p>
            <a:r>
              <a:t>Bibliography</a:t>
            </a:r>
          </a:p>
          <a:p>
            <a:r>
              <a:t>Further reading</a:t>
            </a:r>
          </a:p>
          <a:p>
            <a:r>
              <a:t>General introduction</a:t>
            </a:r>
          </a:p>
          <a:p>
            <a:r>
              <a:t>Topical introductions</a:t>
            </a:r>
          </a:p>
          <a:p>
            <a:r>
              <a:t>Historical introductions</a:t>
            </a:r>
          </a:p>
          <a:p>
            <a:r>
              <a:t>Reference works</a:t>
            </a:r>
          </a:p>
          <a:p>
            <a:r>
              <a:t>External links</a:t>
            </a:r>
          </a:p>
          <a:p>
            <a:r>
              <a:t>Kingdom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Pre-Islamic philosophy (3/5)</a:t>
            </a:r>
          </a:p>
        </p:txBody>
      </p:sp>
      <p:sp>
        <p:nvSpPr>
          <p:cNvPr id="3" name="Content Placeholder 2"/>
          <p:cNvSpPr>
            <a:spLocks noGrp="1"/>
          </p:cNvSpPr>
          <p:nvPr>
            <p:ph idx="1"/>
          </p:nvPr>
        </p:nvSpPr>
        <p:spPr/>
        <p:txBody>
          <a:bodyPr>
            <a:normAutofit/>
          </a:bodyPr>
          <a:lstStyle/>
          <a:p>
            <a:r>
              <a:t> These theological developments also influenced the post-Amarna Ramesside theology, which retained a focus on a single creative solar deity (though without outright rejection of other gods, which are now seen as manifestations of the main solar deity). This period also saw the development of the concept of the ba (soul) and its relation to god.Jewish philosophy and Christian philosophy are religious-philosophical traditions that developed both in the Middle East and in Europe, which both share certain early Judaic texts (mainly the Tanakh) and monotheistic beliefs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Pre-Islamic philosophy (4/5)</a:t>
            </a:r>
          </a:p>
        </p:txBody>
      </p:sp>
      <p:sp>
        <p:nvSpPr>
          <p:cNvPr id="3" name="Content Placeholder 2"/>
          <p:cNvSpPr>
            <a:spLocks noGrp="1"/>
          </p:cNvSpPr>
          <p:nvPr>
            <p:ph idx="1"/>
          </p:nvPr>
        </p:nvSpPr>
        <p:spPr/>
        <p:txBody>
          <a:bodyPr>
            <a:normAutofit/>
          </a:bodyPr>
          <a:lstStyle/>
          <a:p>
            <a:r>
              <a:t> Jewish thinkers such as the Geonim of the Talmudic Academies in Babylonia and Maimonides engaged with Greek and Islamic philosophy. Later Jewish philosophy came under strong Western intellectual influences and includes the works of Moses Mendelssohn who ushered in the Haskalah (the Jewish Enlightenment), Jewish existentialism, and Reform Judaism.The various traditions of Gnosticism, which were influenced by both Greek and Abrahamic currents, originated around the first century and emphasized spiritual knowledge (gnosis)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Pre-Islamic philosophy (5/5)</a:t>
            </a:r>
          </a:p>
        </p:txBody>
      </p:sp>
      <p:sp>
        <p:nvSpPr>
          <p:cNvPr id="3" name="Content Placeholder 2"/>
          <p:cNvSpPr>
            <a:spLocks noGrp="1"/>
          </p:cNvSpPr>
          <p:nvPr>
            <p:ph idx="1"/>
          </p:nvPr>
        </p:nvSpPr>
        <p:spPr/>
        <p:txBody>
          <a:bodyPr>
            <a:normAutofit/>
          </a:bodyPr>
          <a:lstStyle/>
          <a:p>
            <a:r>
              <a:t>Pre-Islamic Iranian philosophy begins with the work of Zoroaster, one of the first promoters of monotheism and of the dualism between good and evil. This dualistic cosmogony influenced later Iranian developments such as Manichaeism, Mazdakism, and Zurvanism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Islamic philosophy (1/4)</a:t>
            </a:r>
          </a:p>
        </p:txBody>
      </p:sp>
      <p:sp>
        <p:nvSpPr>
          <p:cNvPr id="3" name="Content Placeholder 2"/>
          <p:cNvSpPr>
            <a:spLocks noGrp="1"/>
          </p:cNvSpPr>
          <p:nvPr>
            <p:ph idx="1"/>
          </p:nvPr>
        </p:nvSpPr>
        <p:spPr/>
        <p:txBody>
          <a:bodyPr>
            <a:normAutofit/>
          </a:bodyPr>
          <a:lstStyle/>
          <a:p>
            <a:r>
              <a:t>Islamic philosophy is the philosophical work originating in the Islamic tradition and is mostly done in Arabic. It draws from the religion of Islam as well as from Greco-Roman philosophy. After the Muslim conquests, the translation movement (mid-eighth to the late tenth century) resulted in the works of Greek philosophy becoming available in Arabic.Early Islamic philosophy developed the Greek philosophical traditions in new innovative directions. This intellectual work inaugurated what is known as the Islamic Golden Age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Islamic philosophy (2/4)</a:t>
            </a:r>
          </a:p>
        </p:txBody>
      </p:sp>
      <p:sp>
        <p:nvSpPr>
          <p:cNvPr id="3" name="Content Placeholder 2"/>
          <p:cNvSpPr>
            <a:spLocks noGrp="1"/>
          </p:cNvSpPr>
          <p:nvPr>
            <p:ph idx="1"/>
          </p:nvPr>
        </p:nvSpPr>
        <p:spPr/>
        <p:txBody>
          <a:bodyPr>
            <a:normAutofit/>
          </a:bodyPr>
          <a:lstStyle/>
          <a:p>
            <a:r>
              <a:t> The two main currents of early Islamic thought are Kalam, which focuses on Islamic theology, and Falsafa, which was based on Aristotelianism and Neoplatonism. The work of Aristotle was very influential among philosophers such as Al-Kindi (9th century), Avicenna (980 – June 1037), and Averroes (12th century). Others such as Al-Ghazali were highly critical of the methods of the Islamic Aristotelians and saw their metaphysical ideas as heretical. Islamic thinkers like Ibn al-Haytham and Al-Biruni also developed a scientific method, experimental medicine, a theory of optics, and a legal philosophy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Islamic philosophy (3/4)</a:t>
            </a:r>
          </a:p>
        </p:txBody>
      </p:sp>
      <p:sp>
        <p:nvSpPr>
          <p:cNvPr id="3" name="Content Placeholder 2"/>
          <p:cNvSpPr>
            <a:spLocks noGrp="1"/>
          </p:cNvSpPr>
          <p:nvPr>
            <p:ph idx="1"/>
          </p:nvPr>
        </p:nvSpPr>
        <p:spPr/>
        <p:txBody>
          <a:bodyPr>
            <a:normAutofit/>
          </a:bodyPr>
          <a:lstStyle/>
          <a:p>
            <a:r>
              <a:t> Ibn Khaldun was an influential thinker in philosophy of history.Islamic thought also deeply influenced European intellectual developments, especially through the commentaries of Averroes on Aristotle. The Mongol invasions and the destruction of Baghdad in 1258 are often seen as marking the end of the Golden Age. Several schools of Islamic philosophy continued to flourish after the Golden Age, however, and include currents such as Illuminationist philosophy, Sufi philosophy, and Transcendent theosophy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Islamic philosophy (4/4)</a:t>
            </a:r>
          </a:p>
        </p:txBody>
      </p:sp>
      <p:sp>
        <p:nvSpPr>
          <p:cNvPr id="3" name="Content Placeholder 2"/>
          <p:cNvSpPr>
            <a:spLocks noGrp="1"/>
          </p:cNvSpPr>
          <p:nvPr>
            <p:ph idx="1"/>
          </p:nvPr>
        </p:nvSpPr>
        <p:spPr/>
        <p:txBody>
          <a:bodyPr>
            <a:normAutofit/>
          </a:bodyPr>
          <a:lstStyle/>
          <a:p>
            <a:r>
              <a:t>The 19th- and 20th-century Arab world saw the Nahda movement (literally meaning 'The Awakening'; also known as the 'Arab Renaissance'), which had a considerable influence on contemporary Islamic philosophy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Indian philosophy (1/7)</a:t>
            </a:r>
          </a:p>
        </p:txBody>
      </p:sp>
      <p:sp>
        <p:nvSpPr>
          <p:cNvPr id="3" name="Content Placeholder 2"/>
          <p:cNvSpPr>
            <a:spLocks noGrp="1"/>
          </p:cNvSpPr>
          <p:nvPr>
            <p:ph idx="1"/>
          </p:nvPr>
        </p:nvSpPr>
        <p:spPr/>
        <p:txBody>
          <a:bodyPr>
            <a:normAutofit/>
          </a:bodyPr>
          <a:lstStyle/>
          <a:p>
            <a:r>
              <a:t>Indian philosophy (Sanskrit: darśana, lit. 'point of view', 'perspective') refers to the diverse philosophical traditions that emerged since the ancient times on the Indian subcontinent. Indian philosophical traditions share various key concepts and ideas, which are defined in different ways and accepted or rejected by the different traditions. These include concepts such as dhárma, karma, pramāṇa, duḥkha, saṃsāra and mokṣa.Some of the earliest surviving Indian philosophical texts are the Upanishads of the later Vedic period (1000–500 BCE), which are considered to preserve the ideas of Brahmanism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Indian philosophy (2/7)</a:t>
            </a:r>
          </a:p>
        </p:txBody>
      </p:sp>
      <p:sp>
        <p:nvSpPr>
          <p:cNvPr id="3" name="Content Placeholder 2"/>
          <p:cNvSpPr>
            <a:spLocks noGrp="1"/>
          </p:cNvSpPr>
          <p:nvPr>
            <p:ph idx="1"/>
          </p:nvPr>
        </p:nvSpPr>
        <p:spPr/>
        <p:txBody>
          <a:bodyPr>
            <a:normAutofit/>
          </a:bodyPr>
          <a:lstStyle/>
          <a:p>
            <a:r>
              <a:t> Indian philosophical traditions are commonly grouped according to their relationship to the Vedas and the ideas contained in them. Jainism and Buddhism originated at the end of the Vedic period, while the various traditions grouped under Hinduism mostly emerged after the Vedic period as independent traditions. Hindus generally classify Indian philosophical traditions as either orthodox (āstika) or heterodox (nāstika) depending on whether they accept the authority of the Vedas and the theories of brahman and ātman found therein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Indian philosophy (3/7)</a:t>
            </a:r>
          </a:p>
        </p:txBody>
      </p:sp>
      <p:sp>
        <p:nvSpPr>
          <p:cNvPr id="3" name="Content Placeholder 2"/>
          <p:cNvSpPr>
            <a:spLocks noGrp="1"/>
          </p:cNvSpPr>
          <p:nvPr>
            <p:ph idx="1"/>
          </p:nvPr>
        </p:nvSpPr>
        <p:spPr/>
        <p:txBody>
          <a:bodyPr>
            <a:normAutofit/>
          </a:bodyPr>
          <a:lstStyle/>
          <a:p>
            <a:r>
              <a:t>The schools which align themselves with the thought of the Upanishads, the so-called "orthodox" or "Hindu" traditions, are often classified into six darśanas or philosophies:Sānkhya, Yoga, Nyāya, Vaisheshika, Mimāmsā and Vedānta.The doctrines of the Vedas and Upanishads were interpreted differently by these six schools of Hindu philosophy, with varying degrees of overlap. They represent a "collection of philosophical views that share a textual connection", according to Chadha (2015). They also reflect a tolerance for a diversity of philosophical interpretations within Hinduism while sharing the same foundation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Definitions (1/7)</a:t>
            </a:r>
          </a:p>
        </p:txBody>
      </p:sp>
      <p:sp>
        <p:nvSpPr>
          <p:cNvPr id="3" name="Content Placeholder 2"/>
          <p:cNvSpPr>
            <a:spLocks noGrp="1"/>
          </p:cNvSpPr>
          <p:nvPr>
            <p:ph idx="1"/>
          </p:nvPr>
        </p:nvSpPr>
        <p:spPr/>
        <p:txBody>
          <a:bodyPr>
            <a:normAutofit/>
          </a:bodyPr>
          <a:lstStyle/>
          <a:p>
            <a:r>
              <a:t>There is wide agreement that philosophy (from the ancient Greek φίλος, phílos: "love"; and σοφία, sophía: "wisdom") is characterized by various general features: it is a form of rational inquiry, it aims to be systematic, and it tends to critically reflect on its own methods and presuppositions. But approaches that go beyond such vague characterizations to give a more interesting or profound definition are usually controversial. Often, they are only accepted by theorists belonging to a certain philosophical movement and are revisionistic in that many presumed parts of philosophy would not deserve the title "philosophy" if they were true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Indian philosophy (4/7)</a:t>
            </a:r>
          </a:p>
        </p:txBody>
      </p:sp>
      <p:sp>
        <p:nvSpPr>
          <p:cNvPr id="3" name="Content Placeholder 2"/>
          <p:cNvSpPr>
            <a:spLocks noGrp="1"/>
          </p:cNvSpPr>
          <p:nvPr>
            <p:ph idx="1"/>
          </p:nvPr>
        </p:nvSpPr>
        <p:spPr/>
        <p:txBody>
          <a:bodyPr>
            <a:normAutofit/>
          </a:bodyPr>
          <a:lstStyle/>
          <a:p>
            <a:r>
              <a:t>Hindu philosophers of the six orthodox schools developed systems of epistemology (pramana) and investigated topics such as metaphysics, ethics, psychology (guṇa), hermeneutics, and soteriology within the framework of the Vedic knowledge, while presenting a diverse collection of interpretations. The commonly named six orthodox schools were the competing philosophical traditions of what has been called the "Hindu synthesis" of classical Hinduism.There are also other schools of thought which are often seen as "Hindu", though not necessarily orthodox (since they may accept different scriptures as normative, such as the Shaiva Agamas and Tantras), these include different schools of Shavism such as Pashupata, Shaiva Siddhanta, non-dual tantric Shavism (i</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Indian philosophy (5/7)</a:t>
            </a:r>
          </a:p>
        </p:txBody>
      </p:sp>
      <p:sp>
        <p:nvSpPr>
          <p:cNvPr id="3" name="Content Placeholder 2"/>
          <p:cNvSpPr>
            <a:spLocks noGrp="1"/>
          </p:cNvSpPr>
          <p:nvPr>
            <p:ph idx="1"/>
          </p:nvPr>
        </p:nvSpPr>
        <p:spPr/>
        <p:txBody>
          <a:bodyPr>
            <a:normAutofit/>
          </a:bodyPr>
          <a:lstStyle/>
          <a:p>
            <a:r>
              <a:t>e. Trika, Kaula, etc.).The "Hindu" and "Orthodox" traditions are often contrasted with the "unorthodox" traditions (nāstika, literally "those who reject"), though this is a label that is not used by the "unorthodox" schools themselves. These traditions reject the Vedas as authoritative and often reject major concepts and ideas that are widely accepted by the orthodox schools (such as Ātman, Brahman, and Īśvara). These unorthodox schools include Jainism (accepts ātman but rejects Īśvara, Vedas and Brahman), Buddhism (rejects all orthodox concepts except rebirth and karma), Cārvāka (materialists who reject even rebirth and karma) and Ājīvika (known for their doctrine of fate)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Indian philosophy (6/7)</a:t>
            </a:r>
          </a:p>
        </p:txBody>
      </p:sp>
      <p:sp>
        <p:nvSpPr>
          <p:cNvPr id="3" name="Content Placeholder 2"/>
          <p:cNvSpPr>
            <a:spLocks noGrp="1"/>
          </p:cNvSpPr>
          <p:nvPr>
            <p:ph idx="1"/>
          </p:nvPr>
        </p:nvSpPr>
        <p:spPr/>
        <p:txBody>
          <a:bodyPr>
            <a:normAutofit/>
          </a:bodyPr>
          <a:lstStyle/>
          <a:p>
            <a:r>
              <a:t>&lt;Jain philosophy is one of the only two surviving "unorthodox" traditions (along with Buddhism). It generally accepts the concept of a permanent soul (jiva) as one of the five astikayas (eternal, infinite categories that make up the substance of existence). The other four being dhárma, adharma, ākāśa ('space'), and pudgala ('matter'). Jain thought holds that all existence is cyclic, eternal and uncreated.Some of the most important elements of Jain philosophy are the Jain theory of karma, the doctrine of nonviolence (ahiṃsā) and the theory of "many-sidedness" or Anēkāntavāda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Indian philosophy (7/7)</a:t>
            </a:r>
          </a:p>
        </p:txBody>
      </p:sp>
      <p:sp>
        <p:nvSpPr>
          <p:cNvPr id="3" name="Content Placeholder 2"/>
          <p:cNvSpPr>
            <a:spLocks noGrp="1"/>
          </p:cNvSpPr>
          <p:nvPr>
            <p:ph idx="1"/>
          </p:nvPr>
        </p:nvSpPr>
        <p:spPr/>
        <p:txBody>
          <a:bodyPr>
            <a:normAutofit/>
          </a:bodyPr>
          <a:lstStyle/>
          <a:p>
            <a:r>
              <a:t> The Tattvartha Sutra is the earliest known, most comprehensive and authoritative compilation of Jain philosophy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Buddhist philosophy (1/5)</a:t>
            </a:r>
          </a:p>
        </p:txBody>
      </p:sp>
      <p:sp>
        <p:nvSpPr>
          <p:cNvPr id="3" name="Content Placeholder 2"/>
          <p:cNvSpPr>
            <a:spLocks noGrp="1"/>
          </p:cNvSpPr>
          <p:nvPr>
            <p:ph idx="1"/>
          </p:nvPr>
        </p:nvSpPr>
        <p:spPr/>
        <p:txBody>
          <a:bodyPr>
            <a:normAutofit/>
          </a:bodyPr>
          <a:lstStyle/>
          <a:p>
            <a:r>
              <a:t>Buddhist philosophy begins with the thought of Gautama Buddha (fl. between 6th and 4th century BCE) and is preserved in the early Buddhist texts. It originated in the Indian region of Magadha and later spread to the rest of the Indian subcontinent, East Asia, Tibet, Central Asia, and Southeast Asia. In these regions, Buddhist thought developed into different philosophical traditions which used various languages (like Tibetan, Chinese and Pali). As such, Buddhist philosophy is a trans-cultural and international phenomenon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Buddhist philosophy (2/5)</a:t>
            </a:r>
          </a:p>
        </p:txBody>
      </p:sp>
      <p:sp>
        <p:nvSpPr>
          <p:cNvPr id="3" name="Content Placeholder 2"/>
          <p:cNvSpPr>
            <a:spLocks noGrp="1"/>
          </p:cNvSpPr>
          <p:nvPr>
            <p:ph idx="1"/>
          </p:nvPr>
        </p:nvSpPr>
        <p:spPr/>
        <p:txBody>
          <a:bodyPr>
            <a:normAutofit/>
          </a:bodyPr>
          <a:lstStyle/>
          <a:p>
            <a:r>
              <a:t>The dominant Buddhist philosophical traditions in East Asian nations are mainly based on Indian Mahayana Buddhism. The philosophy of the Theravada school is dominant in Southeast Asian countries like Sri Lanka, Burma and Thailand.Because ignorance to the true nature of things is considered one of the roots of suffering (dukkha), Buddhist philosophy is concerned with epistemology, metaphysics, ethics and psychology. Buddhist philosophical texts must also be understood within the context of meditative practices which are supposed to bring about certain cognitive shifts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Buddhist philosophy (3/5)</a:t>
            </a:r>
          </a:p>
        </p:txBody>
      </p:sp>
      <p:sp>
        <p:nvSpPr>
          <p:cNvPr id="3" name="Content Placeholder 2"/>
          <p:cNvSpPr>
            <a:spLocks noGrp="1"/>
          </p:cNvSpPr>
          <p:nvPr>
            <p:ph idx="1"/>
          </p:nvPr>
        </p:nvSpPr>
        <p:spPr/>
        <p:txBody>
          <a:bodyPr>
            <a:normAutofit/>
          </a:bodyPr>
          <a:lstStyle/>
          <a:p>
            <a:r>
              <a:t> Key innovative concepts include the Four Noble Truths as an analysis of dukkha, anicca (impermanence), and anatta (non-self).After the death of the Buddha, various groups began to systematize his main teachings, eventually developing comprehensive philosophical systems termed Abhidharma. Following the Abhidharma schools, Indian Mahayana philosophers such as Nagarjuna and Vasubandhu developed the theories of śūnyatā ('emptiness of all phenomena') and vijñapti-matra ('appearance only'), a form of phenomenology or transcendental idealism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Buddhist philosophy (4/5)</a:t>
            </a:r>
          </a:p>
        </p:txBody>
      </p:sp>
      <p:sp>
        <p:nvSpPr>
          <p:cNvPr id="3" name="Content Placeholder 2"/>
          <p:cNvSpPr>
            <a:spLocks noGrp="1"/>
          </p:cNvSpPr>
          <p:nvPr>
            <p:ph idx="1"/>
          </p:nvPr>
        </p:nvSpPr>
        <p:spPr/>
        <p:txBody>
          <a:bodyPr>
            <a:normAutofit/>
          </a:bodyPr>
          <a:lstStyle/>
          <a:p>
            <a:r>
              <a:t> The Dignāga school of pramāṇa ('means of knowledge') promoted a sophisticated form of Buddhist epistemology.There were numerous schools, sub-schools, and traditions of Buddhist philosophy in ancient and medieval India. According to Oxford professor of Buddhist philosophy Jan Westerhoff, the major Indian schools from 300 BCE to 1000 CE were: the Mahāsāṃghika tradition (now extinct), the Sthavira schools (such as Sarvāstivāda, Vibhajyavāda and Pudgalavāda) and the Mahayana schools. Many of these traditions were also studied in other regions, like Central Asia and China, having been brought there by Buddhist missionaries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Buddhist philosophy (5/5)</a:t>
            </a:r>
          </a:p>
        </p:txBody>
      </p:sp>
      <p:sp>
        <p:nvSpPr>
          <p:cNvPr id="3" name="Content Placeholder 2"/>
          <p:cNvSpPr>
            <a:spLocks noGrp="1"/>
          </p:cNvSpPr>
          <p:nvPr>
            <p:ph idx="1"/>
          </p:nvPr>
        </p:nvSpPr>
        <p:spPr/>
        <p:txBody>
          <a:bodyPr>
            <a:normAutofit/>
          </a:bodyPr>
          <a:lstStyle/>
          <a:p>
            <a:r>
              <a:t>After the disappearance of Buddhism from India, some of these philosophical traditions continued to develop in the Tibetan Buddhist, East Asian Buddhist and Theravada Buddhist traditions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East Asian philosophy (1/7)</a:t>
            </a:r>
          </a:p>
        </p:txBody>
      </p:sp>
      <p:sp>
        <p:nvSpPr>
          <p:cNvPr id="3" name="Content Placeholder 2"/>
          <p:cNvSpPr>
            <a:spLocks noGrp="1"/>
          </p:cNvSpPr>
          <p:nvPr>
            <p:ph idx="1"/>
          </p:nvPr>
        </p:nvSpPr>
        <p:spPr/>
        <p:txBody>
          <a:bodyPr>
            <a:normAutofit/>
          </a:bodyPr>
          <a:lstStyle/>
          <a:p>
            <a:r>
              <a:t>East Asian philosophical thought began in Ancient China, and Chinese philosophy begins during the Western Zhou Dynasty and the following periods after its fall when the "Hundred Schools of Thought" flourished (6th century to 221 BCE). This period was characterized by significant intellectual and cultural developments and saw the rise of the major philosophical schools of China such as Confucianism (also known as Ruism), Legalism, and Taoism as well as numerous other less influential schools like Mohism and Naturalism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Definitions (2/7)</a:t>
            </a:r>
          </a:p>
        </p:txBody>
      </p:sp>
      <p:sp>
        <p:nvSpPr>
          <p:cNvPr id="3" name="Content Placeholder 2"/>
          <p:cNvSpPr>
            <a:spLocks noGrp="1"/>
          </p:cNvSpPr>
          <p:nvPr>
            <p:ph idx="1"/>
          </p:nvPr>
        </p:nvSpPr>
        <p:spPr/>
        <p:txBody>
          <a:bodyPr>
            <a:normAutofit/>
          </a:bodyPr>
          <a:lstStyle/>
          <a:p>
            <a:r>
              <a:t> Before the modern age, the term was used in a very wide sense, which included the individual sciences, like physics or mathematics, as its sub-disciplines, but the contemporary usage is more narrow.Some approaches argue that there is a set of essential features shared by all parts of philosophy while others see only weaker family resemblances or contend that it is merely an empty blanket term. Some definitions characterize philosophy in relation to its method, like pure reasoning. Others focus more on its topic, for example, as the study of the biggest patterns of the world as a whole or as the attempt to answer the big questions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East Asian philosophy (2/7)</a:t>
            </a:r>
          </a:p>
        </p:txBody>
      </p:sp>
      <p:sp>
        <p:nvSpPr>
          <p:cNvPr id="3" name="Content Placeholder 2"/>
          <p:cNvSpPr>
            <a:spLocks noGrp="1"/>
          </p:cNvSpPr>
          <p:nvPr>
            <p:ph idx="1"/>
          </p:nvPr>
        </p:nvSpPr>
        <p:spPr/>
        <p:txBody>
          <a:bodyPr>
            <a:normAutofit/>
          </a:bodyPr>
          <a:lstStyle/>
          <a:p>
            <a:r>
              <a:t> These philosophical traditions developed metaphysical, political and ethical theories such Tao, Yin and yang, Ren and Li.These schools of thought further developed during the Han (206 BCE – 220 CE) and Tang (618–907 CE) eras, forming new philosophical movements like Xuanxue (also called Neo-Taoism), and Neo-Confucianism. Neo-Confucianism was a syncretic philosophy, which incorporated the ideas of different Chinese philosophical traditions, including Buddhism and Taoism. Neo-Confucianism came to dominate the education system during the Song dynasty (960–1297), and its ideas served as the philosophical basis of the imperial exams for the scholar official class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East Asian philosophy (3/7)</a:t>
            </a:r>
          </a:p>
        </p:txBody>
      </p:sp>
      <p:sp>
        <p:nvSpPr>
          <p:cNvPr id="3" name="Content Placeholder 2"/>
          <p:cNvSpPr>
            <a:spLocks noGrp="1"/>
          </p:cNvSpPr>
          <p:nvPr>
            <p:ph idx="1"/>
          </p:nvPr>
        </p:nvSpPr>
        <p:spPr/>
        <p:txBody>
          <a:bodyPr>
            <a:normAutofit/>
          </a:bodyPr>
          <a:lstStyle/>
          <a:p>
            <a:r>
              <a:t> Some of the most important Neo-Confucian thinkers are the Tang scholars Han Yu and Li Ao as well as the Song thinkers Zhou Dunyi (1017–1073) and Zhu Xi (1130–1200). Zhu Xi compiled the Confucian canon, which consists of the Four Books (the Great Learning, the Doctrine of the Mean, the Analects of Confucius, and the Mencius). The Ming scholar Wang Yangming (1472–1529) is a later but important philosopher of this tradition as well.Buddhism began arriving in China during the Han Dynasty, through a gradual Silk road transmission, and through native influences developed distinct Chinese forms (such as Chan/Zen) which spread throughout the East Asian cultural sphere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East Asian philosophy (4/7)</a:t>
            </a:r>
          </a:p>
        </p:txBody>
      </p:sp>
      <p:sp>
        <p:nvSpPr>
          <p:cNvPr id="3" name="Content Placeholder 2"/>
          <p:cNvSpPr>
            <a:spLocks noGrp="1"/>
          </p:cNvSpPr>
          <p:nvPr>
            <p:ph idx="1"/>
          </p:nvPr>
        </p:nvSpPr>
        <p:spPr/>
        <p:txBody>
          <a:bodyPr>
            <a:normAutofit/>
          </a:bodyPr>
          <a:lstStyle/>
          <a:p>
            <a:r>
              <a:t>Chinese culture was highly influential on the traditions of other East Asian states, and its philosophy directly influenced Korean philosophy, Vietnamese philosophy and Japanese philosophy. During later Chinese dynasties like the Ming Dynasty (1368–1644), as well as in the Korean Joseon dynasty (1392–1897), a resurgent Neo-Confucianism led by thinkers such as Wang Yangming (1472–1529) became the dominant school of thought and was promoted by the imperial state. In Japan, the Tokugawa shogunate (1603–1867) was also strongly influenced by Confucian philosophy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East Asian philosophy (5/7)</a:t>
            </a:r>
          </a:p>
        </p:txBody>
      </p:sp>
      <p:sp>
        <p:nvSpPr>
          <p:cNvPr id="3" name="Content Placeholder 2"/>
          <p:cNvSpPr>
            <a:spLocks noGrp="1"/>
          </p:cNvSpPr>
          <p:nvPr>
            <p:ph idx="1"/>
          </p:nvPr>
        </p:nvSpPr>
        <p:spPr/>
        <p:txBody>
          <a:bodyPr>
            <a:normAutofit/>
          </a:bodyPr>
          <a:lstStyle/>
          <a:p>
            <a:r>
              <a:t> Confucianism continues to influence the ideas and worldview of the nations of the Chinese cultural sphere today.In the Modern era, Chinese thinkers incorporated ideas from Western philosophy. Chinese Marxist philosophy developed under the influence of Mao Zedong, while a Chinese pragmatism developed under Hu Shih. The old traditional philosophies also began to reassert themselves in the 20th century. For example, New Confucianism, led by figures such as Xiong Shili, has become quite influential</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East Asian philosophy (6/7)</a:t>
            </a:r>
          </a:p>
        </p:txBody>
      </p:sp>
      <p:sp>
        <p:nvSpPr>
          <p:cNvPr id="3" name="Content Placeholder 2"/>
          <p:cNvSpPr>
            <a:spLocks noGrp="1"/>
          </p:cNvSpPr>
          <p:nvPr>
            <p:ph idx="1"/>
          </p:nvPr>
        </p:nvSpPr>
        <p:spPr/>
        <p:txBody>
          <a:bodyPr>
            <a:normAutofit/>
          </a:bodyPr>
          <a:lstStyle/>
          <a:p>
            <a:r>
              <a:t> Likewise, Humanistic Buddhism is a recent modernist Buddhist movement.Modern Japanese thought meanwhile developed under strong Western influences such as the study of Western Sciences (Rangaku) and the modernist Meirokusha intellectual society, which drew from European enlightenment thought and promoted liberal reforms as well as Western philosophies like Liberalism and Utilitarianism. Another trend in modern Japanese philosophy was the "National Studies" (Kokugaku) tradition. This intellectual trend sought to study and promote ancient Japanese thought and culture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East Asian philosophy (7/7)</a:t>
            </a:r>
          </a:p>
        </p:txBody>
      </p:sp>
      <p:sp>
        <p:nvSpPr>
          <p:cNvPr id="3" name="Content Placeholder 2"/>
          <p:cNvSpPr>
            <a:spLocks noGrp="1"/>
          </p:cNvSpPr>
          <p:nvPr>
            <p:ph idx="1"/>
          </p:nvPr>
        </p:nvSpPr>
        <p:spPr/>
        <p:txBody>
          <a:bodyPr>
            <a:normAutofit/>
          </a:bodyPr>
          <a:lstStyle/>
          <a:p>
            <a:r>
              <a:t> Kokugaku thinkers such as Motoori Norinaga sought to return to a pure Japanese tradition which they called Shinto that they saw as untainted by foreign elements.During the 20th century, the Kyoto School, an influential and unique Japanese philosophical school, developed from Western phenomenology and Medieval Japanese Buddhist philosophy such as that of Dogen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African philosophy (1/3)</a:t>
            </a:r>
          </a:p>
        </p:txBody>
      </p:sp>
      <p:sp>
        <p:nvSpPr>
          <p:cNvPr id="3" name="Content Placeholder 2"/>
          <p:cNvSpPr>
            <a:spLocks noGrp="1"/>
          </p:cNvSpPr>
          <p:nvPr>
            <p:ph idx="1"/>
          </p:nvPr>
        </p:nvSpPr>
        <p:spPr/>
        <p:txBody>
          <a:bodyPr>
            <a:normAutofit/>
          </a:bodyPr>
          <a:lstStyle/>
          <a:p>
            <a:r>
              <a:t>African philosophy is philosophy produced by African people, philosophy that presents African worldviews, ideas and themes, or philosophy that uses distinct African philosophical methods. Modern African thought has been occupied with Ethnophilosophy, that is, defining the very meaning of African philosophy and its unique characteristics and what it means to be African.During the 17th century, Ethiopian philosophy developed a robust literary tradition as exemplified by Zera Yacob. Another early African philosopher was Anton Wilhelm Amo (c</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African philosophy (2/3)</a:t>
            </a:r>
          </a:p>
        </p:txBody>
      </p:sp>
      <p:sp>
        <p:nvSpPr>
          <p:cNvPr id="3" name="Content Placeholder 2"/>
          <p:cNvSpPr>
            <a:spLocks noGrp="1"/>
          </p:cNvSpPr>
          <p:nvPr>
            <p:ph idx="1"/>
          </p:nvPr>
        </p:nvSpPr>
        <p:spPr/>
        <p:txBody>
          <a:bodyPr>
            <a:normAutofit/>
          </a:bodyPr>
          <a:lstStyle/>
          <a:p>
            <a:r>
              <a:t> 1703–1759) who became a respected philosopher in Germany. Distinct African philosophical ideas include Ujamaa, the Bantu idea of 'Force', Négritude, Pan-Africanism and Ubuntu. Contemporary African thought has also seen the development of Professional philosophy and of Africana philosophy, the philosophical literature of the African diaspora which includes currents such as black existentialism by African-Americans. Some modern African thinkers have been influenced by Marxism, African-American literature, Critical theory, Critical race theory, Postcolonialism and Feminism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Indigenous American philosophy (1/6)</a:t>
            </a:r>
          </a:p>
        </p:txBody>
      </p:sp>
      <p:sp>
        <p:nvSpPr>
          <p:cNvPr id="3" name="Content Placeholder 2"/>
          <p:cNvSpPr>
            <a:spLocks noGrp="1"/>
          </p:cNvSpPr>
          <p:nvPr>
            <p:ph idx="1"/>
          </p:nvPr>
        </p:nvSpPr>
        <p:spPr/>
        <p:txBody>
          <a:bodyPr>
            <a:normAutofit/>
          </a:bodyPr>
          <a:lstStyle/>
          <a:p>
            <a:r>
              <a:t>Indigenous-American philosophical thought consists of a wide variety of beliefs and traditions among different American cultures. Among some of U.S. Native American communities, there is a belief in a metaphysical principle called the 'Great Spirit' (Siouan: wakȟáŋ tȟáŋka; Algonquian: gitche manitou). Another widely shared concept was that of orenda ('spiritual power'). According to Whiteley (1998), for the Native Americans, "mind is critically informed by transcendental experience (dreams, visions and so on) as well as by reason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Indigenous American philosophy (2/6)</a:t>
            </a:r>
          </a:p>
        </p:txBody>
      </p:sp>
      <p:sp>
        <p:nvSpPr>
          <p:cNvPr id="3" name="Content Placeholder 2"/>
          <p:cNvSpPr>
            <a:spLocks noGrp="1"/>
          </p:cNvSpPr>
          <p:nvPr>
            <p:ph idx="1"/>
          </p:nvPr>
        </p:nvSpPr>
        <p:spPr/>
        <p:txBody>
          <a:bodyPr>
            <a:normAutofit/>
          </a:bodyPr>
          <a:lstStyle/>
          <a:p>
            <a:r>
              <a:t>" The practices to access these transcendental experiences are termed shamanism. Another feature of the indigenous American worldviews was their extension of ethics to non-human animals and plants.In Mesoamerica, Nahua philosophy was an intellectual tradition developed by individuals called tlamatini ('those who know something') and its ideas are preserved in various Aztec codices and fragmentary texts. Some of these philosophers are known by name, such as Nezahualcoyotl, Aquiauhtzin, Xayacamach, Tochihuitzin coyolchiuhqui and Cuauhtencoztli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Definitions (3/7)</a:t>
            </a:r>
          </a:p>
        </p:txBody>
      </p:sp>
      <p:sp>
        <p:nvSpPr>
          <p:cNvPr id="3" name="Content Placeholder 2"/>
          <p:cNvSpPr>
            <a:spLocks noGrp="1"/>
          </p:cNvSpPr>
          <p:nvPr>
            <p:ph idx="1"/>
          </p:nvPr>
        </p:nvSpPr>
        <p:spPr/>
        <p:txBody>
          <a:bodyPr>
            <a:normAutofit/>
          </a:bodyPr>
          <a:lstStyle/>
          <a:p>
            <a:r>
              <a:t> Both approaches have the problem that they are usually either too wide, by including non-philosophical disciplines, or too narrow, by excluding some philosophical sub-disciplines. Many definitions of philosophy emphasize its intimate relation to science. In this sense, philosophy is sometimes understood as a proper science in its own right. Some naturalist approaches, for example, see philosophy as an empirical yet very abstract science that is concerned with very wide-ranging empirical patterns instead of particular observations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Indigenous American philosophy (3/6)</a:t>
            </a:r>
          </a:p>
        </p:txBody>
      </p:sp>
      <p:sp>
        <p:nvSpPr>
          <p:cNvPr id="3" name="Content Placeholder 2"/>
          <p:cNvSpPr>
            <a:spLocks noGrp="1"/>
          </p:cNvSpPr>
          <p:nvPr>
            <p:ph idx="1"/>
          </p:nvPr>
        </p:nvSpPr>
        <p:spPr/>
        <p:txBody>
          <a:bodyPr>
            <a:normAutofit/>
          </a:bodyPr>
          <a:lstStyle/>
          <a:p>
            <a:r>
              <a:t> These authors were also poets and some of their work has survived in the original Nahuatl.Aztec philosophers developed theories of metaphysics, epistemology, values, and aesthetics. Aztec ethics was focused on seeking tlamatiliztli ('knowledge', 'wisdom') which was based on moderation and balance in all actions as in the Nahua proverb "the middle good is necessary". The Nahua worldview posited the concept of an ultimate universal energy or force called Ōmeteōtl ('Dual Cosmic Energy') which sought a way to live in balance with a constantly changing, "slippery" world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Indigenous American philosophy (4/6)</a:t>
            </a:r>
          </a:p>
        </p:txBody>
      </p:sp>
      <p:sp>
        <p:nvSpPr>
          <p:cNvPr id="3" name="Content Placeholder 2"/>
          <p:cNvSpPr>
            <a:spLocks noGrp="1"/>
          </p:cNvSpPr>
          <p:nvPr>
            <p:ph idx="1"/>
          </p:nvPr>
        </p:nvSpPr>
        <p:spPr/>
        <p:txBody>
          <a:bodyPr>
            <a:normAutofit/>
          </a:bodyPr>
          <a:lstStyle/>
          <a:p>
            <a:r>
              <a:t> The theory of Teotl can be seen as a form of Pantheism. According to James Maffie, Nahua metaphysics posited that teotl is "a single, vital, dynamic, vivifying, eternally self-generating and self-conceiving as well as self-regenerating and self-reconceiving sacred energy or force". This force was seen as the all-encompassing life force of the universe and as the universe itself.The Inca civilization also had an elite class of philosopher-scholars termed the amawtakuna or amautas who were important in the Inca education system as teachers of philosophy, theology, astronomy, poetry, law, music, morality and history</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Indigenous American philosophy (5/6)</a:t>
            </a:r>
          </a:p>
        </p:txBody>
      </p:sp>
      <p:sp>
        <p:nvSpPr>
          <p:cNvPr id="3" name="Content Placeholder 2"/>
          <p:cNvSpPr>
            <a:spLocks noGrp="1"/>
          </p:cNvSpPr>
          <p:nvPr>
            <p:ph idx="1"/>
          </p:nvPr>
        </p:nvSpPr>
        <p:spPr/>
        <p:txBody>
          <a:bodyPr>
            <a:normAutofit/>
          </a:bodyPr>
          <a:lstStyle/>
          <a:p>
            <a:r>
              <a:t> Young Inca nobles were educated in these disciplines at the state college of Yacha-huasi in Cuzco, where they also learned the art of the quipu. Incan philosophy (as well as the broader category of Andean thought) held that the universe is animated by a single dynamic life force (sometimes termed camaquen or camac, as well as upani and amaya). This singular force also arises as a set of dual complementary yet opposite forces. These "complementary opposites" are called yanantin and masintin. They are expressed as various polarities or dualities (such as male–female, dark–light, life and death, above and below) which interdependently contribute to the harmonious whole that is the universe through the process of reciprocity and mutual exchange called ayni</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Indigenous American philosophy (6/6)</a:t>
            </a:r>
          </a:p>
        </p:txBody>
      </p:sp>
      <p:sp>
        <p:nvSpPr>
          <p:cNvPr id="3" name="Content Placeholder 2"/>
          <p:cNvSpPr>
            <a:spLocks noGrp="1"/>
          </p:cNvSpPr>
          <p:nvPr>
            <p:ph idx="1"/>
          </p:nvPr>
        </p:nvSpPr>
        <p:spPr/>
        <p:txBody>
          <a:bodyPr>
            <a:normAutofit/>
          </a:bodyPr>
          <a:lstStyle/>
          <a:p>
            <a:r>
              <a:t> The Inca worldview also included the belief in a creator God (Viracocha) and reincarnation</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Branches of philosophy (1/2)</a:t>
            </a:r>
          </a:p>
        </p:txBody>
      </p:sp>
      <p:sp>
        <p:nvSpPr>
          <p:cNvPr id="3" name="Content Placeholder 2"/>
          <p:cNvSpPr>
            <a:spLocks noGrp="1"/>
          </p:cNvSpPr>
          <p:nvPr>
            <p:ph idx="1"/>
          </p:nvPr>
        </p:nvSpPr>
        <p:spPr/>
        <p:txBody>
          <a:bodyPr>
            <a:normAutofit/>
          </a:bodyPr>
          <a:lstStyle/>
          <a:p>
            <a:r>
              <a:t>Philosophical questions can be grouped into various branches. These groupings allow philosophers to focus on a set of similar topics and interact with other thinkers who are interested in the same questions.These divisions are neither exhaustive nor mutually exclusive. (A philosopher might specialize in Kantian epistemology, or Platonic aesthetics, or modern political philosophy). Furthermore, these philosophical inquiries sometimes overlap with each other and with other inquiries such as science, religion or mathematics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Aesthetics (1/2)</a:t>
            </a:r>
          </a:p>
        </p:txBody>
      </p:sp>
      <p:sp>
        <p:nvSpPr>
          <p:cNvPr id="3" name="Content Placeholder 2"/>
          <p:cNvSpPr>
            <a:spLocks noGrp="1"/>
          </p:cNvSpPr>
          <p:nvPr>
            <p:ph idx="1"/>
          </p:nvPr>
        </p:nvSpPr>
        <p:spPr/>
        <p:txBody>
          <a:bodyPr>
            <a:normAutofit/>
          </a:bodyPr>
          <a:lstStyle/>
          <a:p>
            <a:r>
              <a:t>Aesthetics is the "critical reflection on art, culture and nature". It addresses the nature of art, beauty and taste, enjoyment, emotional values, perception and the creation and appreciation of beauty. It is more precisely defined as the study of sensory or sensori-emotional values, sometimes called judgments of sentiment and taste. Its major divisions are art theory, literary theory, film theory and music theory. An example from art theory is to discern the set of principles underlying the work of a particular artist or artistic movement such as the Cubist aesthetic</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Ethics (1/3)</a:t>
            </a:r>
          </a:p>
        </p:txBody>
      </p:sp>
      <p:sp>
        <p:nvSpPr>
          <p:cNvPr id="3" name="Content Placeholder 2"/>
          <p:cNvSpPr>
            <a:spLocks noGrp="1"/>
          </p:cNvSpPr>
          <p:nvPr>
            <p:ph idx="1"/>
          </p:nvPr>
        </p:nvSpPr>
        <p:spPr/>
        <p:txBody>
          <a:bodyPr>
            <a:normAutofit/>
          </a:bodyPr>
          <a:lstStyle/>
          <a:p>
            <a:r>
              <a:t>Ethics, also known as moral philosophy, studies what constitutes good and bad conduct, right and wrong values, and good and evil. Its primary investigations include exploring how to live a good life and identifying standards of morality. It also includes investigating whether there is a best way to live or a universal moral standard, and if so, how we come to learn about it. The main branches of ethics are normative ethics, meta-ethics and applied ethics.The three main views in ethics about what constitute moral actions are:Consequentialism, which judges actions based on their consequences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Ethics (2/3)</a:t>
            </a:r>
          </a:p>
        </p:txBody>
      </p:sp>
      <p:sp>
        <p:nvSpPr>
          <p:cNvPr id="3" name="Content Placeholder 2"/>
          <p:cNvSpPr>
            <a:spLocks noGrp="1"/>
          </p:cNvSpPr>
          <p:nvPr>
            <p:ph idx="1"/>
          </p:nvPr>
        </p:nvSpPr>
        <p:spPr/>
        <p:txBody>
          <a:bodyPr>
            <a:normAutofit/>
          </a:bodyPr>
          <a:lstStyle/>
          <a:p>
            <a:r>
              <a:t> One such view is utilitarianism, which judges actions based on the net happiness (or pleasure) and/or lack of suffering (or pain) that they produce.Deontology, which judges actions based on whether they are in accordance with one's moral duty. In the standard form defended by Immanuel Kant, deontology is concerned with whether a choice respects the moral agency of other people, regardless of its consequences.Virtue ethics, which judges actions based on the moral character of the agent who performs them and whether they conform to what an ideally virtuous agent would do</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Epistemology (1/4)</a:t>
            </a:r>
          </a:p>
        </p:txBody>
      </p:sp>
      <p:sp>
        <p:nvSpPr>
          <p:cNvPr id="3" name="Content Placeholder 2"/>
          <p:cNvSpPr>
            <a:spLocks noGrp="1"/>
          </p:cNvSpPr>
          <p:nvPr>
            <p:ph idx="1"/>
          </p:nvPr>
        </p:nvSpPr>
        <p:spPr/>
        <p:txBody>
          <a:bodyPr>
            <a:normAutofit/>
          </a:bodyPr>
          <a:lstStyle/>
          <a:p>
            <a:r>
              <a:t>Epistemology is the branch of philosophy that studies knowledge. Epistemologists examine putative sources of knowledge, including perceptual experience, reason, memory, and testimony. They also investigate questions about the nature of truth, belief, justification, and rationality.Philosophical skepticism, which raises doubts about some or all claims to knowledge, has been a topic of interest throughout the history of philosophy. It arose early in Pre-Socratic philosophy and became formalized with Pyrrho, the founder of the earliest Western school of philosophical skepticism</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Epistemology (2/4)</a:t>
            </a:r>
          </a:p>
        </p:txBody>
      </p:sp>
      <p:sp>
        <p:nvSpPr>
          <p:cNvPr id="3" name="Content Placeholder 2"/>
          <p:cNvSpPr>
            <a:spLocks noGrp="1"/>
          </p:cNvSpPr>
          <p:nvPr>
            <p:ph idx="1"/>
          </p:nvPr>
        </p:nvSpPr>
        <p:spPr/>
        <p:txBody>
          <a:bodyPr>
            <a:normAutofit/>
          </a:bodyPr>
          <a:lstStyle/>
          <a:p>
            <a:r>
              <a:t> It features prominently in the works of modern philosophers René Descartes and David Hume and has remained a central topic in contemporary epistemological debates.One of the most notable epistemological debates is between empiricism and rationalism. Empiricism places emphasis on observational evidence via sensory experience as the source of knowledge. Empiricism is associated with a posteriori knowledge, which is obtained through experience (such as scientific knowledge). Rationalism places emphasis on reason as a source of knowledge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Definitions (4/7)</a:t>
            </a:r>
          </a:p>
        </p:txBody>
      </p:sp>
      <p:sp>
        <p:nvSpPr>
          <p:cNvPr id="3" name="Content Placeholder 2"/>
          <p:cNvSpPr>
            <a:spLocks noGrp="1"/>
          </p:cNvSpPr>
          <p:nvPr>
            <p:ph idx="1"/>
          </p:nvPr>
        </p:nvSpPr>
        <p:spPr/>
        <p:txBody>
          <a:bodyPr>
            <a:normAutofit/>
          </a:bodyPr>
          <a:lstStyle/>
          <a:p>
            <a:r>
              <a:t> Some phenomenologists, on the other hand, characterize philosophy as the science of essences. Science-based definitions usually face the problem of explaining why philosophy in its long history has not made the type of progress as seen in other sciences. This problem is avoided by seeing philosophy as an immature or provisional science whose subdisciplines cease to be philosophy once they have fully developed. In this sense, philosophy is the midwife of the sciences.Other definitions focus more on the contrast between science and philosophy</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Epistemology (3/4)</a:t>
            </a:r>
          </a:p>
        </p:txBody>
      </p:sp>
      <p:sp>
        <p:nvSpPr>
          <p:cNvPr id="3" name="Content Placeholder 2"/>
          <p:cNvSpPr>
            <a:spLocks noGrp="1"/>
          </p:cNvSpPr>
          <p:nvPr>
            <p:ph idx="1"/>
          </p:nvPr>
        </p:nvSpPr>
        <p:spPr/>
        <p:txBody>
          <a:bodyPr>
            <a:normAutofit/>
          </a:bodyPr>
          <a:lstStyle/>
          <a:p>
            <a:r>
              <a:t> Rationalism is associated with a priori knowledge, which is independent of experience (such as logic and mathematics).One central debate in contemporary epistemology is about the conditions required for a belief to constitute knowledge, which might include truth and justification. This debate was largely the result of attempts to solve the Gettier problem. Another common subject of contemporary debates is the regress problem, which occurs when trying to offer proof or justification for any belief, statement, or proposition</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Epistemology (4/4)</a:t>
            </a:r>
          </a:p>
        </p:txBody>
      </p:sp>
      <p:sp>
        <p:nvSpPr>
          <p:cNvPr id="3" name="Content Placeholder 2"/>
          <p:cNvSpPr>
            <a:spLocks noGrp="1"/>
          </p:cNvSpPr>
          <p:nvPr>
            <p:ph idx="1"/>
          </p:nvPr>
        </p:nvSpPr>
        <p:spPr/>
        <p:txBody>
          <a:bodyPr>
            <a:normAutofit/>
          </a:bodyPr>
          <a:lstStyle/>
          <a:p>
            <a:r>
              <a:t> The problem is that whatever the source of justification may be, that source must either be without justification (in which case it must be treated as an arbitrary foundation for belief), or it must have some further justification (in which case justification must either be the result of circular reasoning, as in coherentism, or the result of an infinite regress, as in infinitism)</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Metaphysics (1/3)</a:t>
            </a:r>
          </a:p>
        </p:txBody>
      </p:sp>
      <p:sp>
        <p:nvSpPr>
          <p:cNvPr id="3" name="Content Placeholder 2"/>
          <p:cNvSpPr>
            <a:spLocks noGrp="1"/>
          </p:cNvSpPr>
          <p:nvPr>
            <p:ph idx="1"/>
          </p:nvPr>
        </p:nvSpPr>
        <p:spPr/>
        <p:txBody>
          <a:bodyPr>
            <a:normAutofit/>
          </a:bodyPr>
          <a:lstStyle/>
          <a:p>
            <a:r>
              <a:t>Metaphysics is the study of the most general features of reality, such as existence, time, objects and their properties, wholes and their parts, events, processes and causation and the relationship between mind and body. Metaphysics includes cosmology, the study of the world in its entirety and ontology, the study of being, along with the philosophy of space and time.A major point of debate is between realism, which holds that there are entities that exist independently of their mental perception, and idealism, which holds that reality is mentally constructed or otherwise immaterial</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Metaphysics (2/3)</a:t>
            </a:r>
          </a:p>
        </p:txBody>
      </p:sp>
      <p:sp>
        <p:nvSpPr>
          <p:cNvPr id="3" name="Content Placeholder 2"/>
          <p:cNvSpPr>
            <a:spLocks noGrp="1"/>
          </p:cNvSpPr>
          <p:nvPr>
            <p:ph idx="1"/>
          </p:nvPr>
        </p:nvSpPr>
        <p:spPr/>
        <p:txBody>
          <a:bodyPr>
            <a:normAutofit/>
          </a:bodyPr>
          <a:lstStyle/>
          <a:p>
            <a:r>
              <a:t> Metaphysics deals with the topic of identity. Essence is the set of attributes that make an object what it fundamentally is and without which it loses its identity, while accident is a property that the object has, without which the object can still retain its identity. Particulars are objects that are said to exist in space and time, as opposed to abstract objects, such as numbers, and universals, which are properties held by multiple particulars, such as redness or a gender. The type of existence, if any, of universals and abstract objects is an issue of debate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Logic (1/2)</a:t>
            </a:r>
          </a:p>
        </p:txBody>
      </p:sp>
      <p:sp>
        <p:nvSpPr>
          <p:cNvPr id="3" name="Content Placeholder 2"/>
          <p:cNvSpPr>
            <a:spLocks noGrp="1"/>
          </p:cNvSpPr>
          <p:nvPr>
            <p:ph idx="1"/>
          </p:nvPr>
        </p:nvSpPr>
        <p:spPr/>
        <p:txBody>
          <a:bodyPr>
            <a:normAutofit/>
          </a:bodyPr>
          <a:lstStyle/>
          <a:p>
            <a:r>
              <a:t>Logic is the study of reasoning and argument.Deductive reasoning is when, given certain premises, conclusions are unavoidably implied. Rules of inference are used to infer conclusions such as, modus ponens, where given "A” and "If A then B", then "B” must be concluded.Because sound reasoning is an essential element of all sciences, social sciences and humanities disciplines, logic became a formal science. Sub-fields include mathematical logic, philosophical logic, modal logic, computational logic and non-classical logics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Logic (2/2)</a:t>
            </a:r>
          </a:p>
        </p:txBody>
      </p:sp>
      <p:sp>
        <p:nvSpPr>
          <p:cNvPr id="3" name="Content Placeholder 2"/>
          <p:cNvSpPr>
            <a:spLocks noGrp="1"/>
          </p:cNvSpPr>
          <p:nvPr>
            <p:ph idx="1"/>
          </p:nvPr>
        </p:nvSpPr>
        <p:spPr/>
        <p:txBody>
          <a:bodyPr>
            <a:normAutofit/>
          </a:bodyPr>
          <a:lstStyle/>
          <a:p>
            <a:r>
              <a:t> A major question in the philosophy of mathematics is whether mathematical entities are objective and discovered, called mathematical realism, or invented, called mathematical antirealism</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Mind and language (1/1)</a:t>
            </a:r>
          </a:p>
        </p:txBody>
      </p:sp>
      <p:sp>
        <p:nvSpPr>
          <p:cNvPr id="3" name="Content Placeholder 2"/>
          <p:cNvSpPr>
            <a:spLocks noGrp="1"/>
          </p:cNvSpPr>
          <p:nvPr>
            <p:ph idx="1"/>
          </p:nvPr>
        </p:nvSpPr>
        <p:spPr/>
        <p:txBody>
          <a:bodyPr>
            <a:normAutofit/>
          </a:bodyPr>
          <a:lstStyle/>
          <a:p>
            <a:r>
              <a:t>Philosophy of language explores the nature, origins, and use of language. Philosophy of mind explores the nature of the mind and its relationship to the body, as typified by disputes between materialism and dualism. In recent years, this branch has become related to cognitive science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Philosophy of science (1/1)</a:t>
            </a:r>
          </a:p>
        </p:txBody>
      </p:sp>
      <p:sp>
        <p:nvSpPr>
          <p:cNvPr id="3" name="Content Placeholder 2"/>
          <p:cNvSpPr>
            <a:spLocks noGrp="1"/>
          </p:cNvSpPr>
          <p:nvPr>
            <p:ph idx="1"/>
          </p:nvPr>
        </p:nvSpPr>
        <p:spPr/>
        <p:txBody>
          <a:bodyPr>
            <a:normAutofit/>
          </a:bodyPr>
          <a:lstStyle/>
          <a:p>
            <a:r>
              <a:t>The philosophy of science explores the foundations, methods, history, implications and purpose of science. Many of its subdivisions correspond to specific branches of science. For example, philosophy of biology deals specifically with the metaphysical, epistemological and ethical issues in the biomedical and life sciences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Political philosophy (1/1)</a:t>
            </a:r>
          </a:p>
        </p:txBody>
      </p:sp>
      <p:sp>
        <p:nvSpPr>
          <p:cNvPr id="3" name="Content Placeholder 2"/>
          <p:cNvSpPr>
            <a:spLocks noGrp="1"/>
          </p:cNvSpPr>
          <p:nvPr>
            <p:ph idx="1"/>
          </p:nvPr>
        </p:nvSpPr>
        <p:spPr/>
        <p:txBody>
          <a:bodyPr>
            <a:normAutofit/>
          </a:bodyPr>
          <a:lstStyle/>
          <a:p>
            <a:r>
              <a:t>Political philosophy is the study of government and the relationship of individuals (or families and clans) to communities including the state. It includes questions about justice, law, property and the rights and obligations of the citizen. Political philosophy, ethics, and aesthetics are traditionally linked subjects, under the general heading of value theory as they involve a normative or evaluative aspect</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Philosophy of religion (1/2)</a:t>
            </a:r>
          </a:p>
        </p:txBody>
      </p:sp>
      <p:sp>
        <p:nvSpPr>
          <p:cNvPr id="3" name="Content Placeholder 2"/>
          <p:cNvSpPr>
            <a:spLocks noGrp="1"/>
          </p:cNvSpPr>
          <p:nvPr>
            <p:ph idx="1"/>
          </p:nvPr>
        </p:nvSpPr>
        <p:spPr/>
        <p:txBody>
          <a:bodyPr>
            <a:normAutofit/>
          </a:bodyPr>
          <a:lstStyle/>
          <a:p>
            <a:r>
              <a:t>Philosophy of religion deals with questions that involve religion and religious ideas from a philosophically neutral perspective (as opposed to theology which begins from religious convictions). Traditionally, religious questions were not seen as a separate field from philosophy proper, and the idea of a separate field only arose in the 19th century.Issues include the existence of God, the relationship between reason and faith, questions of religious epistemology, the relationship between religion and science, how to interpret religious experiences, questions about the possibility of an afterlife, the problem of religious language and the existence of souls and responses to religious pluralism and diversity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Definitions (5/7)</a:t>
            </a:r>
          </a:p>
        </p:txBody>
      </p:sp>
      <p:sp>
        <p:nvSpPr>
          <p:cNvPr id="3" name="Content Placeholder 2"/>
          <p:cNvSpPr>
            <a:spLocks noGrp="1"/>
          </p:cNvSpPr>
          <p:nvPr>
            <p:ph idx="1"/>
          </p:nvPr>
        </p:nvSpPr>
        <p:spPr/>
        <p:txBody>
          <a:bodyPr>
            <a:normAutofit/>
          </a:bodyPr>
          <a:lstStyle/>
          <a:p>
            <a:r>
              <a:t> A common theme among many such definitions is that philosophy is concerned with meaning, understanding, or the clarification of language. According to one view, philosophy is conceptual analysis, which involves finding the necessary and sufficient conditions for the application of concepts. Another defines philosophy as a linguistic therapy that aims at dispelling misunderstandings to which humans are susceptible due to the confusing structure of natural language. One more approach holds that the main task of philosophy is to articulate the pre-ontological understanding of the world, which acts as a condition of possibility of experience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Metaphilosophy (1/1)</a:t>
            </a:r>
          </a:p>
        </p:txBody>
      </p:sp>
      <p:sp>
        <p:nvSpPr>
          <p:cNvPr id="3" name="Content Placeholder 2"/>
          <p:cNvSpPr>
            <a:spLocks noGrp="1"/>
          </p:cNvSpPr>
          <p:nvPr>
            <p:ph idx="1"/>
          </p:nvPr>
        </p:nvSpPr>
        <p:spPr/>
        <p:txBody>
          <a:bodyPr>
            <a:normAutofit/>
          </a:bodyPr>
          <a:lstStyle/>
          <a:p>
            <a:r>
              <a:t>Metaphilosophy explores the aims, boundaries and methods of philosophy. It is debated as to whether metaphilosophy is a subject that comes prior to philosophy or whether it is inherently part of philosophy</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subdivisions (1/4)</a:t>
            </a:r>
          </a:p>
        </p:txBody>
      </p:sp>
      <p:sp>
        <p:nvSpPr>
          <p:cNvPr id="3" name="Content Placeholder 2"/>
          <p:cNvSpPr>
            <a:spLocks noGrp="1"/>
          </p:cNvSpPr>
          <p:nvPr>
            <p:ph idx="1"/>
          </p:nvPr>
        </p:nvSpPr>
        <p:spPr/>
        <p:txBody>
          <a:bodyPr>
            <a:normAutofit/>
          </a:bodyPr>
          <a:lstStyle/>
          <a:p>
            <a:r>
              <a:t>In section thirteen of his Lives and Opinions of the Eminent Philosophers, the oldest surviving history of philosophy (3rd century), Diogenes Laërtius presents a three-part division of ancient Greek philosophical inquiry:Natural philosophy (i.e. physics, from Greek: ta physika, lit. 'things having to do with physis [nature]') was the study of the constitution and processes of transformation in the physical world.Moral philosophy (i.e. ethics, from êthika, 'having to do with character, disposition, manners') was the study of goodness, right and wrong, justice and virtue</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subdivisions (2/4)</a:t>
            </a:r>
          </a:p>
        </p:txBody>
      </p:sp>
      <p:sp>
        <p:nvSpPr>
          <p:cNvPr id="3" name="Content Placeholder 2"/>
          <p:cNvSpPr>
            <a:spLocks noGrp="1"/>
          </p:cNvSpPr>
          <p:nvPr>
            <p:ph idx="1"/>
          </p:nvPr>
        </p:nvSpPr>
        <p:spPr/>
        <p:txBody>
          <a:bodyPr>
            <a:normAutofit/>
          </a:bodyPr>
          <a:lstStyle/>
          <a:p>
            <a:r>
              <a:t>Metaphysical philosophy (i.e. logic, from logikós, 'of or pertaining to reason or speech') was the study of existence, causation, God, logic, forms, and other abstract objects. (meta ta physika, 'after the Physics')In Against the Logicians the Pyrrhonist philosopher Sextus Empiricus detailed the variety of ways in which the ancient Greek philosophers had divided philosophy, noting that this three-part division was agreed to by Plato, Aristotle, Xenocrates, and the Stoics. The Academic Skeptic philosopher Cicero also followed this three-part division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subdivisions (3/4)</a:t>
            </a:r>
          </a:p>
        </p:txBody>
      </p:sp>
      <p:sp>
        <p:nvSpPr>
          <p:cNvPr id="3" name="Content Placeholder 2"/>
          <p:cNvSpPr>
            <a:spLocks noGrp="1"/>
          </p:cNvSpPr>
          <p:nvPr>
            <p:ph idx="1"/>
          </p:nvPr>
        </p:nvSpPr>
        <p:spPr/>
        <p:txBody>
          <a:bodyPr>
            <a:normAutofit/>
          </a:bodyPr>
          <a:lstStyle/>
          <a:p>
            <a:r>
              <a:t>This division is not obsolete, but has changed: natural philosophy has split into the various natural sciences, especially physics, astronomy, chemistry, biology, and cosmology; moral philosophy has birthed the social sciences, while still including value theory (e.g. ethics, aesthetics, political philosophy, etc.); and metaphysical philosophy has given way to formal sciences such as logic, mathematics and philosophy of science, while still including epistemology, cosmology, etc. For example, Newton's Mathematical Principles of Natural Philosophy (1687), since classified as a book of physics, uses the term natural philosophy as it was understood at the time, encompassing disciplines such as astronomy, medicine and physics that later became associated with the sciences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of philosophy (1/7)</a:t>
            </a:r>
          </a:p>
        </p:txBody>
      </p:sp>
      <p:sp>
        <p:nvSpPr>
          <p:cNvPr id="3" name="Content Placeholder 2"/>
          <p:cNvSpPr>
            <a:spLocks noGrp="1"/>
          </p:cNvSpPr>
          <p:nvPr>
            <p:ph idx="1"/>
          </p:nvPr>
        </p:nvSpPr>
        <p:spPr/>
        <p:txBody>
          <a:bodyPr>
            <a:normAutofit/>
          </a:bodyPr>
          <a:lstStyle/>
          <a:p>
            <a:r>
              <a:t>Methods of philosophy are ways of conducting philosophical inquiry. They include techniques for arriving at philosophical knowledge and justifying philosophical claims as well as principles used for choosing between competing theories. A great variety of methods has been employed throughout the history of philosophy. Many of them differ significantly from the methods used in the natural sciences in that they do not use experimental data obtained through measuring equipment. The choice of one's method usually has important implications both for how philosophical theories are constructed and for the arguments cited for or against them</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of philosophy (2/7)</a:t>
            </a:r>
          </a:p>
        </p:txBody>
      </p:sp>
      <p:sp>
        <p:nvSpPr>
          <p:cNvPr id="3" name="Content Placeholder 2"/>
          <p:cNvSpPr>
            <a:spLocks noGrp="1"/>
          </p:cNvSpPr>
          <p:nvPr>
            <p:ph idx="1"/>
          </p:nvPr>
        </p:nvSpPr>
        <p:spPr/>
        <p:txBody>
          <a:bodyPr>
            <a:normAutofit/>
          </a:bodyPr>
          <a:lstStyle/>
          <a:p>
            <a:r>
              <a:t> This choice is often guided by epistemological considerations about what constitutes philosophical evidence, how much support it offers, and how to acquire it. Various disagreements on the level of philosophical theories have their source in methodological disagreements and the discovery of new methods has often had important consequences both for how philosophers conduct their research and for what claims they defend. Some philosophers engage in most of their theorizing using one particular method while others employ a wider range of methods based on which one fits the specific problem investigated best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of philosophy (3/7)</a:t>
            </a:r>
          </a:p>
        </p:txBody>
      </p:sp>
      <p:sp>
        <p:nvSpPr>
          <p:cNvPr id="3" name="Content Placeholder 2"/>
          <p:cNvSpPr>
            <a:spLocks noGrp="1"/>
          </p:cNvSpPr>
          <p:nvPr>
            <p:ph idx="1"/>
          </p:nvPr>
        </p:nvSpPr>
        <p:spPr/>
        <p:txBody>
          <a:bodyPr>
            <a:normAutofit/>
          </a:bodyPr>
          <a:lstStyle/>
          <a:p>
            <a:r>
              <a:t>Methodological skepticism is a prominent method of philosophy. It aims to arrive at absolutely certain first principles by using systematic doubt to determine which principles of philosophy are indubitable. The geometrical method tries to build a comprehensive philosophical system based on a small set of such axioms. It does so with the help of deductive reasoning to expand the certainty of its axioms to the system as a whole. Phenomenologists seek certain knowledge about the realm of appearances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of philosophy (4/7)</a:t>
            </a:r>
          </a:p>
        </p:txBody>
      </p:sp>
      <p:sp>
        <p:nvSpPr>
          <p:cNvPr id="3" name="Content Placeholder 2"/>
          <p:cNvSpPr>
            <a:spLocks noGrp="1"/>
          </p:cNvSpPr>
          <p:nvPr>
            <p:ph idx="1"/>
          </p:nvPr>
        </p:nvSpPr>
        <p:spPr/>
        <p:txBody>
          <a:bodyPr>
            <a:normAutofit/>
          </a:bodyPr>
          <a:lstStyle/>
          <a:p>
            <a:r>
              <a:t> They do so by suspending their judgments about the external world in order to focus on how things appear independent of their underlying reality, a technique known as epoché. Conceptual analysis is a well-known method in analytic philosophy. It aims to clarify the meaning of concepts by analyzing them into their fundamental constituents. Another method often employed in analytic philosophy is based on common sense. It starts with commonly accepted beliefs and tries to draw interesting conclusions from them, which it often employs in a negative sense to criticize philosophical theories that are too far removed from how the average person sees the issue</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of philosophy (5/7)</a:t>
            </a:r>
          </a:p>
        </p:txBody>
      </p:sp>
      <p:sp>
        <p:nvSpPr>
          <p:cNvPr id="3" name="Content Placeholder 2"/>
          <p:cNvSpPr>
            <a:spLocks noGrp="1"/>
          </p:cNvSpPr>
          <p:nvPr>
            <p:ph idx="1"/>
          </p:nvPr>
        </p:nvSpPr>
        <p:spPr/>
        <p:txBody>
          <a:bodyPr>
            <a:normAutofit/>
          </a:bodyPr>
          <a:lstStyle/>
          <a:p>
            <a:r>
              <a:t> It is very similar to how ordinary language philosophy tackles philosophical questions by investigating how ordinary language is used.Various methods in philosophy give particular importance to intuitions, i.e. non-inferential impressions about the correctness of specific claims or general principles. For example, they play an important role in thought experiments, which employ counterfactual thinking to evaluate the possible consequences of an imagined situation. These anticipated consequences can then be used to confirm or refute philosophical theories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of philosophy (6/7)</a:t>
            </a:r>
          </a:p>
        </p:txBody>
      </p:sp>
      <p:sp>
        <p:nvSpPr>
          <p:cNvPr id="3" name="Content Placeholder 2"/>
          <p:cNvSpPr>
            <a:spLocks noGrp="1"/>
          </p:cNvSpPr>
          <p:nvPr>
            <p:ph idx="1"/>
          </p:nvPr>
        </p:nvSpPr>
        <p:spPr/>
        <p:txBody>
          <a:bodyPr>
            <a:normAutofit/>
          </a:bodyPr>
          <a:lstStyle/>
          <a:p>
            <a:r>
              <a:t> The method of reflective equilibrium also employs intuitions. It seeks to form a coherent position on a certain issue by examining all the relevant beliefs and intuitions, some of which often have to be deemphasized or reformulated in order to arrive at a coherent perspective. Pragmatists stress the significance of concrete practical consequences for assessing whether a philosophical theory is true or false. Experimental philosophy is of rather recent origin. Its methods differ from most other methods of philosophy in that it tries to answer philosophical questions by gathering empirical data in ways similar to social psychology and the cognitive sciences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Definitions (6/7)</a:t>
            </a:r>
          </a:p>
        </p:txBody>
      </p:sp>
      <p:sp>
        <p:nvSpPr>
          <p:cNvPr id="3" name="Content Placeholder 2"/>
          <p:cNvSpPr>
            <a:spLocks noGrp="1"/>
          </p:cNvSpPr>
          <p:nvPr>
            <p:ph idx="1"/>
          </p:nvPr>
        </p:nvSpPr>
        <p:spPr/>
        <p:txBody>
          <a:bodyPr>
            <a:normAutofit/>
          </a:bodyPr>
          <a:lstStyle/>
          <a:p>
            <a:r>
              <a:t>Many other definitions of philosophy do not clearly fall into any of the aforementioned categories. An early approach already found in ancient Greek and Roman philosophy is that philosophy is the spiritual practice of developing one's reasoning ability. This practice is an expression of the philosopher's love of wisdom and has the aim of improving one's well-being by leading a reflective life. A closely related approach identifies the development and articulation of worldviews as the principal task of philosophy, i</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Philosophical progress (1/1)</a:t>
            </a:r>
          </a:p>
        </p:txBody>
      </p:sp>
      <p:sp>
        <p:nvSpPr>
          <p:cNvPr id="3" name="Content Placeholder 2"/>
          <p:cNvSpPr>
            <a:spLocks noGrp="1"/>
          </p:cNvSpPr>
          <p:nvPr>
            <p:ph idx="1"/>
          </p:nvPr>
        </p:nvSpPr>
        <p:spPr/>
        <p:txBody>
          <a:bodyPr>
            <a:normAutofit/>
          </a:bodyPr>
          <a:lstStyle/>
          <a:p>
            <a:r>
              <a:t>Many philosophical debates that began in ancient times are still debated today. British philosopher Colin McGinn claims that no philosophical progress has occurred during that interval. Australian philosopher David Chalmers, by contrast, sees progress in philosophy similar to that in science. Meanwhile, Talbot Brewer, professor of philosophy at University of Virginia, argues that "progress" is the wrong standard by which to judge philosophical activity</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Applied and professional philosophy (1/2)</a:t>
            </a:r>
          </a:p>
        </p:txBody>
      </p:sp>
      <p:sp>
        <p:nvSpPr>
          <p:cNvPr id="3" name="Content Placeholder 2"/>
          <p:cNvSpPr>
            <a:spLocks noGrp="1"/>
          </p:cNvSpPr>
          <p:nvPr>
            <p:ph idx="1"/>
          </p:nvPr>
        </p:nvSpPr>
        <p:spPr/>
        <p:txBody>
          <a:bodyPr>
            <a:normAutofit/>
          </a:bodyPr>
          <a:lstStyle/>
          <a:p>
            <a:r>
              <a:t>Some of those who study philosophy become professional philosophers, typically by working as professors who teach, research and write in academic institutions. However, most students of academic philosophy later contribute to law, journalism, religion, sciences, politics, business, or various arts. For example, public figures who have degrees in philosophy include comedians Steve Martin and Ricky Gervais, filmmaker Terrence Malick, Pope John Paul II, Wikipedia co-founder Larry Sanger, technology entrepreneur Peter Thiel, U</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Applied and professional philosophy (2/2)</a:t>
            </a:r>
          </a:p>
        </p:txBody>
      </p:sp>
      <p:sp>
        <p:nvSpPr>
          <p:cNvPr id="3" name="Content Placeholder 2"/>
          <p:cNvSpPr>
            <a:spLocks noGrp="1"/>
          </p:cNvSpPr>
          <p:nvPr>
            <p:ph idx="1"/>
          </p:nvPr>
        </p:nvSpPr>
        <p:spPr/>
        <p:txBody>
          <a:bodyPr>
            <a:normAutofit/>
          </a:bodyPr>
          <a:lstStyle/>
          <a:p>
            <a:r>
              <a:t>S. Supreme Court Justice Stephen Breyer, Jeopardy! host Alex Trebek, and US vice presidential candidate Carly Fiorina. Curtis White has argued that philosophical tools are essential to humanities, sciences and social sciences.Recent efforts to avail the general public to the work and relevance of philosophers include the million-dollar Berggruen Prize, first awarded to Charles Taylor in 2016. Some philosophers argue that this professionalization has negatively affected the discipline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Women in philosophy (1/3)</a:t>
            </a:r>
          </a:p>
        </p:txBody>
      </p:sp>
      <p:sp>
        <p:nvSpPr>
          <p:cNvPr id="3" name="Content Placeholder 2"/>
          <p:cNvSpPr>
            <a:spLocks noGrp="1"/>
          </p:cNvSpPr>
          <p:nvPr>
            <p:ph idx="1"/>
          </p:nvPr>
        </p:nvSpPr>
        <p:spPr/>
        <p:txBody>
          <a:bodyPr>
            <a:normAutofit/>
          </a:bodyPr>
          <a:lstStyle/>
          <a:p>
            <a:r>
              <a:t>Although men have generally dominated philosophical discourse, women philosophers have engaged in the discipline throughout history. The list of female philosophers throughout history is vast.Ancient examples include Hipparchia of Maroneia (active c. 325 BCE) and Arete of Cyrene (active 5th–4th centuries BCE). Some women philosophers were accepted during the medieval and modern eras, but none became part of the Western canon until the 20th and 21st century, when many suggest that G.E.M. Anscombe, Hannah Arendt, Bell Hooks, Simone de Beauvoir, Simone Weil and Susanne Langer entered the canon</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Women in philosophy (2/3)</a:t>
            </a:r>
          </a:p>
        </p:txBody>
      </p:sp>
      <p:sp>
        <p:nvSpPr>
          <p:cNvPr id="3" name="Content Placeholder 2"/>
          <p:cNvSpPr>
            <a:spLocks noGrp="1"/>
          </p:cNvSpPr>
          <p:nvPr>
            <p:ph idx="1"/>
          </p:nvPr>
        </p:nvSpPr>
        <p:spPr/>
        <p:txBody>
          <a:bodyPr>
            <a:normAutofit/>
          </a:bodyPr>
          <a:lstStyle/>
          <a:p>
            <a:r>
              <a:t>In the early 1800s, some colleges and universities in the UK and the US began admitting women, producing more female academics. Nevertheless, U.S. Department of Education reports from the 1990s indicate that few women ended up in philosophy and that philosophy is one of the least gender-proportionate fields in the humanities, with women making up somewhere between 17% and 30% of philosophy faculty according to some studies.Prominent 21st century philosophers include: Judith Butler, Gayatri Chakravorty Spivak, Martha Nussbaum, Onora O'Neill, and Nancy Fraser</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 (1/1)</a:t>
            </a:r>
          </a:p>
        </p:txBody>
      </p:sp>
      <p:sp>
        <p:nvSpPr>
          <p:cNvPr id="3" name="Content Placeholder 2"/>
          <p:cNvSpPr>
            <a:spLocks noGrp="1"/>
          </p:cNvSpPr>
          <p:nvPr>
            <p:ph idx="1"/>
          </p:nvPr>
        </p:nvSpPr>
        <p:spPr/>
        <p:txBody>
          <a:bodyPr>
            <a:normAutofit/>
          </a:bodyPr>
          <a:lstStyle/>
          <a:p>
            <a:r>
              <a:t>Stanford Encyclopedia of PhilosophyThe Internet Encyclopedia of PhilosophyIndiana Philosophy Ontology ProjectPhilPapers – a comprehensive directory of online philosophical articles and books by academic philosophersPhilosophy at CurliePhilosophy (review)Philosophy Documentation CenterPopular Philosophy</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Kingdom (1/3)</a:t>
            </a:r>
          </a:p>
        </p:txBody>
      </p:sp>
      <p:sp>
        <p:nvSpPr>
          <p:cNvPr id="3" name="Content Placeholder 2"/>
          <p:cNvSpPr>
            <a:spLocks noGrp="1"/>
          </p:cNvSpPr>
          <p:nvPr>
            <p:ph idx="1"/>
          </p:nvPr>
        </p:nvSpPr>
        <p:spPr/>
        <p:txBody>
          <a:bodyPr>
            <a:normAutofit/>
          </a:bodyPr>
          <a:lstStyle/>
          <a:p>
            <a:r>
              <a:t>Literary and archaeological evidence is clear on there having been kings in Rome, attested in fragmentary 6th century BC texts. Long after the abolition of the Roman monarchy, a vestigial rex sacrorum was retained to exercise the monarch's former priestly functions. The Romans believed that their monarchy was elective, with seven legendary kings who were largely unrelated by blood.Evidence of Roman expansion is clear in the sixth century BC; by its end, Rome controlled a territory of some 300 square miles with a population perhaps as high as 35,000</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Kingdom (2/3)</a:t>
            </a:r>
          </a:p>
        </p:txBody>
      </p:sp>
      <p:sp>
        <p:nvSpPr>
          <p:cNvPr id="3" name="Content Placeholder 2"/>
          <p:cNvSpPr>
            <a:spLocks noGrp="1"/>
          </p:cNvSpPr>
          <p:nvPr>
            <p:ph idx="1"/>
          </p:nvPr>
        </p:nvSpPr>
        <p:spPr/>
        <p:txBody>
          <a:bodyPr>
            <a:normAutofit/>
          </a:bodyPr>
          <a:lstStyle/>
          <a:p>
            <a:r>
              <a:t> A palace, the Regia, was constructed c. 625 BC; the Romans attributed the creation of their first popular organisations and the Senate to the regal period as well. Rome also started to extend its control over its Latin neighbours. While later Roman stories like the Aeneid asserted that all Latins descended from the titular character Aeneas, a common culture is attested to archaeologically. Attested to reciprocal rights of marriage and citizenship between Latin cities – the Jus Latii – along with shared religious festivals, further indicate a shared culture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Kingdom (3/3)</a:t>
            </a:r>
          </a:p>
        </p:txBody>
      </p:sp>
      <p:sp>
        <p:nvSpPr>
          <p:cNvPr id="3" name="Content Placeholder 2"/>
          <p:cNvSpPr>
            <a:spLocks noGrp="1"/>
          </p:cNvSpPr>
          <p:nvPr>
            <p:ph idx="1"/>
          </p:nvPr>
        </p:nvSpPr>
        <p:spPr/>
        <p:txBody>
          <a:bodyPr>
            <a:normAutofit/>
          </a:bodyPr>
          <a:lstStyle/>
          <a:p>
            <a:r>
              <a:t> By the end of the 6th century, most of this area had become dominated by the Romans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Definitions (7/7)</a:t>
            </a:r>
          </a:p>
        </p:txBody>
      </p:sp>
      <p:sp>
        <p:nvSpPr>
          <p:cNvPr id="3" name="Content Placeholder 2"/>
          <p:cNvSpPr>
            <a:spLocks noGrp="1"/>
          </p:cNvSpPr>
          <p:nvPr>
            <p:ph idx="1"/>
          </p:nvPr>
        </p:nvSpPr>
        <p:spPr/>
        <p:txBody>
          <a:bodyPr>
            <a:normAutofit/>
          </a:bodyPr>
          <a:lstStyle/>
          <a:p>
            <a:r>
              <a:t>e. to express how things on the grand scale hang together and which practical stance we should take towards them. Another definition characterizes philosophy as thinking about thinking in order to emphasize its reflective nature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