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ithub.com/0x471" TargetMode="External"/><Relationship Id="rId3" Type="http://schemas.openxmlformats.org/officeDocument/2006/relationships/hyperlink" Target="http://twitter.com/d0x471b" TargetMode="External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niz Baş | PwnLab.Me Core Memb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Deniz Baş | PwnLab.Me Core Member</a:t>
            </a:r>
          </a:p>
        </p:txBody>
      </p:sp>
      <p:sp>
        <p:nvSpPr>
          <p:cNvPr id="152" name="Smart Contract Attacks &amp; Ways To Prev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Smart Contract Attacks &amp; Ways To Prevent</a:t>
            </a:r>
          </a:p>
        </p:txBody>
      </p:sp>
      <p:pic>
        <p:nvPicPr>
          <p:cNvPr id="153" name="5000x5000_RGB_Logo.png" descr="5000x5000_RGB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4220" y="6688095"/>
            <a:ext cx="6433542" cy="6433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rithmetic overflow and underflow attack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arithmetic overflow and underflow attack</a:t>
            </a:r>
          </a:p>
        </p:txBody>
      </p:sp>
      <p:pic>
        <p:nvPicPr>
          <p:cNvPr id="185" name="5000x5000_RGB_Logo.png" descr="5000x5000_RGB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7509" y="10720437"/>
            <a:ext cx="3017316" cy="3017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hanks for listening :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listening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56" name="$whoam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$whoami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What Are Smart Contracts?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Hello World! ~ Solidity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Phising Attack With “tx.origin”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Self-Destruct Attack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DoS Attack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Re-Entrancy Attack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Arithmetic Overflow and Underflow Attack</a:t>
            </a:r>
          </a:p>
        </p:txBody>
      </p:sp>
      <p:pic>
        <p:nvPicPr>
          <p:cNvPr id="157" name="Site-logo-beyaz.png" descr="Site-logo-beya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4871" y="508000"/>
            <a:ext cx="12700001" cy="1270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$whoam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$whoami</a:t>
            </a:r>
          </a:p>
        </p:txBody>
      </p:sp>
      <p:sp>
        <p:nvSpPr>
          <p:cNvPr id="160" name="2005 model…"/>
          <p:cNvSpPr txBox="1"/>
          <p:nvPr>
            <p:ph type="body" sz="half" idx="1"/>
          </p:nvPr>
        </p:nvSpPr>
        <p:spPr>
          <a:xfrm>
            <a:off x="1206500" y="4248504"/>
            <a:ext cx="12111932" cy="8256012"/>
          </a:xfrm>
          <a:prstGeom prst="rect">
            <a:avLst/>
          </a:prstGeom>
        </p:spPr>
        <p:txBody>
          <a:bodyPr/>
          <a:lstStyle/>
          <a:p>
            <a:pPr/>
            <a:r>
              <a:t>2005 model 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github.com/0x471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twitter.com/d0x471b</a:t>
            </a:r>
          </a:p>
        </p:txBody>
      </p:sp>
      <p:sp>
        <p:nvSpPr>
          <p:cNvPr id="161" name=":)"/>
          <p:cNvSpPr txBox="1"/>
          <p:nvPr/>
        </p:nvSpPr>
        <p:spPr>
          <a:xfrm>
            <a:off x="15083008" y="1624740"/>
            <a:ext cx="4089500" cy="7196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000" sz="50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:)</a:t>
            </a:r>
          </a:p>
        </p:txBody>
      </p:sp>
      <p:pic>
        <p:nvPicPr>
          <p:cNvPr id="162" name="5000x5000_RGB_Logo.png" descr="5000x5000_RGB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37509" y="10720437"/>
            <a:ext cx="3017316" cy="3017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at are smart contrac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smart contracts?</a:t>
            </a:r>
          </a:p>
        </p:txBody>
      </p:sp>
      <p:sp>
        <p:nvSpPr>
          <p:cNvPr id="165" name="Programs stored on a blockcha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Programs stored on a blockchain</a:t>
            </a:r>
          </a:p>
          <a:p>
            <a:pPr/>
            <a:r>
              <a:t>They’re temper-proof, no one can change the codes</a:t>
            </a:r>
          </a:p>
          <a:p>
            <a:pPr/>
            <a:r>
              <a:t>They’re automatic, no need for human intervention</a:t>
            </a:r>
          </a:p>
          <a:p>
            <a:pPr/>
            <a:r>
              <a:t>Solidity is a programming language for implementing smart contracts on various blockchains.</a:t>
            </a:r>
          </a:p>
        </p:txBody>
      </p:sp>
      <p:pic>
        <p:nvPicPr>
          <p:cNvPr id="166" name="5000x5000_RGB_Logo.png" descr="5000x5000_RGB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7509" y="10720437"/>
            <a:ext cx="3017316" cy="3017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Hello World! ~ Solid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World! ~ Solidity</a:t>
            </a:r>
          </a:p>
        </p:txBody>
      </p:sp>
      <p:pic>
        <p:nvPicPr>
          <p:cNvPr id="169" name="5000x5000_RGB_Logo.png" descr="5000x5000_RGB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7509" y="10720437"/>
            <a:ext cx="3017316" cy="301731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// SPDX-License-Identifier: MIT…"/>
          <p:cNvSpPr txBox="1"/>
          <p:nvPr/>
        </p:nvSpPr>
        <p:spPr>
          <a:xfrm>
            <a:off x="3195135" y="5880959"/>
            <a:ext cx="17993730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600">
                <a:latin typeface="Courier"/>
                <a:ea typeface="Courier"/>
                <a:cs typeface="Courier"/>
                <a:sym typeface="Courier"/>
              </a:defRPr>
            </a:pPr>
            <a:r>
              <a:t>// SPDX-License-Identifier: MIT</a:t>
            </a:r>
          </a:p>
          <a:p>
            <a:pPr algn="l" defTabSz="457200">
              <a:defRPr sz="4600">
                <a:latin typeface="Courier"/>
                <a:ea typeface="Courier"/>
                <a:cs typeface="Courier"/>
                <a:sym typeface="Courier"/>
              </a:defRPr>
            </a:pPr>
            <a:r>
              <a:t>pragma solidity ^0.8.13;</a:t>
            </a:r>
          </a:p>
          <a:p>
            <a:pPr algn="l" defTabSz="457200">
              <a:defRPr sz="46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4600">
                <a:latin typeface="Courier"/>
                <a:ea typeface="Courier"/>
                <a:cs typeface="Courier"/>
                <a:sym typeface="Courier"/>
              </a:defRPr>
            </a:pPr>
            <a:r>
              <a:t>contract HelloWorld {</a:t>
            </a:r>
          </a:p>
          <a:p>
            <a:pPr algn="l" defTabSz="457200">
              <a:defRPr sz="4600">
                <a:latin typeface="Courier"/>
                <a:ea typeface="Courier"/>
                <a:cs typeface="Courier"/>
                <a:sym typeface="Courier"/>
              </a:defRPr>
            </a:pPr>
            <a:r>
              <a:t>    string public greet = "Hello World! -PwnLabMe“;</a:t>
            </a:r>
          </a:p>
          <a:p>
            <a:pPr algn="l" defTabSz="457200">
              <a:defRPr sz="46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hising with tx.origin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phising with tx.origin</a:t>
            </a:r>
          </a:p>
        </p:txBody>
      </p:sp>
      <p:pic>
        <p:nvPicPr>
          <p:cNvPr id="173" name="5000x5000_RGB_Logo.png" descr="5000x5000_RGB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7509" y="10720437"/>
            <a:ext cx="3017316" cy="3017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elf-destruct attack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self-destruct attack</a:t>
            </a:r>
          </a:p>
        </p:txBody>
      </p:sp>
      <p:pic>
        <p:nvPicPr>
          <p:cNvPr id="176" name="5000x5000_RGB_Logo.png" descr="5000x5000_RGB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7509" y="10720437"/>
            <a:ext cx="3017316" cy="3017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oS attack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DoS attack</a:t>
            </a:r>
          </a:p>
        </p:txBody>
      </p:sp>
      <p:pic>
        <p:nvPicPr>
          <p:cNvPr id="179" name="5000x5000_RGB_Logo.png" descr="5000x5000_RGB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7509" y="10720437"/>
            <a:ext cx="3017316" cy="3017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-entrancy attack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re-entrancy attack</a:t>
            </a:r>
          </a:p>
        </p:txBody>
      </p:sp>
      <p:pic>
        <p:nvPicPr>
          <p:cNvPr id="182" name="5000x5000_RGB_Logo.png" descr="5000x5000_RGB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7509" y="10720437"/>
            <a:ext cx="3017316" cy="3017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