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58" r:id="rId4"/>
    <p:sldId id="265" r:id="rId5"/>
    <p:sldId id="266" r:id="rId6"/>
    <p:sldId id="267" r:id="rId7"/>
    <p:sldId id="261" r:id="rId8"/>
    <p:sldId id="262" r:id="rId9"/>
    <p:sldId id="268" r:id="rId10"/>
    <p:sldId id="269" r:id="rId11"/>
    <p:sldId id="270" r:id="rId12"/>
    <p:sldId id="264" r:id="rId13"/>
    <p:sldId id="263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FCC7"/>
    <a:srgbClr val="06FA77"/>
    <a:srgbClr val="93FD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0B6779-E687-9F44-A071-3D44D6683FDB}" type="datetimeFigureOut">
              <a:rPr lang="en-US" smtClean="0"/>
              <a:t>11/3/16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8C568-0203-7D40-A0E2-4C14DBBFA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78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8C568-0203-7D40-A0E2-4C14DBBFA3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55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9720-993D-F049-876E-B042E5E02F70}" type="datetime1">
              <a:rPr lang="en-GB" smtClean="0"/>
              <a:t>03/11/2016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C6A34-0A8F-B64C-B4CE-00249D048A42}" type="datetime1">
              <a:rPr lang="en-GB" smtClean="0"/>
              <a:t>03/11/2016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A072F-5505-F448-8BE2-BE594ED887CE}" type="datetime1">
              <a:rPr lang="en-GB" smtClean="0"/>
              <a:t>03/11/2016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23BC-5805-AB4B-9CA3-56CA5A1C00A5}" type="datetime1">
              <a:rPr lang="en-GB" smtClean="0"/>
              <a:t>03/11/2016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9A09-C5E5-3144-B188-F3D207D2F2A2}" type="datetime1">
              <a:rPr lang="en-GB" smtClean="0"/>
              <a:t>03/11/2016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73D0-79F4-054A-955B-9AAC07DBF07D}" type="datetime1">
              <a:rPr lang="en-GB" smtClean="0"/>
              <a:t>03/11/2016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34F0-C313-DA42-B0AB-6F6176BC6EF6}" type="datetime1">
              <a:rPr lang="en-GB" smtClean="0"/>
              <a:t>03/11/2016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C01F-3853-814E-89BD-8463F006FB2B}" type="datetime1">
              <a:rPr lang="en-GB" smtClean="0"/>
              <a:t>03/11/2016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E8676-46E6-DA4B-8984-EDE7344BB9B7}" type="datetime1">
              <a:rPr lang="en-GB" smtClean="0"/>
              <a:t>03/11/2016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3412-1DC7-274E-988A-A9853EB7B577}" type="datetime1">
              <a:rPr lang="en-GB" smtClean="0"/>
              <a:t>03/11/2016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D35D-DB4F-754C-A668-0D149F9F3A51}" type="datetime1">
              <a:rPr lang="en-GB" smtClean="0"/>
              <a:t>03/11/2016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FF63-19CB-4F42-B06F-D8C85CC626D8}" type="datetime1">
              <a:rPr lang="en-GB" smtClean="0"/>
              <a:t>03/11/2016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61AA-C944-EC4F-8EE1-B598135A8732}" type="datetime1">
              <a:rPr lang="en-GB" smtClean="0"/>
              <a:t>03/11/2016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F49D-2E44-5D4C-AFC6-F2AE081779ED}" type="datetime1">
              <a:rPr lang="en-GB" smtClean="0"/>
              <a:t>03/11/2016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4B42-5A38-5742-9350-AAEAAB9BA593}" type="datetime1">
              <a:rPr lang="en-GB" smtClean="0"/>
              <a:t>03/11/2016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05AE1-2674-8949-918B-BD292AFD65A4}" type="datetime1">
              <a:rPr lang="en-GB" smtClean="0"/>
              <a:t>03/11/2016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0A98-51AE-4745-AA8F-0DCF4F032536}" type="datetime1">
              <a:rPr lang="en-GB" smtClean="0"/>
              <a:t>03/11/2016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A62EE79-13AF-5046-9413-70257EA85C92}" type="datetime1">
              <a:rPr lang="en-GB" smtClean="0"/>
              <a:t>03/11/2016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0x4d52/JUCE.gi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600" dirty="0"/>
              <a:t>Porting JUCE smart pointers 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to </a:t>
            </a:r>
            <a:r>
              <a:rPr lang="en-US" sz="6600" dirty="0"/>
              <a:t>C++</a:t>
            </a:r>
            <a:r>
              <a:rPr lang="en-US" sz="6600" dirty="0" smtClean="0"/>
              <a:t>11 (and C++14)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Martin Robinson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6668" y="6303981"/>
            <a:ext cx="8618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code: </a:t>
            </a:r>
            <a:r>
              <a:rPr lang="en-US" dirty="0">
                <a:latin typeface="Monaco" charset="0"/>
                <a:ea typeface="Monaco" charset="0"/>
                <a:cs typeface="Monaco" charset="0"/>
                <a:hlinkClick r:id="rId2"/>
              </a:rPr>
              <a:t>https://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  <a:hlinkClick r:id="rId2"/>
              </a:rPr>
              <a:t>github.com/0x4d52/JUCE.git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 smtClean="0"/>
              <a:t>(</a:t>
            </a:r>
            <a:r>
              <a:rPr lang="en-US" i="1" dirty="0" smtClean="0"/>
              <a:t>adc2016_final</a:t>
            </a:r>
            <a:r>
              <a:rPr lang="en-US" dirty="0" smtClean="0"/>
              <a:t> branch)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5609" y="698621"/>
            <a:ext cx="6651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98FCC7"/>
                </a:solidFill>
              </a:rPr>
              <a:t>Audio </a:t>
            </a:r>
            <a:r>
              <a:rPr lang="en-US" sz="3600" smtClean="0">
                <a:solidFill>
                  <a:srgbClr val="98FCC7"/>
                </a:solidFill>
              </a:rPr>
              <a:t>Developer Conference 2016</a:t>
            </a:r>
            <a:endParaRPr lang="en-US" sz="3600" dirty="0">
              <a:solidFill>
                <a:srgbClr val="98FCC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56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could use a helper function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class ComponentCpp11 : public Component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public: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template&lt;</a:t>
            </a:r>
            <a:r>
              <a:rPr lang="en-US" sz="1800" dirty="0" err="1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typename</a:t>
            </a:r>
            <a:r>
              <a:rPr lang="en-US" sz="1800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8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ComponentType</a:t>
            </a:r>
            <a:r>
              <a:rPr lang="en-US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sz="18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std</a:t>
            </a:r>
            <a:r>
              <a:rPr lang="en-US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::</a:t>
            </a:r>
            <a:r>
              <a:rPr lang="en-US" sz="18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unique_ptr</a:t>
            </a:r>
            <a:r>
              <a:rPr lang="en-US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&lt;</a:t>
            </a:r>
            <a:r>
              <a:rPr lang="en-US" sz="18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ComponentType</a:t>
            </a:r>
            <a:r>
              <a:rPr lang="en-US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&gt; </a:t>
            </a:r>
            <a:r>
              <a:rPr lang="en-US" sz="18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addAndMakeVisible</a:t>
            </a:r>
            <a:r>
              <a:rPr lang="en-US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endParaRPr lang="en-US" sz="1800" dirty="0" smtClean="0">
              <a:solidFill>
                <a:srgbClr val="98FCC7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800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   (</a:t>
            </a:r>
            <a:r>
              <a:rPr lang="en-US" sz="18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std</a:t>
            </a:r>
            <a:r>
              <a:rPr lang="en-US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::</a:t>
            </a:r>
            <a:r>
              <a:rPr lang="en-US" sz="18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unique_ptr</a:t>
            </a:r>
            <a:r>
              <a:rPr lang="en-US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&lt;</a:t>
            </a:r>
            <a:r>
              <a:rPr lang="en-US" sz="18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ComponentType</a:t>
            </a:r>
            <a:r>
              <a:rPr lang="en-US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&gt;&amp;&amp; comp, </a:t>
            </a:r>
            <a:r>
              <a:rPr lang="en-US" sz="18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8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zOrder</a:t>
            </a:r>
            <a:r>
              <a:rPr lang="en-US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= -1)</a:t>
            </a:r>
          </a:p>
          <a:p>
            <a:pPr marL="0" indent="0">
              <a:buNone/>
            </a:pPr>
            <a:r>
              <a:rPr lang="de-DE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{</a:t>
            </a:r>
          </a:p>
          <a:p>
            <a:pPr marL="0" indent="0">
              <a:buNone/>
            </a:pPr>
            <a:r>
              <a:rPr lang="de-DE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    </a:t>
            </a:r>
            <a:r>
              <a:rPr lang="de-DE" sz="18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Component</a:t>
            </a:r>
            <a:r>
              <a:rPr lang="de-DE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::</a:t>
            </a:r>
            <a:r>
              <a:rPr lang="de-DE" sz="18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addAndMakeVisible</a:t>
            </a:r>
            <a:r>
              <a:rPr lang="de-DE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(</a:t>
            </a:r>
            <a:r>
              <a:rPr lang="de-DE" sz="18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comp.get</a:t>
            </a:r>
            <a:r>
              <a:rPr lang="de-DE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(), </a:t>
            </a:r>
            <a:r>
              <a:rPr lang="de-DE" sz="18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zOrder</a:t>
            </a:r>
            <a:r>
              <a:rPr lang="de-DE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);</a:t>
            </a:r>
          </a:p>
          <a:p>
            <a:pPr marL="0" indent="0">
              <a:buNone/>
            </a:pPr>
            <a:r>
              <a:rPr lang="de-DE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    </a:t>
            </a:r>
            <a:r>
              <a:rPr lang="de-DE" sz="18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return</a:t>
            </a:r>
            <a:r>
              <a:rPr lang="de-DE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de-DE" sz="18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std</a:t>
            </a:r>
            <a:r>
              <a:rPr lang="de-DE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::</a:t>
            </a:r>
            <a:r>
              <a:rPr lang="de-DE" sz="18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move</a:t>
            </a:r>
            <a:r>
              <a:rPr lang="de-DE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(</a:t>
            </a:r>
            <a:r>
              <a:rPr lang="de-DE" sz="18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comp</a:t>
            </a:r>
            <a:r>
              <a:rPr lang="de-DE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);</a:t>
            </a:r>
          </a:p>
          <a:p>
            <a:pPr marL="0" indent="0">
              <a:buNone/>
            </a:pPr>
            <a:r>
              <a:rPr lang="de-DE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de-DE" sz="1800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pPr marL="0" indent="0">
              <a:buNone/>
            </a:pPr>
            <a:r>
              <a:rPr lang="de-DE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}</a:t>
            </a:r>
            <a:endParaRPr lang="en-US" sz="1800" dirty="0">
              <a:solidFill>
                <a:srgbClr val="98FCC7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801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… then we can do this: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class </a:t>
            </a:r>
            <a:r>
              <a:rPr lang="en-US" sz="18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MainContentComponent</a:t>
            </a:r>
            <a:r>
              <a:rPr lang="en-US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: public ComponentCpp11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public: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sz="1800" dirty="0" err="1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MainContentComponent</a:t>
            </a:r>
            <a:r>
              <a:rPr lang="en-US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    slider1 = </a:t>
            </a:r>
            <a:r>
              <a:rPr lang="en-US" sz="18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addAndMakeVisible</a:t>
            </a:r>
            <a:r>
              <a:rPr lang="en-US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(</a:t>
            </a:r>
            <a:r>
              <a:rPr lang="en-US" sz="18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std</a:t>
            </a:r>
            <a:r>
              <a:rPr lang="en-US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::</a:t>
            </a:r>
            <a:r>
              <a:rPr lang="en-US" sz="18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make_unique</a:t>
            </a:r>
            <a:r>
              <a:rPr lang="en-US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&lt;Slider</a:t>
            </a:r>
            <a:r>
              <a:rPr lang="en-US" sz="1800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&gt;()); // (actually C++14)</a:t>
            </a:r>
            <a:endParaRPr lang="en-US" sz="1800" dirty="0">
              <a:solidFill>
                <a:srgbClr val="98FCC7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    slider2 = </a:t>
            </a:r>
            <a:r>
              <a:rPr lang="en-US" sz="18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addAndMakeVisible</a:t>
            </a:r>
            <a:r>
              <a:rPr lang="en-US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(</a:t>
            </a:r>
            <a:r>
              <a:rPr lang="en-US" sz="18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std</a:t>
            </a:r>
            <a:r>
              <a:rPr lang="en-US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::</a:t>
            </a:r>
            <a:r>
              <a:rPr lang="en-US" sz="18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make_unique</a:t>
            </a:r>
            <a:r>
              <a:rPr lang="en-US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&lt;Slider&gt;());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    button1 = </a:t>
            </a:r>
            <a:r>
              <a:rPr lang="en-US" sz="18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addAndMakeVisible</a:t>
            </a:r>
            <a:r>
              <a:rPr lang="en-US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(</a:t>
            </a:r>
            <a:r>
              <a:rPr lang="en-US" sz="18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std</a:t>
            </a:r>
            <a:r>
              <a:rPr lang="en-US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::</a:t>
            </a:r>
            <a:r>
              <a:rPr lang="en-US" sz="18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make_unique</a:t>
            </a:r>
            <a:r>
              <a:rPr lang="en-US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&lt;</a:t>
            </a:r>
            <a:r>
              <a:rPr lang="en-US" sz="18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TextButton</a:t>
            </a:r>
            <a:r>
              <a:rPr lang="en-US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&gt; ("Button 1"));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    button2 = </a:t>
            </a:r>
            <a:r>
              <a:rPr lang="en-US" sz="18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addAndMakeVisible</a:t>
            </a:r>
            <a:r>
              <a:rPr lang="en-US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(</a:t>
            </a:r>
            <a:r>
              <a:rPr lang="en-US" sz="18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std</a:t>
            </a:r>
            <a:r>
              <a:rPr lang="en-US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::</a:t>
            </a:r>
            <a:r>
              <a:rPr lang="en-US" sz="18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make_unique</a:t>
            </a:r>
            <a:r>
              <a:rPr lang="en-US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&lt;</a:t>
            </a:r>
            <a:r>
              <a:rPr lang="en-US" sz="18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TextButton</a:t>
            </a:r>
            <a:r>
              <a:rPr lang="en-US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&gt; ("Button 2"));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 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    </a:t>
            </a:r>
            <a:r>
              <a:rPr lang="en-US" sz="18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setSize</a:t>
            </a:r>
            <a:r>
              <a:rPr lang="en-US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(400, 300);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sz="1800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800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/</a:t>
            </a:r>
            <a:r>
              <a:rPr lang="is-IS" sz="1800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/...</a:t>
            </a:r>
            <a:endParaRPr lang="en-US" sz="1800" dirty="0">
              <a:solidFill>
                <a:srgbClr val="98FCC7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22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listener 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+mj-lt"/>
                <a:ea typeface="Andale Mono" charset="0"/>
                <a:cs typeface="Andale Mono" charset="0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latin typeface="+mj-lt"/>
                <a:ea typeface="Andale Mono" charset="0"/>
                <a:cs typeface="Andale Mono" charset="0"/>
              </a:rPr>
              <a:t>A listener callback will often compare a member with the raw pointer passed to the callback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+mj-lt"/>
                <a:ea typeface="Andale Mono" charset="0"/>
                <a:cs typeface="Andale Mono" charset="0"/>
              </a:rPr>
              <a:t>With JUCE </a:t>
            </a:r>
            <a:r>
              <a:rPr lang="en-US" sz="3200" dirty="0" err="1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ScopedPointer</a:t>
            </a:r>
            <a:r>
              <a:rPr lang="en-US" sz="3200" dirty="0" smtClean="0">
                <a:solidFill>
                  <a:schemeClr val="tx1"/>
                </a:solidFill>
                <a:latin typeface="+mj-lt"/>
                <a:ea typeface="Andale Mono" charset="0"/>
                <a:cs typeface="Andale Mono" charset="0"/>
              </a:rPr>
              <a:t>, it looks like this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800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void </a:t>
            </a:r>
            <a:r>
              <a:rPr lang="en-US" sz="18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buttonClicked</a:t>
            </a:r>
            <a:r>
              <a:rPr lang="en-US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(Button* button) override</a:t>
            </a:r>
          </a:p>
          <a:p>
            <a:pPr marL="0" indent="0">
              <a:buNone/>
            </a:pPr>
            <a:r>
              <a:rPr lang="de-DE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de-DE" sz="1800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{</a:t>
            </a:r>
            <a:endParaRPr lang="de-DE" sz="1800" dirty="0">
              <a:solidFill>
                <a:srgbClr val="98FCC7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if </a:t>
            </a:r>
            <a:r>
              <a:rPr lang="en-US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(button1 == button)</a:t>
            </a:r>
          </a:p>
          <a:p>
            <a:pPr marL="0" indent="0">
              <a:buNone/>
            </a:pPr>
            <a:r>
              <a:rPr lang="de-DE" sz="1800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{</a:t>
            </a:r>
            <a:endParaRPr lang="de-DE" sz="1800" dirty="0">
              <a:solidFill>
                <a:srgbClr val="98FCC7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de-DE" sz="1800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   //...</a:t>
            </a:r>
            <a:endParaRPr lang="de-DE" sz="1800" dirty="0">
              <a:solidFill>
                <a:srgbClr val="98FCC7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de-DE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de-DE" sz="1800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de-DE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pPr marL="0" indent="0">
              <a:buNone/>
            </a:pPr>
            <a:r>
              <a:rPr lang="de-DE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de-DE" sz="1800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}</a:t>
            </a:r>
            <a:endParaRPr lang="en-US" sz="1800" dirty="0">
              <a:solidFill>
                <a:srgbClr val="98FCC7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422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sz="4800" dirty="0" err="1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std:unique_ptr</a:t>
            </a:r>
            <a:r>
              <a:rPr lang="en-US" sz="4800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ea typeface="Andale Mono" charset="0"/>
                <a:cs typeface="Andale Mono" charset="0"/>
              </a:rPr>
              <a:t>We need to call </a:t>
            </a:r>
            <a:r>
              <a:rPr lang="en-US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get() </a:t>
            </a:r>
            <a:r>
              <a:rPr lang="en-US" dirty="0" smtClean="0">
                <a:solidFill>
                  <a:schemeClr val="tx1"/>
                </a:solidFill>
                <a:ea typeface="Andale Mono" charset="0"/>
                <a:cs typeface="Andale Mono" charset="0"/>
              </a:rPr>
              <a:t>:</a:t>
            </a:r>
          </a:p>
          <a:p>
            <a:endParaRPr lang="en-US" dirty="0">
              <a:solidFill>
                <a:schemeClr val="tx1"/>
              </a:solidFill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void </a:t>
            </a:r>
            <a:r>
              <a:rPr lang="en-US" sz="18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buttonClicked</a:t>
            </a:r>
            <a:r>
              <a:rPr lang="en-US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(Button* button) override</a:t>
            </a:r>
          </a:p>
          <a:p>
            <a:pPr marL="0" indent="0">
              <a:buNone/>
            </a:pPr>
            <a:r>
              <a:rPr lang="de-DE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de-DE" sz="1800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{</a:t>
            </a:r>
            <a:endParaRPr lang="de-DE" sz="1800" dirty="0">
              <a:solidFill>
                <a:srgbClr val="98FCC7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if </a:t>
            </a:r>
            <a:r>
              <a:rPr lang="en-US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800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button1.</a:t>
            </a:r>
            <a:r>
              <a:rPr lang="en-US" sz="1800" dirty="0" smtClean="0">
                <a:solidFill>
                  <a:srgbClr val="FFFF00"/>
                </a:solidFill>
                <a:latin typeface="Andale Mono" charset="0"/>
                <a:ea typeface="Andale Mono" charset="0"/>
                <a:cs typeface="Andale Mono" charset="0"/>
              </a:rPr>
              <a:t>get()</a:t>
            </a:r>
            <a:r>
              <a:rPr lang="en-US" sz="1800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== button)</a:t>
            </a:r>
          </a:p>
          <a:p>
            <a:pPr marL="0" indent="0">
              <a:buNone/>
            </a:pPr>
            <a:r>
              <a:rPr lang="de-DE" sz="1800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{</a:t>
            </a:r>
            <a:endParaRPr lang="de-DE" sz="1800" dirty="0">
              <a:solidFill>
                <a:srgbClr val="98FCC7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de-DE" sz="1800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   //...</a:t>
            </a:r>
            <a:endParaRPr lang="de-DE" sz="1800" dirty="0">
              <a:solidFill>
                <a:srgbClr val="98FCC7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de-DE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de-DE" sz="1800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de-DE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pPr marL="0" indent="0">
              <a:buNone/>
            </a:pPr>
            <a:r>
              <a:rPr lang="de-DE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de-DE" sz="1800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}</a:t>
            </a:r>
            <a:endParaRPr lang="en-US" sz="1800" dirty="0">
              <a:solidFill>
                <a:srgbClr val="98FCC7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23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JUCE </a:t>
            </a:r>
            <a:r>
              <a:rPr lang="en-US" dirty="0" err="1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OwnedArray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005" y="1290918"/>
            <a:ext cx="10643795" cy="534655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class </a:t>
            </a:r>
            <a:r>
              <a:rPr lang="en-US" sz="14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MainContentComponent</a:t>
            </a:r>
            <a:r>
              <a:rPr lang="en-US" sz="14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: public Component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public: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400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de-DE" sz="1400" dirty="0" err="1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MainContentComponent</a:t>
            </a:r>
            <a:r>
              <a:rPr lang="de-DE" sz="14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4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4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    </a:t>
            </a:r>
            <a:r>
              <a:rPr lang="de-DE" sz="14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de-DE" sz="14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de-DE" sz="14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numSliders</a:t>
            </a:r>
            <a:r>
              <a:rPr lang="de-DE" sz="14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= 4;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4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4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    </a:t>
            </a:r>
            <a:r>
              <a:rPr lang="de-DE" sz="14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while</a:t>
            </a:r>
            <a:r>
              <a:rPr lang="de-DE" sz="14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(</a:t>
            </a:r>
            <a:r>
              <a:rPr lang="de-DE" sz="14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numSliders</a:t>
            </a:r>
            <a:r>
              <a:rPr lang="de-DE" sz="14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--)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400" dirty="0">
                <a:solidFill>
                  <a:srgbClr val="FFFF00"/>
                </a:solidFill>
                <a:latin typeface="Andale Mono" charset="0"/>
                <a:ea typeface="Andale Mono" charset="0"/>
                <a:cs typeface="Andale Mono" charset="0"/>
              </a:rPr>
              <a:t>            </a:t>
            </a:r>
            <a:r>
              <a:rPr lang="de-DE" sz="1400" dirty="0" err="1">
                <a:solidFill>
                  <a:srgbClr val="FFFF00"/>
                </a:solidFill>
                <a:latin typeface="Andale Mono" charset="0"/>
                <a:ea typeface="Andale Mono" charset="0"/>
                <a:cs typeface="Andale Mono" charset="0"/>
              </a:rPr>
              <a:t>addAndMakeVisible</a:t>
            </a:r>
            <a:r>
              <a:rPr lang="de-DE" sz="1400" dirty="0">
                <a:solidFill>
                  <a:srgbClr val="FFFF00"/>
                </a:solidFill>
                <a:latin typeface="Andale Mono" charset="0"/>
                <a:ea typeface="Andale Mono" charset="0"/>
                <a:cs typeface="Andale Mono" charset="0"/>
              </a:rPr>
              <a:t> (</a:t>
            </a:r>
            <a:r>
              <a:rPr lang="de-DE" sz="1400" dirty="0" err="1">
                <a:solidFill>
                  <a:srgbClr val="FFFF00"/>
                </a:solidFill>
                <a:latin typeface="Andale Mono" charset="0"/>
                <a:ea typeface="Andale Mono" charset="0"/>
                <a:cs typeface="Andale Mono" charset="0"/>
              </a:rPr>
              <a:t>sliders.add</a:t>
            </a:r>
            <a:r>
              <a:rPr lang="de-DE" sz="1400" dirty="0">
                <a:solidFill>
                  <a:srgbClr val="FFFF00"/>
                </a:solidFill>
                <a:latin typeface="Andale Mono" charset="0"/>
                <a:ea typeface="Andale Mono" charset="0"/>
                <a:cs typeface="Andale Mono" charset="0"/>
              </a:rPr>
              <a:t> (</a:t>
            </a:r>
            <a:r>
              <a:rPr lang="de-DE" sz="1400" dirty="0" err="1">
                <a:solidFill>
                  <a:srgbClr val="FFFF00"/>
                </a:solidFill>
                <a:latin typeface="Andale Mono" charset="0"/>
                <a:ea typeface="Andale Mono" charset="0"/>
                <a:cs typeface="Andale Mono" charset="0"/>
              </a:rPr>
              <a:t>new</a:t>
            </a:r>
            <a:r>
              <a:rPr lang="de-DE" sz="1400" dirty="0">
                <a:solidFill>
                  <a:srgbClr val="FFFF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de-DE" sz="1400" dirty="0" err="1">
                <a:solidFill>
                  <a:srgbClr val="FFFF00"/>
                </a:solidFill>
                <a:latin typeface="Andale Mono" charset="0"/>
                <a:ea typeface="Andale Mono" charset="0"/>
                <a:cs typeface="Andale Mono" charset="0"/>
              </a:rPr>
              <a:t>Slider</a:t>
            </a:r>
            <a:r>
              <a:rPr lang="de-DE" sz="1400" dirty="0">
                <a:solidFill>
                  <a:srgbClr val="FFFF00"/>
                </a:solidFill>
                <a:latin typeface="Andale Mono" charset="0"/>
                <a:ea typeface="Andale Mono" charset="0"/>
                <a:cs typeface="Andale Mono" charset="0"/>
              </a:rPr>
              <a:t>()));</a:t>
            </a:r>
          </a:p>
          <a:p>
            <a:pPr marL="0" indent="0">
              <a:spcBef>
                <a:spcPts val="0"/>
              </a:spcBef>
              <a:buNone/>
            </a:pPr>
            <a:endParaRPr lang="de-DE" sz="1400" dirty="0">
              <a:solidFill>
                <a:srgbClr val="98FCC7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sz="14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    </a:t>
            </a:r>
            <a:r>
              <a:rPr lang="de-DE" sz="14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setSize</a:t>
            </a:r>
            <a:r>
              <a:rPr lang="de-DE" sz="14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(400, 300);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4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4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</a:t>
            </a:r>
            <a:endParaRPr lang="de-DE" sz="1400" dirty="0" smtClean="0">
              <a:solidFill>
                <a:srgbClr val="98FCC7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sz="1400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//...</a:t>
            </a:r>
            <a:endParaRPr lang="de-DE" sz="1400" dirty="0">
              <a:solidFill>
                <a:srgbClr val="98FCC7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e-DE" sz="1400" dirty="0">
              <a:solidFill>
                <a:srgbClr val="98FCC7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sz="1400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de-DE" sz="1400" dirty="0" err="1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void</a:t>
            </a:r>
            <a:r>
              <a:rPr lang="de-DE" sz="1400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de-DE" sz="14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resized</a:t>
            </a:r>
            <a:r>
              <a:rPr lang="de-DE" sz="14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() </a:t>
            </a:r>
            <a:r>
              <a:rPr lang="de-DE" sz="14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override</a:t>
            </a:r>
            <a:endParaRPr lang="de-DE" sz="1400" dirty="0">
              <a:solidFill>
                <a:srgbClr val="98FCC7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sz="14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4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    </a:t>
            </a:r>
            <a:r>
              <a:rPr lang="de-DE" sz="14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Rectangle</a:t>
            </a:r>
            <a:r>
              <a:rPr lang="de-DE" sz="14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&lt;</a:t>
            </a:r>
            <a:r>
              <a:rPr lang="de-DE" sz="14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de-DE" sz="14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&gt; </a:t>
            </a:r>
            <a:r>
              <a:rPr lang="de-DE" sz="14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area</a:t>
            </a:r>
            <a:r>
              <a:rPr lang="de-DE" sz="14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(</a:t>
            </a:r>
            <a:r>
              <a:rPr lang="de-DE" sz="14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getLocalBounds</a:t>
            </a:r>
            <a:r>
              <a:rPr lang="de-DE" sz="14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().</a:t>
            </a:r>
            <a:r>
              <a:rPr lang="de-DE" sz="14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reduced</a:t>
            </a:r>
            <a:r>
              <a:rPr lang="de-DE" sz="14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(8));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4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4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    </a:t>
            </a:r>
            <a:r>
              <a:rPr lang="de-DE" sz="14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for</a:t>
            </a:r>
            <a:r>
              <a:rPr lang="de-DE" sz="14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(</a:t>
            </a:r>
            <a:r>
              <a:rPr lang="de-DE" sz="14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de-DE" sz="14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i = 0; i &lt; </a:t>
            </a:r>
            <a:r>
              <a:rPr lang="de-DE" sz="14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sliders.size</a:t>
            </a:r>
            <a:r>
              <a:rPr lang="de-DE" sz="14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(); ++i)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4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        </a:t>
            </a:r>
            <a:r>
              <a:rPr lang="de-DE" sz="14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sliders.getUnchecked</a:t>
            </a:r>
            <a:r>
              <a:rPr lang="de-DE" sz="14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(i)-&gt;</a:t>
            </a:r>
            <a:r>
              <a:rPr lang="de-DE" sz="14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setBounds</a:t>
            </a:r>
            <a:r>
              <a:rPr lang="de-DE" sz="14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(</a:t>
            </a:r>
            <a:r>
              <a:rPr lang="de-DE" sz="14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area.removeFromTop</a:t>
            </a:r>
            <a:r>
              <a:rPr lang="de-DE" sz="14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(30).</a:t>
            </a:r>
            <a:r>
              <a:rPr lang="de-DE" sz="14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reduced</a:t>
            </a:r>
            <a:r>
              <a:rPr lang="de-DE" sz="14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(2));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4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de-DE" sz="1400" dirty="0">
              <a:solidFill>
                <a:srgbClr val="98FCC7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sz="14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private: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400" dirty="0">
                <a:solidFill>
                  <a:srgbClr val="FFFF00"/>
                </a:solidFill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de-DE" sz="1400" dirty="0" err="1">
                <a:solidFill>
                  <a:srgbClr val="FFFF00"/>
                </a:solidFill>
                <a:latin typeface="Andale Mono" charset="0"/>
                <a:ea typeface="Andale Mono" charset="0"/>
                <a:cs typeface="Andale Mono" charset="0"/>
              </a:rPr>
              <a:t>OwnedArray</a:t>
            </a:r>
            <a:r>
              <a:rPr lang="de-DE" sz="1400" dirty="0">
                <a:solidFill>
                  <a:srgbClr val="FFFF00"/>
                </a:solidFill>
                <a:latin typeface="Andale Mono" charset="0"/>
                <a:ea typeface="Andale Mono" charset="0"/>
                <a:cs typeface="Andale Mono" charset="0"/>
              </a:rPr>
              <a:t>&lt;</a:t>
            </a:r>
            <a:r>
              <a:rPr lang="de-DE" sz="1400" dirty="0" err="1">
                <a:solidFill>
                  <a:srgbClr val="FFFF00"/>
                </a:solidFill>
                <a:latin typeface="Andale Mono" charset="0"/>
                <a:ea typeface="Andale Mono" charset="0"/>
                <a:cs typeface="Andale Mono" charset="0"/>
              </a:rPr>
              <a:t>Slider</a:t>
            </a:r>
            <a:r>
              <a:rPr lang="de-DE" sz="1400" dirty="0">
                <a:solidFill>
                  <a:srgbClr val="FFFF00"/>
                </a:solidFill>
                <a:latin typeface="Andale Mono" charset="0"/>
                <a:ea typeface="Andale Mono" charset="0"/>
                <a:cs typeface="Andale Mono" charset="0"/>
              </a:rPr>
              <a:t>&gt; </a:t>
            </a:r>
            <a:r>
              <a:rPr lang="de-DE" sz="1400" dirty="0" err="1">
                <a:solidFill>
                  <a:srgbClr val="FFFF00"/>
                </a:solidFill>
                <a:latin typeface="Andale Mono" charset="0"/>
                <a:ea typeface="Andale Mono" charset="0"/>
                <a:cs typeface="Andale Mono" charset="0"/>
              </a:rPr>
              <a:t>sliders</a:t>
            </a:r>
            <a:r>
              <a:rPr lang="de-DE" sz="1400" dirty="0" smtClean="0">
                <a:solidFill>
                  <a:srgbClr val="FFFF00"/>
                </a:solidFill>
                <a:latin typeface="Andale Mono" charset="0"/>
                <a:ea typeface="Andale Mono" charset="0"/>
                <a:cs typeface="Andale Mono" charset="0"/>
              </a:rPr>
              <a:t>;</a:t>
            </a:r>
            <a:endParaRPr lang="de-DE" sz="1400" dirty="0">
              <a:solidFill>
                <a:srgbClr val="FFFF00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uk-UA" sz="1400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};</a:t>
            </a:r>
            <a:endParaRPr lang="uk-UA" sz="1400" dirty="0">
              <a:solidFill>
                <a:srgbClr val="98FCC7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98FCC7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07582" y="1719726"/>
            <a:ext cx="3521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/>
              <a:t>03_OwnedArray </a:t>
            </a:r>
            <a:r>
              <a:rPr lang="en-US" smtClean="0"/>
              <a:t>example </a:t>
            </a:r>
            <a:r>
              <a:rPr lang="en-US" dirty="0" smtClean="0"/>
              <a:t>on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0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3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Equivalent C++14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269402"/>
            <a:ext cx="10233800" cy="5335793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class </a:t>
            </a:r>
            <a:r>
              <a:rPr lang="en-US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MainContentComponent</a:t>
            </a:r>
            <a:r>
              <a:rPr lang="en-US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: public </a:t>
            </a:r>
            <a:r>
              <a:rPr lang="en-US" dirty="0">
                <a:solidFill>
                  <a:srgbClr val="FFFF00"/>
                </a:solidFill>
                <a:latin typeface="Andale Mono" charset="0"/>
                <a:ea typeface="Andale Mono" charset="0"/>
                <a:cs typeface="Andale Mono" charset="0"/>
              </a:rPr>
              <a:t>ComponentCpp11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public: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de-DE" dirty="0" err="1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MainContentComponent</a:t>
            </a:r>
            <a:r>
              <a:rPr lang="de-DE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    </a:t>
            </a:r>
            <a:r>
              <a:rPr lang="de-DE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de-DE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de-DE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numSliders</a:t>
            </a:r>
            <a:r>
              <a:rPr lang="de-DE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= 4;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    </a:t>
            </a:r>
            <a:r>
              <a:rPr lang="de-DE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while</a:t>
            </a:r>
            <a:r>
              <a:rPr lang="de-DE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(</a:t>
            </a:r>
            <a:r>
              <a:rPr lang="de-DE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numSliders</a:t>
            </a:r>
            <a:r>
              <a:rPr lang="de-DE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--)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dirty="0">
                <a:solidFill>
                  <a:srgbClr val="FFFF00"/>
                </a:solidFill>
                <a:latin typeface="Andale Mono" charset="0"/>
                <a:ea typeface="Andale Mono" charset="0"/>
                <a:cs typeface="Andale Mono" charset="0"/>
              </a:rPr>
              <a:t>            </a:t>
            </a:r>
            <a:r>
              <a:rPr lang="de-DE" dirty="0" err="1">
                <a:solidFill>
                  <a:srgbClr val="FFFF00"/>
                </a:solidFill>
                <a:latin typeface="Andale Mono" charset="0"/>
                <a:ea typeface="Andale Mono" charset="0"/>
                <a:cs typeface="Andale Mono" charset="0"/>
              </a:rPr>
              <a:t>sliders.emplace_back</a:t>
            </a:r>
            <a:r>
              <a:rPr lang="de-DE" dirty="0">
                <a:solidFill>
                  <a:srgbClr val="FFFF00"/>
                </a:solidFill>
                <a:latin typeface="Andale Mono" charset="0"/>
                <a:ea typeface="Andale Mono" charset="0"/>
                <a:cs typeface="Andale Mono" charset="0"/>
              </a:rPr>
              <a:t> (</a:t>
            </a:r>
            <a:r>
              <a:rPr lang="de-DE" dirty="0" err="1">
                <a:solidFill>
                  <a:srgbClr val="FFFF00"/>
                </a:solidFill>
                <a:latin typeface="Andale Mono" charset="0"/>
                <a:ea typeface="Andale Mono" charset="0"/>
                <a:cs typeface="Andale Mono" charset="0"/>
              </a:rPr>
              <a:t>addAndMakeVisible</a:t>
            </a:r>
            <a:r>
              <a:rPr lang="de-DE" dirty="0">
                <a:solidFill>
                  <a:srgbClr val="FFFF00"/>
                </a:solidFill>
                <a:latin typeface="Andale Mono" charset="0"/>
                <a:ea typeface="Andale Mono" charset="0"/>
                <a:cs typeface="Andale Mono" charset="0"/>
              </a:rPr>
              <a:t> (</a:t>
            </a:r>
            <a:r>
              <a:rPr lang="de-DE" dirty="0" err="1">
                <a:solidFill>
                  <a:srgbClr val="FFFF00"/>
                </a:solidFill>
                <a:latin typeface="Andale Mono" charset="0"/>
                <a:ea typeface="Andale Mono" charset="0"/>
                <a:cs typeface="Andale Mono" charset="0"/>
              </a:rPr>
              <a:t>std</a:t>
            </a:r>
            <a:r>
              <a:rPr lang="de-DE" dirty="0">
                <a:solidFill>
                  <a:srgbClr val="FFFF00"/>
                </a:solidFill>
                <a:latin typeface="Andale Mono" charset="0"/>
                <a:ea typeface="Andale Mono" charset="0"/>
                <a:cs typeface="Andale Mono" charset="0"/>
              </a:rPr>
              <a:t>::</a:t>
            </a:r>
            <a:r>
              <a:rPr lang="de-DE" dirty="0" err="1">
                <a:solidFill>
                  <a:srgbClr val="FFFF00"/>
                </a:solidFill>
                <a:latin typeface="Andale Mono" charset="0"/>
                <a:ea typeface="Andale Mono" charset="0"/>
                <a:cs typeface="Andale Mono" charset="0"/>
              </a:rPr>
              <a:t>make_unique</a:t>
            </a:r>
            <a:r>
              <a:rPr lang="de-DE" dirty="0">
                <a:solidFill>
                  <a:srgbClr val="FFFF00"/>
                </a:solidFill>
                <a:latin typeface="Andale Mono" charset="0"/>
                <a:ea typeface="Andale Mono" charset="0"/>
                <a:cs typeface="Andale Mono" charset="0"/>
              </a:rPr>
              <a:t>&lt;</a:t>
            </a:r>
            <a:r>
              <a:rPr lang="de-DE" dirty="0" err="1">
                <a:solidFill>
                  <a:srgbClr val="FFFF00"/>
                </a:solidFill>
                <a:latin typeface="Andale Mono" charset="0"/>
                <a:ea typeface="Andale Mono" charset="0"/>
                <a:cs typeface="Andale Mono" charset="0"/>
              </a:rPr>
              <a:t>Slider</a:t>
            </a:r>
            <a:r>
              <a:rPr lang="de-DE" dirty="0">
                <a:solidFill>
                  <a:srgbClr val="FFFF00"/>
                </a:solidFill>
                <a:latin typeface="Andale Mono" charset="0"/>
                <a:ea typeface="Andale Mono" charset="0"/>
                <a:cs typeface="Andale Mono" charset="0"/>
              </a:rPr>
              <a:t>&gt;()));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de-DE" dirty="0">
              <a:solidFill>
                <a:srgbClr val="98FCC7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    </a:t>
            </a:r>
            <a:r>
              <a:rPr lang="de-DE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setSize</a:t>
            </a:r>
            <a:r>
              <a:rPr lang="de-DE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(400, 300);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de-DE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void</a:t>
            </a:r>
            <a:r>
              <a:rPr lang="de-DE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de-DE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resized</a:t>
            </a:r>
            <a:r>
              <a:rPr lang="de-DE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() </a:t>
            </a:r>
            <a:r>
              <a:rPr lang="de-DE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override</a:t>
            </a:r>
            <a:endParaRPr lang="de-DE" dirty="0">
              <a:solidFill>
                <a:srgbClr val="98FCC7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    </a:t>
            </a:r>
            <a:r>
              <a:rPr lang="de-DE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Rectangle</a:t>
            </a:r>
            <a:r>
              <a:rPr lang="de-DE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&lt;</a:t>
            </a:r>
            <a:r>
              <a:rPr lang="de-DE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de-DE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&gt; </a:t>
            </a:r>
            <a:r>
              <a:rPr lang="de-DE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area</a:t>
            </a:r>
            <a:r>
              <a:rPr lang="de-DE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(</a:t>
            </a:r>
            <a:r>
              <a:rPr lang="de-DE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getLocalBounds</a:t>
            </a:r>
            <a:r>
              <a:rPr lang="de-DE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().</a:t>
            </a:r>
            <a:r>
              <a:rPr lang="de-DE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reduced</a:t>
            </a:r>
            <a:r>
              <a:rPr lang="de-DE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(8));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    </a:t>
            </a:r>
            <a:r>
              <a:rPr lang="de-DE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for</a:t>
            </a:r>
            <a:r>
              <a:rPr lang="de-DE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(</a:t>
            </a:r>
            <a:r>
              <a:rPr lang="de-DE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const</a:t>
            </a:r>
            <a:r>
              <a:rPr lang="de-DE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de-DE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auto</a:t>
            </a:r>
            <a:r>
              <a:rPr lang="de-DE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&amp; </a:t>
            </a:r>
            <a:r>
              <a:rPr lang="de-DE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slider</a:t>
            </a:r>
            <a:r>
              <a:rPr lang="de-DE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: </a:t>
            </a:r>
            <a:r>
              <a:rPr lang="de-DE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sliders</a:t>
            </a:r>
            <a:r>
              <a:rPr lang="de-DE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        </a:t>
            </a:r>
            <a:r>
              <a:rPr lang="de-DE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slider</a:t>
            </a:r>
            <a:r>
              <a:rPr lang="de-DE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-&gt;</a:t>
            </a:r>
            <a:r>
              <a:rPr lang="de-DE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setBounds</a:t>
            </a:r>
            <a:r>
              <a:rPr lang="de-DE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(</a:t>
            </a:r>
            <a:r>
              <a:rPr lang="de-DE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area.removeFromTop</a:t>
            </a:r>
            <a:r>
              <a:rPr lang="de-DE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(30).</a:t>
            </a:r>
            <a:r>
              <a:rPr lang="de-DE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reduced</a:t>
            </a:r>
            <a:r>
              <a:rPr lang="de-DE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(2));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de-DE" dirty="0">
              <a:solidFill>
                <a:srgbClr val="98FCC7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private: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dirty="0">
                <a:solidFill>
                  <a:srgbClr val="FFFF00"/>
                </a:solidFill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de-DE" dirty="0" err="1">
                <a:solidFill>
                  <a:srgbClr val="FFFF00"/>
                </a:solidFill>
                <a:latin typeface="Andale Mono" charset="0"/>
                <a:ea typeface="Andale Mono" charset="0"/>
                <a:cs typeface="Andale Mono" charset="0"/>
              </a:rPr>
              <a:t>std</a:t>
            </a:r>
            <a:r>
              <a:rPr lang="de-DE" dirty="0">
                <a:solidFill>
                  <a:srgbClr val="FFFF00"/>
                </a:solidFill>
                <a:latin typeface="Andale Mono" charset="0"/>
                <a:ea typeface="Andale Mono" charset="0"/>
                <a:cs typeface="Andale Mono" charset="0"/>
              </a:rPr>
              <a:t>::</a:t>
            </a:r>
            <a:r>
              <a:rPr lang="de-DE" dirty="0" err="1">
                <a:solidFill>
                  <a:srgbClr val="FFFF00"/>
                </a:solidFill>
                <a:latin typeface="Andale Mono" charset="0"/>
                <a:ea typeface="Andale Mono" charset="0"/>
                <a:cs typeface="Andale Mono" charset="0"/>
              </a:rPr>
              <a:t>vector</a:t>
            </a:r>
            <a:r>
              <a:rPr lang="de-DE" dirty="0">
                <a:solidFill>
                  <a:srgbClr val="FFFF00"/>
                </a:solidFill>
                <a:latin typeface="Andale Mono" charset="0"/>
                <a:ea typeface="Andale Mono" charset="0"/>
                <a:cs typeface="Andale Mono" charset="0"/>
              </a:rPr>
              <a:t>&lt;</a:t>
            </a:r>
            <a:r>
              <a:rPr lang="de-DE" dirty="0" err="1">
                <a:solidFill>
                  <a:srgbClr val="FFFF00"/>
                </a:solidFill>
                <a:latin typeface="Andale Mono" charset="0"/>
                <a:ea typeface="Andale Mono" charset="0"/>
                <a:cs typeface="Andale Mono" charset="0"/>
              </a:rPr>
              <a:t>std</a:t>
            </a:r>
            <a:r>
              <a:rPr lang="de-DE" dirty="0">
                <a:solidFill>
                  <a:srgbClr val="FFFF00"/>
                </a:solidFill>
                <a:latin typeface="Andale Mono" charset="0"/>
                <a:ea typeface="Andale Mono" charset="0"/>
                <a:cs typeface="Andale Mono" charset="0"/>
              </a:rPr>
              <a:t>::</a:t>
            </a:r>
            <a:r>
              <a:rPr lang="de-DE" dirty="0" err="1">
                <a:solidFill>
                  <a:srgbClr val="FFFF00"/>
                </a:solidFill>
                <a:latin typeface="Andale Mono" charset="0"/>
                <a:ea typeface="Andale Mono" charset="0"/>
                <a:cs typeface="Andale Mono" charset="0"/>
              </a:rPr>
              <a:t>unique_ptr</a:t>
            </a:r>
            <a:r>
              <a:rPr lang="de-DE" dirty="0">
                <a:solidFill>
                  <a:srgbClr val="FFFF00"/>
                </a:solidFill>
                <a:latin typeface="Andale Mono" charset="0"/>
                <a:ea typeface="Andale Mono" charset="0"/>
                <a:cs typeface="Andale Mono" charset="0"/>
              </a:rPr>
              <a:t>&lt;</a:t>
            </a:r>
            <a:r>
              <a:rPr lang="de-DE" dirty="0" err="1">
                <a:solidFill>
                  <a:srgbClr val="FFFF00"/>
                </a:solidFill>
                <a:latin typeface="Andale Mono" charset="0"/>
                <a:ea typeface="Andale Mono" charset="0"/>
                <a:cs typeface="Andale Mono" charset="0"/>
              </a:rPr>
              <a:t>Slider</a:t>
            </a:r>
            <a:r>
              <a:rPr lang="de-DE" dirty="0">
                <a:solidFill>
                  <a:srgbClr val="FFFF00"/>
                </a:solidFill>
                <a:latin typeface="Andale Mono" charset="0"/>
                <a:ea typeface="Andale Mono" charset="0"/>
                <a:cs typeface="Andale Mono" charset="0"/>
              </a:rPr>
              <a:t>&gt;&gt; </a:t>
            </a:r>
            <a:r>
              <a:rPr lang="de-DE" dirty="0" err="1">
                <a:solidFill>
                  <a:srgbClr val="FFFF00"/>
                </a:solidFill>
                <a:latin typeface="Andale Mono" charset="0"/>
                <a:ea typeface="Andale Mono" charset="0"/>
                <a:cs typeface="Andale Mono" charset="0"/>
              </a:rPr>
              <a:t>sliders</a:t>
            </a:r>
            <a:r>
              <a:rPr lang="de-DE" dirty="0">
                <a:solidFill>
                  <a:srgbClr val="FFFF00"/>
                </a:solidFill>
                <a:latin typeface="Andale Mono" charset="0"/>
                <a:ea typeface="Andale Mono" charset="0"/>
                <a:cs typeface="Andale Mono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uk-UA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};</a:t>
            </a:r>
            <a:endParaRPr lang="uk-UA" dirty="0">
              <a:solidFill>
                <a:srgbClr val="98FCC7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98FCC7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07582" y="1719726"/>
            <a:ext cx="4039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04_vector_unique_ptr </a:t>
            </a:r>
            <a:r>
              <a:rPr lang="en-US" dirty="0" smtClean="0"/>
              <a:t>example on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01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JUCE</a:t>
            </a:r>
          </a:p>
          <a:p>
            <a:pPr lvl="1"/>
            <a:r>
              <a:rPr lang="en-US" sz="1800" dirty="0" err="1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WeakReference</a:t>
            </a:r>
            <a:r>
              <a:rPr lang="en-US" sz="1800" dirty="0" smtClean="0">
                <a:solidFill>
                  <a:srgbClr val="98FCC7"/>
                </a:solidFill>
              </a:rPr>
              <a:t> </a:t>
            </a:r>
            <a:r>
              <a:rPr lang="en-US" sz="1800" dirty="0" smtClean="0"/>
              <a:t>			</a:t>
            </a:r>
          </a:p>
          <a:p>
            <a:pPr lvl="1"/>
            <a:r>
              <a:rPr lang="en-US" sz="1800" dirty="0" err="1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ReferenceCountedObject</a:t>
            </a:r>
            <a:r>
              <a:rPr lang="en-US" sz="1800" dirty="0" smtClean="0"/>
              <a:t>	</a:t>
            </a:r>
            <a:endParaRPr lang="en-US" sz="1800" dirty="0">
              <a:sym typeface="Wingdings"/>
            </a:endParaRPr>
          </a:p>
          <a:p>
            <a:pPr lvl="1"/>
            <a:r>
              <a:rPr lang="en-US" sz="1800" dirty="0" err="1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ReferenceCounterArray</a:t>
            </a:r>
            <a:r>
              <a:rPr lang="en-US" sz="1800" dirty="0" smtClean="0"/>
              <a:t>	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2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JUCE</a:t>
            </a:r>
          </a:p>
          <a:p>
            <a:pPr lvl="1"/>
            <a:r>
              <a:rPr lang="en-US" sz="1800" dirty="0" err="1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WeakReference</a:t>
            </a:r>
            <a:r>
              <a:rPr lang="en-US" sz="1800" dirty="0" smtClean="0">
                <a:solidFill>
                  <a:srgbClr val="98FCC7"/>
                </a:solidFill>
              </a:rPr>
              <a:t> </a:t>
            </a:r>
            <a:r>
              <a:rPr lang="en-US" sz="1800" dirty="0" smtClean="0"/>
              <a:t>			</a:t>
            </a:r>
            <a:r>
              <a:rPr lang="en-US" sz="1800" dirty="0" smtClean="0">
                <a:sym typeface="Wingdings"/>
              </a:rPr>
              <a:t> </a:t>
            </a:r>
            <a:r>
              <a:rPr lang="en-US" sz="1800" dirty="0" err="1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std</a:t>
            </a:r>
            <a:r>
              <a:rPr lang="en-US" sz="1800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::</a:t>
            </a:r>
            <a:r>
              <a:rPr lang="en-US" sz="1800" dirty="0" err="1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weak_ptr</a:t>
            </a:r>
            <a:r>
              <a:rPr lang="en-US" sz="1800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&lt;T&gt;</a:t>
            </a:r>
            <a:endParaRPr lang="en-US" sz="1800" dirty="0" smtClean="0">
              <a:solidFill>
                <a:srgbClr val="98FCC7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lvl="1"/>
            <a:r>
              <a:rPr lang="en-US" sz="1800" dirty="0" err="1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ReferenceCountedObject</a:t>
            </a:r>
            <a:r>
              <a:rPr lang="en-US" sz="1800" dirty="0" smtClean="0"/>
              <a:t>	</a:t>
            </a:r>
            <a:r>
              <a:rPr lang="en-US" sz="1800" dirty="0" smtClean="0">
                <a:sym typeface="Wingdings"/>
              </a:rPr>
              <a:t> </a:t>
            </a:r>
            <a:r>
              <a:rPr lang="en-US" sz="1800" dirty="0" err="1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std</a:t>
            </a:r>
            <a:r>
              <a:rPr lang="en-US" sz="1800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::</a:t>
            </a:r>
            <a:r>
              <a:rPr lang="en-US" sz="1800" dirty="0" err="1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shared_ptr</a:t>
            </a:r>
            <a:r>
              <a:rPr lang="en-US" sz="1800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&lt;T&gt;</a:t>
            </a:r>
            <a:endParaRPr lang="en-US" sz="1800" dirty="0" smtClean="0">
              <a:solidFill>
                <a:srgbClr val="98FCC7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lvl="1"/>
            <a:r>
              <a:rPr lang="en-US" sz="1800" dirty="0" err="1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ReferenceCounterArray</a:t>
            </a:r>
            <a:r>
              <a:rPr lang="en-US" sz="1800" dirty="0" smtClean="0"/>
              <a:t>	 	</a:t>
            </a:r>
            <a:r>
              <a:rPr lang="en-US" sz="1800" dirty="0" smtClean="0">
                <a:sym typeface="Wingdings"/>
              </a:rPr>
              <a:t> </a:t>
            </a:r>
            <a:r>
              <a:rPr lang="en-US" sz="1800" dirty="0" err="1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std</a:t>
            </a:r>
            <a:r>
              <a:rPr lang="en-US" sz="1800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::vector&lt;</a:t>
            </a:r>
            <a:r>
              <a:rPr lang="en-US" sz="1800" dirty="0" err="1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std</a:t>
            </a:r>
            <a:r>
              <a:rPr lang="en-US" sz="1800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::</a:t>
            </a:r>
            <a:r>
              <a:rPr lang="en-US" sz="1800" dirty="0" err="1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shared_ptr</a:t>
            </a:r>
            <a:r>
              <a:rPr lang="en-US" sz="1800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&lt;T&gt;&gt;</a:t>
            </a:r>
          </a:p>
          <a:p>
            <a:endParaRPr lang="en-US" sz="2200" dirty="0" smtClean="0">
              <a:sym typeface="Wingdings"/>
            </a:endParaRPr>
          </a:p>
          <a:p>
            <a:r>
              <a:rPr lang="en-US" sz="2200" dirty="0" smtClean="0">
                <a:sym typeface="Wingdings"/>
              </a:rPr>
              <a:t>Although there quite a few differences</a:t>
            </a:r>
            <a:r>
              <a:rPr lang="is-IS" sz="2200" dirty="0" smtClean="0">
                <a:sym typeface="Wingdings"/>
              </a:rPr>
              <a:t>…</a:t>
            </a:r>
            <a:endParaRPr lang="en-US" sz="2200" dirty="0"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49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JUCE </a:t>
            </a:r>
            <a:r>
              <a:rPr lang="en-US" sz="4800" dirty="0" err="1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WeakReference</a:t>
            </a:r>
            <a:endParaRPr lang="en-US" sz="4800" dirty="0">
              <a:solidFill>
                <a:srgbClr val="98FCC7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purpose of the </a:t>
            </a:r>
            <a:r>
              <a:rPr lang="en-US" dirty="0"/>
              <a:t>JUCE </a:t>
            </a:r>
            <a:r>
              <a:rPr lang="en-US" dirty="0" err="1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WeakReference</a:t>
            </a:r>
            <a:r>
              <a:rPr lang="en-US" dirty="0" smtClean="0">
                <a:solidFill>
                  <a:srgbClr val="98FCC7"/>
                </a:solidFill>
              </a:rPr>
              <a:t> </a:t>
            </a:r>
            <a:r>
              <a:rPr lang="en-US" dirty="0" smtClean="0"/>
              <a:t>class is to hold a pointer to another object</a:t>
            </a:r>
          </a:p>
          <a:p>
            <a:r>
              <a:rPr lang="en-US" dirty="0" smtClean="0"/>
              <a:t>The original pointer can be obtained from the </a:t>
            </a:r>
            <a:r>
              <a:rPr lang="en-US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WeakReference</a:t>
            </a:r>
            <a:r>
              <a:rPr lang="en-US" dirty="0">
                <a:solidFill>
                  <a:srgbClr val="98FCC7"/>
                </a:solidFill>
              </a:rPr>
              <a:t> </a:t>
            </a:r>
            <a:r>
              <a:rPr lang="en-US" dirty="0" smtClean="0"/>
              <a:t>object in order to use the pointer</a:t>
            </a:r>
          </a:p>
          <a:p>
            <a:r>
              <a:rPr lang="en-US" dirty="0" smtClean="0"/>
              <a:t>BUT the pointer returned will be </a:t>
            </a:r>
            <a:r>
              <a:rPr lang="en-US" sz="2600" dirty="0" err="1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nullptr</a:t>
            </a:r>
            <a:r>
              <a:rPr lang="en-US" dirty="0" smtClean="0">
                <a:solidFill>
                  <a:srgbClr val="98FCC7"/>
                </a:solidFill>
              </a:rPr>
              <a:t> </a:t>
            </a:r>
            <a:r>
              <a:rPr lang="en-US" dirty="0" smtClean="0"/>
              <a:t>if the object has been deleted </a:t>
            </a:r>
          </a:p>
          <a:p>
            <a:r>
              <a:rPr lang="en-US" dirty="0" smtClean="0"/>
              <a:t>This allows you to avoid trying to use a pointer to an object that has already been deleted</a:t>
            </a:r>
          </a:p>
          <a:p>
            <a:r>
              <a:rPr lang="en-US" dirty="0" smtClean="0"/>
              <a:t>Example</a:t>
            </a:r>
            <a:r>
              <a:rPr lang="is-IS" dirty="0" smtClean="0"/>
              <a:t>… (</a:t>
            </a:r>
            <a:r>
              <a:rPr lang="en-US" i="1" dirty="0" smtClean="0"/>
              <a:t>05_WeakReference</a:t>
            </a:r>
            <a:r>
              <a:rPr lang="en-US" dirty="0" smtClean="0"/>
              <a:t> on </a:t>
            </a:r>
            <a:r>
              <a:rPr lang="en-US" dirty="0" err="1" smtClean="0"/>
              <a:t>github</a:t>
            </a:r>
            <a:r>
              <a:rPr lang="is-IS" dirty="0" smtClean="0"/>
              <a:t>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49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C++11 Equivalent: </a:t>
            </a:r>
            <a:r>
              <a:rPr lang="en-US" sz="5100" dirty="0" err="1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std</a:t>
            </a:r>
            <a:r>
              <a:rPr lang="en-US" sz="5100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::</a:t>
            </a:r>
            <a:r>
              <a:rPr lang="en-US" sz="5100" dirty="0" err="1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weak_ptr</a:t>
            </a:r>
            <a:endParaRPr lang="en-US" sz="5100" dirty="0">
              <a:solidFill>
                <a:srgbClr val="98FCC7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 smtClean="0"/>
              <a:t>…but this needs a </a:t>
            </a:r>
            <a:r>
              <a:rPr lang="is-IS" sz="2600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std::shared_ptr </a:t>
            </a:r>
            <a:r>
              <a:rPr lang="is-IS" dirty="0" smtClean="0"/>
              <a:t>to work (more on this later)</a:t>
            </a:r>
          </a:p>
          <a:p>
            <a:r>
              <a:rPr lang="is-IS" dirty="0" smtClean="0"/>
              <a:t>Whereas the JUCE </a:t>
            </a:r>
            <a:r>
              <a:rPr lang="is-IS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WeakReference</a:t>
            </a:r>
            <a:r>
              <a:rPr lang="is-IS" dirty="0" smtClean="0"/>
              <a:t> class can be used with any class (as illustration by the previous example)</a:t>
            </a:r>
          </a:p>
          <a:p>
            <a:r>
              <a:rPr lang="is-IS" dirty="0" smtClean="0"/>
              <a:t>Example... (</a:t>
            </a:r>
            <a:r>
              <a:rPr lang="en-US" i="1" dirty="0"/>
              <a:t>06_weak_ptr </a:t>
            </a:r>
            <a:r>
              <a:rPr lang="en-US" dirty="0" smtClean="0"/>
              <a:t>on </a:t>
            </a:r>
            <a:r>
              <a:rPr lang="en-US" dirty="0" err="1" smtClean="0"/>
              <a:t>github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20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Smart pointer 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Smart pointers typically manage the </a:t>
            </a:r>
            <a:r>
              <a:rPr lang="en-US" dirty="0" smtClean="0"/>
              <a:t>lifetimes </a:t>
            </a:r>
            <a:r>
              <a:rPr lang="en-US" dirty="0"/>
              <a:t>of </a:t>
            </a:r>
            <a:r>
              <a:rPr lang="en-US" dirty="0" smtClean="0"/>
              <a:t>objects </a:t>
            </a:r>
            <a:r>
              <a:rPr lang="en-US" dirty="0"/>
              <a:t>and delete </a:t>
            </a:r>
            <a:r>
              <a:rPr lang="en-US" dirty="0" smtClean="0"/>
              <a:t>them automatically </a:t>
            </a:r>
            <a:r>
              <a:rPr lang="en-US" dirty="0"/>
              <a:t>when </a:t>
            </a:r>
            <a:r>
              <a:rPr lang="en-US" dirty="0" smtClean="0"/>
              <a:t>they are </a:t>
            </a:r>
            <a:r>
              <a:rPr lang="en-US" dirty="0"/>
              <a:t>no </a:t>
            </a:r>
            <a:r>
              <a:rPr lang="en-US" dirty="0" smtClean="0"/>
              <a:t>longer needed</a:t>
            </a:r>
          </a:p>
          <a:p>
            <a:r>
              <a:rPr lang="en-US" dirty="0" smtClean="0"/>
              <a:t>If you’re not using smart pointers at all: you probably should be!</a:t>
            </a:r>
          </a:p>
          <a:p>
            <a:r>
              <a:rPr lang="en-US" dirty="0" smtClean="0"/>
              <a:t>In many cases they are a zero-cost option</a:t>
            </a:r>
          </a:p>
          <a:p>
            <a:r>
              <a:rPr lang="en-US" dirty="0" smtClean="0"/>
              <a:t>Basic premise: don’t use </a:t>
            </a:r>
            <a:r>
              <a:rPr lang="en-US" sz="2400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delete</a:t>
            </a:r>
            <a:r>
              <a:rPr lang="en-US" dirty="0" smtClean="0">
                <a:solidFill>
                  <a:srgbClr val="98FCC7"/>
                </a:solidFill>
              </a:rPr>
              <a:t> </a:t>
            </a:r>
            <a:r>
              <a:rPr lang="en-US" dirty="0" smtClean="0"/>
              <a:t>explicitly</a:t>
            </a:r>
          </a:p>
          <a:p>
            <a:pPr lvl="1"/>
            <a:r>
              <a:rPr lang="en-US" dirty="0" smtClean="0"/>
              <a:t>Ideally: don’t use </a:t>
            </a:r>
            <a:r>
              <a:rPr lang="en-US" sz="2000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new </a:t>
            </a:r>
          </a:p>
          <a:p>
            <a:r>
              <a:rPr lang="en-US" dirty="0" smtClean="0"/>
              <a:t>JUCE smart pointers: </a:t>
            </a:r>
            <a:r>
              <a:rPr lang="en-US" dirty="0" err="1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ScopedPointer</a:t>
            </a:r>
            <a:r>
              <a:rPr lang="en-US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dirty="0" err="1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OwnedArray</a:t>
            </a:r>
            <a:r>
              <a:rPr lang="en-US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dirty="0" err="1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WeakReference</a:t>
            </a:r>
            <a:r>
              <a:rPr lang="en-US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dirty="0" err="1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ReferenceCountedObject</a:t>
            </a:r>
            <a:r>
              <a:rPr lang="en-US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dirty="0" err="1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ReferenceCountedArray</a:t>
            </a:r>
            <a:endParaRPr lang="en-US" dirty="0" smtClean="0">
              <a:solidFill>
                <a:srgbClr val="98FCC7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dirty="0" smtClean="0"/>
              <a:t>But modern C++ (C++11/14) has its own equivalents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83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err="1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ReferenceCountedObject</a:t>
            </a:r>
            <a:r>
              <a:rPr lang="en-US" sz="3600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/</a:t>
            </a:r>
            <a:r>
              <a:rPr lang="en-US" sz="3600" dirty="0"/>
              <a:t> </a:t>
            </a:r>
            <a:r>
              <a:rPr lang="en-US" sz="3600" dirty="0" err="1"/>
              <a:t>ReferenceCountedObjectPtr</a:t>
            </a:r>
            <a:r>
              <a:rPr lang="is-IS" sz="3600" dirty="0" smtClean="0"/>
              <a:t> and </a:t>
            </a:r>
            <a:r>
              <a:rPr lang="is-IS" sz="36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std::shared_ptr </a:t>
            </a:r>
            <a:endParaRPr lang="en-US" sz="3600" dirty="0">
              <a:solidFill>
                <a:srgbClr val="98FCC7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ScopedPointer</a:t>
            </a:r>
            <a:r>
              <a:rPr lang="en-US" dirty="0" smtClean="0">
                <a:solidFill>
                  <a:srgbClr val="98FCC7"/>
                </a:solidFill>
              </a:rPr>
              <a:t> </a:t>
            </a:r>
            <a:r>
              <a:rPr lang="en-US" dirty="0" smtClean="0"/>
              <a:t>(and </a:t>
            </a:r>
            <a:r>
              <a:rPr lang="en-US" dirty="0" err="1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std</a:t>
            </a:r>
            <a:r>
              <a:rPr lang="en-US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::</a:t>
            </a:r>
            <a:r>
              <a:rPr lang="en-US" dirty="0" err="1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unique_ptr</a:t>
            </a:r>
            <a:r>
              <a:rPr lang="en-US" dirty="0" smtClean="0"/>
              <a:t>) store a pointer in a single location</a:t>
            </a:r>
          </a:p>
          <a:p>
            <a:r>
              <a:rPr lang="en-US" dirty="0" smtClean="0"/>
              <a:t>We have seen the use of </a:t>
            </a:r>
            <a:r>
              <a:rPr lang="en-US" dirty="0" err="1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WeakReference</a:t>
            </a:r>
            <a:r>
              <a:rPr lang="en-US" dirty="0" smtClean="0">
                <a:solidFill>
                  <a:srgbClr val="98FCC7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err="1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std</a:t>
            </a:r>
            <a:r>
              <a:rPr lang="en-US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::</a:t>
            </a:r>
            <a:r>
              <a:rPr lang="en-US" dirty="0" err="1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weak_ptr</a:t>
            </a:r>
            <a:r>
              <a:rPr lang="en-US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/>
              <a:t>store pointers in multiple locations and to detect when an object has been deleted</a:t>
            </a:r>
          </a:p>
          <a:p>
            <a:r>
              <a:rPr lang="en-US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ReferenceCountedObject</a:t>
            </a:r>
            <a:r>
              <a:rPr lang="en-US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/>
              <a:t>explicitly allows you to store a pointer in multiple locations with </a:t>
            </a:r>
            <a:r>
              <a:rPr lang="en-US" dirty="0" err="1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ReferenceCountedObjectPtr</a:t>
            </a:r>
            <a:r>
              <a:rPr lang="en-US" dirty="0" smtClean="0">
                <a:solidFill>
                  <a:srgbClr val="98FCC7"/>
                </a:solidFill>
              </a:rPr>
              <a:t> </a:t>
            </a:r>
            <a:r>
              <a:rPr lang="en-US" dirty="0" smtClean="0"/>
              <a:t>objects</a:t>
            </a:r>
          </a:p>
          <a:p>
            <a:r>
              <a:rPr lang="en-US" dirty="0" smtClean="0"/>
              <a:t>The </a:t>
            </a:r>
            <a:r>
              <a:rPr lang="en-US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ReferenceCountedObject</a:t>
            </a:r>
            <a:r>
              <a:rPr lang="en-US" dirty="0" smtClean="0"/>
              <a:t> base class maintains a reference count of the number places the pointer is stored.</a:t>
            </a:r>
          </a:p>
          <a:p>
            <a:r>
              <a:rPr lang="en-US" dirty="0" smtClean="0"/>
              <a:t>The object can be deleted when the reference count drops to zero</a:t>
            </a:r>
          </a:p>
          <a:p>
            <a:r>
              <a:rPr lang="en-US" dirty="0" smtClean="0"/>
              <a:t>Examples based on JUCE </a:t>
            </a:r>
            <a:r>
              <a:rPr lang="en-US" i="1" dirty="0" smtClean="0"/>
              <a:t>Tutorial </a:t>
            </a:r>
            <a:r>
              <a:rPr lang="en-US" i="1" dirty="0" err="1" smtClean="0"/>
              <a:t>AudioSampleBuffer</a:t>
            </a:r>
            <a:r>
              <a:rPr lang="en-US" i="1" dirty="0" smtClean="0"/>
              <a:t> advanced</a:t>
            </a:r>
          </a:p>
          <a:p>
            <a:pPr lvl="1"/>
            <a:r>
              <a:rPr lang="en-US" dirty="0" smtClean="0"/>
              <a:t> (</a:t>
            </a:r>
            <a:r>
              <a:rPr lang="en-US" i="1" dirty="0" smtClean="0"/>
              <a:t>07_ReferenceCountedObject </a:t>
            </a:r>
            <a:r>
              <a:rPr lang="en-US" dirty="0" smtClean="0"/>
              <a:t>on </a:t>
            </a:r>
            <a:r>
              <a:rPr lang="en-US" dirty="0" err="1" smtClean="0"/>
              <a:t>github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i="1" dirty="0" smtClean="0"/>
              <a:t>08_shared_ptr</a:t>
            </a:r>
            <a:r>
              <a:rPr lang="en-US" dirty="0" smtClean="0"/>
              <a:t> </a:t>
            </a:r>
            <a:r>
              <a:rPr lang="en-US" dirty="0"/>
              <a:t>on </a:t>
            </a:r>
            <a:r>
              <a:rPr lang="en-US" dirty="0" err="1"/>
              <a:t>github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830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clear benefit of </a:t>
            </a:r>
            <a:r>
              <a:rPr lang="en-US" sz="2400" dirty="0" err="1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std</a:t>
            </a:r>
            <a:r>
              <a:rPr lang="en-US" sz="2400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::</a:t>
            </a:r>
            <a:r>
              <a:rPr lang="en-US" sz="2400" dirty="0" err="1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shared_ptr</a:t>
            </a:r>
            <a:r>
              <a:rPr lang="en-US" sz="2400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/>
              <a:t>is that we can create a </a:t>
            </a:r>
            <a:r>
              <a:rPr lang="en-US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std</a:t>
            </a:r>
            <a:r>
              <a:rPr lang="en-US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::</a:t>
            </a:r>
            <a:r>
              <a:rPr lang="en-US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shared_ptr</a:t>
            </a:r>
            <a:r>
              <a:rPr lang="en-US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/>
              <a:t>of any type (we don’t need to inherit from another class)</a:t>
            </a:r>
            <a:endParaRPr lang="en-US" dirty="0" smtClean="0">
              <a:solidFill>
                <a:srgbClr val="98FCC7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dirty="0" err="1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ReferenceCountedObject</a:t>
            </a:r>
            <a:r>
              <a:rPr lang="is-IS" dirty="0" smtClean="0"/>
              <a:t> </a:t>
            </a:r>
            <a:r>
              <a:rPr lang="en-US" dirty="0"/>
              <a:t>i</a:t>
            </a:r>
            <a:r>
              <a:rPr lang="en-US" dirty="0" smtClean="0"/>
              <a:t>s intrusive (the count is kept as a member in your object) </a:t>
            </a:r>
          </a:p>
          <a:p>
            <a:pPr lvl="1"/>
            <a:r>
              <a:rPr lang="en-US" dirty="0" smtClean="0"/>
              <a:t>The object itself can use its </a:t>
            </a:r>
            <a:r>
              <a:rPr lang="en-US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this</a:t>
            </a:r>
            <a:r>
              <a:rPr lang="en-US" dirty="0" smtClean="0"/>
              <a:t> pointer and pass this to other </a:t>
            </a:r>
            <a:r>
              <a:rPr lang="en-US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ReferenceCountedObjectPtr</a:t>
            </a:r>
            <a:r>
              <a:rPr lang="en-US" dirty="0">
                <a:solidFill>
                  <a:srgbClr val="98FCC7"/>
                </a:solidFill>
              </a:rPr>
              <a:t> </a:t>
            </a:r>
            <a:r>
              <a:rPr lang="en-US" dirty="0" smtClean="0"/>
              <a:t>objects and the reference count would will be maintained correctly</a:t>
            </a:r>
          </a:p>
          <a:p>
            <a:r>
              <a:rPr lang="en-US" dirty="0" smtClean="0"/>
              <a:t>The </a:t>
            </a:r>
            <a:r>
              <a:rPr lang="en-US" sz="2400" dirty="0" err="1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std</a:t>
            </a:r>
            <a:r>
              <a:rPr lang="en-US" sz="2400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::</a:t>
            </a:r>
            <a:r>
              <a:rPr lang="en-US" sz="2400" dirty="0" err="1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shared_ptr</a:t>
            </a:r>
            <a:r>
              <a:rPr lang="en-US" sz="2400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/>
              <a:t>class maintains a separate count in a control block so passing an object’s </a:t>
            </a:r>
            <a:r>
              <a:rPr lang="en-US" sz="2400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this</a:t>
            </a:r>
            <a:r>
              <a:rPr lang="en-US" dirty="0" smtClean="0"/>
              <a:t> pointer to a </a:t>
            </a:r>
            <a:r>
              <a:rPr lang="en-US" sz="24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std</a:t>
            </a:r>
            <a:r>
              <a:rPr lang="en-US" sz="24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::</a:t>
            </a:r>
            <a:r>
              <a:rPr lang="en-US" sz="24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shared_ptr</a:t>
            </a:r>
            <a:r>
              <a:rPr lang="en-US" sz="24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/>
              <a:t>creates a separate copy of the count which clearly leads to problems!</a:t>
            </a:r>
          </a:p>
          <a:p>
            <a:pPr lvl="1"/>
            <a:r>
              <a:rPr lang="en-US" dirty="0" smtClean="0"/>
              <a:t>You class can inherit from </a:t>
            </a:r>
            <a:r>
              <a:rPr lang="en-US" sz="2000" dirty="0" err="1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std</a:t>
            </a:r>
            <a:r>
              <a:rPr lang="en-US" sz="2000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::</a:t>
            </a:r>
            <a:r>
              <a:rPr lang="en-US" sz="2000" dirty="0" err="1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enable_shared_from_this</a:t>
            </a:r>
            <a:r>
              <a:rPr lang="en-US" sz="2000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/>
              <a:t>and use </a:t>
            </a:r>
            <a:r>
              <a:rPr lang="en-US" sz="2000" dirty="0" err="1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shared_from_this</a:t>
            </a:r>
            <a:r>
              <a:rPr lang="en-US" sz="2000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()</a:t>
            </a:r>
            <a:r>
              <a:rPr lang="en-US" dirty="0" smtClean="0"/>
              <a:t> instead of the </a:t>
            </a:r>
            <a:r>
              <a:rPr lang="en-US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this</a:t>
            </a:r>
            <a:r>
              <a:rPr lang="en-US" dirty="0" smtClean="0"/>
              <a:t> pointer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497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</a:t>
            </a:r>
            <a:r>
              <a:rPr lang="en-US" dirty="0" err="1" smtClean="0"/>
              <a:t>microbenchmarks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err="1" smtClean="0">
                <a:latin typeface="Andale Mono" charset="0"/>
                <a:ea typeface="Andale Mono" charset="0"/>
                <a:cs typeface="Andale Mono" charset="0"/>
              </a:rPr>
              <a:t>ScopedPointer</a:t>
            </a:r>
            <a:r>
              <a:rPr lang="en-US" b="1" dirty="0" smtClean="0">
                <a:latin typeface="Andale Mono" charset="0"/>
                <a:ea typeface="Andale Mono" charset="0"/>
                <a:cs typeface="Andale Mono" charset="0"/>
              </a:rPr>
              <a:t> vs </a:t>
            </a:r>
            <a:r>
              <a:rPr lang="en-US" b="1" dirty="0" err="1" smtClean="0">
                <a:latin typeface="Andale Mono" charset="0"/>
                <a:ea typeface="Andale Mono" charset="0"/>
                <a:cs typeface="Andale Mono" charset="0"/>
              </a:rPr>
              <a:t>std</a:t>
            </a:r>
            <a:r>
              <a:rPr lang="en-US" b="1" dirty="0" smtClean="0">
                <a:latin typeface="Andale Mono" charset="0"/>
                <a:ea typeface="Andale Mono" charset="0"/>
                <a:cs typeface="Andale Mono" charset="0"/>
              </a:rPr>
              <a:t>::</a:t>
            </a:r>
            <a:r>
              <a:rPr lang="en-US" b="1" dirty="0" err="1" smtClean="0">
                <a:latin typeface="Andale Mono" charset="0"/>
                <a:ea typeface="Andale Mono" charset="0"/>
                <a:cs typeface="Andale Mono" charset="0"/>
              </a:rPr>
              <a:t>unique_ptr</a:t>
            </a:r>
            <a:endParaRPr lang="en-US" b="1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lvl="1"/>
            <a:r>
              <a:rPr lang="en-US" b="1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Benchmark</a:t>
            </a:r>
            <a:r>
              <a:rPr lang="en-US" b="1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en-US" b="1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bench_make_unqiue_ptr</a:t>
            </a:r>
            <a:r>
              <a:rPr lang="en-US" b="1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     average=0.000070ms / iteration</a:t>
            </a:r>
          </a:p>
          <a:p>
            <a:pPr lvl="1"/>
            <a:r>
              <a:rPr lang="en-US" b="1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Benchmark: </a:t>
            </a:r>
            <a:r>
              <a:rPr lang="en-US" b="1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bench_new_unqiue_ptr</a:t>
            </a:r>
            <a:r>
              <a:rPr lang="en-US" b="1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      average=0.000060ms / iteration</a:t>
            </a:r>
          </a:p>
          <a:p>
            <a:pPr lvl="1"/>
            <a:r>
              <a:rPr lang="en-US" b="1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Benchmark: </a:t>
            </a:r>
            <a:r>
              <a:rPr lang="en-US" b="1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bench_ScopedPointer</a:t>
            </a:r>
            <a:r>
              <a:rPr lang="en-US" b="1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       average=0.000061ms / </a:t>
            </a:r>
            <a:r>
              <a:rPr lang="en-US" b="1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iteration</a:t>
            </a:r>
          </a:p>
          <a:p>
            <a:pPr lvl="1"/>
            <a:endParaRPr lang="en-US" b="1" dirty="0">
              <a:solidFill>
                <a:srgbClr val="98FCC7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b="1" dirty="0" err="1" smtClean="0">
                <a:latin typeface="Andale Mono" charset="0"/>
                <a:ea typeface="Andale Mono" charset="0"/>
                <a:cs typeface="Andale Mono" charset="0"/>
              </a:rPr>
              <a:t>ReferenceCountedObject</a:t>
            </a:r>
            <a:r>
              <a:rPr lang="en-US" b="1" dirty="0" smtClean="0">
                <a:latin typeface="Andale Mono" charset="0"/>
                <a:ea typeface="Andale Mono" charset="0"/>
                <a:cs typeface="Andale Mono" charset="0"/>
              </a:rPr>
              <a:t> vs </a:t>
            </a:r>
            <a:r>
              <a:rPr lang="en-US" b="1" dirty="0" err="1" smtClean="0">
                <a:latin typeface="Andale Mono" charset="0"/>
                <a:ea typeface="Andale Mono" charset="0"/>
                <a:cs typeface="Andale Mono" charset="0"/>
              </a:rPr>
              <a:t>std</a:t>
            </a:r>
            <a:r>
              <a:rPr lang="en-US" b="1" dirty="0" smtClean="0">
                <a:latin typeface="Andale Mono" charset="0"/>
                <a:ea typeface="Andale Mono" charset="0"/>
                <a:cs typeface="Andale Mono" charset="0"/>
              </a:rPr>
              <a:t>::</a:t>
            </a:r>
            <a:r>
              <a:rPr lang="en-US" b="1" dirty="0" err="1" smtClean="0">
                <a:latin typeface="Andale Mono" charset="0"/>
                <a:ea typeface="Andale Mono" charset="0"/>
                <a:cs typeface="Andale Mono" charset="0"/>
              </a:rPr>
              <a:t>shared_ptr</a:t>
            </a:r>
            <a:endParaRPr lang="en-US" b="1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lvl="1"/>
            <a:r>
              <a:rPr lang="en-US" b="1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Benchmark</a:t>
            </a:r>
            <a:r>
              <a:rPr lang="en-US" b="1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en-US" b="1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bench_make_shared_ptr</a:t>
            </a:r>
            <a:r>
              <a:rPr lang="en-US" b="1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     average=0.000834ms / iteration</a:t>
            </a:r>
          </a:p>
          <a:p>
            <a:pPr lvl="1"/>
            <a:r>
              <a:rPr lang="en-US" b="1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Benchmark: </a:t>
            </a:r>
            <a:r>
              <a:rPr lang="en-US" b="1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bench_new_shared_ptr</a:t>
            </a:r>
            <a:r>
              <a:rPr lang="en-US" b="1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      average=0.001156ms / iteration</a:t>
            </a:r>
          </a:p>
          <a:p>
            <a:pPr lvl="1"/>
            <a:r>
              <a:rPr lang="en-US" b="1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Benchmark: </a:t>
            </a:r>
            <a:r>
              <a:rPr lang="en-US" b="1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bench_RefCountedInt</a:t>
            </a:r>
            <a:r>
              <a:rPr lang="en-US" b="1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       average=0.000653ms / iteration</a:t>
            </a:r>
          </a:p>
          <a:p>
            <a:pPr lvl="1"/>
            <a:r>
              <a:rPr lang="en-US" b="1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Benchmark: </a:t>
            </a:r>
            <a:r>
              <a:rPr lang="en-US" b="1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bench_InlineRefCountedInt</a:t>
            </a:r>
            <a:r>
              <a:rPr lang="en-US" b="1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 average=0.000611ms / </a:t>
            </a:r>
            <a:r>
              <a:rPr lang="en-US" b="1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iteration</a:t>
            </a:r>
          </a:p>
          <a:p>
            <a:pPr lvl="1"/>
            <a:endParaRPr lang="en-US" b="1" dirty="0">
              <a:solidFill>
                <a:srgbClr val="98FCC7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b="1" dirty="0" err="1" smtClean="0">
                <a:latin typeface="Andale Mono" charset="0"/>
                <a:ea typeface="Andale Mono" charset="0"/>
                <a:cs typeface="Andale Mono" charset="0"/>
              </a:rPr>
              <a:t>WeakReference</a:t>
            </a:r>
            <a:r>
              <a:rPr lang="en-US" b="1" dirty="0" smtClean="0">
                <a:latin typeface="Andale Mono" charset="0"/>
                <a:ea typeface="Andale Mono" charset="0"/>
                <a:cs typeface="Andale Mono" charset="0"/>
              </a:rPr>
              <a:t> vs </a:t>
            </a:r>
            <a:r>
              <a:rPr lang="en-US" b="1" dirty="0" err="1" smtClean="0">
                <a:latin typeface="Andale Mono" charset="0"/>
                <a:ea typeface="Andale Mono" charset="0"/>
                <a:cs typeface="Andale Mono" charset="0"/>
              </a:rPr>
              <a:t>std</a:t>
            </a:r>
            <a:r>
              <a:rPr lang="en-US" b="1" dirty="0" smtClean="0">
                <a:latin typeface="Andale Mono" charset="0"/>
                <a:ea typeface="Andale Mono" charset="0"/>
                <a:cs typeface="Andale Mono" charset="0"/>
              </a:rPr>
              <a:t>::</a:t>
            </a:r>
            <a:r>
              <a:rPr lang="en-US" b="1" dirty="0" err="1" smtClean="0">
                <a:latin typeface="Andale Mono" charset="0"/>
                <a:ea typeface="Andale Mono" charset="0"/>
                <a:cs typeface="Andale Mono" charset="0"/>
              </a:rPr>
              <a:t>weak_ptr</a:t>
            </a:r>
            <a:endParaRPr lang="en-US" b="1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lvl="1"/>
            <a:r>
              <a:rPr lang="en-US" b="1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Benchmark</a:t>
            </a:r>
            <a:r>
              <a:rPr lang="en-US" b="1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: </a:t>
            </a:r>
            <a:r>
              <a:rPr lang="en-US" b="1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bench_weak_ptr_Component</a:t>
            </a:r>
            <a:r>
              <a:rPr lang="en-US" b="1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  average=0.000602ms / iteration</a:t>
            </a:r>
          </a:p>
          <a:p>
            <a:pPr lvl="1"/>
            <a:r>
              <a:rPr lang="en-US" b="1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Benchmark: </a:t>
            </a:r>
            <a:r>
              <a:rPr lang="en-US" b="1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bench_WeakReference_Component</a:t>
            </a:r>
            <a:r>
              <a:rPr lang="en-US" b="1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average=0.000610ms / iteration</a:t>
            </a:r>
          </a:p>
          <a:p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0" y="5712093"/>
            <a:ext cx="3474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mtClean="0"/>
              <a:t>(</a:t>
            </a:r>
            <a:r>
              <a:rPr lang="en-US" i="1" dirty="0" smtClean="0"/>
              <a:t>09_benchmark </a:t>
            </a:r>
            <a:r>
              <a:rPr lang="en-US" dirty="0" smtClean="0"/>
              <a:t>on 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053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377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Typical JUCE  </a:t>
            </a:r>
            <a:r>
              <a:rPr lang="en-US" sz="48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ScopedPointer</a:t>
            </a:r>
            <a:r>
              <a:rPr lang="en-US" dirty="0">
                <a:solidFill>
                  <a:srgbClr val="98FCC7"/>
                </a:solidFill>
              </a:rPr>
              <a:t> </a:t>
            </a:r>
            <a:r>
              <a:rPr lang="en-US" dirty="0"/>
              <a:t>usage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4828979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Here we add some members to a class</a:t>
            </a:r>
          </a:p>
          <a:p>
            <a:r>
              <a:rPr lang="en-US" dirty="0" smtClean="0"/>
              <a:t>We use </a:t>
            </a:r>
            <a:r>
              <a:rPr lang="en-US" dirty="0" err="1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ScopedPointer</a:t>
            </a:r>
            <a:r>
              <a:rPr lang="en-US" dirty="0" smtClean="0">
                <a:solidFill>
                  <a:srgbClr val="98FCC7"/>
                </a:solidFill>
              </a:rPr>
              <a:t> </a:t>
            </a:r>
            <a:r>
              <a:rPr lang="en-US" dirty="0" smtClean="0"/>
              <a:t>objects holding some component types</a:t>
            </a:r>
          </a:p>
          <a:p>
            <a:r>
              <a:rPr lang="en-US" dirty="0" smtClean="0"/>
              <a:t>This is the kind of code that the </a:t>
            </a:r>
            <a:r>
              <a:rPr lang="en-US" i="1" dirty="0" err="1" smtClean="0"/>
              <a:t>Projucer</a:t>
            </a:r>
            <a:r>
              <a:rPr lang="en-US" dirty="0" smtClean="0"/>
              <a:t> will generate in its GUI editor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5948979" y="1825625"/>
            <a:ext cx="5404820" cy="330577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dirty="0" smtClean="0">
              <a:solidFill>
                <a:srgbClr val="98FCC7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//...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private</a:t>
            </a:r>
            <a:r>
              <a:rPr lang="en-US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sz="18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ScopedPointer</a:t>
            </a:r>
            <a:r>
              <a:rPr lang="en-US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&lt;Slider&gt;     slider1;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sz="18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ScopedPointer</a:t>
            </a:r>
            <a:r>
              <a:rPr lang="en-US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&lt;Slider&gt;     slider2;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sz="18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ScopedPointer</a:t>
            </a:r>
            <a:r>
              <a:rPr lang="en-US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&lt;</a:t>
            </a:r>
            <a:r>
              <a:rPr lang="en-US" sz="18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TextButton</a:t>
            </a:r>
            <a:r>
              <a:rPr lang="en-US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&gt; button1;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sz="18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ScopedPointer</a:t>
            </a:r>
            <a:r>
              <a:rPr lang="en-US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&lt;</a:t>
            </a:r>
            <a:r>
              <a:rPr lang="en-US" sz="18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TextButton</a:t>
            </a:r>
            <a:r>
              <a:rPr lang="en-US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&gt; button2</a:t>
            </a:r>
            <a:r>
              <a:rPr lang="en-US" sz="1800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;</a:t>
            </a:r>
            <a:r>
              <a:rPr lang="de-DE" sz="1800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endParaRPr lang="de-DE" sz="1800" dirty="0">
              <a:solidFill>
                <a:srgbClr val="98FCC7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uk-UA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};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1800" dirty="0">
              <a:solidFill>
                <a:srgbClr val="98FCC7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78280" y="5807631"/>
            <a:ext cx="3746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01_ScopedPointer</a:t>
            </a:r>
            <a:r>
              <a:rPr lang="en-US" dirty="0" smtClean="0"/>
              <a:t> example on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84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sz="5300" dirty="0" err="1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addAndMakeVisible</a:t>
            </a:r>
            <a:r>
              <a:rPr lang="en-US" sz="5300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()</a:t>
            </a:r>
            <a:r>
              <a:rPr lang="en-US" dirty="0" smtClean="0"/>
              <a:t> idiom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When adding child components in JUCE, a typical idiom is this: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sz="19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900" dirty="0" err="1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MainContentComponent</a:t>
            </a:r>
            <a:r>
              <a:rPr lang="en-US" sz="19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()</a:t>
            </a:r>
          </a:p>
          <a:p>
            <a:pPr marL="0" indent="0">
              <a:buNone/>
            </a:pPr>
            <a:r>
              <a:rPr lang="de-DE" sz="19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de-DE" sz="1900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{</a:t>
            </a:r>
            <a:endParaRPr lang="de-DE" sz="1900" dirty="0">
              <a:solidFill>
                <a:srgbClr val="98FCC7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de-DE" sz="19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    </a:t>
            </a:r>
            <a:r>
              <a:rPr lang="de-DE" sz="19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addAndMakeVisible</a:t>
            </a:r>
            <a:r>
              <a:rPr lang="de-DE" sz="19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(slider1 = </a:t>
            </a:r>
            <a:r>
              <a:rPr lang="de-DE" sz="19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new</a:t>
            </a:r>
            <a:r>
              <a:rPr lang="de-DE" sz="19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de-DE" sz="19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Slider</a:t>
            </a:r>
            <a:r>
              <a:rPr lang="de-DE" sz="19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());</a:t>
            </a:r>
          </a:p>
          <a:p>
            <a:pPr marL="0" indent="0">
              <a:buNone/>
            </a:pPr>
            <a:r>
              <a:rPr lang="de-DE" sz="19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    </a:t>
            </a:r>
            <a:r>
              <a:rPr lang="de-DE" sz="19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addAndMakeVisible</a:t>
            </a:r>
            <a:r>
              <a:rPr lang="de-DE" sz="19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(slider2 = </a:t>
            </a:r>
            <a:r>
              <a:rPr lang="de-DE" sz="19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new</a:t>
            </a:r>
            <a:r>
              <a:rPr lang="de-DE" sz="19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de-DE" sz="19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Slider</a:t>
            </a:r>
            <a:r>
              <a:rPr lang="de-DE" sz="19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());</a:t>
            </a:r>
          </a:p>
          <a:p>
            <a:pPr marL="0" indent="0">
              <a:buNone/>
            </a:pPr>
            <a:r>
              <a:rPr lang="de-DE" sz="19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    </a:t>
            </a:r>
            <a:r>
              <a:rPr lang="de-DE" sz="19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addAndMakeVisible</a:t>
            </a:r>
            <a:r>
              <a:rPr lang="de-DE" sz="19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(button1 = </a:t>
            </a:r>
            <a:r>
              <a:rPr lang="de-DE" sz="19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new</a:t>
            </a:r>
            <a:r>
              <a:rPr lang="de-DE" sz="19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de-DE" sz="19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TextButton</a:t>
            </a:r>
            <a:r>
              <a:rPr lang="de-DE" sz="19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("Button 1"));</a:t>
            </a:r>
          </a:p>
          <a:p>
            <a:pPr marL="0" indent="0">
              <a:buNone/>
            </a:pPr>
            <a:r>
              <a:rPr lang="de-DE" sz="19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    </a:t>
            </a:r>
            <a:r>
              <a:rPr lang="de-DE" sz="19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addAndMakeVisible</a:t>
            </a:r>
            <a:r>
              <a:rPr lang="de-DE" sz="19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(button2 = </a:t>
            </a:r>
            <a:r>
              <a:rPr lang="de-DE" sz="19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new</a:t>
            </a:r>
            <a:r>
              <a:rPr lang="de-DE" sz="19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de-DE" sz="19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TextButton</a:t>
            </a:r>
            <a:r>
              <a:rPr lang="de-DE" sz="19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("Button 2"));</a:t>
            </a:r>
          </a:p>
          <a:p>
            <a:pPr marL="0" indent="0">
              <a:buNone/>
            </a:pPr>
            <a:r>
              <a:rPr lang="de-DE" sz="19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    </a:t>
            </a:r>
          </a:p>
          <a:p>
            <a:pPr marL="0" indent="0">
              <a:buNone/>
            </a:pPr>
            <a:r>
              <a:rPr lang="de-DE" sz="19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    </a:t>
            </a:r>
            <a:r>
              <a:rPr lang="de-DE" sz="19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setSize</a:t>
            </a:r>
            <a:r>
              <a:rPr lang="de-DE" sz="19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(400, </a:t>
            </a:r>
            <a:r>
              <a:rPr lang="de-DE" sz="1900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300);</a:t>
            </a:r>
          </a:p>
          <a:p>
            <a:pPr marL="0" indent="0">
              <a:buNone/>
            </a:pPr>
            <a:r>
              <a:rPr lang="de-DE" sz="1900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de-DE" sz="19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}</a:t>
            </a:r>
            <a:endParaRPr lang="en-US" sz="1900" dirty="0" smtClean="0">
              <a:solidFill>
                <a:srgbClr val="98FCC7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29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</a:t>
            </a:r>
            <a:r>
              <a:rPr lang="en-US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delete</a:t>
            </a:r>
            <a:endParaRPr lang="en-US" dirty="0">
              <a:solidFill>
                <a:srgbClr val="98FCC7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key feature of the JUCE </a:t>
            </a:r>
            <a:r>
              <a:rPr lang="en-US" sz="2400" dirty="0" err="1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ScopedPointer</a:t>
            </a:r>
            <a:r>
              <a:rPr lang="en-US" dirty="0" smtClean="0">
                <a:solidFill>
                  <a:srgbClr val="98FCC7"/>
                </a:solidFill>
              </a:rPr>
              <a:t> </a:t>
            </a:r>
            <a:r>
              <a:rPr lang="en-US" dirty="0" smtClean="0"/>
              <a:t>is that you can’t forget to delete the pointer that it holds </a:t>
            </a:r>
          </a:p>
          <a:p>
            <a:pPr lvl="1"/>
            <a:r>
              <a:rPr lang="en-US" dirty="0" smtClean="0"/>
              <a:t>(unless you do this very deliberately with the </a:t>
            </a:r>
            <a:r>
              <a:rPr lang="en-US" sz="2200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release()</a:t>
            </a:r>
            <a:r>
              <a:rPr lang="en-US" dirty="0" smtClean="0"/>
              <a:t> method)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~</a:t>
            </a:r>
            <a:r>
              <a:rPr lang="en-US" sz="2000" dirty="0" err="1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MainContentComponent</a:t>
            </a:r>
            <a:r>
              <a:rPr lang="en-US" sz="20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()</a:t>
            </a:r>
          </a:p>
          <a:p>
            <a:pPr marL="0" indent="0">
              <a:buNone/>
            </a:pPr>
            <a:r>
              <a:rPr lang="de-DE" sz="2000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{</a:t>
            </a:r>
          </a:p>
          <a:p>
            <a:pPr marL="0" indent="0">
              <a:buNone/>
            </a:pPr>
            <a:r>
              <a:rPr lang="de-DE" sz="2000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} // </a:t>
            </a:r>
            <a:r>
              <a:rPr lang="de-DE" sz="2000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&lt;-- </a:t>
            </a:r>
            <a:r>
              <a:rPr lang="de-DE" sz="2000" dirty="0" err="1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delete</a:t>
            </a:r>
            <a:r>
              <a:rPr lang="de-DE" sz="2000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all </a:t>
            </a:r>
            <a:r>
              <a:rPr lang="de-DE" sz="2000" dirty="0" err="1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ScopedPointer</a:t>
            </a:r>
            <a:r>
              <a:rPr lang="de-DE" sz="2000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</a:t>
            </a:r>
            <a:r>
              <a:rPr lang="de-DE" sz="2000" dirty="0" err="1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pointees</a:t>
            </a:r>
            <a:r>
              <a:rPr lang="de-DE" sz="2000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</a:t>
            </a:r>
            <a:r>
              <a:rPr lang="de-DE" sz="2000" dirty="0" err="1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here</a:t>
            </a:r>
            <a:r>
              <a:rPr lang="de-DE" sz="2000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</a:t>
            </a:r>
            <a:r>
              <a:rPr lang="de-DE" sz="2000" dirty="0" err="1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by</a:t>
            </a:r>
            <a:r>
              <a:rPr lang="de-DE" sz="2000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</a:t>
            </a:r>
            <a:r>
              <a:rPr lang="de-DE" sz="2000" dirty="0" err="1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doing</a:t>
            </a:r>
            <a:r>
              <a:rPr lang="de-DE" sz="2000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 </a:t>
            </a:r>
            <a:r>
              <a:rPr lang="de-DE" sz="2000" dirty="0" err="1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  <a:sym typeface="Wingdings"/>
              </a:rPr>
              <a:t>nothing</a:t>
            </a:r>
            <a:endParaRPr lang="de-DE" sz="2000" dirty="0" smtClean="0">
              <a:solidFill>
                <a:srgbClr val="98FCC7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6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“</a:t>
            </a:r>
            <a:r>
              <a:rPr lang="en-US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delete</a:t>
            </a:r>
            <a:r>
              <a:rPr lang="en-US" dirty="0" smtClean="0"/>
              <a:t>“</a:t>
            </a:r>
            <a:endParaRPr lang="en-US" dirty="0">
              <a:solidFill>
                <a:srgbClr val="98FCC7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manually delete the pointer held by a </a:t>
            </a:r>
            <a:r>
              <a:rPr lang="en-US" sz="2400" dirty="0" err="1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ScopedPointer</a:t>
            </a:r>
            <a:r>
              <a:rPr lang="en-US" dirty="0" smtClean="0">
                <a:solidFill>
                  <a:srgbClr val="98FCC7"/>
                </a:solidFill>
              </a:rPr>
              <a:t> </a:t>
            </a:r>
            <a:r>
              <a:rPr lang="en-US" dirty="0" smtClean="0"/>
              <a:t>object we can simply assign it a </a:t>
            </a:r>
            <a:r>
              <a:rPr lang="en-US" sz="2400" dirty="0" err="1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nullptr</a:t>
            </a:r>
            <a:r>
              <a:rPr lang="en-US" dirty="0" smtClean="0">
                <a:solidFill>
                  <a:srgbClr val="98FCC7"/>
                </a:solidFill>
              </a:rPr>
              <a:t>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This is useful if you need to control the order of destruction more carefully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*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~</a:t>
            </a:r>
            <a:r>
              <a:rPr lang="en-US" sz="2000" dirty="0" err="1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MainContentComponent</a:t>
            </a:r>
            <a:r>
              <a:rPr lang="en-US" sz="20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()</a:t>
            </a:r>
          </a:p>
          <a:p>
            <a:pPr marL="0" indent="0">
              <a:buNone/>
            </a:pPr>
            <a:r>
              <a:rPr lang="de-DE" sz="2000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{</a:t>
            </a:r>
          </a:p>
          <a:p>
            <a:pPr marL="0" indent="0">
              <a:buNone/>
            </a:pPr>
            <a:r>
              <a:rPr lang="de-DE" sz="2000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slider1 = </a:t>
            </a:r>
            <a:r>
              <a:rPr lang="de-DE" sz="2000" dirty="0" err="1" smtClean="0">
                <a:solidFill>
                  <a:srgbClr val="FFFF00"/>
                </a:solidFill>
                <a:latin typeface="Andale Mono" charset="0"/>
                <a:ea typeface="Andale Mono" charset="0"/>
                <a:cs typeface="Andale Mono" charset="0"/>
              </a:rPr>
              <a:t>nullptr</a:t>
            </a:r>
            <a:r>
              <a:rPr lang="de-DE" sz="2000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;</a:t>
            </a:r>
          </a:p>
          <a:p>
            <a:pPr marL="0" indent="0">
              <a:buNone/>
            </a:pPr>
            <a:r>
              <a:rPr lang="de-DE" sz="20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de-DE" sz="2000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slider2 </a:t>
            </a:r>
            <a:r>
              <a:rPr lang="de-DE" sz="20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= </a:t>
            </a:r>
            <a:r>
              <a:rPr lang="de-DE" sz="2000" dirty="0" err="1">
                <a:solidFill>
                  <a:srgbClr val="FFFF00"/>
                </a:solidFill>
                <a:latin typeface="Andale Mono" charset="0"/>
                <a:ea typeface="Andale Mono" charset="0"/>
                <a:cs typeface="Andale Mono" charset="0"/>
              </a:rPr>
              <a:t>nullptr</a:t>
            </a:r>
            <a:r>
              <a:rPr lang="de-DE" sz="2000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;</a:t>
            </a:r>
          </a:p>
          <a:p>
            <a:pPr marL="0" indent="0">
              <a:buNone/>
            </a:pPr>
            <a:r>
              <a:rPr lang="de-DE" sz="20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de-DE" sz="2000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//... </a:t>
            </a:r>
            <a:r>
              <a:rPr lang="de-DE" sz="2000" dirty="0" err="1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etc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36900" y="6311900"/>
            <a:ext cx="5232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* But this 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may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suggest other </a:t>
            </a: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problems with the code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52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std</a:t>
            </a:r>
            <a:r>
              <a:rPr lang="en-US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::</a:t>
            </a:r>
            <a:r>
              <a:rPr lang="en-US" dirty="0" err="1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unique_ptr</a:t>
            </a:r>
            <a:endParaRPr lang="en-US" dirty="0">
              <a:solidFill>
                <a:srgbClr val="98FCC7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1825625"/>
            <a:ext cx="544596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drop-in replacement for JUCE </a:t>
            </a:r>
            <a:r>
              <a:rPr lang="en-US" sz="2600" dirty="0" err="1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ScopedPointer</a:t>
            </a:r>
            <a:r>
              <a:rPr lang="en-US" dirty="0" smtClean="0">
                <a:solidFill>
                  <a:srgbClr val="98FCC7"/>
                </a:solidFill>
              </a:rPr>
              <a:t> </a:t>
            </a:r>
            <a:r>
              <a:rPr lang="en-US" dirty="0" smtClean="0"/>
              <a:t>in most circumstances</a:t>
            </a:r>
          </a:p>
          <a:p>
            <a:r>
              <a:rPr lang="en-US" dirty="0" smtClean="0"/>
              <a:t>Some work is needed to maintain the </a:t>
            </a:r>
            <a:r>
              <a:rPr lang="en-US" dirty="0" err="1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addAndMakeVisible</a:t>
            </a:r>
            <a:r>
              <a:rPr lang="en-US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()</a:t>
            </a:r>
            <a:r>
              <a:rPr lang="en-US" dirty="0" smtClean="0"/>
              <a:t> idiom when using components.</a:t>
            </a:r>
          </a:p>
          <a:p>
            <a:r>
              <a:rPr lang="en-US" dirty="0" smtClean="0"/>
              <a:t>Anything using the </a:t>
            </a:r>
            <a:r>
              <a:rPr lang="en-US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-&gt;</a:t>
            </a:r>
            <a:r>
              <a:rPr lang="en-US" dirty="0" smtClean="0"/>
              <a:t> operator works in the same way as </a:t>
            </a:r>
            <a:r>
              <a:rPr lang="en-US" dirty="0"/>
              <a:t>JUCE </a:t>
            </a:r>
            <a:r>
              <a:rPr lang="en-US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ScopedPointer</a:t>
            </a:r>
            <a:r>
              <a:rPr lang="en-US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endParaRPr lang="en-US" dirty="0" smtClean="0">
              <a:solidFill>
                <a:srgbClr val="98FCC7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dirty="0" smtClean="0"/>
              <a:t>Explicit </a:t>
            </a:r>
            <a:r>
              <a:rPr lang="en-US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get()</a:t>
            </a:r>
            <a:r>
              <a:rPr lang="en-US" dirty="0" smtClean="0"/>
              <a:t> call required in places where JUCE </a:t>
            </a:r>
            <a:r>
              <a:rPr lang="en-US" dirty="0" err="1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ScopedPointer</a:t>
            </a:r>
            <a:r>
              <a:rPr lang="en-US" dirty="0" smtClean="0">
                <a:solidFill>
                  <a:srgbClr val="98FCC7"/>
                </a:solidFill>
              </a:rPr>
              <a:t> </a:t>
            </a:r>
            <a:r>
              <a:rPr lang="en-US" dirty="0" smtClean="0"/>
              <a:t>would cast automatically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307986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//...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private</a:t>
            </a:r>
            <a:r>
              <a:rPr lang="en-US" sz="16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sz="16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std</a:t>
            </a:r>
            <a:r>
              <a:rPr lang="en-US" sz="16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::</a:t>
            </a:r>
            <a:r>
              <a:rPr lang="en-US" sz="16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unique_ptr</a:t>
            </a:r>
            <a:r>
              <a:rPr lang="en-US" sz="16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&lt;Slider&gt;     slider1;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sz="16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std</a:t>
            </a:r>
            <a:r>
              <a:rPr lang="en-US" sz="16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::</a:t>
            </a:r>
            <a:r>
              <a:rPr lang="en-US" sz="16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unique_ptr</a:t>
            </a:r>
            <a:r>
              <a:rPr lang="en-US" sz="16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&lt;Slider&gt;     slider2;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sz="16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std</a:t>
            </a:r>
            <a:r>
              <a:rPr lang="en-US" sz="16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::</a:t>
            </a:r>
            <a:r>
              <a:rPr lang="en-US" sz="16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unique_ptr</a:t>
            </a:r>
            <a:r>
              <a:rPr lang="en-US" sz="16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&lt;</a:t>
            </a:r>
            <a:r>
              <a:rPr lang="en-US" sz="16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TextButton</a:t>
            </a:r>
            <a:r>
              <a:rPr lang="en-US" sz="16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&gt; button1;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sz="16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std</a:t>
            </a:r>
            <a:r>
              <a:rPr lang="en-US" sz="16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::</a:t>
            </a:r>
            <a:r>
              <a:rPr lang="en-US" sz="16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unique_ptr</a:t>
            </a:r>
            <a:r>
              <a:rPr lang="en-US" sz="16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&lt;</a:t>
            </a:r>
            <a:r>
              <a:rPr lang="en-US" sz="16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TextButton</a:t>
            </a:r>
            <a:r>
              <a:rPr lang="en-US" sz="16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&gt; button2;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}</a:t>
            </a:r>
            <a:endParaRPr lang="en-US" sz="1600" dirty="0">
              <a:solidFill>
                <a:srgbClr val="98FCC7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11767" y="5119142"/>
            <a:ext cx="334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02_unique_ptr </a:t>
            </a:r>
            <a:r>
              <a:rPr lang="en-US" dirty="0" smtClean="0"/>
              <a:t>example on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090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works with both 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800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void </a:t>
            </a:r>
            <a:r>
              <a:rPr lang="en-US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resized() override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    Rectangle&lt;</a:t>
            </a:r>
            <a:r>
              <a:rPr lang="en-US" sz="18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&gt; area (</a:t>
            </a:r>
            <a:r>
              <a:rPr lang="en-US" sz="18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getLocalBounds</a:t>
            </a:r>
            <a:r>
              <a:rPr lang="en-US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().reduced (8));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 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    slider1-&gt;</a:t>
            </a:r>
            <a:r>
              <a:rPr lang="en-US" sz="18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setBounds</a:t>
            </a:r>
            <a:r>
              <a:rPr lang="en-US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(</a:t>
            </a:r>
            <a:r>
              <a:rPr lang="en-US" sz="18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area.removeFromTop</a:t>
            </a:r>
            <a:r>
              <a:rPr lang="en-US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(30).reduced (2));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    slider2-&gt;</a:t>
            </a:r>
            <a:r>
              <a:rPr lang="en-US" sz="18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setBounds</a:t>
            </a:r>
            <a:r>
              <a:rPr lang="en-US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(</a:t>
            </a:r>
            <a:r>
              <a:rPr lang="en-US" sz="18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area.removeFromTop</a:t>
            </a:r>
            <a:r>
              <a:rPr lang="en-US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(30).reduced (2));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    button1-&gt;</a:t>
            </a:r>
            <a:r>
              <a:rPr lang="en-US" sz="18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setBounds</a:t>
            </a:r>
            <a:r>
              <a:rPr lang="en-US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(</a:t>
            </a:r>
            <a:r>
              <a:rPr lang="en-US" sz="18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area.removeFromTop</a:t>
            </a:r>
            <a:r>
              <a:rPr lang="en-US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(30).reduced (2));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    button2-&gt;</a:t>
            </a:r>
            <a:r>
              <a:rPr lang="en-US" sz="18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setBounds</a:t>
            </a:r>
            <a:r>
              <a:rPr lang="en-US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(</a:t>
            </a:r>
            <a:r>
              <a:rPr lang="en-US" sz="18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area.removeFromTop</a:t>
            </a:r>
            <a:r>
              <a:rPr lang="en-US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(30).reduced (2));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277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98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Constructor using </a:t>
            </a:r>
            <a:r>
              <a:rPr lang="en-US" dirty="0" err="1" smtClean="0">
                <a:solidFill>
                  <a:srgbClr val="98FCC7"/>
                </a:solidFill>
              </a:rPr>
              <a:t>std</a:t>
            </a:r>
            <a:r>
              <a:rPr lang="en-US" dirty="0" smtClean="0">
                <a:solidFill>
                  <a:srgbClr val="98FCC7"/>
                </a:solidFill>
              </a:rPr>
              <a:t>::</a:t>
            </a:r>
            <a:r>
              <a:rPr lang="en-US" dirty="0" err="1" smtClean="0">
                <a:solidFill>
                  <a:srgbClr val="98FCC7"/>
                </a:solidFill>
              </a:rPr>
              <a:t>unique_ptr</a:t>
            </a:r>
            <a:endParaRPr lang="en-US" dirty="0">
              <a:solidFill>
                <a:srgbClr val="98FCC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323192"/>
            <a:ext cx="10233800" cy="5335792"/>
          </a:xfrm>
        </p:spPr>
        <p:txBody>
          <a:bodyPr>
            <a:normAutofit fontScale="55000" lnSpcReduction="20000"/>
          </a:bodyPr>
          <a:lstStyle/>
          <a:p>
            <a:r>
              <a:rPr lang="is-IS" sz="4400" dirty="0" smtClean="0"/>
              <a:t>… seems a little more verbose:</a:t>
            </a:r>
          </a:p>
          <a:p>
            <a:endParaRPr lang="en-US" sz="4400" dirty="0" smtClean="0">
              <a:solidFill>
                <a:srgbClr val="98FCC7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3400" dirty="0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en-US" sz="3400" dirty="0" err="1" smtClean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MainContentComponent</a:t>
            </a:r>
            <a:r>
              <a:rPr lang="en-US" sz="34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()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:   slider1 (new Slider()),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    slider2 (new Slider()),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    button1 (new </a:t>
            </a:r>
            <a:r>
              <a:rPr lang="en-US" sz="34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TextButton</a:t>
            </a:r>
            <a:r>
              <a:rPr lang="en-US" sz="34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("Button 1")),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    button2 (new </a:t>
            </a:r>
            <a:r>
              <a:rPr lang="en-US" sz="34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TextButton</a:t>
            </a:r>
            <a:r>
              <a:rPr lang="en-US" sz="34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("Button 2"))</a:t>
            </a:r>
          </a:p>
          <a:p>
            <a:pPr marL="0" indent="0">
              <a:buNone/>
            </a:pPr>
            <a:r>
              <a:rPr lang="de-DE" sz="34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{</a:t>
            </a:r>
          </a:p>
          <a:p>
            <a:pPr marL="0" indent="0">
              <a:buNone/>
            </a:pPr>
            <a:r>
              <a:rPr lang="de-DE" sz="34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    </a:t>
            </a:r>
            <a:r>
              <a:rPr lang="de-DE" sz="34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addAndMakeVisible</a:t>
            </a:r>
            <a:r>
              <a:rPr lang="de-DE" sz="34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(slider1.get());</a:t>
            </a:r>
          </a:p>
          <a:p>
            <a:pPr marL="0" indent="0">
              <a:buNone/>
            </a:pPr>
            <a:r>
              <a:rPr lang="de-DE" sz="34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    </a:t>
            </a:r>
            <a:r>
              <a:rPr lang="de-DE" sz="34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addAndMakeVisible</a:t>
            </a:r>
            <a:r>
              <a:rPr lang="de-DE" sz="34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(slider2.get());</a:t>
            </a:r>
          </a:p>
          <a:p>
            <a:pPr marL="0" indent="0">
              <a:buNone/>
            </a:pPr>
            <a:r>
              <a:rPr lang="de-DE" sz="34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    </a:t>
            </a:r>
            <a:r>
              <a:rPr lang="de-DE" sz="34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addAndMakeVisible</a:t>
            </a:r>
            <a:r>
              <a:rPr lang="de-DE" sz="34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(button1.get());</a:t>
            </a:r>
          </a:p>
          <a:p>
            <a:pPr marL="0" indent="0">
              <a:buNone/>
            </a:pPr>
            <a:r>
              <a:rPr lang="de-DE" sz="34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    </a:t>
            </a:r>
            <a:r>
              <a:rPr lang="de-DE" sz="34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addAndMakeVisible</a:t>
            </a:r>
            <a:r>
              <a:rPr lang="de-DE" sz="34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(button2.get());</a:t>
            </a:r>
          </a:p>
          <a:p>
            <a:pPr marL="0" indent="0">
              <a:buNone/>
            </a:pPr>
            <a:r>
              <a:rPr lang="de-DE" sz="34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    </a:t>
            </a:r>
          </a:p>
          <a:p>
            <a:pPr marL="0" indent="0">
              <a:buNone/>
            </a:pPr>
            <a:r>
              <a:rPr lang="de-DE" sz="34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    </a:t>
            </a:r>
            <a:r>
              <a:rPr lang="de-DE" sz="3400" dirty="0" err="1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setSize</a:t>
            </a:r>
            <a:r>
              <a:rPr lang="de-DE" sz="34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(400, 300);</a:t>
            </a:r>
          </a:p>
          <a:p>
            <a:pPr marL="0" indent="0">
              <a:buNone/>
            </a:pPr>
            <a:r>
              <a:rPr lang="de-DE" sz="3400" dirty="0">
                <a:solidFill>
                  <a:srgbClr val="98FCC7"/>
                </a:solidFill>
                <a:latin typeface="Andale Mono" charset="0"/>
                <a:ea typeface="Andale Mono" charset="0"/>
                <a:cs typeface="Andale Mono" charset="0"/>
              </a:rPr>
              <a:t>    }</a:t>
            </a:r>
            <a:endParaRPr lang="en-US" sz="3400" dirty="0">
              <a:solidFill>
                <a:srgbClr val="98FCC7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215469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324</TotalTime>
  <Words>1512</Words>
  <Application>Microsoft Macintosh PowerPoint</Application>
  <PresentationFormat>Widescreen</PresentationFormat>
  <Paragraphs>271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Andale Mono</vt:lpstr>
      <vt:lpstr>Calibri</vt:lpstr>
      <vt:lpstr>Corbel</vt:lpstr>
      <vt:lpstr>Monaco</vt:lpstr>
      <vt:lpstr>Wingdings</vt:lpstr>
      <vt:lpstr>Arial</vt:lpstr>
      <vt:lpstr>Depth</vt:lpstr>
      <vt:lpstr>Porting JUCE smart pointers  to C++11 (and C++14)</vt:lpstr>
      <vt:lpstr>Smart pointer containers</vt:lpstr>
      <vt:lpstr>Typical JUCE  ScopedPointer usage</vt:lpstr>
      <vt:lpstr>The addAndMakeVisible() idiom</vt:lpstr>
      <vt:lpstr>Automatic delete</vt:lpstr>
      <vt:lpstr>Manual “delete“</vt:lpstr>
      <vt:lpstr>Using std::unique_ptr</vt:lpstr>
      <vt:lpstr>This works with both containers</vt:lpstr>
      <vt:lpstr>Constructor using std::unique_ptr</vt:lpstr>
      <vt:lpstr>We could use a helper function…</vt:lpstr>
      <vt:lpstr>… then we can do this:</vt:lpstr>
      <vt:lpstr>Typical listener callbacks</vt:lpstr>
      <vt:lpstr>With std:unique_ptr …</vt:lpstr>
      <vt:lpstr>JUCE OwnedArray…</vt:lpstr>
      <vt:lpstr>Equivalent C++14</vt:lpstr>
      <vt:lpstr>Other classes</vt:lpstr>
      <vt:lpstr>Other classes</vt:lpstr>
      <vt:lpstr>JUCE WeakReference</vt:lpstr>
      <vt:lpstr>C++11 Equivalent: std::weak_ptr</vt:lpstr>
      <vt:lpstr>ReferenceCountedObject/ ReferenceCountedObjectPtr and std::shared_ptr </vt:lpstr>
      <vt:lpstr>Caveat</vt:lpstr>
      <vt:lpstr>Quick microbenchmarks…</vt:lpstr>
      <vt:lpstr>Questions?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Porting JUCE smart pointers  to C++11 (and C++14)</dc:title>
  <dc:creator>martin robinson</dc:creator>
  <cp:lastModifiedBy>martin robinson</cp:lastModifiedBy>
  <cp:revision>46</cp:revision>
  <dcterms:created xsi:type="dcterms:W3CDTF">2016-11-03T06:32:28Z</dcterms:created>
  <dcterms:modified xsi:type="dcterms:W3CDTF">2016-11-03T11:56:54Z</dcterms:modified>
</cp:coreProperties>
</file>