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91" r:id="rId5"/>
    <p:sldId id="287" r:id="rId6"/>
    <p:sldId id="288" r:id="rId7"/>
    <p:sldId id="304" r:id="rId8"/>
    <p:sldId id="294" r:id="rId9"/>
    <p:sldId id="293" r:id="rId10"/>
    <p:sldId id="292" r:id="rId11"/>
    <p:sldId id="296" r:id="rId12"/>
    <p:sldId id="295" r:id="rId13"/>
    <p:sldId id="298" r:id="rId14"/>
    <p:sldId id="299" r:id="rId15"/>
    <p:sldId id="300" r:id="rId16"/>
    <p:sldId id="301" r:id="rId17"/>
    <p:sldId id="302" r:id="rId18"/>
  </p:sldIdLst>
  <p:sldSz cx="13004800" cy="9753600"/>
  <p:notesSz cx="9144000" cy="6858000"/>
  <p:defaultTextStyle>
    <a:defPPr>
      <a:defRPr lang="ru-RU"/>
    </a:defPPr>
    <a:lvl1pPr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1pPr>
    <a:lvl2pPr marL="457200" indent="-2286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2pPr>
    <a:lvl3pPr marL="914400" indent="-4572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3pPr>
    <a:lvl4pPr marL="1371600" indent="-6858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4pPr>
    <a:lvl5pPr marL="1828800" indent="-9144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0066"/>
    <a:srgbClr val="009900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6" autoAdjust="0"/>
    <p:restoredTop sz="94662" autoAdjust="0"/>
  </p:normalViewPr>
  <p:slideViewPr>
    <p:cSldViewPr>
      <p:cViewPr varScale="1">
        <p:scale>
          <a:sx n="52" d="100"/>
          <a:sy n="52" d="100"/>
        </p:scale>
        <p:origin x="-1140" y="-32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defRPr sz="1200"/>
            </a:lvl1pPr>
          </a:lstStyle>
          <a:p>
            <a:pPr>
              <a:defRPr/>
            </a:pPr>
            <a:fld id="{AC113923-31F2-4698-AE78-3A2BB7C1DB51}" type="datetimeFigureOut">
              <a:rPr lang="ru-RU"/>
              <a:pPr>
                <a:defRPr/>
              </a:pPr>
              <a:t>01.08.2018</a:t>
            </a:fld>
            <a:endParaRPr lang="ru-RU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hangingPunct="0">
              <a:defRPr sz="1200"/>
            </a:lvl1pPr>
          </a:lstStyle>
          <a:p>
            <a:pPr>
              <a:defRPr/>
            </a:pPr>
            <a:fld id="{A138EE7D-F837-4149-BDB0-30573B357B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116"/>
          <p:cNvSpPr>
            <a:spLocks noGrp="1" noRo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5363" name="Shape 117"/>
          <p:cNvSpPr>
            <a:spLocks noGrp="1"/>
          </p:cNvSpPr>
          <p:nvPr>
            <p:ph type="body" sz="quarter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/>
            </a:pPr>
            <a:fld id="{FBFCF0AA-612E-42AF-B2A1-6E6D61D18A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8A3B-C6DA-40F4-8455-096E8796FF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1CFB5-8B75-45C0-AFA3-44267CA8F9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B1B4E-2D87-4CB1-87BE-545EDCBB6A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A281B-69FE-4D42-B875-B1C7CFD89B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BECB2-54DB-4517-9D1E-E93914A4F0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08371-9779-4971-9DD0-316847A50A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BEB57-1E52-4A53-980C-3B268AD710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D81C-DE1E-4189-8A50-8852689224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0CB6-1E63-459A-B84D-4CB1D93BAC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/>
            </a:pPr>
            <a:fld id="{2F4F1251-4E35-49F4-800F-3276FA71A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F87D5-C275-471F-AA10-5D09464B06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96EB2-3837-488D-A6AD-CAD31F6940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заголовка"/>
          <p:cNvSpPr txBox="1"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>
                <a:sym typeface="Helvetica Neue Medium"/>
              </a:rPr>
              <a:t>Текст заголовка</a:t>
            </a:r>
          </a:p>
        </p:txBody>
      </p:sp>
      <p:sp>
        <p:nvSpPr>
          <p:cNvPr id="1027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6324600" y="9296400"/>
            <a:ext cx="350838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  <a:spAutoFit/>
          </a:bodyPr>
          <a:lstStyle>
            <a:lvl1pPr algn="ctr" hangingPunct="0"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defRPr/>
            </a:pPr>
            <a:fld id="{8FAE73C0-9C78-4C19-A104-15982110B6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Уровень текста 1…"/>
          <p:cNvSpPr txBox="1"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>
                <a:sym typeface="Helvetica Neue"/>
              </a:rPr>
              <a:t>Уровень текста 1</a:t>
            </a:r>
          </a:p>
          <a:p>
            <a:pPr lvl="1"/>
            <a:r>
              <a:rPr lang="ru-RU" smtClean="0">
                <a:sym typeface="Helvetica Neue"/>
              </a:rPr>
              <a:t>Уровень текста 2</a:t>
            </a:r>
          </a:p>
          <a:p>
            <a:pPr lvl="2"/>
            <a:r>
              <a:rPr lang="ru-RU" smtClean="0">
                <a:sym typeface="Helvetica Neue"/>
              </a:rPr>
              <a:t>Уровень текста 3</a:t>
            </a:r>
          </a:p>
          <a:p>
            <a:pPr lvl="3"/>
            <a:r>
              <a:rPr lang="ru-RU" smtClean="0">
                <a:sym typeface="Helvetica Neue"/>
              </a:rPr>
              <a:t>Уровень текста 4</a:t>
            </a:r>
          </a:p>
          <a:p>
            <a:pPr lvl="4"/>
            <a:r>
              <a:rPr lang="ru-RU" smtClean="0">
                <a:sym typeface="Helvetica Neue"/>
              </a:rP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3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lurm.io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hyperlink" Target="http://slurm.i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hyperlink" Target="http://slurm.i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hyperlink" Target="http://slurm.i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hyperlink" Target="http://slurm.i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hyperlink" Target="http://slurm.i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hyperlink" Target="http://slurm.i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hyperlink" Target="http://slurm.i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hyperlink" Target="http://slurm.i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slurm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hyperlink" Target="http://slurm.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://slurm.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hyperlink" Target="http://slurm.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hyperlink" Target="http://slurm.i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slurm.i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://slurm.i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://slurm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"/>
          <p:cNvSpPr/>
          <p:nvPr/>
        </p:nvSpPr>
        <p:spPr>
          <a:xfrm>
            <a:off x="-1447800" y="-469900"/>
            <a:ext cx="14452600" cy="10223500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741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-4340225"/>
            <a:ext cx="10223500" cy="102250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1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988" y="249238"/>
            <a:ext cx="1325562" cy="568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5838" y="6865938"/>
            <a:ext cx="4243387" cy="42449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3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71838" y="2941638"/>
            <a:ext cx="5316538" cy="531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4" name="southbridge_white.png" descr="southbridge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8" y="1352550"/>
            <a:ext cx="1439862" cy="9223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7415" name="Знакомство с Kubernetes, основные компоненты"/>
          <p:cNvSpPr txBox="1">
            <a:spLocks noGrp="1"/>
          </p:cNvSpPr>
          <p:nvPr>
            <p:ph type="ctrTitle"/>
          </p:nvPr>
        </p:nvSpPr>
        <p:spPr>
          <a:xfrm>
            <a:off x="292100" y="5191125"/>
            <a:ext cx="11577638" cy="3389313"/>
          </a:xfrm>
        </p:spPr>
        <p:txBody>
          <a:bodyPr anchor="t"/>
          <a:lstStyle/>
          <a:p>
            <a:pPr algn="l" defTabSz="477838" eaLnBrk="1" hangingPunct="1">
              <a:lnSpc>
                <a:spcPct val="80000"/>
              </a:lnSpc>
            </a:pPr>
            <a:r>
              <a:rPr lang="en-US" sz="8200" b="1" smtClean="0">
                <a:solidFill>
                  <a:srgbClr val="FFFFFF"/>
                </a:solidFill>
                <a:latin typeface="Helvetica Neue"/>
                <a:sym typeface="Helvetica Neue"/>
              </a:rPr>
              <a:t>Ceph</a:t>
            </a:r>
            <a:endParaRPr lang="ru-RU" sz="8200" b="1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16" name="+"/>
          <p:cNvSpPr txBox="1">
            <a:spLocks noChangeArrowheads="1"/>
          </p:cNvSpPr>
          <p:nvPr/>
        </p:nvSpPr>
        <p:spPr bwMode="auto">
          <a:xfrm>
            <a:off x="906463" y="760413"/>
            <a:ext cx="328612" cy="523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800" b="0">
                <a:solidFill>
                  <a:srgbClr val="FFFFFF"/>
                </a:solidFill>
              </a:rPr>
              <a:t>+</a:t>
            </a:r>
          </a:p>
        </p:txBody>
      </p:sp>
      <p:sp>
        <p:nvSpPr>
          <p:cNvPr id="17417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6384925" y="9296400"/>
            <a:ext cx="227013" cy="323850"/>
          </a:xfrm>
          <a:noFill/>
        </p:spPr>
        <p:txBody>
          <a:bodyPr/>
          <a:lstStyle/>
          <a:p>
            <a:fld id="{1FCD104D-9ED4-467E-8DD6-0D0DABFE1D15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8" name="slurm.io"/>
          <p:cNvSpPr txBox="1">
            <a:spLocks noChangeArrowheads="1"/>
          </p:cNvSpPr>
          <p:nvPr/>
        </p:nvSpPr>
        <p:spPr bwMode="auto">
          <a:xfrm>
            <a:off x="1151255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slurm.io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662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6628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6629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12025313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Создание пула для </a:t>
            </a:r>
            <a:r>
              <a:rPr lang="en-US" sz="5600" smtClean="0"/>
              <a:t>RBD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631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663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6633" name="Номер слайда"/>
          <p:cNvSpPr txBox="1">
            <a:spLocks noGrp="1"/>
          </p:cNvSpPr>
          <p:nvPr/>
        </p:nvSpPr>
        <p:spPr bwMode="auto">
          <a:xfrm>
            <a:off x="12269788" y="9296400"/>
            <a:ext cx="327025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21646C71-173B-47CA-84D5-77015CBFD66A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10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669925" y="4229100"/>
            <a:ext cx="11807825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 sz="3200"/>
              <a:t>ceph osd pool create kube 32</a:t>
            </a:r>
          </a:p>
          <a:p>
            <a:pPr defTabSz="914400"/>
            <a:r>
              <a:rPr lang="ru-RU" sz="3200"/>
              <a:t>ceph osd pool application enable kube kubernetes</a:t>
            </a:r>
          </a:p>
          <a:p>
            <a:pPr defTabSz="914400"/>
            <a:endParaRPr lang="ru-RU" sz="3200"/>
          </a:p>
          <a:p>
            <a:pPr defTabSz="914400"/>
            <a:r>
              <a:rPr lang="en-US" sz="3200"/>
              <a:t>ceph auth get-or-create client.{username} </a:t>
            </a:r>
            <a:r>
              <a:rPr lang="en-US" sz="3200">
                <a:solidFill>
                  <a:srgbClr val="009900"/>
                </a:solidFill>
              </a:rPr>
              <a:t>mon</a:t>
            </a:r>
            <a:r>
              <a:rPr lang="en-US" sz="3200"/>
              <a:t> </a:t>
            </a:r>
            <a:r>
              <a:rPr lang="en-US" sz="3200">
                <a:solidFill>
                  <a:schemeClr val="accent2"/>
                </a:solidFill>
              </a:rPr>
              <a:t>'allow r, allow command "osd blacklist"'</a:t>
            </a:r>
            <a:r>
              <a:rPr lang="en-US" sz="3200"/>
              <a:t> </a:t>
            </a:r>
            <a:r>
              <a:rPr lang="en-US" sz="3200">
                <a:solidFill>
                  <a:srgbClr val="009900"/>
                </a:solidFill>
              </a:rPr>
              <a:t>osd</a:t>
            </a:r>
            <a:r>
              <a:rPr lang="en-US" sz="3200"/>
              <a:t> </a:t>
            </a:r>
            <a:r>
              <a:rPr lang="en-US" sz="3200">
                <a:solidFill>
                  <a:schemeClr val="accent2"/>
                </a:solidFill>
              </a:rPr>
              <a:t>'allow rwx pool=kube'</a:t>
            </a:r>
          </a:p>
          <a:p>
            <a:pPr defTabSz="914400"/>
            <a:endParaRPr lang="ru-RU" sz="3200"/>
          </a:p>
          <a:p>
            <a:pPr defTabSz="914400"/>
            <a:r>
              <a:rPr lang="en-US" sz="3200"/>
              <a:t>ceph auth get client.{username}</a:t>
            </a:r>
            <a:endParaRPr lang="ru-RU" sz="3200"/>
          </a:p>
        </p:txBody>
      </p:sp>
      <p:pic>
        <p:nvPicPr>
          <p:cNvPr id="26635" name="Picture 12" descr="Image result for контейнер в воздухе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62988" y="700088"/>
            <a:ext cx="40100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765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7652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7653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12025313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Создание пула для </a:t>
            </a:r>
            <a:r>
              <a:rPr lang="en-US" sz="5600" smtClean="0"/>
              <a:t>CephFS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655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765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7657" name="Номер слайда"/>
          <p:cNvSpPr txBox="1">
            <a:spLocks noGrp="1"/>
          </p:cNvSpPr>
          <p:nvPr/>
        </p:nvSpPr>
        <p:spPr bwMode="auto">
          <a:xfrm>
            <a:off x="12269788" y="9296400"/>
            <a:ext cx="327025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2C9CB409-06C8-46AC-9C2F-CD758C65E1AA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11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381000" y="3292475"/>
            <a:ext cx="11807825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 sz="3200"/>
              <a:t>ceph osd pool create cephfs_data 32</a:t>
            </a:r>
          </a:p>
          <a:p>
            <a:pPr defTabSz="914400"/>
            <a:r>
              <a:rPr lang="ru-RU" sz="3200"/>
              <a:t>ceph osd pool create cephfs_metadata 32</a:t>
            </a:r>
          </a:p>
          <a:p>
            <a:pPr defTabSz="914400"/>
            <a:r>
              <a:rPr lang="ru-RU" sz="3200"/>
              <a:t>ceph fs new cephfs cephfs_metadata cephfs_data</a:t>
            </a:r>
          </a:p>
          <a:p>
            <a:pPr defTabSz="914400"/>
            <a:r>
              <a:rPr lang="ru-RU" sz="3200"/>
              <a:t>ceph fs ls</a:t>
            </a:r>
          </a:p>
          <a:p>
            <a:pPr defTabSz="914400"/>
            <a:endParaRPr lang="en-US" sz="3200"/>
          </a:p>
          <a:p>
            <a:pPr defTabSz="914400"/>
            <a:r>
              <a:rPr lang="en-US" sz="3200"/>
              <a:t>ceph auth get-or-create client.{username} mon </a:t>
            </a:r>
            <a:r>
              <a:rPr lang="en-US" sz="3200">
                <a:solidFill>
                  <a:schemeClr val="accent2"/>
                </a:solidFill>
              </a:rPr>
              <a:t>'allow r' </a:t>
            </a:r>
            <a:r>
              <a:rPr lang="en-US" sz="3200">
                <a:solidFill>
                  <a:schemeClr val="tx1"/>
                </a:solidFill>
              </a:rPr>
              <a:t>mds</a:t>
            </a:r>
            <a:r>
              <a:rPr lang="en-US" sz="3200">
                <a:solidFill>
                  <a:schemeClr val="accent2"/>
                </a:solidFill>
              </a:rPr>
              <a:t> 'allow r, allow rw path=/{data path}'</a:t>
            </a:r>
            <a:r>
              <a:rPr lang="en-US" sz="3200"/>
              <a:t> osd </a:t>
            </a:r>
            <a:r>
              <a:rPr lang="en-US" sz="3200">
                <a:solidFill>
                  <a:schemeClr val="accent2"/>
                </a:solidFill>
              </a:rPr>
              <a:t>'allow rw pool=cephfs_data' </a:t>
            </a:r>
          </a:p>
          <a:p>
            <a:pPr defTabSz="914400"/>
            <a:endParaRPr lang="ru-RU" sz="3200">
              <a:solidFill>
                <a:schemeClr val="accent2"/>
              </a:solidFill>
            </a:endParaRPr>
          </a:p>
          <a:p>
            <a:pPr defTabSz="914400"/>
            <a:r>
              <a:rPr lang="en-US" sz="3200"/>
              <a:t>ceph auth get client.{username}</a:t>
            </a:r>
            <a:endParaRPr lang="ru-RU" sz="3200"/>
          </a:p>
        </p:txBody>
      </p:sp>
      <p:pic>
        <p:nvPicPr>
          <p:cNvPr id="27659" name="Picture 13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94788" y="1781175"/>
            <a:ext cx="36766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867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8676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677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12025313" cy="1058862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Подключение пула</a:t>
            </a:r>
            <a:r>
              <a:rPr lang="en-US" sz="5600" smtClean="0"/>
              <a:t> RBD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679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868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681" name="Номер слайда"/>
          <p:cNvSpPr txBox="1">
            <a:spLocks noGrp="1"/>
          </p:cNvSpPr>
          <p:nvPr/>
        </p:nvSpPr>
        <p:spPr bwMode="auto">
          <a:xfrm>
            <a:off x="12269788" y="9296400"/>
            <a:ext cx="327025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26713692-2021-447B-8FCB-B9D32836C4BB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12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82" name="Rectangle 12"/>
          <p:cNvSpPr>
            <a:spLocks noChangeArrowheads="1"/>
          </p:cNvSpPr>
          <p:nvPr/>
        </p:nvSpPr>
        <p:spPr bwMode="auto">
          <a:xfrm>
            <a:off x="381000" y="2212975"/>
            <a:ext cx="11807825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3200"/>
              <a:t>Admin key:</a:t>
            </a:r>
          </a:p>
          <a:p>
            <a:pPr defTabSz="914400"/>
            <a:r>
              <a:rPr lang="ru-RU" sz="3200"/>
              <a:t>ceph auth get-key </a:t>
            </a:r>
            <a:r>
              <a:rPr lang="ru-RU" sz="3200">
                <a:solidFill>
                  <a:srgbClr val="FF0066"/>
                </a:solidFill>
              </a:rPr>
              <a:t>client.admin</a:t>
            </a:r>
          </a:p>
          <a:p>
            <a:pPr defTabSz="914400"/>
            <a:r>
              <a:rPr lang="ru-RU" sz="3200"/>
              <a:t>kubectl create secret generic </a:t>
            </a:r>
            <a:r>
              <a:rPr lang="ru-RU" sz="3200">
                <a:solidFill>
                  <a:srgbClr val="FF0066"/>
                </a:solidFill>
              </a:rPr>
              <a:t>ceph-secret</a:t>
            </a:r>
            <a:r>
              <a:rPr lang="ru-RU" sz="3200"/>
              <a:t>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--type</a:t>
            </a:r>
            <a:r>
              <a:rPr lang="ru-RU" sz="3200"/>
              <a:t>="</a:t>
            </a:r>
            <a:r>
              <a:rPr lang="ru-RU" sz="3200">
                <a:solidFill>
                  <a:schemeClr val="accent2"/>
                </a:solidFill>
              </a:rPr>
              <a:t>kubernetes.io/rbd</a:t>
            </a:r>
            <a:r>
              <a:rPr lang="ru-RU" sz="3200"/>
              <a:t>"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--from-literal</a:t>
            </a:r>
            <a:r>
              <a:rPr lang="ru-RU" sz="3200">
                <a:solidFill>
                  <a:schemeClr val="accent2"/>
                </a:solidFill>
              </a:rPr>
              <a:t>=key='AQAcU7JaU4NALBAyyyyyyyy=='</a:t>
            </a:r>
            <a:r>
              <a:rPr lang="ru-RU" sz="3200"/>
              <a:t>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--namespace</a:t>
            </a:r>
            <a:r>
              <a:rPr lang="ru-RU" sz="3200"/>
              <a:t>=</a:t>
            </a:r>
            <a:r>
              <a:rPr lang="ru-RU" sz="3200">
                <a:solidFill>
                  <a:schemeClr val="accent2"/>
                </a:solidFill>
              </a:rPr>
              <a:t>kube-system</a:t>
            </a:r>
            <a:endParaRPr lang="en-US" sz="3200">
              <a:solidFill>
                <a:schemeClr val="accent2"/>
              </a:solidFill>
            </a:endParaRPr>
          </a:p>
          <a:p>
            <a:pPr defTabSz="914400"/>
            <a:endParaRPr lang="en-US" sz="3200"/>
          </a:p>
          <a:p>
            <a:pPr defTabSz="914400"/>
            <a:r>
              <a:rPr lang="en-US" sz="3200"/>
              <a:t>Client key:</a:t>
            </a:r>
          </a:p>
          <a:p>
            <a:pPr defTabSz="914400"/>
            <a:r>
              <a:rPr lang="ru-RU" sz="3200"/>
              <a:t>ceph auth get-key </a:t>
            </a:r>
            <a:r>
              <a:rPr lang="ru-RU" sz="3200">
                <a:solidFill>
                  <a:srgbClr val="FF0066"/>
                </a:solidFill>
              </a:rPr>
              <a:t>client.{username}</a:t>
            </a:r>
          </a:p>
          <a:p>
            <a:pPr defTabSz="914400"/>
            <a:r>
              <a:rPr lang="ru-RU" sz="3200"/>
              <a:t>kubectl create secret generic </a:t>
            </a:r>
            <a:r>
              <a:rPr lang="ru-RU" sz="3200">
                <a:solidFill>
                  <a:srgbClr val="FF0066"/>
                </a:solidFill>
              </a:rPr>
              <a:t>ceph-secret-username</a:t>
            </a:r>
            <a:r>
              <a:rPr lang="ru-RU" sz="3200"/>
              <a:t>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--type</a:t>
            </a:r>
            <a:r>
              <a:rPr lang="ru-RU" sz="3200"/>
              <a:t>="</a:t>
            </a:r>
            <a:r>
              <a:rPr lang="ru-RU" sz="3200">
                <a:solidFill>
                  <a:schemeClr val="accent2"/>
                </a:solidFill>
              </a:rPr>
              <a:t>kubernetes.io/rbd</a:t>
            </a:r>
            <a:r>
              <a:rPr lang="ru-RU" sz="3200"/>
              <a:t>"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--from-literal</a:t>
            </a:r>
            <a:r>
              <a:rPr lang="ru-RU" sz="3200">
                <a:solidFill>
                  <a:schemeClr val="accent2"/>
                </a:solidFill>
              </a:rPr>
              <a:t>=key='AQAcU7Jaxxxxxxx=='</a:t>
            </a:r>
            <a:r>
              <a:rPr lang="ru-RU" sz="3200"/>
              <a:t>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--namespac</a:t>
            </a:r>
            <a:r>
              <a:rPr lang="ru-RU" sz="3200"/>
              <a:t>e=app</a:t>
            </a:r>
            <a:endParaRPr lang="en-US" sz="3200"/>
          </a:p>
          <a:p>
            <a:pPr defTabSz="914400"/>
            <a:endParaRPr lang="en-US" sz="3200"/>
          </a:p>
        </p:txBody>
      </p:sp>
      <p:pic>
        <p:nvPicPr>
          <p:cNvPr id="28683" name="Picture 13" descr="Image result for подключение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9963" y="915988"/>
            <a:ext cx="4181475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969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9700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9701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12025313" cy="1058862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Подключение пула</a:t>
            </a:r>
            <a:r>
              <a:rPr lang="en-US" sz="5600" smtClean="0"/>
              <a:t> RBD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703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970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9705" name="Номер слайда"/>
          <p:cNvSpPr txBox="1">
            <a:spLocks noGrp="1"/>
          </p:cNvSpPr>
          <p:nvPr/>
        </p:nvSpPr>
        <p:spPr bwMode="auto">
          <a:xfrm>
            <a:off x="12269788" y="9296400"/>
            <a:ext cx="327025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C94646AE-1483-4AF7-8AC2-98AD080E9E64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13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454025" y="2500313"/>
            <a:ext cx="11807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/>
              <a:t>Storage class</a:t>
            </a:r>
          </a:p>
          <a:p>
            <a:pPr defTabSz="914400"/>
            <a:endParaRPr lang="en-US"/>
          </a:p>
          <a:p>
            <a:pPr defTabSz="914400"/>
            <a:r>
              <a:rPr lang="en-US"/>
              <a:t>apiVersion: storage.k8s.io/v1</a:t>
            </a:r>
          </a:p>
          <a:p>
            <a:pPr defTabSz="914400"/>
            <a:r>
              <a:rPr lang="en-US"/>
              <a:t>kind: StorageClass</a:t>
            </a:r>
          </a:p>
          <a:p>
            <a:pPr defTabSz="914400"/>
            <a:r>
              <a:rPr lang="en-US"/>
              <a:t>metadata:</a:t>
            </a:r>
          </a:p>
          <a:p>
            <a:pPr defTabSz="914400"/>
            <a:r>
              <a:rPr lang="en-US"/>
              <a:t>  name: </a:t>
            </a:r>
            <a:r>
              <a:rPr lang="en-US">
                <a:solidFill>
                  <a:schemeClr val="accent2"/>
                </a:solidFill>
              </a:rPr>
              <a:t>kube</a:t>
            </a:r>
          </a:p>
          <a:p>
            <a:pPr defTabSz="914400"/>
            <a:r>
              <a:rPr lang="en-US"/>
              <a:t>provisioner: kubernetes.io/rbd</a:t>
            </a:r>
          </a:p>
          <a:p>
            <a:pPr defTabSz="914400"/>
            <a:r>
              <a:rPr lang="en-US"/>
              <a:t>parameters:</a:t>
            </a:r>
          </a:p>
          <a:p>
            <a:pPr defTabSz="914400"/>
            <a:r>
              <a:rPr lang="en-US"/>
              <a:t>  monitors: </a:t>
            </a:r>
            <a:r>
              <a:rPr lang="en-US">
                <a:solidFill>
                  <a:schemeClr val="accent2"/>
                </a:solidFill>
              </a:rPr>
              <a:t>&lt;monitor-1-ip&gt;:6789, &lt;monitor-2-ip&gt;:6789, &lt;monitor-3-ip&gt;:6789</a:t>
            </a:r>
          </a:p>
          <a:p>
            <a:pPr defTabSz="914400"/>
            <a:r>
              <a:rPr lang="en-US"/>
              <a:t>  adminId: </a:t>
            </a:r>
            <a:r>
              <a:rPr lang="en-US">
                <a:solidFill>
                  <a:schemeClr val="accent2"/>
                </a:solidFill>
              </a:rPr>
              <a:t>admin</a:t>
            </a:r>
          </a:p>
          <a:p>
            <a:pPr defTabSz="914400"/>
            <a:r>
              <a:rPr lang="en-US"/>
              <a:t>  adminSecretName: </a:t>
            </a:r>
            <a:r>
              <a:rPr lang="en-US">
                <a:solidFill>
                  <a:schemeClr val="accent2"/>
                </a:solidFill>
              </a:rPr>
              <a:t>ceph-secret</a:t>
            </a:r>
          </a:p>
          <a:p>
            <a:pPr defTabSz="914400"/>
            <a:r>
              <a:rPr lang="en-US"/>
              <a:t>  adminSecretNamespace: </a:t>
            </a:r>
            <a:r>
              <a:rPr lang="en-US">
                <a:solidFill>
                  <a:schemeClr val="accent2"/>
                </a:solidFill>
              </a:rPr>
              <a:t>"kube-system"</a:t>
            </a:r>
            <a:r>
              <a:rPr lang="en-US"/>
              <a:t> </a:t>
            </a:r>
          </a:p>
          <a:p>
            <a:pPr defTabSz="914400"/>
            <a:r>
              <a:rPr lang="en-US"/>
              <a:t>  pool: </a:t>
            </a:r>
            <a:r>
              <a:rPr lang="en-US">
                <a:solidFill>
                  <a:schemeClr val="accent2"/>
                </a:solidFill>
              </a:rPr>
              <a:t>kube</a:t>
            </a:r>
          </a:p>
          <a:p>
            <a:pPr defTabSz="914400"/>
            <a:r>
              <a:rPr lang="en-US"/>
              <a:t>  userId: </a:t>
            </a:r>
            <a:r>
              <a:rPr lang="en-US">
                <a:solidFill>
                  <a:schemeClr val="accent2"/>
                </a:solidFill>
              </a:rPr>
              <a:t>{username}</a:t>
            </a:r>
          </a:p>
          <a:p>
            <a:pPr defTabSz="914400"/>
            <a:r>
              <a:rPr lang="en-US"/>
              <a:t>  userSecretName: </a:t>
            </a:r>
            <a:r>
              <a:rPr lang="en-US">
                <a:solidFill>
                  <a:schemeClr val="accent2"/>
                </a:solidFill>
              </a:rPr>
              <a:t>ceph-secret-username</a:t>
            </a:r>
          </a:p>
        </p:txBody>
      </p:sp>
      <p:pic>
        <p:nvPicPr>
          <p:cNvPr id="29707" name="Picture 12" descr="Image result for подключение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9963" y="915988"/>
            <a:ext cx="4181475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072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0724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0725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12025313" cy="1058862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Подключение пула</a:t>
            </a:r>
            <a:r>
              <a:rPr lang="en-US" sz="5600" smtClean="0"/>
              <a:t> RBD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727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3072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0729" name="Номер слайда"/>
          <p:cNvSpPr txBox="1">
            <a:spLocks noGrp="1"/>
          </p:cNvSpPr>
          <p:nvPr/>
        </p:nvSpPr>
        <p:spPr bwMode="auto">
          <a:xfrm>
            <a:off x="12269788" y="9296400"/>
            <a:ext cx="327025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2BF414D1-C754-438D-BAFF-A3C59DA4D7C5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14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auto">
          <a:xfrm>
            <a:off x="454025" y="2500313"/>
            <a:ext cx="118078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/>
              <a:t>PVC</a:t>
            </a:r>
          </a:p>
          <a:p>
            <a:pPr defTabSz="914400"/>
            <a:endParaRPr lang="en-US"/>
          </a:p>
          <a:p>
            <a:pPr defTabSz="914400"/>
            <a:r>
              <a:rPr lang="en-US"/>
              <a:t>apiVersion: v1</a:t>
            </a:r>
          </a:p>
          <a:p>
            <a:pPr defTabSz="914400"/>
            <a:r>
              <a:rPr lang="en-US"/>
              <a:t>kind: PersistentVolumeClaim</a:t>
            </a:r>
          </a:p>
          <a:p>
            <a:pPr defTabSz="914400"/>
            <a:r>
              <a:rPr lang="en-US"/>
              <a:t>metadata:</a:t>
            </a:r>
          </a:p>
          <a:p>
            <a:pPr defTabSz="914400"/>
            <a:r>
              <a:rPr lang="en-US"/>
              <a:t>  name: </a:t>
            </a:r>
            <a:r>
              <a:rPr lang="en-US">
                <a:solidFill>
                  <a:schemeClr val="accent2"/>
                </a:solidFill>
              </a:rPr>
              <a:t>prometheus-3gb</a:t>
            </a:r>
          </a:p>
          <a:p>
            <a:pPr defTabSz="914400"/>
            <a:r>
              <a:rPr lang="en-US"/>
              <a:t>spec:</a:t>
            </a:r>
          </a:p>
          <a:p>
            <a:pPr defTabSz="914400"/>
            <a:r>
              <a:rPr lang="en-US"/>
              <a:t>  accessModes:</a:t>
            </a:r>
          </a:p>
          <a:p>
            <a:pPr defTabSz="914400"/>
            <a:r>
              <a:rPr lang="en-US"/>
              <a:t>    - ReadWriteOnce</a:t>
            </a:r>
          </a:p>
          <a:p>
            <a:pPr defTabSz="914400"/>
            <a:r>
              <a:rPr lang="en-US"/>
              <a:t>  resources:</a:t>
            </a:r>
          </a:p>
          <a:p>
            <a:pPr defTabSz="914400"/>
            <a:r>
              <a:rPr lang="en-US"/>
              <a:t>    requests:</a:t>
            </a:r>
          </a:p>
          <a:p>
            <a:pPr defTabSz="914400"/>
            <a:r>
              <a:rPr lang="en-US"/>
              <a:t>      storage: 3Gi</a:t>
            </a:r>
          </a:p>
          <a:p>
            <a:pPr defTabSz="914400"/>
            <a:r>
              <a:rPr lang="en-US"/>
              <a:t>  storageClassName: </a:t>
            </a:r>
            <a:r>
              <a:rPr lang="en-US">
                <a:solidFill>
                  <a:schemeClr val="accent2"/>
                </a:solidFill>
              </a:rPr>
              <a:t>kube</a:t>
            </a:r>
          </a:p>
        </p:txBody>
      </p:sp>
      <p:pic>
        <p:nvPicPr>
          <p:cNvPr id="30731" name="Picture 12" descr="Image result for подключение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9963" y="915988"/>
            <a:ext cx="4181475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174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1748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1749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12025313" cy="1058862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Подключение пула</a:t>
            </a:r>
            <a:r>
              <a:rPr lang="en-US" sz="5600" smtClean="0"/>
              <a:t> CephFS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751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3175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1753" name="Номер слайда"/>
          <p:cNvSpPr txBox="1">
            <a:spLocks noGrp="1"/>
          </p:cNvSpPr>
          <p:nvPr/>
        </p:nvSpPr>
        <p:spPr bwMode="auto">
          <a:xfrm>
            <a:off x="12269788" y="9296400"/>
            <a:ext cx="327025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20ED9337-1D0F-49B3-914B-61FDDDEA8B1E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15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454025" y="5092700"/>
            <a:ext cx="118078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3200"/>
              <a:t>ceph auth get-key </a:t>
            </a:r>
            <a:r>
              <a:rPr lang="en-US" sz="3200">
                <a:solidFill>
                  <a:schemeClr val="accent2"/>
                </a:solidFill>
              </a:rPr>
              <a:t>client.{username}</a:t>
            </a:r>
          </a:p>
          <a:p>
            <a:pPr defTabSz="914400"/>
            <a:endParaRPr lang="en-US" sz="3200">
              <a:solidFill>
                <a:schemeClr val="accent2"/>
              </a:solidFill>
            </a:endParaRPr>
          </a:p>
          <a:p>
            <a:pPr defTabSz="914400"/>
            <a:r>
              <a:rPr lang="en-US" sz="3200"/>
              <a:t>create secret  generic </a:t>
            </a:r>
            <a:r>
              <a:rPr lang="en-US" sz="3200">
                <a:solidFill>
                  <a:schemeClr val="accent2"/>
                </a:solidFill>
              </a:rPr>
              <a:t>{username}</a:t>
            </a:r>
            <a:r>
              <a:rPr lang="en-US" sz="3200"/>
              <a:t> \</a:t>
            </a:r>
          </a:p>
          <a:p>
            <a:pPr defTabSz="914400"/>
            <a:r>
              <a:rPr lang="en-US" sz="3200"/>
              <a:t>  </a:t>
            </a:r>
            <a:r>
              <a:rPr lang="en-US" sz="3200">
                <a:solidFill>
                  <a:srgbClr val="009900"/>
                </a:solidFill>
              </a:rPr>
              <a:t>--from-literal</a:t>
            </a:r>
            <a:r>
              <a:rPr lang="en-US" sz="3200">
                <a:solidFill>
                  <a:schemeClr val="accent2"/>
                </a:solidFill>
              </a:rPr>
              <a:t>=key='AQQ‘ –namespace app</a:t>
            </a:r>
          </a:p>
        </p:txBody>
      </p:sp>
      <p:pic>
        <p:nvPicPr>
          <p:cNvPr id="31755" name="Picture 13" descr="Related imag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07450" y="1781175"/>
            <a:ext cx="38766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277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2772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2773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12025313" cy="1058862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Deployment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775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3277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2777" name="Номер слайда"/>
          <p:cNvSpPr txBox="1">
            <a:spLocks noGrp="1"/>
          </p:cNvSpPr>
          <p:nvPr/>
        </p:nvSpPr>
        <p:spPr bwMode="auto">
          <a:xfrm>
            <a:off x="12269788" y="9296400"/>
            <a:ext cx="327025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BD279392-2DA9-4929-B4B2-F0BDAA96F9CF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16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778" name="Rectangle 12"/>
          <p:cNvSpPr>
            <a:spLocks noChangeArrowheads="1"/>
          </p:cNvSpPr>
          <p:nvPr/>
        </p:nvSpPr>
        <p:spPr bwMode="auto">
          <a:xfrm>
            <a:off x="381000" y="1852613"/>
            <a:ext cx="11807825" cy="710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2000"/>
              <a:t>apiVersion: extensions/v1beta1</a:t>
            </a:r>
          </a:p>
          <a:p>
            <a:pPr defTabSz="914400"/>
            <a:r>
              <a:rPr lang="en-US" sz="2000"/>
              <a:t>kind: Deployment</a:t>
            </a:r>
          </a:p>
          <a:p>
            <a:pPr defTabSz="914400"/>
            <a:r>
              <a:rPr lang="en-US" sz="2000"/>
              <a:t>spec:</a:t>
            </a:r>
          </a:p>
          <a:p>
            <a:pPr defTabSz="914400"/>
            <a:r>
              <a:rPr lang="en-US" sz="2000"/>
              <a:t>  template:</a:t>
            </a:r>
          </a:p>
          <a:p>
            <a:pPr defTabSz="914400"/>
            <a:r>
              <a:rPr lang="en-US" sz="2000"/>
              <a:t>    spec:</a:t>
            </a:r>
          </a:p>
          <a:p>
            <a:pPr defTabSz="914400"/>
            <a:r>
              <a:rPr lang="en-US" sz="2000"/>
              <a:t>      containers:</a:t>
            </a:r>
          </a:p>
          <a:p>
            <a:pPr defTabSz="914400"/>
            <a:r>
              <a:rPr lang="en-US" sz="2000"/>
              <a:t>      - volumeMounts:</a:t>
            </a:r>
          </a:p>
          <a:p>
            <a:pPr defTabSz="914400"/>
            <a:r>
              <a:rPr lang="en-US" sz="2000"/>
              <a:t>        - name: </a:t>
            </a:r>
            <a:r>
              <a:rPr lang="en-US" sz="2000">
                <a:solidFill>
                  <a:schemeClr val="accent2"/>
                </a:solidFill>
              </a:rPr>
              <a:t>cephfs</a:t>
            </a:r>
          </a:p>
          <a:p>
            <a:pPr defTabSz="914400"/>
            <a:r>
              <a:rPr lang="en-US" sz="2000"/>
              <a:t>          mountPath: /{path}</a:t>
            </a:r>
          </a:p>
          <a:p>
            <a:pPr defTabSz="914400"/>
            <a:r>
              <a:rPr lang="en-US" sz="2000"/>
              <a:t>        - name: </a:t>
            </a:r>
            <a:r>
              <a:rPr lang="en-US" sz="2000">
                <a:solidFill>
                  <a:schemeClr val="accent2"/>
                </a:solidFill>
              </a:rPr>
              <a:t>data-rbd</a:t>
            </a:r>
          </a:p>
          <a:p>
            <a:pPr defTabSz="914400"/>
            <a:r>
              <a:rPr lang="en-US" sz="2000"/>
              <a:t>          mountPath: /data/rbd</a:t>
            </a:r>
          </a:p>
          <a:p>
            <a:pPr defTabSz="914400"/>
            <a:r>
              <a:rPr lang="en-US" sz="2000"/>
              <a:t>      volumes:</a:t>
            </a:r>
          </a:p>
          <a:p>
            <a:pPr defTabSz="914400"/>
            <a:r>
              <a:rPr lang="en-US" sz="2000"/>
              <a:t>      - name: </a:t>
            </a:r>
            <a:r>
              <a:rPr lang="en-US" sz="2000">
                <a:solidFill>
                  <a:schemeClr val="accent2"/>
                </a:solidFill>
              </a:rPr>
              <a:t>cephfs</a:t>
            </a:r>
          </a:p>
          <a:p>
            <a:pPr defTabSz="914400"/>
            <a:r>
              <a:rPr lang="en-US" sz="2000"/>
              <a:t>        cephfs:</a:t>
            </a:r>
          </a:p>
          <a:p>
            <a:pPr defTabSz="914400"/>
            <a:r>
              <a:rPr lang="en-US" sz="2000"/>
              <a:t>          monitors:</a:t>
            </a:r>
          </a:p>
          <a:p>
            <a:pPr defTabSz="914400"/>
            <a:r>
              <a:rPr lang="en-US" sz="2000"/>
              <a:t>          - {nodename}</a:t>
            </a:r>
          </a:p>
          <a:p>
            <a:pPr defTabSz="914400"/>
            <a:r>
              <a:rPr lang="en-US" sz="2000"/>
              <a:t>          path: /{namespace}/{app name}</a:t>
            </a:r>
          </a:p>
          <a:p>
            <a:pPr defTabSz="914400"/>
            <a:r>
              <a:rPr lang="en-US" sz="2000"/>
              <a:t>          user: {user}</a:t>
            </a:r>
          </a:p>
          <a:p>
            <a:pPr defTabSz="914400"/>
            <a:r>
              <a:rPr lang="en-US" sz="2000"/>
              <a:t>          secretRef:</a:t>
            </a:r>
          </a:p>
          <a:p>
            <a:pPr defTabSz="914400"/>
            <a:r>
              <a:rPr lang="en-US" sz="2000"/>
              <a:t>            name: cephfs-secret</a:t>
            </a:r>
          </a:p>
          <a:p>
            <a:pPr defTabSz="914400"/>
            <a:r>
              <a:rPr lang="en-US" sz="2000"/>
              <a:t>      - name: </a:t>
            </a:r>
            <a:r>
              <a:rPr lang="en-US" sz="2000">
                <a:solidFill>
                  <a:schemeClr val="accent2"/>
                </a:solidFill>
              </a:rPr>
              <a:t>data-rbd</a:t>
            </a:r>
          </a:p>
          <a:p>
            <a:pPr defTabSz="914400"/>
            <a:r>
              <a:rPr lang="en-US" sz="2000"/>
              <a:t>          persistentVolumeClaim:</a:t>
            </a:r>
          </a:p>
          <a:p>
            <a:pPr defTabSz="914400"/>
            <a:r>
              <a:rPr lang="en-US" sz="2000"/>
              <a:t>            claimName: prometheus-3gb</a:t>
            </a:r>
          </a:p>
        </p:txBody>
      </p:sp>
      <p:pic>
        <p:nvPicPr>
          <p:cNvPr id="32779" name="Picture 13" descr="daemonse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6588" y="989013"/>
            <a:ext cx="3059112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379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3796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3797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12025313" cy="1058862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StatefulSet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799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3380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3801" name="Номер слайда"/>
          <p:cNvSpPr txBox="1">
            <a:spLocks noGrp="1"/>
          </p:cNvSpPr>
          <p:nvPr/>
        </p:nvSpPr>
        <p:spPr bwMode="auto">
          <a:xfrm>
            <a:off x="12269788" y="9296400"/>
            <a:ext cx="327025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9514A40B-C8FE-46B4-829A-0CD2897B372C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17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802" name="Rectangle 12"/>
          <p:cNvSpPr>
            <a:spLocks noChangeArrowheads="1"/>
          </p:cNvSpPr>
          <p:nvPr/>
        </p:nvSpPr>
        <p:spPr bwMode="auto">
          <a:xfrm>
            <a:off x="381000" y="1852613"/>
            <a:ext cx="11807825" cy="66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/>
              <a:t>apiVersion: apps/v1</a:t>
            </a:r>
          </a:p>
          <a:p>
            <a:pPr defTabSz="914400"/>
            <a:r>
              <a:rPr lang="en-US"/>
              <a:t>kind: StatefulSet</a:t>
            </a:r>
          </a:p>
          <a:p>
            <a:pPr defTabSz="914400"/>
            <a:r>
              <a:rPr lang="en-US"/>
              <a:t>spec:</a:t>
            </a:r>
          </a:p>
          <a:p>
            <a:pPr defTabSz="914400"/>
            <a:r>
              <a:rPr lang="en-US"/>
              <a:t>  template:</a:t>
            </a:r>
          </a:p>
          <a:p>
            <a:pPr defTabSz="914400"/>
            <a:r>
              <a:rPr lang="en-US"/>
              <a:t>   spec:</a:t>
            </a:r>
          </a:p>
          <a:p>
            <a:pPr defTabSz="914400"/>
            <a:r>
              <a:rPr lang="en-US"/>
              <a:t>     containers:</a:t>
            </a:r>
          </a:p>
          <a:p>
            <a:pPr defTabSz="914400"/>
            <a:r>
              <a:rPr lang="en-US"/>
              <a:t>       - volumeMounts:</a:t>
            </a:r>
          </a:p>
          <a:p>
            <a:pPr defTabSz="914400"/>
            <a:r>
              <a:rPr lang="en-US"/>
              <a:t>        - name: www</a:t>
            </a:r>
          </a:p>
          <a:p>
            <a:pPr defTabSz="914400"/>
            <a:r>
              <a:rPr lang="en-US"/>
              <a:t>          mountPath: /usr/share/nginx/html</a:t>
            </a:r>
          </a:p>
          <a:p>
            <a:pPr defTabSz="914400"/>
            <a:r>
              <a:rPr lang="en-US"/>
              <a:t>  volumeClaimTemplates:</a:t>
            </a:r>
          </a:p>
          <a:p>
            <a:pPr defTabSz="914400"/>
            <a:r>
              <a:rPr lang="en-US"/>
              <a:t>  - metadata:</a:t>
            </a:r>
          </a:p>
          <a:p>
            <a:pPr defTabSz="914400"/>
            <a:r>
              <a:rPr lang="en-US"/>
              <a:t>      name: www</a:t>
            </a:r>
          </a:p>
          <a:p>
            <a:pPr defTabSz="914400"/>
            <a:r>
              <a:rPr lang="en-US"/>
              <a:t>    spec:</a:t>
            </a:r>
          </a:p>
          <a:p>
            <a:pPr defTabSz="914400"/>
            <a:r>
              <a:rPr lang="en-US"/>
              <a:t>      accessModes: [ "ReadWriteOnce" ]</a:t>
            </a:r>
          </a:p>
          <a:p>
            <a:pPr defTabSz="914400"/>
            <a:r>
              <a:rPr lang="en-US"/>
              <a:t>      storageClassName: “rbd"</a:t>
            </a:r>
          </a:p>
          <a:p>
            <a:pPr defTabSz="914400"/>
            <a:r>
              <a:rPr lang="en-US"/>
              <a:t>      resources:</a:t>
            </a:r>
          </a:p>
          <a:p>
            <a:pPr defTabSz="914400"/>
            <a:r>
              <a:rPr lang="en-US"/>
              <a:t>        requests:</a:t>
            </a:r>
          </a:p>
          <a:p>
            <a:pPr defTabSz="914400"/>
            <a:r>
              <a:rPr lang="en-US"/>
              <a:t>          storage: 1Gi</a:t>
            </a:r>
          </a:p>
        </p:txBody>
      </p:sp>
      <p:pic>
        <p:nvPicPr>
          <p:cNvPr id="33803" name="Picture 13" descr="Image result for statefulse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71050" y="989013"/>
            <a:ext cx="3059113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843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32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8436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437" name="План"/>
          <p:cNvSpPr txBox="1">
            <a:spLocks noGrp="1"/>
          </p:cNvSpPr>
          <p:nvPr>
            <p:ph type="title"/>
          </p:nvPr>
        </p:nvSpPr>
        <p:spPr>
          <a:xfrm>
            <a:off x="381000" y="989013"/>
            <a:ext cx="9361488" cy="1058862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Ceph</a:t>
            </a:r>
            <a:endParaRPr lang="ru-RU" sz="5600" smtClean="0"/>
          </a:p>
        </p:txBody>
      </p:sp>
      <p:sp>
        <p:nvSpPr>
          <p:cNvPr id="136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439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1844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441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12325350" y="9296400"/>
            <a:ext cx="214313" cy="346075"/>
          </a:xfrm>
          <a:noFill/>
        </p:spPr>
        <p:txBody>
          <a:bodyPr/>
          <a:lstStyle/>
          <a:p>
            <a:fld id="{5E5A3EEF-8ABF-488E-A7F3-52413BD863A9}" type="slidenum">
              <a:rPr lang="ru-RU" smtClean="0">
                <a:solidFill>
                  <a:srgbClr val="FFFFFF"/>
                </a:solidFill>
              </a:rPr>
              <a:pPr/>
              <a:t>2</a:t>
            </a:fld>
            <a:endParaRPr lang="ru-RU" smtClean="0">
              <a:solidFill>
                <a:srgbClr val="FFFFFF"/>
              </a:solidFill>
            </a:endParaRP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598488" y="3005138"/>
            <a:ext cx="11283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 sz="3200"/>
              <a:t>Знакомство с хранилищем Ceph в картинках</a:t>
            </a:r>
          </a:p>
          <a:p>
            <a:pPr defTabSz="914400"/>
            <a:r>
              <a:rPr lang="ru-RU" sz="3200"/>
              <a:t> https://habr.com/post/313644/ </a:t>
            </a:r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741363" y="5453063"/>
            <a:ext cx="115935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/>
              <a:t>RBD - блочное устройство с поддержкой тонкого роста и снапшотами</a:t>
            </a:r>
          </a:p>
          <a:p>
            <a:pPr defTabSz="914400"/>
            <a:endParaRPr lang="en-US"/>
          </a:p>
          <a:p>
            <a:pPr defTabSz="914400"/>
            <a:r>
              <a:rPr lang="ru-RU"/>
              <a:t>CEPHFS - распределенная POSIX-совместимая файловая система</a:t>
            </a:r>
          </a:p>
          <a:p>
            <a:pPr defTabSz="914400"/>
            <a:endParaRPr lang="en-US"/>
          </a:p>
          <a:p>
            <a:pPr defTabSz="914400"/>
            <a:r>
              <a:rPr lang="ru-RU"/>
              <a:t>RADOS Gateway — S3- и Swift-совместимый RESTful интерфейс</a:t>
            </a:r>
          </a:p>
        </p:txBody>
      </p:sp>
      <p:pic>
        <p:nvPicPr>
          <p:cNvPr id="18444" name="Picture 13" descr="Image result for cep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6588" y="773113"/>
            <a:ext cx="32194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945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9460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9461" name="Kubernetes"/>
          <p:cNvSpPr txBox="1">
            <a:spLocks noGrp="1"/>
          </p:cNvSpPr>
          <p:nvPr>
            <p:ph type="title"/>
          </p:nvPr>
        </p:nvSpPr>
        <p:spPr>
          <a:xfrm>
            <a:off x="381000" y="989013"/>
            <a:ext cx="10514013" cy="1058862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Демоны </a:t>
            </a:r>
            <a:r>
              <a:rPr lang="en-US" sz="5600" smtClean="0"/>
              <a:t>Ceph</a:t>
            </a:r>
            <a:endParaRPr lang="ru-RU" sz="5600" smtClean="0"/>
          </a:p>
        </p:txBody>
      </p:sp>
      <p:sp>
        <p:nvSpPr>
          <p:cNvPr id="19462" name="Immutable…"/>
          <p:cNvSpPr txBox="1">
            <a:spLocks noGrp="1"/>
          </p:cNvSpPr>
          <p:nvPr>
            <p:ph type="body" sz="half" idx="1"/>
          </p:nvPr>
        </p:nvSpPr>
        <p:spPr>
          <a:xfrm>
            <a:off x="598488" y="2139950"/>
            <a:ext cx="6335712" cy="5689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 smtClean="0"/>
              <a:t>MON</a:t>
            </a:r>
            <a:r>
              <a:rPr lang="en-US" sz="2800" smtClean="0"/>
              <a:t> </a:t>
            </a:r>
            <a:r>
              <a:rPr lang="ru-RU" smtClean="0"/>
              <a:t>— </a:t>
            </a:r>
            <a:r>
              <a:rPr lang="ru-RU" sz="2800" smtClean="0"/>
              <a:t>демон монитора, модуль управления,</a:t>
            </a:r>
            <a:r>
              <a:rPr lang="en-US" sz="2800" smtClean="0"/>
              <a:t> </a:t>
            </a:r>
            <a:r>
              <a:rPr lang="ru-RU" sz="2800" smtClean="0"/>
              <a:t>точка подключения клиентов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3600" b="1" smtClean="0"/>
              <a:t>OSD</a:t>
            </a:r>
            <a:r>
              <a:rPr lang="ru-RU" sz="2800" smtClean="0"/>
              <a:t> — демон хранилища, занимается хранением данных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3600" b="1" smtClean="0"/>
              <a:t>MDS</a:t>
            </a:r>
            <a:r>
              <a:rPr lang="ru-RU" sz="2800" smtClean="0"/>
              <a:t> — сервер метаданных для </a:t>
            </a:r>
            <a:r>
              <a:rPr lang="en-US" sz="2800" smtClean="0"/>
              <a:t>CephFS</a:t>
            </a:r>
            <a:endParaRPr lang="ru-RU" sz="280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z="3600" b="1" smtClean="0"/>
              <a:t>MGR</a:t>
            </a:r>
            <a:r>
              <a:rPr lang="en-US" sz="2800" smtClean="0"/>
              <a:t> – </a:t>
            </a:r>
            <a:r>
              <a:rPr lang="ru-RU" sz="2800" smtClean="0"/>
              <a:t>демон менеджер, метрики и мониторинг</a:t>
            </a:r>
            <a:endParaRPr lang="en-US" sz="28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464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19465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9466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12325350" y="9296400"/>
            <a:ext cx="214313" cy="346075"/>
          </a:xfrm>
          <a:noFill/>
        </p:spPr>
        <p:txBody>
          <a:bodyPr/>
          <a:lstStyle/>
          <a:p>
            <a:fld id="{2C0DEA7E-C3A7-4DF8-9FFB-9E37BB3EF442}" type="slidenum">
              <a:rPr lang="ru-RU" smtClean="0">
                <a:solidFill>
                  <a:srgbClr val="FFFFFF"/>
                </a:solidFill>
              </a:rPr>
              <a:pPr/>
              <a:t>3</a:t>
            </a:fld>
            <a:endParaRPr lang="ru-RU" smtClean="0">
              <a:solidFill>
                <a:srgbClr val="FFFFFF"/>
              </a:solidFill>
            </a:endParaRPr>
          </a:p>
        </p:txBody>
      </p:sp>
      <p:pic>
        <p:nvPicPr>
          <p:cNvPr id="19467" name="Picture 12" descr="Ceph - OC Inktober #1 Demon by Skull-Splinter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6250" y="989013"/>
            <a:ext cx="5710238" cy="763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048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0484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0485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10514013" cy="1058862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Устройство хранилища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487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048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0489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BFFDED80-D5CD-4CBE-B73A-AC06A71F4AE2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4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490" name="Picture 13" descr="6546aa686a7f4c0bbcada5d74eb8ad9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70150" y="2355850"/>
            <a:ext cx="8374063" cy="614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150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1508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1509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12025313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Устройство хранилища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511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151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1513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6DE81F74-1227-4C24-914B-0F135CB15040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5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514" name="Picture 13" descr="b03d2e97d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9063" y="2068513"/>
            <a:ext cx="10298112" cy="664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253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2532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2533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12025313" cy="1058862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Ceph ansible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535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253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2537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7EE53CC1-AE9C-4E83-BBE1-2800335D7756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6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598488" y="4516438"/>
            <a:ext cx="118078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endParaRPr lang="ru-RU" sz="3600"/>
          </a:p>
          <a:p>
            <a:pPr defTabSz="914400"/>
            <a:r>
              <a:rPr lang="ru-RU" sz="3600"/>
              <a:t>git clone https://github.com/ceph/ceph-ansible</a:t>
            </a:r>
          </a:p>
          <a:p>
            <a:pPr defTabSz="914400"/>
            <a:r>
              <a:rPr lang="ru-RU" sz="3600"/>
              <a:t>git checkout stable-3.0</a:t>
            </a:r>
          </a:p>
          <a:p>
            <a:pPr defTabSz="914400"/>
            <a:r>
              <a:rPr lang="ru-RU" sz="3600"/>
              <a:t>git checkout -b deploy</a:t>
            </a:r>
            <a:endParaRPr lang="en-US" sz="3600"/>
          </a:p>
          <a:p>
            <a:pPr defTabSz="914400"/>
            <a:endParaRPr lang="ru-RU" sz="3600"/>
          </a:p>
        </p:txBody>
      </p:sp>
      <p:pic>
        <p:nvPicPr>
          <p:cNvPr id="22539" name="Picture 12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30963" y="1060450"/>
            <a:ext cx="57689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355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3556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557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12025313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Инвентарь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559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356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561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88719988-63AD-4A49-8157-8B77FFBB6C29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7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454025" y="2500313"/>
            <a:ext cx="1180782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/>
              <a:t>[mons]</a:t>
            </a:r>
          </a:p>
          <a:p>
            <a:pPr defTabSz="914400"/>
            <a:r>
              <a:rPr lang="ru-RU"/>
              <a:t>ingress-1.slurm.io monitor_address=172.20.100.5</a:t>
            </a:r>
          </a:p>
          <a:p>
            <a:pPr defTabSz="914400"/>
            <a:r>
              <a:rPr lang="ru-RU"/>
              <a:t>node-1.slurm.io monitor_address=172.20.100.6</a:t>
            </a:r>
          </a:p>
          <a:p>
            <a:pPr defTabSz="914400"/>
            <a:r>
              <a:rPr lang="ru-RU"/>
              <a:t>node-2.slurm.io monitor_address=172.20.100.7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[osds]</a:t>
            </a:r>
          </a:p>
          <a:p>
            <a:pPr defTabSz="914400"/>
            <a:r>
              <a:rPr lang="ru-RU"/>
              <a:t>ingress-1.slurm.io</a:t>
            </a:r>
          </a:p>
          <a:p>
            <a:pPr defTabSz="914400"/>
            <a:r>
              <a:rPr lang="ru-RU"/>
              <a:t>node-1.slurm.io</a:t>
            </a:r>
          </a:p>
          <a:p>
            <a:pPr defTabSz="914400"/>
            <a:r>
              <a:rPr lang="ru-RU"/>
              <a:t>node-2.slurm.io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[mgrs]</a:t>
            </a:r>
          </a:p>
          <a:p>
            <a:pPr defTabSz="914400"/>
            <a:r>
              <a:rPr lang="en-US"/>
              <a:t>…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[mdss]</a:t>
            </a:r>
          </a:p>
          <a:p>
            <a:pPr defTabSz="914400"/>
            <a:r>
              <a:rPr lang="en-US"/>
              <a:t>…</a:t>
            </a:r>
          </a:p>
          <a:p>
            <a:pPr defTabSz="914400"/>
            <a:endParaRPr lang="ru-RU"/>
          </a:p>
        </p:txBody>
      </p:sp>
      <p:pic>
        <p:nvPicPr>
          <p:cNvPr id="23563" name="Picture 12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46638" y="3076575"/>
            <a:ext cx="7858125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457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4580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4581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12025313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Переменные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583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458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4585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0316A9C3-9EF9-4062-93E5-F32190AC1E5F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8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525463" y="1997075"/>
            <a:ext cx="11807825" cy="739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/>
              <a:t>с</a:t>
            </a:r>
            <a:r>
              <a:rPr lang="en-US"/>
              <a:t>eph_origin: repository</a:t>
            </a:r>
          </a:p>
          <a:p>
            <a:pPr defTabSz="914400"/>
            <a:r>
              <a:rPr lang="en-US"/>
              <a:t>ceph_repository: community</a:t>
            </a:r>
          </a:p>
          <a:p>
            <a:pPr defTabSz="914400"/>
            <a:r>
              <a:rPr lang="en-US"/>
              <a:t>ceph_repository_type: cdn</a:t>
            </a:r>
          </a:p>
          <a:p>
            <a:pPr defTabSz="914400"/>
            <a:r>
              <a:rPr lang="en-US"/>
              <a:t>ceph_stable_release: luminous</a:t>
            </a:r>
          </a:p>
          <a:p>
            <a:pPr defTabSz="914400"/>
            <a:r>
              <a:rPr lang="en-US"/>
              <a:t>public_network: "172.20.100.0/24"</a:t>
            </a:r>
          </a:p>
          <a:p>
            <a:pPr defTabSz="914400"/>
            <a:r>
              <a:rPr lang="en-US"/>
              <a:t>cluster_network: "172.20.100.0/24"</a:t>
            </a:r>
          </a:p>
          <a:p>
            <a:pPr defTabSz="914400"/>
            <a:endParaRPr lang="en-US"/>
          </a:p>
          <a:p>
            <a:pPr defTabSz="914400"/>
            <a:r>
              <a:rPr lang="en-US"/>
              <a:t>osd_objectstore: bluestore</a:t>
            </a:r>
          </a:p>
          <a:p>
            <a:pPr defTabSz="914400"/>
            <a:r>
              <a:rPr lang="en-US"/>
              <a:t>osd_scenario: collocated</a:t>
            </a:r>
          </a:p>
          <a:p>
            <a:pPr defTabSz="914400"/>
            <a:r>
              <a:rPr lang="en-US"/>
              <a:t>devices:</a:t>
            </a:r>
          </a:p>
          <a:p>
            <a:pPr defTabSz="914400"/>
            <a:r>
              <a:rPr lang="en-US"/>
              <a:t>  - /dev/sdb</a:t>
            </a:r>
          </a:p>
          <a:p>
            <a:pPr defTabSz="914400"/>
            <a:endParaRPr lang="en-US"/>
          </a:p>
          <a:p>
            <a:pPr defTabSz="914400"/>
            <a:r>
              <a:rPr lang="en-US"/>
              <a:t>osd_pool_default_pg_num: 30</a:t>
            </a:r>
          </a:p>
          <a:p>
            <a:pPr defTabSz="914400"/>
            <a:endParaRPr lang="en-US"/>
          </a:p>
          <a:p>
            <a:pPr defTabSz="914400"/>
            <a:r>
              <a:rPr lang="en-US"/>
              <a:t>ceph_conf_overrides:</a:t>
            </a:r>
          </a:p>
          <a:p>
            <a:pPr defTabSz="914400"/>
            <a:r>
              <a:rPr lang="en-US"/>
              <a:t>  global:</a:t>
            </a:r>
          </a:p>
          <a:p>
            <a:pPr defTabSz="914400"/>
            <a:r>
              <a:rPr lang="en-US"/>
              <a:t>    "osd journal size": 1024</a:t>
            </a:r>
          </a:p>
          <a:p>
            <a:pPr defTabSz="914400"/>
            <a:r>
              <a:rPr lang="en-US"/>
              <a:t>    "osd pool default size": 3</a:t>
            </a:r>
          </a:p>
          <a:p>
            <a:pPr defTabSz="914400"/>
            <a:r>
              <a:rPr lang="en-US"/>
              <a:t>    "osd pool default min size":  2</a:t>
            </a:r>
          </a:p>
          <a:p>
            <a:pPr defTabSz="914400"/>
            <a:endParaRPr lang="ru-RU"/>
          </a:p>
        </p:txBody>
      </p:sp>
      <p:pic>
        <p:nvPicPr>
          <p:cNvPr id="24587" name="Picture 13" descr="Image result for настройки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07450" y="1131888"/>
            <a:ext cx="37528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560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5604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11737975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Развертывание </a:t>
            </a:r>
            <a:r>
              <a:rPr lang="en-US" sz="5600" smtClean="0"/>
              <a:t>ceph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607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560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9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AF823FC8-23D6-49AA-9541-22644E38EAF6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9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454025" y="3292475"/>
            <a:ext cx="65532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 sz="3200"/>
              <a:t>ansible-playbook </a:t>
            </a:r>
            <a:r>
              <a:rPr lang="ru-RU" sz="3200">
                <a:solidFill>
                  <a:srgbClr val="009900"/>
                </a:solidFill>
              </a:rPr>
              <a:t>-u</a:t>
            </a:r>
            <a:r>
              <a:rPr lang="ru-RU" sz="3200"/>
              <a:t> </a:t>
            </a:r>
            <a:r>
              <a:rPr lang="en-US" sz="3200">
                <a:solidFill>
                  <a:schemeClr val="accent2"/>
                </a:solidFill>
              </a:rPr>
              <a:t>student01</a:t>
            </a:r>
            <a:r>
              <a:rPr lang="ru-RU" sz="3200"/>
              <a:t>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-k -i</a:t>
            </a:r>
            <a:r>
              <a:rPr lang="ru-RU" sz="3200"/>
              <a:t> </a:t>
            </a:r>
            <a:r>
              <a:rPr lang="ru-RU" sz="3200">
                <a:solidFill>
                  <a:schemeClr val="accent2"/>
                </a:solidFill>
              </a:rPr>
              <a:t>inventory/hosts</a:t>
            </a:r>
            <a:r>
              <a:rPr lang="ru-RU" sz="3200"/>
              <a:t>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-b –diff</a:t>
            </a:r>
            <a:r>
              <a:rPr lang="en-US" sz="3200"/>
              <a:t> \</a:t>
            </a:r>
            <a:r>
              <a:rPr lang="ru-RU" sz="3200"/>
              <a:t> </a:t>
            </a:r>
            <a:endParaRPr lang="en-US" sz="3200"/>
          </a:p>
          <a:p>
            <a:pPr defTabSz="914400"/>
            <a:r>
              <a:rPr lang="en-US" sz="3200"/>
              <a:t>site</a:t>
            </a:r>
            <a:r>
              <a:rPr lang="ru-RU" sz="3200"/>
              <a:t>.yml</a:t>
            </a:r>
          </a:p>
        </p:txBody>
      </p:sp>
      <p:pic>
        <p:nvPicPr>
          <p:cNvPr id="25611" name="Picture 12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8063" y="1781175"/>
            <a:ext cx="5126037" cy="67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433</Words>
  <PresentationFormat>Произвольный</PresentationFormat>
  <Paragraphs>205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Helvetica Neue</vt:lpstr>
      <vt:lpstr>Arial</vt:lpstr>
      <vt:lpstr>Helvetica Neue Medium</vt:lpstr>
      <vt:lpstr>Helvetica Neue Light</vt:lpstr>
      <vt:lpstr>Helvetica Neue Thin</vt:lpstr>
      <vt:lpstr>Helvetica Light</vt:lpstr>
      <vt:lpstr>White</vt:lpstr>
      <vt:lpstr>White</vt:lpstr>
      <vt:lpstr>White</vt:lpstr>
      <vt:lpstr>Ceph</vt:lpstr>
      <vt:lpstr>Ceph</vt:lpstr>
      <vt:lpstr>Демоны Ceph</vt:lpstr>
      <vt:lpstr>Устройство хранилища</vt:lpstr>
      <vt:lpstr>Устройство хранилища</vt:lpstr>
      <vt:lpstr>Ceph ansible</vt:lpstr>
      <vt:lpstr>Инвентарь</vt:lpstr>
      <vt:lpstr>Переменные</vt:lpstr>
      <vt:lpstr>Развертывание ceph</vt:lpstr>
      <vt:lpstr>Создание пула для RBD</vt:lpstr>
      <vt:lpstr>Создание пула для CephFS</vt:lpstr>
      <vt:lpstr>Подключение пула RBD</vt:lpstr>
      <vt:lpstr>Подключение пула RBD</vt:lpstr>
      <vt:lpstr>Подключение пула RBD</vt:lpstr>
      <vt:lpstr>Подключение пула CephFS</vt:lpstr>
      <vt:lpstr>Deployment</vt:lpstr>
      <vt:lpstr>StatefulSet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развертывания инфраструктуры. Ansible</dc:title>
  <cp:lastModifiedBy>Admin</cp:lastModifiedBy>
  <cp:revision>13</cp:revision>
  <dcterms:modified xsi:type="dcterms:W3CDTF">2018-08-01T20:35:13Z</dcterms:modified>
</cp:coreProperties>
</file>