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87" r:id="rId5"/>
    <p:sldId id="288" r:id="rId6"/>
    <p:sldId id="290" r:id="rId7"/>
    <p:sldId id="293" r:id="rId8"/>
    <p:sldId id="289" r:id="rId9"/>
    <p:sldId id="291" r:id="rId10"/>
    <p:sldId id="295" r:id="rId11"/>
    <p:sldId id="292" r:id="rId12"/>
  </p:sldIdLst>
  <p:sldSz cx="13004800" cy="9753600"/>
  <p:notesSz cx="9144000" cy="6858000"/>
  <p:defaultTextStyle>
    <a:defPPr>
      <a:defRPr lang="ru-RU"/>
    </a:defPPr>
    <a:lvl1pPr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1pPr>
    <a:lvl2pPr marL="457200" indent="-2286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2pPr>
    <a:lvl3pPr marL="914400" indent="-4572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3pPr>
    <a:lvl4pPr marL="1371600" indent="-6858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4pPr>
    <a:lvl5pPr marL="1828800" indent="-914400" algn="l" defTabSz="584200" rtl="0" fontAlgn="base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009900"/>
  </p:clrMru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2" autoAdjust="0"/>
  </p:normalViewPr>
  <p:slideViewPr>
    <p:cSldViewPr>
      <p:cViewPr varScale="1">
        <p:scale>
          <a:sx n="52" d="100"/>
          <a:sy n="52" d="100"/>
        </p:scale>
        <p:origin x="-1158" y="-10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hangingPunct="0">
              <a:defRPr sz="1200"/>
            </a:lvl1pPr>
          </a:lstStyle>
          <a:p>
            <a:pPr>
              <a:defRPr/>
            </a:pPr>
            <a:fld id="{F0006E18-99CD-4240-985B-50C160C6E1FA}" type="datetimeFigureOut">
              <a:rPr lang="ru-RU"/>
              <a:pPr>
                <a:defRPr/>
              </a:pPr>
              <a:t>01.08.2018</a:t>
            </a:fld>
            <a:endParaRPr lang="ru-RU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hangingPunct="0">
              <a:defRPr sz="1200"/>
            </a:lvl1pPr>
          </a:lstStyle>
          <a:p>
            <a:pPr>
              <a:defRPr/>
            </a:pPr>
            <a:fld id="{9CEC97E1-B82D-47A2-A2C7-5932131EC4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116"/>
          <p:cNvSpPr>
            <a:spLocks noGrp="1" noRot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5363" name="Shape 117"/>
          <p:cNvSpPr>
            <a:spLocks noGrp="1"/>
          </p:cNvSpPr>
          <p:nvPr>
            <p:ph type="body" sz="quarter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>
              <a:defRPr/>
            </a:pPr>
            <a:fld id="{630BA9B1-AAB7-4E3B-8BD3-E7620A6E67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31FE2-730D-4432-A02E-A653F700FC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A9BB3-479F-4786-B800-E7CC32560B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88924-1EC1-4FCA-AC7D-09FD3F7C19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BEA74-7E77-4299-A19F-9ACC6FD87B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76F31-0D09-4F54-BB7B-9F762A41A0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03EE8-C017-4C21-9D6E-0648106A5E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4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92004-ED17-4335-9D9F-C5EC4138B2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DC609-15CF-4308-B3A4-874B48C812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E3A9D-BBEA-45DF-A026-D428B8F511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6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>
              <a:defRPr/>
            </a:pPr>
            <a:fld id="{3774DF6D-AF0B-44DA-A22E-EECE60DFD2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" name="Номер слайда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326AD-688C-4C7D-A056-2E1C2CD579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AD69-DFB2-4CD4-A449-967928084C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заголовка"/>
          <p:cNvSpPr txBox="1"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>
                <a:sym typeface="Helvetica Neue Medium"/>
              </a:rPr>
              <a:t>Текст заголовка</a:t>
            </a:r>
          </a:p>
        </p:txBody>
      </p:sp>
      <p:sp>
        <p:nvSpPr>
          <p:cNvPr id="1027" name="Номер слайда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6324600" y="9296400"/>
            <a:ext cx="350838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  <a:spAutoFit/>
          </a:bodyPr>
          <a:lstStyle>
            <a:lvl1pPr algn="ctr" hangingPunct="0"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>
              <a:defRPr/>
            </a:pPr>
            <a:fld id="{48EA2B48-3D28-4F95-BE93-010E02E4B5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28" name="Уровень текста 1…"/>
          <p:cNvSpPr txBox="1"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>
                <a:sym typeface="Helvetica Neue"/>
              </a:rPr>
              <a:t>Уровень текста 1</a:t>
            </a:r>
          </a:p>
          <a:p>
            <a:pPr lvl="1"/>
            <a:r>
              <a:rPr lang="ru-RU" smtClean="0">
                <a:sym typeface="Helvetica Neue"/>
              </a:rPr>
              <a:t>Уровень текста 2</a:t>
            </a:r>
          </a:p>
          <a:p>
            <a:pPr lvl="2"/>
            <a:r>
              <a:rPr lang="ru-RU" smtClean="0">
                <a:sym typeface="Helvetica Neue"/>
              </a:rPr>
              <a:t>Уровень текста 3</a:t>
            </a:r>
          </a:p>
          <a:p>
            <a:pPr lvl="3"/>
            <a:r>
              <a:rPr lang="ru-RU" smtClean="0">
                <a:sym typeface="Helvetica Neue"/>
              </a:rPr>
              <a:t>Уровень текста 4</a:t>
            </a:r>
          </a:p>
          <a:p>
            <a:pPr lvl="4"/>
            <a:r>
              <a:rPr lang="ru-RU" smtClean="0">
                <a:sym typeface="Helvetica Neue"/>
              </a:rPr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63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</p:sldLayoutIdLst>
  <p:transition spd="med"/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1pPr>
      <a:lvl2pPr marL="889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2pPr>
      <a:lvl3pPr marL="1333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>
          <a:solidFill>
            <a:srgbClr val="000000"/>
          </a:solidFill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slurm.io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slurm.i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slurm.i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slurm.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://slurm.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://slurm.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://slurm.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hyperlink" Target="http://slurm.i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lab.slurm.io/slurm.io/example/settings/repository" TargetMode="External"/><Relationship Id="rId5" Type="http://schemas.openxmlformats.org/officeDocument/2006/relationships/hyperlink" Target="https://github.com/centosadmin/slurm/blob/master/practice/ci-cd/setup.sh" TargetMode="External"/><Relationship Id="rId4" Type="http://schemas.openxmlformats.org/officeDocument/2006/relationships/hyperlink" Target="http://slurm.i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slurm.i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slurm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"/>
          <p:cNvSpPr/>
          <p:nvPr/>
        </p:nvSpPr>
        <p:spPr>
          <a:xfrm>
            <a:off x="-1447800" y="-469900"/>
            <a:ext cx="14452600" cy="10223500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741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-4340225"/>
            <a:ext cx="10223500" cy="1022508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1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988" y="249238"/>
            <a:ext cx="1325562" cy="5683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35838" y="6865938"/>
            <a:ext cx="4243387" cy="42449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3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71838" y="2941638"/>
            <a:ext cx="5316538" cy="531812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pic>
        <p:nvPicPr>
          <p:cNvPr id="17414" name="southbridge_white.png" descr="southbridge_whit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8" y="1352550"/>
            <a:ext cx="1439862" cy="922338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7415" name="Знакомство с Kubernetes, основные компоненты"/>
          <p:cNvSpPr txBox="1">
            <a:spLocks noGrp="1"/>
          </p:cNvSpPr>
          <p:nvPr>
            <p:ph type="ctrTitle"/>
          </p:nvPr>
        </p:nvSpPr>
        <p:spPr>
          <a:xfrm>
            <a:off x="292100" y="5191125"/>
            <a:ext cx="11577638" cy="3389313"/>
          </a:xfrm>
        </p:spPr>
        <p:txBody>
          <a:bodyPr anchor="t"/>
          <a:lstStyle/>
          <a:p>
            <a:pPr algn="l" defTabSz="477838" eaLnBrk="1" hangingPunct="1">
              <a:lnSpc>
                <a:spcPct val="80000"/>
              </a:lnSpc>
            </a:pPr>
            <a:r>
              <a:rPr lang="en-US" sz="8200" b="1" smtClean="0">
                <a:solidFill>
                  <a:srgbClr val="FFFFFF"/>
                </a:solidFill>
                <a:latin typeface="Helvetica Neue"/>
                <a:sym typeface="Helvetica Neue"/>
              </a:rPr>
              <a:t>Gitlab</a:t>
            </a:r>
            <a:br>
              <a:rPr lang="en-US" sz="8200" b="1" smtClean="0">
                <a:solidFill>
                  <a:srgbClr val="FFFFFF"/>
                </a:solidFill>
                <a:latin typeface="Helvetica Neue"/>
                <a:sym typeface="Helvetica Neue"/>
              </a:rPr>
            </a:br>
            <a:r>
              <a:rPr lang="en-US" sz="8200" b="1" smtClean="0">
                <a:solidFill>
                  <a:srgbClr val="FFFFFF"/>
                </a:solidFill>
                <a:latin typeface="Helvetica Neue"/>
                <a:sym typeface="Helvetica Neue"/>
              </a:rPr>
              <a:t>CI/CD</a:t>
            </a:r>
            <a:endParaRPr lang="ru-RU" sz="8200" b="1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16" name="+"/>
          <p:cNvSpPr txBox="1">
            <a:spLocks noChangeArrowheads="1"/>
          </p:cNvSpPr>
          <p:nvPr/>
        </p:nvSpPr>
        <p:spPr bwMode="auto">
          <a:xfrm>
            <a:off x="906463" y="760413"/>
            <a:ext cx="328612" cy="5238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800" b="0">
                <a:solidFill>
                  <a:srgbClr val="FFFFFF"/>
                </a:solidFill>
              </a:rPr>
              <a:t>+</a:t>
            </a:r>
          </a:p>
        </p:txBody>
      </p:sp>
      <p:sp>
        <p:nvSpPr>
          <p:cNvPr id="17417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6384925" y="9296400"/>
            <a:ext cx="227013" cy="323850"/>
          </a:xfrm>
          <a:noFill/>
        </p:spPr>
        <p:txBody>
          <a:bodyPr/>
          <a:lstStyle/>
          <a:p>
            <a:fld id="{5B0E8D6B-9A29-45FC-ADDA-24C001C9B6A4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7418" name="slurm.io"/>
          <p:cNvSpPr txBox="1">
            <a:spLocks noChangeArrowheads="1"/>
          </p:cNvSpPr>
          <p:nvPr/>
        </p:nvSpPr>
        <p:spPr bwMode="auto">
          <a:xfrm>
            <a:off x="1151255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slurm.io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765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7652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7653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Deploy</a:t>
            </a:r>
            <a:r>
              <a:rPr lang="ru-RU" sz="5600" smtClean="0"/>
              <a:t/>
            </a:r>
            <a:br>
              <a:rPr lang="ru-RU" sz="5600" smtClean="0"/>
            </a:b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655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765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7657" name="Номер слайда"/>
          <p:cNvSpPr txBox="1">
            <a:spLocks noGrp="1"/>
          </p:cNvSpPr>
          <p:nvPr/>
        </p:nvSpPr>
        <p:spPr bwMode="auto">
          <a:xfrm>
            <a:off x="12269788" y="9296400"/>
            <a:ext cx="327025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84864529-54B5-45DA-9103-5CA2C7A14576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10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454025" y="2789238"/>
            <a:ext cx="11882438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 sz="3200"/>
              <a:t>|| (</a:t>
            </a:r>
            <a:r>
              <a:rPr lang="ru-RU" sz="3200">
                <a:solidFill>
                  <a:schemeClr val="hlink"/>
                </a:solidFill>
              </a:rPr>
              <a:t>helm</a:t>
            </a:r>
            <a:r>
              <a:rPr lang="ru-RU" sz="3200"/>
              <a:t> history </a:t>
            </a:r>
            <a:r>
              <a:rPr lang="ru-RU" sz="3200">
                <a:solidFill>
                  <a:srgbClr val="009900"/>
                </a:solidFill>
              </a:rPr>
              <a:t>--max</a:t>
            </a:r>
            <a:r>
              <a:rPr lang="ru-RU" sz="3200"/>
              <a:t> 2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--tiller-namespace</a:t>
            </a:r>
            <a:r>
              <a:rPr lang="ru-RU" sz="3200">
                <a:solidFill>
                  <a:schemeClr val="accent2"/>
                </a:solidFill>
              </a:rPr>
              <a:t>=$CI_PROJECT_PATH_SLUG-$CI_ENVIRONMENT_NAME</a:t>
            </a:r>
            <a:r>
              <a:rPr lang="ru-RU" sz="3200"/>
              <a:t>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chemeClr val="accent2"/>
                </a:solidFill>
              </a:rPr>
              <a:t>$CI_PROJECT_PATH_SLUG</a:t>
            </a:r>
            <a:r>
              <a:rPr lang="ru-RU" sz="3200"/>
              <a:t> |</a:t>
            </a:r>
            <a:r>
              <a:rPr lang="en-US" sz="3200"/>
              <a:t> \</a:t>
            </a:r>
          </a:p>
          <a:p>
            <a:pPr defTabSz="914400"/>
            <a:r>
              <a:rPr lang="ru-RU" sz="3200">
                <a:solidFill>
                  <a:schemeClr val="hlink"/>
                </a:solidFill>
              </a:rPr>
              <a:t>head</a:t>
            </a:r>
            <a:r>
              <a:rPr lang="ru-RU" sz="3200"/>
              <a:t> -n 2 |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chemeClr val="hlink"/>
                </a:solidFill>
              </a:rPr>
              <a:t>tail</a:t>
            </a:r>
            <a:r>
              <a:rPr lang="ru-RU" sz="3200"/>
              <a:t> -n 1 |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chemeClr val="hlink"/>
                </a:solidFill>
              </a:rPr>
              <a:t>awk</a:t>
            </a:r>
            <a:r>
              <a:rPr lang="ru-RU" sz="3200"/>
              <a:t> "{print \$1}" |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chemeClr val="hlink"/>
                </a:solidFill>
              </a:rPr>
              <a:t>xargs helm</a:t>
            </a:r>
            <a:r>
              <a:rPr lang="ru-RU" sz="3200"/>
              <a:t> rollback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rgbClr val="009900"/>
                </a:solidFill>
              </a:rPr>
              <a:t>--tiller-namespace</a:t>
            </a:r>
            <a:r>
              <a:rPr lang="ru-RU" sz="3200">
                <a:solidFill>
                  <a:schemeClr val="accent2"/>
                </a:solidFill>
              </a:rPr>
              <a:t>=$CI_PROJECT_PATH_SLUG-$CI_ENVIRONMENT_NAME</a:t>
            </a:r>
            <a:r>
              <a:rPr lang="ru-RU" sz="3200"/>
              <a:t> </a:t>
            </a:r>
            <a:r>
              <a:rPr lang="en-US" sz="3200"/>
              <a:t>\</a:t>
            </a:r>
          </a:p>
          <a:p>
            <a:pPr defTabSz="914400"/>
            <a:r>
              <a:rPr lang="ru-RU" sz="3200">
                <a:solidFill>
                  <a:schemeClr val="accent2"/>
                </a:solidFill>
              </a:rPr>
              <a:t>$CI_PROJECT_PATH_SLUG</a:t>
            </a:r>
            <a:r>
              <a:rPr lang="ru-RU" sz="3200"/>
              <a:t> &amp;&amp; </a:t>
            </a:r>
            <a:r>
              <a:rPr lang="ru-RU" sz="3200">
                <a:solidFill>
                  <a:schemeClr val="hlink"/>
                </a:solidFill>
              </a:rPr>
              <a:t>exit</a:t>
            </a:r>
            <a:r>
              <a:rPr lang="ru-RU" sz="3200"/>
              <a:t> 1)</a:t>
            </a:r>
          </a:p>
        </p:txBody>
      </p:sp>
      <p:pic>
        <p:nvPicPr>
          <p:cNvPr id="27659" name="Picture 12" descr="Related imag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843"/>
          <a:stretch>
            <a:fillRect/>
          </a:stretch>
        </p:blipFill>
        <p:spPr bwMode="auto">
          <a:xfrm>
            <a:off x="11398250" y="700088"/>
            <a:ext cx="160655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662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6628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6629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Helm chart</a:t>
            </a:r>
            <a:r>
              <a:rPr lang="ru-RU" sz="5600" smtClean="0"/>
              <a:t/>
            </a:r>
            <a:br>
              <a:rPr lang="ru-RU" sz="5600" smtClean="0"/>
            </a:b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631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663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6633" name="Номер слайда"/>
          <p:cNvSpPr txBox="1">
            <a:spLocks noGrp="1"/>
          </p:cNvSpPr>
          <p:nvPr/>
        </p:nvSpPr>
        <p:spPr bwMode="auto">
          <a:xfrm>
            <a:off x="12269788" y="9296400"/>
            <a:ext cx="327025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28E986D8-1855-4E97-95BC-55BAB71208E3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11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669925" y="2500313"/>
            <a:ext cx="1202531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/>
              <a:t>image: </a:t>
            </a:r>
          </a:p>
          <a:p>
            <a:pPr defTabSz="914400"/>
            <a:r>
              <a:rPr lang="en-US"/>
              <a:t>imageTag: </a:t>
            </a:r>
          </a:p>
          <a:p>
            <a:pPr defTabSz="914400"/>
            <a:r>
              <a:rPr lang="en-US"/>
              <a:t>imagePullSecret:</a:t>
            </a:r>
          </a:p>
          <a:p>
            <a:pPr defTabSz="914400"/>
            <a:endParaRPr lang="en-US"/>
          </a:p>
          <a:p>
            <a:pPr defTabSz="914400"/>
            <a:r>
              <a:rPr lang="en-US"/>
              <a:t>env:</a:t>
            </a:r>
          </a:p>
          <a:p>
            <a:pPr defTabSz="914400"/>
            <a:r>
              <a:rPr lang="en-US"/>
              <a:t>  NAME: value   </a:t>
            </a:r>
          </a:p>
          <a:p>
            <a:pPr defTabSz="914400"/>
            <a:r>
              <a:rPr lang="en-US"/>
              <a:t>любое количество переменных с их значениями по одному на строчку (будут добавлены в деплоймент)</a:t>
            </a:r>
          </a:p>
          <a:p>
            <a:pPr defTabSz="914400"/>
            <a:endParaRPr lang="en-US"/>
          </a:p>
          <a:p>
            <a:pPr defTabSz="914400"/>
            <a:r>
              <a:rPr lang="en-US"/>
              <a:t>envSecret:</a:t>
            </a:r>
          </a:p>
          <a:p>
            <a:pPr defTabSz="914400"/>
            <a:r>
              <a:rPr lang="en-US"/>
              <a:t>  NAME: secret-name    см. описание выше</a:t>
            </a:r>
          </a:p>
          <a:p>
            <a:pPr defTabSz="914400"/>
            <a:r>
              <a:rPr lang="ru-RU"/>
              <a:t>Секретные переменные, значения будут подставлены из </a:t>
            </a:r>
            <a:r>
              <a:rPr lang="en-US"/>
              <a:t>secret-name</a:t>
            </a:r>
          </a:p>
          <a:p>
            <a:pPr defTabSz="914400"/>
            <a:endParaRPr lang="en-US"/>
          </a:p>
          <a:p>
            <a:pPr defTabSz="914400"/>
            <a:r>
              <a:rPr lang="en-US"/>
              <a:t>…</a:t>
            </a:r>
          </a:p>
        </p:txBody>
      </p:sp>
      <p:sp>
        <p:nvSpPr>
          <p:cNvPr id="26635" name="AutoShape 13" descr="Related image"/>
          <p:cNvSpPr>
            <a:spLocks noChangeAspect="1" noChangeArrowheads="1"/>
          </p:cNvSpPr>
          <p:nvPr/>
        </p:nvSpPr>
        <p:spPr bwMode="auto">
          <a:xfrm>
            <a:off x="4573588" y="2871788"/>
            <a:ext cx="38576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636" name="AutoShape 15" descr="Helm"/>
          <p:cNvSpPr>
            <a:spLocks noChangeAspect="1" noChangeArrowheads="1"/>
          </p:cNvSpPr>
          <p:nvPr/>
        </p:nvSpPr>
        <p:spPr bwMode="auto">
          <a:xfrm>
            <a:off x="6350000" y="4724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6637" name="Picture 14" descr="Related imag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843"/>
          <a:stretch>
            <a:fillRect/>
          </a:stretch>
        </p:blipFill>
        <p:spPr bwMode="auto">
          <a:xfrm>
            <a:off x="11398250" y="700088"/>
            <a:ext cx="160655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843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32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8436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437" name="План"/>
          <p:cNvSpPr txBox="1">
            <a:spLocks noGrp="1"/>
          </p:cNvSpPr>
          <p:nvPr>
            <p:ph type="title"/>
          </p:nvPr>
        </p:nvSpPr>
        <p:spPr>
          <a:xfrm>
            <a:off x="381000" y="1003300"/>
            <a:ext cx="9361488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Установка гитлаба</a:t>
            </a:r>
          </a:p>
        </p:txBody>
      </p:sp>
      <p:sp>
        <p:nvSpPr>
          <p:cNvPr id="136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439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1844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8441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12319000" y="9296400"/>
            <a:ext cx="227013" cy="323850"/>
          </a:xfrm>
          <a:noFill/>
        </p:spPr>
        <p:txBody>
          <a:bodyPr/>
          <a:lstStyle/>
          <a:p>
            <a:fld id="{E26C7DA1-58F9-4891-830A-322FDCA4C52D}" type="slidenum">
              <a:rPr lang="ru-RU" smtClean="0">
                <a:solidFill>
                  <a:srgbClr val="FFFFFF"/>
                </a:solidFill>
              </a:rPr>
              <a:pPr/>
              <a:t>2</a:t>
            </a:fld>
            <a:endParaRPr lang="ru-RU" smtClean="0">
              <a:solidFill>
                <a:srgbClr val="FFFFFF"/>
              </a:solidFill>
            </a:endParaRPr>
          </a:p>
        </p:txBody>
      </p:sp>
      <p:pic>
        <p:nvPicPr>
          <p:cNvPr id="18442" name="Picture 12" descr="Image result for gitlab"/>
          <p:cNvPicPr>
            <a:picLocks noChangeAspect="1" noChangeArrowheads="1"/>
          </p:cNvPicPr>
          <p:nvPr/>
        </p:nvPicPr>
        <p:blipFill>
          <a:blip r:embed="rId5"/>
          <a:srcRect r="60397"/>
          <a:stretch>
            <a:fillRect/>
          </a:stretch>
        </p:blipFill>
        <p:spPr bwMode="auto">
          <a:xfrm>
            <a:off x="10318750" y="915988"/>
            <a:ext cx="2160588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669925" y="3797300"/>
            <a:ext cx="1166495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 sz="3200" b="0"/>
              <a:t>curl </a:t>
            </a:r>
            <a:r>
              <a:rPr lang="ru-RU" sz="3200" b="0">
                <a:solidFill>
                  <a:schemeClr val="accent2"/>
                </a:solidFill>
              </a:rPr>
              <a:t>https://packages.gitlab.com/install/repositories/gitlab/gitlab-ce/script.rpm.sh</a:t>
            </a:r>
            <a:r>
              <a:rPr lang="ru-RU" sz="3200" b="0"/>
              <a:t> | sudo bash</a:t>
            </a:r>
            <a:endParaRPr lang="en-US" sz="3200" b="0"/>
          </a:p>
          <a:p>
            <a:pPr defTabSz="914400"/>
            <a:endParaRPr lang="ru-RU" sz="3200" b="0"/>
          </a:p>
          <a:p>
            <a:pPr defTabSz="914400"/>
            <a:r>
              <a:rPr lang="es-ES" sz="3200" b="0"/>
              <a:t>sudo EXTERNAL_URL="</a:t>
            </a:r>
            <a:r>
              <a:rPr lang="es-ES" sz="3200" b="0">
                <a:solidFill>
                  <a:schemeClr val="accent2"/>
                </a:solidFill>
              </a:rPr>
              <a:t>https://gitlab.slurm.io</a:t>
            </a:r>
            <a:r>
              <a:rPr lang="es-ES" sz="3200" b="0"/>
              <a:t>" yum install -y gitlab-сe</a:t>
            </a:r>
            <a:endParaRPr lang="ru-RU" sz="3200" b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945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9460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9461" name="Kubernetes"/>
          <p:cNvSpPr txBox="1">
            <a:spLocks noGrp="1"/>
          </p:cNvSpPr>
          <p:nvPr>
            <p:ph type="title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Обслуживание</a:t>
            </a:r>
          </a:p>
        </p:txBody>
      </p:sp>
      <p:sp>
        <p:nvSpPr>
          <p:cNvPr id="19462" name="Immutable…"/>
          <p:cNvSpPr txBox="1">
            <a:spLocks noGrp="1"/>
          </p:cNvSpPr>
          <p:nvPr>
            <p:ph type="body" sz="half" idx="1"/>
          </p:nvPr>
        </p:nvSpPr>
        <p:spPr>
          <a:xfrm>
            <a:off x="536575" y="2179638"/>
            <a:ext cx="11798300" cy="6305550"/>
          </a:xfrm>
        </p:spPr>
        <p:txBody>
          <a:bodyPr/>
          <a:lstStyle/>
          <a:p>
            <a:pPr>
              <a:buFontTx/>
              <a:buNone/>
            </a:pPr>
            <a:r>
              <a:rPr lang="ru-RU" sz="2800" smtClean="0"/>
              <a:t>0 1 * * * root /usr/bin/gitlab-rake gitlab:backup:create SKIP=registry,builds,artifacts &gt;/dev/null 2&gt;&amp;1</a:t>
            </a:r>
          </a:p>
          <a:p>
            <a:pPr>
              <a:buFontTx/>
              <a:buNone/>
            </a:pPr>
            <a:r>
              <a:rPr lang="ru-RU" sz="2800" smtClean="0"/>
              <a:t>0 1 * * * root sh -c '(umask 0077; tar -czf /var/opt/gitlab/backups/$(date "+etc-gitlab-\%s_\%Y_\%m_\%d.tgz") -C / etc/gitlab) &gt;/dev/null 2&gt;&amp;1'</a:t>
            </a:r>
          </a:p>
          <a:p>
            <a:pPr>
              <a:buFontTx/>
              <a:buNone/>
            </a:pPr>
            <a:r>
              <a:rPr lang="ru-RU" sz="2800" smtClean="0"/>
              <a:t>0 0 * * * root find /var/opt/gitlab/backups/ -type f -mmin +4320 -delete</a:t>
            </a:r>
          </a:p>
          <a:p>
            <a:pPr>
              <a:buFontTx/>
              <a:buNone/>
            </a:pPr>
            <a:r>
              <a:rPr lang="ru-RU" sz="2800" smtClean="0"/>
              <a:t>0 4 * * * root /usr/bin/gitlab_registry_prune -c 5 -r &gt;/var/log/gitlab/registry_gc.log 2&gt;&amp;1</a:t>
            </a:r>
          </a:p>
          <a:p>
            <a:pPr>
              <a:buFontTx/>
              <a:buNone/>
            </a:pPr>
            <a:r>
              <a:rPr lang="ru-RU" sz="2800" smtClean="0"/>
              <a:t>10 4 * * * root /usr/bin/gitlab-ctl registry-garbage-collect &gt;/dev/null 2&gt;&amp;1</a:t>
            </a:r>
          </a:p>
          <a:p>
            <a:pPr eaLnBrk="1" hangingPunct="1">
              <a:buFontTx/>
              <a:buNone/>
            </a:pPr>
            <a:endParaRPr lang="ru-RU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464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19465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9466" name="Номер слайда"/>
          <p:cNvSpPr>
            <a:spLocks noGrp="1"/>
          </p:cNvSpPr>
          <p:nvPr>
            <p:ph type="sldNum" sz="quarter" idx="10"/>
          </p:nvPr>
        </p:nvSpPr>
        <p:spPr>
          <a:xfrm>
            <a:off x="12325350" y="9296400"/>
            <a:ext cx="214313" cy="346075"/>
          </a:xfrm>
          <a:noFill/>
        </p:spPr>
        <p:txBody>
          <a:bodyPr/>
          <a:lstStyle/>
          <a:p>
            <a:fld id="{0A508E50-BDFA-4F29-8E8B-7ACE22A6BE7C}" type="slidenum">
              <a:rPr lang="ru-RU" smtClean="0">
                <a:solidFill>
                  <a:srgbClr val="FFFFFF"/>
                </a:solidFill>
              </a:rPr>
              <a:pPr/>
              <a:t>3</a:t>
            </a:fld>
            <a:endParaRPr lang="ru-RU" smtClean="0">
              <a:solidFill>
                <a:srgbClr val="FFFFFF"/>
              </a:solidFill>
            </a:endParaRPr>
          </a:p>
        </p:txBody>
      </p:sp>
      <p:pic>
        <p:nvPicPr>
          <p:cNvPr id="19467" name="Picture 12" descr="Image result for обслуживание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78888" y="915988"/>
            <a:ext cx="38100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048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0484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0485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11737975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Установка </a:t>
            </a:r>
            <a:r>
              <a:rPr lang="en-US" sz="5600" smtClean="0"/>
              <a:t>gitlab-runner</a:t>
            </a:r>
            <a:endParaRPr lang="ru-RU" sz="5600" smtClean="0"/>
          </a:p>
        </p:txBody>
      </p:sp>
      <p:sp>
        <p:nvSpPr>
          <p:cNvPr id="20486" name="Immutable…"/>
          <p:cNvSpPr txBox="1">
            <a:spLocks noGrp="1"/>
          </p:cNvSpPr>
          <p:nvPr>
            <p:ph type="body" sz="half" idx="4294967295"/>
          </p:nvPr>
        </p:nvSpPr>
        <p:spPr>
          <a:xfrm>
            <a:off x="525463" y="2573338"/>
            <a:ext cx="11880850" cy="4289425"/>
          </a:xfrm>
        </p:spPr>
        <p:txBody>
          <a:bodyPr/>
          <a:lstStyle/>
          <a:p>
            <a:pPr>
              <a:buFontTx/>
              <a:buNone/>
            </a:pPr>
            <a:r>
              <a:rPr lang="ru-RU" smtClean="0"/>
              <a:t>curl -L </a:t>
            </a:r>
            <a:r>
              <a:rPr lang="ru-RU" smtClean="0">
                <a:solidFill>
                  <a:schemeClr val="accent2"/>
                </a:solidFill>
              </a:rPr>
              <a:t>https://packages.gitlab.com/install/repositories/runner/gitlab-runner/script.rpm.sh</a:t>
            </a:r>
            <a:r>
              <a:rPr lang="ru-RU" smtClean="0"/>
              <a:t> | sudo bash</a:t>
            </a:r>
            <a:endParaRPr lang="en-US" smtClean="0"/>
          </a:p>
          <a:p>
            <a:pPr>
              <a:buFontTx/>
              <a:buNone/>
            </a:pPr>
            <a:r>
              <a:rPr lang="ru-RU" smtClean="0"/>
              <a:t>yum install gitlab-runner –y</a:t>
            </a:r>
            <a:endParaRPr lang="en-US" smtClean="0"/>
          </a:p>
          <a:p>
            <a:pPr>
              <a:buFontTx/>
              <a:buNone/>
            </a:pPr>
            <a:r>
              <a:rPr lang="ru-RU" smtClean="0"/>
              <a:t>gitlab-ci-multi-runner register</a:t>
            </a:r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488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0489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0490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7CE9B61F-0498-40F1-BDEB-0A131FE835B4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4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491" name="AutoShape 13" descr="Image result for gitlab runner"/>
          <p:cNvSpPr>
            <a:spLocks noChangeAspect="1" noChangeArrowheads="1"/>
          </p:cNvSpPr>
          <p:nvPr/>
        </p:nvSpPr>
        <p:spPr bwMode="auto">
          <a:xfrm>
            <a:off x="4826000" y="3200400"/>
            <a:ext cx="3352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492" name="Picture 15" descr="Image result for gitlab runner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34650" y="844550"/>
            <a:ext cx="21590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150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1508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1509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5888038" cy="1058862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Этапы </a:t>
            </a:r>
            <a:r>
              <a:rPr lang="en-US" sz="5600" smtClean="0"/>
              <a:t>CI/CD</a:t>
            </a:r>
            <a:r>
              <a:rPr lang="ru-RU" sz="5600" smtClean="0"/>
              <a:t/>
            </a:r>
            <a:br>
              <a:rPr lang="ru-RU" sz="5600" smtClean="0"/>
            </a:br>
            <a:r>
              <a:rPr lang="en-US" sz="2000" smtClean="0"/>
              <a:t>pdf c </a:t>
            </a:r>
            <a:r>
              <a:rPr lang="ru-RU" sz="2000" smtClean="0"/>
              <a:t>подробностями</a:t>
            </a:r>
          </a:p>
        </p:txBody>
      </p:sp>
      <p:sp>
        <p:nvSpPr>
          <p:cNvPr id="21510" name="Immutable…"/>
          <p:cNvSpPr txBox="1">
            <a:spLocks noGrp="1"/>
          </p:cNvSpPr>
          <p:nvPr>
            <p:ph type="body" sz="half" idx="4294967295"/>
          </p:nvPr>
        </p:nvSpPr>
        <p:spPr>
          <a:xfrm>
            <a:off x="814388" y="2212975"/>
            <a:ext cx="9505950" cy="5872163"/>
          </a:xfrm>
        </p:spPr>
        <p:txBody>
          <a:bodyPr/>
          <a:lstStyle/>
          <a:p>
            <a:pPr eaLnBrk="1" hangingPunct="1"/>
            <a:r>
              <a:rPr lang="en-US" smtClean="0"/>
              <a:t>Build</a:t>
            </a:r>
            <a:endParaRPr lang="ru-RU" smtClean="0"/>
          </a:p>
          <a:p>
            <a:pPr eaLnBrk="1" hangingPunct="1"/>
            <a:r>
              <a:rPr lang="en-US" smtClean="0"/>
              <a:t>Test</a:t>
            </a:r>
            <a:endParaRPr lang="ru-RU" smtClean="0"/>
          </a:p>
          <a:p>
            <a:pPr eaLnBrk="1" hangingPunct="1"/>
            <a:r>
              <a:rPr lang="en-US" smtClean="0"/>
              <a:t>Cleanup test</a:t>
            </a:r>
            <a:endParaRPr lang="ru-RU" smtClean="0"/>
          </a:p>
          <a:p>
            <a:pPr eaLnBrk="1" hangingPunct="1"/>
            <a:r>
              <a:rPr lang="en-US" smtClean="0"/>
              <a:t>Push</a:t>
            </a:r>
            <a:endParaRPr lang="ru-RU" smtClean="0"/>
          </a:p>
          <a:p>
            <a:pPr eaLnBrk="1" hangingPunct="1"/>
            <a:r>
              <a:rPr lang="en-US" smtClean="0"/>
              <a:t>Deploy</a:t>
            </a:r>
            <a:endParaRPr lang="ru-RU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512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1513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1514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5D2A46F8-20C7-4803-86FD-7898BC63F8D9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5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515" name="Picture 13" descr="Image result for ci cd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C6D26"/>
              </a:clrFrom>
              <a:clrTo>
                <a:srgbClr val="FC6D26">
                  <a:alpha val="0"/>
                </a:srgbClr>
              </a:clrTo>
            </a:clrChange>
          </a:blip>
          <a:srcRect r="15182"/>
          <a:stretch>
            <a:fillRect/>
          </a:stretch>
        </p:blipFill>
        <p:spPr bwMode="auto">
          <a:xfrm>
            <a:off x="5638800" y="3005138"/>
            <a:ext cx="6624638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253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2532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2533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989013"/>
            <a:ext cx="5888038" cy="1058862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Test</a:t>
            </a:r>
            <a:r>
              <a:rPr lang="ru-RU" sz="5600" smtClean="0"/>
              <a:t/>
            </a:r>
            <a:br>
              <a:rPr lang="ru-RU" sz="5600" smtClean="0"/>
            </a:b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535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2536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2537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492846DB-5F56-472A-A692-D97C27FA93D3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6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669925" y="2500313"/>
            <a:ext cx="12025313" cy="642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 sz="3200"/>
              <a:t>Запускаем через </a:t>
            </a:r>
            <a:r>
              <a:rPr lang="en-US" sz="3200"/>
              <a:t>docker-compose</a:t>
            </a:r>
          </a:p>
          <a:p>
            <a:pPr defTabSz="914400"/>
            <a:endParaRPr lang="en-US" sz="3200"/>
          </a:p>
          <a:p>
            <a:pPr defTabSz="914400"/>
            <a:r>
              <a:rPr lang="ru-RU" sz="3200"/>
              <a:t>Добавляем зависимости, чтобы успели запустится контейнеры с базой данных</a:t>
            </a:r>
          </a:p>
          <a:p>
            <a:pPr defTabSz="914400"/>
            <a:endParaRPr lang="en-US" sz="3200"/>
          </a:p>
          <a:p>
            <a:pPr defTabSz="914400"/>
            <a:r>
              <a:rPr lang="ru-RU" sz="3200" b="0"/>
              <a:t>depends_on: </a:t>
            </a:r>
            <a:endParaRPr lang="en-US" sz="3200" b="0"/>
          </a:p>
          <a:p>
            <a:pPr defTabSz="914400"/>
            <a:r>
              <a:rPr lang="en-US" sz="3200" b="0"/>
              <a:t>  </a:t>
            </a:r>
            <a:r>
              <a:rPr lang="ru-RU" sz="3200" b="0"/>
              <a:t>db: </a:t>
            </a:r>
            <a:endParaRPr lang="en-US" sz="3200" b="0"/>
          </a:p>
          <a:p>
            <a:pPr defTabSz="914400"/>
            <a:r>
              <a:rPr lang="en-US" sz="3200" b="0"/>
              <a:t>     </a:t>
            </a:r>
            <a:r>
              <a:rPr lang="ru-RU" sz="3200" b="0"/>
              <a:t>condition: service_healthy</a:t>
            </a:r>
            <a:r>
              <a:rPr lang="ru-RU" sz="3200"/>
              <a:t> </a:t>
            </a:r>
            <a:endParaRPr lang="en-US" sz="3200"/>
          </a:p>
          <a:p>
            <a:pPr defTabSz="914400"/>
            <a:endParaRPr lang="en-US" sz="3200"/>
          </a:p>
          <a:p>
            <a:pPr defTabSz="914400"/>
            <a:r>
              <a:rPr lang="ru-RU" sz="3200"/>
              <a:t>Выключаем ненужные логи, чтобы не засоряли вывод</a:t>
            </a:r>
          </a:p>
          <a:p>
            <a:pPr defTabSz="914400"/>
            <a:endParaRPr lang="ru-RU" sz="3200"/>
          </a:p>
          <a:p>
            <a:pPr defTabSz="914400"/>
            <a:r>
              <a:rPr lang="ru-RU" sz="3200" b="0"/>
              <a:t>logging: </a:t>
            </a:r>
          </a:p>
          <a:p>
            <a:pPr defTabSz="914400"/>
            <a:r>
              <a:rPr lang="ru-RU" sz="3200" b="0"/>
              <a:t>  driver: none</a:t>
            </a:r>
            <a:r>
              <a:rPr lang="ru-RU" sz="3200"/>
              <a:t> </a:t>
            </a:r>
          </a:p>
        </p:txBody>
      </p:sp>
      <p:pic>
        <p:nvPicPr>
          <p:cNvPr id="22539" name="Picture 13" descr="Image result for test docker compos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40950" y="773113"/>
            <a:ext cx="2863850" cy="282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3554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3556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557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Deploy</a:t>
            </a:r>
            <a:r>
              <a:rPr lang="ru-RU" sz="5600" smtClean="0"/>
              <a:t/>
            </a:r>
            <a:br>
              <a:rPr lang="ru-RU" sz="5600" smtClean="0"/>
            </a:b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559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3560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3561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9D6C3EB9-0CB1-4C46-9F8D-C3D7B3391EF0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7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669925" y="2500313"/>
            <a:ext cx="12025313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/>
              <a:t>Создаем окружение  и пользователя в </a:t>
            </a:r>
            <a:r>
              <a:rPr lang="en-US"/>
              <a:t>kube</a:t>
            </a:r>
            <a:r>
              <a:rPr lang="ru-RU"/>
              <a:t> для деплоя</a:t>
            </a:r>
          </a:p>
          <a:p>
            <a:pPr defTabSz="914400"/>
            <a:r>
              <a:rPr lang="ru-RU">
                <a:hlinkClick r:id="rId5"/>
              </a:rPr>
              <a:t>https://github.com/centosadmin/slurm/blob/master/practice/ci-cd/setup.sh</a:t>
            </a:r>
            <a:endParaRPr lang="en-US"/>
          </a:p>
          <a:p>
            <a:pPr defTabSz="914400"/>
            <a:endParaRPr lang="en-US"/>
          </a:p>
          <a:p>
            <a:pPr defTabSz="914400"/>
            <a:r>
              <a:rPr lang="ru-RU"/>
              <a:t>Создаем </a:t>
            </a:r>
            <a:r>
              <a:rPr lang="en-US"/>
              <a:t>Deploy Token </a:t>
            </a:r>
            <a:r>
              <a:rPr lang="ru-RU"/>
              <a:t>в </a:t>
            </a:r>
            <a:r>
              <a:rPr lang="en-US"/>
              <a:t>Gitlab</a:t>
            </a:r>
          </a:p>
          <a:p>
            <a:pPr defTabSz="914400"/>
            <a:r>
              <a:rPr lang="en-US">
                <a:hlinkClick r:id="rId6"/>
              </a:rPr>
              <a:t>https://gitlab.slurm.io/slurm.io/example/settings/repository</a:t>
            </a:r>
            <a:endParaRPr lang="en-US"/>
          </a:p>
          <a:p>
            <a:pPr defTabSz="914400"/>
            <a:endParaRPr lang="en-US"/>
          </a:p>
          <a:p>
            <a:pPr defTabSz="914400"/>
            <a:r>
              <a:rPr lang="ru-RU"/>
              <a:t>Прописываем как секрет</a:t>
            </a:r>
          </a:p>
          <a:p>
            <a:pPr defTabSz="914400"/>
            <a:r>
              <a:rPr lang="ru-RU" b="0"/>
              <a:t>kubectl create secret docker-registry --docker-username 'YYYY' --docker-password 'xxxxxxxxxx' --docker-server &lt;$CI_REGISTRY&gt; --docker-email 'admin@slurm.io' &lt;$CI_PROJECT_PATH_SLUG&gt;-gitlab-registry --namespace &lt;$CI_PROJECT_PATH_SLUG-$CI_ENVIRONMENT_NAME&gt; </a:t>
            </a:r>
            <a:r>
              <a:rPr lang="ru-RU"/>
              <a:t/>
            </a:r>
            <a:br>
              <a:rPr lang="ru-RU"/>
            </a:br>
            <a:endParaRPr lang="en-US"/>
          </a:p>
          <a:p>
            <a:pPr defTabSz="914400"/>
            <a:r>
              <a:rPr lang="ru-RU"/>
              <a:t>Указываем в </a:t>
            </a:r>
            <a:r>
              <a:rPr lang="en-US"/>
              <a:t>ImagePullSecrets: </a:t>
            </a:r>
            <a:r>
              <a:rPr lang="ru-RU"/>
              <a:t>в </a:t>
            </a:r>
            <a:r>
              <a:rPr lang="en-US"/>
              <a:t>deployment</a:t>
            </a:r>
          </a:p>
          <a:p>
            <a:pPr defTabSz="914400"/>
            <a:r>
              <a:rPr lang="ru-RU" b="0"/>
              <a:t>imagePullSecrets:</a:t>
            </a:r>
            <a:endParaRPr lang="en-US" b="0"/>
          </a:p>
          <a:p>
            <a:pPr defTabSz="914400"/>
            <a:r>
              <a:rPr lang="en-US" b="0"/>
              <a:t>  </a:t>
            </a:r>
            <a:r>
              <a:rPr lang="ru-RU" b="0"/>
              <a:t> - name: &lt;$CI_PROJECT_PATH_SLUG&gt;-gitlab-registry</a:t>
            </a:r>
            <a:r>
              <a:rPr lang="ru-RU"/>
              <a:t> </a:t>
            </a:r>
            <a:endParaRPr lang="en-US"/>
          </a:p>
          <a:p>
            <a:pPr defTabSz="914400"/>
            <a:endParaRPr lang="en-US"/>
          </a:p>
          <a:p>
            <a:pPr defTabSz="914400"/>
            <a:endParaRPr lang="ru-RU"/>
          </a:p>
        </p:txBody>
      </p:sp>
      <p:pic>
        <p:nvPicPr>
          <p:cNvPr id="23563" name="Picture 12" descr="Related image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98025" y="700088"/>
            <a:ext cx="340677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457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4580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4581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ru-RU" sz="5600" smtClean="0"/>
              <a:t>Секреты</a:t>
            </a:r>
          </a:p>
        </p:txBody>
      </p:sp>
      <p:sp>
        <p:nvSpPr>
          <p:cNvPr id="24582" name="Immutable…"/>
          <p:cNvSpPr txBox="1">
            <a:spLocks noGrp="1"/>
          </p:cNvSpPr>
          <p:nvPr>
            <p:ph type="body" sz="half" idx="4294967295"/>
          </p:nvPr>
        </p:nvSpPr>
        <p:spPr>
          <a:xfrm>
            <a:off x="525463" y="2139950"/>
            <a:ext cx="11737975" cy="63055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800" smtClean="0"/>
              <a:t>Хранятся в </a:t>
            </a:r>
            <a:r>
              <a:rPr lang="en-US" sz="2800" smtClean="0"/>
              <a:t>kube secrets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4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 smtClean="0"/>
              <a:t>kubectl create secret generic slurmio --from-literal secret-key-base=‘XXXXXXXXXXXXXXXXXXXXXXXXXXXXXXXXXXXXXXXXXXXXXXXXX’ </a:t>
            </a:r>
            <a:endParaRPr lang="en-US" sz="24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     -</a:t>
            </a:r>
            <a:r>
              <a:rPr lang="ru-RU" sz="2400" smtClean="0"/>
              <a:t>-from-literal db-user=‘XXXXXXXXXXXXXXXXX’ </a:t>
            </a:r>
            <a:endParaRPr lang="en-US" sz="24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/>
              <a:t>     </a:t>
            </a:r>
            <a:r>
              <a:rPr lang="ru-RU" sz="2400" smtClean="0"/>
              <a:t>--from-literal login-password=‘xxxxxxx’ --namespace slurm-io-production </a:t>
            </a:r>
            <a:endParaRPr lang="en-US" sz="24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800" smtClean="0"/>
              <a:t>При деплое подставляются в </a:t>
            </a:r>
            <a:r>
              <a:rPr lang="en-US" sz="2800" smtClean="0"/>
              <a:t>env </a:t>
            </a:r>
            <a:r>
              <a:rPr lang="ru-RU" sz="2800" smtClean="0"/>
              <a:t>контейнера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smtClean="0"/>
              <a:t>helm </a:t>
            </a:r>
            <a:r>
              <a:rPr lang="ru-RU" sz="2800" smtClean="0"/>
              <a:t>генерирует из списка в темплейте</a:t>
            </a:r>
            <a:endParaRPr 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2400" smtClean="0"/>
              <a:t>- name: LOGIN_PASSWORD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2400" smtClean="0"/>
              <a:t>      valueFrom: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2400" smtClean="0"/>
              <a:t>          secretKeyRef: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2400" smtClean="0"/>
              <a:t>              key: login-password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sz="2400" smtClean="0"/>
              <a:t>              name: slurmio</a:t>
            </a:r>
            <a:endParaRPr lang="ru-RU" sz="28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584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4585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4586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3DE0256A-3253-4630-AD75-C6E148650FF4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8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587" name="Picture 12" descr="Related imag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98025" y="700088"/>
            <a:ext cx="340677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Прямоугольник"/>
          <p:cNvSpPr/>
          <p:nvPr/>
        </p:nvSpPr>
        <p:spPr>
          <a:xfrm>
            <a:off x="0" y="0"/>
            <a:ext cx="13004800" cy="639763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5602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-2090738"/>
            <a:ext cx="2706688" cy="2705101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155" name="Прямоугольник"/>
          <p:cNvSpPr/>
          <p:nvPr/>
        </p:nvSpPr>
        <p:spPr>
          <a:xfrm>
            <a:off x="0" y="9136063"/>
            <a:ext cx="13004800" cy="639762"/>
          </a:xfrm>
          <a:prstGeom prst="rect">
            <a:avLst/>
          </a:prstGeom>
          <a:solidFill>
            <a:srgbClr val="00102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5E5E5E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5604" name="Слёрм в цвете прозрачный 1.png" descr="Слёрм в цвете прозрачный 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8" y="136525"/>
            <a:ext cx="798512" cy="34131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5" name="Kubernetes"/>
          <p:cNvSpPr txBox="1">
            <a:spLocks noGrp="1"/>
          </p:cNvSpPr>
          <p:nvPr>
            <p:ph type="title" idx="4294967295"/>
          </p:nvPr>
        </p:nvSpPr>
        <p:spPr>
          <a:xfrm>
            <a:off x="381000" y="1003300"/>
            <a:ext cx="5888038" cy="1058863"/>
          </a:xfrm>
        </p:spPr>
        <p:txBody>
          <a:bodyPr anchor="t"/>
          <a:lstStyle/>
          <a:p>
            <a:pPr algn="l" eaLnBrk="1" hangingPunct="1"/>
            <a:r>
              <a:rPr lang="en-US" sz="5600" smtClean="0"/>
              <a:t>Deploy</a:t>
            </a:r>
            <a:r>
              <a:rPr lang="ru-RU" sz="5600" smtClean="0"/>
              <a:t/>
            </a:r>
            <a:br>
              <a:rPr lang="ru-RU" sz="5600" smtClean="0"/>
            </a:br>
            <a:endParaRPr lang="ru-RU" sz="5600" smtClean="0"/>
          </a:p>
        </p:txBody>
      </p:sp>
      <p:sp>
        <p:nvSpPr>
          <p:cNvPr id="159" name="Прямоугольник"/>
          <p:cNvSpPr/>
          <p:nvPr/>
        </p:nvSpPr>
        <p:spPr>
          <a:xfrm>
            <a:off x="-101600" y="1103313"/>
            <a:ext cx="209550" cy="85883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fontAlgn="auto" hangingPunct="0">
              <a:spcBef>
                <a:spcPts val="0"/>
              </a:spcBef>
              <a:spcAft>
                <a:spcPts val="0"/>
              </a:spcAft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200" b="0" kern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607" name="slurm.io"/>
          <p:cNvSpPr txBox="1">
            <a:spLocks noChangeArrowheads="1"/>
          </p:cNvSpPr>
          <p:nvPr/>
        </p:nvSpPr>
        <p:spPr bwMode="auto">
          <a:xfrm>
            <a:off x="368300" y="9220200"/>
            <a:ext cx="969963" cy="40005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 anchor="ctr">
            <a:spAutoFit/>
          </a:bodyPr>
          <a:lstStyle/>
          <a:p>
            <a:pPr hangingPunct="0"/>
            <a:r>
              <a:rPr lang="ru-RU" sz="2000" b="0" u="sng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slurm.io</a:t>
            </a:r>
          </a:p>
        </p:txBody>
      </p:sp>
      <p:pic>
        <p:nvPicPr>
          <p:cNvPr id="25608" name="82_MTM0_.jpg" descr="82_MTM0_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63475" y="9296400"/>
            <a:ext cx="1057275" cy="10572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</p:pic>
      <p:sp>
        <p:nvSpPr>
          <p:cNvPr id="25609" name="Номер слайда"/>
          <p:cNvSpPr txBox="1">
            <a:spLocks noGrp="1"/>
          </p:cNvSpPr>
          <p:nvPr/>
        </p:nvSpPr>
        <p:spPr bwMode="auto">
          <a:xfrm>
            <a:off x="12325350" y="9296400"/>
            <a:ext cx="214313" cy="346075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wrap="none" lIns="50800" tIns="50800" rIns="50800" bIns="50800">
            <a:spAutoFit/>
          </a:bodyPr>
          <a:lstStyle/>
          <a:p>
            <a:pPr algn="ctr" hangingPunct="0"/>
            <a:fld id="{51575079-8991-4960-9420-3807035D37F6}" type="slidenum">
              <a:rPr lang="ru-RU" sz="16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 hangingPunct="0"/>
              <a:t>9</a:t>
            </a:fld>
            <a:endParaRPr lang="ru-RU" sz="1600" b="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669925" y="2500313"/>
            <a:ext cx="12025313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ru-RU"/>
              <a:t>Запускаем </a:t>
            </a:r>
            <a:r>
              <a:rPr lang="en-US"/>
              <a:t>helm</a:t>
            </a:r>
            <a:r>
              <a:rPr lang="ru-RU"/>
              <a:t> из образа centosadmin/kubernetes-helm:v2.9 </a:t>
            </a:r>
            <a:br>
              <a:rPr lang="ru-RU"/>
            </a:br>
            <a:endParaRPr lang="ru-RU"/>
          </a:p>
          <a:p>
            <a:pPr defTabSz="914400"/>
            <a:r>
              <a:rPr lang="ru-RU"/>
              <a:t>Настраиваем контекст доступа</a:t>
            </a:r>
            <a:endParaRPr lang="en-US"/>
          </a:p>
          <a:p>
            <a:pPr defTabSz="914400"/>
            <a:r>
              <a:rPr lang="ru-RU" b="0"/>
              <a:t>kubectl config set-cluster k8s --insecure-skip-tls-verify=true --server=$K8S_API_URL kubectl config set-credentials ci --token=$K8S_CI_TOKEN</a:t>
            </a:r>
            <a:endParaRPr lang="en-US" b="0"/>
          </a:p>
          <a:p>
            <a:pPr defTabSz="914400"/>
            <a:r>
              <a:rPr lang="ru-RU" b="0"/>
              <a:t>kubectl config set-context ci --cluster=k8s --user=ci</a:t>
            </a:r>
            <a:endParaRPr lang="en-US" b="0"/>
          </a:p>
          <a:p>
            <a:pPr defTabSz="914400"/>
            <a:r>
              <a:rPr lang="ru-RU" b="0"/>
              <a:t>kubectl config use-context ci</a:t>
            </a:r>
            <a:r>
              <a:rPr lang="ru-RU"/>
              <a:t> </a:t>
            </a:r>
            <a:endParaRPr lang="en-US"/>
          </a:p>
          <a:p>
            <a:pPr defTabSz="914400"/>
            <a:endParaRPr lang="en-US"/>
          </a:p>
          <a:p>
            <a:pPr defTabSz="914400"/>
            <a:r>
              <a:rPr lang="en-US"/>
              <a:t>helm upgrade</a:t>
            </a:r>
            <a:endParaRPr lang="ru-RU"/>
          </a:p>
          <a:p>
            <a:pPr defTabSz="914400"/>
            <a:r>
              <a:rPr lang="ru-RU" b="0"/>
              <a:t>helm upgrade --install $CI_PROJECT_PATH_SLUG .helm</a:t>
            </a:r>
            <a:r>
              <a:rPr lang="en-US" b="0"/>
              <a:t> \</a:t>
            </a:r>
          </a:p>
          <a:p>
            <a:pPr defTabSz="914400"/>
            <a:r>
              <a:rPr lang="ru-RU" b="0"/>
              <a:t> --set image=$CI_REGISTRY/$CI_PROJECT_NAMESPACE/$CI_PROJECT_NAME </a:t>
            </a:r>
            <a:r>
              <a:rPr lang="en-US" b="0"/>
              <a:t>\</a:t>
            </a:r>
          </a:p>
          <a:p>
            <a:pPr defTabSz="914400"/>
            <a:r>
              <a:rPr lang="en-US" b="0"/>
              <a:t> </a:t>
            </a:r>
            <a:r>
              <a:rPr lang="ru-RU" b="0"/>
              <a:t>--set imageTag=$CI_COMMIT_REF_SLUG.$CI_PIPELINE_ID </a:t>
            </a:r>
            <a:r>
              <a:rPr lang="en-US" b="0"/>
              <a:t>\</a:t>
            </a:r>
          </a:p>
          <a:p>
            <a:pPr defTabSz="914400"/>
            <a:r>
              <a:rPr lang="en-US" b="0"/>
              <a:t> </a:t>
            </a:r>
            <a:r>
              <a:rPr lang="ru-RU" b="0"/>
              <a:t>--wait --timeout 180 --debug </a:t>
            </a:r>
            <a:r>
              <a:rPr lang="en-US" b="0"/>
              <a:t>\</a:t>
            </a:r>
          </a:p>
          <a:p>
            <a:pPr defTabSz="914400"/>
            <a:r>
              <a:rPr lang="en-US" b="0"/>
              <a:t> </a:t>
            </a:r>
            <a:r>
              <a:rPr lang="ru-RU" b="0"/>
              <a:t>--namespace $CI_PROJECT_PATH_SLUG-$CI_ENVIRONMENT_NAME </a:t>
            </a:r>
            <a:r>
              <a:rPr lang="en-US" b="0"/>
              <a:t>\</a:t>
            </a:r>
          </a:p>
          <a:p>
            <a:pPr defTabSz="914400"/>
            <a:r>
              <a:rPr lang="en-US" b="0"/>
              <a:t> </a:t>
            </a:r>
            <a:r>
              <a:rPr lang="ru-RU" b="0"/>
              <a:t>--tiller-namespace=$CI_PROJECT_PATH_SLUG-$CI_ENVIRONMENT_NAME </a:t>
            </a:r>
            <a:r>
              <a:rPr lang="ru-RU"/>
              <a:t/>
            </a:r>
            <a:br>
              <a:rPr lang="ru-RU"/>
            </a:br>
            <a:endParaRPr lang="en-US"/>
          </a:p>
        </p:txBody>
      </p:sp>
      <p:sp>
        <p:nvSpPr>
          <p:cNvPr id="25611" name="AutoShape 13" descr="Related image"/>
          <p:cNvSpPr>
            <a:spLocks noChangeAspect="1" noChangeArrowheads="1"/>
          </p:cNvSpPr>
          <p:nvPr/>
        </p:nvSpPr>
        <p:spPr bwMode="auto">
          <a:xfrm>
            <a:off x="4573588" y="2871788"/>
            <a:ext cx="38576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12" name="AutoShape 15" descr="Related image"/>
          <p:cNvSpPr>
            <a:spLocks noChangeAspect="1" noChangeArrowheads="1"/>
          </p:cNvSpPr>
          <p:nvPr/>
        </p:nvSpPr>
        <p:spPr bwMode="auto">
          <a:xfrm>
            <a:off x="4573588" y="2871788"/>
            <a:ext cx="38576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613" name="AutoShape 17" descr="Related image"/>
          <p:cNvSpPr>
            <a:spLocks noChangeAspect="1" noChangeArrowheads="1"/>
          </p:cNvSpPr>
          <p:nvPr/>
        </p:nvSpPr>
        <p:spPr bwMode="auto">
          <a:xfrm>
            <a:off x="4573588" y="2871788"/>
            <a:ext cx="38576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5614" name="Picture 15" descr="Related image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98025" y="700088"/>
            <a:ext cx="340677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358</Words>
  <PresentationFormat>Произвольный</PresentationFormat>
  <Paragraphs>122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Шаблон оформления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Helvetica Neue</vt:lpstr>
      <vt:lpstr>Arial</vt:lpstr>
      <vt:lpstr>Helvetica Neue Medium</vt:lpstr>
      <vt:lpstr>Helvetica Neue Light</vt:lpstr>
      <vt:lpstr>Helvetica Neue Thin</vt:lpstr>
      <vt:lpstr>Helvetica Light</vt:lpstr>
      <vt:lpstr>White</vt:lpstr>
      <vt:lpstr>White</vt:lpstr>
      <vt:lpstr>White</vt:lpstr>
      <vt:lpstr>Gitlab CI/CD</vt:lpstr>
      <vt:lpstr>Установка гитлаба</vt:lpstr>
      <vt:lpstr>Обслуживание</vt:lpstr>
      <vt:lpstr>Установка gitlab-runner</vt:lpstr>
      <vt:lpstr>Этапы CI/CD pdf c подробностями</vt:lpstr>
      <vt:lpstr>Test </vt:lpstr>
      <vt:lpstr>Deploy </vt:lpstr>
      <vt:lpstr>Секреты</vt:lpstr>
      <vt:lpstr>Deploy </vt:lpstr>
      <vt:lpstr>Deploy </vt:lpstr>
      <vt:lpstr>Helm chart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развертывания инфраструктуры. Ansible</dc:title>
  <cp:lastModifiedBy>Admin</cp:lastModifiedBy>
  <cp:revision>12</cp:revision>
  <dcterms:modified xsi:type="dcterms:W3CDTF">2018-08-01T20:53:00Z</dcterms:modified>
</cp:coreProperties>
</file>