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7" r:id="rId12"/>
    <p:sldId id="268" r:id="rId13"/>
    <p:sldId id="28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5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5575-90AF-49A5-9D6F-8C3B4CF5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479"/>
            <a:ext cx="9144000" cy="2387600"/>
          </a:xfrm>
          <a:ln w="98425">
            <a:solidFill>
              <a:srgbClr val="FF2956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rgbClr val="FF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D4DC5C-734F-4AA4-9C9F-FB2C0A88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7079"/>
            <a:ext cx="9144000" cy="10099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3709A-A316-416B-A1E9-3765F236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FFBCA-D8FE-494F-9AA1-DAB43514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1C5CB-FB8D-4993-9911-57A3CD3D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9576EB8-7D2C-4EBE-B058-1CB0F3659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94243"/>
            <a:ext cx="5867400" cy="16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AF1BB-13D4-4486-A549-D750AFF4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88CCEB-0C1D-4447-93DC-A186EE28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9F6481-8B69-4216-BF38-8DB1B913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8F1E23-2938-42C0-B200-28AB2F52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589EB1-2EF9-4317-829E-C94AAEE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0AFA75-24B6-4ABB-9BA8-027CE664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EC0F3D-E1B6-486A-AFB9-8640D752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223182-4303-45D9-A0DA-AF8415F0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1EAC0E-6ADD-4DBD-A1DE-5FF5156F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F9DE9C-BF19-44AA-AE0D-2A09275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AB6DF-5179-447B-BAA9-88ECC6FB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55662-0F6B-44FF-A5BD-DFDBBB0FF5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96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1357F9-649B-4D7D-A6D4-C3CEAE4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B5E5C-0BFB-4DD9-AA57-54A71948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2BD1C-8FBA-4EEB-9AA2-FE38CD2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C67E0-05F1-4761-9BDD-07CD4FD2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88B3B9-7168-4141-9AFF-05B05AEE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66F86D-8FB3-4B14-982E-01942E0A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AE4AD4-C608-46B3-B1E0-0C78154A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56FA35-1735-4818-8EF4-DA1821E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7F663-D6A6-47D9-BDCC-4FF93C44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7CB0B1-1ED9-484D-BBBB-C925BBA56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74E444-CD29-4DE5-9F10-DF5BB58D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F5E037-CA7C-4F4F-AF4A-A0378456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C48518-5293-4AE2-80B1-CEDD8B1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D08C7E-ED27-4EF8-9524-652BD379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C63FC-9925-46ED-B0B1-E1E8D64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8D18EE-D5E1-48CC-972F-16093B44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0C008-3799-47BC-A881-8B5C4B58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43FD47-A2C8-49A6-B9D2-7A889EC2F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72C4C6-E81E-4F51-822A-37D40BAFF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55A081-2EBE-452E-BCE2-00B3E136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678D57-9977-4421-8583-77D93C50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BD3AA6-1387-40DE-849C-8A8DF1D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BA26D-E1FB-4E74-BDCC-431A79E8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C48118-D336-4DCE-AE97-C5824D7B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2C1CAD-F668-48DA-9B63-38D4A0E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D5B85E-4A50-488F-8277-7870A961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064536-22F5-4E79-8C59-9F2E202B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FB892B-B63B-4C81-BF3E-4856F567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E706A6-D3C9-42DB-AF9B-FC3DCC25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40F7D-874B-47D6-8DBE-48E70F64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815315-1267-4716-BEDC-41A5A3AA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D941DF-D9E8-4E24-8278-DA37A2FA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8B2448-D40D-4BE7-851D-C3019900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8EF4FF-CEB2-449B-88BF-D1B08F02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4D2293-D456-497D-9630-FD52FA92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5778D-43E6-4D3D-A278-5D25B678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B6A52E-AF8A-4F2E-8DA6-DA52C9265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7C8097-EFB0-4FB0-A5B9-BB4059AA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0F82C3-39E9-4555-BC94-DE5D9CEF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0CC289-ECB4-44DB-98D6-86251ECD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52FAEB-E577-4C93-BA8D-2A0ADC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DB8A96-0C26-4EB5-9C7B-D072575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60325">
            <a:solidFill>
              <a:srgbClr val="FF295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5D3379-4E0F-48F3-ADCA-52D54CDC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DDC9E4-EDE9-4F49-866C-DFEFF42D5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EBD1-C28A-43E4-A8F8-4661DB5EE4AB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C797D-1EEE-4A60-A9E2-7F3492B2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19E4E-431E-4270-9EC9-CA77E0F9F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BC0C-E251-48DF-9F56-0401FE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crackthe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9DA90-4A11-4BF8-8C83-9297BF69E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81000"/>
            </a:schemeClr>
          </a:solidFill>
        </p:spPr>
        <p:txBody>
          <a:bodyPr/>
          <a:lstStyle/>
          <a:p>
            <a:r>
              <a:rPr lang="en-US" dirty="0" smtClean="0"/>
              <a:t>The Open Lands of the </a:t>
            </a:r>
            <a:r>
              <a:rPr lang="en-US" dirty="0" err="1" smtClean="0"/>
              <a:t>Mediatek</a:t>
            </a:r>
            <a:r>
              <a:rPr lang="en-US" dirty="0" smtClean="0"/>
              <a:t> Baseband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D1D1B6-CF17-4746-8368-BDEDAC0F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4003"/>
            <a:ext cx="9144000" cy="933071"/>
          </a:xfrm>
          <a:solidFill>
            <a:schemeClr val="bg1"/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An explanation why the </a:t>
            </a:r>
            <a:r>
              <a:rPr lang="en-US" i="1" dirty="0" err="1" smtClean="0">
                <a:solidFill>
                  <a:schemeClr val="tx1"/>
                </a:solidFill>
              </a:rPr>
              <a:t>mediatek</a:t>
            </a:r>
            <a:r>
              <a:rPr lang="en-US" i="1" dirty="0" smtClean="0">
                <a:solidFill>
                  <a:schemeClr val="tx1"/>
                </a:solidFill>
              </a:rPr>
              <a:t> baseband is a good attack surface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the  CC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packets is  parsed by a specific handler  and most of the IE’s have specific functions basing them</a:t>
            </a:r>
          </a:p>
          <a:p>
            <a:r>
              <a:rPr lang="en-US" dirty="0" smtClean="0"/>
              <a:t>For example: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 setup </a:t>
            </a:r>
            <a:r>
              <a:rPr lang="en-US" dirty="0" smtClean="0"/>
              <a:t>peer message </a:t>
            </a:r>
            <a:r>
              <a:rPr lang="en-US" dirty="0"/>
              <a:t>is handled by </a:t>
            </a:r>
            <a:r>
              <a:rPr lang="en-US" dirty="0" err="1"/>
              <a:t>cc_peer_setup_hdlr</a:t>
            </a:r>
            <a:r>
              <a:rPr lang="en-US" dirty="0"/>
              <a:t> and its IE’S </a:t>
            </a:r>
            <a:r>
              <a:rPr lang="en-US" dirty="0" err="1"/>
              <a:t>eg</a:t>
            </a:r>
            <a:r>
              <a:rPr lang="en-US" dirty="0"/>
              <a:t> the Bearer Capability (which is a TLV) is parsed by </a:t>
            </a:r>
            <a:r>
              <a:rPr lang="en-US" dirty="0" err="1"/>
              <a:t>cc_form_app_bc_from_peer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D1D1B6-CF17-4746-8368-BDEDAC0F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0507"/>
            <a:ext cx="9144000" cy="37765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" y="2030507"/>
            <a:ext cx="11205685" cy="36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D1D1B6-CF17-4746-8368-BDEDAC0F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0507"/>
            <a:ext cx="9144000" cy="37765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07"/>
            <a:ext cx="12192000" cy="39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simply be achieved by </a:t>
            </a:r>
            <a:r>
              <a:rPr lang="en-US" dirty="0" smtClean="0"/>
              <a:t>simple hooking techniques.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955835"/>
            <a:ext cx="10515600" cy="1325563"/>
          </a:xfrm>
          <a:prstGeom prst="rect">
            <a:avLst/>
          </a:prstGeom>
          <a:solidFill>
            <a:schemeClr val="bg1"/>
          </a:solidFill>
          <a:ln w="98425">
            <a:solidFill>
              <a:srgbClr val="FF295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295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6000"/>
            </a:schemeClr>
          </a:solidFill>
        </p:spPr>
        <p:txBody>
          <a:bodyPr/>
          <a:lstStyle/>
          <a:p>
            <a:r>
              <a:rPr lang="en-US" dirty="0"/>
              <a:t>About me .</a:t>
            </a:r>
          </a:p>
          <a:p>
            <a:r>
              <a:rPr lang="en-US" dirty="0"/>
              <a:t>I am Charles  Muiruri</a:t>
            </a:r>
          </a:p>
          <a:p>
            <a:r>
              <a:rPr lang="en-US" dirty="0"/>
              <a:t>Independent security researcher </a:t>
            </a:r>
          </a:p>
          <a:p>
            <a:r>
              <a:rPr lang="en-US" dirty="0"/>
              <a:t>Interested Reverse Engineering and Vulnerability research</a:t>
            </a:r>
          </a:p>
          <a:p>
            <a:r>
              <a:rPr lang="en-US" dirty="0"/>
              <a:t>For fun </a:t>
            </a:r>
            <a:r>
              <a:rPr lang="en-US" dirty="0" smtClean="0"/>
              <a:t>and </a:t>
            </a:r>
            <a:r>
              <a:rPr lang="en-US" dirty="0"/>
              <a:t>profit</a:t>
            </a:r>
          </a:p>
          <a:p>
            <a:r>
              <a:rPr lang="en-US" dirty="0"/>
              <a:t>Twitter : @</a:t>
            </a:r>
            <a:r>
              <a:rPr lang="en-US" dirty="0" err="1"/>
              <a:t>icrackthecode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github.com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icrackthecode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Blog 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</a:rPr>
              <a:t>icrackthecode.github.io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the </a:t>
            </a:r>
            <a:r>
              <a:rPr lang="en-US" dirty="0" err="1"/>
              <a:t>mediatek</a:t>
            </a:r>
            <a:r>
              <a:rPr lang="en-US" dirty="0"/>
              <a:t> baseband a good attack surface 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92117"/>
              </p:ext>
            </p:extLst>
          </p:nvPr>
        </p:nvGraphicFramePr>
        <p:xfrm>
          <a:off x="980090" y="1923393"/>
          <a:ext cx="10231820" cy="427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289"/>
                <a:gridCol w="4984531"/>
              </a:tblGrid>
              <a:tr h="4234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Kernel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Baseband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62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ASLR present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ASLR </a:t>
                      </a:r>
                      <a:r>
                        <a:rPr lang="en-US" sz="2400" baseline="0" dirty="0" smtClean="0"/>
                        <a:t>implementation</a:t>
                      </a:r>
                      <a:endParaRPr lang="en-US" sz="2400" dirty="0"/>
                    </a:p>
                  </a:txBody>
                  <a:tcPr/>
                </a:tc>
              </a:tr>
              <a:tr h="11008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Highly</a:t>
                      </a:r>
                      <a:r>
                        <a:rPr lang="en-US" sz="2400" baseline="0" dirty="0" smtClean="0"/>
                        <a:t> audited 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audited</a:t>
                      </a:r>
                      <a:r>
                        <a:rPr lang="en-US" sz="2400" baseline="0" dirty="0" smtClean="0"/>
                        <a:t> . </a:t>
                      </a:r>
                      <a:endParaRPr lang="en-US" sz="2400" dirty="0"/>
                    </a:p>
                  </a:txBody>
                  <a:tcPr/>
                </a:tc>
              </a:tr>
              <a:tr h="1100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a good target when trying to achieve RCE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Perfect</a:t>
                      </a:r>
                      <a:r>
                        <a:rPr lang="en-US" sz="2400" baseline="0" dirty="0" smtClean="0"/>
                        <a:t> for RCE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76215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working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/>
              <a:t>Open BTS/ </a:t>
            </a:r>
            <a:r>
              <a:rPr lang="en-US" sz="3600" dirty="0" err="1"/>
              <a:t>OpenBSC</a:t>
            </a:r>
            <a:r>
              <a:rPr lang="en-US" sz="3600" dirty="0"/>
              <a:t> -&gt; to implement a </a:t>
            </a:r>
            <a:r>
              <a:rPr lang="en-US" sz="3600" dirty="0" err="1"/>
              <a:t>gsm</a:t>
            </a:r>
            <a:r>
              <a:rPr lang="en-US" sz="3600" dirty="0"/>
              <a:t> network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/>
              <a:t>Software defined Radio hardware .. </a:t>
            </a:r>
            <a:r>
              <a:rPr lang="en-US" sz="3600" dirty="0" err="1"/>
              <a:t>Eg</a:t>
            </a:r>
            <a:r>
              <a:rPr lang="en-US" sz="3600" dirty="0"/>
              <a:t> USRP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/>
              <a:t>A baseband </a:t>
            </a:r>
            <a:r>
              <a:rPr lang="en-US" sz="3600" dirty="0" smtClean="0"/>
              <a:t>device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80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your attack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An ideal attack surface in such a case must satisfy the below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/>
              <a:t>Data handle must be user controlled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/>
              <a:t>Less user </a:t>
            </a:r>
            <a:r>
              <a:rPr lang="en-US" sz="2600" dirty="0" smtClean="0"/>
              <a:t>interference</a:t>
            </a:r>
            <a:endParaRPr lang="en-US" sz="2600" dirty="0"/>
          </a:p>
          <a:p>
            <a:pPr lvl="2"/>
            <a:endParaRPr lang="en-US" sz="26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An ideal layer that satisfies the above is layer </a:t>
            </a:r>
            <a:r>
              <a:rPr lang="en-US" sz="3200" dirty="0" smtClean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02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rebuchet MS" charset="0"/>
              </a:rPr>
              <a:t>All the packets are either TV,LV or </a:t>
            </a:r>
            <a:r>
              <a:rPr lang="en-US" altLang="en-US" dirty="0" smtClean="0">
                <a:latin typeface="Trebuchet MS" charset="0"/>
              </a:rPr>
              <a:t>TLV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 RR Management (Radio Resource)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 </a:t>
            </a:r>
            <a:r>
              <a:rPr lang="en-US" altLang="en-US" sz="4000" dirty="0" smtClean="0">
                <a:latin typeface="Trebuchet MS" charset="0"/>
              </a:rPr>
              <a:t>CM </a:t>
            </a:r>
            <a:r>
              <a:rPr lang="en-US" altLang="en-US" sz="4000" dirty="0">
                <a:latin typeface="Trebuchet MS" charset="0"/>
              </a:rPr>
              <a:t>Management. (Connection Management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 </a:t>
            </a:r>
            <a:r>
              <a:rPr lang="en-US" altLang="en-US" sz="4000" dirty="0" smtClean="0">
                <a:latin typeface="Trebuchet MS" charset="0"/>
              </a:rPr>
              <a:t>MM </a:t>
            </a:r>
            <a:r>
              <a:rPr lang="en-US" altLang="en-US" sz="4000" dirty="0">
                <a:latin typeface="Trebuchet MS" charset="0"/>
              </a:rPr>
              <a:t>Management(Mobility Management)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2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Resource management  (RRM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Connection Set Up And Release.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Handoff.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Channel Change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4000" dirty="0">
                <a:latin typeface="Trebuchet MS" charset="0"/>
              </a:rPr>
              <a:t>Ciphering</a:t>
            </a:r>
            <a:r>
              <a:rPr lang="en-US" altLang="en-US" sz="4000" dirty="0" smtClean="0">
                <a:latin typeface="Trebuchet MS" charset="0"/>
              </a:rPr>
              <a:t>.</a:t>
            </a:r>
            <a:endParaRPr lang="en-US" altLang="en-US" sz="40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Management (MM)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Trebuchet MS" charset="0"/>
              </a:rPr>
              <a:t>TMSI Assignment.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en-US" sz="3200" dirty="0">
                <a:latin typeface="Trebuchet MS" charset="0"/>
              </a:rPr>
              <a:t> </a:t>
            </a:r>
            <a:r>
              <a:rPr lang="en-US" altLang="en-US" sz="3200" dirty="0" smtClean="0">
                <a:latin typeface="Trebuchet MS" charset="0"/>
              </a:rPr>
              <a:t>Identification </a:t>
            </a:r>
            <a:r>
              <a:rPr lang="en-US" altLang="en-US" sz="3200" dirty="0">
                <a:latin typeface="Trebuchet MS" charset="0"/>
              </a:rPr>
              <a:t>Process.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en-US" sz="3200" dirty="0">
                <a:latin typeface="Trebuchet MS" charset="0"/>
              </a:rPr>
              <a:t> </a:t>
            </a:r>
            <a:r>
              <a:rPr lang="en-US" altLang="en-US" sz="3200" dirty="0" smtClean="0">
                <a:latin typeface="Trebuchet MS" charset="0"/>
              </a:rPr>
              <a:t>Authentication </a:t>
            </a:r>
            <a:r>
              <a:rPr lang="en-US" altLang="en-US" sz="3200" dirty="0">
                <a:latin typeface="Trebuchet MS" charset="0"/>
              </a:rPr>
              <a:t>Process.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en-US" sz="3200" dirty="0">
                <a:latin typeface="Trebuchet MS" charset="0"/>
              </a:rPr>
              <a:t> </a:t>
            </a:r>
            <a:r>
              <a:rPr lang="en-US" altLang="en-US" sz="3200" dirty="0" smtClean="0">
                <a:latin typeface="Trebuchet MS" charset="0"/>
              </a:rPr>
              <a:t>IMSI </a:t>
            </a:r>
            <a:r>
              <a:rPr lang="en-US" altLang="en-US" sz="3200" dirty="0">
                <a:latin typeface="Trebuchet MS" charset="0"/>
              </a:rPr>
              <a:t>Detach.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600" dirty="0">
                <a:latin typeface="Trebuchet MS" charset="0"/>
              </a:rPr>
              <a:t>Specific Mobility Management Process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3200" dirty="0" smtClean="0">
                <a:latin typeface="Trebuchet MS" charset="0"/>
              </a:rPr>
              <a:t>IMSI </a:t>
            </a:r>
            <a:r>
              <a:rPr lang="en-US" altLang="en-US" sz="3200" dirty="0">
                <a:latin typeface="Trebuchet MS" charset="0"/>
              </a:rPr>
              <a:t>Attach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3200" dirty="0">
                <a:latin typeface="Trebuchet MS" charset="0"/>
              </a:rPr>
              <a:t>Location </a:t>
            </a:r>
            <a:r>
              <a:rPr lang="en-US" altLang="en-US" sz="3200" dirty="0" smtClean="0">
                <a:latin typeface="Trebuchet MS" charset="0"/>
              </a:rPr>
              <a:t>Update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04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 (CM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3 entities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>
                <a:latin typeface="Trebuchet MS" charset="0"/>
              </a:rPr>
              <a:t>Call Control. (Calls)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>
                <a:latin typeface="Trebuchet MS" charset="0"/>
              </a:rPr>
              <a:t>Supplementary Services. (USSD)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>
                <a:latin typeface="Trebuchet MS" charset="0"/>
              </a:rPr>
              <a:t>Short Message Services. (SMS)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FAF4E4C-4265-4BEE-A158-F31EC908B7A1}" vid="{8B89CE68-A79F-452F-929D-FA2ACFFF11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OPCDE2018DXB</Template>
  <TotalTime>328</TotalTime>
  <Words>313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Arial</vt:lpstr>
      <vt:lpstr>Office Theme</vt:lpstr>
      <vt:lpstr>The Open Lands of the Mediatek Baseband</vt:lpstr>
      <vt:lpstr>About Me</vt:lpstr>
      <vt:lpstr>Why is the mediatek baseband a good attack surface ?</vt:lpstr>
      <vt:lpstr>Setting up a working environment </vt:lpstr>
      <vt:lpstr>Emulating your attack surface</vt:lpstr>
      <vt:lpstr>All the packets are either TV,LV or TLV</vt:lpstr>
      <vt:lpstr>Radio Resource management  (RRM)</vt:lpstr>
      <vt:lpstr>Mobility Management (MM)</vt:lpstr>
      <vt:lpstr>Connection management (CM)</vt:lpstr>
      <vt:lpstr>Reversing the  CC entity</vt:lpstr>
      <vt:lpstr>PowerPoint Presentation</vt:lpstr>
      <vt:lpstr>PowerPoint Presentation</vt:lpstr>
      <vt:lpstr>Debugging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Open Lands of the Mediatek Baseband</dc:title>
  <dc:subject>CONFIDENTIAL</dc:subject>
  <dc:creator>Charles Muiruri</dc:creator>
  <cp:keywords>OPCDE2018DXB</cp:keywords>
  <cp:lastModifiedBy>Charles Muiruri</cp:lastModifiedBy>
  <cp:revision>11</cp:revision>
  <dcterms:created xsi:type="dcterms:W3CDTF">2018-04-04T14:13:42Z</dcterms:created>
  <dcterms:modified xsi:type="dcterms:W3CDTF">2018-04-07T12:19:23Z</dcterms:modified>
</cp:coreProperties>
</file>