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3" r:id="rId2"/>
    <p:sldId id="517" r:id="rId3"/>
    <p:sldId id="518" r:id="rId4"/>
    <p:sldId id="353" r:id="rId5"/>
    <p:sldId id="519" r:id="rId6"/>
    <p:sldId id="514" r:id="rId7"/>
    <p:sldId id="520" r:id="rId8"/>
    <p:sldId id="642" r:id="rId9"/>
    <p:sldId id="643" r:id="rId10"/>
    <p:sldId id="521" r:id="rId11"/>
    <p:sldId id="516" r:id="rId12"/>
    <p:sldId id="526" r:id="rId13"/>
    <p:sldId id="527" r:id="rId14"/>
    <p:sldId id="460" r:id="rId15"/>
    <p:sldId id="617" r:id="rId16"/>
    <p:sldId id="623" r:id="rId17"/>
    <p:sldId id="528" r:id="rId18"/>
    <p:sldId id="536" r:id="rId19"/>
    <p:sldId id="537" r:id="rId20"/>
    <p:sldId id="538" r:id="rId21"/>
    <p:sldId id="465" r:id="rId22"/>
    <p:sldId id="533" r:id="rId23"/>
    <p:sldId id="531" r:id="rId24"/>
    <p:sldId id="532" r:id="rId25"/>
    <p:sldId id="529" r:id="rId26"/>
    <p:sldId id="649" r:id="rId27"/>
    <p:sldId id="534" r:id="rId28"/>
    <p:sldId id="652" r:id="rId29"/>
    <p:sldId id="646" r:id="rId30"/>
    <p:sldId id="541" r:id="rId31"/>
    <p:sldId id="540" r:id="rId32"/>
    <p:sldId id="535" r:id="rId33"/>
    <p:sldId id="647" r:id="rId34"/>
    <p:sldId id="648" r:id="rId35"/>
    <p:sldId id="650" r:id="rId36"/>
    <p:sldId id="651" r:id="rId37"/>
    <p:sldId id="542" r:id="rId38"/>
    <p:sldId id="543" r:id="rId39"/>
    <p:sldId id="545" r:id="rId40"/>
    <p:sldId id="546" r:id="rId41"/>
    <p:sldId id="544" r:id="rId42"/>
    <p:sldId id="641" r:id="rId43"/>
    <p:sldId id="644" r:id="rId44"/>
    <p:sldId id="583" r:id="rId45"/>
    <p:sldId id="645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CCFF"/>
    <a:srgbClr val="FFFF66"/>
    <a:srgbClr val="FFFF99"/>
    <a:srgbClr val="FFFFCC"/>
    <a:srgbClr val="66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03" autoAdjust="0"/>
  </p:normalViewPr>
  <p:slideViewPr>
    <p:cSldViewPr>
      <p:cViewPr>
        <p:scale>
          <a:sx n="156" d="100"/>
          <a:sy n="156" d="100"/>
        </p:scale>
        <p:origin x="-1016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3B55D9E-0425-2D42-9FA4-4E1FD9A48910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552339C-051D-034A-B4C9-9B87823C8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8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 descr="Large confetti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47A8-6D1C-A049-816E-3328FEB7C3BD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BC69-12A6-EB47-BF48-63466E346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627E-A030-724F-ADBC-32B6288E81B9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A471-3D73-044B-B1FD-79E5F4B15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BFA4-7DD4-5F4A-B234-1F37B3BD03CB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8659C-3BA5-6C46-B888-1D3917D75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24E9D-6ECF-2B4D-B8B4-12AD20C320DC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7B789-AD78-4346-9711-0B565793D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6359A-E1AA-BC47-88FC-F3D93C5080FA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444A-8314-8B4B-B8B4-F2508DC8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79D9-E0A4-AC42-BE0C-3F28B2BF5082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6D58-C559-C345-BB66-05A02A3B9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3E00-B8AA-E64D-BD70-1CF9480867A0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4E6DA-9883-204D-A068-C34812E95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33FA2-0757-B44F-9E8E-6B532482ACED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6069-37ED-0D40-8313-8185EE888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513A-F72E-AA49-B485-01F80FEE3216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B60A-FE18-7A48-B10C-5991DA401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B87-E6CC-EA42-96A8-4C488D4778A2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E168E-1190-104E-96D6-C409D6F4A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A99B6-F84F-DF49-BEAD-239ECF3350A5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075E6-A932-5F49-8D16-224466A3E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80441FB-B8E5-AE41-B3BC-FBBA5627C967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F3F800C-6BC7-D648-8F88-5330D2ECD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msung/jalangi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RA-SiliconValley/jalangi" TargetMode="External"/><Relationship Id="rId3" Type="http://schemas.openxmlformats.org/officeDocument/2006/relationships/hyperlink" Target="https://github.com/Samsung/jalangi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blog.learntoprogram.tv/five-resons-javascript-important-programming-language-lear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6" Type="http://schemas.openxmlformats.org/officeDocument/2006/relationships/image" Target="../media/image7.gif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1" Type="http://schemas.openxmlformats.org/officeDocument/2006/relationships/image" Target="../media/image12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2"/>
                </a:solidFill>
                <a:latin typeface="Calibri" charset="0"/>
              </a:rPr>
              <a:t>Jalangi</a:t>
            </a:r>
            <a:r>
              <a:rPr lang="en-US" sz="4000" dirty="0" smtClean="0">
                <a:solidFill>
                  <a:schemeClr val="tx2"/>
                </a:solidFill>
                <a:latin typeface="Calibri" charset="0"/>
              </a:rPr>
              <a:t>: A Dynamic Analysis Framework for JavaScript</a:t>
            </a:r>
            <a:endParaRPr lang="en-US" sz="40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7239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Manu </a:t>
            </a:r>
            <a:r>
              <a:rPr lang="en-US" sz="2800" b="1" dirty="0" err="1" smtClean="0">
                <a:solidFill>
                  <a:srgbClr val="008000"/>
                </a:solidFill>
                <a:cs typeface="+mn-cs"/>
              </a:rPr>
              <a:t>Sridharan</a:t>
            </a:r>
            <a:r>
              <a:rPr lang="en-US" sz="2800" b="1" dirty="0">
                <a:solidFill>
                  <a:srgbClr val="008000"/>
                </a:solidFill>
                <a:cs typeface="+mn-cs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   </a:t>
            </a: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 Liang Gong, Koushik </a:t>
            </a: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Sen</a:t>
            </a:r>
          </a:p>
          <a:p>
            <a:pPr algn="l" eaLnBrk="1" hangingPunct="1">
              <a:defRPr/>
            </a:pP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   Samsung Research America        University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of California,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Berkeley               </a:t>
            </a:r>
            <a:endParaRPr lang="en-US" sz="1800" b="1" dirty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Joint work with</a:t>
            </a:r>
          </a:p>
          <a:p>
            <a:pPr eaLnBrk="1" hangingPunct="1">
              <a:defRPr/>
            </a:pPr>
            <a:r>
              <a:rPr lang="en-US" sz="1800" b="1" dirty="0" err="1">
                <a:solidFill>
                  <a:srgbClr val="000090"/>
                </a:solidFill>
              </a:rPr>
              <a:t>Christoffer</a:t>
            </a:r>
            <a:r>
              <a:rPr lang="en-US" sz="1800" b="1" dirty="0">
                <a:solidFill>
                  <a:srgbClr val="000090"/>
                </a:solidFill>
              </a:rPr>
              <a:t> </a:t>
            </a:r>
            <a:r>
              <a:rPr lang="en-US" sz="1800" b="1" dirty="0" err="1">
                <a:solidFill>
                  <a:srgbClr val="000090"/>
                </a:solidFill>
              </a:rPr>
              <a:t>Adamsen</a:t>
            </a:r>
            <a:r>
              <a:rPr lang="en-US" sz="1800" b="1" dirty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Esben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>
                <a:solidFill>
                  <a:srgbClr val="000090"/>
                </a:solidFill>
              </a:rPr>
              <a:t>Andreasen</a:t>
            </a:r>
            <a:r>
              <a:rPr lang="en-US" sz="1800" b="1" dirty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Tasneem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Brutch</a:t>
            </a:r>
            <a:r>
              <a:rPr lang="en-US" sz="1800" b="1" dirty="0" smtClean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Satish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>
                <a:solidFill>
                  <a:srgbClr val="000090"/>
                </a:solidFill>
              </a:rPr>
              <a:t>Chandra, </a:t>
            </a:r>
            <a:r>
              <a:rPr lang="en-US" sz="1800" b="1" dirty="0" smtClean="0">
                <a:solidFill>
                  <a:srgbClr val="000090"/>
                </a:solidFill>
              </a:rPr>
              <a:t>Colin S. Gordon, Simon </a:t>
            </a:r>
            <a:r>
              <a:rPr lang="en-US" sz="1800" b="1" dirty="0" smtClean="0">
                <a:solidFill>
                  <a:srgbClr val="000090"/>
                </a:solidFill>
              </a:rPr>
              <a:t>Gibbs, </a:t>
            </a:r>
            <a:r>
              <a:rPr lang="en-US" sz="1800" b="1" dirty="0" smtClean="0">
                <a:solidFill>
                  <a:srgbClr val="000090"/>
                </a:solidFill>
              </a:rPr>
              <a:t>Simon </a:t>
            </a:r>
            <a:r>
              <a:rPr lang="en-US" sz="1800" b="1" dirty="0">
                <a:solidFill>
                  <a:srgbClr val="000090"/>
                </a:solidFill>
              </a:rPr>
              <a:t>Jenson, </a:t>
            </a:r>
            <a:r>
              <a:rPr lang="en-US" sz="1800" b="1" dirty="0" err="1">
                <a:solidFill>
                  <a:srgbClr val="000090"/>
                </a:solidFill>
              </a:rPr>
              <a:t>Swaroop</a:t>
            </a:r>
            <a:r>
              <a:rPr lang="en-US" sz="1800" b="1" dirty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Kalasapur</a:t>
            </a:r>
            <a:r>
              <a:rPr lang="en-US" sz="1800" b="1" dirty="0" smtClean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Rezwana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Karim</a:t>
            </a:r>
            <a:r>
              <a:rPr lang="en-US" sz="1800" b="1" dirty="0" smtClean="0">
                <a:solidFill>
                  <a:srgbClr val="000090"/>
                </a:solidFill>
              </a:rPr>
              <a:t>, Magnus </a:t>
            </a:r>
            <a:r>
              <a:rPr lang="en-US" sz="1800" b="1" dirty="0" smtClean="0">
                <a:solidFill>
                  <a:srgbClr val="000090"/>
                </a:solidFill>
              </a:rPr>
              <a:t>Madsen, 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Michael </a:t>
            </a:r>
            <a:r>
              <a:rPr lang="en-US" sz="1800" b="1" dirty="0" err="1" smtClean="0">
                <a:solidFill>
                  <a:srgbClr val="000090"/>
                </a:solidFill>
                <a:cs typeface="+mn-cs"/>
              </a:rPr>
              <a:t>Pradel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, Frank 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Tip</a:t>
            </a:r>
            <a:endParaRPr lang="en-US" sz="1400" b="1" dirty="0">
              <a:solidFill>
                <a:srgbClr val="000090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87" y="6096000"/>
            <a:ext cx="5256213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486400"/>
            <a:ext cx="363099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Easy to introduce bugs: correctness, performance, memory</a:t>
            </a:r>
          </a:p>
          <a:p>
            <a:pPr lvl="1"/>
            <a:r>
              <a:rPr lang="en-US" sz="2400" dirty="0" smtClean="0"/>
              <a:t>Degrees of equality == vs. ===</a:t>
            </a:r>
          </a:p>
          <a:p>
            <a:r>
              <a:rPr lang="en-US" sz="2800" dirty="0" smtClean="0"/>
              <a:t>Loosely-typed</a:t>
            </a:r>
          </a:p>
          <a:p>
            <a:pPr lvl="1"/>
            <a:r>
              <a:rPr lang="en-US" sz="2400" dirty="0" smtClean="0"/>
              <a:t>forgiving: implicit type conversion</a:t>
            </a:r>
          </a:p>
          <a:p>
            <a:pPr lvl="1"/>
            <a:r>
              <a:rPr lang="en-US" sz="2400" dirty="0" smtClean="0"/>
              <a:t>tries hard to execute without throwing exception</a:t>
            </a:r>
          </a:p>
          <a:p>
            <a:pPr lvl="2"/>
            <a:r>
              <a:rPr lang="en-US" sz="2000" dirty="0" smtClean="0"/>
              <a:t>Like HTML</a:t>
            </a:r>
          </a:p>
          <a:p>
            <a:r>
              <a:rPr lang="en-US" sz="2800" dirty="0" smtClean="0"/>
              <a:t>Highly reflective</a:t>
            </a:r>
          </a:p>
          <a:p>
            <a:pPr lvl="1"/>
            <a:r>
              <a:rPr lang="en-US" sz="2400" dirty="0" err="1" smtClean="0"/>
              <a:t>eval</a:t>
            </a:r>
            <a:r>
              <a:rPr lang="en-US" sz="2400" dirty="0" smtClean="0"/>
              <a:t> any dynamically created string</a:t>
            </a:r>
          </a:p>
          <a:p>
            <a:r>
              <a:rPr lang="en-US" sz="2800" dirty="0" smtClean="0"/>
              <a:t>Asynchronous programming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0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52" y="0"/>
            <a:ext cx="3860948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990601"/>
            <a:ext cx="4953000" cy="304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Loosely-typed</a:t>
            </a:r>
          </a:p>
          <a:p>
            <a:pPr lvl="1"/>
            <a:r>
              <a:rPr lang="en-US" sz="2400" dirty="0" smtClean="0"/>
              <a:t>forgiving: implicit type conversion</a:t>
            </a:r>
          </a:p>
          <a:p>
            <a:pPr lvl="1"/>
            <a:r>
              <a:rPr lang="en-US" sz="2400" dirty="0" smtClean="0"/>
              <a:t>tries hard to execute without throwing exception</a:t>
            </a:r>
          </a:p>
          <a:p>
            <a:pPr lvl="2"/>
            <a:r>
              <a:rPr lang="en-US" sz="2000" dirty="0" smtClean="0"/>
              <a:t>Like HTML</a:t>
            </a:r>
          </a:p>
        </p:txBody>
      </p:sp>
    </p:spTree>
    <p:extLst>
      <p:ext uri="{BB962C8B-B14F-4D97-AF65-F5344CB8AC3E}">
        <p14:creationId xmlns:p14="http://schemas.microsoft.com/office/powerpoint/2010/main" val="33848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 for Bug Finding and Security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Remarkable </a:t>
            </a:r>
            <a:r>
              <a:rPr lang="en-US" sz="2800" dirty="0"/>
              <a:t>progress in </a:t>
            </a:r>
            <a:r>
              <a:rPr lang="en-US" sz="2800" dirty="0" smtClean="0"/>
              <a:t>program</a:t>
            </a:r>
            <a:r>
              <a:rPr lang="en-US" sz="2800" dirty="0"/>
              <a:t>-analysis and constraint </a:t>
            </a:r>
            <a:r>
              <a:rPr lang="en-US" sz="2800" dirty="0" smtClean="0"/>
              <a:t>solving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Commercial </a:t>
            </a:r>
            <a:r>
              <a:rPr lang="en-US" sz="2400" dirty="0" smtClean="0"/>
              <a:t>tools: </a:t>
            </a:r>
            <a:r>
              <a:rPr lang="en-US" sz="2400" dirty="0" err="1"/>
              <a:t>Coverity</a:t>
            </a:r>
            <a:r>
              <a:rPr lang="en-US" sz="2400" dirty="0"/>
              <a:t>, </a:t>
            </a:r>
            <a:r>
              <a:rPr lang="en-US" sz="2400" dirty="0" err="1"/>
              <a:t>Klocwork</a:t>
            </a:r>
            <a:r>
              <a:rPr lang="en-US" sz="2400" dirty="0"/>
              <a:t>, </a:t>
            </a:r>
            <a:r>
              <a:rPr lang="en-US" sz="2400" dirty="0" err="1" smtClean="0"/>
              <a:t>Grammatech</a:t>
            </a:r>
            <a:r>
              <a:rPr lang="en-US" sz="2400" dirty="0" smtClean="0"/>
              <a:t>, </a:t>
            </a:r>
            <a:r>
              <a:rPr lang="en-US" sz="2400" dirty="0" err="1" smtClean="0"/>
              <a:t>TotalView</a:t>
            </a:r>
            <a:r>
              <a:rPr lang="en-US" sz="2400" dirty="0" smtClean="0"/>
              <a:t>, </a:t>
            </a:r>
            <a:r>
              <a:rPr lang="en-US" sz="2400" dirty="0" err="1" smtClean="0"/>
              <a:t>Parallocity</a:t>
            </a:r>
            <a:r>
              <a:rPr lang="en-US" sz="2400" dirty="0" smtClean="0"/>
              <a:t>, Static Device Verifier from Microsoft, WALA at IBM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Open-source tools: GDB, lint, </a:t>
            </a:r>
            <a:r>
              <a:rPr lang="en-US" sz="2400" dirty="0" err="1" smtClean="0"/>
              <a:t>FindBugs</a:t>
            </a:r>
            <a:r>
              <a:rPr lang="en-US" sz="2400" dirty="0" smtClean="0"/>
              <a:t>, </a:t>
            </a:r>
            <a:r>
              <a:rPr lang="en-US" sz="2400" dirty="0" err="1" smtClean="0"/>
              <a:t>Valgrind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Academic tools: SLAM</a:t>
            </a:r>
            <a:r>
              <a:rPr lang="en-US" sz="2400" dirty="0"/>
              <a:t>, BLAST, ESP, </a:t>
            </a:r>
            <a:r>
              <a:rPr lang="en-US" sz="2400" dirty="0" smtClean="0"/>
              <a:t>JPF, Bandera</a:t>
            </a:r>
            <a:r>
              <a:rPr lang="en-US" sz="2400" dirty="0"/>
              <a:t>, Saturn, </a:t>
            </a:r>
            <a:r>
              <a:rPr lang="en-US" sz="2400" dirty="0" smtClean="0"/>
              <a:t>MAGIC, DART, CUTE, </a:t>
            </a:r>
            <a:r>
              <a:rPr lang="en-US" sz="2400" dirty="0" err="1" smtClean="0"/>
              <a:t>jCUTE</a:t>
            </a:r>
            <a:endParaRPr lang="en-US" sz="2400" dirty="0"/>
          </a:p>
          <a:p>
            <a:pPr lvl="1"/>
            <a:r>
              <a:rPr lang="en-US" sz="2400" dirty="0" smtClean="0"/>
              <a:t>Mostly focused on C/C++ and Java programs </a:t>
            </a:r>
            <a:endParaRPr lang="en-US" sz="2400" dirty="0"/>
          </a:p>
          <a:p>
            <a:r>
              <a:rPr lang="en-US" sz="2400" dirty="0"/>
              <a:t>Hardly any software quality tool for </a:t>
            </a:r>
            <a:r>
              <a:rPr lang="en-US" sz="2400" dirty="0" smtClean="0"/>
              <a:t>JavaScript </a:t>
            </a:r>
            <a:r>
              <a:rPr lang="en-US" sz="2400" dirty="0"/>
              <a:t>and HTML5 </a:t>
            </a:r>
          </a:p>
          <a:p>
            <a:pPr lvl="1"/>
            <a:r>
              <a:rPr lang="en-US" sz="2000" dirty="0" smtClean="0"/>
              <a:t>Static </a:t>
            </a:r>
            <a:r>
              <a:rPr lang="en-US" sz="2000" dirty="0"/>
              <a:t>analysis is difficult for dynamic languages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25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6400800" cy="1752600"/>
          </a:xfrm>
        </p:spPr>
        <p:txBody>
          <a:bodyPr/>
          <a:lstStyle/>
          <a:p>
            <a:r>
              <a:rPr lang="en-US" dirty="0" smtClean="0"/>
              <a:t>A powerful browser-independent (dynamic) analysis framework for JavaScript</a:t>
            </a:r>
          </a:p>
          <a:p>
            <a:r>
              <a:rPr lang="en-US" sz="2800" dirty="0">
                <a:hlinkClick r:id="rId2"/>
              </a:rPr>
              <a:t>https://github.com/Samsung/</a:t>
            </a:r>
            <a:r>
              <a:rPr lang="en-US" sz="2800" dirty="0" smtClean="0">
                <a:hlinkClick r:id="rId2"/>
              </a:rPr>
              <a:t>jalangi2</a:t>
            </a:r>
            <a:endParaRPr lang="en-US" sz="2800" dirty="0" smtClean="0"/>
          </a:p>
          <a:p>
            <a:pPr algn="l"/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Jalangi</a:t>
            </a:r>
            <a:r>
              <a:rPr lang="en-US" sz="2400" dirty="0">
                <a:solidFill>
                  <a:schemeClr val="accent1"/>
                </a:solidFill>
              </a:rPr>
              <a:t>: A selective record-replay and dynamic analysis framework for JavaScript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r>
              <a:rPr lang="en-US" sz="2400" dirty="0" smtClean="0"/>
              <a:t>Koushik </a:t>
            </a:r>
            <a:r>
              <a:rPr lang="en-US" sz="2400" dirty="0"/>
              <a:t>Sen, </a:t>
            </a:r>
            <a:r>
              <a:rPr lang="en-US" sz="2400" dirty="0" err="1" smtClean="0"/>
              <a:t>Swaroop</a:t>
            </a:r>
            <a:r>
              <a:rPr lang="en-US" sz="2400" dirty="0" smtClean="0"/>
              <a:t> </a:t>
            </a:r>
            <a:r>
              <a:rPr lang="en-US" sz="2400" dirty="0" err="1"/>
              <a:t>Kalasapur</a:t>
            </a:r>
            <a:r>
              <a:rPr lang="en-US" sz="2400" dirty="0"/>
              <a:t>, </a:t>
            </a:r>
            <a:r>
              <a:rPr lang="en-US" sz="2400" dirty="0" err="1" smtClean="0"/>
              <a:t>Tasneem</a:t>
            </a:r>
            <a:r>
              <a:rPr lang="en-US" sz="2400" dirty="0" smtClean="0"/>
              <a:t> </a:t>
            </a:r>
            <a:r>
              <a:rPr lang="en-US" sz="2400" dirty="0" err="1"/>
              <a:t>Brutch</a:t>
            </a:r>
            <a:r>
              <a:rPr lang="en-US" sz="2400" dirty="0"/>
              <a:t>, and </a:t>
            </a:r>
            <a:r>
              <a:rPr lang="en-US" sz="2400" dirty="0" smtClean="0"/>
              <a:t>Simon </a:t>
            </a:r>
            <a:r>
              <a:rPr lang="en-US" sz="2400" dirty="0"/>
              <a:t>Gibbs. </a:t>
            </a:r>
            <a:r>
              <a:rPr lang="en-US" sz="2400" dirty="0" smtClean="0"/>
              <a:t>In ESEC</a:t>
            </a:r>
            <a:r>
              <a:rPr lang="en-US" sz="2400" dirty="0"/>
              <a:t>/</a:t>
            </a:r>
            <a:r>
              <a:rPr lang="en-US" sz="2400" dirty="0" smtClean="0"/>
              <a:t>FSE, </a:t>
            </a:r>
            <a:r>
              <a:rPr lang="en-US" sz="2400" dirty="0"/>
              <a:t>2013.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7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: Goals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Framework for Dynamic and hybrid Static/Dynamic analysis </a:t>
            </a:r>
          </a:p>
          <a:p>
            <a:pPr lvl="1"/>
            <a:r>
              <a:rPr lang="en-US" sz="2000" dirty="0" smtClean="0"/>
              <a:t>supports symbolic execution, </a:t>
            </a:r>
            <a:r>
              <a:rPr lang="en-US" sz="2000" dirty="0" smtClean="0"/>
              <a:t>bug finding, memory </a:t>
            </a:r>
            <a:r>
              <a:rPr lang="en-US" sz="2000" dirty="0" smtClean="0"/>
              <a:t>analysis, runtime type analysis, value tracking, taint tracking, performance analysis</a:t>
            </a:r>
          </a:p>
          <a:p>
            <a:r>
              <a:rPr lang="en-US" sz="2400" dirty="0" smtClean="0"/>
              <a:t>Handle ALL dynamic features</a:t>
            </a:r>
          </a:p>
          <a:p>
            <a:pPr lvl="1"/>
            <a:r>
              <a:rPr lang="en-US" sz="2000" dirty="0" smtClean="0"/>
              <a:t>not OK to ignore </a:t>
            </a:r>
            <a:r>
              <a:rPr lang="en-US" sz="2000" dirty="0" err="1" smtClean="0"/>
              <a:t>eval</a:t>
            </a:r>
            <a:r>
              <a:rPr lang="en-US" sz="2000" dirty="0" smtClean="0"/>
              <a:t>, new Function</a:t>
            </a:r>
          </a:p>
          <a:p>
            <a:r>
              <a:rPr lang="en-US" sz="2400" dirty="0" smtClean="0"/>
              <a:t>Independent of browser</a:t>
            </a:r>
          </a:p>
          <a:p>
            <a:pPr lvl="1"/>
            <a:r>
              <a:rPr lang="en-US" sz="2000" dirty="0" smtClean="0"/>
              <a:t>source-to-source code instrumentation</a:t>
            </a:r>
          </a:p>
          <a:p>
            <a:pPr lvl="1"/>
            <a:r>
              <a:rPr lang="en-US" sz="2000" dirty="0" smtClean="0"/>
              <a:t>instrumented program when executed performs analysis</a:t>
            </a:r>
          </a:p>
          <a:p>
            <a:r>
              <a:rPr lang="en-US" sz="2400" dirty="0" smtClean="0"/>
              <a:t>Easy Implementation of Dynamic Analysis</a:t>
            </a:r>
          </a:p>
          <a:p>
            <a:pPr lvl="1"/>
            <a:r>
              <a:rPr lang="en-US" sz="2000" dirty="0" smtClean="0"/>
              <a:t>Observe an execution passively: (conventional dynamic analysis)</a:t>
            </a:r>
          </a:p>
          <a:p>
            <a:pPr lvl="1"/>
            <a:r>
              <a:rPr lang="en-US" sz="2000" dirty="0" smtClean="0"/>
              <a:t>Modify semantics/values</a:t>
            </a:r>
          </a:p>
          <a:p>
            <a:pPr lvl="1"/>
            <a:r>
              <a:rPr lang="en-US" sz="2000" dirty="0" smtClean="0"/>
              <a:t>Repeatedly execute arbitrary paths within a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84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Why not Modify a Browser?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Hard to keep up with browser </a:t>
            </a:r>
            <a:r>
              <a:rPr lang="en-US" sz="2400" dirty="0" smtClean="0">
                <a:solidFill>
                  <a:srgbClr val="FF0000"/>
                </a:solidFill>
              </a:rPr>
              <a:t>development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Harder to get people to use of customized </a:t>
            </a:r>
            <a:r>
              <a:rPr lang="en-US" sz="2400" dirty="0" smtClean="0">
                <a:solidFill>
                  <a:srgbClr val="FF0000"/>
                </a:solidFill>
              </a:rPr>
              <a:t>browser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5-06-13 at 8.14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1:</a:t>
            </a:r>
          </a:p>
          <a:p>
            <a:pPr lvl="1"/>
            <a:r>
              <a:rPr lang="en-US" dirty="0">
                <a:hlinkClick r:id="rId2"/>
              </a:rPr>
              <a:t>https://github.com/SRA-SiliconValley/</a:t>
            </a:r>
            <a:r>
              <a:rPr lang="en-US" dirty="0" smtClean="0">
                <a:hlinkClick r:id="rId2"/>
              </a:rPr>
              <a:t>jalangi</a:t>
            </a:r>
            <a:endParaRPr lang="en-US" dirty="0" smtClean="0"/>
          </a:p>
          <a:p>
            <a:pPr lvl="1"/>
            <a:r>
              <a:rPr lang="en-US" dirty="0" smtClean="0"/>
              <a:t>record execution and replay to perform analysis</a:t>
            </a:r>
          </a:p>
          <a:p>
            <a:pPr lvl="1"/>
            <a:r>
              <a:rPr lang="en-US" dirty="0" smtClean="0"/>
              <a:t>Shadow values (wrapped objects)</a:t>
            </a:r>
          </a:p>
          <a:p>
            <a:pPr lvl="1"/>
            <a:r>
              <a:rPr lang="en-US" dirty="0" smtClean="0"/>
              <a:t>No longer supported</a:t>
            </a:r>
          </a:p>
          <a:p>
            <a:r>
              <a:rPr lang="en-US" dirty="0" err="1" smtClean="0"/>
              <a:t>Jalangi</a:t>
            </a:r>
            <a:r>
              <a:rPr lang="en-US" dirty="0" smtClean="0"/>
              <a:t> 2:</a:t>
            </a:r>
          </a:p>
          <a:p>
            <a:pPr lvl="1"/>
            <a:r>
              <a:rPr lang="en-US" dirty="0">
                <a:hlinkClick r:id="rId3"/>
              </a:rPr>
              <a:t>https://github.com/Samsung/</a:t>
            </a:r>
            <a:r>
              <a:rPr lang="en-US" dirty="0" smtClean="0">
                <a:hlinkClick r:id="rId3"/>
              </a:rPr>
              <a:t>jalangi2</a:t>
            </a:r>
            <a:endParaRPr lang="en-US" dirty="0" smtClean="0"/>
          </a:p>
          <a:p>
            <a:pPr lvl="1"/>
            <a:r>
              <a:rPr lang="en-US" dirty="0" smtClean="0"/>
              <a:t>no record/replay or shadow values</a:t>
            </a:r>
          </a:p>
          <a:p>
            <a:pPr lvl="1"/>
            <a:r>
              <a:rPr lang="en-US" dirty="0" smtClean="0"/>
              <a:t>active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24" name="Preparation 23"/>
          <p:cNvSpPr/>
          <p:nvPr/>
        </p:nvSpPr>
        <p:spPr>
          <a:xfrm>
            <a:off x="3352495" y="4038600"/>
            <a:ext cx="1219200" cy="6096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2495" y="4114800"/>
            <a:ext cx="1219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Execute in</a:t>
            </a:r>
          </a:p>
          <a:p>
            <a:pPr algn="ctr"/>
            <a:r>
              <a:rPr lang="en-US" sz="1100" dirty="0" smtClean="0"/>
              <a:t>Browser/</a:t>
            </a:r>
            <a:r>
              <a:rPr lang="en-US" sz="1100" dirty="0" err="1" smtClean="0"/>
              <a:t>Node.js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0" idx="3"/>
            <a:endCxn id="25" idx="1"/>
          </p:cNvCxnSpPr>
          <p:nvPr/>
        </p:nvCxnSpPr>
        <p:spPr>
          <a:xfrm>
            <a:off x="1828800" y="4305300"/>
            <a:ext cx="1523695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4" idx="0"/>
          </p:cNvCxnSpPr>
          <p:nvPr/>
        </p:nvCxnSpPr>
        <p:spPr>
          <a:xfrm>
            <a:off x="3276600" y="2316861"/>
            <a:ext cx="68549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4" idx="0"/>
          </p:cNvCxnSpPr>
          <p:nvPr/>
        </p:nvCxnSpPr>
        <p:spPr>
          <a:xfrm flipH="1">
            <a:off x="3962095" y="2316861"/>
            <a:ext cx="91470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cument 36"/>
          <p:cNvSpPr/>
          <p:nvPr/>
        </p:nvSpPr>
        <p:spPr>
          <a:xfrm>
            <a:off x="3352800" y="5105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0987" y="5257800"/>
            <a:ext cx="540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25" idx="3"/>
            <a:endCxn id="50" idx="1"/>
          </p:cNvCxnSpPr>
          <p:nvPr/>
        </p:nvCxnSpPr>
        <p:spPr>
          <a:xfrm flipV="1">
            <a:off x="4572000" y="4305300"/>
            <a:ext cx="1676400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37" idx="0"/>
          </p:cNvCxnSpPr>
          <p:nvPr/>
        </p:nvCxnSpPr>
        <p:spPr>
          <a:xfrm>
            <a:off x="3962095" y="4648200"/>
            <a:ext cx="305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ocument 49"/>
          <p:cNvSpPr/>
          <p:nvPr/>
        </p:nvSpPr>
        <p:spPr>
          <a:xfrm>
            <a:off x="62484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76472" y="4038600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Output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81556"/>
            <a:ext cx="5029200" cy="4543044"/>
          </a:xfrm>
          <a:prstGeom prst="rect">
            <a:avLst/>
          </a:prstGeom>
        </p:spPr>
      </p:pic>
      <p:sp>
        <p:nvSpPr>
          <p:cNvPr id="5" name="Content Placeholder 17" descr="Large confetti"/>
          <p:cNvSpPr>
            <a:spLocks noGrp="1"/>
          </p:cNvSpPr>
          <p:nvPr>
            <p:ph idx="1"/>
          </p:nvPr>
        </p:nvSpPr>
        <p:spPr>
          <a:xfrm>
            <a:off x="-76200" y="990600"/>
            <a:ext cx="9296400" cy="685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RedMonk</a:t>
            </a:r>
            <a:r>
              <a:rPr lang="en-US" sz="2000" dirty="0"/>
              <a:t> Programming Language Rankings (Popularity): </a:t>
            </a:r>
            <a:r>
              <a:rPr lang="en-US" sz="2000" dirty="0" smtClean="0"/>
              <a:t>January </a:t>
            </a:r>
            <a:r>
              <a:rPr lang="en-US" sz="2000" dirty="0" smtClean="0"/>
              <a:t>2015 and 2016</a:t>
            </a:r>
            <a:endParaRPr lang="en-US" sz="2000" dirty="0"/>
          </a:p>
          <a:p>
            <a:pPr lvl="1"/>
            <a:r>
              <a:rPr lang="en-US" sz="1800" dirty="0"/>
              <a:t>Based on projects hosted at </a:t>
            </a:r>
            <a:r>
              <a:rPr lang="en-US" sz="1800" dirty="0" err="1"/>
              <a:t>GitHub</a:t>
            </a:r>
            <a:r>
              <a:rPr lang="en-US" sz="1800" dirty="0"/>
              <a:t> and </a:t>
            </a:r>
            <a:r>
              <a:rPr lang="en-US" sz="1800" dirty="0" smtClean="0"/>
              <a:t>questions </a:t>
            </a:r>
            <a:r>
              <a:rPr lang="en-US" sz="1800" dirty="0"/>
              <a:t>posted at </a:t>
            </a:r>
            <a:r>
              <a:rPr lang="en-US" sz="1800" dirty="0" err="1" smtClean="0"/>
              <a:t>StackOverflow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82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24" name="Preparation 23"/>
          <p:cNvSpPr/>
          <p:nvPr/>
        </p:nvSpPr>
        <p:spPr>
          <a:xfrm>
            <a:off x="3352495" y="4038600"/>
            <a:ext cx="1219200" cy="6096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2495" y="4114800"/>
            <a:ext cx="1219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Execute in</a:t>
            </a:r>
          </a:p>
          <a:p>
            <a:pPr algn="ctr"/>
            <a:r>
              <a:rPr lang="en-US" sz="1100" dirty="0" smtClean="0"/>
              <a:t>Browser/</a:t>
            </a:r>
            <a:r>
              <a:rPr lang="en-US" sz="1100" dirty="0" err="1" smtClean="0"/>
              <a:t>Node.js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0" idx="3"/>
            <a:endCxn id="25" idx="1"/>
          </p:cNvCxnSpPr>
          <p:nvPr/>
        </p:nvCxnSpPr>
        <p:spPr>
          <a:xfrm>
            <a:off x="1828800" y="4305300"/>
            <a:ext cx="1523695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4" idx="0"/>
          </p:cNvCxnSpPr>
          <p:nvPr/>
        </p:nvCxnSpPr>
        <p:spPr>
          <a:xfrm>
            <a:off x="3276600" y="2316861"/>
            <a:ext cx="68549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4" idx="0"/>
          </p:cNvCxnSpPr>
          <p:nvPr/>
        </p:nvCxnSpPr>
        <p:spPr>
          <a:xfrm flipH="1">
            <a:off x="3962095" y="2316861"/>
            <a:ext cx="91470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cument 36"/>
          <p:cNvSpPr/>
          <p:nvPr/>
        </p:nvSpPr>
        <p:spPr>
          <a:xfrm>
            <a:off x="3352800" y="5105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0987" y="5257800"/>
            <a:ext cx="540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25" idx="3"/>
            <a:endCxn id="50" idx="1"/>
          </p:cNvCxnSpPr>
          <p:nvPr/>
        </p:nvCxnSpPr>
        <p:spPr>
          <a:xfrm flipV="1">
            <a:off x="4572000" y="4305300"/>
            <a:ext cx="1676400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37" idx="0"/>
          </p:cNvCxnSpPr>
          <p:nvPr/>
        </p:nvCxnSpPr>
        <p:spPr>
          <a:xfrm>
            <a:off x="3962095" y="4648200"/>
            <a:ext cx="305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eparation 44"/>
          <p:cNvSpPr/>
          <p:nvPr/>
        </p:nvSpPr>
        <p:spPr>
          <a:xfrm>
            <a:off x="6248400" y="5105400"/>
            <a:ext cx="1219200" cy="609600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27670" y="5181600"/>
            <a:ext cx="722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Offline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7" idx="3"/>
            <a:endCxn id="45" idx="1"/>
          </p:cNvCxnSpPr>
          <p:nvPr/>
        </p:nvCxnSpPr>
        <p:spPr>
          <a:xfrm flipV="1">
            <a:off x="4572000" y="5410200"/>
            <a:ext cx="16764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ocument 49"/>
          <p:cNvSpPr/>
          <p:nvPr/>
        </p:nvSpPr>
        <p:spPr>
          <a:xfrm>
            <a:off x="62484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76472" y="4038600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Output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45" idx="0"/>
            <a:endCxn id="50" idx="2"/>
          </p:cNvCxnSpPr>
          <p:nvPr/>
        </p:nvCxnSpPr>
        <p:spPr>
          <a:xfrm flipV="1">
            <a:off x="6858000" y="4602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eparation 64"/>
          <p:cNvSpPr/>
          <p:nvPr/>
        </p:nvSpPr>
        <p:spPr>
          <a:xfrm>
            <a:off x="6248400" y="2819400"/>
            <a:ext cx="1219200" cy="609600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09314" y="2895600"/>
            <a:ext cx="759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Visualize</a:t>
            </a:r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50" idx="0"/>
            <a:endCxn id="65" idx="2"/>
          </p:cNvCxnSpPr>
          <p:nvPr/>
        </p:nvCxnSpPr>
        <p:spPr>
          <a:xfrm flipV="1">
            <a:off x="68580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Internal Storage 72"/>
          <p:cNvSpPr/>
          <p:nvPr/>
        </p:nvSpPr>
        <p:spPr>
          <a:xfrm>
            <a:off x="6324600" y="1676400"/>
            <a:ext cx="1066800" cy="533400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471982" y="1778913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Final</a:t>
            </a:r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cxnSp>
        <p:nvCxnSpPr>
          <p:cNvPr id="75" name="Straight Arrow Connector 74"/>
          <p:cNvCxnSpPr>
            <a:stCxn id="65" idx="0"/>
            <a:endCxn id="73" idx="2"/>
          </p:cNvCxnSpPr>
          <p:nvPr/>
        </p:nvCxnSpPr>
        <p:spPr>
          <a:xfrm flipV="1">
            <a:off x="6858000" y="2209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65" idx="1"/>
          </p:cNvCxnSpPr>
          <p:nvPr/>
        </p:nvCxnSpPr>
        <p:spPr>
          <a:xfrm flipV="1">
            <a:off x="3429000" y="3124200"/>
            <a:ext cx="28194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Instrumentation (simplified)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x = y + 1 	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x = </a:t>
            </a:r>
            <a:r>
              <a:rPr lang="en-US" sz="1800" dirty="0" smtClean="0">
                <a:solidFill>
                  <a:srgbClr val="FF0000"/>
                </a:solidFill>
              </a:rPr>
              <a:t>Write</a:t>
            </a:r>
            <a:r>
              <a:rPr lang="en-US" sz="1800" dirty="0" smtClean="0"/>
              <a:t>(“x”, </a:t>
            </a:r>
            <a:r>
              <a:rPr lang="en-US" sz="1800" dirty="0" smtClean="0">
                <a:solidFill>
                  <a:srgbClr val="FF0000"/>
                </a:solidFill>
              </a:rPr>
              <a:t>Binary</a:t>
            </a:r>
            <a:r>
              <a:rPr lang="en-US" sz="1800" dirty="0" smtClean="0"/>
              <a:t>(‘+’,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(“y”, y), </a:t>
            </a:r>
            <a:r>
              <a:rPr lang="en-US" sz="1800" dirty="0" smtClean="0">
                <a:solidFill>
                  <a:srgbClr val="FF0000"/>
                </a:solidFill>
              </a:rPr>
              <a:t>Literal</a:t>
            </a:r>
            <a:r>
              <a:rPr lang="en-US" sz="1800" dirty="0" smtClean="0"/>
              <a:t>(1), x)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a.f</a:t>
            </a:r>
            <a:r>
              <a:rPr lang="en-US" sz="1800" dirty="0" smtClean="0"/>
              <a:t> = </a:t>
            </a:r>
            <a:r>
              <a:rPr lang="en-US" sz="1800" dirty="0" err="1" smtClean="0"/>
              <a:t>b.g</a:t>
            </a:r>
            <a:r>
              <a:rPr lang="en-US" sz="1800" dirty="0" smtClean="0"/>
              <a:t> 	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</a:t>
            </a:r>
            <a:r>
              <a:rPr lang="en-US" sz="1800" dirty="0" err="1" smtClean="0">
                <a:solidFill>
                  <a:srgbClr val="FF0000"/>
                </a:solidFill>
              </a:rPr>
              <a:t>PutField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(“a”, a), “f”, </a:t>
            </a:r>
            <a:r>
              <a:rPr lang="en-US" sz="1800" dirty="0" err="1" smtClean="0">
                <a:solidFill>
                  <a:srgbClr val="FF0000"/>
                </a:solidFill>
              </a:rPr>
              <a:t>GetField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(“b”, b), “g”))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a.f</a:t>
            </a:r>
            <a:r>
              <a:rPr lang="en-US" sz="1800" dirty="0" smtClean="0"/>
              <a:t>()) … 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if (</a:t>
            </a:r>
            <a:r>
              <a:rPr lang="en-US" sz="1800" dirty="0" smtClean="0">
                <a:solidFill>
                  <a:srgbClr val="FF0000"/>
                </a:solidFill>
              </a:rPr>
              <a:t>Branch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Method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(“a”, a), “f”)())) …</a:t>
            </a:r>
          </a:p>
        </p:txBody>
      </p:sp>
    </p:spTree>
    <p:extLst>
      <p:ext uri="{BB962C8B-B14F-4D97-AF65-F5344CB8AC3E}">
        <p14:creationId xmlns:p14="http://schemas.microsoft.com/office/powerpoint/2010/main" val="21486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>
                <a:solidFill>
                  <a:schemeClr val="accent2"/>
                </a:solidFill>
              </a:rPr>
              <a:t/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C0504D"/>
                </a:solidFill>
              </a:rPr>
              <a:t/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77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3354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skip = false;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    op </a:t>
            </a:r>
            <a:r>
              <a:rPr lang="en-US" sz="1800" dirty="0"/>
              <a:t>= </a:t>
            </a:r>
            <a:r>
              <a:rPr lang="en-US" sz="1800" dirty="0" err="1" smtClean="0"/>
              <a:t>aret.op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left </a:t>
            </a:r>
            <a:r>
              <a:rPr lang="en-US" sz="1800" dirty="0"/>
              <a:t>= </a:t>
            </a:r>
            <a:r>
              <a:rPr lang="en-US" sz="1800" dirty="0" err="1"/>
              <a:t>aret.left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right </a:t>
            </a:r>
            <a:r>
              <a:rPr lang="en-US" sz="1800" dirty="0"/>
              <a:t>= </a:t>
            </a:r>
            <a:r>
              <a:rPr lang="en-US" sz="1800" dirty="0" err="1" smtClean="0"/>
              <a:t>aret.right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skip </a:t>
            </a:r>
            <a:r>
              <a:rPr lang="en-US" sz="1800" dirty="0"/>
              <a:t>= </a:t>
            </a:r>
            <a:r>
              <a:rPr lang="en-US" sz="1800" dirty="0" err="1" smtClean="0"/>
              <a:t>aret.skip</a:t>
            </a:r>
            <a:r>
              <a:rPr lang="en-US" sz="1800" dirty="0" smtClean="0"/>
              <a:t>; }}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  if </a:t>
            </a:r>
            <a:r>
              <a:rPr lang="en-US" sz="1800" dirty="0">
                <a:solidFill>
                  <a:schemeClr val="accent1"/>
                </a:solidFill>
              </a:rPr>
              <a:t>(!skip)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3354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skip = false;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    op </a:t>
            </a:r>
            <a:r>
              <a:rPr lang="en-US" sz="1800" dirty="0"/>
              <a:t>= </a:t>
            </a:r>
            <a:r>
              <a:rPr lang="en-US" sz="1800" dirty="0" err="1" smtClean="0"/>
              <a:t>aret.op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left </a:t>
            </a:r>
            <a:r>
              <a:rPr lang="en-US" sz="1800" dirty="0"/>
              <a:t>= </a:t>
            </a:r>
            <a:r>
              <a:rPr lang="en-US" sz="1800" dirty="0" err="1"/>
              <a:t>aret.left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right </a:t>
            </a:r>
            <a:r>
              <a:rPr lang="en-US" sz="1800" dirty="0"/>
              <a:t>= </a:t>
            </a:r>
            <a:r>
              <a:rPr lang="en-US" sz="1800" dirty="0" err="1" smtClean="0"/>
              <a:t>aret.right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skip </a:t>
            </a:r>
            <a:r>
              <a:rPr lang="en-US" sz="1800" dirty="0"/>
              <a:t>= </a:t>
            </a:r>
            <a:r>
              <a:rPr lang="en-US" sz="1800" dirty="0" err="1" smtClean="0"/>
              <a:t>aret.skip</a:t>
            </a:r>
            <a:r>
              <a:rPr lang="en-US" sz="1800" dirty="0" smtClean="0"/>
              <a:t>; }}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  if </a:t>
            </a:r>
            <a:r>
              <a:rPr lang="en-US" sz="1800" dirty="0">
                <a:solidFill>
                  <a:schemeClr val="accent1"/>
                </a:solidFill>
              </a:rPr>
              <a:t>(!skip)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 smtClean="0"/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return </a:t>
            </a:r>
            <a:r>
              <a:rPr lang="en-US" sz="1800" dirty="0" err="1" smtClean="0"/>
              <a:t>aret.result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else</a:t>
            </a:r>
          </a:p>
          <a:p>
            <a:pPr marL="0" indent="0">
              <a:buNone/>
            </a:pPr>
            <a:r>
              <a:rPr lang="en-US" sz="1800" dirty="0" smtClean="0"/>
              <a:t>        return result;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1157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Jalangi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 smtClean="0"/>
              <a:t>Download: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90"/>
                </a:solidFill>
              </a:rPr>
              <a:t>git</a:t>
            </a:r>
            <a:r>
              <a:rPr lang="en-US" sz="2000" dirty="0" smtClean="0">
                <a:solidFill>
                  <a:srgbClr val="000090"/>
                </a:solidFill>
              </a:rPr>
              <a:t> clone https</a:t>
            </a:r>
            <a:r>
              <a:rPr lang="en-US" sz="2000" dirty="0">
                <a:solidFill>
                  <a:srgbClr val="000090"/>
                </a:solidFill>
              </a:rPr>
              <a:t>://</a:t>
            </a:r>
            <a:r>
              <a:rPr lang="en-US" sz="2000" dirty="0" err="1">
                <a:solidFill>
                  <a:srgbClr val="000090"/>
                </a:solidFill>
              </a:rPr>
              <a:t>github.com</a:t>
            </a:r>
            <a:r>
              <a:rPr lang="en-US" sz="2000" dirty="0">
                <a:solidFill>
                  <a:srgbClr val="000090"/>
                </a:solidFill>
              </a:rPr>
              <a:t>/Samsung/jalangi2.</a:t>
            </a:r>
            <a:r>
              <a:rPr lang="en-US" sz="2000" dirty="0" smtClean="0">
                <a:solidFill>
                  <a:srgbClr val="000090"/>
                </a:solidFill>
              </a:rPr>
              <a:t>git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90"/>
                </a:solidFill>
              </a:rPr>
              <a:t>cd jalangi2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Install: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90"/>
                </a:solidFill>
              </a:rPr>
              <a:t>npm</a:t>
            </a:r>
            <a:r>
              <a:rPr lang="en-US" sz="2000" dirty="0">
                <a:solidFill>
                  <a:srgbClr val="000090"/>
                </a:solidFill>
              </a:rPr>
              <a:t> install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Test: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test.traceall.py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test.analysis.py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test.dlint.py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75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b="1" dirty="0" err="1"/>
              <a:t>invokeFunPre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base, </a:t>
            </a:r>
            <a:r>
              <a:rPr lang="en-US" sz="900" dirty="0" err="1"/>
              <a:t>args</a:t>
            </a:r>
            <a:r>
              <a:rPr lang="en-US" sz="900" dirty="0"/>
              <a:t>, </a:t>
            </a:r>
            <a:r>
              <a:rPr lang="en-US" sz="900" dirty="0" err="1"/>
              <a:t>isConstructor</a:t>
            </a:r>
            <a:r>
              <a:rPr lang="en-US" sz="900" dirty="0"/>
              <a:t>, </a:t>
            </a:r>
            <a:r>
              <a:rPr lang="en-US" sz="900" dirty="0" err="1"/>
              <a:t>isMethod</a:t>
            </a:r>
            <a:r>
              <a:rPr lang="en-US" sz="900" dirty="0"/>
              <a:t>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b="1" dirty="0" err="1"/>
              <a:t>invokeFun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base, </a:t>
            </a:r>
            <a:r>
              <a:rPr lang="en-US" sz="900" dirty="0" err="1"/>
              <a:t>args</a:t>
            </a:r>
            <a:r>
              <a:rPr lang="en-US" sz="900" dirty="0"/>
              <a:t>, result, </a:t>
            </a:r>
            <a:r>
              <a:rPr lang="en-US" sz="900" dirty="0" err="1"/>
              <a:t>isConstructor</a:t>
            </a:r>
            <a:r>
              <a:rPr lang="en-US" sz="900" dirty="0"/>
              <a:t>, </a:t>
            </a:r>
            <a:r>
              <a:rPr lang="en-US" sz="900" dirty="0" err="1"/>
              <a:t>isMethod</a:t>
            </a:r>
            <a:r>
              <a:rPr lang="en-US" sz="900" dirty="0"/>
              <a:t>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literal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hasGetterSetter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forinObject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declare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isArgument</a:t>
            </a:r>
            <a:r>
              <a:rPr lang="en-US" sz="900" dirty="0"/>
              <a:t>, </a:t>
            </a:r>
            <a:r>
              <a:rPr lang="en-US" sz="900" dirty="0" err="1"/>
              <a:t>argumentIndex</a:t>
            </a:r>
            <a:r>
              <a:rPr lang="en-US" sz="900" dirty="0"/>
              <a:t>, </a:t>
            </a:r>
            <a:r>
              <a:rPr lang="en-US" sz="900" dirty="0" err="1"/>
              <a:t>isCatchParam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getFieldPre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isMethodCall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getField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isMethodCall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putFieldPre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putField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read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isGlobal</a:t>
            </a:r>
            <a:r>
              <a:rPr lang="en-US" sz="900" dirty="0"/>
              <a:t>, </a:t>
            </a:r>
            <a:r>
              <a:rPr lang="en-US" sz="900" dirty="0" err="1"/>
              <a:t>isScriptLocal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write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lhs, </a:t>
            </a:r>
            <a:r>
              <a:rPr lang="en-US" sz="900" dirty="0" err="1"/>
              <a:t>isGlobal</a:t>
            </a:r>
            <a:r>
              <a:rPr lang="en-US" sz="900" dirty="0"/>
              <a:t>, </a:t>
            </a:r>
            <a:r>
              <a:rPr lang="en-US" sz="900" dirty="0" err="1"/>
              <a:t>isScriptLocal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_return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_throw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_with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</a:t>
            </a:r>
            <a:r>
              <a:rPr lang="en-US" sz="900" dirty="0" smtClean="0"/>
              <a:t>;</a:t>
            </a:r>
            <a:endParaRPr lang="en-US" sz="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functionEnter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dis, </a:t>
            </a:r>
            <a:r>
              <a:rPr lang="en-US" sz="900" dirty="0" err="1"/>
              <a:t>args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functionExit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returnVal</a:t>
            </a:r>
            <a:r>
              <a:rPr lang="en-US" sz="900" dirty="0"/>
              <a:t>, </a:t>
            </a:r>
            <a:r>
              <a:rPr lang="en-US" sz="900" dirty="0" err="1"/>
              <a:t>wrappedExceptionVal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scriptEnter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instrumentedFileName</a:t>
            </a:r>
            <a:r>
              <a:rPr lang="en-US" sz="900" dirty="0"/>
              <a:t>, </a:t>
            </a:r>
            <a:r>
              <a:rPr lang="en-US" sz="900" dirty="0" err="1"/>
              <a:t>originalFileName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scriptExit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wrappedExceptionVal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binaryPre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op, left, right,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isSwitchCaseComparison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binary (</a:t>
            </a:r>
            <a:r>
              <a:rPr lang="en-US" sz="900" dirty="0" err="1"/>
              <a:t>iid</a:t>
            </a:r>
            <a:r>
              <a:rPr lang="en-US" sz="900" dirty="0"/>
              <a:t>, op, left, right, result,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isSwitchCaseComparison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unaryPre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op, left);</a:t>
            </a:r>
          </a:p>
          <a:p>
            <a:pPr marL="0" indent="0">
              <a:buNone/>
            </a:pPr>
            <a:r>
              <a:rPr lang="en-US" sz="900" dirty="0"/>
              <a:t>function unary (</a:t>
            </a:r>
            <a:r>
              <a:rPr lang="en-US" sz="900" dirty="0" err="1"/>
              <a:t>iid</a:t>
            </a:r>
            <a:r>
              <a:rPr lang="en-US" sz="900" dirty="0"/>
              <a:t>, op, left, result);</a:t>
            </a:r>
          </a:p>
          <a:p>
            <a:pPr marL="0" indent="0">
              <a:buNone/>
            </a:pPr>
            <a:r>
              <a:rPr lang="en-US" sz="900" dirty="0"/>
              <a:t>function conditional (</a:t>
            </a:r>
            <a:r>
              <a:rPr lang="en-US" sz="900" dirty="0" err="1"/>
              <a:t>iid</a:t>
            </a:r>
            <a:r>
              <a:rPr lang="en-US" sz="900" dirty="0"/>
              <a:t>, result);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instrumentCodePre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code);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instrumentCode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newCode</a:t>
            </a:r>
            <a:r>
              <a:rPr lang="en-US" sz="900" dirty="0"/>
              <a:t>, </a:t>
            </a:r>
            <a:r>
              <a:rPr lang="en-US" sz="900" dirty="0" err="1"/>
              <a:t>newAst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endExpression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endExecution</a:t>
            </a:r>
            <a:r>
              <a:rPr lang="en-US" sz="900" dirty="0"/>
              <a:t>();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runInstrumentedFunctionBody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onReady</a:t>
            </a:r>
            <a:r>
              <a:rPr lang="en-US" sz="900" dirty="0"/>
              <a:t> (</a:t>
            </a:r>
            <a:r>
              <a:rPr lang="en-US" sz="900" dirty="0" err="1"/>
              <a:t>cb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0" y="4648200"/>
            <a:ext cx="914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Each analysis needs to implement a subset of these callbacks.</a:t>
            </a:r>
          </a:p>
          <a:p>
            <a:r>
              <a:rPr lang="en-US" sz="1800" dirty="0" smtClean="0"/>
              <a:t>Multiple analyses classes can be chained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function </a:t>
            </a:r>
            <a:r>
              <a:rPr lang="en-US" sz="1800" b="1" dirty="0" err="1">
                <a:solidFill>
                  <a:schemeClr val="accent2"/>
                </a:solidFill>
              </a:rPr>
              <a:t>binaryPre</a:t>
            </a:r>
            <a:r>
              <a:rPr lang="en-US" sz="1800" b="1" dirty="0">
                <a:solidFill>
                  <a:schemeClr val="accent2"/>
                </a:solidFill>
              </a:rPr>
              <a:t> (</a:t>
            </a:r>
            <a:r>
              <a:rPr lang="en-US" sz="1800" b="1" dirty="0" err="1">
                <a:solidFill>
                  <a:schemeClr val="accent2"/>
                </a:solidFill>
              </a:rPr>
              <a:t>iid</a:t>
            </a:r>
            <a:r>
              <a:rPr lang="en-US" sz="1800" b="1" dirty="0">
                <a:solidFill>
                  <a:schemeClr val="accent2"/>
                </a:solidFill>
              </a:rPr>
              <a:t>, op, left, right,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isOpAssign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isSwitchCaseComparison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isComputed</a:t>
            </a:r>
            <a:r>
              <a:rPr lang="en-US" sz="1800" b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function binary (</a:t>
            </a:r>
            <a:r>
              <a:rPr lang="en-US" sz="1800" b="1" dirty="0" err="1">
                <a:solidFill>
                  <a:schemeClr val="accent2"/>
                </a:solidFill>
              </a:rPr>
              <a:t>iid</a:t>
            </a:r>
            <a:r>
              <a:rPr lang="en-US" sz="1800" b="1" dirty="0">
                <a:solidFill>
                  <a:schemeClr val="accent2"/>
                </a:solidFill>
              </a:rPr>
              <a:t>, op, left, right, result,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isOpAssign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isSwitchCaseComparison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isComputed</a:t>
            </a:r>
            <a:r>
              <a:rPr lang="en-US" sz="1800" b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Arial" charset="0"/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1030" y="1066800"/>
            <a:ext cx="49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Documentation: </a:t>
            </a:r>
            <a:r>
              <a:rPr lang="en-US" dirty="0" smtClean="0">
                <a:solidFill>
                  <a:srgbClr val="000090"/>
                </a:solidFill>
              </a:rPr>
              <a:t>jalangi2</a:t>
            </a:r>
            <a:r>
              <a:rPr lang="en-US" dirty="0">
                <a:solidFill>
                  <a:srgbClr val="000090"/>
                </a:solidFill>
              </a:rPr>
              <a:t>/docs/</a:t>
            </a:r>
            <a:r>
              <a:rPr lang="en-US" dirty="0" err="1">
                <a:solidFill>
                  <a:srgbClr val="000090"/>
                </a:solidFill>
              </a:rPr>
              <a:t>MyAnalysis.html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TraceAll.js</a:t>
            </a:r>
            <a:r>
              <a:rPr lang="en-US" sz="4000" dirty="0" smtClean="0"/>
              <a:t> analysis: prints all callbacks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i="1" dirty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jalangi.js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tests/pldi16/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r>
              <a:rPr lang="en-US" sz="1600" i="1" dirty="0" smtClean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esnstrument_cli.js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--out 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>  tests/pldi16/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r>
              <a:rPr lang="en-US" sz="1600" i="1" dirty="0" smtClean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esnstrument_cli.js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--out 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>  tests/pldi16/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r>
              <a:rPr lang="en-US" sz="1600" i="1" dirty="0" smtClean="0"/>
              <a:t>open </a:t>
            </a:r>
            <a:r>
              <a:rPr lang="en-US" sz="1600" i="1" dirty="0"/>
              <a:t>file:///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029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Examples: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90"/>
                </a:solidFill>
              </a:rPr>
              <a:t>src</a:t>
            </a:r>
            <a:r>
              <a:rPr lang="en-US" sz="2800" dirty="0">
                <a:solidFill>
                  <a:srgbClr val="000090"/>
                </a:solidFill>
              </a:rPr>
              <a:t>/js/sample_analyses/</a:t>
            </a:r>
            <a:r>
              <a:rPr lang="en-US" sz="2800" dirty="0" smtClean="0">
                <a:solidFill>
                  <a:srgbClr val="000090"/>
                </a:solidFill>
              </a:rPr>
              <a:t>pldi16</a:t>
            </a:r>
          </a:p>
          <a:p>
            <a:pPr marL="0" indent="0">
              <a:buNone/>
            </a:pPr>
            <a:r>
              <a:rPr lang="en-US" sz="2800" u="sng" dirty="0" smtClean="0"/>
              <a:t>Tests</a:t>
            </a:r>
            <a:r>
              <a:rPr lang="en-US" sz="2800" u="sng" dirty="0" smtClean="0">
                <a:solidFill>
                  <a:srgbClr val="000090"/>
                </a:solidFill>
              </a:rPr>
              <a:t>:</a:t>
            </a:r>
            <a:r>
              <a:rPr lang="en-US" sz="2800" dirty="0" smtClean="0">
                <a:solidFill>
                  <a:srgbClr val="000090"/>
                </a:solidFill>
              </a:rPr>
              <a:t> tests/</a:t>
            </a:r>
            <a:r>
              <a:rPr lang="en-US" sz="2800" dirty="0">
                <a:solidFill>
                  <a:srgbClr val="000090"/>
                </a:solidFill>
              </a:rPr>
              <a:t>pldi16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71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400" dirty="0"/>
              <a:t>Growth in popularity (based on jobs available) from 2012 – 2013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651000"/>
            <a:ext cx="4330700" cy="459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63978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blog.learntoprogram.tv</a:t>
            </a:r>
            <a:r>
              <a:rPr lang="en-US" sz="1400" dirty="0">
                <a:hlinkClick r:id="rId3"/>
              </a:rPr>
              <a:t>/five-</a:t>
            </a:r>
            <a:r>
              <a:rPr lang="en-US" sz="1400" dirty="0" err="1">
                <a:hlinkClick r:id="rId3"/>
              </a:rPr>
              <a:t>resons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javascript</a:t>
            </a:r>
            <a:r>
              <a:rPr lang="en-US" sz="1400" dirty="0">
                <a:hlinkClick r:id="rId3"/>
              </a:rPr>
              <a:t>-important-programming-language-learn/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5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analysis:</a:t>
            </a:r>
            <a:br>
              <a:rPr lang="en-US" sz="4000" dirty="0" smtClean="0"/>
            </a:br>
            <a:r>
              <a:rPr lang="en-US" sz="3200" dirty="0" smtClean="0"/>
              <a:t>check if undefined is concatenated with a string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>
                <a:solidFill>
                  <a:srgbClr val="000066"/>
                </a:solidFill>
              </a:rPr>
              <a:t>See: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/pldi16/</a:t>
            </a:r>
            <a:r>
              <a:rPr lang="en-US" sz="1800" dirty="0" err="1" smtClean="0">
                <a:solidFill>
                  <a:srgbClr val="000090"/>
                </a:solidFill>
              </a:rPr>
              <a:t>CheckUndefinedConcatenatedToString.js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this.binary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right, result){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/>
              <a:t>if </a:t>
            </a:r>
            <a:r>
              <a:rPr lang="en-US" sz="1800" dirty="0"/>
              <a:t>(op === </a:t>
            </a:r>
            <a:r>
              <a:rPr lang="en-US" sz="1800" b="1" dirty="0"/>
              <a:t>'+' </a:t>
            </a:r>
            <a:r>
              <a:rPr lang="en-US" sz="1800" dirty="0"/>
              <a:t>&amp;&amp; </a:t>
            </a:r>
            <a:r>
              <a:rPr lang="en-US" sz="1800" b="1" dirty="0" err="1"/>
              <a:t>typeof</a:t>
            </a:r>
            <a:r>
              <a:rPr lang="en-US" sz="1800" b="1" dirty="0"/>
              <a:t> </a:t>
            </a:r>
            <a:r>
              <a:rPr lang="en-US" sz="1800" dirty="0"/>
              <a:t>result===</a:t>
            </a:r>
            <a:r>
              <a:rPr lang="en-US" sz="1800" b="1" dirty="0"/>
              <a:t>'string' </a:t>
            </a:r>
            <a:r>
              <a:rPr lang="en-US" sz="1800" dirty="0"/>
              <a:t>&amp;&amp;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(left===</a:t>
            </a:r>
            <a:r>
              <a:rPr lang="en-US" sz="1800" b="1" dirty="0" smtClean="0"/>
              <a:t>undefined </a:t>
            </a:r>
            <a:r>
              <a:rPr lang="en-US" sz="1800" dirty="0" smtClean="0"/>
              <a:t>|| right===</a:t>
            </a:r>
            <a:r>
              <a:rPr lang="en-US" sz="1800" b="1" dirty="0" smtClean="0"/>
              <a:t>undefined</a:t>
            </a:r>
            <a:r>
              <a:rPr lang="en-US" sz="1800" dirty="0" smtClean="0"/>
              <a:t>)) 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</a:t>
            </a:r>
            <a:r>
              <a:rPr lang="en-US" sz="1800" dirty="0" err="1" smtClean="0"/>
              <a:t>J$</a:t>
            </a:r>
            <a:r>
              <a:rPr lang="en-US" sz="1800" dirty="0" err="1" smtClean="0"/>
              <a:t>.log</a:t>
            </a:r>
            <a:r>
              <a:rPr lang="en-US" sz="1800" dirty="0" smtClean="0"/>
              <a:t>(“Concatenated undefined with string at ”+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J$.</a:t>
            </a:r>
            <a:r>
              <a:rPr lang="en-US" sz="1800" dirty="0" err="1" smtClean="0"/>
              <a:t>iidToLocation</a:t>
            </a:r>
            <a:r>
              <a:rPr lang="en-US" sz="1800" dirty="0" smtClean="0"/>
              <a:t>(J$.</a:t>
            </a:r>
            <a:r>
              <a:rPr lang="en-US" sz="1800" dirty="0" err="1" smtClean="0"/>
              <a:t>sid</a:t>
            </a:r>
            <a:r>
              <a:rPr lang="en-US" sz="1800" dirty="0" smtClean="0"/>
              <a:t>, </a:t>
            </a:r>
            <a:r>
              <a:rPr lang="en-US" sz="1800" dirty="0" err="1" smtClean="0"/>
              <a:t>iid</a:t>
            </a:r>
            <a:r>
              <a:rPr lang="en-US" sz="1800" dirty="0" smtClean="0"/>
              <a:t>));</a:t>
            </a:r>
          </a:p>
          <a:p>
            <a:pPr marL="0" indent="0">
              <a:buNone/>
            </a:pPr>
            <a:r>
              <a:rPr lang="en-US" sz="1800" dirty="0" smtClean="0"/>
              <a:t>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85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Sample </a:t>
            </a:r>
            <a:r>
              <a:rPr lang="en-US" sz="4000" dirty="0" smtClean="0"/>
              <a:t>analysis: </a:t>
            </a:r>
            <a:r>
              <a:rPr lang="en-US" sz="3200" dirty="0" smtClean="0"/>
              <a:t>count </a:t>
            </a:r>
            <a:r>
              <a:rPr lang="en-US" sz="3200" dirty="0" smtClean="0"/>
              <a:t>branches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BFBFBF"/>
                </a:solidFill>
              </a:rPr>
              <a:t> </a:t>
            </a:r>
            <a:r>
              <a:rPr lang="en-US" sz="1800" dirty="0"/>
              <a:t>   </a:t>
            </a:r>
            <a:r>
              <a:rPr lang="en-US" sz="1800" b="1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trueBranches</a:t>
            </a:r>
            <a:r>
              <a:rPr lang="en-US" sz="1800" dirty="0"/>
              <a:t> = {};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falseBranches</a:t>
            </a:r>
            <a:r>
              <a:rPr lang="en-US" sz="1800" dirty="0"/>
              <a:t> = {};</a:t>
            </a:r>
            <a:br>
              <a:rPr lang="en-US" sz="1800" dirty="0"/>
            </a:br>
            <a:r>
              <a:rPr lang="en-US" sz="1800" dirty="0" smtClean="0"/>
              <a:t>   // initialize ....</a:t>
            </a:r>
            <a:r>
              <a:rPr lang="en-US" sz="1800" dirty="0">
                <a:solidFill>
                  <a:srgbClr val="BFBFBF"/>
                </a:solidFill>
              </a:rPr>
              <a:t/>
            </a:r>
            <a:br>
              <a:rPr lang="en-US" sz="1800" dirty="0">
                <a:solidFill>
                  <a:srgbClr val="BFBFBF"/>
                </a:solidFill>
              </a:rPr>
            </a:br>
            <a:endParaRPr lang="en-US" sz="18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this.conditional</a:t>
            </a:r>
            <a:r>
              <a:rPr lang="en-US" sz="1800" dirty="0" smtClean="0"/>
              <a:t> = function(</a:t>
            </a:r>
            <a:r>
              <a:rPr lang="en-US" sz="1800" dirty="0" err="1" smtClean="0"/>
              <a:t>iid</a:t>
            </a:r>
            <a:r>
              <a:rPr lang="en-US" sz="1800" dirty="0" smtClean="0"/>
              <a:t>, result)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(result)    </a:t>
            </a:r>
          </a:p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trueBranches</a:t>
            </a:r>
            <a:r>
              <a:rPr lang="en-US" sz="1800" dirty="0" smtClean="0"/>
              <a:t>[id]++;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b="1" dirty="0" smtClean="0"/>
              <a:t>else </a:t>
            </a:r>
          </a:p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falseBranches</a:t>
            </a:r>
            <a:r>
              <a:rPr lang="en-US" sz="1800" dirty="0" smtClean="0"/>
              <a:t>[id</a:t>
            </a:r>
            <a:r>
              <a:rPr lang="en-US" sz="1800" dirty="0"/>
              <a:t>]++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4478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this.endExecution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   print(</a:t>
            </a:r>
            <a:r>
              <a:rPr lang="en-US" sz="1800" dirty="0" err="1" smtClean="0"/>
              <a:t>trueBranches</a:t>
            </a:r>
            <a:r>
              <a:rPr lang="en-US" sz="1800" dirty="0" smtClean="0"/>
              <a:t>, “True”);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print(</a:t>
            </a:r>
            <a:r>
              <a:rPr lang="en-US" sz="1800" dirty="0" err="1" smtClean="0"/>
              <a:t>falseBranches</a:t>
            </a:r>
            <a:r>
              <a:rPr lang="en-US" sz="1800" dirty="0" smtClean="0"/>
              <a:t>, “False”);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function print(map,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for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 in map)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if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map.hasOwnProperty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J$.log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+ “ branch taken at ”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J$.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iidToLocation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(id)+ “ ” +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map[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id]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“ times”;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953869"/>
            <a:ext cx="583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BranchCoverage.js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Sample analysis:</a:t>
            </a:r>
            <a:br>
              <a:rPr lang="en-US" sz="4000" dirty="0" smtClean="0"/>
            </a:br>
            <a:r>
              <a:rPr lang="en-US" sz="3200" dirty="0" smtClean="0"/>
              <a:t>count number of objects allocated at each site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= </a:t>
            </a:r>
            <a:r>
              <a:rPr lang="en-US" sz="1800" dirty="0"/>
              <a:t>{}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this.literal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</a:t>
            </a:r>
            <a:r>
              <a:rPr lang="en-US" sz="1800" b="1" dirty="0">
                <a:solidFill>
                  <a:srgbClr val="000000"/>
                </a:solidFill>
              </a:rPr>
              <a:t>function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val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</a:rPr>
              <a:t>{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 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    if (</a:t>
            </a:r>
            <a:r>
              <a:rPr lang="en-US" sz="1800" dirty="0" err="1" smtClean="0"/>
              <a:t>typeof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=== ‘object’)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[id]++;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};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this.invokeFunPre</a:t>
            </a:r>
            <a:r>
              <a:rPr lang="en-US" sz="1800" dirty="0"/>
              <a:t> 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f, </a:t>
            </a:r>
            <a:r>
              <a:rPr lang="en-US" sz="1800" dirty="0" smtClean="0"/>
              <a:t>              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base</a:t>
            </a:r>
            <a:r>
              <a:rPr lang="en-US" sz="1800" dirty="0"/>
              <a:t>, </a:t>
            </a:r>
            <a:r>
              <a:rPr lang="en-US" sz="1800" dirty="0" err="1"/>
              <a:t>args</a:t>
            </a:r>
            <a:r>
              <a:rPr lang="en-US" sz="1800" dirty="0"/>
              <a:t>, </a:t>
            </a:r>
            <a:r>
              <a:rPr lang="en-US" sz="1800" dirty="0" err="1" smtClean="0"/>
              <a:t>isConstructor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/>
              <a:t>            if </a:t>
            </a:r>
            <a:r>
              <a:rPr lang="en-US" sz="1800" dirty="0" smtClean="0"/>
              <a:t>(</a:t>
            </a:r>
            <a:r>
              <a:rPr lang="en-US" sz="1800" dirty="0" err="1" smtClean="0"/>
              <a:t>isConstructor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allocCount</a:t>
            </a:r>
            <a:r>
              <a:rPr lang="en-US" sz="1800" dirty="0"/>
              <a:t>[id]++;</a:t>
            </a:r>
          </a:p>
          <a:p>
            <a:pPr marL="0" indent="0">
              <a:buNone/>
            </a:pPr>
            <a:r>
              <a:rPr lang="en-US" sz="1800" dirty="0"/>
              <a:t>        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this.endExecution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   print(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function print(map)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for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 in map)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if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map.hasOwnProperty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J$.log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(“ Object allocated at ”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J$.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iidToLocation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(id)+“=”+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map[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id]);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466" y="1182469"/>
            <a:ext cx="725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/pldi16/</a:t>
            </a:r>
            <a:r>
              <a:rPr lang="en-US" dirty="0" err="1" smtClean="0">
                <a:solidFill>
                  <a:srgbClr val="000090"/>
                </a:solidFill>
              </a:rPr>
              <a:t>CountObjectsPerAllocationSite.js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7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Shadow Objects (</a:t>
            </a:r>
            <a:r>
              <a:rPr lang="en-US" dirty="0" err="1" smtClean="0"/>
              <a:t>SMemory.js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Associates a shadow object with each JavaScript object (excludes primitive values including strings and null)</a:t>
            </a:r>
          </a:p>
          <a:p>
            <a:r>
              <a:rPr lang="en-US" sz="2800" dirty="0" smtClean="0"/>
              <a:t>Associates a shadow object with each activation frame</a:t>
            </a:r>
          </a:p>
          <a:p>
            <a:r>
              <a:rPr lang="en-US" sz="2800" dirty="0" smtClean="0"/>
              <a:t>Shadow object can store meta-information </a:t>
            </a:r>
          </a:p>
          <a:p>
            <a:r>
              <a:rPr lang="en-US" sz="2800" dirty="0" smtClean="0"/>
              <a:t>A shadow object contains an unique id</a:t>
            </a:r>
          </a:p>
          <a:p>
            <a:pPr lvl="1"/>
            <a:r>
              <a:rPr lang="en-US" sz="2400" dirty="0" smtClean="0"/>
              <a:t>can be used as logical address of an object/frame 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-analysis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sample_analyses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ChainedAnalyses.js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--analysis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/runtime/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SMemory.js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46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SMemory.js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600" u="sng" dirty="0" smtClean="0">
                <a:solidFill>
                  <a:srgbClr val="0000FF"/>
                </a:solidFill>
              </a:rPr>
              <a:t>Documentation:</a:t>
            </a:r>
            <a:r>
              <a:rPr lang="en-US" sz="1600" dirty="0" smtClean="0">
                <a:solidFill>
                  <a:srgbClr val="0000FF"/>
                </a:solidFill>
              </a:rPr>
              <a:t> jalangi2</a:t>
            </a:r>
            <a:r>
              <a:rPr lang="en-US" sz="1600" dirty="0">
                <a:solidFill>
                  <a:srgbClr val="0000FF"/>
                </a:solidFill>
              </a:rPr>
              <a:t>/docs/</a:t>
            </a:r>
            <a:r>
              <a:rPr lang="en-US" sz="1600" dirty="0" err="1" smtClean="0">
                <a:solidFill>
                  <a:srgbClr val="0000FF"/>
                </a:solidFill>
              </a:rPr>
              <a:t>SMemory.html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b="1" dirty="0" err="1">
                <a:solidFill>
                  <a:srgbClr val="0000FF"/>
                </a:solidFill>
              </a:rPr>
              <a:t>getShadowObject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obj</a:t>
            </a:r>
            <a:r>
              <a:rPr lang="en-US" sz="1600" b="1" dirty="0">
                <a:solidFill>
                  <a:srgbClr val="0000FF"/>
                </a:solidFill>
              </a:rPr>
              <a:t>, prop, </a:t>
            </a:r>
            <a:r>
              <a:rPr lang="en-US" sz="1600" b="1" dirty="0" err="1">
                <a:solidFill>
                  <a:srgbClr val="0000FF"/>
                </a:solidFill>
              </a:rPr>
              <a:t>isGetField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This method should be called on a base object and a property name to retrieve the shadow object associated with the object that actually owns the property</a:t>
            </a:r>
          </a:p>
          <a:p>
            <a:r>
              <a:rPr lang="en-US" sz="1600" b="1" dirty="0" err="1">
                <a:solidFill>
                  <a:srgbClr val="0000FF"/>
                </a:solidFill>
              </a:rPr>
              <a:t>getShadowObjectOfObject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val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This method returns the shadow object associated with the argument. If the argument cannot be associated with a shadow object, the function returns undefined.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getShadowFrame</a:t>
            </a:r>
            <a:r>
              <a:rPr lang="en-US" sz="1600" b="1" dirty="0">
                <a:solidFill>
                  <a:srgbClr val="0000FF"/>
                </a:solidFill>
              </a:rPr>
              <a:t>(name)</a:t>
            </a:r>
          </a:p>
          <a:p>
            <a:pPr marL="0" indent="0">
              <a:buNone/>
            </a:pPr>
            <a:r>
              <a:rPr lang="en-US" sz="1600" dirty="0"/>
              <a:t>This method returns the shadow object associated with the activation frame that contains the variable "name"</a:t>
            </a:r>
            <a:r>
              <a:rPr lang="en-US" sz="1600" dirty="0" smtClean="0"/>
              <a:t>. </a:t>
            </a:r>
            <a:r>
              <a:rPr lang="en-US" sz="1600" dirty="0"/>
              <a:t>To get the current activation </a:t>
            </a:r>
            <a:r>
              <a:rPr lang="en-US" sz="1600" dirty="0" smtClean="0"/>
              <a:t>frame's shadow object, </a:t>
            </a:r>
            <a:r>
              <a:rPr lang="en-US" sz="1600" dirty="0"/>
              <a:t>call </a:t>
            </a:r>
            <a:r>
              <a:rPr lang="en-US" sz="1600" dirty="0" err="1" smtClean="0"/>
              <a:t>getShadowFrame</a:t>
            </a:r>
            <a:r>
              <a:rPr lang="en-US" sz="1600" dirty="0"/>
              <a:t>('this')</a:t>
            </a: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getIDFromShadowObjectOrFrame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obj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Given a shadow object or frame, it returns the unique id of the shadow object or frame. It returns undefined, if </a:t>
            </a:r>
            <a:r>
              <a:rPr lang="en-US" sz="1600" dirty="0" err="1"/>
              <a:t>obj</a:t>
            </a:r>
            <a:r>
              <a:rPr lang="en-US" sz="1600" dirty="0"/>
              <a:t> is undefined, null, or not a valid shadow object.</a:t>
            </a: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getActualObjectOrFunctionFromShadowObjectOrFrame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obj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 smtClean="0"/>
              <a:t>Given </a:t>
            </a:r>
            <a:r>
              <a:rPr lang="en-US" sz="1600" dirty="0"/>
              <a:t>a shadow </a:t>
            </a:r>
            <a:r>
              <a:rPr lang="en-US" sz="1600" dirty="0" smtClean="0"/>
              <a:t>object/frame, </a:t>
            </a:r>
            <a:r>
              <a:rPr lang="en-US" sz="1600" dirty="0"/>
              <a:t>it returns the actual </a:t>
            </a:r>
            <a:r>
              <a:rPr lang="en-US" sz="1600" dirty="0" smtClean="0"/>
              <a:t>object/the </a:t>
            </a:r>
            <a:r>
              <a:rPr lang="en-US" sz="1600" dirty="0"/>
              <a:t>function whose invocation created the frame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801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Allocation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</a:t>
            </a:r>
            <a:r>
              <a:rPr lang="en-US" sz="1800" dirty="0" smtClean="0">
                <a:solidFill>
                  <a:srgbClr val="000090"/>
                </a:solidFill>
              </a:rPr>
              <a:t>/</a:t>
            </a:r>
            <a:r>
              <a:rPr lang="en-US" sz="1800" dirty="0" err="1" smtClean="0">
                <a:solidFill>
                  <a:srgbClr val="000090"/>
                </a:solidFill>
              </a:rPr>
              <a:t>LogLoadStoreAlloc.js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this</a:t>
            </a:r>
            <a:r>
              <a:rPr lang="en-US" sz="1800" dirty="0" err="1" smtClean="0">
                <a:solidFill>
                  <a:srgbClr val="FF0000"/>
                </a:solidFill>
              </a:rPr>
              <a:t>.literal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</a:t>
            </a:r>
            <a:r>
              <a:rPr lang="en-US" sz="1800" dirty="0" err="1"/>
              <a:t>val</a:t>
            </a:r>
            <a:r>
              <a:rPr lang="en-US" sz="1800" dirty="0"/>
              <a:t>, </a:t>
            </a:r>
            <a:r>
              <a:rPr lang="en-US" sz="1800" dirty="0" err="1"/>
              <a:t>hasGetterSetter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/>
              <a:t>if </a:t>
            </a:r>
            <a:r>
              <a:rPr lang="en-US" sz="1800" dirty="0"/>
              <a:t>(</a:t>
            </a:r>
            <a:r>
              <a:rPr lang="en-US" sz="1800" b="1" dirty="0" err="1"/>
              <a:t>typeof</a:t>
            </a:r>
            <a:r>
              <a:rPr lang="en-US" sz="1800" b="1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=== </a:t>
            </a:r>
            <a:r>
              <a:rPr lang="en-US" sz="1800" b="1" dirty="0"/>
              <a:t>"object" </a:t>
            </a:r>
            <a:r>
              <a:rPr lang="en-US" sz="1800" dirty="0"/>
              <a:t>&amp;&amp; </a:t>
            </a:r>
            <a:r>
              <a:rPr lang="en-US" sz="1800" dirty="0" err="1"/>
              <a:t>val</a:t>
            </a:r>
            <a:r>
              <a:rPr lang="en-US" sz="1800" dirty="0"/>
              <a:t> !== </a:t>
            </a:r>
            <a:r>
              <a:rPr lang="en-US" sz="1800" b="1" dirty="0"/>
              <a:t>null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 err="1"/>
              <a:t>sobj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dirty="0" err="1"/>
              <a:t>sandbox.</a:t>
            </a:r>
            <a:r>
              <a:rPr lang="en-US" sz="1800" b="1" dirty="0" err="1"/>
              <a:t>smemory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0000FF"/>
                </a:solidFill>
              </a:rPr>
              <a:t>getShadowObjectOfObject</a:t>
            </a:r>
            <a:r>
              <a:rPr lang="en-US" sz="1800" dirty="0"/>
              <a:t>(</a:t>
            </a:r>
            <a:r>
              <a:rPr lang="en-US" sz="1800" dirty="0" err="1"/>
              <a:t>val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sobj</a:t>
            </a:r>
            <a:r>
              <a:rPr lang="en-US" sz="1800" dirty="0" err="1"/>
              <a:t>.</a:t>
            </a:r>
            <a:r>
              <a:rPr lang="en-US" sz="1800" b="1" dirty="0" err="1"/>
              <a:t>allocSite</a:t>
            </a:r>
            <a:r>
              <a:rPr lang="en-US" sz="1800" b="1" dirty="0"/>
              <a:t> </a:t>
            </a:r>
            <a:r>
              <a:rPr lang="en-US" sz="1800" dirty="0"/>
              <a:t>= 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dirty="0" err="1"/>
              <a:t>iidToLocation</a:t>
            </a:r>
            <a:r>
              <a:rPr lang="en-US" sz="1800" dirty="0"/>
              <a:t>(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b="1" dirty="0" err="1"/>
              <a:t>sid</a:t>
            </a:r>
            <a:r>
              <a:rPr lang="en-US" sz="1800" dirty="0"/>
              <a:t>, </a:t>
            </a:r>
            <a:r>
              <a:rPr lang="en-US" sz="1800" dirty="0" err="1"/>
              <a:t>iid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this</a:t>
            </a:r>
            <a:r>
              <a:rPr lang="en-US" sz="1800" dirty="0" err="1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getFieldPre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base, offset, </a:t>
            </a:r>
            <a:r>
              <a:rPr lang="en-US" sz="1800" dirty="0" err="1"/>
              <a:t>isComputed</a:t>
            </a:r>
            <a:r>
              <a:rPr lang="en-US" sz="1800" dirty="0"/>
              <a:t>, </a:t>
            </a:r>
            <a:r>
              <a:rPr lang="en-US" sz="1800" dirty="0" err="1"/>
              <a:t>isOpAssign</a:t>
            </a:r>
            <a:r>
              <a:rPr lang="en-US" sz="1800" dirty="0"/>
              <a:t>, </a:t>
            </a:r>
            <a:r>
              <a:rPr lang="en-US" sz="1800" dirty="0" err="1"/>
              <a:t>isMethodCall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 err="1"/>
              <a:t>sobj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dirty="0" err="1"/>
              <a:t>sandbox.</a:t>
            </a:r>
            <a:r>
              <a:rPr lang="en-US" sz="1800" b="1" dirty="0" err="1"/>
              <a:t>smemory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0000FF"/>
                </a:solidFill>
              </a:rPr>
              <a:t>getShadowObject</a:t>
            </a:r>
            <a:r>
              <a:rPr lang="en-US" sz="1800" dirty="0"/>
              <a:t>(base, offset, </a:t>
            </a:r>
            <a:r>
              <a:rPr lang="en-US" sz="1800" b="1" dirty="0"/>
              <a:t>true</a:t>
            </a:r>
            <a:r>
              <a:rPr lang="en-US" sz="1800" dirty="0"/>
              <a:t>).</a:t>
            </a:r>
            <a:r>
              <a:rPr lang="en-US" sz="1800" b="1" dirty="0"/>
              <a:t>owner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/>
              <a:t>ret </a:t>
            </a:r>
            <a:r>
              <a:rPr lang="en-US" sz="1800" dirty="0"/>
              <a:t>= </a:t>
            </a:r>
            <a:r>
              <a:rPr lang="en-US" sz="1800" b="1" dirty="0"/>
              <a:t>"Load '"</a:t>
            </a:r>
            <a:r>
              <a:rPr lang="en-US" sz="1800" dirty="0"/>
              <a:t>+offset+ </a:t>
            </a:r>
            <a:r>
              <a:rPr lang="en-US" sz="1800" b="1" dirty="0"/>
              <a:t>"' of object allocated at" </a:t>
            </a:r>
            <a:r>
              <a:rPr lang="en-US" sz="1800" dirty="0"/>
              <a:t>+ </a:t>
            </a:r>
            <a:r>
              <a:rPr lang="en-US" sz="1800" dirty="0" err="1"/>
              <a:t>sobj</a:t>
            </a:r>
            <a:r>
              <a:rPr lang="en-US" sz="1800" dirty="0" err="1"/>
              <a:t>.</a:t>
            </a:r>
            <a:r>
              <a:rPr lang="en-US" sz="1800" b="1" dirty="0" err="1"/>
              <a:t>allocSite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/>
              <a:t>ret </a:t>
            </a:r>
            <a:r>
              <a:rPr lang="en-US" sz="1800" dirty="0"/>
              <a:t>+= </a:t>
            </a:r>
            <a:r>
              <a:rPr lang="en-US" sz="1800" b="1" dirty="0"/>
              <a:t>" at " </a:t>
            </a:r>
            <a:r>
              <a:rPr lang="en-US" sz="1800" dirty="0"/>
              <a:t>+ 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dirty="0" err="1"/>
              <a:t>iidToLocation</a:t>
            </a:r>
            <a:r>
              <a:rPr lang="en-US" sz="1800" dirty="0"/>
              <a:t>(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b="1" dirty="0" err="1"/>
              <a:t>sid</a:t>
            </a:r>
            <a:r>
              <a:rPr lang="en-US" sz="1800" dirty="0"/>
              <a:t>, </a:t>
            </a:r>
            <a:r>
              <a:rPr lang="en-US" sz="1800" dirty="0" err="1"/>
              <a:t>iid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/>
              <a:t>log</a:t>
            </a:r>
            <a:r>
              <a:rPr lang="en-US" sz="1800" dirty="0"/>
              <a:t>(</a:t>
            </a:r>
            <a:r>
              <a:rPr lang="en-US" sz="1800" dirty="0"/>
              <a:t>ret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642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All Load and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>
                <a:solidFill>
                  <a:srgbClr val="000066"/>
                </a:solidFill>
              </a:rPr>
              <a:t>See: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000090"/>
                </a:solidFill>
              </a:rPr>
              <a:t>src</a:t>
            </a:r>
            <a:r>
              <a:rPr lang="en-US" sz="1600" dirty="0">
                <a:solidFill>
                  <a:srgbClr val="000090"/>
                </a:solidFill>
              </a:rPr>
              <a:t>/</a:t>
            </a:r>
            <a:r>
              <a:rPr lang="en-US" sz="1600" dirty="0" err="1">
                <a:solidFill>
                  <a:srgbClr val="000090"/>
                </a:solidFill>
              </a:rPr>
              <a:t>js</a:t>
            </a:r>
            <a:r>
              <a:rPr lang="en-US" sz="1600" dirty="0">
                <a:solidFill>
                  <a:srgbClr val="000090"/>
                </a:solidFill>
              </a:rPr>
              <a:t>/</a:t>
            </a:r>
            <a:r>
              <a:rPr lang="en-US" sz="1600" dirty="0" err="1">
                <a:solidFill>
                  <a:srgbClr val="000090"/>
                </a:solidFill>
              </a:rPr>
              <a:t>sample_analyses</a:t>
            </a:r>
            <a:r>
              <a:rPr lang="en-US" sz="1600" dirty="0">
                <a:solidFill>
                  <a:srgbClr val="000090"/>
                </a:solidFill>
              </a:rPr>
              <a:t>/pldi16/</a:t>
            </a:r>
            <a:r>
              <a:rPr lang="en-US" sz="1600" dirty="0" err="1" smtClean="0">
                <a:solidFill>
                  <a:srgbClr val="000090"/>
                </a:solidFill>
              </a:rPr>
              <a:t>LogLoadStoreAlloc.js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this</a:t>
            </a:r>
            <a:r>
              <a:rPr lang="en-US" sz="1600" dirty="0" err="1" smtClean="0">
                <a:solidFill>
                  <a:srgbClr val="FF0000"/>
                </a:solidFill>
              </a:rPr>
              <a:t>.getFieldPre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base, offset, </a:t>
            </a:r>
            <a:r>
              <a:rPr lang="en-US" sz="1600" dirty="0" err="1"/>
              <a:t>isComputed</a:t>
            </a:r>
            <a:r>
              <a:rPr lang="en-US" sz="1600" dirty="0"/>
              <a:t>, </a:t>
            </a:r>
            <a:r>
              <a:rPr lang="en-US" sz="1600" dirty="0" err="1"/>
              <a:t>isOpAssign</a:t>
            </a:r>
            <a:r>
              <a:rPr lang="en-US" sz="1600" dirty="0"/>
              <a:t>, </a:t>
            </a:r>
            <a:r>
              <a:rPr lang="en-US" sz="1600" dirty="0" err="1"/>
              <a:t>isMethodCall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sobj</a:t>
            </a:r>
            <a:r>
              <a:rPr lang="en-US" sz="1600" dirty="0" smtClean="0"/>
              <a:t> 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getShadowObject</a:t>
            </a:r>
            <a:r>
              <a:rPr lang="en-US" sz="1600" dirty="0"/>
              <a:t>(base, offset, </a:t>
            </a:r>
            <a:r>
              <a:rPr lang="en-US" sz="1600" b="1" dirty="0"/>
              <a:t>true</a:t>
            </a:r>
            <a:r>
              <a:rPr lang="en-US" sz="1600" dirty="0"/>
              <a:t>).</a:t>
            </a:r>
            <a:r>
              <a:rPr lang="en-US" sz="1600" b="1" dirty="0" smtClean="0"/>
              <a:t>owner;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 err="1"/>
              <a:t>actualObjectId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getIDFromShadowObjectOrFrame</a:t>
            </a:r>
            <a:r>
              <a:rPr lang="en-US" sz="1600" dirty="0" smtClean="0"/>
              <a:t>(</a:t>
            </a:r>
            <a:r>
              <a:rPr lang="en-US" sz="1600" dirty="0" err="1" smtClean="0"/>
              <a:t>sobj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/>
              <a:t>ret </a:t>
            </a:r>
            <a:r>
              <a:rPr lang="en-US" sz="1600" dirty="0"/>
              <a:t>= </a:t>
            </a:r>
            <a:r>
              <a:rPr lang="en-US" sz="1600" b="1" dirty="0"/>
              <a:t>"Load of object(id=" </a:t>
            </a:r>
            <a:r>
              <a:rPr lang="en-US" sz="1600" dirty="0"/>
              <a:t>+ </a:t>
            </a:r>
            <a:r>
              <a:rPr lang="en-US" sz="1600" dirty="0" err="1"/>
              <a:t>actualObjectId</a:t>
            </a:r>
            <a:r>
              <a:rPr lang="en-US" sz="1600" dirty="0"/>
              <a:t> </a:t>
            </a:r>
            <a:r>
              <a:rPr lang="en-US" sz="1600" dirty="0"/>
              <a:t>+ </a:t>
            </a:r>
            <a:r>
              <a:rPr lang="en-US" sz="1600" b="1" dirty="0"/>
              <a:t>")." </a:t>
            </a:r>
            <a:r>
              <a:rPr lang="en-US" sz="1600" dirty="0"/>
              <a:t>+ offset;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>ret </a:t>
            </a:r>
            <a:r>
              <a:rPr lang="en-US" sz="1600" dirty="0"/>
              <a:t>+= </a:t>
            </a:r>
            <a:r>
              <a:rPr lang="en-US" sz="1600" b="1" dirty="0"/>
              <a:t>" at " </a:t>
            </a:r>
            <a:r>
              <a:rPr lang="en-US" sz="1600" dirty="0"/>
              <a:t>+ 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dirty="0" err="1"/>
              <a:t>iidToLocation</a:t>
            </a:r>
            <a:r>
              <a:rPr lang="en-US" sz="1600" dirty="0"/>
              <a:t>(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b="1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iid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log</a:t>
            </a:r>
            <a:r>
              <a:rPr lang="en-US" sz="1600" dirty="0"/>
              <a:t>(</a:t>
            </a:r>
            <a:r>
              <a:rPr lang="en-US" sz="1600" dirty="0"/>
              <a:t>ret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this</a:t>
            </a:r>
            <a:r>
              <a:rPr lang="en-US" sz="1600" dirty="0" err="1">
                <a:solidFill>
                  <a:srgbClr val="FF0000"/>
                </a:solidFill>
              </a:rPr>
              <a:t>.</a:t>
            </a:r>
            <a:r>
              <a:rPr lang="en-US" sz="1600" dirty="0" err="1">
                <a:solidFill>
                  <a:srgbClr val="FF0000"/>
                </a:solidFill>
              </a:rPr>
              <a:t>write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name, </a:t>
            </a:r>
            <a:r>
              <a:rPr lang="en-US" sz="1600" dirty="0" err="1"/>
              <a:t>val</a:t>
            </a:r>
            <a:r>
              <a:rPr lang="en-US" sz="1600" dirty="0"/>
              <a:t>, lhs, </a:t>
            </a:r>
            <a:r>
              <a:rPr lang="en-US" sz="1600" dirty="0" err="1"/>
              <a:t>isGlobal</a:t>
            </a:r>
            <a:r>
              <a:rPr lang="en-US" sz="1600" dirty="0"/>
              <a:t>, </a:t>
            </a:r>
            <a:r>
              <a:rPr lang="en-US" sz="1600" dirty="0" err="1"/>
              <a:t>isScriptLocal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sobj</a:t>
            </a:r>
            <a:r>
              <a:rPr lang="en-US" sz="1600" dirty="0" smtClean="0"/>
              <a:t> 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getShadowFrame</a:t>
            </a:r>
            <a:r>
              <a:rPr lang="en-US" sz="1600" dirty="0"/>
              <a:t>(name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 err="1"/>
              <a:t>frameId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getIDFromShadowObjectOrFrame</a:t>
            </a:r>
            <a:r>
              <a:rPr lang="en-US" sz="1600" dirty="0" smtClean="0"/>
              <a:t>(</a:t>
            </a:r>
            <a:r>
              <a:rPr lang="en-US" sz="1600" dirty="0" err="1" smtClean="0"/>
              <a:t>sobj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/>
              <a:t>ret </a:t>
            </a:r>
            <a:r>
              <a:rPr lang="en-US" sz="1600" dirty="0"/>
              <a:t>= </a:t>
            </a:r>
            <a:r>
              <a:rPr lang="en-US" sz="1600" b="1" dirty="0"/>
              <a:t>"Store of frame(id=" </a:t>
            </a:r>
            <a:r>
              <a:rPr lang="en-US" sz="1600" dirty="0"/>
              <a:t>+ </a:t>
            </a:r>
            <a:r>
              <a:rPr lang="en-US" sz="1600" dirty="0" err="1"/>
              <a:t>frameId</a:t>
            </a:r>
            <a:r>
              <a:rPr lang="en-US" sz="1600" dirty="0"/>
              <a:t> </a:t>
            </a:r>
            <a:r>
              <a:rPr lang="en-US" sz="1600" dirty="0"/>
              <a:t>+ </a:t>
            </a:r>
            <a:r>
              <a:rPr lang="en-US" sz="1600" b="1" dirty="0"/>
              <a:t>")." </a:t>
            </a:r>
            <a:r>
              <a:rPr lang="en-US" sz="1600" dirty="0"/>
              <a:t>+ name;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>ret </a:t>
            </a:r>
            <a:r>
              <a:rPr lang="en-US" sz="1600" dirty="0"/>
              <a:t>+= </a:t>
            </a:r>
            <a:r>
              <a:rPr lang="en-US" sz="1600" b="1" dirty="0"/>
              <a:t>" at " </a:t>
            </a:r>
            <a:r>
              <a:rPr lang="en-US" sz="1600" dirty="0"/>
              <a:t>+ 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dirty="0" err="1"/>
              <a:t>iidToLocation</a:t>
            </a:r>
            <a:r>
              <a:rPr lang="en-US" sz="1600" dirty="0"/>
              <a:t>(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b="1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iid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log</a:t>
            </a:r>
            <a:r>
              <a:rPr lang="en-US" sz="1600" dirty="0"/>
              <a:t>(</a:t>
            </a:r>
            <a:r>
              <a:rPr lang="en-US" sz="1600" dirty="0"/>
              <a:t>ret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return </a:t>
            </a:r>
            <a:r>
              <a:rPr lang="en-US" sz="1600" dirty="0"/>
              <a:t>{</a:t>
            </a:r>
            <a:r>
              <a:rPr lang="en-US" sz="1600" b="1" dirty="0"/>
              <a:t>result</a:t>
            </a:r>
            <a:r>
              <a:rPr lang="en-US" sz="1600" dirty="0"/>
              <a:t>: </a:t>
            </a:r>
            <a:r>
              <a:rPr lang="en-US" sz="1600" dirty="0" err="1"/>
              <a:t>val</a:t>
            </a: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7453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interpret ‘-’ as ‘*’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/pldi16/</a:t>
            </a:r>
            <a:r>
              <a:rPr lang="en-US" sz="1800" dirty="0" err="1" smtClean="0">
                <a:solidFill>
                  <a:srgbClr val="000090"/>
                </a:solidFill>
              </a:rPr>
              <a:t>ChangeSematicsOfMult.js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   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this.binaryPre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</a:t>
            </a:r>
            <a:r>
              <a:rPr lang="en-US" sz="1800" dirty="0" smtClean="0"/>
              <a:t>right)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if (op === </a:t>
            </a:r>
            <a:r>
              <a:rPr lang="en-US" sz="1800" dirty="0" smtClean="0"/>
              <a:t>‘*’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            </a:t>
            </a:r>
            <a:r>
              <a:rPr lang="en-US" sz="1800" b="1" dirty="0" smtClean="0"/>
              <a:t>return </a:t>
            </a:r>
            <a:r>
              <a:rPr lang="en-US" sz="1800" dirty="0"/>
              <a:t>{</a:t>
            </a:r>
            <a:r>
              <a:rPr lang="en-US" sz="1800" b="1" dirty="0"/>
              <a:t>op</a:t>
            </a:r>
            <a:r>
              <a:rPr lang="en-US" sz="1800" dirty="0"/>
              <a:t>: op, </a:t>
            </a:r>
            <a:r>
              <a:rPr lang="en-US" sz="1800" b="1" dirty="0"/>
              <a:t>left</a:t>
            </a:r>
            <a:r>
              <a:rPr lang="en-US" sz="1800" dirty="0"/>
              <a:t>: left, </a:t>
            </a:r>
            <a:r>
              <a:rPr lang="en-US" sz="1800" b="1" dirty="0"/>
              <a:t>right</a:t>
            </a:r>
            <a:r>
              <a:rPr lang="en-US" sz="1800" dirty="0"/>
              <a:t>: right</a:t>
            </a:r>
            <a:r>
              <a:rPr lang="en-US" sz="1800" u="sng" dirty="0"/>
              <a:t>, </a:t>
            </a:r>
            <a:r>
              <a:rPr lang="en-US" sz="1800" b="1" u="sng" dirty="0"/>
              <a:t>skip</a:t>
            </a:r>
            <a:r>
              <a:rPr lang="en-US" sz="1800" u="sng" dirty="0"/>
              <a:t>: </a:t>
            </a:r>
            <a:r>
              <a:rPr lang="en-US" sz="1800" b="1" u="sng" dirty="0" smtClean="0"/>
              <a:t>true</a:t>
            </a:r>
            <a:r>
              <a:rPr lang="en-US" sz="1800" dirty="0" smtClean="0"/>
              <a:t>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this.binary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right, </a:t>
            </a:r>
            <a:r>
              <a:rPr lang="en-US" sz="1800" dirty="0" smtClean="0"/>
              <a:t>result)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if </a:t>
            </a:r>
            <a:r>
              <a:rPr lang="en-US" sz="1800" dirty="0"/>
              <a:t>(op === </a:t>
            </a:r>
            <a:r>
              <a:rPr lang="en-US" sz="1800" dirty="0" smtClean="0"/>
              <a:t>‘*’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smtClean="0"/>
              <a:t>                </a:t>
            </a:r>
            <a:r>
              <a:rPr lang="en-US" sz="1800" b="1" dirty="0" smtClean="0"/>
              <a:t>return </a:t>
            </a:r>
            <a:r>
              <a:rPr lang="en-US" sz="1800" dirty="0"/>
              <a:t>{</a:t>
            </a:r>
            <a:r>
              <a:rPr lang="en-US" sz="1800" b="1" dirty="0"/>
              <a:t>result</a:t>
            </a:r>
            <a:r>
              <a:rPr lang="en-US" sz="1800" dirty="0"/>
              <a:t>: </a:t>
            </a:r>
            <a:r>
              <a:rPr lang="en-US" sz="1800" dirty="0" smtClean="0"/>
              <a:t>left </a:t>
            </a:r>
            <a:r>
              <a:rPr lang="en-US" sz="1800" dirty="0" smtClean="0"/>
              <a:t>+ </a:t>
            </a:r>
            <a:r>
              <a:rPr lang="en-US" sz="1800" dirty="0" smtClean="0"/>
              <a:t>right}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92315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skip execution of an evil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</a:t>
            </a:r>
            <a:r>
              <a:rPr lang="en-US" sz="1800" dirty="0" smtClean="0">
                <a:solidFill>
                  <a:srgbClr val="000090"/>
                </a:solidFill>
              </a:rPr>
              <a:t>/</a:t>
            </a:r>
            <a:r>
              <a:rPr lang="en-US" sz="1800" dirty="0" err="1" smtClean="0">
                <a:solidFill>
                  <a:srgbClr val="000090"/>
                </a:solidFill>
              </a:rPr>
              <a:t>SkipFunction.js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this.invokeFunPre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f, base, </a:t>
            </a:r>
            <a:r>
              <a:rPr lang="en-US" sz="1800" dirty="0" err="1" smtClean="0"/>
              <a:t>args</a:t>
            </a:r>
            <a:r>
              <a:rPr lang="en-US" sz="1800" dirty="0" smtClean="0"/>
              <a:t>)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/>
              <a:t> 	</a:t>
            </a:r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typeof</a:t>
            </a:r>
            <a:r>
              <a:rPr lang="en-US" sz="1800" dirty="0"/>
              <a:t> </a:t>
            </a:r>
            <a:r>
              <a:rPr lang="en-US" sz="1800" dirty="0" err="1"/>
              <a:t>evilFunction</a:t>
            </a:r>
            <a:r>
              <a:rPr lang="en-US" sz="1800" dirty="0"/>
              <a:t> === "function" &amp;&amp; f === </a:t>
            </a:r>
            <a:r>
              <a:rPr lang="en-US" sz="1800" dirty="0" err="1"/>
              <a:t>evilFunction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                		return </a:t>
            </a:r>
            <a:r>
              <a:rPr lang="en-US" sz="1800" dirty="0"/>
              <a:t>{</a:t>
            </a:r>
            <a:r>
              <a:rPr lang="en-US" sz="1800" b="1" dirty="0"/>
              <a:t>f</a:t>
            </a:r>
            <a:r>
              <a:rPr lang="en-US" sz="1800" dirty="0"/>
              <a:t>: f, </a:t>
            </a:r>
            <a:r>
              <a:rPr lang="en-US" sz="1800" b="1" dirty="0"/>
              <a:t>base</a:t>
            </a:r>
            <a:r>
              <a:rPr lang="en-US" sz="1800" dirty="0"/>
              <a:t>: base, </a:t>
            </a:r>
            <a:r>
              <a:rPr lang="en-US" sz="1800" b="1" dirty="0" err="1"/>
              <a:t>args</a:t>
            </a:r>
            <a:r>
              <a:rPr lang="en-US" sz="1800" dirty="0"/>
              <a:t>: </a:t>
            </a:r>
            <a:r>
              <a:rPr lang="en-US" sz="1800" dirty="0" err="1"/>
              <a:t>args</a:t>
            </a:r>
            <a:r>
              <a:rPr lang="en-US" sz="1800" dirty="0"/>
              <a:t>, </a:t>
            </a:r>
            <a:r>
              <a:rPr lang="en-US" sz="1800" b="1" u="sng" dirty="0"/>
              <a:t>skip</a:t>
            </a:r>
            <a:r>
              <a:rPr lang="en-US" sz="1800" u="sng" dirty="0"/>
              <a:t>: </a:t>
            </a:r>
            <a:r>
              <a:rPr lang="en-US" sz="1800" b="1" u="sng" dirty="0" smtClean="0"/>
              <a:t>true</a:t>
            </a:r>
            <a:r>
              <a:rPr lang="en-US" sz="1800" dirty="0" smtClean="0"/>
              <a:t>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364864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/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>
                <a:solidFill>
                  <a:srgbClr val="BFBFBF"/>
                </a:solidFill>
              </a:rPr>
              <a:t>    </a:t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A6A6A6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17" descr="Large confetti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29250"/>
          </a:xfrm>
        </p:spPr>
        <p:txBody>
          <a:bodyPr/>
          <a:lstStyle/>
          <a:p>
            <a:r>
              <a:rPr lang="en-US" sz="2400" dirty="0" smtClean="0">
                <a:ea typeface="ＭＳ Ｐゴシック"/>
              </a:rPr>
              <a:t>Client-side JavaScript in Rich Web Applications</a:t>
            </a:r>
          </a:p>
          <a:p>
            <a:endParaRPr lang="en-US" sz="2400" dirty="0" smtClean="0">
              <a:ea typeface="ＭＳ Ｐゴシック"/>
            </a:endParaRPr>
          </a:p>
          <a:p>
            <a:endParaRPr lang="en-US" sz="2400" dirty="0" smtClean="0">
              <a:ea typeface="ＭＳ Ｐゴシック"/>
            </a:endParaRPr>
          </a:p>
          <a:p>
            <a:endParaRPr lang="en-US" sz="2400" dirty="0">
              <a:ea typeface="ＭＳ Ｐゴシック"/>
            </a:endParaRPr>
          </a:p>
          <a:p>
            <a:endParaRPr lang="en-US" sz="2400" dirty="0" smtClean="0">
              <a:ea typeface="ＭＳ Ｐゴシック"/>
            </a:endParaRPr>
          </a:p>
          <a:p>
            <a:pPr marL="0" indent="0">
              <a:buNone/>
            </a:pPr>
            <a:endParaRPr lang="en-US" sz="2400" dirty="0" smtClean="0">
              <a:ea typeface="ＭＳ Ｐゴシック"/>
            </a:endParaRPr>
          </a:p>
          <a:p>
            <a:r>
              <a:rPr lang="en-US" sz="2400" dirty="0" smtClean="0">
                <a:ea typeface="ＭＳ Ｐゴシック"/>
              </a:rPr>
              <a:t>Desktop Apps (Windows 8 and Gnome), </a:t>
            </a:r>
            <a:r>
              <a:rPr lang="en-US" sz="2400" dirty="0">
                <a:ea typeface="ＭＳ Ｐゴシック"/>
              </a:rPr>
              <a:t>Firefox OS, </a:t>
            </a:r>
            <a:r>
              <a:rPr lang="en-US" sz="2400" dirty="0" err="1">
                <a:ea typeface="ＭＳ Ｐゴシック"/>
              </a:rPr>
              <a:t>Tizen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smtClean="0">
                <a:ea typeface="ＭＳ Ｐゴシック"/>
              </a:rPr>
              <a:t>OS</a:t>
            </a:r>
          </a:p>
          <a:p>
            <a:r>
              <a:rPr lang="en-US" sz="2400" dirty="0" smtClean="0">
                <a:ea typeface="ＭＳ Ｐゴシック"/>
              </a:rPr>
              <a:t>Server-side (</a:t>
            </a:r>
            <a:r>
              <a:rPr lang="en-US" sz="2400" dirty="0" err="1" smtClean="0">
                <a:ea typeface="ＭＳ Ｐゴシック"/>
              </a:rPr>
              <a:t>node.js</a:t>
            </a:r>
            <a:r>
              <a:rPr lang="en-US" sz="2400" dirty="0" smtClean="0">
                <a:ea typeface="ＭＳ Ｐゴシック"/>
              </a:rPr>
              <a:t>)</a:t>
            </a:r>
          </a:p>
          <a:p>
            <a:pPr lvl="1"/>
            <a:r>
              <a:rPr lang="en-US" sz="1800" dirty="0" err="1" smtClean="0">
                <a:ea typeface="ＭＳ Ｐゴシック"/>
              </a:rPr>
              <a:t>Paypal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Ebay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Uber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NYtimes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Linkedin</a:t>
            </a:r>
            <a:r>
              <a:rPr lang="en-US" sz="1800" dirty="0" smtClean="0">
                <a:ea typeface="ＭＳ Ｐゴシック"/>
              </a:rPr>
              <a:t>, and many more </a:t>
            </a:r>
          </a:p>
          <a:p>
            <a:r>
              <a:rPr lang="en-US" sz="2400" dirty="0" smtClean="0">
                <a:ea typeface="ＭＳ Ｐゴシック"/>
              </a:rPr>
              <a:t>Assembly Language for the Web: </a:t>
            </a:r>
            <a:r>
              <a:rPr lang="en-US" sz="2400" dirty="0" err="1" smtClean="0">
                <a:ea typeface="ＭＳ Ｐゴシック"/>
              </a:rPr>
              <a:t>emscripten</a:t>
            </a:r>
            <a:r>
              <a:rPr lang="en-US" sz="2400" dirty="0" smtClean="0">
                <a:ea typeface="ＭＳ Ｐゴシック"/>
              </a:rPr>
              <a:t>, </a:t>
            </a:r>
            <a:r>
              <a:rPr lang="en-US" sz="2400" dirty="0" err="1" smtClean="0">
                <a:ea typeface="ＭＳ Ｐゴシック"/>
              </a:rPr>
              <a:t>coffeescript</a:t>
            </a:r>
            <a:r>
              <a:rPr lang="en-US" sz="2400" dirty="0" smtClean="0">
                <a:ea typeface="ＭＳ Ｐゴシック"/>
              </a:rPr>
              <a:t>, </a:t>
            </a:r>
            <a:r>
              <a:rPr lang="en-US" sz="2400" dirty="0" err="1" smtClean="0">
                <a:ea typeface="ＭＳ Ｐゴシック"/>
              </a:rPr>
              <a:t>TypeScript</a:t>
            </a:r>
            <a:endParaRPr lang="en-US" sz="2400" dirty="0" smtClean="0">
              <a:ea typeface="ＭＳ Ｐゴシック"/>
            </a:endParaRPr>
          </a:p>
          <a:p>
            <a:r>
              <a:rPr lang="en-US" sz="2400" dirty="0" smtClean="0">
                <a:ea typeface="ＭＳ Ｐゴシック"/>
              </a:rPr>
              <a:t>A language to implement DSL frameworks</a:t>
            </a:r>
          </a:p>
          <a:p>
            <a:pPr lvl="1"/>
            <a:r>
              <a:rPr lang="en-US" sz="1800" dirty="0" err="1" smtClean="0">
                <a:ea typeface="ＭＳ Ｐゴシック"/>
              </a:rPr>
              <a:t>Angular.js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Knockout.js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React.js</a:t>
            </a:r>
            <a:endParaRPr lang="en-US" sz="1800" dirty="0" smtClean="0">
              <a:ea typeface="ＭＳ Ｐゴシック"/>
            </a:endParaRPr>
          </a:p>
          <a:p>
            <a:pPr marL="0" indent="0">
              <a:buNone/>
            </a:pPr>
            <a:endParaRPr lang="en-US" sz="2400" dirty="0" smtClean="0">
              <a:ea typeface="ＭＳ Ｐゴシック"/>
            </a:endParaRPr>
          </a:p>
        </p:txBody>
      </p:sp>
      <p:sp>
        <p:nvSpPr>
          <p:cNvPr id="4100" name="Rectangle 3" descr="Large confetti"/>
          <p:cNvSpPr>
            <a:spLocks noChangeArrowheads="1"/>
          </p:cNvSpPr>
          <p:nvPr/>
        </p:nvSpPr>
        <p:spPr bwMode="auto">
          <a:xfrm>
            <a:off x="304800" y="1295400"/>
            <a:ext cx="85344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sz="2400" b="1">
              <a:solidFill>
                <a:schemeClr val="folHlink"/>
              </a:solidFill>
            </a:endParaRPr>
          </a:p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4101" name="Rectangle 3" descr="Large confetti"/>
          <p:cNvSpPr>
            <a:spLocks noChangeArrowheads="1"/>
          </p:cNvSpPr>
          <p:nvPr/>
        </p:nvSpPr>
        <p:spPr bwMode="auto">
          <a:xfrm>
            <a:off x="228600" y="1123950"/>
            <a:ext cx="8915400" cy="497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altLang="zh-CN" sz="2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1478826"/>
            <a:ext cx="7239000" cy="2178774"/>
            <a:chOff x="609600" y="2850426"/>
            <a:chExt cx="8077200" cy="2407374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2850426"/>
              <a:ext cx="8077200" cy="2407374"/>
            </a:xfrm>
            <a:prstGeom prst="roundRect">
              <a:avLst>
                <a:gd name="adj" fmla="val 8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gmaillogo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186" y="3062191"/>
              <a:ext cx="1603462" cy="621841"/>
            </a:xfrm>
            <a:prstGeom prst="rect">
              <a:avLst/>
            </a:prstGeom>
          </p:spPr>
        </p:pic>
        <p:pic>
          <p:nvPicPr>
            <p:cNvPr id="14" name="Picture 13" descr="facebook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996" y="3843197"/>
              <a:ext cx="1612914" cy="565310"/>
            </a:xfrm>
            <a:prstGeom prst="rect">
              <a:avLst/>
            </a:prstGeom>
          </p:spPr>
        </p:pic>
        <p:pic>
          <p:nvPicPr>
            <p:cNvPr id="15" name="Picture 14" descr="docs_logo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4648200"/>
              <a:ext cx="1594611" cy="433404"/>
            </a:xfrm>
            <a:prstGeom prst="rect">
              <a:avLst/>
            </a:prstGeom>
          </p:spPr>
        </p:pic>
        <p:pic>
          <p:nvPicPr>
            <p:cNvPr id="16" name="Picture 15" descr="sharepoint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255" y="4530350"/>
              <a:ext cx="1659934" cy="339186"/>
            </a:xfrm>
            <a:prstGeom prst="rect">
              <a:avLst/>
            </a:prstGeom>
          </p:spPr>
        </p:pic>
        <p:pic>
          <p:nvPicPr>
            <p:cNvPr id="17" name="Picture 2" descr="https://encrypted-tbn1.gstatic.com/images?q=tbn:ANd9GcQ1LoqzC0wimYX1dCMGQG6me56P9Jjv7732EofWbnWvquCkLGgfJ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99255" y="4021113"/>
              <a:ext cx="2213836" cy="1177730"/>
            </a:xfrm>
            <a:prstGeom prst="rect">
              <a:avLst/>
            </a:prstGeom>
            <a:noFill/>
          </p:spPr>
        </p:pic>
        <p:pic>
          <p:nvPicPr>
            <p:cNvPr id="18" name="Picture 6" descr="https://encrypted-tbn3.gstatic.com/images?q=tbn:ANd9GcSSYt9ZgctW3ODA2vNlHIj-Pirvc9NAZJ5dWDe5MN0CWDmdIQB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74555" y="3046000"/>
              <a:ext cx="1536976" cy="752536"/>
            </a:xfrm>
            <a:prstGeom prst="rect">
              <a:avLst/>
            </a:prstGeom>
            <a:noFill/>
          </p:spPr>
        </p:pic>
        <p:pic>
          <p:nvPicPr>
            <p:cNvPr id="20" name="Picture 8" descr="https://encrypted-tbn3.gstatic.com/images?q=tbn:ANd9GcRnMXjFF23U3vd7BV7xvJQtOF_A2AU5bumj2qPYS4bw-zMDVYfV"/>
            <p:cNvPicPr>
              <a:picLocks noChangeAspect="1" noChangeArrowheads="1"/>
            </p:cNvPicPr>
            <p:nvPr/>
          </p:nvPicPr>
          <p:blipFill>
            <a:blip r:embed="rId10" cstate="print">
              <a:lum/>
            </a:blip>
            <a:srcRect/>
            <a:stretch>
              <a:fillRect/>
            </a:stretch>
          </p:blipFill>
          <p:spPr bwMode="auto">
            <a:xfrm>
              <a:off x="5224874" y="3030397"/>
              <a:ext cx="1937926" cy="1389203"/>
            </a:xfrm>
            <a:prstGeom prst="rect">
              <a:avLst/>
            </a:prstGeom>
            <a:noFill/>
          </p:spPr>
        </p:pic>
        <p:pic>
          <p:nvPicPr>
            <p:cNvPr id="21" name="Picture 10" descr="https://encrypted-tbn1.gstatic.com/images?q=tbn:ANd9GcQvpJVR3CWFIuNvu3PK4wznTSCPPbYDda4e61Khg7f5X53rEHVmaQ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378841" y="2959557"/>
              <a:ext cx="1049153" cy="986152"/>
            </a:xfrm>
            <a:prstGeom prst="rect">
              <a:avLst/>
            </a:prstGeom>
            <a:noFill/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183287"/>
      </p:ext>
    </p:extLst>
  </p:cSld>
  <p:clrMapOvr>
    <a:masterClrMapping/>
  </p:clrMapOvr>
  <p:transition xmlns:p14="http://schemas.microsoft.com/office/powerpoint/2010/main" advTm="859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/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>
                <a:solidFill>
                  <a:srgbClr val="BFBFBF"/>
                </a:solidFill>
              </a:rPr>
              <a:t>    </a:t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A6A6A6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 rot="20358977">
            <a:off x="3017072" y="2967335"/>
            <a:ext cx="3109858" cy="923330"/>
          </a:xfrm>
          <a:prstGeom prst="rect">
            <a:avLst/>
          </a:prstGeom>
          <a:solidFill>
            <a:srgbClr val="C0504D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 10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BFBFBF"/>
                </a:solidFill>
              </a:rPr>
              <a:t> </a:t>
            </a:r>
            <a:br>
              <a:rPr lang="en-US" sz="1600" dirty="0" smtClean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rgbClr val="BFBFBF"/>
                </a:solidFill>
              </a:rPr>
              <a:t>    </a:t>
            </a:r>
            <a:r>
              <a:rPr lang="en-US" sz="1600" b="1" dirty="0" smtClean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/>
            </a:r>
            <a:br>
              <a:rPr lang="en-US" sz="1600" dirty="0" smtClean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</a:rPr>
              <a:t>this.functionExit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</a:t>
            </a:r>
            <a:r>
              <a:rPr lang="en-US" sz="1600" dirty="0" err="1" smtClean="0"/>
              <a:t>rv</a:t>
            </a:r>
            <a:r>
              <a:rPr lang="en-US" sz="1600" dirty="0" smtClean="0"/>
              <a:t>, ex)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        </a:t>
            </a:r>
            <a:r>
              <a:rPr lang="en-US" sz="1600" b="1" dirty="0" smtClean="0"/>
              <a:t>return </a:t>
            </a:r>
            <a:r>
              <a:rPr lang="en-US" sz="1600" dirty="0"/>
              <a:t>{</a:t>
            </a:r>
            <a:r>
              <a:rPr lang="en-US" sz="1600" b="1" dirty="0" err="1"/>
              <a:t>returnVal</a:t>
            </a:r>
            <a:r>
              <a:rPr lang="en-US" sz="1600" dirty="0"/>
              <a:t>: </a:t>
            </a:r>
            <a:r>
              <a:rPr lang="en-US" sz="1600" dirty="0" err="1" smtClean="0"/>
              <a:t>rv</a:t>
            </a:r>
            <a:r>
              <a:rPr lang="en-US" sz="1600" dirty="0" smtClean="0"/>
              <a:t>, </a:t>
            </a:r>
            <a:r>
              <a:rPr lang="en-US" sz="1600" b="1" dirty="0" err="1"/>
              <a:t>wrappedExceptionVal</a:t>
            </a:r>
            <a:r>
              <a:rPr lang="en-US" sz="1600" dirty="0"/>
              <a:t>: </a:t>
            </a:r>
            <a:r>
              <a:rPr lang="en-US" sz="1600" dirty="0" smtClean="0"/>
              <a:t>ex, </a:t>
            </a:r>
            <a:r>
              <a:rPr lang="en-US" sz="1600" b="1" dirty="0" err="1" smtClean="0"/>
              <a:t>isBacktrack</a:t>
            </a:r>
            <a:r>
              <a:rPr lang="en-US" sz="1600" dirty="0"/>
              <a:t>: </a:t>
            </a:r>
            <a:r>
              <a:rPr lang="en-US" sz="1600" dirty="0" err="1" smtClean="0"/>
              <a:t>rv?true:false</a:t>
            </a:r>
            <a:r>
              <a:rPr lang="en-US" sz="1600" dirty="0" smtClean="0"/>
              <a:t>};</a:t>
            </a:r>
          </a:p>
          <a:p>
            <a:pPr marL="0" indent="0">
              <a:buNone/>
            </a:pPr>
            <a:r>
              <a:rPr lang="en-US" sz="1600" dirty="0" smtClean="0"/>
              <a:t>        }</a:t>
            </a:r>
            <a:r>
              <a:rPr lang="en-US" sz="1600" dirty="0"/>
              <a:t>;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A6A6A6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---------------------------------- Program ------------------------------------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 rot="20358977">
            <a:off x="2305302" y="4348411"/>
            <a:ext cx="4533400" cy="923330"/>
          </a:xfrm>
          <a:prstGeom prst="rect">
            <a:avLst/>
          </a:prstGeom>
          <a:solidFill>
            <a:srgbClr val="C0504D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 10 to 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2400" dirty="0" err="1">
                <a:solidFill>
                  <a:schemeClr val="accent1"/>
                </a:solidFill>
              </a:rPr>
              <a:t>MultiSE</a:t>
            </a:r>
            <a:r>
              <a:rPr lang="en-US" sz="2400" dirty="0">
                <a:solidFill>
                  <a:schemeClr val="accent1"/>
                </a:solidFill>
              </a:rPr>
              <a:t>: Multi-Path Symbolic Execution using Value </a:t>
            </a:r>
            <a:r>
              <a:rPr lang="en-US" sz="2400" dirty="0" smtClean="0">
                <a:solidFill>
                  <a:schemeClr val="accent1"/>
                </a:solidFill>
              </a:rPr>
              <a:t>Summaries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(ESEC</a:t>
            </a:r>
            <a:r>
              <a:rPr lang="en-US" sz="2400" dirty="0" smtClean="0">
                <a:solidFill>
                  <a:schemeClr val="accent1"/>
                </a:solidFill>
              </a:rPr>
              <a:t>/FSE 2015)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r>
              <a:rPr lang="en-US" dirty="0" smtClean="0"/>
              <a:t>Symbolic execution</a:t>
            </a:r>
          </a:p>
          <a:p>
            <a:r>
              <a:rPr lang="en-US" dirty="0" smtClean="0"/>
              <a:t>Explore all paths in a function</a:t>
            </a:r>
          </a:p>
          <a:p>
            <a:pPr lvl="1"/>
            <a:r>
              <a:rPr lang="en-US" dirty="0" smtClean="0"/>
              <a:t>but merge state from all paths before exiting the function</a:t>
            </a:r>
          </a:p>
          <a:p>
            <a:r>
              <a:rPr lang="en-US" dirty="0" smtClean="0"/>
              <a:t>Override default semantics to perform symbolic evaluation</a:t>
            </a:r>
          </a:p>
          <a:p>
            <a:r>
              <a:rPr lang="en-US" dirty="0" smtClean="0"/>
              <a:t>Backtrack within a function until all paths are explored</a:t>
            </a:r>
          </a:p>
          <a:p>
            <a:r>
              <a:rPr lang="en-US" dirty="0" smtClean="0"/>
              <a:t>Custom semantics and backtracking</a:t>
            </a:r>
          </a:p>
          <a:p>
            <a:pPr lvl="1"/>
            <a:r>
              <a:rPr lang="en-US" dirty="0" smtClean="0"/>
              <a:t>for simple abstract interpretation</a:t>
            </a:r>
          </a:p>
          <a:p>
            <a:pPr lvl="1"/>
            <a:r>
              <a:rPr lang="en-US" dirty="0" smtClean="0"/>
              <a:t>for simple dataflow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Observe an execution and collect information</a:t>
            </a:r>
          </a:p>
          <a:p>
            <a:r>
              <a:rPr lang="en-US" sz="2800" dirty="0" smtClean="0"/>
              <a:t>Change values used in an execution</a:t>
            </a:r>
          </a:p>
          <a:p>
            <a:r>
              <a:rPr lang="en-US" sz="2800" dirty="0" smtClean="0"/>
              <a:t>Change semantics of operators</a:t>
            </a:r>
          </a:p>
          <a:p>
            <a:r>
              <a:rPr lang="en-US" sz="2800" dirty="0" smtClean="0"/>
              <a:t>Explore arbitrary path in a function</a:t>
            </a:r>
          </a:p>
          <a:p>
            <a:r>
              <a:rPr lang="en-US" sz="2800" dirty="0" smtClean="0"/>
              <a:t>Re-execute the body of a function repeatedly</a:t>
            </a:r>
          </a:p>
          <a:p>
            <a:r>
              <a:rPr lang="en-US" sz="2800" dirty="0" smtClean="0"/>
              <a:t>Maintain your own (abstract) state and call stack</a:t>
            </a:r>
          </a:p>
          <a:p>
            <a:r>
              <a:rPr lang="en-US" sz="2800" dirty="0" smtClean="0"/>
              <a:t>3x-100x slowdown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7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Serious Analyses with </a:t>
            </a:r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983163"/>
          </a:xfrm>
        </p:spPr>
        <p:txBody>
          <a:bodyPr/>
          <a:lstStyle/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Feedback-Directed Instrumentation for Deployed JavaScript Applications," 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pPr lvl="1"/>
            <a:r>
              <a:rPr lang="en-US" sz="1200" dirty="0"/>
              <a:t>Magnus Madsen and Frank Tip and </a:t>
            </a:r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Koushik Sen and Anders </a:t>
            </a:r>
            <a:r>
              <a:rPr lang="en-US" sz="1200" dirty="0"/>
              <a:t>(</a:t>
            </a:r>
            <a:r>
              <a:rPr lang="en-US" sz="1200" dirty="0"/>
              <a:t>ICSE'16)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Trace Typing: An Approach for Evaluating Retrofitted Type Systems," </a:t>
            </a:r>
          </a:p>
          <a:p>
            <a:pPr lvl="1"/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Colin S. Gordon and </a:t>
            </a:r>
            <a:r>
              <a:rPr lang="en-US" sz="1200" dirty="0" err="1"/>
              <a:t>Satish</a:t>
            </a:r>
            <a:r>
              <a:rPr lang="en-US" sz="1200" dirty="0"/>
              <a:t> Chandra and Manu </a:t>
            </a:r>
            <a:r>
              <a:rPr lang="en-US" sz="1200" dirty="0" err="1"/>
              <a:t>Sridharan</a:t>
            </a:r>
            <a:r>
              <a:rPr lang="en-US" sz="1200" dirty="0"/>
              <a:t> and Frank Tip and Koushik </a:t>
            </a:r>
            <a:r>
              <a:rPr lang="en-US" sz="1200" dirty="0"/>
              <a:t>Sen </a:t>
            </a:r>
            <a:r>
              <a:rPr lang="en-US" sz="1200" dirty="0"/>
              <a:t>(ECOOP'16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TypeDevil</a:t>
            </a:r>
            <a:r>
              <a:rPr lang="en-US" sz="1600" b="1" dirty="0">
                <a:solidFill>
                  <a:srgbClr val="4F81BD"/>
                </a:solidFill>
              </a:rPr>
              <a:t>: Dynamic Type Inconsistency Analysis for JavaScript,”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Koushik Sen (ICSE'15)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</a:rPr>
              <a:t>JITProf</a:t>
            </a:r>
            <a:r>
              <a:rPr lang="en-US" sz="1600" b="1" dirty="0">
                <a:solidFill>
                  <a:schemeClr val="accent1"/>
                </a:solidFill>
              </a:rPr>
              <a:t>: Pinpointing JIT-unfriendly JavaScript Code,"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Liang </a:t>
            </a:r>
            <a:r>
              <a:rPr lang="en-US" sz="1200" dirty="0"/>
              <a:t>Gong and 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</a:t>
            </a:r>
            <a:r>
              <a:rPr lang="en-US" sz="1200" dirty="0" smtClean="0"/>
              <a:t>(ESEC</a:t>
            </a:r>
            <a:r>
              <a:rPr lang="en-US" sz="1200" dirty="0"/>
              <a:t>/FSE'</a:t>
            </a:r>
            <a:r>
              <a:rPr lang="en-US" sz="1200" dirty="0" smtClean="0"/>
              <a:t>15)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MemInsight</a:t>
            </a:r>
            <a:r>
              <a:rPr lang="en-US" sz="1600" b="1" dirty="0">
                <a:solidFill>
                  <a:srgbClr val="4F81BD"/>
                </a:solidFill>
              </a:rPr>
              <a:t>: Platform-Independent Memory Debugging for JavaScript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Simon </a:t>
            </a:r>
            <a:r>
              <a:rPr lang="en-US" sz="1200" dirty="0"/>
              <a:t>Jensen and Manu </a:t>
            </a:r>
            <a:r>
              <a:rPr lang="en-US" sz="1200" dirty="0" err="1"/>
              <a:t>Sridharan</a:t>
            </a:r>
            <a:r>
              <a:rPr lang="en-US" sz="1200" dirty="0"/>
              <a:t> and Koushik Sen and </a:t>
            </a:r>
            <a:r>
              <a:rPr lang="en-US" sz="1200" dirty="0" err="1"/>
              <a:t>Satish</a:t>
            </a:r>
            <a:r>
              <a:rPr lang="en-US" sz="1200" dirty="0"/>
              <a:t> </a:t>
            </a:r>
            <a:r>
              <a:rPr lang="en-US" sz="1200" dirty="0" smtClean="0"/>
              <a:t>Chandra </a:t>
            </a:r>
            <a:r>
              <a:rPr lang="en-US" sz="1200" dirty="0" smtClean="0"/>
              <a:t>(ESEC</a:t>
            </a:r>
            <a:r>
              <a:rPr lang="en-US" sz="1200" dirty="0"/>
              <a:t>/FSE'15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DLint</a:t>
            </a:r>
            <a:r>
              <a:rPr lang="en-US" sz="1600" b="1" dirty="0">
                <a:solidFill>
                  <a:srgbClr val="4F81BD"/>
                </a:solidFill>
              </a:rPr>
              <a:t>: Dynamically Checking Bad Coding Practices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Liang </a:t>
            </a:r>
            <a:r>
              <a:rPr lang="en-US" sz="1200" dirty="0"/>
              <a:t>Gong and Michael </a:t>
            </a:r>
            <a:r>
              <a:rPr lang="en-US" sz="1200" dirty="0" err="1"/>
              <a:t>Pradel</a:t>
            </a:r>
            <a:r>
              <a:rPr lang="en-US" sz="1200" dirty="0"/>
              <a:t> and Manu </a:t>
            </a:r>
            <a:r>
              <a:rPr lang="en-US" sz="1200" dirty="0" err="1"/>
              <a:t>Sridharan</a:t>
            </a:r>
            <a:r>
              <a:rPr lang="en-US" sz="1200" dirty="0"/>
              <a:t> and Koushik </a:t>
            </a:r>
            <a:r>
              <a:rPr lang="en-US" sz="1200" dirty="0" smtClean="0"/>
              <a:t>Sen </a:t>
            </a:r>
            <a:r>
              <a:rPr lang="en-US" sz="1200" dirty="0" smtClean="0"/>
              <a:t>(ISSTA</a:t>
            </a:r>
            <a:r>
              <a:rPr lang="en-US" sz="1200" dirty="0"/>
              <a:t>'</a:t>
            </a:r>
            <a:r>
              <a:rPr lang="en-US" sz="1200" dirty="0" smtClean="0"/>
              <a:t>15)</a:t>
            </a:r>
            <a:endParaRPr lang="en-US" sz="1200" dirty="0"/>
          </a:p>
          <a:p>
            <a:r>
              <a:rPr lang="en-US" sz="1600" b="1" dirty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MultiSE</a:t>
            </a:r>
            <a:r>
              <a:rPr lang="en-US" sz="1600" b="1" dirty="0">
                <a:solidFill>
                  <a:srgbClr val="4F81BD"/>
                </a:solidFill>
              </a:rPr>
              <a:t>: Multi-Path Symbolic Execution using Value Summaries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</a:p>
          <a:p>
            <a:pPr lvl="1"/>
            <a:r>
              <a:rPr lang="en-US" sz="1200" dirty="0" smtClean="0"/>
              <a:t>Koushik </a:t>
            </a:r>
            <a:r>
              <a:rPr lang="en-US" sz="1200" dirty="0"/>
              <a:t>Sen and George </a:t>
            </a:r>
            <a:r>
              <a:rPr lang="en-US" sz="1200" dirty="0" err="1"/>
              <a:t>Necula</a:t>
            </a:r>
            <a:r>
              <a:rPr lang="en-US" sz="1200" dirty="0"/>
              <a:t> and Liang Gong and </a:t>
            </a:r>
            <a:r>
              <a:rPr lang="en-US" sz="1200" dirty="0" err="1"/>
              <a:t>Wontae</a:t>
            </a:r>
            <a:r>
              <a:rPr lang="en-US" sz="1200" dirty="0"/>
              <a:t> Choi,  </a:t>
            </a:r>
            <a:r>
              <a:rPr lang="en-US" sz="1200" dirty="0" smtClean="0"/>
              <a:t>(ESEC</a:t>
            </a:r>
            <a:r>
              <a:rPr lang="en-US" sz="1200" dirty="0"/>
              <a:t>/FSE'15) 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The Good, the Bad, and the Ugly: An Empirical Study of Implicit Type Conversions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(To appear at ECOOP</a:t>
            </a:r>
            <a:r>
              <a:rPr lang="en-US" sz="1200" dirty="0"/>
              <a:t>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EventBreak</a:t>
            </a:r>
            <a:r>
              <a:rPr lang="en-US" sz="1600" b="1" dirty="0">
                <a:solidFill>
                  <a:srgbClr val="4F81BD"/>
                </a:solidFill>
              </a:rPr>
              <a:t>: Analyzing the Responsiveness of User Interfaces through Performance-Guided Test Generation,"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George </a:t>
            </a:r>
            <a:r>
              <a:rPr lang="en-US" sz="1200" dirty="0" err="1"/>
              <a:t>Necula</a:t>
            </a:r>
            <a:r>
              <a:rPr lang="en-US" sz="1200" dirty="0"/>
              <a:t> and Koushik </a:t>
            </a:r>
            <a:r>
              <a:rPr lang="en-US" sz="1200" dirty="0" smtClean="0"/>
              <a:t>Sen (</a:t>
            </a:r>
            <a:r>
              <a:rPr lang="en-US" sz="1200" dirty="0"/>
              <a:t>OOPSLA'14</a:t>
            </a:r>
            <a:r>
              <a:rPr lang="en-US" sz="12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242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Serious Analyses with </a:t>
            </a:r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983163"/>
          </a:xfrm>
        </p:spPr>
        <p:txBody>
          <a:bodyPr/>
          <a:lstStyle/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Feedback-Directed Instrumentation for Deployed JavaScript Applications," 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pPr lvl="1"/>
            <a:r>
              <a:rPr lang="en-US" sz="1200" dirty="0"/>
              <a:t>Magnus Madsen and Frank Tip and </a:t>
            </a:r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Koushik Sen and Anders </a:t>
            </a:r>
            <a:r>
              <a:rPr lang="en-US" sz="1200" dirty="0"/>
              <a:t>(</a:t>
            </a:r>
            <a:r>
              <a:rPr lang="en-US" sz="1200" dirty="0"/>
              <a:t>ICSE'16)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Trace Typing: An Approach for Evaluating Retrofitted Type Systems," </a:t>
            </a:r>
          </a:p>
          <a:p>
            <a:pPr lvl="1"/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Colin S. Gordon and </a:t>
            </a:r>
            <a:r>
              <a:rPr lang="en-US" sz="1200" dirty="0" err="1"/>
              <a:t>Satish</a:t>
            </a:r>
            <a:r>
              <a:rPr lang="en-US" sz="1200" dirty="0"/>
              <a:t> Chandra and Manu </a:t>
            </a:r>
            <a:r>
              <a:rPr lang="en-US" sz="1200" dirty="0" err="1"/>
              <a:t>Sridharan</a:t>
            </a:r>
            <a:r>
              <a:rPr lang="en-US" sz="1200" dirty="0"/>
              <a:t> and Frank Tip and Koushik </a:t>
            </a:r>
            <a:r>
              <a:rPr lang="en-US" sz="1200" dirty="0"/>
              <a:t>Sen </a:t>
            </a:r>
            <a:r>
              <a:rPr lang="en-US" sz="1200" dirty="0"/>
              <a:t>(ECOOP'16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TypeDevil</a:t>
            </a:r>
            <a:r>
              <a:rPr lang="en-US" sz="1600" b="1" dirty="0">
                <a:solidFill>
                  <a:srgbClr val="4F81BD"/>
                </a:solidFill>
              </a:rPr>
              <a:t>: Dynamic Type Inconsistency Analysis for JavaScript,”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Koushik Sen (ICSE'15)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JITProf</a:t>
            </a:r>
            <a:r>
              <a:rPr lang="en-US" sz="1600" b="1" dirty="0">
                <a:solidFill>
                  <a:srgbClr val="FF0000"/>
                </a:solidFill>
              </a:rPr>
              <a:t>: Pinpointing JIT-unfriendly JavaScript Code,"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Liang </a:t>
            </a:r>
            <a:r>
              <a:rPr lang="en-US" sz="1200" dirty="0">
                <a:solidFill>
                  <a:srgbClr val="FF0000"/>
                </a:solidFill>
              </a:rPr>
              <a:t>Gong and Michael </a:t>
            </a:r>
            <a:r>
              <a:rPr lang="en-US" sz="1200" dirty="0" err="1">
                <a:solidFill>
                  <a:srgbClr val="FF0000"/>
                </a:solidFill>
              </a:rPr>
              <a:t>Pradel</a:t>
            </a:r>
            <a:r>
              <a:rPr lang="en-US" sz="1200" dirty="0">
                <a:solidFill>
                  <a:srgbClr val="FF0000"/>
                </a:solidFill>
              </a:rPr>
              <a:t> and Koushik </a:t>
            </a:r>
            <a:r>
              <a:rPr lang="en-US" sz="1200" dirty="0" smtClean="0">
                <a:solidFill>
                  <a:srgbClr val="FF0000"/>
                </a:solidFill>
              </a:rPr>
              <a:t>Sen </a:t>
            </a:r>
            <a:r>
              <a:rPr lang="en-US" sz="1200" dirty="0" smtClean="0">
                <a:solidFill>
                  <a:srgbClr val="FF0000"/>
                </a:solidFill>
              </a:rPr>
              <a:t>(ESEC</a:t>
            </a:r>
            <a:r>
              <a:rPr lang="en-US" sz="1200" dirty="0">
                <a:solidFill>
                  <a:srgbClr val="FF0000"/>
                </a:solidFill>
              </a:rPr>
              <a:t>/FSE'</a:t>
            </a:r>
            <a:r>
              <a:rPr lang="en-US" sz="1200" dirty="0" smtClean="0">
                <a:solidFill>
                  <a:srgbClr val="FF0000"/>
                </a:solidFill>
              </a:rPr>
              <a:t>15)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MemInsight</a:t>
            </a:r>
            <a:r>
              <a:rPr lang="en-US" sz="1600" b="1" dirty="0">
                <a:solidFill>
                  <a:srgbClr val="FF0000"/>
                </a:solidFill>
              </a:rPr>
              <a:t>: Platform-Independent Memory Debugging for JavaScript</a:t>
            </a:r>
            <a:r>
              <a:rPr lang="en-US" sz="1600" b="1" dirty="0" smtClean="0">
                <a:solidFill>
                  <a:srgbClr val="FF0000"/>
                </a:solidFill>
              </a:rPr>
              <a:t>,”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Simon </a:t>
            </a:r>
            <a:r>
              <a:rPr lang="en-US" sz="1200" dirty="0">
                <a:solidFill>
                  <a:srgbClr val="FF0000"/>
                </a:solidFill>
              </a:rPr>
              <a:t>Jensen and Manu </a:t>
            </a:r>
            <a:r>
              <a:rPr lang="en-US" sz="1200" dirty="0" err="1">
                <a:solidFill>
                  <a:srgbClr val="FF0000"/>
                </a:solidFill>
              </a:rPr>
              <a:t>Sridharan</a:t>
            </a:r>
            <a:r>
              <a:rPr lang="en-US" sz="1200" dirty="0">
                <a:solidFill>
                  <a:srgbClr val="FF0000"/>
                </a:solidFill>
              </a:rPr>
              <a:t> and Koushik Sen and </a:t>
            </a:r>
            <a:r>
              <a:rPr lang="en-US" sz="1200" dirty="0" err="1">
                <a:solidFill>
                  <a:srgbClr val="FF0000"/>
                </a:solidFill>
              </a:rPr>
              <a:t>Satish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Chandra </a:t>
            </a:r>
            <a:r>
              <a:rPr lang="en-US" sz="1200" dirty="0" smtClean="0">
                <a:solidFill>
                  <a:srgbClr val="FF0000"/>
                </a:solidFill>
              </a:rPr>
              <a:t>(ESEC</a:t>
            </a:r>
            <a:r>
              <a:rPr lang="en-US" sz="1200" dirty="0">
                <a:solidFill>
                  <a:srgbClr val="FF0000"/>
                </a:solidFill>
              </a:rPr>
              <a:t>/FSE'15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DLint</a:t>
            </a:r>
            <a:r>
              <a:rPr lang="en-US" sz="1600" b="1" dirty="0">
                <a:solidFill>
                  <a:srgbClr val="FF0000"/>
                </a:solidFill>
              </a:rPr>
              <a:t>: Dynamically Checking Bad Coding Practices in JavaScript,"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Liang </a:t>
            </a:r>
            <a:r>
              <a:rPr lang="en-US" sz="1200" dirty="0">
                <a:solidFill>
                  <a:srgbClr val="FF0000"/>
                </a:solidFill>
              </a:rPr>
              <a:t>Gong and Michael </a:t>
            </a:r>
            <a:r>
              <a:rPr lang="en-US" sz="1200" dirty="0" err="1">
                <a:solidFill>
                  <a:srgbClr val="FF0000"/>
                </a:solidFill>
              </a:rPr>
              <a:t>Pradel</a:t>
            </a:r>
            <a:r>
              <a:rPr lang="en-US" sz="1200" dirty="0">
                <a:solidFill>
                  <a:srgbClr val="FF0000"/>
                </a:solidFill>
              </a:rPr>
              <a:t> and Manu </a:t>
            </a:r>
            <a:r>
              <a:rPr lang="en-US" sz="1200" dirty="0" err="1">
                <a:solidFill>
                  <a:srgbClr val="FF0000"/>
                </a:solidFill>
              </a:rPr>
              <a:t>Sridharan</a:t>
            </a:r>
            <a:r>
              <a:rPr lang="en-US" sz="1200" dirty="0">
                <a:solidFill>
                  <a:srgbClr val="FF0000"/>
                </a:solidFill>
              </a:rPr>
              <a:t> and Koushik </a:t>
            </a:r>
            <a:r>
              <a:rPr lang="en-US" sz="1200" dirty="0" smtClean="0">
                <a:solidFill>
                  <a:srgbClr val="FF0000"/>
                </a:solidFill>
              </a:rPr>
              <a:t>Sen </a:t>
            </a:r>
            <a:r>
              <a:rPr lang="en-US" sz="1200" dirty="0" smtClean="0">
                <a:solidFill>
                  <a:srgbClr val="FF0000"/>
                </a:solidFill>
              </a:rPr>
              <a:t>(ISSTA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smtClean="0">
                <a:solidFill>
                  <a:srgbClr val="FF0000"/>
                </a:solidFill>
              </a:rPr>
              <a:t>15)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MultiSE</a:t>
            </a:r>
            <a:r>
              <a:rPr lang="en-US" sz="1600" b="1" dirty="0">
                <a:solidFill>
                  <a:srgbClr val="4F81BD"/>
                </a:solidFill>
              </a:rPr>
              <a:t>: Multi-Path Symbolic Execution using Value Summaries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</a:p>
          <a:p>
            <a:pPr lvl="1"/>
            <a:r>
              <a:rPr lang="en-US" sz="1200" dirty="0" smtClean="0"/>
              <a:t>Koushik </a:t>
            </a:r>
            <a:r>
              <a:rPr lang="en-US" sz="1200" dirty="0"/>
              <a:t>Sen and George </a:t>
            </a:r>
            <a:r>
              <a:rPr lang="en-US" sz="1200" dirty="0" err="1"/>
              <a:t>Necula</a:t>
            </a:r>
            <a:r>
              <a:rPr lang="en-US" sz="1200" dirty="0"/>
              <a:t> and Liang Gong and </a:t>
            </a:r>
            <a:r>
              <a:rPr lang="en-US" sz="1200" dirty="0" err="1"/>
              <a:t>Wontae</a:t>
            </a:r>
            <a:r>
              <a:rPr lang="en-US" sz="1200" dirty="0"/>
              <a:t> Choi,  </a:t>
            </a:r>
            <a:r>
              <a:rPr lang="en-US" sz="1200" dirty="0" smtClean="0"/>
              <a:t>(ESEC</a:t>
            </a:r>
            <a:r>
              <a:rPr lang="en-US" sz="1200" dirty="0"/>
              <a:t>/FSE'15) 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The Good, the Bad, and the Ugly: An Empirical Study of Implicit Type Conversions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(To appear at ECOOP</a:t>
            </a:r>
            <a:r>
              <a:rPr lang="en-US" sz="1200" dirty="0"/>
              <a:t>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EventBreak</a:t>
            </a:r>
            <a:r>
              <a:rPr lang="en-US" sz="1600" b="1" dirty="0">
                <a:solidFill>
                  <a:srgbClr val="4F81BD"/>
                </a:solidFill>
              </a:rPr>
              <a:t>: Analyzing the Responsiveness of User Interfaces through Performance-Guided Test Generation,"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George </a:t>
            </a:r>
            <a:r>
              <a:rPr lang="en-US" sz="1200" dirty="0" err="1"/>
              <a:t>Necula</a:t>
            </a:r>
            <a:r>
              <a:rPr lang="en-US" sz="1200" dirty="0"/>
              <a:t> and Koushik </a:t>
            </a:r>
            <a:r>
              <a:rPr lang="en-US" sz="1200" dirty="0" smtClean="0"/>
              <a:t>Sen (</a:t>
            </a:r>
            <a:r>
              <a:rPr lang="en-US" sz="1200" dirty="0"/>
              <a:t>OOPSLA'14</a:t>
            </a:r>
            <a:r>
              <a:rPr lang="en-US" sz="12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78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Huge</a:t>
            </a:r>
            <a:r>
              <a:rPr lang="en-US" dirty="0" smtClean="0"/>
              <a:t> </a:t>
            </a:r>
            <a:r>
              <a:rPr lang="en-US" dirty="0"/>
              <a:t>ecosystem of </a:t>
            </a:r>
            <a:r>
              <a:rPr lang="en-US" dirty="0" smtClean="0"/>
              <a:t>libraries and frameworks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has </a:t>
            </a:r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can start coding and get results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No special installation/execution environment</a:t>
            </a:r>
          </a:p>
          <a:p>
            <a:pPr lvl="1"/>
            <a:r>
              <a:rPr lang="en-US" dirty="0" smtClean="0"/>
              <a:t>Just use a modern browser</a:t>
            </a: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sz="3200" dirty="0">
                <a:cs typeface="ＭＳ Ｐゴシック" charset="0"/>
              </a:rPr>
              <a:t>JavaScript supports functional programming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order </a:t>
            </a:r>
            <a:r>
              <a:rPr lang="en-US" dirty="0" smtClean="0"/>
              <a:t>functions </a:t>
            </a:r>
          </a:p>
          <a:p>
            <a:r>
              <a:rPr lang="en-US" dirty="0" smtClean="0"/>
              <a:t>Modern </a:t>
            </a:r>
            <a:r>
              <a:rPr lang="en-US" dirty="0"/>
              <a:t>JavaScript VMs are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0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Atwood’s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“Any </a:t>
            </a:r>
            <a:r>
              <a:rPr lang="en-US" dirty="0"/>
              <a:t>application that can be written in JavaScript, will eventually be written in JavaScript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6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JavaScript has its quirks (many)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var</a:t>
            </a:r>
            <a:r>
              <a:rPr lang="en-US" sz="2800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++x;</a:t>
            </a:r>
          </a:p>
          <a:p>
            <a:pPr marL="0" indent="0">
              <a:buNone/>
            </a:pPr>
            <a:r>
              <a:rPr lang="en-US" sz="2800" dirty="0" err="1" smtClean="0"/>
              <a:t>console.log</a:t>
            </a:r>
            <a:r>
              <a:rPr lang="en-US" sz="2800" dirty="0" smtClean="0"/>
              <a:t>(x);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x += 1;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var</a:t>
            </a:r>
            <a:r>
              <a:rPr lang="en-US" sz="2800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++x;</a:t>
            </a:r>
          </a:p>
          <a:p>
            <a:pPr marL="0" indent="0">
              <a:buNone/>
            </a:pPr>
            <a:r>
              <a:rPr lang="en-US" sz="2800" dirty="0" err="1" smtClean="0"/>
              <a:t>console.log</a:t>
            </a:r>
            <a:r>
              <a:rPr lang="en-US" sz="2800" dirty="0" smtClean="0"/>
              <a:t>(x);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// prints 2</a:t>
            </a:r>
            <a:endParaRPr 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x += 1;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prints 11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JUVEKAR@YFWHRMUFUVWXY5MI" val="3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12226</TotalTime>
  <Words>2757</Words>
  <Application>Microsoft Macintosh PowerPoint</Application>
  <PresentationFormat>On-screen Show (4:3)</PresentationFormat>
  <Paragraphs>463</Paragraphs>
  <Slides>45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Jalangi: A Dynamic Analysis Framework for JavaScript</vt:lpstr>
      <vt:lpstr>Why JavaScript?</vt:lpstr>
      <vt:lpstr>Growth in popularity (based on jobs available) from 2012 – 2013</vt:lpstr>
      <vt:lpstr>Why JavaScript?</vt:lpstr>
      <vt:lpstr>PowerPoint Presentation</vt:lpstr>
      <vt:lpstr>Atwood’s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for Bug Finding and Security Analysis</vt:lpstr>
      <vt:lpstr>Jalangi</vt:lpstr>
      <vt:lpstr>Jalangi: Goals and Requirements</vt:lpstr>
      <vt:lpstr>Why not Modify a Browser?</vt:lpstr>
      <vt:lpstr>Jalangi 1 and 2</vt:lpstr>
      <vt:lpstr>How Jalangi Works?</vt:lpstr>
      <vt:lpstr>How Jalangi Works?</vt:lpstr>
      <vt:lpstr>How Jalangi Works?</vt:lpstr>
      <vt:lpstr>How Jalangi Works?</vt:lpstr>
      <vt:lpstr>Jalangi Instrumentation (simplified)</vt:lpstr>
      <vt:lpstr>Jalangi Runtime</vt:lpstr>
      <vt:lpstr>Jalangi Runtime</vt:lpstr>
      <vt:lpstr>Jalangi Runtime</vt:lpstr>
      <vt:lpstr>Jalangi Runtime</vt:lpstr>
      <vt:lpstr>Download and Install Jalangi 2</vt:lpstr>
      <vt:lpstr>Jalangi Callbacks</vt:lpstr>
      <vt:lpstr>TraceAll.js analysis: prints all callbacks</vt:lpstr>
      <vt:lpstr>Sample Analyses</vt:lpstr>
      <vt:lpstr>Sample analysis: check if undefined is concatenated with a string</vt:lpstr>
      <vt:lpstr>Sample analysis: count branches</vt:lpstr>
      <vt:lpstr>Sample analysis: count number of objects allocated at each site</vt:lpstr>
      <vt:lpstr>Shadow Objects (SMemory.js)</vt:lpstr>
      <vt:lpstr>SMemory.js API</vt:lpstr>
      <vt:lpstr>Associate Allocation Site</vt:lpstr>
      <vt:lpstr>Log All Load and Stores</vt:lpstr>
      <vt:lpstr>Sample analysis (modify semantics): interpret ‘-’ as ‘*’</vt:lpstr>
      <vt:lpstr>Sample analysis (modify semantics): skip execution of an evil function</vt:lpstr>
      <vt:lpstr>Sample analysis (modify semantics): loop a function body</vt:lpstr>
      <vt:lpstr>Sample analysis (modify semantics): loop a function body</vt:lpstr>
      <vt:lpstr>Sample analysis (modify semantics): loop a function body</vt:lpstr>
      <vt:lpstr>Sample analysis (modify semantics): MultiSE: Multi-Path Symbolic Execution using Value Summaries (ESEC/FSE 2015)</vt:lpstr>
      <vt:lpstr>Jalangi 2 Summary</vt:lpstr>
      <vt:lpstr>Serious Analyses with Jalangi</vt:lpstr>
      <vt:lpstr>Serious Analyses with Jalangi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Koushik Sen</cp:lastModifiedBy>
  <cp:revision>1265</cp:revision>
  <dcterms:created xsi:type="dcterms:W3CDTF">2008-05-10T23:21:29Z</dcterms:created>
  <dcterms:modified xsi:type="dcterms:W3CDTF">2016-06-14T18:30:39Z</dcterms:modified>
</cp:coreProperties>
</file>