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311" r:id="rId2"/>
    <p:sldId id="324" r:id="rId3"/>
    <p:sldId id="326" r:id="rId4"/>
    <p:sldId id="348" r:id="rId5"/>
    <p:sldId id="350" r:id="rId6"/>
    <p:sldId id="353" r:id="rId7"/>
    <p:sldId id="356" r:id="rId8"/>
    <p:sldId id="379" r:id="rId9"/>
    <p:sldId id="358" r:id="rId10"/>
    <p:sldId id="352" r:id="rId11"/>
    <p:sldId id="371" r:id="rId12"/>
    <p:sldId id="355" r:id="rId13"/>
    <p:sldId id="360" r:id="rId14"/>
    <p:sldId id="372" r:id="rId15"/>
    <p:sldId id="367" r:id="rId16"/>
    <p:sldId id="357" r:id="rId17"/>
    <p:sldId id="340" r:id="rId18"/>
    <p:sldId id="342" r:id="rId19"/>
    <p:sldId id="341" r:id="rId20"/>
    <p:sldId id="373" r:id="rId21"/>
    <p:sldId id="368" r:id="rId22"/>
    <p:sldId id="369" r:id="rId23"/>
    <p:sldId id="370" r:id="rId24"/>
    <p:sldId id="376" r:id="rId25"/>
    <p:sldId id="374" r:id="rId26"/>
    <p:sldId id="375" r:id="rId27"/>
    <p:sldId id="377" r:id="rId28"/>
    <p:sldId id="354" r:id="rId29"/>
    <p:sldId id="364" r:id="rId30"/>
    <p:sldId id="359" r:id="rId31"/>
    <p:sldId id="378" r:id="rId32"/>
    <p:sldId id="312" r:id="rId33"/>
  </p:sldIdLst>
  <p:sldSz cx="9144000" cy="5715000" type="screen16x1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356616"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713232"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069848"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426464"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1783080" algn="l" defTabSz="713232"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139696" algn="l" defTabSz="713232"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2496312" algn="l" defTabSz="713232"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2852928" algn="l" defTabSz="713232"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1624"/>
    <a:srgbClr val="CC0000"/>
    <a:srgbClr val="C92530"/>
    <a:srgbClr val="F9A5B7"/>
    <a:srgbClr val="C81622"/>
    <a:srgbClr val="CC3300"/>
    <a:srgbClr val="CC6600"/>
    <a:srgbClr val="990000"/>
    <a:srgbClr val="78B832"/>
    <a:srgbClr val="9281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577" autoAdjust="0"/>
  </p:normalViewPr>
  <p:slideViewPr>
    <p:cSldViewPr showGuides="1">
      <p:cViewPr varScale="1">
        <p:scale>
          <a:sx n="69" d="100"/>
          <a:sy n="69" d="100"/>
        </p:scale>
        <p:origin x="1416" y="60"/>
      </p:cViewPr>
      <p:guideLst>
        <p:guide orient="horz" pos="1800"/>
        <p:guide pos="2880"/>
      </p:guideLst>
    </p:cSldViewPr>
  </p:slideViewPr>
  <p:notesTextViewPr>
    <p:cViewPr>
      <p:scale>
        <a:sx n="1" d="1"/>
        <a:sy n="1" d="1"/>
      </p:scale>
      <p:origin x="0" y="0"/>
    </p:cViewPr>
  </p:notesTextViewPr>
  <p:notesViewPr>
    <p:cSldViewPr showGuides="1">
      <p:cViewPr varScale="1">
        <p:scale>
          <a:sx n="86" d="100"/>
          <a:sy n="86" d="100"/>
        </p:scale>
        <p:origin x="3762"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2E2C57-14C1-4D58-BC24-4E1A6DE6D3A8}"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zh-CN" altLang="en-US"/>
        </a:p>
      </dgm:t>
    </dgm:pt>
    <dgm:pt modelId="{6C66F481-CFDB-43F5-8E24-1EB79F3F7502}">
      <dgm:prSet phldrT="[文本]"/>
      <dgm:spPr>
        <a:noFill/>
        <a:ln>
          <a:solidFill>
            <a:srgbClr val="F3F9FA"/>
          </a:solidFill>
        </a:ln>
      </dgm:spPr>
      <dgm:t>
        <a:bodyPr/>
        <a:lstStyle/>
        <a:p>
          <a:endParaRPr lang="en-US" altLang="zh-CN" b="1" dirty="0" smtClean="0">
            <a:solidFill>
              <a:srgbClr val="00B050"/>
            </a:solidFill>
            <a:latin typeface="微软雅黑" panose="020B0503020204020204" pitchFamily="34" charset="-122"/>
            <a:ea typeface="微软雅黑" panose="020B0503020204020204" pitchFamily="34" charset="-122"/>
          </a:endParaRPr>
        </a:p>
      </dgm:t>
    </dgm:pt>
    <dgm:pt modelId="{116925C4-9129-4F0C-9023-7A10A17D359A}" type="sibTrans" cxnId="{63E59832-EEF5-4B62-99EE-C5F62F898818}">
      <dgm:prSet/>
      <dgm:spPr/>
      <dgm:t>
        <a:bodyPr/>
        <a:lstStyle/>
        <a:p>
          <a:endParaRPr lang="zh-CN" altLang="en-US"/>
        </a:p>
      </dgm:t>
    </dgm:pt>
    <dgm:pt modelId="{093E3AD0-20A1-40AE-B673-4757B56B29CB}" type="parTrans" cxnId="{63E59832-EEF5-4B62-99EE-C5F62F898818}">
      <dgm:prSet/>
      <dgm:spPr/>
      <dgm:t>
        <a:bodyPr/>
        <a:lstStyle/>
        <a:p>
          <a:endParaRPr lang="zh-CN" altLang="en-US"/>
        </a:p>
      </dgm:t>
    </dgm:pt>
    <dgm:pt modelId="{658E3CF6-06CE-41DC-9A9A-B9A30AA171B3}" type="pres">
      <dgm:prSet presAssocID="{6D2E2C57-14C1-4D58-BC24-4E1A6DE6D3A8}" presName="Name0" presStyleCnt="0">
        <dgm:presLayoutVars>
          <dgm:chMax val="4"/>
          <dgm:resizeHandles val="exact"/>
        </dgm:presLayoutVars>
      </dgm:prSet>
      <dgm:spPr/>
      <dgm:t>
        <a:bodyPr/>
        <a:lstStyle/>
        <a:p>
          <a:endParaRPr lang="zh-CN" altLang="en-US"/>
        </a:p>
      </dgm:t>
    </dgm:pt>
    <dgm:pt modelId="{0D0E972B-C270-4AB8-99C8-42424D570B7A}" type="pres">
      <dgm:prSet presAssocID="{6D2E2C57-14C1-4D58-BC24-4E1A6DE6D3A8}" presName="ellipse" presStyleLbl="trBgShp" presStyleIdx="0" presStyleCnt="1" custLinFactNeighborX="-2189"/>
      <dgm:spPr/>
    </dgm:pt>
    <dgm:pt modelId="{FA28FC0A-3016-4606-97B2-2AFBD9351E9F}" type="pres">
      <dgm:prSet presAssocID="{6D2E2C57-14C1-4D58-BC24-4E1A6DE6D3A8}" presName="arrow1" presStyleLbl="fgShp" presStyleIdx="0" presStyleCnt="1" custScaleX="129429" custScaleY="134430" custLinFactNeighborY="14231"/>
      <dgm:spPr>
        <a:noFill/>
        <a:ln>
          <a:noFill/>
        </a:ln>
      </dgm:spPr>
      <dgm:t>
        <a:bodyPr/>
        <a:lstStyle/>
        <a:p>
          <a:endParaRPr lang="zh-CN" altLang="en-US"/>
        </a:p>
      </dgm:t>
    </dgm:pt>
    <dgm:pt modelId="{EF0320CE-C59A-4811-8F25-8FAF58042C8C}" type="pres">
      <dgm:prSet presAssocID="{6D2E2C57-14C1-4D58-BC24-4E1A6DE6D3A8}" presName="rectangle" presStyleLbl="revTx" presStyleIdx="0" presStyleCnt="1" custLinFactX="112780" custLinFactNeighborX="200000" custLinFactNeighborY="26755">
        <dgm:presLayoutVars>
          <dgm:bulletEnabled val="1"/>
        </dgm:presLayoutVars>
      </dgm:prSet>
      <dgm:spPr>
        <a:noFill/>
      </dgm:spPr>
      <dgm:t>
        <a:bodyPr/>
        <a:lstStyle/>
        <a:p>
          <a:endParaRPr lang="zh-CN" altLang="en-US"/>
        </a:p>
      </dgm:t>
    </dgm:pt>
    <dgm:pt modelId="{C75D77CC-8B29-43F2-AADE-9714FB5FA8B8}" type="pres">
      <dgm:prSet presAssocID="{6D2E2C57-14C1-4D58-BC24-4E1A6DE6D3A8}" presName="funnel" presStyleLbl="trAlignAcc1" presStyleIdx="0" presStyleCnt="1" custLinFactNeighborX="-1207" custLinFactNeighborY="-561"/>
      <dgm:spPr/>
    </dgm:pt>
  </dgm:ptLst>
  <dgm:cxnLst>
    <dgm:cxn modelId="{63E59832-EEF5-4B62-99EE-C5F62F898818}" srcId="{6D2E2C57-14C1-4D58-BC24-4E1A6DE6D3A8}" destId="{6C66F481-CFDB-43F5-8E24-1EB79F3F7502}" srcOrd="0" destOrd="0" parTransId="{093E3AD0-20A1-40AE-B673-4757B56B29CB}" sibTransId="{116925C4-9129-4F0C-9023-7A10A17D359A}"/>
    <dgm:cxn modelId="{C9D97FB9-58A4-47F6-A20C-57CC6B2D8517}" type="presOf" srcId="{6C66F481-CFDB-43F5-8E24-1EB79F3F7502}" destId="{EF0320CE-C59A-4811-8F25-8FAF58042C8C}" srcOrd="0" destOrd="0" presId="urn:microsoft.com/office/officeart/2005/8/layout/funnel1"/>
    <dgm:cxn modelId="{1562F50D-1600-4FAB-9179-572DF8AAF82B}" type="presOf" srcId="{6D2E2C57-14C1-4D58-BC24-4E1A6DE6D3A8}" destId="{658E3CF6-06CE-41DC-9A9A-B9A30AA171B3}" srcOrd="0" destOrd="0" presId="urn:microsoft.com/office/officeart/2005/8/layout/funnel1"/>
    <dgm:cxn modelId="{29BD7623-DDEC-48E5-A405-1BE5F95F5116}" type="presParOf" srcId="{658E3CF6-06CE-41DC-9A9A-B9A30AA171B3}" destId="{0D0E972B-C270-4AB8-99C8-42424D570B7A}" srcOrd="0" destOrd="0" presId="urn:microsoft.com/office/officeart/2005/8/layout/funnel1"/>
    <dgm:cxn modelId="{3B25DD90-F702-48EE-93DA-95D1D49C6DBF}" type="presParOf" srcId="{658E3CF6-06CE-41DC-9A9A-B9A30AA171B3}" destId="{FA28FC0A-3016-4606-97B2-2AFBD9351E9F}" srcOrd="1" destOrd="0" presId="urn:microsoft.com/office/officeart/2005/8/layout/funnel1"/>
    <dgm:cxn modelId="{7DAA3960-A4A9-4108-B424-25AA38B4CCA4}" type="presParOf" srcId="{658E3CF6-06CE-41DC-9A9A-B9A30AA171B3}" destId="{EF0320CE-C59A-4811-8F25-8FAF58042C8C}" srcOrd="2" destOrd="0" presId="urn:microsoft.com/office/officeart/2005/8/layout/funnel1"/>
    <dgm:cxn modelId="{C4830F21-B976-4721-938C-B82E4E1CFF35}" type="presParOf" srcId="{658E3CF6-06CE-41DC-9A9A-B9A30AA171B3}" destId="{C75D77CC-8B29-43F2-AADE-9714FB5FA8B8}" srcOrd="3" destOrd="0" presId="urn:microsoft.com/office/officeart/2005/8/layout/funne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8542E0-94E4-4E51-B249-2E60512EA68D}" type="datetimeFigureOut">
              <a:rPr lang="zh-CN" altLang="en-US" smtClean="0"/>
              <a:t>2014/10/16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A05939-94AD-4C5B-BDF4-3D0859237148}" type="slidenum">
              <a:rPr lang="zh-CN" altLang="en-US" smtClean="0"/>
              <a:t>‹#›</a:t>
            </a:fld>
            <a:endParaRPr lang="zh-CN" altLang="en-US"/>
          </a:p>
        </p:txBody>
      </p:sp>
    </p:spTree>
    <p:extLst>
      <p:ext uri="{BB962C8B-B14F-4D97-AF65-F5344CB8AC3E}">
        <p14:creationId xmlns:p14="http://schemas.microsoft.com/office/powerpoint/2010/main" val="1678841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ea typeface="宋体" panose="02010600030101010101" pitchFamily="2" charset="-122"/>
              </a:defRPr>
            </a:lvl1pPr>
          </a:lstStyle>
          <a:p>
            <a:pPr>
              <a:defRPr/>
            </a:pPr>
            <a:fld id="{23E5562E-F070-4FDB-B657-165B349CEB92}" type="datetimeFigureOut">
              <a:rPr lang="zh-CN" altLang="en-US"/>
              <a:pPr>
                <a:defRPr/>
              </a:pPr>
              <a:t>2014/10/16</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896889B-9A87-4410-B5BB-0D5960A483A7}" type="slidenum">
              <a:rPr lang="zh-CN" altLang="en-US"/>
              <a:pPr/>
              <a:t>‹#›</a:t>
            </a:fld>
            <a:endParaRPr lang="zh-CN" altLang="en-US"/>
          </a:p>
        </p:txBody>
      </p:sp>
    </p:spTree>
    <p:extLst>
      <p:ext uri="{BB962C8B-B14F-4D97-AF65-F5344CB8AC3E}">
        <p14:creationId xmlns:p14="http://schemas.microsoft.com/office/powerpoint/2010/main" val="29608336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36" kern="1200">
        <a:solidFill>
          <a:schemeClr val="tx1"/>
        </a:solidFill>
        <a:latin typeface="+mn-lt"/>
        <a:ea typeface="+mn-ea"/>
        <a:cs typeface="+mn-cs"/>
      </a:defRPr>
    </a:lvl1pPr>
    <a:lvl2pPr marL="356616" algn="l" rtl="0" eaLnBrk="0" fontAlgn="base" hangingPunct="0">
      <a:spcBef>
        <a:spcPct val="30000"/>
      </a:spcBef>
      <a:spcAft>
        <a:spcPct val="0"/>
      </a:spcAft>
      <a:defRPr sz="936" kern="1200">
        <a:solidFill>
          <a:schemeClr val="tx1"/>
        </a:solidFill>
        <a:latin typeface="+mn-lt"/>
        <a:ea typeface="+mn-ea"/>
        <a:cs typeface="+mn-cs"/>
      </a:defRPr>
    </a:lvl2pPr>
    <a:lvl3pPr marL="713232" algn="l" rtl="0" eaLnBrk="0" fontAlgn="base" hangingPunct="0">
      <a:spcBef>
        <a:spcPct val="30000"/>
      </a:spcBef>
      <a:spcAft>
        <a:spcPct val="0"/>
      </a:spcAft>
      <a:defRPr sz="936" kern="1200">
        <a:solidFill>
          <a:schemeClr val="tx1"/>
        </a:solidFill>
        <a:latin typeface="+mn-lt"/>
        <a:ea typeface="+mn-ea"/>
        <a:cs typeface="+mn-cs"/>
      </a:defRPr>
    </a:lvl3pPr>
    <a:lvl4pPr marL="1069848" algn="l" rtl="0" eaLnBrk="0" fontAlgn="base" hangingPunct="0">
      <a:spcBef>
        <a:spcPct val="30000"/>
      </a:spcBef>
      <a:spcAft>
        <a:spcPct val="0"/>
      </a:spcAft>
      <a:defRPr sz="936" kern="1200">
        <a:solidFill>
          <a:schemeClr val="tx1"/>
        </a:solidFill>
        <a:latin typeface="+mn-lt"/>
        <a:ea typeface="+mn-ea"/>
        <a:cs typeface="+mn-cs"/>
      </a:defRPr>
    </a:lvl4pPr>
    <a:lvl5pPr marL="1426464" algn="l" rtl="0" eaLnBrk="0" fontAlgn="base" hangingPunct="0">
      <a:spcBef>
        <a:spcPct val="30000"/>
      </a:spcBef>
      <a:spcAft>
        <a:spcPct val="0"/>
      </a:spcAft>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领导、安全专家们大家下午好，非常感谢所有参会的朋友们能够拿出周五宝贵的时间来参加京东的安全沙龙。既然大家如此诚意，作为京东的主人我们更要拿出十分诚意来为大家分享我们的经验，汇报我们的成果，真正做到电商</a:t>
            </a:r>
            <a:r>
              <a:rPr lang="en-US" altLang="zh-CN" dirty="0" smtClean="0"/>
              <a:t>&amp;</a:t>
            </a:r>
            <a:r>
              <a:rPr lang="zh-CN" altLang="en-US" dirty="0" smtClean="0"/>
              <a:t>互联网的合作共赢！在今天这个难得的日子里非常荣幸由我来为大家分享京东的安全知识体系建设议题。首先请允许我做个简短的自我介绍</a:t>
            </a:r>
            <a:endParaRPr lang="zh-CN" altLang="en-US" dirty="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1</a:t>
            </a:fld>
            <a:endParaRPr lang="zh-CN" altLang="en-US"/>
          </a:p>
        </p:txBody>
      </p:sp>
    </p:spTree>
    <p:extLst>
      <p:ext uri="{BB962C8B-B14F-4D97-AF65-F5344CB8AC3E}">
        <p14:creationId xmlns:p14="http://schemas.microsoft.com/office/powerpoint/2010/main" val="1792849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10</a:t>
            </a:fld>
            <a:endParaRPr lang="zh-CN" altLang="en-US"/>
          </a:p>
        </p:txBody>
      </p:sp>
    </p:spTree>
    <p:extLst>
      <p:ext uri="{BB962C8B-B14F-4D97-AF65-F5344CB8AC3E}">
        <p14:creationId xmlns:p14="http://schemas.microsoft.com/office/powerpoint/2010/main" val="1667420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11</a:t>
            </a:fld>
            <a:endParaRPr lang="zh-CN" altLang="en-US"/>
          </a:p>
        </p:txBody>
      </p:sp>
    </p:spTree>
    <p:extLst>
      <p:ext uri="{BB962C8B-B14F-4D97-AF65-F5344CB8AC3E}">
        <p14:creationId xmlns:p14="http://schemas.microsoft.com/office/powerpoint/2010/main" val="3130681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12</a:t>
            </a:fld>
            <a:endParaRPr lang="zh-CN" altLang="en-US"/>
          </a:p>
        </p:txBody>
      </p:sp>
    </p:spTree>
    <p:extLst>
      <p:ext uri="{BB962C8B-B14F-4D97-AF65-F5344CB8AC3E}">
        <p14:creationId xmlns:p14="http://schemas.microsoft.com/office/powerpoint/2010/main" val="780119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13</a:t>
            </a:fld>
            <a:endParaRPr lang="zh-CN" altLang="en-US"/>
          </a:p>
        </p:txBody>
      </p:sp>
    </p:spTree>
    <p:extLst>
      <p:ext uri="{BB962C8B-B14F-4D97-AF65-F5344CB8AC3E}">
        <p14:creationId xmlns:p14="http://schemas.microsoft.com/office/powerpoint/2010/main" val="363422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14</a:t>
            </a:fld>
            <a:endParaRPr lang="zh-CN" altLang="en-US"/>
          </a:p>
        </p:txBody>
      </p:sp>
    </p:spTree>
    <p:extLst>
      <p:ext uri="{BB962C8B-B14F-4D97-AF65-F5344CB8AC3E}">
        <p14:creationId xmlns:p14="http://schemas.microsoft.com/office/powerpoint/2010/main" val="1668922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15</a:t>
            </a:fld>
            <a:endParaRPr lang="zh-CN" altLang="en-US"/>
          </a:p>
        </p:txBody>
      </p:sp>
    </p:spTree>
    <p:extLst>
      <p:ext uri="{BB962C8B-B14F-4D97-AF65-F5344CB8AC3E}">
        <p14:creationId xmlns:p14="http://schemas.microsoft.com/office/powerpoint/2010/main" val="4153151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16</a:t>
            </a:fld>
            <a:endParaRPr lang="zh-CN" altLang="en-US"/>
          </a:p>
        </p:txBody>
      </p:sp>
    </p:spTree>
    <p:extLst>
      <p:ext uri="{BB962C8B-B14F-4D97-AF65-F5344CB8AC3E}">
        <p14:creationId xmlns:p14="http://schemas.microsoft.com/office/powerpoint/2010/main" val="2360346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17</a:t>
            </a:fld>
            <a:endParaRPr lang="zh-CN" altLang="en-US"/>
          </a:p>
        </p:txBody>
      </p:sp>
    </p:spTree>
    <p:extLst>
      <p:ext uri="{BB962C8B-B14F-4D97-AF65-F5344CB8AC3E}">
        <p14:creationId xmlns:p14="http://schemas.microsoft.com/office/powerpoint/2010/main" val="3360343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18</a:t>
            </a:fld>
            <a:endParaRPr lang="zh-CN" altLang="en-US"/>
          </a:p>
        </p:txBody>
      </p:sp>
    </p:spTree>
    <p:extLst>
      <p:ext uri="{BB962C8B-B14F-4D97-AF65-F5344CB8AC3E}">
        <p14:creationId xmlns:p14="http://schemas.microsoft.com/office/powerpoint/2010/main" val="2318414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19</a:t>
            </a:fld>
            <a:endParaRPr lang="zh-CN" altLang="en-US"/>
          </a:p>
        </p:txBody>
      </p:sp>
    </p:spTree>
    <p:extLst>
      <p:ext uri="{BB962C8B-B14F-4D97-AF65-F5344CB8AC3E}">
        <p14:creationId xmlns:p14="http://schemas.microsoft.com/office/powerpoint/2010/main" val="897213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我是京东安全第一人李学庆 </a:t>
            </a:r>
            <a:r>
              <a:rPr lang="en-US" altLang="zh-CN" dirty="0" smtClean="0"/>
              <a:t>ID</a:t>
            </a:r>
            <a:r>
              <a:rPr lang="zh-CN" altLang="en-US" dirty="0" smtClean="0"/>
              <a:t>：</a:t>
            </a:r>
            <a:r>
              <a:rPr lang="en-US" altLang="zh-CN" dirty="0" err="1" smtClean="0"/>
              <a:t>Himan</a:t>
            </a:r>
            <a:r>
              <a:rPr lang="en-US" altLang="zh-CN" dirty="0" smtClean="0"/>
              <a:t> </a:t>
            </a:r>
            <a:r>
              <a:rPr lang="zh-CN" altLang="en-US" dirty="0" smtClean="0"/>
              <a:t>新浪微博多多关注，多多点赞。在京东的工作职责是安全评估，主要包括：上线项目，外网，内网，系统应用等一系列安全检测工作；负责安全事件的应急响应，从来公司到现在大大小小的应急事件参与</a:t>
            </a:r>
            <a:r>
              <a:rPr lang="en-US" altLang="zh-CN" dirty="0" smtClean="0"/>
              <a:t>30</a:t>
            </a:r>
            <a:r>
              <a:rPr lang="zh-CN" altLang="en-US" dirty="0" smtClean="0"/>
              <a:t>余起，见证了京东安全成长历程，对于流程优化主要是安全部门的流程制定与部门间流程对接等。最后就是</a:t>
            </a:r>
            <a:r>
              <a:rPr lang="en-US" altLang="zh-CN" dirty="0" smtClean="0"/>
              <a:t>PCI DSS</a:t>
            </a:r>
            <a:r>
              <a:rPr lang="zh-CN" altLang="en-US" dirty="0" smtClean="0"/>
              <a:t>认证，对</a:t>
            </a:r>
            <a:r>
              <a:rPr lang="en-US" altLang="zh-CN" dirty="0" smtClean="0"/>
              <a:t>PCI</a:t>
            </a:r>
            <a:r>
              <a:rPr lang="zh-CN" altLang="en-US" dirty="0" smtClean="0"/>
              <a:t>的安全审核项进行长期推动并进行证据收集 </a:t>
            </a:r>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2</a:t>
            </a:fld>
            <a:endParaRPr lang="zh-CN" altLang="en-US"/>
          </a:p>
        </p:txBody>
      </p:sp>
    </p:spTree>
    <p:extLst>
      <p:ext uri="{BB962C8B-B14F-4D97-AF65-F5344CB8AC3E}">
        <p14:creationId xmlns:p14="http://schemas.microsoft.com/office/powerpoint/2010/main" val="3435731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20</a:t>
            </a:fld>
            <a:endParaRPr lang="zh-CN" altLang="en-US"/>
          </a:p>
        </p:txBody>
      </p:sp>
    </p:spTree>
    <p:extLst>
      <p:ext uri="{BB962C8B-B14F-4D97-AF65-F5344CB8AC3E}">
        <p14:creationId xmlns:p14="http://schemas.microsoft.com/office/powerpoint/2010/main" val="16485389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21</a:t>
            </a:fld>
            <a:endParaRPr lang="zh-CN" altLang="en-US"/>
          </a:p>
        </p:txBody>
      </p:sp>
    </p:spTree>
    <p:extLst>
      <p:ext uri="{BB962C8B-B14F-4D97-AF65-F5344CB8AC3E}">
        <p14:creationId xmlns:p14="http://schemas.microsoft.com/office/powerpoint/2010/main" val="37794054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22</a:t>
            </a:fld>
            <a:endParaRPr lang="zh-CN" altLang="en-US"/>
          </a:p>
        </p:txBody>
      </p:sp>
    </p:spTree>
    <p:extLst>
      <p:ext uri="{BB962C8B-B14F-4D97-AF65-F5344CB8AC3E}">
        <p14:creationId xmlns:p14="http://schemas.microsoft.com/office/powerpoint/2010/main" val="4666352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23</a:t>
            </a:fld>
            <a:endParaRPr lang="zh-CN" altLang="en-US"/>
          </a:p>
        </p:txBody>
      </p:sp>
    </p:spTree>
    <p:extLst>
      <p:ext uri="{BB962C8B-B14F-4D97-AF65-F5344CB8AC3E}">
        <p14:creationId xmlns:p14="http://schemas.microsoft.com/office/powerpoint/2010/main" val="8067590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24</a:t>
            </a:fld>
            <a:endParaRPr lang="zh-CN" altLang="en-US"/>
          </a:p>
        </p:txBody>
      </p:sp>
    </p:spTree>
    <p:extLst>
      <p:ext uri="{BB962C8B-B14F-4D97-AF65-F5344CB8AC3E}">
        <p14:creationId xmlns:p14="http://schemas.microsoft.com/office/powerpoint/2010/main" val="1046618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25</a:t>
            </a:fld>
            <a:endParaRPr lang="zh-CN" altLang="en-US"/>
          </a:p>
        </p:txBody>
      </p:sp>
    </p:spTree>
    <p:extLst>
      <p:ext uri="{BB962C8B-B14F-4D97-AF65-F5344CB8AC3E}">
        <p14:creationId xmlns:p14="http://schemas.microsoft.com/office/powerpoint/2010/main" val="8345266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26</a:t>
            </a:fld>
            <a:endParaRPr lang="zh-CN" altLang="en-US"/>
          </a:p>
        </p:txBody>
      </p:sp>
    </p:spTree>
    <p:extLst>
      <p:ext uri="{BB962C8B-B14F-4D97-AF65-F5344CB8AC3E}">
        <p14:creationId xmlns:p14="http://schemas.microsoft.com/office/powerpoint/2010/main" val="38358250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27</a:t>
            </a:fld>
            <a:endParaRPr lang="zh-CN" altLang="en-US"/>
          </a:p>
        </p:txBody>
      </p:sp>
    </p:spTree>
    <p:extLst>
      <p:ext uri="{BB962C8B-B14F-4D97-AF65-F5344CB8AC3E}">
        <p14:creationId xmlns:p14="http://schemas.microsoft.com/office/powerpoint/2010/main" val="32729137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28</a:t>
            </a:fld>
            <a:endParaRPr lang="zh-CN" altLang="en-US"/>
          </a:p>
        </p:txBody>
      </p:sp>
    </p:spTree>
    <p:extLst>
      <p:ext uri="{BB962C8B-B14F-4D97-AF65-F5344CB8AC3E}">
        <p14:creationId xmlns:p14="http://schemas.microsoft.com/office/powerpoint/2010/main" val="39299983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29</a:t>
            </a:fld>
            <a:endParaRPr lang="zh-CN" altLang="en-US"/>
          </a:p>
        </p:txBody>
      </p:sp>
    </p:spTree>
    <p:extLst>
      <p:ext uri="{BB962C8B-B14F-4D97-AF65-F5344CB8AC3E}">
        <p14:creationId xmlns:p14="http://schemas.microsoft.com/office/powerpoint/2010/main" val="748181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场景我们并不陌生，当我给大家介绍完后，我相信会有更多的人感同身受。安全工程师挖到一个漏洞提交给了程序员，并把这个漏洞的解决方案提了过去。研发人员很配合，拿着你的解决方案三下五除二很快就解决了这个漏洞。整个世界又恢复了平静，但好景不长突然有一天你又发现还是上次的业务又出现了同样的问题，结果自己把漏洞又立即提交给了上一次的程序员。但那个程序员看了看淡定的说，这个业务下的这个功能不是我负责的。是另一位程序员的。之后自己只能绿着脸在和第二个程序员巴拉巴拉说一遍解决方案，然后修复上线。但。。。。</a:t>
            </a:r>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3</a:t>
            </a:fld>
            <a:endParaRPr lang="zh-CN" altLang="en-US"/>
          </a:p>
        </p:txBody>
      </p:sp>
    </p:spTree>
    <p:extLst>
      <p:ext uri="{BB962C8B-B14F-4D97-AF65-F5344CB8AC3E}">
        <p14:creationId xmlns:p14="http://schemas.microsoft.com/office/powerpoint/2010/main" val="36294044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30</a:t>
            </a:fld>
            <a:endParaRPr lang="zh-CN" altLang="en-US"/>
          </a:p>
        </p:txBody>
      </p:sp>
    </p:spTree>
    <p:extLst>
      <p:ext uri="{BB962C8B-B14F-4D97-AF65-F5344CB8AC3E}">
        <p14:creationId xmlns:p14="http://schemas.microsoft.com/office/powerpoint/2010/main" val="37560374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我们的安全沙龙从不打广告，用图说话。</a:t>
            </a:r>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31</a:t>
            </a:fld>
            <a:endParaRPr lang="zh-CN" altLang="en-US"/>
          </a:p>
        </p:txBody>
      </p:sp>
    </p:spTree>
    <p:extLst>
      <p:ext uri="{BB962C8B-B14F-4D97-AF65-F5344CB8AC3E}">
        <p14:creationId xmlns:p14="http://schemas.microsoft.com/office/powerpoint/2010/main" val="21610067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32</a:t>
            </a:fld>
            <a:endParaRPr lang="zh-CN" altLang="en-US"/>
          </a:p>
        </p:txBody>
      </p:sp>
    </p:spTree>
    <p:extLst>
      <p:ext uri="{BB962C8B-B14F-4D97-AF65-F5344CB8AC3E}">
        <p14:creationId xmlns:p14="http://schemas.microsoft.com/office/powerpoint/2010/main" val="1137162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我们的程序员数量不是屈指可数的。那是相当大的规模，这么多程序员站在你面前，都是同一个业务下的程序员。在你身上总是出现给</a:t>
            </a:r>
            <a:r>
              <a:rPr lang="en-US" altLang="zh-CN" dirty="0" smtClean="0"/>
              <a:t>N</a:t>
            </a:r>
            <a:r>
              <a:rPr lang="zh-CN" altLang="en-US" dirty="0" smtClean="0"/>
              <a:t>多程序员讲解漏洞解决的故事。日复一日，安全人员就变得情绪暴躁，荷尔蒙裂变，最后导致对研发人员的抱怨满天飞，汇聚一句话就是：</a:t>
            </a:r>
            <a:r>
              <a:rPr lang="zh-CN" altLang="en-US" baseline="0" dirty="0" smtClean="0"/>
              <a:t>   </a:t>
            </a:r>
            <a:endParaRPr lang="zh-CN" altLang="en-US" dirty="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4</a:t>
            </a:fld>
            <a:endParaRPr lang="zh-CN" altLang="en-US"/>
          </a:p>
        </p:txBody>
      </p:sp>
    </p:spTree>
    <p:extLst>
      <p:ext uri="{BB962C8B-B14F-4D97-AF65-F5344CB8AC3E}">
        <p14:creationId xmlns:p14="http://schemas.microsoft.com/office/powerpoint/2010/main" val="2191695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上次给管培生培训时候有个笑话，那个管培生说我觉得做安全就要有种急切想偷看人家隐私的心态才可以把安全做好。当时我拍拍他肩膀说</a:t>
            </a:r>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5</a:t>
            </a:fld>
            <a:endParaRPr lang="zh-CN" altLang="en-US"/>
          </a:p>
        </p:txBody>
      </p:sp>
    </p:spTree>
    <p:extLst>
      <p:ext uri="{BB962C8B-B14F-4D97-AF65-F5344CB8AC3E}">
        <p14:creationId xmlns:p14="http://schemas.microsoft.com/office/powerpoint/2010/main" val="1320223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6</a:t>
            </a:fld>
            <a:endParaRPr lang="zh-CN" altLang="en-US"/>
          </a:p>
        </p:txBody>
      </p:sp>
    </p:spTree>
    <p:extLst>
      <p:ext uri="{BB962C8B-B14F-4D97-AF65-F5344CB8AC3E}">
        <p14:creationId xmlns:p14="http://schemas.microsoft.com/office/powerpoint/2010/main" val="4040102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回过头来，我们看看我们安全人员的职责到底是什么，我们的职责是：。。。。所以</a:t>
            </a:r>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7</a:t>
            </a:fld>
            <a:endParaRPr lang="zh-CN" altLang="en-US"/>
          </a:p>
        </p:txBody>
      </p:sp>
    </p:spTree>
    <p:extLst>
      <p:ext uri="{BB962C8B-B14F-4D97-AF65-F5344CB8AC3E}">
        <p14:creationId xmlns:p14="http://schemas.microsoft.com/office/powerpoint/2010/main" val="861942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所以我们安全人员应该做一件伟大的事情，就是把安全</a:t>
            </a:r>
            <a:r>
              <a:rPr lang="zh-CN" altLang="en-US" baseline="0" dirty="0" smtClean="0"/>
              <a:t>    人人都是安全专家 </a:t>
            </a:r>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8</a:t>
            </a:fld>
            <a:endParaRPr lang="zh-CN" altLang="en-US"/>
          </a:p>
        </p:txBody>
      </p:sp>
    </p:spTree>
    <p:extLst>
      <p:ext uri="{BB962C8B-B14F-4D97-AF65-F5344CB8AC3E}">
        <p14:creationId xmlns:p14="http://schemas.microsoft.com/office/powerpoint/2010/main" val="4040102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9</a:t>
            </a:fld>
            <a:endParaRPr lang="zh-CN" altLang="en-US"/>
          </a:p>
        </p:txBody>
      </p:sp>
    </p:spTree>
    <p:extLst>
      <p:ext uri="{BB962C8B-B14F-4D97-AF65-F5344CB8AC3E}">
        <p14:creationId xmlns:p14="http://schemas.microsoft.com/office/powerpoint/2010/main" val="39873568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9144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247021B9-873C-483D-A684-5C87ECC0F008}" type="slidenum">
              <a:rPr lang="zh-CN" altLang="zh-CN"/>
              <a:pPr/>
              <a:t>‹#›</a:t>
            </a:fld>
            <a:endParaRPr lang="zh-CN" altLang="zh-CN"/>
          </a:p>
        </p:txBody>
      </p:sp>
      <p:sp>
        <p:nvSpPr>
          <p:cNvPr id="8" name="矩形 7"/>
          <p:cNvSpPr/>
          <p:nvPr userDrawn="1"/>
        </p:nvSpPr>
        <p:spPr>
          <a:xfrm>
            <a:off x="0" y="2343531"/>
            <a:ext cx="9144000" cy="1512168"/>
          </a:xfrm>
          <a:prstGeom prst="rect">
            <a:avLst/>
          </a:prstGeom>
          <a:solidFill>
            <a:schemeClr val="accent3">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71469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smtClean="0"/>
          </a:p>
        </p:txBody>
      </p:sp>
      <p:sp>
        <p:nvSpPr>
          <p:cNvPr id="4" name="文本占位符 3"/>
          <p:cNvSpPr>
            <a:spLocks noGrp="1"/>
          </p:cNvSpPr>
          <p:nvPr>
            <p:ph type="body" sz="half" idx="2"/>
          </p:nvPr>
        </p:nvSpPr>
        <p:spPr>
          <a:xfrm>
            <a:off x="1792288" y="4472782"/>
            <a:ext cx="5486400" cy="670718"/>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fld id="{02B9C40D-E012-4E5B-BB0B-8889D4BB2298}" type="slidenum">
              <a:rPr lang="zh-CN" altLang="zh-CN"/>
              <a:pPr/>
              <a:t>‹#›</a:t>
            </a:fld>
            <a:endParaRPr lang="zh-CN" altLang="zh-CN"/>
          </a:p>
        </p:txBody>
      </p:sp>
    </p:spTree>
    <p:extLst>
      <p:ext uri="{BB962C8B-B14F-4D97-AF65-F5344CB8AC3E}">
        <p14:creationId xmlns:p14="http://schemas.microsoft.com/office/powerpoint/2010/main" val="1411587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6663B25A-E604-42C7-BD64-EC4C4734F338}" type="slidenum">
              <a:rPr lang="zh-CN" altLang="zh-CN"/>
              <a:pPr/>
              <a:t>‹#›</a:t>
            </a:fld>
            <a:endParaRPr lang="zh-CN" altLang="zh-CN"/>
          </a:p>
        </p:txBody>
      </p:sp>
    </p:spTree>
    <p:extLst>
      <p:ext uri="{BB962C8B-B14F-4D97-AF65-F5344CB8AC3E}">
        <p14:creationId xmlns:p14="http://schemas.microsoft.com/office/powerpoint/2010/main" val="3224098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6"/>
            <a:ext cx="2057400" cy="487627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866"/>
            <a:ext cx="6019800" cy="48762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09228BA4-6B71-48D3-AB90-1A7A6955BE41}" type="slidenum">
              <a:rPr lang="zh-CN" altLang="zh-CN"/>
              <a:pPr/>
              <a:t>‹#›</a:t>
            </a:fld>
            <a:endParaRPr lang="zh-CN" altLang="zh-CN"/>
          </a:p>
        </p:txBody>
      </p:sp>
    </p:spTree>
    <p:extLst>
      <p:ext uri="{BB962C8B-B14F-4D97-AF65-F5344CB8AC3E}">
        <p14:creationId xmlns:p14="http://schemas.microsoft.com/office/powerpoint/2010/main" val="3728685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rgbClr val="C92530"/>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8112" t="28980" r="17314" b="30900"/>
          <a:stretch/>
        </p:blipFill>
        <p:spPr bwMode="auto">
          <a:xfrm>
            <a:off x="6465882" y="1345332"/>
            <a:ext cx="2570613" cy="998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userDrawn="1"/>
        </p:nvSpPr>
        <p:spPr>
          <a:xfrm>
            <a:off x="0" y="2343531"/>
            <a:ext cx="9144000" cy="1512168"/>
          </a:xfrm>
          <a:prstGeom prst="rect">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51027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CDF35F72-AD70-474D-AC8C-C28D3BE62BF7}" type="slidenum">
              <a:rPr lang="zh-CN" altLang="zh-CN"/>
              <a:pPr/>
              <a:t>‹#›</a:t>
            </a:fld>
            <a:endParaRPr lang="zh-CN" altLang="zh-CN"/>
          </a:p>
        </p:txBody>
      </p:sp>
    </p:spTree>
    <p:extLst>
      <p:ext uri="{BB962C8B-B14F-4D97-AF65-F5344CB8AC3E}">
        <p14:creationId xmlns:p14="http://schemas.microsoft.com/office/powerpoint/2010/main" val="355721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3"/>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9CBD5A43-A5D2-4145-92AD-8CE0EF51774F}" type="slidenum">
              <a:rPr lang="zh-CN" altLang="zh-CN"/>
              <a:pPr/>
              <a:t>‹#›</a:t>
            </a:fld>
            <a:endParaRPr lang="zh-CN" altLang="zh-CN"/>
          </a:p>
        </p:txBody>
      </p:sp>
    </p:spTree>
    <p:extLst>
      <p:ext uri="{BB962C8B-B14F-4D97-AF65-F5344CB8AC3E}">
        <p14:creationId xmlns:p14="http://schemas.microsoft.com/office/powerpoint/2010/main" val="3626472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1"/>
            <a:ext cx="4038600" cy="377163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1"/>
            <a:ext cx="4038600" cy="377163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fld id="{D4024BE8-95A3-40DB-91F3-F11384A5B329}" type="slidenum">
              <a:rPr lang="zh-CN" altLang="zh-CN"/>
              <a:pPr/>
              <a:t>‹#›</a:t>
            </a:fld>
            <a:endParaRPr lang="zh-CN" altLang="zh-CN"/>
          </a:p>
        </p:txBody>
      </p:sp>
    </p:spTree>
    <p:extLst>
      <p:ext uri="{BB962C8B-B14F-4D97-AF65-F5344CB8AC3E}">
        <p14:creationId xmlns:p14="http://schemas.microsoft.com/office/powerpoint/2010/main" val="111072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a:ln/>
        </p:spPr>
        <p:txBody>
          <a:bodyPr/>
          <a:lstStyle>
            <a:lvl1pPr>
              <a:defRPr/>
            </a:lvl1pPr>
          </a:lstStyle>
          <a:p>
            <a:fld id="{5133BA73-46D1-4D97-B7EF-DEE12C17AB58}" type="slidenum">
              <a:rPr lang="zh-CN" altLang="zh-CN"/>
              <a:pPr/>
              <a:t>‹#›</a:t>
            </a:fld>
            <a:endParaRPr lang="zh-CN" altLang="zh-CN"/>
          </a:p>
        </p:txBody>
      </p:sp>
    </p:spTree>
    <p:extLst>
      <p:ext uri="{BB962C8B-B14F-4D97-AF65-F5344CB8AC3E}">
        <p14:creationId xmlns:p14="http://schemas.microsoft.com/office/powerpoint/2010/main" val="2567229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a:ln/>
        </p:spPr>
        <p:txBody>
          <a:bodyPr/>
          <a:lstStyle>
            <a:lvl1pPr>
              <a:defRPr/>
            </a:lvl1pPr>
          </a:lstStyle>
          <a:p>
            <a:fld id="{6CB655D0-AC2A-41CC-945E-D761A5552EA4}" type="slidenum">
              <a:rPr lang="zh-CN" altLang="zh-CN"/>
              <a:pPr/>
              <a:t>‹#›</a:t>
            </a:fld>
            <a:endParaRPr lang="zh-CN" altLang="zh-CN"/>
          </a:p>
        </p:txBody>
      </p:sp>
    </p:spTree>
    <p:extLst>
      <p:ext uri="{BB962C8B-B14F-4D97-AF65-F5344CB8AC3E}">
        <p14:creationId xmlns:p14="http://schemas.microsoft.com/office/powerpoint/2010/main" val="3953032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a:ln/>
        </p:spPr>
        <p:txBody>
          <a:bodyPr/>
          <a:lstStyle>
            <a:lvl1pPr>
              <a:defRPr/>
            </a:lvl1pPr>
          </a:lstStyle>
          <a:p>
            <a:fld id="{415ADD30-FAD1-4891-A03E-2FE5B163512E}" type="slidenum">
              <a:rPr lang="zh-CN" altLang="zh-CN"/>
              <a:pPr/>
              <a:t>‹#›</a:t>
            </a:fld>
            <a:endParaRPr lang="zh-CN" altLang="zh-CN"/>
          </a:p>
        </p:txBody>
      </p:sp>
    </p:spTree>
    <p:extLst>
      <p:ext uri="{BB962C8B-B14F-4D97-AF65-F5344CB8AC3E}">
        <p14:creationId xmlns:p14="http://schemas.microsoft.com/office/powerpoint/2010/main" val="2183393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3"/>
            <a:ext cx="5111750" cy="487759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918"/>
            <a:ext cx="3008313" cy="390921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fld id="{AE0B50D6-E3DA-4310-B4FC-E33381DF44BC}" type="slidenum">
              <a:rPr lang="zh-CN" altLang="zh-CN"/>
              <a:pPr/>
              <a:t>‹#›</a:t>
            </a:fld>
            <a:endParaRPr lang="zh-CN" altLang="zh-CN"/>
          </a:p>
        </p:txBody>
      </p:sp>
    </p:spTree>
    <p:extLst>
      <p:ext uri="{BB962C8B-B14F-4D97-AF65-F5344CB8AC3E}">
        <p14:creationId xmlns:p14="http://schemas.microsoft.com/office/powerpoint/2010/main" val="594631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865"/>
            <a:ext cx="82296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457200" y="1333501"/>
            <a:ext cx="8229600" cy="3771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457200" y="5204354"/>
            <a:ext cx="2133600" cy="3968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050">
                <a:latin typeface="Arial" panose="020B0604020202020204" pitchFamily="34" charset="0"/>
                <a:ea typeface="宋体" panose="02010600030101010101" pitchFamily="2" charset="-122"/>
              </a:defRPr>
            </a:lvl1pPr>
          </a:lstStyle>
          <a:p>
            <a:pPr>
              <a:defRPr/>
            </a:pPr>
            <a:endParaRPr lang="zh-CN" altLang="zh-CN"/>
          </a:p>
        </p:txBody>
      </p:sp>
      <p:sp>
        <p:nvSpPr>
          <p:cNvPr id="1029" name="Rectangle 5"/>
          <p:cNvSpPr>
            <a:spLocks noGrp="1" noChangeArrowheads="1"/>
          </p:cNvSpPr>
          <p:nvPr>
            <p:ph type="ftr" sz="quarter" idx="3"/>
          </p:nvPr>
        </p:nvSpPr>
        <p:spPr bwMode="auto">
          <a:xfrm>
            <a:off x="3124200" y="5204354"/>
            <a:ext cx="2895600" cy="3968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1" hangingPunct="1">
              <a:defRPr sz="1050">
                <a:latin typeface="Arial" panose="020B0604020202020204" pitchFamily="34" charset="0"/>
                <a:ea typeface="宋体" panose="02010600030101010101" pitchFamily="2" charset="-122"/>
              </a:defRPr>
            </a:lvl1pPr>
          </a:lstStyle>
          <a:p>
            <a:pPr>
              <a:defRPr/>
            </a:pPr>
            <a:endParaRPr lang="zh-CN" altLang="zh-CN"/>
          </a:p>
        </p:txBody>
      </p:sp>
      <p:sp>
        <p:nvSpPr>
          <p:cNvPr id="1030" name="Rectangle 6"/>
          <p:cNvSpPr>
            <a:spLocks noGrp="1" noChangeArrowheads="1"/>
          </p:cNvSpPr>
          <p:nvPr>
            <p:ph type="sldNum" sz="quarter" idx="4"/>
          </p:nvPr>
        </p:nvSpPr>
        <p:spPr bwMode="auto">
          <a:xfrm>
            <a:off x="6553200" y="5204354"/>
            <a:ext cx="2133600" cy="3968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050"/>
            </a:lvl1pPr>
          </a:lstStyle>
          <a:p>
            <a:fld id="{62BA6CAC-EC61-4FD2-82B3-3356AA2A91D8}" type="slidenum">
              <a:rPr lang="zh-CN" altLang="zh-CN"/>
              <a:pPr/>
              <a:t>‹#›</a:t>
            </a:fld>
            <a:endParaRPr lang="zh-CN" altLang="zh-CN"/>
          </a:p>
        </p:txBody>
      </p:sp>
    </p:spTree>
  </p:cSld>
  <p:clrMap bg1="lt1" tx1="dk1" bg2="lt2" tx2="dk2" accent1="accent1" accent2="accent2" accent3="accent3" accent4="accent4" accent5="accent5" accent6="accent6" hlink="hlink" folHlink="folHlink"/>
  <p:sldLayoutIdLst>
    <p:sldLayoutId id="2147484920" r:id="rId1"/>
    <p:sldLayoutId id="2147484931" r:id="rId2"/>
    <p:sldLayoutId id="2147484921" r:id="rId3"/>
    <p:sldLayoutId id="2147484922" r:id="rId4"/>
    <p:sldLayoutId id="2147484923" r:id="rId5"/>
    <p:sldLayoutId id="2147484924" r:id="rId6"/>
    <p:sldLayoutId id="2147484925" r:id="rId7"/>
    <p:sldLayoutId id="2147484926" r:id="rId8"/>
    <p:sldLayoutId id="2147484927" r:id="rId9"/>
    <p:sldLayoutId id="2147484928" r:id="rId10"/>
    <p:sldLayoutId id="2147484929" r:id="rId11"/>
    <p:sldLayoutId id="2147484930" r:id="rId12"/>
  </p:sldLayoutIdLst>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pitchFamily="34" charset="0"/>
          <a:ea typeface="宋体" pitchFamily="2" charset="-122"/>
        </a:defRPr>
      </a:lvl2pPr>
      <a:lvl3pPr algn="ctr" rtl="0" eaLnBrk="0" fontAlgn="base" hangingPunct="0">
        <a:spcBef>
          <a:spcPct val="0"/>
        </a:spcBef>
        <a:spcAft>
          <a:spcPct val="0"/>
        </a:spcAft>
        <a:defRPr sz="3300">
          <a:solidFill>
            <a:schemeClr val="tx2"/>
          </a:solidFill>
          <a:latin typeface="Arial" pitchFamily="34" charset="0"/>
          <a:ea typeface="宋体" pitchFamily="2" charset="-122"/>
        </a:defRPr>
      </a:lvl3pPr>
      <a:lvl4pPr algn="ctr" rtl="0" eaLnBrk="0" fontAlgn="base" hangingPunct="0">
        <a:spcBef>
          <a:spcPct val="0"/>
        </a:spcBef>
        <a:spcAft>
          <a:spcPct val="0"/>
        </a:spcAft>
        <a:defRPr sz="3300">
          <a:solidFill>
            <a:schemeClr val="tx2"/>
          </a:solidFill>
          <a:latin typeface="Arial" pitchFamily="34" charset="0"/>
          <a:ea typeface="宋体" pitchFamily="2" charset="-122"/>
        </a:defRPr>
      </a:lvl4pPr>
      <a:lvl5pPr algn="ctr" rtl="0" eaLnBrk="0" fontAlgn="base" hangingPunct="0">
        <a:spcBef>
          <a:spcPct val="0"/>
        </a:spcBef>
        <a:spcAft>
          <a:spcPct val="0"/>
        </a:spcAft>
        <a:defRPr sz="3300">
          <a:solidFill>
            <a:schemeClr val="tx2"/>
          </a:solidFill>
          <a:latin typeface="Arial" pitchFamily="34" charset="0"/>
          <a:ea typeface="宋体" pitchFamily="2" charset="-122"/>
        </a:defRPr>
      </a:lvl5pPr>
      <a:lvl6pPr marL="342900" algn="ctr" rtl="0" fontAlgn="base">
        <a:spcBef>
          <a:spcPct val="0"/>
        </a:spcBef>
        <a:spcAft>
          <a:spcPct val="0"/>
        </a:spcAft>
        <a:defRPr sz="3300">
          <a:solidFill>
            <a:schemeClr val="tx2"/>
          </a:solidFill>
          <a:latin typeface="Arial" pitchFamily="34" charset="0"/>
          <a:ea typeface="宋体" pitchFamily="2" charset="-122"/>
        </a:defRPr>
      </a:lvl6pPr>
      <a:lvl7pPr marL="685800" algn="ctr" rtl="0" fontAlgn="base">
        <a:spcBef>
          <a:spcPct val="0"/>
        </a:spcBef>
        <a:spcAft>
          <a:spcPct val="0"/>
        </a:spcAft>
        <a:defRPr sz="3300">
          <a:solidFill>
            <a:schemeClr val="tx2"/>
          </a:solidFill>
          <a:latin typeface="Arial" pitchFamily="34" charset="0"/>
          <a:ea typeface="宋体" pitchFamily="2" charset="-122"/>
        </a:defRPr>
      </a:lvl7pPr>
      <a:lvl8pPr marL="1028700" algn="ctr" rtl="0" fontAlgn="base">
        <a:spcBef>
          <a:spcPct val="0"/>
        </a:spcBef>
        <a:spcAft>
          <a:spcPct val="0"/>
        </a:spcAft>
        <a:defRPr sz="3300">
          <a:solidFill>
            <a:schemeClr val="tx2"/>
          </a:solidFill>
          <a:latin typeface="Arial" pitchFamily="34" charset="0"/>
          <a:ea typeface="宋体" pitchFamily="2" charset="-122"/>
        </a:defRPr>
      </a:lvl8pPr>
      <a:lvl9pPr marL="1371600" algn="ctr" rtl="0" fontAlgn="base">
        <a:spcBef>
          <a:spcPct val="0"/>
        </a:spcBef>
        <a:spcAft>
          <a:spcPct val="0"/>
        </a:spcAft>
        <a:defRPr sz="3300">
          <a:solidFill>
            <a:schemeClr val="tx2"/>
          </a:solidFill>
          <a:latin typeface="Arial" pitchFamily="34" charset="0"/>
          <a:ea typeface="宋体" pitchFamily="2" charset="-122"/>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ea typeface="+mn-ea"/>
        </a:defRPr>
      </a:lvl2pPr>
      <a:lvl3pPr marL="857250" indent="-171450" algn="l" rtl="0" eaLnBrk="0" fontAlgn="base" hangingPunct="0">
        <a:spcBef>
          <a:spcPct val="20000"/>
        </a:spcBef>
        <a:spcAft>
          <a:spcPct val="0"/>
        </a:spcAft>
        <a:buChar char="•"/>
        <a:defRPr sz="1800">
          <a:solidFill>
            <a:schemeClr val="tx1"/>
          </a:solidFill>
          <a:latin typeface="+mn-lt"/>
          <a:ea typeface="+mn-ea"/>
        </a:defRPr>
      </a:lvl3pPr>
      <a:lvl4pPr marL="1200150" indent="-171450" algn="l" rtl="0" eaLnBrk="0" fontAlgn="base" hangingPunct="0">
        <a:spcBef>
          <a:spcPct val="20000"/>
        </a:spcBef>
        <a:spcAft>
          <a:spcPct val="0"/>
        </a:spcAft>
        <a:buChar char="–"/>
        <a:defRPr sz="1500">
          <a:solidFill>
            <a:schemeClr val="tx1"/>
          </a:solidFill>
          <a:latin typeface="+mn-lt"/>
          <a:ea typeface="+mn-ea"/>
        </a:defRPr>
      </a:lvl4pPr>
      <a:lvl5pPr marL="1543050" indent="-171450" algn="l" rtl="0" eaLnBrk="0" fontAlgn="base" hangingPunct="0">
        <a:spcBef>
          <a:spcPct val="20000"/>
        </a:spcBef>
        <a:spcAft>
          <a:spcPct val="0"/>
        </a:spcAft>
        <a:buChar char="»"/>
        <a:defRPr sz="1500">
          <a:solidFill>
            <a:schemeClr val="tx1"/>
          </a:solidFill>
          <a:latin typeface="+mn-lt"/>
          <a:ea typeface="+mn-ea"/>
        </a:defRPr>
      </a:lvl5pPr>
      <a:lvl6pPr marL="1885950" indent="-171450" algn="l" rtl="0" fontAlgn="base">
        <a:spcBef>
          <a:spcPct val="20000"/>
        </a:spcBef>
        <a:spcAft>
          <a:spcPct val="0"/>
        </a:spcAft>
        <a:buChar char="»"/>
        <a:defRPr sz="1500">
          <a:solidFill>
            <a:schemeClr val="tx1"/>
          </a:solidFill>
          <a:latin typeface="+mn-lt"/>
          <a:ea typeface="+mn-ea"/>
        </a:defRPr>
      </a:lvl6pPr>
      <a:lvl7pPr marL="2228850" indent="-171450" algn="l" rtl="0" fontAlgn="base">
        <a:spcBef>
          <a:spcPct val="20000"/>
        </a:spcBef>
        <a:spcAft>
          <a:spcPct val="0"/>
        </a:spcAft>
        <a:buChar char="»"/>
        <a:defRPr sz="1500">
          <a:solidFill>
            <a:schemeClr val="tx1"/>
          </a:solidFill>
          <a:latin typeface="+mn-lt"/>
          <a:ea typeface="+mn-ea"/>
        </a:defRPr>
      </a:lvl7pPr>
      <a:lvl8pPr marL="2571750" indent="-171450" algn="l" rtl="0" fontAlgn="base">
        <a:spcBef>
          <a:spcPct val="20000"/>
        </a:spcBef>
        <a:spcAft>
          <a:spcPct val="0"/>
        </a:spcAft>
        <a:buChar char="»"/>
        <a:defRPr sz="1500">
          <a:solidFill>
            <a:schemeClr val="tx1"/>
          </a:solidFill>
          <a:latin typeface="+mn-lt"/>
          <a:ea typeface="+mn-ea"/>
        </a:defRPr>
      </a:lvl8pPr>
      <a:lvl9pPr marL="2914650" indent="-171450" algn="l" rtl="0" fontAlgn="base">
        <a:spcBef>
          <a:spcPct val="20000"/>
        </a:spcBef>
        <a:spcAft>
          <a:spcPct val="0"/>
        </a:spcAft>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2048" y="2941702"/>
            <a:ext cx="8892480" cy="707886"/>
          </a:xfrm>
          <a:prstGeom prst="rect">
            <a:avLst/>
          </a:prstGeom>
          <a:noFill/>
        </p:spPr>
        <p:txBody>
          <a:bodyPr wrap="square" rtlCol="0">
            <a:spAutoFit/>
          </a:bodyPr>
          <a:lstStyle/>
          <a:p>
            <a:r>
              <a:rPr lang="zh-CN" altLang="en-US" sz="4000" b="1" dirty="0">
                <a:solidFill>
                  <a:schemeClr val="bg1"/>
                </a:solidFill>
                <a:effectLst>
                  <a:glow rad="63500">
                    <a:srgbClr val="C00000">
                      <a:alpha val="40000"/>
                    </a:srgbClr>
                  </a:glow>
                </a:effectLst>
                <a:latin typeface="微软雅黑" panose="020B0503020204020204" pitchFamily="34" charset="-122"/>
                <a:ea typeface="微软雅黑" panose="020B0503020204020204" pitchFamily="34" charset="-122"/>
              </a:rPr>
              <a:t>京东安全知识体系</a:t>
            </a:r>
            <a:r>
              <a:rPr lang="zh-CN" altLang="en-US" sz="4000" b="1" dirty="0" smtClean="0">
                <a:solidFill>
                  <a:schemeClr val="bg1"/>
                </a:solidFill>
                <a:effectLst>
                  <a:glow rad="63500">
                    <a:srgbClr val="C00000">
                      <a:alpha val="40000"/>
                    </a:srgbClr>
                  </a:glow>
                </a:effectLst>
                <a:latin typeface="微软雅黑" panose="020B0503020204020204" pitchFamily="34" charset="-122"/>
                <a:ea typeface="微软雅黑" panose="020B0503020204020204" pitchFamily="34" charset="-122"/>
              </a:rPr>
              <a:t>建设</a:t>
            </a:r>
            <a:endParaRPr lang="zh-CN" altLang="en-US" sz="4000" b="1" dirty="0">
              <a:solidFill>
                <a:schemeClr val="bg1"/>
              </a:solidFill>
              <a:effectLst>
                <a:glow rad="63500">
                  <a:srgbClr val="C00000">
                    <a:alpha val="40000"/>
                  </a:srgbClr>
                </a:glo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539552" y="769268"/>
            <a:ext cx="8064896" cy="4824536"/>
            <a:chOff x="825501" y="985292"/>
            <a:chExt cx="6865936" cy="4049448"/>
          </a:xfrm>
        </p:grpSpPr>
        <p:sp>
          <p:nvSpPr>
            <p:cNvPr id="8" name="Line 2"/>
            <p:cNvSpPr>
              <a:spLocks noChangeShapeType="1"/>
            </p:cNvSpPr>
            <p:nvPr/>
          </p:nvSpPr>
          <p:spPr bwMode="gray">
            <a:xfrm flipV="1">
              <a:off x="3223949" y="1685115"/>
              <a:ext cx="801688" cy="603250"/>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3"/>
            <p:cNvSpPr>
              <a:spLocks noChangeShapeType="1"/>
            </p:cNvSpPr>
            <p:nvPr/>
          </p:nvSpPr>
          <p:spPr bwMode="gray">
            <a:xfrm flipH="1" flipV="1">
              <a:off x="4517761" y="1685115"/>
              <a:ext cx="801688" cy="611188"/>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4"/>
            <p:cNvSpPr>
              <a:spLocks noChangeShapeType="1"/>
            </p:cNvSpPr>
            <p:nvPr/>
          </p:nvSpPr>
          <p:spPr bwMode="gray">
            <a:xfrm flipH="1">
              <a:off x="3755761" y="4018740"/>
              <a:ext cx="1002771" cy="0"/>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5"/>
            <p:cNvSpPr>
              <a:spLocks noChangeShapeType="1"/>
            </p:cNvSpPr>
            <p:nvPr/>
          </p:nvSpPr>
          <p:spPr bwMode="gray">
            <a:xfrm flipH="1">
              <a:off x="5176573" y="2804303"/>
              <a:ext cx="317500" cy="928688"/>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6"/>
            <p:cNvSpPr>
              <a:spLocks noChangeShapeType="1"/>
            </p:cNvSpPr>
            <p:nvPr/>
          </p:nvSpPr>
          <p:spPr bwMode="gray">
            <a:xfrm>
              <a:off x="3033448" y="2804303"/>
              <a:ext cx="317500" cy="928688"/>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AutoShape 7"/>
            <p:cNvSpPr>
              <a:spLocks noChangeArrowheads="1"/>
            </p:cNvSpPr>
            <p:nvPr/>
          </p:nvSpPr>
          <p:spPr bwMode="grayWhite">
            <a:xfrm>
              <a:off x="2960688" y="3717115"/>
              <a:ext cx="801688" cy="762000"/>
            </a:xfrm>
            <a:prstGeom prst="pentagon">
              <a:avLst/>
            </a:prstGeom>
            <a:solidFill>
              <a:srgbClr val="CC3300">
                <a:alpha val="50195"/>
              </a:srgbClr>
            </a:solidFill>
            <a:ln w="76200" algn="ctr">
              <a:solidFill>
                <a:srgbClr val="CC33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5" name="AutoShape 8"/>
            <p:cNvSpPr>
              <a:spLocks noChangeArrowheads="1"/>
            </p:cNvSpPr>
            <p:nvPr/>
          </p:nvSpPr>
          <p:spPr bwMode="grayWhite">
            <a:xfrm>
              <a:off x="2374636" y="1989386"/>
              <a:ext cx="857250" cy="812271"/>
            </a:xfrm>
            <a:prstGeom prst="pentagon">
              <a:avLst/>
            </a:prstGeom>
            <a:solidFill>
              <a:srgbClr val="FCC704">
                <a:alpha val="50195"/>
              </a:srgbClr>
            </a:solidFill>
            <a:ln w="76200" algn="ctr">
              <a:solidFill>
                <a:schemeClr val="accent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6" name="AutoShape 9"/>
            <p:cNvSpPr>
              <a:spLocks noChangeArrowheads="1"/>
            </p:cNvSpPr>
            <p:nvPr/>
          </p:nvSpPr>
          <p:spPr bwMode="grayWhite">
            <a:xfrm>
              <a:off x="5312833" y="1997323"/>
              <a:ext cx="841375" cy="799042"/>
            </a:xfrm>
            <a:prstGeom prst="pentagon">
              <a:avLst/>
            </a:prstGeom>
            <a:solidFill>
              <a:schemeClr val="accent2">
                <a:alpha val="50195"/>
              </a:schemeClr>
            </a:solidFill>
            <a:ln w="76200" algn="ctr">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7" name="AutoShape 10"/>
            <p:cNvSpPr>
              <a:spLocks noChangeArrowheads="1"/>
            </p:cNvSpPr>
            <p:nvPr/>
          </p:nvSpPr>
          <p:spPr bwMode="grayWhite">
            <a:xfrm>
              <a:off x="3882761" y="985292"/>
              <a:ext cx="785813" cy="746125"/>
            </a:xfrm>
            <a:prstGeom prst="pentagon">
              <a:avLst/>
            </a:prstGeom>
            <a:solidFill>
              <a:srgbClr val="0099CC">
                <a:alpha val="50195"/>
              </a:srgbClr>
            </a:solidFill>
            <a:ln w="76200" algn="ctr">
              <a:solidFill>
                <a:srgbClr val="0099CC"/>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8" name="AutoShape 11"/>
            <p:cNvSpPr>
              <a:spLocks noChangeArrowheads="1"/>
            </p:cNvSpPr>
            <p:nvPr/>
          </p:nvSpPr>
          <p:spPr bwMode="grayWhite">
            <a:xfrm>
              <a:off x="4765146" y="3711823"/>
              <a:ext cx="801688" cy="762000"/>
            </a:xfrm>
            <a:prstGeom prst="pentagon">
              <a:avLst/>
            </a:prstGeom>
            <a:solidFill>
              <a:srgbClr val="339966">
                <a:alpha val="50195"/>
              </a:srgbClr>
            </a:solidFill>
            <a:ln w="76200" algn="ctr">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42" name="Rectangle 34"/>
            <p:cNvSpPr>
              <a:spLocks noChangeArrowheads="1"/>
            </p:cNvSpPr>
            <p:nvPr/>
          </p:nvSpPr>
          <p:spPr bwMode="auto">
            <a:xfrm>
              <a:off x="3462074" y="2388326"/>
              <a:ext cx="16271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smtClean="0">
                  <a:solidFill>
                    <a:srgbClr val="000000"/>
                  </a:solidFill>
                  <a:latin typeface="微软雅黑" panose="020B0503020204020204" pitchFamily="34" charset="-122"/>
                  <a:ea typeface="微软雅黑" panose="020B0503020204020204" pitchFamily="34" charset="-122"/>
                </a:rPr>
                <a:t>安全知识体系建设</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43" name="AutoShape 35"/>
            <p:cNvSpPr>
              <a:spLocks/>
            </p:cNvSpPr>
            <p:nvPr/>
          </p:nvSpPr>
          <p:spPr bwMode="auto">
            <a:xfrm>
              <a:off x="2000251" y="1005136"/>
              <a:ext cx="1400969" cy="508000"/>
            </a:xfrm>
            <a:prstGeom prst="accentCallout2">
              <a:avLst>
                <a:gd name="adj1" fmla="val 18750"/>
                <a:gd name="adj2" fmla="val 104532"/>
                <a:gd name="adj3" fmla="val 18750"/>
                <a:gd name="adj4" fmla="val 118509"/>
                <a:gd name="adj5" fmla="val 46093"/>
                <a:gd name="adj6" fmla="val 133051"/>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smtClean="0">
                  <a:solidFill>
                    <a:srgbClr val="000000"/>
                  </a:solidFill>
                  <a:latin typeface="微软雅黑" panose="020B0503020204020204" pitchFamily="34" charset="-122"/>
                  <a:ea typeface="微软雅黑" panose="020B0503020204020204" pitchFamily="34" charset="-122"/>
                </a:rPr>
                <a:t>          培 训</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4" name="AutoShape 36"/>
            <p:cNvSpPr>
              <a:spLocks/>
            </p:cNvSpPr>
            <p:nvPr/>
          </p:nvSpPr>
          <p:spPr bwMode="auto">
            <a:xfrm>
              <a:off x="825501" y="2894261"/>
              <a:ext cx="1400969" cy="508000"/>
            </a:xfrm>
            <a:prstGeom prst="accentCallout2">
              <a:avLst>
                <a:gd name="adj1" fmla="val 18750"/>
                <a:gd name="adj2" fmla="val 104532"/>
                <a:gd name="adj3" fmla="val 18750"/>
                <a:gd name="adj4" fmla="val 113125"/>
                <a:gd name="adj5" fmla="val -19009"/>
                <a:gd name="adj6" fmla="val 122097"/>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smtClean="0">
                  <a:solidFill>
                    <a:srgbClr val="000000"/>
                  </a:solidFill>
                  <a:latin typeface="微软雅黑" panose="020B0503020204020204" pitchFamily="34" charset="-122"/>
                  <a:ea typeface="微软雅黑" panose="020B0503020204020204" pitchFamily="34" charset="-122"/>
                </a:rPr>
                <a:t>    漏洞分析</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5" name="AutoShape 37"/>
            <p:cNvSpPr>
              <a:spLocks/>
            </p:cNvSpPr>
            <p:nvPr/>
          </p:nvSpPr>
          <p:spPr bwMode="auto">
            <a:xfrm>
              <a:off x="1268678" y="4492344"/>
              <a:ext cx="1400968" cy="508000"/>
            </a:xfrm>
            <a:prstGeom prst="accentCallout2">
              <a:avLst>
                <a:gd name="adj1" fmla="val 18750"/>
                <a:gd name="adj2" fmla="val 104532"/>
                <a:gd name="adj3" fmla="val 18750"/>
                <a:gd name="adj4" fmla="val 117847"/>
                <a:gd name="adj5" fmla="val -2606"/>
                <a:gd name="adj6" fmla="val 131917"/>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eaLnBrk="1" hangingPunct="1"/>
              <a:r>
                <a:rPr lang="zh-CN" altLang="en-US" b="1" dirty="0" smtClean="0">
                  <a:solidFill>
                    <a:srgbClr val="000000"/>
                  </a:solidFill>
                  <a:latin typeface="微软雅黑" panose="020B0503020204020204" pitchFamily="34" charset="-122"/>
                  <a:ea typeface="微软雅黑" panose="020B0503020204020204" pitchFamily="34" charset="-122"/>
                </a:rPr>
                <a:t>    案例沉淀</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6" name="AutoShape 38"/>
            <p:cNvSpPr>
              <a:spLocks/>
            </p:cNvSpPr>
            <p:nvPr/>
          </p:nvSpPr>
          <p:spPr bwMode="auto">
            <a:xfrm>
              <a:off x="5902855" y="4526740"/>
              <a:ext cx="1400969" cy="508000"/>
            </a:xfrm>
            <a:prstGeom prst="accentCallout2">
              <a:avLst>
                <a:gd name="adj1" fmla="val 18750"/>
                <a:gd name="adj2" fmla="val -4532"/>
                <a:gd name="adj3" fmla="val 18750"/>
                <a:gd name="adj4" fmla="val -19829"/>
                <a:gd name="adj5" fmla="val -14583"/>
                <a:gd name="adj6" fmla="val -35977"/>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eaLnBrk="1" hangingPunct="1"/>
              <a:r>
                <a:rPr lang="zh-CN" altLang="en-US" b="1" dirty="0">
                  <a:solidFill>
                    <a:srgbClr val="000000"/>
                  </a:solidFill>
                  <a:latin typeface="微软雅黑" panose="020B0503020204020204" pitchFamily="34" charset="-122"/>
                  <a:ea typeface="微软雅黑" panose="020B0503020204020204" pitchFamily="34" charset="-122"/>
                </a:rPr>
                <a:t>方案推广</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7" name="AutoShape 39"/>
            <p:cNvSpPr>
              <a:spLocks/>
            </p:cNvSpPr>
            <p:nvPr/>
          </p:nvSpPr>
          <p:spPr bwMode="auto">
            <a:xfrm>
              <a:off x="6290469" y="2866479"/>
              <a:ext cx="1400968" cy="508000"/>
            </a:xfrm>
            <a:prstGeom prst="accentCallout2">
              <a:avLst>
                <a:gd name="adj1" fmla="val 18750"/>
                <a:gd name="adj2" fmla="val -4532"/>
                <a:gd name="adj3" fmla="val 18750"/>
                <a:gd name="adj4" fmla="val -12750"/>
                <a:gd name="adj5" fmla="val -15884"/>
                <a:gd name="adj6" fmla="val -21625"/>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smtClean="0">
                  <a:solidFill>
                    <a:srgbClr val="000000"/>
                  </a:solidFill>
                  <a:latin typeface="微软雅黑" panose="020B0503020204020204" pitchFamily="34" charset="-122"/>
                  <a:ea typeface="微软雅黑" panose="020B0503020204020204" pitchFamily="34" charset="-122"/>
                </a:rPr>
                <a:t>跟踪反馈</a:t>
              </a:r>
              <a:endParaRPr lang="en-US" altLang="zh-CN" b="1" dirty="0">
                <a:solidFill>
                  <a:srgbClr val="000000"/>
                </a:solidFill>
                <a:latin typeface="微软雅黑" panose="020B0503020204020204" pitchFamily="34" charset="-122"/>
                <a:ea typeface="微软雅黑" panose="020B0503020204020204" pitchFamily="34" charset="-122"/>
              </a:endParaRPr>
            </a:p>
          </p:txBody>
        </p:sp>
      </p:grpSp>
      <p:sp>
        <p:nvSpPr>
          <p:cNvPr id="20"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smtClean="0">
                <a:solidFill>
                  <a:schemeClr val="bg1"/>
                </a:solidFill>
                <a:ea typeface="微软雅黑" panose="020B0503020204020204" pitchFamily="34" charset="-122"/>
              </a:rPr>
              <a:t>JD </a:t>
            </a:r>
            <a:r>
              <a:rPr lang="zh-CN" altLang="en-US" sz="2400" b="1" dirty="0" smtClean="0">
                <a:solidFill>
                  <a:schemeClr val="bg1"/>
                </a:solidFill>
                <a:ea typeface="微软雅黑" panose="020B0503020204020204" pitchFamily="34" charset="-122"/>
              </a:rPr>
              <a:t>安全知识体系建设</a:t>
            </a:r>
            <a:endParaRPr lang="en-US" altLang="zh-CN" sz="2400" b="1" dirty="0">
              <a:solidFill>
                <a:schemeClr val="bg1"/>
              </a:solidFill>
              <a:ea typeface="微软雅黑" panose="020B0503020204020204" pitchFamily="34" charset="-122"/>
            </a:endParaRPr>
          </a:p>
        </p:txBody>
      </p:sp>
    </p:spTree>
    <p:extLst>
      <p:ext uri="{BB962C8B-B14F-4D97-AF65-F5344CB8AC3E}">
        <p14:creationId xmlns:p14="http://schemas.microsoft.com/office/powerpoint/2010/main" val="1700190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500" fill="hold"/>
                                        <p:tgtEl>
                                          <p:spTgt spid="2"/>
                                        </p:tgtEl>
                                        <p:attrNameLst>
                                          <p:attrName>ppt_w</p:attrName>
                                        </p:attrNameLst>
                                      </p:cBhvr>
                                      <p:tavLst>
                                        <p:tav tm="0">
                                          <p:val>
                                            <p:fltVal val="0"/>
                                          </p:val>
                                        </p:tav>
                                        <p:tav tm="100000">
                                          <p:val>
                                            <p:strVal val="#ppt_w"/>
                                          </p:val>
                                        </p:tav>
                                      </p:tavLst>
                                    </p:anim>
                                    <p:anim calcmode="lin" valueType="num">
                                      <p:cBhvr>
                                        <p:cTn id="8" dur="1500" fill="hold"/>
                                        <p:tgtEl>
                                          <p:spTgt spid="2"/>
                                        </p:tgtEl>
                                        <p:attrNameLst>
                                          <p:attrName>ppt_h</p:attrName>
                                        </p:attrNameLst>
                                      </p:cBhvr>
                                      <p:tavLst>
                                        <p:tav tm="0">
                                          <p:val>
                                            <p:fltVal val="0"/>
                                          </p:val>
                                        </p:tav>
                                        <p:tav tm="100000">
                                          <p:val>
                                            <p:strVal val="#ppt_h"/>
                                          </p:val>
                                        </p:tav>
                                      </p:tavLst>
                                    </p:anim>
                                    <p:animEffect transition="in" filter="fade">
                                      <p:cBhvr>
                                        <p:cTn id="9"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539552" y="769268"/>
            <a:ext cx="8064896" cy="4824536"/>
            <a:chOff x="825501" y="985292"/>
            <a:chExt cx="6865936" cy="4049448"/>
          </a:xfrm>
        </p:grpSpPr>
        <p:sp>
          <p:nvSpPr>
            <p:cNvPr id="8" name="Line 2"/>
            <p:cNvSpPr>
              <a:spLocks noChangeShapeType="1"/>
            </p:cNvSpPr>
            <p:nvPr/>
          </p:nvSpPr>
          <p:spPr bwMode="gray">
            <a:xfrm flipV="1">
              <a:off x="3223949" y="1685115"/>
              <a:ext cx="801688" cy="603250"/>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3"/>
            <p:cNvSpPr>
              <a:spLocks noChangeShapeType="1"/>
            </p:cNvSpPr>
            <p:nvPr/>
          </p:nvSpPr>
          <p:spPr bwMode="gray">
            <a:xfrm flipH="1" flipV="1">
              <a:off x="4517761" y="1685115"/>
              <a:ext cx="801688" cy="611188"/>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4"/>
            <p:cNvSpPr>
              <a:spLocks noChangeShapeType="1"/>
            </p:cNvSpPr>
            <p:nvPr/>
          </p:nvSpPr>
          <p:spPr bwMode="gray">
            <a:xfrm flipH="1">
              <a:off x="3755761" y="4018740"/>
              <a:ext cx="1002771" cy="0"/>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5"/>
            <p:cNvSpPr>
              <a:spLocks noChangeShapeType="1"/>
            </p:cNvSpPr>
            <p:nvPr/>
          </p:nvSpPr>
          <p:spPr bwMode="gray">
            <a:xfrm flipH="1">
              <a:off x="5176573" y="2804303"/>
              <a:ext cx="317500" cy="928688"/>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6"/>
            <p:cNvSpPr>
              <a:spLocks noChangeShapeType="1"/>
            </p:cNvSpPr>
            <p:nvPr/>
          </p:nvSpPr>
          <p:spPr bwMode="gray">
            <a:xfrm>
              <a:off x="3033448" y="2804303"/>
              <a:ext cx="317500" cy="928688"/>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AutoShape 7"/>
            <p:cNvSpPr>
              <a:spLocks noChangeArrowheads="1"/>
            </p:cNvSpPr>
            <p:nvPr/>
          </p:nvSpPr>
          <p:spPr bwMode="grayWhite">
            <a:xfrm>
              <a:off x="2960688" y="3717115"/>
              <a:ext cx="801688" cy="762000"/>
            </a:xfrm>
            <a:prstGeom prst="pentagon">
              <a:avLst/>
            </a:prstGeom>
            <a:solidFill>
              <a:srgbClr val="CC3300">
                <a:alpha val="50195"/>
              </a:srgbClr>
            </a:solidFill>
            <a:ln w="76200" algn="ctr">
              <a:solidFill>
                <a:srgbClr val="CC33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5" name="AutoShape 8"/>
            <p:cNvSpPr>
              <a:spLocks noChangeArrowheads="1"/>
            </p:cNvSpPr>
            <p:nvPr/>
          </p:nvSpPr>
          <p:spPr bwMode="grayWhite">
            <a:xfrm>
              <a:off x="2374636" y="1989386"/>
              <a:ext cx="857250" cy="812271"/>
            </a:xfrm>
            <a:prstGeom prst="pentagon">
              <a:avLst/>
            </a:prstGeom>
            <a:solidFill>
              <a:srgbClr val="FCC704">
                <a:alpha val="50195"/>
              </a:srgbClr>
            </a:solidFill>
            <a:ln w="76200" algn="ctr">
              <a:solidFill>
                <a:schemeClr val="accent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6" name="AutoShape 9"/>
            <p:cNvSpPr>
              <a:spLocks noChangeArrowheads="1"/>
            </p:cNvSpPr>
            <p:nvPr/>
          </p:nvSpPr>
          <p:spPr bwMode="grayWhite">
            <a:xfrm>
              <a:off x="5312833" y="1997323"/>
              <a:ext cx="841375" cy="799042"/>
            </a:xfrm>
            <a:prstGeom prst="pentagon">
              <a:avLst/>
            </a:prstGeom>
            <a:solidFill>
              <a:schemeClr val="accent2">
                <a:alpha val="50195"/>
              </a:schemeClr>
            </a:solidFill>
            <a:ln w="76200" algn="ctr">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7" name="AutoShape 10"/>
            <p:cNvSpPr>
              <a:spLocks noChangeArrowheads="1"/>
            </p:cNvSpPr>
            <p:nvPr/>
          </p:nvSpPr>
          <p:spPr bwMode="grayWhite">
            <a:xfrm>
              <a:off x="3882761" y="985292"/>
              <a:ext cx="785813" cy="746125"/>
            </a:xfrm>
            <a:prstGeom prst="pentagon">
              <a:avLst/>
            </a:prstGeom>
            <a:solidFill>
              <a:srgbClr val="0099CC">
                <a:alpha val="50195"/>
              </a:srgbClr>
            </a:solidFill>
            <a:ln w="76200" algn="ctr">
              <a:solidFill>
                <a:srgbClr val="0099CC"/>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8" name="AutoShape 11"/>
            <p:cNvSpPr>
              <a:spLocks noChangeArrowheads="1"/>
            </p:cNvSpPr>
            <p:nvPr/>
          </p:nvSpPr>
          <p:spPr bwMode="grayWhite">
            <a:xfrm>
              <a:off x="4765146" y="3711823"/>
              <a:ext cx="801688" cy="762000"/>
            </a:xfrm>
            <a:prstGeom prst="pentagon">
              <a:avLst/>
            </a:prstGeom>
            <a:solidFill>
              <a:srgbClr val="339966">
                <a:alpha val="50195"/>
              </a:srgbClr>
            </a:solidFill>
            <a:ln w="76200" algn="ctr">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42" name="Rectangle 34"/>
            <p:cNvSpPr>
              <a:spLocks noChangeArrowheads="1"/>
            </p:cNvSpPr>
            <p:nvPr/>
          </p:nvSpPr>
          <p:spPr bwMode="auto">
            <a:xfrm>
              <a:off x="3462074" y="2388326"/>
              <a:ext cx="16271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smtClean="0">
                  <a:solidFill>
                    <a:srgbClr val="000000"/>
                  </a:solidFill>
                  <a:latin typeface="微软雅黑" panose="020B0503020204020204" pitchFamily="34" charset="-122"/>
                  <a:ea typeface="微软雅黑" panose="020B0503020204020204" pitchFamily="34" charset="-122"/>
                </a:rPr>
                <a:t>安全知识体系建设</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43" name="AutoShape 35"/>
            <p:cNvSpPr>
              <a:spLocks/>
            </p:cNvSpPr>
            <p:nvPr/>
          </p:nvSpPr>
          <p:spPr bwMode="auto">
            <a:xfrm>
              <a:off x="2000251" y="1005136"/>
              <a:ext cx="1400969" cy="508000"/>
            </a:xfrm>
            <a:prstGeom prst="accentCallout2">
              <a:avLst>
                <a:gd name="adj1" fmla="val 18750"/>
                <a:gd name="adj2" fmla="val 104532"/>
                <a:gd name="adj3" fmla="val 18750"/>
                <a:gd name="adj4" fmla="val 118509"/>
                <a:gd name="adj5" fmla="val 46093"/>
                <a:gd name="adj6" fmla="val 133051"/>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smtClean="0">
                  <a:solidFill>
                    <a:srgbClr val="000000"/>
                  </a:solidFill>
                  <a:latin typeface="微软雅黑" panose="020B0503020204020204" pitchFamily="34" charset="-122"/>
                  <a:ea typeface="微软雅黑" panose="020B0503020204020204" pitchFamily="34" charset="-122"/>
                </a:rPr>
                <a:t>          培 训</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4" name="AutoShape 36"/>
            <p:cNvSpPr>
              <a:spLocks/>
            </p:cNvSpPr>
            <p:nvPr/>
          </p:nvSpPr>
          <p:spPr bwMode="auto">
            <a:xfrm>
              <a:off x="825501" y="2894261"/>
              <a:ext cx="1400969" cy="508000"/>
            </a:xfrm>
            <a:prstGeom prst="accentCallout2">
              <a:avLst>
                <a:gd name="adj1" fmla="val 18750"/>
                <a:gd name="adj2" fmla="val 104532"/>
                <a:gd name="adj3" fmla="val 18750"/>
                <a:gd name="adj4" fmla="val 113125"/>
                <a:gd name="adj5" fmla="val -19009"/>
                <a:gd name="adj6" fmla="val 122097"/>
              </a:avLst>
            </a:prstGeom>
            <a:solidFill>
              <a:srgbClr val="C00000"/>
            </a:solidFill>
            <a:ln w="9525">
              <a:solidFill>
                <a:schemeClr val="accent1"/>
              </a:solidFill>
              <a:miter lim="800000"/>
              <a:headEnd/>
              <a:tailEnd/>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smtClean="0">
                  <a:solidFill>
                    <a:srgbClr val="000000"/>
                  </a:solidFill>
                  <a:latin typeface="微软雅黑" panose="020B0503020204020204" pitchFamily="34" charset="-122"/>
                  <a:ea typeface="微软雅黑" panose="020B0503020204020204" pitchFamily="34" charset="-122"/>
                </a:rPr>
                <a:t>    漏洞分析</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5" name="AutoShape 37"/>
            <p:cNvSpPr>
              <a:spLocks/>
            </p:cNvSpPr>
            <p:nvPr/>
          </p:nvSpPr>
          <p:spPr bwMode="auto">
            <a:xfrm>
              <a:off x="1268678" y="4492344"/>
              <a:ext cx="1400968" cy="508000"/>
            </a:xfrm>
            <a:prstGeom prst="accentCallout2">
              <a:avLst>
                <a:gd name="adj1" fmla="val 18750"/>
                <a:gd name="adj2" fmla="val 104532"/>
                <a:gd name="adj3" fmla="val 18750"/>
                <a:gd name="adj4" fmla="val 117847"/>
                <a:gd name="adj5" fmla="val -2606"/>
                <a:gd name="adj6" fmla="val 131917"/>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eaLnBrk="1" hangingPunct="1"/>
              <a:r>
                <a:rPr lang="zh-CN" altLang="en-US" b="1" dirty="0" smtClean="0">
                  <a:solidFill>
                    <a:srgbClr val="000000"/>
                  </a:solidFill>
                  <a:latin typeface="微软雅黑" panose="020B0503020204020204" pitchFamily="34" charset="-122"/>
                  <a:ea typeface="微软雅黑" panose="020B0503020204020204" pitchFamily="34" charset="-122"/>
                </a:rPr>
                <a:t>    案例沉淀</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6" name="AutoShape 38"/>
            <p:cNvSpPr>
              <a:spLocks/>
            </p:cNvSpPr>
            <p:nvPr/>
          </p:nvSpPr>
          <p:spPr bwMode="auto">
            <a:xfrm>
              <a:off x="5902855" y="4526740"/>
              <a:ext cx="1400969" cy="508000"/>
            </a:xfrm>
            <a:prstGeom prst="accentCallout2">
              <a:avLst>
                <a:gd name="adj1" fmla="val 18750"/>
                <a:gd name="adj2" fmla="val -4532"/>
                <a:gd name="adj3" fmla="val 18750"/>
                <a:gd name="adj4" fmla="val -19829"/>
                <a:gd name="adj5" fmla="val -14583"/>
                <a:gd name="adj6" fmla="val -35977"/>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eaLnBrk="1" hangingPunct="1"/>
              <a:r>
                <a:rPr lang="zh-CN" altLang="en-US" b="1" dirty="0">
                  <a:solidFill>
                    <a:srgbClr val="000000"/>
                  </a:solidFill>
                  <a:latin typeface="微软雅黑" panose="020B0503020204020204" pitchFamily="34" charset="-122"/>
                  <a:ea typeface="微软雅黑" panose="020B0503020204020204" pitchFamily="34" charset="-122"/>
                </a:rPr>
                <a:t>方案推广</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7" name="AutoShape 39"/>
            <p:cNvSpPr>
              <a:spLocks/>
            </p:cNvSpPr>
            <p:nvPr/>
          </p:nvSpPr>
          <p:spPr bwMode="auto">
            <a:xfrm>
              <a:off x="6290469" y="2866479"/>
              <a:ext cx="1400968" cy="508000"/>
            </a:xfrm>
            <a:prstGeom prst="accentCallout2">
              <a:avLst>
                <a:gd name="adj1" fmla="val 18750"/>
                <a:gd name="adj2" fmla="val -4532"/>
                <a:gd name="adj3" fmla="val 18750"/>
                <a:gd name="adj4" fmla="val -12750"/>
                <a:gd name="adj5" fmla="val -15884"/>
                <a:gd name="adj6" fmla="val -21625"/>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smtClean="0">
                  <a:solidFill>
                    <a:srgbClr val="000000"/>
                  </a:solidFill>
                  <a:latin typeface="微软雅黑" panose="020B0503020204020204" pitchFamily="34" charset="-122"/>
                  <a:ea typeface="微软雅黑" panose="020B0503020204020204" pitchFamily="34" charset="-122"/>
                </a:rPr>
                <a:t>跟踪反馈</a:t>
              </a:r>
              <a:endParaRPr lang="en-US" altLang="zh-CN" b="1" dirty="0">
                <a:solidFill>
                  <a:srgbClr val="000000"/>
                </a:solidFill>
                <a:latin typeface="微软雅黑" panose="020B0503020204020204" pitchFamily="34" charset="-122"/>
                <a:ea typeface="微软雅黑" panose="020B0503020204020204" pitchFamily="34" charset="-122"/>
              </a:endParaRPr>
            </a:p>
          </p:txBody>
        </p:sp>
      </p:grpSp>
      <p:sp>
        <p:nvSpPr>
          <p:cNvPr id="20"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smtClean="0">
                <a:solidFill>
                  <a:schemeClr val="bg1"/>
                </a:solidFill>
                <a:ea typeface="微软雅黑" panose="020B0503020204020204" pitchFamily="34" charset="-122"/>
              </a:rPr>
              <a:t>JD </a:t>
            </a:r>
            <a:r>
              <a:rPr lang="zh-CN" altLang="en-US" sz="2400" b="1" dirty="0" smtClean="0">
                <a:solidFill>
                  <a:schemeClr val="bg1"/>
                </a:solidFill>
                <a:ea typeface="微软雅黑" panose="020B0503020204020204" pitchFamily="34" charset="-122"/>
              </a:rPr>
              <a:t>安全知识体系建设</a:t>
            </a:r>
            <a:endParaRPr lang="en-US" altLang="zh-CN" sz="2400" b="1" dirty="0">
              <a:solidFill>
                <a:schemeClr val="bg1"/>
              </a:solidFill>
              <a:ea typeface="微软雅黑" panose="020B0503020204020204" pitchFamily="34" charset="-122"/>
            </a:endParaRPr>
          </a:p>
        </p:txBody>
      </p:sp>
    </p:spTree>
    <p:extLst>
      <p:ext uri="{BB962C8B-B14F-4D97-AF65-F5344CB8AC3E}">
        <p14:creationId xmlns:p14="http://schemas.microsoft.com/office/powerpoint/2010/main" val="1755663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1"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solidFill>
                  <a:schemeClr val="bg1"/>
                </a:solidFill>
                <a:ea typeface="微软雅黑" panose="020B0503020204020204" pitchFamily="34" charset="-122"/>
              </a:rPr>
              <a:t>漏洞分析</a:t>
            </a:r>
            <a:endParaRPr lang="en-US" altLang="zh-CN" sz="2400" b="1" dirty="0">
              <a:solidFill>
                <a:schemeClr val="bg1"/>
              </a:solidFill>
              <a:ea typeface="微软雅黑" panose="020B0503020204020204" pitchFamily="34" charset="-122"/>
            </a:endParaRPr>
          </a:p>
        </p:txBody>
      </p:sp>
      <p:sp>
        <p:nvSpPr>
          <p:cNvPr id="5" name="TextBox 6"/>
          <p:cNvSpPr txBox="1"/>
          <p:nvPr/>
        </p:nvSpPr>
        <p:spPr>
          <a:xfrm>
            <a:off x="1259632" y="1185877"/>
            <a:ext cx="6822380" cy="387798"/>
          </a:xfrm>
          <a:prstGeom prst="rect">
            <a:avLst/>
          </a:prstGeom>
          <a:noFill/>
        </p:spPr>
        <p:txBody>
          <a:bodyPr wrap="none" lIns="0" tIns="0" rIns="0" bIns="0" rtlCol="0">
            <a:spAutoFit/>
          </a:bodyPr>
          <a:lstStyle/>
          <a:p>
            <a:pPr>
              <a:lnSpc>
                <a:spcPct val="90000"/>
              </a:lnSpc>
            </a:pPr>
            <a:r>
              <a:rPr lang="zh-CN" altLang="en-US" sz="2800" b="1" dirty="0" smtClean="0">
                <a:solidFill>
                  <a:srgbClr val="C81624"/>
                </a:solidFill>
                <a:latin typeface="微软雅黑" pitchFamily="34" charset="-122"/>
                <a:ea typeface="微软雅黑" pitchFamily="34" charset="-122"/>
              </a:rPr>
              <a:t>来源汇集：</a:t>
            </a:r>
            <a:r>
              <a:rPr lang="zh-CN" altLang="en-US" sz="2800" b="1" dirty="0" smtClean="0">
                <a:latin typeface="微软雅黑" pitchFamily="34" charset="-122"/>
                <a:ea typeface="微软雅黑" pitchFamily="34" charset="-122"/>
              </a:rPr>
              <a:t>上线、例行、监控、接报、反馈</a:t>
            </a:r>
            <a:endParaRPr lang="en-US" sz="2800" b="1" dirty="0">
              <a:latin typeface="微软雅黑" pitchFamily="34" charset="-122"/>
              <a:ea typeface="微软雅黑" pitchFamily="34" charset="-122"/>
            </a:endParaRPr>
          </a:p>
        </p:txBody>
      </p:sp>
      <p:sp>
        <p:nvSpPr>
          <p:cNvPr id="8" name="TextBox 6"/>
          <p:cNvSpPr txBox="1"/>
          <p:nvPr/>
        </p:nvSpPr>
        <p:spPr>
          <a:xfrm>
            <a:off x="1340346" y="3919895"/>
            <a:ext cx="6104235" cy="387798"/>
          </a:xfrm>
          <a:prstGeom prst="rect">
            <a:avLst/>
          </a:prstGeom>
          <a:noFill/>
        </p:spPr>
        <p:txBody>
          <a:bodyPr wrap="none" lIns="0" tIns="0" rIns="0" bIns="0" rtlCol="0">
            <a:spAutoFit/>
          </a:bodyPr>
          <a:lstStyle/>
          <a:p>
            <a:pPr>
              <a:lnSpc>
                <a:spcPct val="90000"/>
              </a:lnSpc>
            </a:pPr>
            <a:r>
              <a:rPr lang="zh-CN" altLang="en-US" sz="2800" b="1" dirty="0" smtClean="0">
                <a:solidFill>
                  <a:srgbClr val="C81624"/>
                </a:solidFill>
                <a:latin typeface="微软雅黑" pitchFamily="34" charset="-122"/>
                <a:ea typeface="微软雅黑" pitchFamily="34" charset="-122"/>
              </a:rPr>
              <a:t>漏洞确认：</a:t>
            </a:r>
            <a:r>
              <a:rPr lang="zh-CN" altLang="en-US" sz="2800" b="1" dirty="0" smtClean="0">
                <a:latin typeface="微软雅黑" pitchFamily="34" charset="-122"/>
                <a:ea typeface="微软雅黑" pitchFamily="34" charset="-122"/>
              </a:rPr>
              <a:t>新发、频发、典型、通用型</a:t>
            </a:r>
            <a:endParaRPr lang="en-US" sz="2800" b="1" dirty="0">
              <a:latin typeface="微软雅黑" pitchFamily="34" charset="-122"/>
              <a:ea typeface="微软雅黑" pitchFamily="34" charset="-122"/>
            </a:endParaRPr>
          </a:p>
        </p:txBody>
      </p:sp>
      <p:sp>
        <p:nvSpPr>
          <p:cNvPr id="12" name="TextBox 6"/>
          <p:cNvSpPr txBox="1"/>
          <p:nvPr/>
        </p:nvSpPr>
        <p:spPr>
          <a:xfrm>
            <a:off x="1340346" y="2569468"/>
            <a:ext cx="6822380" cy="387798"/>
          </a:xfrm>
          <a:prstGeom prst="rect">
            <a:avLst/>
          </a:prstGeom>
          <a:noFill/>
        </p:spPr>
        <p:txBody>
          <a:bodyPr wrap="none" lIns="0" tIns="0" rIns="0" bIns="0" rtlCol="0">
            <a:spAutoFit/>
          </a:bodyPr>
          <a:lstStyle/>
          <a:p>
            <a:pPr>
              <a:lnSpc>
                <a:spcPct val="90000"/>
              </a:lnSpc>
            </a:pPr>
            <a:r>
              <a:rPr lang="zh-CN" altLang="en-US" sz="2800" b="1" dirty="0" smtClean="0">
                <a:solidFill>
                  <a:srgbClr val="C81624"/>
                </a:solidFill>
                <a:latin typeface="微软雅黑" pitchFamily="34" charset="-122"/>
                <a:ea typeface="微软雅黑" pitchFamily="34" charset="-122"/>
              </a:rPr>
              <a:t>分析指标：</a:t>
            </a:r>
            <a:r>
              <a:rPr lang="zh-CN" altLang="en-US" sz="2800" b="1" dirty="0" smtClean="0">
                <a:latin typeface="微软雅黑" pitchFamily="34" charset="-122"/>
                <a:ea typeface="微软雅黑" pitchFamily="34" charset="-122"/>
              </a:rPr>
              <a:t>类型、业务、部门、级别、重发</a:t>
            </a:r>
            <a:endParaRPr lang="en-US" sz="2800" b="1" dirty="0">
              <a:latin typeface="微软雅黑" pitchFamily="34" charset="-122"/>
              <a:ea typeface="微软雅黑" pitchFamily="34" charset="-122"/>
            </a:endParaRPr>
          </a:p>
        </p:txBody>
      </p:sp>
    </p:spTree>
    <p:extLst>
      <p:ext uri="{BB962C8B-B14F-4D97-AF65-F5344CB8AC3E}">
        <p14:creationId xmlns:p14="http://schemas.microsoft.com/office/powerpoint/2010/main" val="22107021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1"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solidFill>
                  <a:schemeClr val="bg1"/>
                </a:solidFill>
                <a:ea typeface="微软雅黑" panose="020B0503020204020204" pitchFamily="34" charset="-122"/>
              </a:rPr>
              <a:t>菊花台</a:t>
            </a:r>
            <a:r>
              <a:rPr lang="en-US" altLang="zh-CN" sz="2400" b="1" dirty="0" smtClean="0">
                <a:solidFill>
                  <a:schemeClr val="bg1"/>
                </a:solidFill>
                <a:ea typeface="微软雅黑" panose="020B0503020204020204" pitchFamily="34" charset="-122"/>
              </a:rPr>
              <a:t>-</a:t>
            </a:r>
            <a:r>
              <a:rPr lang="zh-CN" altLang="en-US" sz="2400" b="1" dirty="0" smtClean="0">
                <a:solidFill>
                  <a:schemeClr val="bg1"/>
                </a:solidFill>
                <a:ea typeface="微软雅黑" panose="020B0503020204020204" pitchFamily="34" charset="-122"/>
              </a:rPr>
              <a:t>漏洞分析平台</a:t>
            </a:r>
            <a:endParaRPr lang="en-US" altLang="zh-CN" sz="2400" b="1" dirty="0">
              <a:solidFill>
                <a:schemeClr val="bg1"/>
              </a:solidFill>
              <a:ea typeface="微软雅黑" panose="020B0503020204020204" pitchFamily="34" charset="-122"/>
            </a:endParaRPr>
          </a:p>
        </p:txBody>
      </p:sp>
      <p:pic>
        <p:nvPicPr>
          <p:cNvPr id="2" name="图片 1"/>
          <p:cNvPicPr>
            <a:picLocks noChangeAspect="1"/>
          </p:cNvPicPr>
          <p:nvPr/>
        </p:nvPicPr>
        <p:blipFill>
          <a:blip r:embed="rId4"/>
          <a:stretch>
            <a:fillRect/>
          </a:stretch>
        </p:blipFill>
        <p:spPr>
          <a:xfrm>
            <a:off x="109312" y="553243"/>
            <a:ext cx="8927184" cy="5067538"/>
          </a:xfrm>
          <a:prstGeom prst="rect">
            <a:avLst/>
          </a:prstGeom>
        </p:spPr>
      </p:pic>
    </p:spTree>
    <p:extLst>
      <p:ext uri="{BB962C8B-B14F-4D97-AF65-F5344CB8AC3E}">
        <p14:creationId xmlns:p14="http://schemas.microsoft.com/office/powerpoint/2010/main" val="3474376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539552" y="769268"/>
            <a:ext cx="8064896" cy="4824536"/>
            <a:chOff x="825501" y="985292"/>
            <a:chExt cx="6865936" cy="4049448"/>
          </a:xfrm>
        </p:grpSpPr>
        <p:sp>
          <p:nvSpPr>
            <p:cNvPr id="8" name="Line 2"/>
            <p:cNvSpPr>
              <a:spLocks noChangeShapeType="1"/>
            </p:cNvSpPr>
            <p:nvPr/>
          </p:nvSpPr>
          <p:spPr bwMode="gray">
            <a:xfrm flipV="1">
              <a:off x="3223949" y="1685115"/>
              <a:ext cx="801688" cy="603250"/>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3"/>
            <p:cNvSpPr>
              <a:spLocks noChangeShapeType="1"/>
            </p:cNvSpPr>
            <p:nvPr/>
          </p:nvSpPr>
          <p:spPr bwMode="gray">
            <a:xfrm flipH="1" flipV="1">
              <a:off x="4517761" y="1685115"/>
              <a:ext cx="801688" cy="611188"/>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4"/>
            <p:cNvSpPr>
              <a:spLocks noChangeShapeType="1"/>
            </p:cNvSpPr>
            <p:nvPr/>
          </p:nvSpPr>
          <p:spPr bwMode="gray">
            <a:xfrm flipH="1">
              <a:off x="3755761" y="4018740"/>
              <a:ext cx="1002771" cy="0"/>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5"/>
            <p:cNvSpPr>
              <a:spLocks noChangeShapeType="1"/>
            </p:cNvSpPr>
            <p:nvPr/>
          </p:nvSpPr>
          <p:spPr bwMode="gray">
            <a:xfrm flipH="1">
              <a:off x="5176573" y="2804303"/>
              <a:ext cx="317500" cy="928688"/>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6"/>
            <p:cNvSpPr>
              <a:spLocks noChangeShapeType="1"/>
            </p:cNvSpPr>
            <p:nvPr/>
          </p:nvSpPr>
          <p:spPr bwMode="gray">
            <a:xfrm>
              <a:off x="3033448" y="2804303"/>
              <a:ext cx="317500" cy="928688"/>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AutoShape 7"/>
            <p:cNvSpPr>
              <a:spLocks noChangeArrowheads="1"/>
            </p:cNvSpPr>
            <p:nvPr/>
          </p:nvSpPr>
          <p:spPr bwMode="grayWhite">
            <a:xfrm>
              <a:off x="2960688" y="3717115"/>
              <a:ext cx="801688" cy="762000"/>
            </a:xfrm>
            <a:prstGeom prst="pentagon">
              <a:avLst/>
            </a:prstGeom>
            <a:solidFill>
              <a:srgbClr val="CC3300">
                <a:alpha val="50195"/>
              </a:srgbClr>
            </a:solidFill>
            <a:ln w="76200" algn="ctr">
              <a:solidFill>
                <a:srgbClr val="CC33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5" name="AutoShape 8"/>
            <p:cNvSpPr>
              <a:spLocks noChangeArrowheads="1"/>
            </p:cNvSpPr>
            <p:nvPr/>
          </p:nvSpPr>
          <p:spPr bwMode="grayWhite">
            <a:xfrm>
              <a:off x="2374636" y="1989386"/>
              <a:ext cx="857250" cy="812271"/>
            </a:xfrm>
            <a:prstGeom prst="pentagon">
              <a:avLst/>
            </a:prstGeom>
            <a:solidFill>
              <a:srgbClr val="FCC704">
                <a:alpha val="50195"/>
              </a:srgbClr>
            </a:solidFill>
            <a:ln w="76200" algn="ctr">
              <a:solidFill>
                <a:schemeClr val="accent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6" name="AutoShape 9"/>
            <p:cNvSpPr>
              <a:spLocks noChangeArrowheads="1"/>
            </p:cNvSpPr>
            <p:nvPr/>
          </p:nvSpPr>
          <p:spPr bwMode="grayWhite">
            <a:xfrm>
              <a:off x="5312833" y="1997323"/>
              <a:ext cx="841375" cy="799042"/>
            </a:xfrm>
            <a:prstGeom prst="pentagon">
              <a:avLst/>
            </a:prstGeom>
            <a:solidFill>
              <a:schemeClr val="accent2">
                <a:alpha val="50195"/>
              </a:schemeClr>
            </a:solidFill>
            <a:ln w="76200" algn="ctr">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7" name="AutoShape 10"/>
            <p:cNvSpPr>
              <a:spLocks noChangeArrowheads="1"/>
            </p:cNvSpPr>
            <p:nvPr/>
          </p:nvSpPr>
          <p:spPr bwMode="grayWhite">
            <a:xfrm>
              <a:off x="3882761" y="985292"/>
              <a:ext cx="785813" cy="746125"/>
            </a:xfrm>
            <a:prstGeom prst="pentagon">
              <a:avLst/>
            </a:prstGeom>
            <a:solidFill>
              <a:srgbClr val="0099CC">
                <a:alpha val="50195"/>
              </a:srgbClr>
            </a:solidFill>
            <a:ln w="76200" algn="ctr">
              <a:solidFill>
                <a:srgbClr val="0099CC"/>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8" name="AutoShape 11"/>
            <p:cNvSpPr>
              <a:spLocks noChangeArrowheads="1"/>
            </p:cNvSpPr>
            <p:nvPr/>
          </p:nvSpPr>
          <p:spPr bwMode="grayWhite">
            <a:xfrm>
              <a:off x="4765146" y="3711823"/>
              <a:ext cx="801688" cy="762000"/>
            </a:xfrm>
            <a:prstGeom prst="pentagon">
              <a:avLst/>
            </a:prstGeom>
            <a:solidFill>
              <a:srgbClr val="339966">
                <a:alpha val="50195"/>
              </a:srgbClr>
            </a:solidFill>
            <a:ln w="76200" algn="ctr">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42" name="Rectangle 34"/>
            <p:cNvSpPr>
              <a:spLocks noChangeArrowheads="1"/>
            </p:cNvSpPr>
            <p:nvPr/>
          </p:nvSpPr>
          <p:spPr bwMode="auto">
            <a:xfrm>
              <a:off x="3462074" y="2388326"/>
              <a:ext cx="16271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smtClean="0">
                  <a:solidFill>
                    <a:srgbClr val="000000"/>
                  </a:solidFill>
                  <a:latin typeface="微软雅黑" panose="020B0503020204020204" pitchFamily="34" charset="-122"/>
                  <a:ea typeface="微软雅黑" panose="020B0503020204020204" pitchFamily="34" charset="-122"/>
                </a:rPr>
                <a:t>安全知识体系建设</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43" name="AutoShape 35"/>
            <p:cNvSpPr>
              <a:spLocks/>
            </p:cNvSpPr>
            <p:nvPr/>
          </p:nvSpPr>
          <p:spPr bwMode="auto">
            <a:xfrm>
              <a:off x="2000251" y="1005136"/>
              <a:ext cx="1400969" cy="508000"/>
            </a:xfrm>
            <a:prstGeom prst="accentCallout2">
              <a:avLst>
                <a:gd name="adj1" fmla="val 18750"/>
                <a:gd name="adj2" fmla="val 104532"/>
                <a:gd name="adj3" fmla="val 18750"/>
                <a:gd name="adj4" fmla="val 118509"/>
                <a:gd name="adj5" fmla="val 46093"/>
                <a:gd name="adj6" fmla="val 133051"/>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smtClean="0">
                  <a:solidFill>
                    <a:srgbClr val="000000"/>
                  </a:solidFill>
                  <a:latin typeface="微软雅黑" panose="020B0503020204020204" pitchFamily="34" charset="-122"/>
                  <a:ea typeface="微软雅黑" panose="020B0503020204020204" pitchFamily="34" charset="-122"/>
                </a:rPr>
                <a:t>          培 训</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4" name="AutoShape 36"/>
            <p:cNvSpPr>
              <a:spLocks/>
            </p:cNvSpPr>
            <p:nvPr/>
          </p:nvSpPr>
          <p:spPr bwMode="auto">
            <a:xfrm>
              <a:off x="825501" y="2894261"/>
              <a:ext cx="1400969" cy="508000"/>
            </a:xfrm>
            <a:prstGeom prst="accentCallout2">
              <a:avLst>
                <a:gd name="adj1" fmla="val 18750"/>
                <a:gd name="adj2" fmla="val 104532"/>
                <a:gd name="adj3" fmla="val 18750"/>
                <a:gd name="adj4" fmla="val 113125"/>
                <a:gd name="adj5" fmla="val -19009"/>
                <a:gd name="adj6" fmla="val 122097"/>
              </a:avLst>
            </a:prstGeom>
            <a:noFill/>
            <a:ln w="9525">
              <a:solidFill>
                <a:schemeClr val="accent1"/>
              </a:solidFill>
              <a:miter lim="800000"/>
              <a:headEnd/>
              <a:tailEnd/>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smtClean="0">
                  <a:solidFill>
                    <a:srgbClr val="000000"/>
                  </a:solidFill>
                  <a:latin typeface="微软雅黑" panose="020B0503020204020204" pitchFamily="34" charset="-122"/>
                  <a:ea typeface="微软雅黑" panose="020B0503020204020204" pitchFamily="34" charset="-122"/>
                </a:rPr>
                <a:t>    漏洞分析</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5" name="AutoShape 37"/>
            <p:cNvSpPr>
              <a:spLocks/>
            </p:cNvSpPr>
            <p:nvPr/>
          </p:nvSpPr>
          <p:spPr bwMode="auto">
            <a:xfrm>
              <a:off x="1268678" y="4492344"/>
              <a:ext cx="1400968" cy="508000"/>
            </a:xfrm>
            <a:prstGeom prst="accentCallout2">
              <a:avLst>
                <a:gd name="adj1" fmla="val 18750"/>
                <a:gd name="adj2" fmla="val 104532"/>
                <a:gd name="adj3" fmla="val 18750"/>
                <a:gd name="adj4" fmla="val 117847"/>
                <a:gd name="adj5" fmla="val -2606"/>
                <a:gd name="adj6" fmla="val 131917"/>
              </a:avLst>
            </a:prstGeom>
            <a:solidFill>
              <a:srgbClr val="C00000"/>
            </a:solidFill>
            <a:ln w="9525">
              <a:solidFill>
                <a:schemeClr val="accent1"/>
              </a:solidFill>
              <a:miter lim="800000"/>
              <a:headEnd/>
              <a:tailEnd/>
            </a:ln>
            <a:extLst/>
          </p:spPr>
          <p:txBody>
            <a:bodyPr anchor="ctr"/>
            <a:lstStyle/>
            <a:p>
              <a:pPr eaLnBrk="1" hangingPunct="1"/>
              <a:r>
                <a:rPr lang="zh-CN" altLang="en-US" b="1" dirty="0">
                  <a:solidFill>
                    <a:srgbClr val="000000"/>
                  </a:solidFill>
                  <a:latin typeface="微软雅黑" panose="020B0503020204020204" pitchFamily="34" charset="-122"/>
                  <a:ea typeface="微软雅黑" panose="020B0503020204020204" pitchFamily="34" charset="-122"/>
                </a:rPr>
                <a:t>    案例沉淀</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6" name="AutoShape 38"/>
            <p:cNvSpPr>
              <a:spLocks/>
            </p:cNvSpPr>
            <p:nvPr/>
          </p:nvSpPr>
          <p:spPr bwMode="auto">
            <a:xfrm>
              <a:off x="5902855" y="4526740"/>
              <a:ext cx="1400969" cy="508000"/>
            </a:xfrm>
            <a:prstGeom prst="accentCallout2">
              <a:avLst>
                <a:gd name="adj1" fmla="val 18750"/>
                <a:gd name="adj2" fmla="val -4532"/>
                <a:gd name="adj3" fmla="val 18750"/>
                <a:gd name="adj4" fmla="val -19829"/>
                <a:gd name="adj5" fmla="val -14583"/>
                <a:gd name="adj6" fmla="val -35977"/>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eaLnBrk="1" hangingPunct="1"/>
              <a:r>
                <a:rPr lang="zh-CN" altLang="en-US" b="1" dirty="0">
                  <a:solidFill>
                    <a:srgbClr val="000000"/>
                  </a:solidFill>
                  <a:latin typeface="微软雅黑" panose="020B0503020204020204" pitchFamily="34" charset="-122"/>
                  <a:ea typeface="微软雅黑" panose="020B0503020204020204" pitchFamily="34" charset="-122"/>
                </a:rPr>
                <a:t>方案推广</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7" name="AutoShape 39"/>
            <p:cNvSpPr>
              <a:spLocks/>
            </p:cNvSpPr>
            <p:nvPr/>
          </p:nvSpPr>
          <p:spPr bwMode="auto">
            <a:xfrm>
              <a:off x="6290469" y="2866479"/>
              <a:ext cx="1400968" cy="508000"/>
            </a:xfrm>
            <a:prstGeom prst="accentCallout2">
              <a:avLst>
                <a:gd name="adj1" fmla="val 18750"/>
                <a:gd name="adj2" fmla="val -4532"/>
                <a:gd name="adj3" fmla="val 18750"/>
                <a:gd name="adj4" fmla="val -12750"/>
                <a:gd name="adj5" fmla="val -15884"/>
                <a:gd name="adj6" fmla="val -21625"/>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smtClean="0">
                  <a:solidFill>
                    <a:srgbClr val="000000"/>
                  </a:solidFill>
                  <a:latin typeface="微软雅黑" panose="020B0503020204020204" pitchFamily="34" charset="-122"/>
                  <a:ea typeface="微软雅黑" panose="020B0503020204020204" pitchFamily="34" charset="-122"/>
                </a:rPr>
                <a:t>跟踪反馈</a:t>
              </a:r>
              <a:endParaRPr lang="en-US" altLang="zh-CN" b="1" dirty="0">
                <a:solidFill>
                  <a:srgbClr val="000000"/>
                </a:solidFill>
                <a:latin typeface="微软雅黑" panose="020B0503020204020204" pitchFamily="34" charset="-122"/>
                <a:ea typeface="微软雅黑" panose="020B0503020204020204" pitchFamily="34" charset="-122"/>
              </a:endParaRPr>
            </a:p>
          </p:txBody>
        </p:sp>
      </p:grpSp>
      <p:sp>
        <p:nvSpPr>
          <p:cNvPr id="20"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smtClean="0">
                <a:solidFill>
                  <a:schemeClr val="bg1"/>
                </a:solidFill>
                <a:ea typeface="微软雅黑" panose="020B0503020204020204" pitchFamily="34" charset="-122"/>
              </a:rPr>
              <a:t>JD </a:t>
            </a:r>
            <a:r>
              <a:rPr lang="zh-CN" altLang="en-US" sz="2400" b="1" dirty="0" smtClean="0">
                <a:solidFill>
                  <a:schemeClr val="bg1"/>
                </a:solidFill>
                <a:ea typeface="微软雅黑" panose="020B0503020204020204" pitchFamily="34" charset="-122"/>
              </a:rPr>
              <a:t>安全知识体系建设</a:t>
            </a:r>
            <a:endParaRPr lang="en-US" altLang="zh-CN" sz="2400" b="1" dirty="0">
              <a:solidFill>
                <a:schemeClr val="bg1"/>
              </a:solidFill>
              <a:ea typeface="微软雅黑" panose="020B0503020204020204" pitchFamily="34" charset="-122"/>
            </a:endParaRPr>
          </a:p>
        </p:txBody>
      </p:sp>
    </p:spTree>
    <p:extLst>
      <p:ext uri="{BB962C8B-B14F-4D97-AF65-F5344CB8AC3E}">
        <p14:creationId xmlns:p14="http://schemas.microsoft.com/office/powerpoint/2010/main" val="1395731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1"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solidFill>
                  <a:schemeClr val="bg1"/>
                </a:solidFill>
                <a:ea typeface="微软雅黑" panose="020B0503020204020204" pitchFamily="34" charset="-122"/>
              </a:rPr>
              <a:t>案例沉淀</a:t>
            </a:r>
            <a:endParaRPr lang="en-US" altLang="zh-CN" sz="2400" b="1" dirty="0">
              <a:solidFill>
                <a:schemeClr val="bg1"/>
              </a:solidFill>
              <a:ea typeface="微软雅黑" panose="020B0503020204020204" pitchFamily="34" charset="-122"/>
            </a:endParaRPr>
          </a:p>
        </p:txBody>
      </p:sp>
      <p:graphicFrame>
        <p:nvGraphicFramePr>
          <p:cNvPr id="6" name="图示 5"/>
          <p:cNvGraphicFramePr/>
          <p:nvPr>
            <p:extLst/>
          </p:nvPr>
        </p:nvGraphicFramePr>
        <p:xfrm>
          <a:off x="611560" y="461665"/>
          <a:ext cx="8352928" cy="50601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7" name="组合 6"/>
          <p:cNvGrpSpPr/>
          <p:nvPr/>
        </p:nvGrpSpPr>
        <p:grpSpPr>
          <a:xfrm rot="2905478">
            <a:off x="3673492" y="361239"/>
            <a:ext cx="1026535" cy="1057886"/>
            <a:chOff x="3932642" y="777599"/>
            <a:chExt cx="702059" cy="727975"/>
          </a:xfrm>
        </p:grpSpPr>
        <p:sp>
          <p:nvSpPr>
            <p:cNvPr id="9" name="椭圆 8"/>
            <p:cNvSpPr/>
            <p:nvPr/>
          </p:nvSpPr>
          <p:spPr>
            <a:xfrm rot="20186685">
              <a:off x="3932642" y="777599"/>
              <a:ext cx="702059" cy="727975"/>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椭圆 4"/>
            <p:cNvSpPr/>
            <p:nvPr/>
          </p:nvSpPr>
          <p:spPr>
            <a:xfrm rot="20186685">
              <a:off x="4035456" y="884208"/>
              <a:ext cx="496431" cy="5147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zh-CN" altLang="en-US" sz="2000" b="1" kern="1200" dirty="0" smtClean="0">
                  <a:solidFill>
                    <a:srgbClr val="00B0F0"/>
                  </a:solidFill>
                  <a:latin typeface="微软雅黑" panose="020B0503020204020204" pitchFamily="34" charset="-122"/>
                  <a:ea typeface="微软雅黑" panose="020B0503020204020204" pitchFamily="34" charset="-122"/>
                </a:rPr>
                <a:t>应急</a:t>
              </a:r>
              <a:endParaRPr lang="en-US" altLang="zh-CN" sz="2000" b="1" kern="1200" dirty="0" smtClean="0">
                <a:solidFill>
                  <a:srgbClr val="00B0F0"/>
                </a:solidFill>
                <a:latin typeface="微软雅黑" panose="020B0503020204020204" pitchFamily="34" charset="-122"/>
                <a:ea typeface="微软雅黑" panose="020B0503020204020204" pitchFamily="34" charset="-122"/>
              </a:endParaRPr>
            </a:p>
            <a:p>
              <a:pPr lvl="0" algn="ctr" defTabSz="444500">
                <a:lnSpc>
                  <a:spcPct val="90000"/>
                </a:lnSpc>
                <a:spcBef>
                  <a:spcPct val="0"/>
                </a:spcBef>
                <a:spcAft>
                  <a:spcPct val="35000"/>
                </a:spcAft>
              </a:pPr>
              <a:r>
                <a:rPr lang="zh-CN" altLang="en-US" sz="2000" b="1" kern="1200" dirty="0" smtClean="0">
                  <a:solidFill>
                    <a:srgbClr val="00B0F0"/>
                  </a:solidFill>
                  <a:latin typeface="微软雅黑" panose="020B0503020204020204" pitchFamily="34" charset="-122"/>
                  <a:ea typeface="微软雅黑" panose="020B0503020204020204" pitchFamily="34" charset="-122"/>
                </a:rPr>
                <a:t>响应</a:t>
              </a:r>
              <a:endParaRPr lang="zh-CN" altLang="en-US" sz="2000" b="1" kern="1200" dirty="0">
                <a:solidFill>
                  <a:srgbClr val="00B0F0"/>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rot="1876529">
            <a:off x="2930597" y="842522"/>
            <a:ext cx="776559" cy="775060"/>
            <a:chOff x="3932642" y="777599"/>
            <a:chExt cx="702059" cy="727975"/>
          </a:xfrm>
        </p:grpSpPr>
        <p:sp>
          <p:nvSpPr>
            <p:cNvPr id="14" name="椭圆 13"/>
            <p:cNvSpPr/>
            <p:nvPr/>
          </p:nvSpPr>
          <p:spPr>
            <a:xfrm rot="20186685">
              <a:off x="3932642" y="777599"/>
              <a:ext cx="702059" cy="727975"/>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椭圆 4"/>
            <p:cNvSpPr/>
            <p:nvPr/>
          </p:nvSpPr>
          <p:spPr>
            <a:xfrm rot="20186685">
              <a:off x="4035456" y="884208"/>
              <a:ext cx="496431" cy="5147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zh-CN" altLang="en-US" sz="1400" b="1" kern="1200" dirty="0" smtClean="0">
                  <a:solidFill>
                    <a:schemeClr val="accent6">
                      <a:lumMod val="60000"/>
                      <a:lumOff val="40000"/>
                    </a:schemeClr>
                  </a:solidFill>
                  <a:latin typeface="微软雅黑" panose="020B0503020204020204" pitchFamily="34" charset="-122"/>
                  <a:ea typeface="微软雅黑" panose="020B0503020204020204" pitchFamily="34" charset="-122"/>
                </a:rPr>
                <a:t>安全</a:t>
              </a:r>
              <a:endParaRPr lang="en-US" altLang="zh-CN" sz="1400" b="1" kern="1200" dirty="0" smtClean="0">
                <a:solidFill>
                  <a:schemeClr val="accent6">
                    <a:lumMod val="60000"/>
                    <a:lumOff val="40000"/>
                  </a:schemeClr>
                </a:solidFill>
                <a:latin typeface="微软雅黑" panose="020B0503020204020204" pitchFamily="34" charset="-122"/>
                <a:ea typeface="微软雅黑" panose="020B0503020204020204" pitchFamily="34" charset="-122"/>
              </a:endParaRPr>
            </a:p>
            <a:p>
              <a:pPr lvl="0" algn="ctr" defTabSz="444500">
                <a:lnSpc>
                  <a:spcPct val="90000"/>
                </a:lnSpc>
                <a:spcBef>
                  <a:spcPct val="0"/>
                </a:spcBef>
                <a:spcAft>
                  <a:spcPct val="35000"/>
                </a:spcAft>
              </a:pPr>
              <a:r>
                <a:rPr lang="zh-CN" altLang="en-US" sz="1400" b="1" kern="1200" dirty="0" smtClean="0">
                  <a:solidFill>
                    <a:schemeClr val="accent6">
                      <a:lumMod val="60000"/>
                      <a:lumOff val="40000"/>
                    </a:schemeClr>
                  </a:solidFill>
                  <a:latin typeface="微软雅黑" panose="020B0503020204020204" pitchFamily="34" charset="-122"/>
                  <a:ea typeface="微软雅黑" panose="020B0503020204020204" pitchFamily="34" charset="-122"/>
                </a:rPr>
                <a:t>评估</a:t>
              </a:r>
              <a:endParaRPr lang="zh-CN" altLang="en-US" sz="1400" b="1" kern="1200" dirty="0">
                <a:solidFill>
                  <a:schemeClr val="accent6">
                    <a:lumMod val="60000"/>
                    <a:lumOff val="40000"/>
                  </a:schemeClr>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4803701" y="337220"/>
            <a:ext cx="928652" cy="928693"/>
            <a:chOff x="3932642" y="777599"/>
            <a:chExt cx="702059" cy="727975"/>
          </a:xfrm>
        </p:grpSpPr>
        <p:sp>
          <p:nvSpPr>
            <p:cNvPr id="17" name="椭圆 16"/>
            <p:cNvSpPr/>
            <p:nvPr/>
          </p:nvSpPr>
          <p:spPr>
            <a:xfrm rot="20186685">
              <a:off x="3932642" y="777599"/>
              <a:ext cx="702059" cy="727975"/>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椭圆 4"/>
            <p:cNvSpPr/>
            <p:nvPr/>
          </p:nvSpPr>
          <p:spPr>
            <a:xfrm rot="20186685">
              <a:off x="4035456" y="884208"/>
              <a:ext cx="496431" cy="5147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zh-CN" altLang="en-US" b="1" kern="1200" dirty="0" smtClean="0">
                  <a:solidFill>
                    <a:schemeClr val="tx1"/>
                  </a:solidFill>
                  <a:latin typeface="微软雅黑" panose="020B0503020204020204" pitchFamily="34" charset="-122"/>
                  <a:ea typeface="微软雅黑" panose="020B0503020204020204" pitchFamily="34" charset="-122"/>
                </a:rPr>
                <a:t>代码提炼</a:t>
              </a:r>
              <a:endParaRPr lang="zh-CN" altLang="en-US" b="1" kern="1200" dirty="0">
                <a:solidFill>
                  <a:schemeClr val="tx1"/>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6000317" y="414282"/>
            <a:ext cx="928652" cy="928693"/>
            <a:chOff x="3932642" y="777599"/>
            <a:chExt cx="702059" cy="727975"/>
          </a:xfrm>
        </p:grpSpPr>
        <p:sp>
          <p:nvSpPr>
            <p:cNvPr id="20" name="椭圆 19"/>
            <p:cNvSpPr/>
            <p:nvPr/>
          </p:nvSpPr>
          <p:spPr>
            <a:xfrm rot="20186685">
              <a:off x="3932642" y="777599"/>
              <a:ext cx="702059" cy="727975"/>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椭圆 4"/>
            <p:cNvSpPr/>
            <p:nvPr/>
          </p:nvSpPr>
          <p:spPr>
            <a:xfrm rot="20186685">
              <a:off x="4035456" y="884208"/>
              <a:ext cx="496431" cy="5147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zh-CN" altLang="en-US" b="1" kern="1200" dirty="0" smtClean="0">
                  <a:solidFill>
                    <a:srgbClr val="FFFF00"/>
                  </a:solidFill>
                  <a:latin typeface="微软雅黑" panose="020B0503020204020204" pitchFamily="34" charset="-122"/>
                  <a:ea typeface="微软雅黑" panose="020B0503020204020204" pitchFamily="34" charset="-122"/>
                </a:rPr>
                <a:t>行业标准</a:t>
              </a:r>
              <a:endParaRPr lang="zh-CN" altLang="en-US" b="1" kern="1200" dirty="0">
                <a:solidFill>
                  <a:srgbClr val="FFFF00"/>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rot="2109262">
            <a:off x="5588496" y="1178204"/>
            <a:ext cx="648071" cy="720080"/>
            <a:chOff x="3932642" y="777599"/>
            <a:chExt cx="702059" cy="727975"/>
          </a:xfrm>
        </p:grpSpPr>
        <p:sp>
          <p:nvSpPr>
            <p:cNvPr id="23" name="椭圆 22"/>
            <p:cNvSpPr/>
            <p:nvPr/>
          </p:nvSpPr>
          <p:spPr>
            <a:xfrm rot="20186685">
              <a:off x="3932642" y="777599"/>
              <a:ext cx="702059" cy="727975"/>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椭圆 4"/>
            <p:cNvSpPr/>
            <p:nvPr/>
          </p:nvSpPr>
          <p:spPr>
            <a:xfrm rot="20186685">
              <a:off x="4035456" y="884208"/>
              <a:ext cx="496431" cy="5147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zh-CN" altLang="en-US" sz="1400" b="1" kern="1200" dirty="0" smtClean="0">
                  <a:solidFill>
                    <a:srgbClr val="C92530"/>
                  </a:solidFill>
                  <a:latin typeface="微软雅黑" panose="020B0503020204020204" pitchFamily="34" charset="-122"/>
                  <a:ea typeface="微软雅黑" panose="020B0503020204020204" pitchFamily="34" charset="-122"/>
                </a:rPr>
                <a:t>教训</a:t>
              </a:r>
              <a:endParaRPr lang="zh-CN" altLang="en-US" sz="1400" b="1" kern="1200" dirty="0">
                <a:solidFill>
                  <a:srgbClr val="C92530"/>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rot="21066696">
            <a:off x="4071306" y="1500555"/>
            <a:ext cx="666471" cy="658705"/>
            <a:chOff x="3932642" y="777599"/>
            <a:chExt cx="702059" cy="727975"/>
          </a:xfrm>
        </p:grpSpPr>
        <p:sp>
          <p:nvSpPr>
            <p:cNvPr id="26" name="椭圆 25"/>
            <p:cNvSpPr/>
            <p:nvPr/>
          </p:nvSpPr>
          <p:spPr>
            <a:xfrm rot="20186685">
              <a:off x="3932642" y="777599"/>
              <a:ext cx="702059" cy="727975"/>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椭圆 4"/>
            <p:cNvSpPr/>
            <p:nvPr/>
          </p:nvSpPr>
          <p:spPr>
            <a:xfrm rot="20186685">
              <a:off x="4035456" y="884208"/>
              <a:ext cx="496431" cy="5147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zh-CN" altLang="en-US" sz="1400" b="1" kern="1200" dirty="0" smtClean="0">
                  <a:solidFill>
                    <a:schemeClr val="tx2"/>
                  </a:solidFill>
                  <a:latin typeface="微软雅黑" panose="020B0503020204020204" pitchFamily="34" charset="-122"/>
                  <a:ea typeface="微软雅黑" panose="020B0503020204020204" pitchFamily="34" charset="-122"/>
                </a:rPr>
                <a:t>看书</a:t>
              </a:r>
              <a:endParaRPr lang="zh-CN" altLang="en-US" sz="1400" b="1" kern="1200" dirty="0">
                <a:solidFill>
                  <a:schemeClr val="tx2"/>
                </a:solidFill>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4084943" y="2370443"/>
            <a:ext cx="1423161" cy="1423161"/>
            <a:chOff x="6929766" y="2112596"/>
            <a:chExt cx="1423161" cy="1423161"/>
          </a:xfrm>
        </p:grpSpPr>
        <p:sp>
          <p:nvSpPr>
            <p:cNvPr id="29" name="椭圆 28"/>
            <p:cNvSpPr/>
            <p:nvPr/>
          </p:nvSpPr>
          <p:spPr>
            <a:xfrm>
              <a:off x="6929766" y="2112596"/>
              <a:ext cx="1423161" cy="1423161"/>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椭圆 4"/>
            <p:cNvSpPr/>
            <p:nvPr/>
          </p:nvSpPr>
          <p:spPr>
            <a:xfrm>
              <a:off x="7138183" y="2321013"/>
              <a:ext cx="1006327" cy="10063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rgbClr val="7030A0"/>
                  </a:solidFill>
                  <a:latin typeface="微软雅黑" panose="020B0503020204020204" pitchFamily="34" charset="-122"/>
                  <a:ea typeface="微软雅黑" panose="020B0503020204020204" pitchFamily="34" charset="-122"/>
                </a:rPr>
                <a:t>制定解决方案</a:t>
              </a:r>
              <a:endParaRPr lang="zh-CN" altLang="en-US" sz="2000" b="1" kern="1200" dirty="0">
                <a:solidFill>
                  <a:srgbClr val="7030A0"/>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4734037" y="1230051"/>
            <a:ext cx="702059" cy="727975"/>
            <a:chOff x="3932642" y="777599"/>
            <a:chExt cx="702059" cy="727975"/>
          </a:xfrm>
        </p:grpSpPr>
        <p:sp>
          <p:nvSpPr>
            <p:cNvPr id="32" name="椭圆 31"/>
            <p:cNvSpPr/>
            <p:nvPr/>
          </p:nvSpPr>
          <p:spPr>
            <a:xfrm rot="20186685">
              <a:off x="3932642" y="777599"/>
              <a:ext cx="702059" cy="727975"/>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椭圆 4"/>
            <p:cNvSpPr/>
            <p:nvPr/>
          </p:nvSpPr>
          <p:spPr>
            <a:xfrm rot="20186685">
              <a:off x="4035456" y="884208"/>
              <a:ext cx="496431" cy="5147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zh-CN" altLang="en-US" sz="1600" b="1" kern="1200" dirty="0" smtClean="0">
                  <a:solidFill>
                    <a:srgbClr val="00B050"/>
                  </a:solidFill>
                  <a:latin typeface="微软雅黑" panose="020B0503020204020204" pitchFamily="34" charset="-122"/>
                  <a:ea typeface="微软雅黑" panose="020B0503020204020204" pitchFamily="34" charset="-122"/>
                </a:rPr>
                <a:t>交流</a:t>
              </a:r>
              <a:endParaRPr lang="en-US" altLang="zh-CN" sz="1600" b="1" kern="1200" dirty="0" smtClean="0">
                <a:solidFill>
                  <a:srgbClr val="00B050"/>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3283938" y="1795997"/>
            <a:ext cx="934875" cy="939187"/>
            <a:chOff x="2839316" y="906129"/>
            <a:chExt cx="934875" cy="939187"/>
          </a:xfrm>
        </p:grpSpPr>
        <p:sp>
          <p:nvSpPr>
            <p:cNvPr id="35" name="椭圆 34"/>
            <p:cNvSpPr/>
            <p:nvPr/>
          </p:nvSpPr>
          <p:spPr>
            <a:xfrm rot="19901997">
              <a:off x="2839316" y="906129"/>
              <a:ext cx="934875" cy="93918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椭圆 4"/>
            <p:cNvSpPr/>
            <p:nvPr/>
          </p:nvSpPr>
          <p:spPr>
            <a:xfrm rot="19901997">
              <a:off x="2976225" y="1043670"/>
              <a:ext cx="661057" cy="6641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b="1" kern="1200" dirty="0" smtClean="0">
                  <a:solidFill>
                    <a:srgbClr val="C92530"/>
                  </a:solidFill>
                  <a:latin typeface="微软雅黑" panose="020B0503020204020204" pitchFamily="34" charset="-122"/>
                  <a:ea typeface="微软雅黑" panose="020B0503020204020204" pitchFamily="34" charset="-122"/>
                </a:rPr>
                <a:t>漏洞</a:t>
              </a:r>
              <a:endParaRPr lang="en-US" altLang="zh-CN" sz="1400" b="1" kern="1200" dirty="0" smtClean="0">
                <a:solidFill>
                  <a:srgbClr val="C92530"/>
                </a:solidFill>
                <a:latin typeface="微软雅黑" panose="020B0503020204020204" pitchFamily="34" charset="-122"/>
                <a:ea typeface="微软雅黑" panose="020B0503020204020204" pitchFamily="34" charset="-122"/>
              </a:endParaRPr>
            </a:p>
            <a:p>
              <a:pPr lvl="0" algn="ctr" defTabSz="622300">
                <a:lnSpc>
                  <a:spcPct val="90000"/>
                </a:lnSpc>
                <a:spcBef>
                  <a:spcPct val="0"/>
                </a:spcBef>
                <a:spcAft>
                  <a:spcPct val="35000"/>
                </a:spcAft>
              </a:pPr>
              <a:r>
                <a:rPr lang="zh-CN" altLang="en-US" sz="1400" b="1" kern="1200" dirty="0" smtClean="0">
                  <a:solidFill>
                    <a:srgbClr val="C92530"/>
                  </a:solidFill>
                  <a:latin typeface="微软雅黑" panose="020B0503020204020204" pitchFamily="34" charset="-122"/>
                  <a:ea typeface="微软雅黑" panose="020B0503020204020204" pitchFamily="34" charset="-122"/>
                </a:rPr>
                <a:t>分析</a:t>
              </a:r>
              <a:endParaRPr lang="zh-CN" altLang="en-US" sz="1400" b="1" kern="1200" dirty="0">
                <a:solidFill>
                  <a:srgbClr val="C92530"/>
                </a:solidFill>
                <a:latin typeface="微软雅黑" panose="020B0503020204020204" pitchFamily="34" charset="-122"/>
                <a:ea typeface="微软雅黑" panose="020B0503020204020204" pitchFamily="34" charset="-122"/>
              </a:endParaRPr>
            </a:p>
          </p:txBody>
        </p:sp>
      </p:grpSp>
      <p:sp>
        <p:nvSpPr>
          <p:cNvPr id="37" name="TextBox 6"/>
          <p:cNvSpPr txBox="1"/>
          <p:nvPr/>
        </p:nvSpPr>
        <p:spPr>
          <a:xfrm>
            <a:off x="1590517" y="4225652"/>
            <a:ext cx="6412012" cy="1384995"/>
          </a:xfrm>
          <a:prstGeom prst="rect">
            <a:avLst/>
          </a:prstGeom>
          <a:noFill/>
        </p:spPr>
        <p:txBody>
          <a:bodyPr wrap="none" lIns="0" tIns="0" rIns="0" bIns="0" rtlCol="0">
            <a:spAutoFit/>
          </a:bodyPr>
          <a:lstStyle/>
          <a:p>
            <a:pPr>
              <a:lnSpc>
                <a:spcPct val="90000"/>
              </a:lnSpc>
            </a:pPr>
            <a:r>
              <a:rPr lang="zh-CN" altLang="en-US" sz="10000" b="1" dirty="0">
                <a:solidFill>
                  <a:srgbClr val="C81624"/>
                </a:solidFill>
                <a:latin typeface="微软雅黑" pitchFamily="34" charset="-122"/>
                <a:ea typeface="微软雅黑" pitchFamily="34" charset="-122"/>
              </a:rPr>
              <a:t>安全</a:t>
            </a:r>
            <a:r>
              <a:rPr lang="zh-CN" altLang="en-US" sz="10000" b="1" dirty="0" smtClean="0">
                <a:solidFill>
                  <a:srgbClr val="C81624"/>
                </a:solidFill>
                <a:latin typeface="微软雅黑" pitchFamily="34" charset="-122"/>
                <a:ea typeface="微软雅黑" pitchFamily="34" charset="-122"/>
              </a:rPr>
              <a:t>知识库</a:t>
            </a:r>
            <a:endParaRPr lang="en-US" sz="10000" b="1" dirty="0">
              <a:solidFill>
                <a:srgbClr val="C81624"/>
              </a:solidFill>
              <a:latin typeface="微软雅黑" pitchFamily="34" charset="-122"/>
              <a:ea typeface="微软雅黑" pitchFamily="34" charset="-122"/>
            </a:endParaRPr>
          </a:p>
        </p:txBody>
      </p:sp>
      <p:grpSp>
        <p:nvGrpSpPr>
          <p:cNvPr id="38" name="组合 37"/>
          <p:cNvGrpSpPr/>
          <p:nvPr/>
        </p:nvGrpSpPr>
        <p:grpSpPr>
          <a:xfrm rot="2109262">
            <a:off x="5346845" y="2046574"/>
            <a:ext cx="645516" cy="686819"/>
            <a:chOff x="3932642" y="777599"/>
            <a:chExt cx="702059" cy="727975"/>
          </a:xfrm>
        </p:grpSpPr>
        <p:sp>
          <p:nvSpPr>
            <p:cNvPr id="39" name="椭圆 38"/>
            <p:cNvSpPr/>
            <p:nvPr/>
          </p:nvSpPr>
          <p:spPr>
            <a:xfrm rot="20186685">
              <a:off x="3932642" y="777599"/>
              <a:ext cx="702059" cy="727975"/>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椭圆 4"/>
            <p:cNvSpPr/>
            <p:nvPr/>
          </p:nvSpPr>
          <p:spPr>
            <a:xfrm rot="20186685">
              <a:off x="4035456" y="884207"/>
              <a:ext cx="496432" cy="5147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zh-CN" altLang="en-US" sz="1400" b="1" kern="1200" dirty="0" smtClean="0">
                  <a:solidFill>
                    <a:schemeClr val="tx2"/>
                  </a:solidFill>
                  <a:latin typeface="微软雅黑" panose="020B0503020204020204" pitchFamily="34" charset="-122"/>
                  <a:ea typeface="微软雅黑" panose="020B0503020204020204" pitchFamily="34" charset="-122"/>
                </a:rPr>
                <a:t>学习</a:t>
              </a:r>
              <a:endParaRPr lang="zh-CN" altLang="en-US" sz="1400" b="1" kern="1200" dirty="0">
                <a:solidFill>
                  <a:schemeClr val="tx2"/>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505123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75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75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750" fill="hold"/>
                                        <p:tgtEl>
                                          <p:spTgt spid="34"/>
                                        </p:tgtEl>
                                        <p:attrNameLst>
                                          <p:attrName>ppt_x</p:attrName>
                                        </p:attrNameLst>
                                      </p:cBhvr>
                                      <p:tavLst>
                                        <p:tav tm="0">
                                          <p:val>
                                            <p:strVal val="#ppt_x"/>
                                          </p:val>
                                        </p:tav>
                                        <p:tav tm="100000">
                                          <p:val>
                                            <p:strVal val="#ppt_x"/>
                                          </p:val>
                                        </p:tav>
                                      </p:tavLst>
                                    </p:anim>
                                    <p:anim calcmode="lin" valueType="num">
                                      <p:cBhvr additive="base">
                                        <p:cTn id="12" dur="750" fill="hold"/>
                                        <p:tgtEl>
                                          <p:spTgt spid="34"/>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200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1000" fill="hold"/>
                                        <p:tgtEl>
                                          <p:spTgt spid="22"/>
                                        </p:tgtEl>
                                        <p:attrNameLst>
                                          <p:attrName>ppt_x</p:attrName>
                                        </p:attrNameLst>
                                      </p:cBhvr>
                                      <p:tavLst>
                                        <p:tav tm="0">
                                          <p:val>
                                            <p:strVal val="#ppt_x"/>
                                          </p:val>
                                        </p:tav>
                                        <p:tav tm="100000">
                                          <p:val>
                                            <p:strVal val="#ppt_x"/>
                                          </p:val>
                                        </p:tav>
                                      </p:tavLst>
                                    </p:anim>
                                    <p:anim calcmode="lin" valueType="num">
                                      <p:cBhvr additive="base">
                                        <p:cTn id="16" dur="1000" fill="hold"/>
                                        <p:tgtEl>
                                          <p:spTgt spid="22"/>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125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1000" fill="hold"/>
                                        <p:tgtEl>
                                          <p:spTgt spid="31"/>
                                        </p:tgtEl>
                                        <p:attrNameLst>
                                          <p:attrName>ppt_x</p:attrName>
                                        </p:attrNameLst>
                                      </p:cBhvr>
                                      <p:tavLst>
                                        <p:tav tm="0">
                                          <p:val>
                                            <p:strVal val="#ppt_x"/>
                                          </p:val>
                                        </p:tav>
                                        <p:tav tm="100000">
                                          <p:val>
                                            <p:strVal val="#ppt_x"/>
                                          </p:val>
                                        </p:tav>
                                      </p:tavLst>
                                    </p:anim>
                                    <p:anim calcmode="lin" valueType="num">
                                      <p:cBhvr additive="base">
                                        <p:cTn id="20" dur="1000" fill="hold"/>
                                        <p:tgtEl>
                                          <p:spTgt spid="31"/>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25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750" fill="hold"/>
                                        <p:tgtEl>
                                          <p:spTgt spid="28"/>
                                        </p:tgtEl>
                                        <p:attrNameLst>
                                          <p:attrName>ppt_x</p:attrName>
                                        </p:attrNameLst>
                                      </p:cBhvr>
                                      <p:tavLst>
                                        <p:tav tm="0">
                                          <p:val>
                                            <p:strVal val="#ppt_x"/>
                                          </p:val>
                                        </p:tav>
                                        <p:tav tm="100000">
                                          <p:val>
                                            <p:strVal val="#ppt_x"/>
                                          </p:val>
                                        </p:tav>
                                      </p:tavLst>
                                    </p:anim>
                                    <p:anim calcmode="lin" valueType="num">
                                      <p:cBhvr additive="base">
                                        <p:cTn id="24" dur="750" fill="hold"/>
                                        <p:tgtEl>
                                          <p:spTgt spid="28"/>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stCondLst>
                                    <p:cond delay="225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0-#ppt_h/2"/>
                                          </p:val>
                                        </p:tav>
                                        <p:tav tm="100000">
                                          <p:val>
                                            <p:strVal val="#ppt_y"/>
                                          </p:val>
                                        </p:tav>
                                      </p:tavLst>
                                    </p:anim>
                                  </p:childTnLst>
                                </p:cTn>
                              </p:par>
                              <p:par>
                                <p:cTn id="29" presetID="2" presetClass="entr" presetSubtype="1" fill="hold" nodeType="withEffect">
                                  <p:stCondLst>
                                    <p:cond delay="225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stCondLst>
                                    <p:cond delay="250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stCondLst>
                                    <p:cond delay="250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1" fill="hold" nodeType="withEffect">
                                  <p:stCondLst>
                                    <p:cond delay="2500"/>
                                  </p:stCondLst>
                                  <p:childTnLst>
                                    <p:set>
                                      <p:cBhvr>
                                        <p:cTn id="42" dur="1" fill="hold">
                                          <p:stCondLst>
                                            <p:cond delay="0"/>
                                          </p:stCondLst>
                                        </p:cTn>
                                        <p:tgtEl>
                                          <p:spTgt spid="38"/>
                                        </p:tgtEl>
                                        <p:attrNameLst>
                                          <p:attrName>style.visibility</p:attrName>
                                        </p:attrNameLst>
                                      </p:cBhvr>
                                      <p:to>
                                        <p:strVal val="visible"/>
                                      </p:to>
                                    </p:set>
                                    <p:anim calcmode="lin" valueType="num">
                                      <p:cBhvr additive="base">
                                        <p:cTn id="43" dur="500" fill="hold"/>
                                        <p:tgtEl>
                                          <p:spTgt spid="38"/>
                                        </p:tgtEl>
                                        <p:attrNameLst>
                                          <p:attrName>ppt_x</p:attrName>
                                        </p:attrNameLst>
                                      </p:cBhvr>
                                      <p:tavLst>
                                        <p:tav tm="0">
                                          <p:val>
                                            <p:strVal val="#ppt_x"/>
                                          </p:val>
                                        </p:tav>
                                        <p:tav tm="100000">
                                          <p:val>
                                            <p:strVal val="#ppt_x"/>
                                          </p:val>
                                        </p:tav>
                                      </p:tavLst>
                                    </p:anim>
                                    <p:anim calcmode="lin" valueType="num">
                                      <p:cBhvr additive="base">
                                        <p:cTn id="44"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p:cTn id="49" dur="2000" fill="hold"/>
                                        <p:tgtEl>
                                          <p:spTgt spid="37"/>
                                        </p:tgtEl>
                                        <p:attrNameLst>
                                          <p:attrName>ppt_w</p:attrName>
                                        </p:attrNameLst>
                                      </p:cBhvr>
                                      <p:tavLst>
                                        <p:tav tm="0">
                                          <p:val>
                                            <p:fltVal val="0"/>
                                          </p:val>
                                        </p:tav>
                                        <p:tav tm="100000">
                                          <p:val>
                                            <p:strVal val="#ppt_w"/>
                                          </p:val>
                                        </p:tav>
                                      </p:tavLst>
                                    </p:anim>
                                    <p:anim calcmode="lin" valueType="num">
                                      <p:cBhvr>
                                        <p:cTn id="50" dur="2000" fill="hold"/>
                                        <p:tgtEl>
                                          <p:spTgt spid="37"/>
                                        </p:tgtEl>
                                        <p:attrNameLst>
                                          <p:attrName>ppt_h</p:attrName>
                                        </p:attrNameLst>
                                      </p:cBhvr>
                                      <p:tavLst>
                                        <p:tav tm="0">
                                          <p:val>
                                            <p:fltVal val="0"/>
                                          </p:val>
                                        </p:tav>
                                        <p:tav tm="100000">
                                          <p:val>
                                            <p:strVal val="#ppt_h"/>
                                          </p:val>
                                        </p:tav>
                                      </p:tavLst>
                                    </p:anim>
                                    <p:animEffect transition="in" filter="fade">
                                      <p:cBhvr>
                                        <p:cTn id="51"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1"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solidFill>
                  <a:schemeClr val="bg1"/>
                </a:solidFill>
                <a:ea typeface="微软雅黑" panose="020B0503020204020204" pitchFamily="34" charset="-122"/>
              </a:rPr>
              <a:t>安全知识沉淀</a:t>
            </a:r>
            <a:endParaRPr lang="en-US" altLang="zh-CN" sz="2400" b="1" dirty="0">
              <a:solidFill>
                <a:schemeClr val="bg1"/>
              </a:solidFill>
              <a:ea typeface="微软雅黑" panose="020B0503020204020204" pitchFamily="34" charset="-122"/>
            </a:endParaRPr>
          </a:p>
        </p:txBody>
      </p:sp>
      <p:sp>
        <p:nvSpPr>
          <p:cNvPr id="13" name="TextBox 6"/>
          <p:cNvSpPr txBox="1"/>
          <p:nvPr/>
        </p:nvSpPr>
        <p:spPr>
          <a:xfrm>
            <a:off x="1654758" y="553244"/>
            <a:ext cx="4847481" cy="1384995"/>
          </a:xfrm>
          <a:prstGeom prst="rect">
            <a:avLst/>
          </a:prstGeom>
          <a:noFill/>
        </p:spPr>
        <p:txBody>
          <a:bodyPr wrap="none" lIns="0" tIns="0" rIns="0" bIns="0" rtlCol="0">
            <a:spAutoFit/>
          </a:bodyPr>
          <a:lstStyle/>
          <a:p>
            <a:pPr>
              <a:lnSpc>
                <a:spcPct val="90000"/>
              </a:lnSpc>
            </a:pPr>
            <a:r>
              <a:rPr lang="en-US" altLang="zh-CN" sz="10000" b="1" dirty="0" smtClean="0">
                <a:solidFill>
                  <a:srgbClr val="C81624"/>
                </a:solidFill>
                <a:latin typeface="微软雅黑" pitchFamily="34" charset="-122"/>
                <a:ea typeface="微软雅黑" pitchFamily="34" charset="-122"/>
              </a:rPr>
              <a:t>39 </a:t>
            </a:r>
            <a:r>
              <a:rPr lang="zh-CN" altLang="en-US" sz="7500" b="1" dirty="0" smtClean="0">
                <a:latin typeface="微软雅黑" pitchFamily="34" charset="-122"/>
                <a:ea typeface="微软雅黑" pitchFamily="34" charset="-122"/>
              </a:rPr>
              <a:t>篇知识</a:t>
            </a:r>
            <a:endParaRPr lang="en-US" sz="7500" b="1" dirty="0">
              <a:latin typeface="微软雅黑" pitchFamily="34" charset="-122"/>
              <a:ea typeface="微软雅黑" pitchFamily="34" charset="-122"/>
            </a:endParaRPr>
          </a:p>
        </p:txBody>
      </p:sp>
      <p:sp>
        <p:nvSpPr>
          <p:cNvPr id="14" name="TextBox 6"/>
          <p:cNvSpPr txBox="1"/>
          <p:nvPr/>
        </p:nvSpPr>
        <p:spPr>
          <a:xfrm>
            <a:off x="1654758" y="1921396"/>
            <a:ext cx="4847481" cy="1384995"/>
          </a:xfrm>
          <a:prstGeom prst="rect">
            <a:avLst/>
          </a:prstGeom>
          <a:noFill/>
        </p:spPr>
        <p:txBody>
          <a:bodyPr wrap="none" lIns="0" tIns="0" rIns="0" bIns="0" rtlCol="0">
            <a:spAutoFit/>
          </a:bodyPr>
          <a:lstStyle/>
          <a:p>
            <a:pPr>
              <a:lnSpc>
                <a:spcPct val="90000"/>
              </a:lnSpc>
            </a:pPr>
            <a:r>
              <a:rPr lang="en-US" altLang="zh-CN" sz="10000" b="1" dirty="0" smtClean="0">
                <a:solidFill>
                  <a:srgbClr val="C81624"/>
                </a:solidFill>
                <a:latin typeface="微软雅黑" pitchFamily="34" charset="-122"/>
                <a:ea typeface="微软雅黑" pitchFamily="34" charset="-122"/>
              </a:rPr>
              <a:t>32 </a:t>
            </a:r>
            <a:r>
              <a:rPr lang="zh-CN" altLang="en-US" sz="7500" b="1" dirty="0" smtClean="0">
                <a:latin typeface="微软雅黑" pitchFamily="34" charset="-122"/>
                <a:ea typeface="微软雅黑" pitchFamily="34" charset="-122"/>
              </a:rPr>
              <a:t>个案例</a:t>
            </a:r>
            <a:endParaRPr lang="en-US" sz="7500" b="1" dirty="0">
              <a:latin typeface="微软雅黑" pitchFamily="34" charset="-122"/>
              <a:ea typeface="微软雅黑" pitchFamily="34" charset="-122"/>
            </a:endParaRPr>
          </a:p>
        </p:txBody>
      </p:sp>
      <p:sp>
        <p:nvSpPr>
          <p:cNvPr id="15" name="TextBox 6"/>
          <p:cNvSpPr txBox="1"/>
          <p:nvPr/>
        </p:nvSpPr>
        <p:spPr>
          <a:xfrm>
            <a:off x="1654758" y="3145532"/>
            <a:ext cx="6771084" cy="1384995"/>
          </a:xfrm>
          <a:prstGeom prst="rect">
            <a:avLst/>
          </a:prstGeom>
          <a:noFill/>
        </p:spPr>
        <p:txBody>
          <a:bodyPr wrap="none" lIns="0" tIns="0" rIns="0" bIns="0" rtlCol="0">
            <a:spAutoFit/>
          </a:bodyPr>
          <a:lstStyle/>
          <a:p>
            <a:pPr>
              <a:lnSpc>
                <a:spcPct val="90000"/>
              </a:lnSpc>
            </a:pPr>
            <a:r>
              <a:rPr lang="en-US" altLang="zh-CN" sz="10000" b="1" dirty="0" smtClean="0">
                <a:solidFill>
                  <a:srgbClr val="C81624"/>
                </a:solidFill>
                <a:latin typeface="微软雅黑" pitchFamily="34" charset="-122"/>
                <a:ea typeface="微软雅黑" pitchFamily="34" charset="-122"/>
              </a:rPr>
              <a:t>24 </a:t>
            </a:r>
            <a:r>
              <a:rPr lang="zh-CN" altLang="en-US" sz="7500" b="1" dirty="0" smtClean="0">
                <a:latin typeface="微软雅黑" pitchFamily="34" charset="-122"/>
                <a:ea typeface="微软雅黑" pitchFamily="34" charset="-122"/>
              </a:rPr>
              <a:t>个解决方案</a:t>
            </a:r>
            <a:endParaRPr lang="en-US" sz="7500" b="1" dirty="0">
              <a:latin typeface="微软雅黑" pitchFamily="34" charset="-122"/>
              <a:ea typeface="微软雅黑" pitchFamily="34" charset="-122"/>
            </a:endParaRPr>
          </a:p>
        </p:txBody>
      </p:sp>
      <p:sp>
        <p:nvSpPr>
          <p:cNvPr id="16" name="TextBox 6"/>
          <p:cNvSpPr txBox="1"/>
          <p:nvPr/>
        </p:nvSpPr>
        <p:spPr>
          <a:xfrm>
            <a:off x="1654758" y="4441676"/>
            <a:ext cx="6771084" cy="1384995"/>
          </a:xfrm>
          <a:prstGeom prst="rect">
            <a:avLst/>
          </a:prstGeom>
          <a:noFill/>
        </p:spPr>
        <p:txBody>
          <a:bodyPr wrap="none" lIns="0" tIns="0" rIns="0" bIns="0" rtlCol="0">
            <a:spAutoFit/>
          </a:bodyPr>
          <a:lstStyle/>
          <a:p>
            <a:pPr>
              <a:lnSpc>
                <a:spcPct val="90000"/>
              </a:lnSpc>
            </a:pPr>
            <a:r>
              <a:rPr lang="en-US" altLang="zh-CN" sz="10000" b="1" dirty="0" smtClean="0">
                <a:solidFill>
                  <a:srgbClr val="C81624"/>
                </a:solidFill>
                <a:latin typeface="微软雅黑" pitchFamily="34" charset="-122"/>
                <a:ea typeface="微软雅黑" pitchFamily="34" charset="-122"/>
              </a:rPr>
              <a:t>25 </a:t>
            </a:r>
            <a:r>
              <a:rPr lang="zh-CN" altLang="en-US" sz="7500" b="1" dirty="0" smtClean="0">
                <a:latin typeface="微软雅黑" pitchFamily="34" charset="-122"/>
                <a:ea typeface="微软雅黑" pitchFamily="34" charset="-122"/>
              </a:rPr>
              <a:t>个代码实践</a:t>
            </a:r>
            <a:endParaRPr lang="en-US" sz="7500" b="1" dirty="0">
              <a:latin typeface="微软雅黑" pitchFamily="34" charset="-122"/>
              <a:ea typeface="微软雅黑" pitchFamily="34" charset="-122"/>
            </a:endParaRPr>
          </a:p>
        </p:txBody>
      </p:sp>
    </p:spTree>
    <p:extLst>
      <p:ext uri="{BB962C8B-B14F-4D97-AF65-F5344CB8AC3E}">
        <p14:creationId xmlns:p14="http://schemas.microsoft.com/office/powerpoint/2010/main" val="4037981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2000" fill="hold"/>
                                        <p:tgtEl>
                                          <p:spTgt spid="13"/>
                                        </p:tgtEl>
                                        <p:attrNameLst>
                                          <p:attrName>ppt_w</p:attrName>
                                        </p:attrNameLst>
                                      </p:cBhvr>
                                      <p:tavLst>
                                        <p:tav tm="0">
                                          <p:val>
                                            <p:fltVal val="0"/>
                                          </p:val>
                                        </p:tav>
                                        <p:tav tm="100000">
                                          <p:val>
                                            <p:strVal val="#ppt_w"/>
                                          </p:val>
                                        </p:tav>
                                      </p:tavLst>
                                    </p:anim>
                                    <p:anim calcmode="lin" valueType="num">
                                      <p:cBhvr>
                                        <p:cTn id="8" dur="2000" fill="hold"/>
                                        <p:tgtEl>
                                          <p:spTgt spid="13"/>
                                        </p:tgtEl>
                                        <p:attrNameLst>
                                          <p:attrName>ppt_h</p:attrName>
                                        </p:attrNameLst>
                                      </p:cBhvr>
                                      <p:tavLst>
                                        <p:tav tm="0">
                                          <p:val>
                                            <p:fltVal val="0"/>
                                          </p:val>
                                        </p:tav>
                                        <p:tav tm="100000">
                                          <p:val>
                                            <p:strVal val="#ppt_h"/>
                                          </p:val>
                                        </p:tav>
                                      </p:tavLst>
                                    </p:anim>
                                    <p:animEffect transition="in" filter="fade">
                                      <p:cBhvr>
                                        <p:cTn id="9" dur="20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2000" fill="hold"/>
                                        <p:tgtEl>
                                          <p:spTgt spid="14"/>
                                        </p:tgtEl>
                                        <p:attrNameLst>
                                          <p:attrName>ppt_w</p:attrName>
                                        </p:attrNameLst>
                                      </p:cBhvr>
                                      <p:tavLst>
                                        <p:tav tm="0">
                                          <p:val>
                                            <p:fltVal val="0"/>
                                          </p:val>
                                        </p:tav>
                                        <p:tav tm="100000">
                                          <p:val>
                                            <p:strVal val="#ppt_w"/>
                                          </p:val>
                                        </p:tav>
                                      </p:tavLst>
                                    </p:anim>
                                    <p:anim calcmode="lin" valueType="num">
                                      <p:cBhvr>
                                        <p:cTn id="15" dur="2000" fill="hold"/>
                                        <p:tgtEl>
                                          <p:spTgt spid="14"/>
                                        </p:tgtEl>
                                        <p:attrNameLst>
                                          <p:attrName>ppt_h</p:attrName>
                                        </p:attrNameLst>
                                      </p:cBhvr>
                                      <p:tavLst>
                                        <p:tav tm="0">
                                          <p:val>
                                            <p:fltVal val="0"/>
                                          </p:val>
                                        </p:tav>
                                        <p:tav tm="100000">
                                          <p:val>
                                            <p:strVal val="#ppt_h"/>
                                          </p:val>
                                        </p:tav>
                                      </p:tavLst>
                                    </p:anim>
                                    <p:animEffect transition="in" filter="fade">
                                      <p:cBhvr>
                                        <p:cTn id="16" dur="20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2000" fill="hold"/>
                                        <p:tgtEl>
                                          <p:spTgt spid="15"/>
                                        </p:tgtEl>
                                        <p:attrNameLst>
                                          <p:attrName>ppt_w</p:attrName>
                                        </p:attrNameLst>
                                      </p:cBhvr>
                                      <p:tavLst>
                                        <p:tav tm="0">
                                          <p:val>
                                            <p:fltVal val="0"/>
                                          </p:val>
                                        </p:tav>
                                        <p:tav tm="100000">
                                          <p:val>
                                            <p:strVal val="#ppt_w"/>
                                          </p:val>
                                        </p:tav>
                                      </p:tavLst>
                                    </p:anim>
                                    <p:anim calcmode="lin" valueType="num">
                                      <p:cBhvr>
                                        <p:cTn id="22" dur="2000" fill="hold"/>
                                        <p:tgtEl>
                                          <p:spTgt spid="15"/>
                                        </p:tgtEl>
                                        <p:attrNameLst>
                                          <p:attrName>ppt_h</p:attrName>
                                        </p:attrNameLst>
                                      </p:cBhvr>
                                      <p:tavLst>
                                        <p:tav tm="0">
                                          <p:val>
                                            <p:fltVal val="0"/>
                                          </p:val>
                                        </p:tav>
                                        <p:tav tm="100000">
                                          <p:val>
                                            <p:strVal val="#ppt_h"/>
                                          </p:val>
                                        </p:tav>
                                      </p:tavLst>
                                    </p:anim>
                                    <p:animEffect transition="in" filter="fade">
                                      <p:cBhvr>
                                        <p:cTn id="23" dur="20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2000" fill="hold"/>
                                        <p:tgtEl>
                                          <p:spTgt spid="16"/>
                                        </p:tgtEl>
                                        <p:attrNameLst>
                                          <p:attrName>ppt_w</p:attrName>
                                        </p:attrNameLst>
                                      </p:cBhvr>
                                      <p:tavLst>
                                        <p:tav tm="0">
                                          <p:val>
                                            <p:fltVal val="0"/>
                                          </p:val>
                                        </p:tav>
                                        <p:tav tm="100000">
                                          <p:val>
                                            <p:strVal val="#ppt_w"/>
                                          </p:val>
                                        </p:tav>
                                      </p:tavLst>
                                    </p:anim>
                                    <p:anim calcmode="lin" valueType="num">
                                      <p:cBhvr>
                                        <p:cTn id="29" dur="2000" fill="hold"/>
                                        <p:tgtEl>
                                          <p:spTgt spid="16"/>
                                        </p:tgtEl>
                                        <p:attrNameLst>
                                          <p:attrName>ppt_h</p:attrName>
                                        </p:attrNameLst>
                                      </p:cBhvr>
                                      <p:tavLst>
                                        <p:tav tm="0">
                                          <p:val>
                                            <p:fltVal val="0"/>
                                          </p:val>
                                        </p:tav>
                                        <p:tav tm="100000">
                                          <p:val>
                                            <p:strVal val="#ppt_h"/>
                                          </p:val>
                                        </p:tav>
                                      </p:tavLst>
                                    </p:anim>
                                    <p:animEffect transition="in" filter="fade">
                                      <p:cBhvr>
                                        <p:cTn id="30"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1"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ea typeface="微软雅黑" panose="020B0503020204020204" pitchFamily="34" charset="-122"/>
              </a:rPr>
              <a:t>普渡众生</a:t>
            </a:r>
          </a:p>
        </p:txBody>
      </p:sp>
      <p:pic>
        <p:nvPicPr>
          <p:cNvPr id="3" name="图片 2"/>
          <p:cNvPicPr>
            <a:picLocks noChangeAspect="1"/>
          </p:cNvPicPr>
          <p:nvPr/>
        </p:nvPicPr>
        <p:blipFill>
          <a:blip r:embed="rId4"/>
          <a:stretch>
            <a:fillRect/>
          </a:stretch>
        </p:blipFill>
        <p:spPr>
          <a:xfrm>
            <a:off x="76976" y="461666"/>
            <a:ext cx="8959520" cy="5258352"/>
          </a:xfrm>
          <a:prstGeom prst="rect">
            <a:avLst/>
          </a:prstGeom>
        </p:spPr>
      </p:pic>
    </p:spTree>
    <p:extLst>
      <p:ext uri="{BB962C8B-B14F-4D97-AF65-F5344CB8AC3E}">
        <p14:creationId xmlns:p14="http://schemas.microsoft.com/office/powerpoint/2010/main" val="3646110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1"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知识库结构</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76976" y="473704"/>
            <a:ext cx="8959520" cy="5120100"/>
          </a:xfrm>
          <a:prstGeom prst="rect">
            <a:avLst/>
          </a:prstGeom>
        </p:spPr>
      </p:pic>
    </p:spTree>
    <p:extLst>
      <p:ext uri="{BB962C8B-B14F-4D97-AF65-F5344CB8AC3E}">
        <p14:creationId xmlns:p14="http://schemas.microsoft.com/office/powerpoint/2010/main" val="1846761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1"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知识详细页</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4"/>
          <a:stretch>
            <a:fillRect/>
          </a:stretch>
        </p:blipFill>
        <p:spPr>
          <a:xfrm>
            <a:off x="68324" y="478366"/>
            <a:ext cx="8968172" cy="5068464"/>
          </a:xfrm>
          <a:prstGeom prst="rect">
            <a:avLst/>
          </a:prstGeom>
        </p:spPr>
      </p:pic>
    </p:spTree>
    <p:extLst>
      <p:ext uri="{BB962C8B-B14F-4D97-AF65-F5344CB8AC3E}">
        <p14:creationId xmlns:p14="http://schemas.microsoft.com/office/powerpoint/2010/main" val="2992996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7410"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chemeClr val="bg1"/>
                </a:solidFill>
                <a:ea typeface="微软雅黑" panose="020B0503020204020204" pitchFamily="34" charset="-122"/>
              </a:rPr>
              <a:t>About Me</a:t>
            </a:r>
          </a:p>
        </p:txBody>
      </p:sp>
      <p:pic>
        <p:nvPicPr>
          <p:cNvPr id="2" name="图片 1"/>
          <p:cNvPicPr>
            <a:picLocks noChangeAspect="1"/>
          </p:cNvPicPr>
          <p:nvPr/>
        </p:nvPicPr>
        <p:blipFill>
          <a:blip r:embed="rId4"/>
          <a:stretch>
            <a:fillRect/>
          </a:stretch>
        </p:blipFill>
        <p:spPr>
          <a:xfrm>
            <a:off x="76976" y="808419"/>
            <a:ext cx="2550808" cy="3273217"/>
          </a:xfrm>
          <a:prstGeom prst="rect">
            <a:avLst/>
          </a:prstGeom>
        </p:spPr>
      </p:pic>
      <p:sp>
        <p:nvSpPr>
          <p:cNvPr id="34" name="TextBox 445"/>
          <p:cNvSpPr txBox="1">
            <a:spLocks noChangeArrowheads="1"/>
          </p:cNvSpPr>
          <p:nvPr/>
        </p:nvSpPr>
        <p:spPr bwMode="auto">
          <a:xfrm>
            <a:off x="2771800" y="841276"/>
            <a:ext cx="6336704"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smtClean="0">
                <a:solidFill>
                  <a:srgbClr val="C92530"/>
                </a:solidFill>
                <a:latin typeface="微软雅黑" panose="020B0503020204020204" pitchFamily="34" charset="-122"/>
                <a:ea typeface="微软雅黑" panose="020B0503020204020204" pitchFamily="34" charset="-122"/>
              </a:rPr>
              <a:t>ID</a:t>
            </a:r>
            <a:r>
              <a:rPr lang="zh-CN" altLang="en-US" sz="2000" b="1" dirty="0" smtClean="0">
                <a:solidFill>
                  <a:srgbClr val="C92530"/>
                </a:solidFill>
                <a:latin typeface="微软雅黑" panose="020B0503020204020204" pitchFamily="34" charset="-122"/>
                <a:ea typeface="微软雅黑" panose="020B0503020204020204" pitchFamily="34" charset="-122"/>
              </a:rPr>
              <a:t>：</a:t>
            </a:r>
            <a:r>
              <a:rPr lang="en-US" altLang="zh-CN" sz="2000" b="1" dirty="0" smtClean="0">
                <a:solidFill>
                  <a:srgbClr val="C92530"/>
                </a:solidFill>
                <a:latin typeface="微软雅黑" panose="020B0503020204020204" pitchFamily="34" charset="-122"/>
                <a:ea typeface="微软雅黑" panose="020B0503020204020204" pitchFamily="34" charset="-122"/>
              </a:rPr>
              <a:t>Himan</a:t>
            </a:r>
          </a:p>
          <a:p>
            <a:pPr eaLnBrk="1" hangingPunct="1"/>
            <a:endParaRPr lang="en-US" altLang="zh-CN" sz="2000" b="1" dirty="0" smtClean="0">
              <a:solidFill>
                <a:srgbClr val="C92530"/>
              </a:solidFill>
              <a:latin typeface="微软雅黑" panose="020B0503020204020204" pitchFamily="34" charset="-122"/>
              <a:ea typeface="微软雅黑" panose="020B0503020204020204" pitchFamily="34" charset="-122"/>
            </a:endParaRPr>
          </a:p>
          <a:p>
            <a:pPr eaLnBrk="1" hangingPunct="1"/>
            <a:endParaRPr lang="en-US" altLang="zh-CN" sz="2000" b="1" dirty="0">
              <a:solidFill>
                <a:srgbClr val="C92530"/>
              </a:solidFill>
              <a:latin typeface="微软雅黑" panose="020B0503020204020204" pitchFamily="34" charset="-122"/>
              <a:ea typeface="微软雅黑" panose="020B0503020204020204" pitchFamily="34" charset="-122"/>
            </a:endParaRPr>
          </a:p>
          <a:p>
            <a:pPr eaLnBrk="1" hangingPunct="1"/>
            <a:r>
              <a:rPr lang="zh-CN" altLang="en-US" sz="2000" b="1" dirty="0">
                <a:solidFill>
                  <a:srgbClr val="C81624"/>
                </a:solidFill>
                <a:latin typeface="微软雅黑" panose="020B0503020204020204" pitchFamily="34" charset="-122"/>
                <a:ea typeface="微软雅黑" panose="020B0503020204020204" pitchFamily="34" charset="-122"/>
              </a:rPr>
              <a:t>京东安全第一人</a:t>
            </a:r>
            <a:endParaRPr lang="en-US" altLang="zh-CN" sz="2000" b="1" dirty="0">
              <a:solidFill>
                <a:srgbClr val="C81624"/>
              </a:solidFill>
              <a:latin typeface="微软雅黑" panose="020B0503020204020204" pitchFamily="34" charset="-122"/>
              <a:ea typeface="微软雅黑" panose="020B0503020204020204" pitchFamily="34" charset="-122"/>
            </a:endParaRPr>
          </a:p>
          <a:p>
            <a:pPr eaLnBrk="1" hangingPunct="1"/>
            <a:endParaRPr lang="en-US" altLang="zh-CN" sz="2000" b="1" dirty="0" smtClean="0">
              <a:solidFill>
                <a:srgbClr val="C92530"/>
              </a:solidFill>
              <a:latin typeface="微软雅黑" panose="020B0503020204020204" pitchFamily="34" charset="-122"/>
              <a:ea typeface="微软雅黑" panose="020B0503020204020204" pitchFamily="34" charset="-122"/>
            </a:endParaRPr>
          </a:p>
          <a:p>
            <a:pPr eaLnBrk="1" hangingPunct="1"/>
            <a:endParaRPr lang="en-US" altLang="zh-CN" sz="2000" b="1" dirty="0" smtClean="0">
              <a:solidFill>
                <a:srgbClr val="C92530"/>
              </a:solidFill>
              <a:latin typeface="微软雅黑" panose="020B0503020204020204" pitchFamily="34" charset="-122"/>
              <a:ea typeface="微软雅黑" panose="020B0503020204020204" pitchFamily="34" charset="-122"/>
            </a:endParaRPr>
          </a:p>
          <a:p>
            <a:pPr eaLnBrk="1" hangingPunct="1"/>
            <a:r>
              <a:rPr lang="en-US" altLang="zh-CN" sz="2000" b="1" dirty="0" err="1" smtClean="0">
                <a:solidFill>
                  <a:srgbClr val="C92530"/>
                </a:solidFill>
                <a:latin typeface="微软雅黑" panose="020B0503020204020204" pitchFamily="34" charset="-122"/>
                <a:ea typeface="微软雅黑" panose="020B0503020204020204" pitchFamily="34" charset="-122"/>
              </a:rPr>
              <a:t>Weibo</a:t>
            </a:r>
            <a:r>
              <a:rPr lang="zh-CN" altLang="en-US" sz="2000" b="1" dirty="0" smtClean="0">
                <a:solidFill>
                  <a:srgbClr val="C92530"/>
                </a:solidFill>
                <a:latin typeface="微软雅黑" panose="020B0503020204020204" pitchFamily="34" charset="-122"/>
                <a:ea typeface="微软雅黑" panose="020B0503020204020204" pitchFamily="34" charset="-122"/>
              </a:rPr>
              <a:t>：</a:t>
            </a:r>
            <a:r>
              <a:rPr lang="en-US" altLang="zh-CN" sz="2000" b="1" dirty="0">
                <a:solidFill>
                  <a:srgbClr val="C00000"/>
                </a:solidFill>
                <a:latin typeface="微软雅黑" panose="020B0503020204020204" pitchFamily="34" charset="-122"/>
                <a:ea typeface="微软雅黑" panose="020B0503020204020204" pitchFamily="34" charset="-122"/>
              </a:rPr>
              <a:t>http://</a:t>
            </a:r>
            <a:r>
              <a:rPr lang="en-US" altLang="zh-CN" sz="2000" b="1" dirty="0" smtClean="0">
                <a:solidFill>
                  <a:srgbClr val="C00000"/>
                </a:solidFill>
                <a:latin typeface="微软雅黑" panose="020B0503020204020204" pitchFamily="34" charset="-122"/>
                <a:ea typeface="微软雅黑" panose="020B0503020204020204" pitchFamily="34" charset="-122"/>
              </a:rPr>
              <a:t>weibo.com/himan0</a:t>
            </a:r>
          </a:p>
          <a:p>
            <a:pPr eaLnBrk="1" hangingPunct="1"/>
            <a:endParaRPr lang="en-US" altLang="zh-CN" sz="2000" b="1" dirty="0">
              <a:solidFill>
                <a:srgbClr val="C81624"/>
              </a:solidFill>
              <a:latin typeface="微软雅黑" panose="020B0503020204020204" pitchFamily="34" charset="-122"/>
              <a:ea typeface="微软雅黑" panose="020B0503020204020204" pitchFamily="34" charset="-122"/>
            </a:endParaRPr>
          </a:p>
          <a:p>
            <a:pPr eaLnBrk="1" hangingPunct="1"/>
            <a:endParaRPr lang="en-US" altLang="zh-CN" sz="2000" b="1" dirty="0">
              <a:solidFill>
                <a:srgbClr val="C81624"/>
              </a:solidFill>
              <a:latin typeface="微软雅黑" panose="020B0503020204020204" pitchFamily="34" charset="-122"/>
              <a:ea typeface="微软雅黑" panose="020B0503020204020204" pitchFamily="34" charset="-122"/>
            </a:endParaRPr>
          </a:p>
          <a:p>
            <a:pPr eaLnBrk="1" hangingPunct="1"/>
            <a:r>
              <a:rPr lang="zh-CN" altLang="en-US" sz="2000" b="1" dirty="0" smtClean="0">
                <a:solidFill>
                  <a:srgbClr val="C81624"/>
                </a:solidFill>
                <a:latin typeface="微软雅黑" panose="020B0503020204020204" pitchFamily="34" charset="-122"/>
                <a:ea typeface="微软雅黑" panose="020B0503020204020204" pitchFamily="34" charset="-122"/>
              </a:rPr>
              <a:t>职责：安全评估、应急响应、流程优化、</a:t>
            </a:r>
            <a:r>
              <a:rPr lang="en-US" altLang="zh-CN" sz="2000" b="1" dirty="0" smtClean="0">
                <a:solidFill>
                  <a:srgbClr val="C81624"/>
                </a:solidFill>
                <a:latin typeface="微软雅黑" panose="020B0503020204020204" pitchFamily="34" charset="-122"/>
                <a:ea typeface="微软雅黑" panose="020B0503020204020204" pitchFamily="34" charset="-122"/>
              </a:rPr>
              <a:t>PCI DSS</a:t>
            </a:r>
            <a:r>
              <a:rPr lang="zh-CN" altLang="en-US" sz="2000" b="1" dirty="0" smtClean="0">
                <a:solidFill>
                  <a:srgbClr val="C81624"/>
                </a:solidFill>
                <a:latin typeface="微软雅黑" panose="020B0503020204020204" pitchFamily="34" charset="-122"/>
                <a:ea typeface="微软雅黑" panose="020B0503020204020204" pitchFamily="34" charset="-122"/>
              </a:rPr>
              <a:t>认证</a:t>
            </a:r>
            <a:endParaRPr lang="en-US" altLang="zh-CN" sz="2000" b="1" dirty="0">
              <a:solidFill>
                <a:srgbClr val="C81624"/>
              </a:solidFill>
              <a:latin typeface="微软雅黑" panose="020B0503020204020204" pitchFamily="34" charset="-122"/>
              <a:ea typeface="微软雅黑" panose="020B0503020204020204" pitchFamily="34" charset="-122"/>
            </a:endParaRPr>
          </a:p>
        </p:txBody>
      </p:sp>
      <p:sp>
        <p:nvSpPr>
          <p:cNvPr id="3" name="矩形 2"/>
          <p:cNvSpPr/>
          <p:nvPr/>
        </p:nvSpPr>
        <p:spPr>
          <a:xfrm>
            <a:off x="5364088" y="841276"/>
            <a:ext cx="3506088" cy="1200329"/>
          </a:xfrm>
          <a:prstGeom prst="rect">
            <a:avLst/>
          </a:prstGeom>
        </p:spPr>
        <p:txBody>
          <a:bodyPr wrap="none">
            <a:spAutoFit/>
          </a:bodyPr>
          <a:lstStyle/>
          <a:p>
            <a:r>
              <a:rPr lang="zh-CN" altLang="en-US" sz="7200" b="1" dirty="0" smtClean="0">
                <a:solidFill>
                  <a:srgbClr val="C81624"/>
                </a:solidFill>
                <a:latin typeface="微软雅黑" panose="020B0503020204020204" pitchFamily="34" charset="-122"/>
                <a:ea typeface="微软雅黑" panose="020B0503020204020204" pitchFamily="34" charset="-122"/>
              </a:rPr>
              <a:t>李 学 庆</a:t>
            </a:r>
            <a:endParaRPr lang="zh-CN" altLang="en-US" sz="7200" b="1" dirty="0">
              <a:solidFill>
                <a:srgbClr val="C8162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722394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539552" y="769268"/>
            <a:ext cx="8064896" cy="4824536"/>
            <a:chOff x="825501" y="985292"/>
            <a:chExt cx="6865936" cy="4049448"/>
          </a:xfrm>
        </p:grpSpPr>
        <p:sp>
          <p:nvSpPr>
            <p:cNvPr id="8" name="Line 2"/>
            <p:cNvSpPr>
              <a:spLocks noChangeShapeType="1"/>
            </p:cNvSpPr>
            <p:nvPr/>
          </p:nvSpPr>
          <p:spPr bwMode="gray">
            <a:xfrm flipV="1">
              <a:off x="3223949" y="1685115"/>
              <a:ext cx="801688" cy="603250"/>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3"/>
            <p:cNvSpPr>
              <a:spLocks noChangeShapeType="1"/>
            </p:cNvSpPr>
            <p:nvPr/>
          </p:nvSpPr>
          <p:spPr bwMode="gray">
            <a:xfrm flipH="1" flipV="1">
              <a:off x="4517761" y="1685115"/>
              <a:ext cx="801688" cy="611188"/>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4"/>
            <p:cNvSpPr>
              <a:spLocks noChangeShapeType="1"/>
            </p:cNvSpPr>
            <p:nvPr/>
          </p:nvSpPr>
          <p:spPr bwMode="gray">
            <a:xfrm flipH="1">
              <a:off x="3755761" y="4018740"/>
              <a:ext cx="1002771" cy="0"/>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5"/>
            <p:cNvSpPr>
              <a:spLocks noChangeShapeType="1"/>
            </p:cNvSpPr>
            <p:nvPr/>
          </p:nvSpPr>
          <p:spPr bwMode="gray">
            <a:xfrm flipH="1">
              <a:off x="5176573" y="2804303"/>
              <a:ext cx="317500" cy="928688"/>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6"/>
            <p:cNvSpPr>
              <a:spLocks noChangeShapeType="1"/>
            </p:cNvSpPr>
            <p:nvPr/>
          </p:nvSpPr>
          <p:spPr bwMode="gray">
            <a:xfrm>
              <a:off x="3033448" y="2804303"/>
              <a:ext cx="317500" cy="928688"/>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AutoShape 7"/>
            <p:cNvSpPr>
              <a:spLocks noChangeArrowheads="1"/>
            </p:cNvSpPr>
            <p:nvPr/>
          </p:nvSpPr>
          <p:spPr bwMode="grayWhite">
            <a:xfrm>
              <a:off x="2960688" y="3717115"/>
              <a:ext cx="801688" cy="762000"/>
            </a:xfrm>
            <a:prstGeom prst="pentagon">
              <a:avLst/>
            </a:prstGeom>
            <a:solidFill>
              <a:srgbClr val="CC3300">
                <a:alpha val="50195"/>
              </a:srgbClr>
            </a:solidFill>
            <a:ln w="76200" algn="ctr">
              <a:solidFill>
                <a:srgbClr val="CC33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5" name="AutoShape 8"/>
            <p:cNvSpPr>
              <a:spLocks noChangeArrowheads="1"/>
            </p:cNvSpPr>
            <p:nvPr/>
          </p:nvSpPr>
          <p:spPr bwMode="grayWhite">
            <a:xfrm>
              <a:off x="2374636" y="1989386"/>
              <a:ext cx="857250" cy="812271"/>
            </a:xfrm>
            <a:prstGeom prst="pentagon">
              <a:avLst/>
            </a:prstGeom>
            <a:solidFill>
              <a:srgbClr val="FCC704">
                <a:alpha val="50195"/>
              </a:srgbClr>
            </a:solidFill>
            <a:ln w="76200" algn="ctr">
              <a:solidFill>
                <a:schemeClr val="accent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6" name="AutoShape 9"/>
            <p:cNvSpPr>
              <a:spLocks noChangeArrowheads="1"/>
            </p:cNvSpPr>
            <p:nvPr/>
          </p:nvSpPr>
          <p:spPr bwMode="grayWhite">
            <a:xfrm>
              <a:off x="5312833" y="1997323"/>
              <a:ext cx="841375" cy="799042"/>
            </a:xfrm>
            <a:prstGeom prst="pentagon">
              <a:avLst/>
            </a:prstGeom>
            <a:solidFill>
              <a:schemeClr val="accent2">
                <a:alpha val="50195"/>
              </a:schemeClr>
            </a:solidFill>
            <a:ln w="76200" algn="ctr">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7" name="AutoShape 10"/>
            <p:cNvSpPr>
              <a:spLocks noChangeArrowheads="1"/>
            </p:cNvSpPr>
            <p:nvPr/>
          </p:nvSpPr>
          <p:spPr bwMode="grayWhite">
            <a:xfrm>
              <a:off x="3882761" y="985292"/>
              <a:ext cx="785813" cy="746125"/>
            </a:xfrm>
            <a:prstGeom prst="pentagon">
              <a:avLst/>
            </a:prstGeom>
            <a:solidFill>
              <a:srgbClr val="0099CC">
                <a:alpha val="50195"/>
              </a:srgbClr>
            </a:solidFill>
            <a:ln w="76200" algn="ctr">
              <a:solidFill>
                <a:srgbClr val="0099CC"/>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8" name="AutoShape 11"/>
            <p:cNvSpPr>
              <a:spLocks noChangeArrowheads="1"/>
            </p:cNvSpPr>
            <p:nvPr/>
          </p:nvSpPr>
          <p:spPr bwMode="grayWhite">
            <a:xfrm>
              <a:off x="4765146" y="3711823"/>
              <a:ext cx="801688" cy="762000"/>
            </a:xfrm>
            <a:prstGeom prst="pentagon">
              <a:avLst/>
            </a:prstGeom>
            <a:solidFill>
              <a:srgbClr val="339966">
                <a:alpha val="50195"/>
              </a:srgbClr>
            </a:solidFill>
            <a:ln w="76200" algn="ctr">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42" name="Rectangle 34"/>
            <p:cNvSpPr>
              <a:spLocks noChangeArrowheads="1"/>
            </p:cNvSpPr>
            <p:nvPr/>
          </p:nvSpPr>
          <p:spPr bwMode="auto">
            <a:xfrm>
              <a:off x="3462074" y="2388326"/>
              <a:ext cx="16271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smtClean="0">
                  <a:solidFill>
                    <a:srgbClr val="000000"/>
                  </a:solidFill>
                  <a:latin typeface="微软雅黑" panose="020B0503020204020204" pitchFamily="34" charset="-122"/>
                  <a:ea typeface="微软雅黑" panose="020B0503020204020204" pitchFamily="34" charset="-122"/>
                </a:rPr>
                <a:t>安全知识体系建设</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43" name="AutoShape 35"/>
            <p:cNvSpPr>
              <a:spLocks/>
            </p:cNvSpPr>
            <p:nvPr/>
          </p:nvSpPr>
          <p:spPr bwMode="auto">
            <a:xfrm>
              <a:off x="2000251" y="1005136"/>
              <a:ext cx="1400969" cy="508000"/>
            </a:xfrm>
            <a:prstGeom prst="accentCallout2">
              <a:avLst>
                <a:gd name="adj1" fmla="val 18750"/>
                <a:gd name="adj2" fmla="val 104532"/>
                <a:gd name="adj3" fmla="val 18750"/>
                <a:gd name="adj4" fmla="val 118509"/>
                <a:gd name="adj5" fmla="val 46093"/>
                <a:gd name="adj6" fmla="val 133051"/>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smtClean="0">
                  <a:solidFill>
                    <a:srgbClr val="000000"/>
                  </a:solidFill>
                  <a:latin typeface="微软雅黑" panose="020B0503020204020204" pitchFamily="34" charset="-122"/>
                  <a:ea typeface="微软雅黑" panose="020B0503020204020204" pitchFamily="34" charset="-122"/>
                </a:rPr>
                <a:t>          培 训</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4" name="AutoShape 36"/>
            <p:cNvSpPr>
              <a:spLocks/>
            </p:cNvSpPr>
            <p:nvPr/>
          </p:nvSpPr>
          <p:spPr bwMode="auto">
            <a:xfrm>
              <a:off x="825501" y="2894261"/>
              <a:ext cx="1400969" cy="508000"/>
            </a:xfrm>
            <a:prstGeom prst="accentCallout2">
              <a:avLst>
                <a:gd name="adj1" fmla="val 18750"/>
                <a:gd name="adj2" fmla="val 104532"/>
                <a:gd name="adj3" fmla="val 18750"/>
                <a:gd name="adj4" fmla="val 113125"/>
                <a:gd name="adj5" fmla="val -19009"/>
                <a:gd name="adj6" fmla="val 122097"/>
              </a:avLst>
            </a:prstGeom>
            <a:noFill/>
            <a:ln w="9525">
              <a:solidFill>
                <a:schemeClr val="accent1"/>
              </a:solidFill>
              <a:miter lim="800000"/>
              <a:headEnd/>
              <a:tailEnd/>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smtClean="0">
                  <a:solidFill>
                    <a:srgbClr val="000000"/>
                  </a:solidFill>
                  <a:latin typeface="微软雅黑" panose="020B0503020204020204" pitchFamily="34" charset="-122"/>
                  <a:ea typeface="微软雅黑" panose="020B0503020204020204" pitchFamily="34" charset="-122"/>
                </a:rPr>
                <a:t>    漏洞分析</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5" name="AutoShape 37"/>
            <p:cNvSpPr>
              <a:spLocks/>
            </p:cNvSpPr>
            <p:nvPr/>
          </p:nvSpPr>
          <p:spPr bwMode="auto">
            <a:xfrm>
              <a:off x="1268678" y="4492344"/>
              <a:ext cx="1400968" cy="508000"/>
            </a:xfrm>
            <a:prstGeom prst="accentCallout2">
              <a:avLst>
                <a:gd name="adj1" fmla="val 18750"/>
                <a:gd name="adj2" fmla="val 104532"/>
                <a:gd name="adj3" fmla="val 18750"/>
                <a:gd name="adj4" fmla="val 117847"/>
                <a:gd name="adj5" fmla="val -2606"/>
                <a:gd name="adj6" fmla="val 131917"/>
              </a:avLst>
            </a:prstGeom>
            <a:noFill/>
            <a:ln w="9525">
              <a:solidFill>
                <a:schemeClr val="accent1"/>
              </a:solidFill>
              <a:miter lim="800000"/>
              <a:headEnd/>
              <a:tailEnd/>
            </a:ln>
            <a:extLst/>
          </p:spPr>
          <p:txBody>
            <a:bodyPr anchor="ctr"/>
            <a:lstStyle/>
            <a:p>
              <a:pPr eaLnBrk="1" hangingPunct="1"/>
              <a:r>
                <a:rPr lang="zh-CN" altLang="en-US" b="1" dirty="0">
                  <a:solidFill>
                    <a:srgbClr val="000000"/>
                  </a:solidFill>
                  <a:latin typeface="微软雅黑" panose="020B0503020204020204" pitchFamily="34" charset="-122"/>
                  <a:ea typeface="微软雅黑" panose="020B0503020204020204" pitchFamily="34" charset="-122"/>
                </a:rPr>
                <a:t>    案例沉淀</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6" name="AutoShape 38"/>
            <p:cNvSpPr>
              <a:spLocks/>
            </p:cNvSpPr>
            <p:nvPr/>
          </p:nvSpPr>
          <p:spPr bwMode="auto">
            <a:xfrm>
              <a:off x="5902855" y="4526740"/>
              <a:ext cx="1400969" cy="508000"/>
            </a:xfrm>
            <a:prstGeom prst="accentCallout2">
              <a:avLst>
                <a:gd name="adj1" fmla="val 18750"/>
                <a:gd name="adj2" fmla="val -4532"/>
                <a:gd name="adj3" fmla="val 18750"/>
                <a:gd name="adj4" fmla="val -19829"/>
                <a:gd name="adj5" fmla="val -14583"/>
                <a:gd name="adj6" fmla="val -35977"/>
              </a:avLst>
            </a:prstGeom>
            <a:solidFill>
              <a:srgbClr val="C00000"/>
            </a:solidFill>
            <a:ln w="9525">
              <a:solidFill>
                <a:schemeClr val="accent1"/>
              </a:solidFill>
              <a:miter lim="800000"/>
              <a:headEnd/>
              <a:tailEnd/>
            </a:ln>
            <a:extLst/>
          </p:spPr>
          <p:txBody>
            <a:bodyPr anchor="ctr"/>
            <a:lstStyle/>
            <a:p>
              <a:pPr algn="ctr" eaLnBrk="1" hangingPunct="1"/>
              <a:r>
                <a:rPr lang="zh-CN" altLang="en-US" b="1" dirty="0">
                  <a:solidFill>
                    <a:srgbClr val="000000"/>
                  </a:solidFill>
                  <a:latin typeface="微软雅黑" panose="020B0503020204020204" pitchFamily="34" charset="-122"/>
                  <a:ea typeface="微软雅黑" panose="020B0503020204020204" pitchFamily="34" charset="-122"/>
                </a:rPr>
                <a:t>方案推广</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7" name="AutoShape 39"/>
            <p:cNvSpPr>
              <a:spLocks/>
            </p:cNvSpPr>
            <p:nvPr/>
          </p:nvSpPr>
          <p:spPr bwMode="auto">
            <a:xfrm>
              <a:off x="6290469" y="2866479"/>
              <a:ext cx="1400968" cy="508000"/>
            </a:xfrm>
            <a:prstGeom prst="accentCallout2">
              <a:avLst>
                <a:gd name="adj1" fmla="val 18750"/>
                <a:gd name="adj2" fmla="val -4532"/>
                <a:gd name="adj3" fmla="val 18750"/>
                <a:gd name="adj4" fmla="val -12750"/>
                <a:gd name="adj5" fmla="val -15884"/>
                <a:gd name="adj6" fmla="val -21625"/>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smtClean="0">
                  <a:solidFill>
                    <a:srgbClr val="000000"/>
                  </a:solidFill>
                  <a:latin typeface="微软雅黑" panose="020B0503020204020204" pitchFamily="34" charset="-122"/>
                  <a:ea typeface="微软雅黑" panose="020B0503020204020204" pitchFamily="34" charset="-122"/>
                </a:rPr>
                <a:t>跟踪反馈</a:t>
              </a:r>
              <a:endParaRPr lang="en-US" altLang="zh-CN" b="1" dirty="0">
                <a:solidFill>
                  <a:srgbClr val="000000"/>
                </a:solidFill>
                <a:latin typeface="微软雅黑" panose="020B0503020204020204" pitchFamily="34" charset="-122"/>
                <a:ea typeface="微软雅黑" panose="020B0503020204020204" pitchFamily="34" charset="-122"/>
              </a:endParaRPr>
            </a:p>
          </p:txBody>
        </p:sp>
      </p:grpSp>
      <p:sp>
        <p:nvSpPr>
          <p:cNvPr id="20"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smtClean="0">
                <a:solidFill>
                  <a:schemeClr val="bg1"/>
                </a:solidFill>
                <a:ea typeface="微软雅黑" panose="020B0503020204020204" pitchFamily="34" charset="-122"/>
              </a:rPr>
              <a:t>JD </a:t>
            </a:r>
            <a:r>
              <a:rPr lang="zh-CN" altLang="en-US" sz="2400" b="1" dirty="0" smtClean="0">
                <a:solidFill>
                  <a:schemeClr val="bg1"/>
                </a:solidFill>
                <a:ea typeface="微软雅黑" panose="020B0503020204020204" pitchFamily="34" charset="-122"/>
              </a:rPr>
              <a:t>安全知识体系建设</a:t>
            </a:r>
            <a:endParaRPr lang="en-US" altLang="zh-CN" sz="2400" b="1" dirty="0">
              <a:solidFill>
                <a:schemeClr val="bg1"/>
              </a:solidFill>
              <a:ea typeface="微软雅黑" panose="020B0503020204020204" pitchFamily="34" charset="-122"/>
            </a:endParaRPr>
          </a:p>
        </p:txBody>
      </p:sp>
    </p:spTree>
    <p:extLst>
      <p:ext uri="{BB962C8B-B14F-4D97-AF65-F5344CB8AC3E}">
        <p14:creationId xmlns:p14="http://schemas.microsoft.com/office/powerpoint/2010/main" val="3295814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1" name="TextBox 445"/>
          <p:cNvSpPr txBox="1">
            <a:spLocks noChangeArrowheads="1"/>
          </p:cNvSpPr>
          <p:nvPr/>
        </p:nvSpPr>
        <p:spPr bwMode="auto">
          <a:xfrm>
            <a:off x="76976" y="0"/>
            <a:ext cx="58631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solidFill>
                  <a:schemeClr val="bg1"/>
                </a:solidFill>
                <a:ea typeface="微软雅黑" panose="020B0503020204020204" pitchFamily="34" charset="-122"/>
              </a:rPr>
              <a:t>方案推广</a:t>
            </a:r>
            <a:r>
              <a:rPr lang="en-US" altLang="zh-CN" sz="2400" b="1" dirty="0" smtClean="0">
                <a:solidFill>
                  <a:schemeClr val="bg1"/>
                </a:solidFill>
                <a:ea typeface="微软雅黑" panose="020B0503020204020204" pitchFamily="34" charset="-122"/>
              </a:rPr>
              <a:t>- </a:t>
            </a:r>
            <a:r>
              <a:rPr lang="zh-CN" altLang="en-US" sz="2400" b="1" dirty="0" smtClean="0">
                <a:solidFill>
                  <a:schemeClr val="bg1"/>
                </a:solidFill>
                <a:ea typeface="微软雅黑" panose="020B0503020204020204" pitchFamily="34" charset="-122"/>
              </a:rPr>
              <a:t>提交</a:t>
            </a:r>
            <a:r>
              <a:rPr lang="zh-CN" altLang="en-US" sz="2400" b="1" dirty="0">
                <a:solidFill>
                  <a:schemeClr val="bg1"/>
                </a:solidFill>
                <a:ea typeface="微软雅黑" panose="020B0503020204020204" pitchFamily="34" charset="-122"/>
              </a:rPr>
              <a:t>漏洞</a:t>
            </a:r>
            <a:r>
              <a:rPr lang="zh-CN" altLang="en-US" sz="2400" b="1" dirty="0" smtClean="0">
                <a:solidFill>
                  <a:schemeClr val="bg1"/>
                </a:solidFill>
                <a:ea typeface="微软雅黑" panose="020B0503020204020204" pitchFamily="34" charset="-122"/>
              </a:rPr>
              <a:t>对应知识库</a:t>
            </a:r>
            <a:endParaRPr lang="en-US" altLang="zh-CN" sz="2400" b="1" dirty="0">
              <a:solidFill>
                <a:schemeClr val="bg1"/>
              </a:solidFill>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76975" y="481236"/>
            <a:ext cx="8933555" cy="5112568"/>
          </a:xfrm>
          <a:prstGeom prst="rect">
            <a:avLst/>
          </a:prstGeom>
        </p:spPr>
      </p:pic>
    </p:spTree>
    <p:extLst>
      <p:ext uri="{BB962C8B-B14F-4D97-AF65-F5344CB8AC3E}">
        <p14:creationId xmlns:p14="http://schemas.microsoft.com/office/powerpoint/2010/main" val="1940024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1" name="TextBox 445"/>
          <p:cNvSpPr txBox="1">
            <a:spLocks noChangeArrowheads="1"/>
          </p:cNvSpPr>
          <p:nvPr/>
        </p:nvSpPr>
        <p:spPr bwMode="auto">
          <a:xfrm>
            <a:off x="76976" y="0"/>
            <a:ext cx="60071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solidFill>
                  <a:schemeClr val="bg1"/>
                </a:solidFill>
                <a:ea typeface="微软雅黑" panose="020B0503020204020204" pitchFamily="34" charset="-122"/>
              </a:rPr>
              <a:t>方案推广</a:t>
            </a:r>
            <a:r>
              <a:rPr lang="en-US" altLang="zh-CN" sz="2400" b="1" dirty="0" smtClean="0">
                <a:solidFill>
                  <a:schemeClr val="bg1"/>
                </a:solidFill>
                <a:ea typeface="微软雅黑" panose="020B0503020204020204" pitchFamily="34" charset="-122"/>
              </a:rPr>
              <a:t>- </a:t>
            </a:r>
            <a:r>
              <a:rPr lang="zh-CN" altLang="en-US" sz="2400" b="1" dirty="0" smtClean="0">
                <a:solidFill>
                  <a:schemeClr val="bg1"/>
                </a:solidFill>
                <a:ea typeface="微软雅黑" panose="020B0503020204020204" pitchFamily="34" charset="-122"/>
              </a:rPr>
              <a:t>自动识别对应知识</a:t>
            </a:r>
            <a:endParaRPr lang="en-US" altLang="zh-CN" sz="2400" b="1" dirty="0">
              <a:solidFill>
                <a:schemeClr val="bg1"/>
              </a:solidFill>
              <a:ea typeface="微软雅黑" panose="020B0503020204020204" pitchFamily="34" charset="-122"/>
            </a:endParaRPr>
          </a:p>
        </p:txBody>
      </p:sp>
      <p:pic>
        <p:nvPicPr>
          <p:cNvPr id="6" name="图片 5"/>
          <p:cNvPicPr>
            <a:picLocks noChangeAspect="1"/>
          </p:cNvPicPr>
          <p:nvPr/>
        </p:nvPicPr>
        <p:blipFill>
          <a:blip r:embed="rId4"/>
          <a:stretch>
            <a:fillRect/>
          </a:stretch>
        </p:blipFill>
        <p:spPr>
          <a:xfrm>
            <a:off x="76976" y="489513"/>
            <a:ext cx="8959520" cy="5182672"/>
          </a:xfrm>
          <a:prstGeom prst="rect">
            <a:avLst/>
          </a:prstGeom>
        </p:spPr>
      </p:pic>
    </p:spTree>
    <p:extLst>
      <p:ext uri="{BB962C8B-B14F-4D97-AF65-F5344CB8AC3E}">
        <p14:creationId xmlns:p14="http://schemas.microsoft.com/office/powerpoint/2010/main" val="2864646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1"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solidFill>
                  <a:schemeClr val="bg1"/>
                </a:solidFill>
                <a:ea typeface="微软雅黑" panose="020B0503020204020204" pitchFamily="34" charset="-122"/>
              </a:rPr>
              <a:t>方案推广</a:t>
            </a:r>
            <a:r>
              <a:rPr lang="en-US" altLang="zh-CN" sz="2400" b="1" dirty="0" smtClean="0">
                <a:solidFill>
                  <a:schemeClr val="bg1"/>
                </a:solidFill>
                <a:ea typeface="微软雅黑" panose="020B0503020204020204" pitchFamily="34" charset="-122"/>
              </a:rPr>
              <a:t>-</a:t>
            </a:r>
            <a:r>
              <a:rPr lang="zh-CN" altLang="en-US" sz="2400" b="1" dirty="0" smtClean="0">
                <a:solidFill>
                  <a:schemeClr val="bg1"/>
                </a:solidFill>
                <a:ea typeface="微软雅黑" panose="020B0503020204020204" pitchFamily="34" charset="-122"/>
              </a:rPr>
              <a:t>上线部署监控</a:t>
            </a:r>
            <a:endParaRPr lang="en-US" altLang="zh-CN" sz="2400" b="1" dirty="0">
              <a:solidFill>
                <a:schemeClr val="bg1"/>
              </a:solidFill>
              <a:ea typeface="微软雅黑" panose="020B0503020204020204" pitchFamily="34" charset="-122"/>
            </a:endParaRPr>
          </a:p>
        </p:txBody>
      </p:sp>
      <p:sp>
        <p:nvSpPr>
          <p:cNvPr id="5" name="TextBox 6"/>
          <p:cNvSpPr txBox="1"/>
          <p:nvPr/>
        </p:nvSpPr>
        <p:spPr>
          <a:xfrm>
            <a:off x="251520" y="985292"/>
            <a:ext cx="2154436" cy="387798"/>
          </a:xfrm>
          <a:prstGeom prst="rect">
            <a:avLst/>
          </a:prstGeom>
          <a:noFill/>
        </p:spPr>
        <p:txBody>
          <a:bodyPr wrap="none" lIns="0" tIns="0" rIns="0" bIns="0" rtlCol="0">
            <a:spAutoFit/>
          </a:bodyPr>
          <a:lstStyle/>
          <a:p>
            <a:pPr>
              <a:lnSpc>
                <a:spcPct val="90000"/>
              </a:lnSpc>
            </a:pPr>
            <a:r>
              <a:rPr lang="zh-CN" altLang="en-US" sz="2800" b="1" dirty="0" smtClean="0">
                <a:latin typeface="微软雅黑" pitchFamily="34" charset="-122"/>
                <a:ea typeface="微软雅黑" pitchFamily="34" charset="-122"/>
              </a:rPr>
              <a:t>安全程序检测</a:t>
            </a:r>
            <a:endParaRPr lang="en-US" sz="2800" b="1" dirty="0">
              <a:latin typeface="微软雅黑" pitchFamily="34" charset="-122"/>
              <a:ea typeface="微软雅黑" pitchFamily="34" charset="-122"/>
            </a:endParaRPr>
          </a:p>
        </p:txBody>
      </p:sp>
      <p:pic>
        <p:nvPicPr>
          <p:cNvPr id="2" name="图片 1"/>
          <p:cNvPicPr>
            <a:picLocks noChangeAspect="1"/>
          </p:cNvPicPr>
          <p:nvPr/>
        </p:nvPicPr>
        <p:blipFill>
          <a:blip r:embed="rId4"/>
          <a:stretch>
            <a:fillRect/>
          </a:stretch>
        </p:blipFill>
        <p:spPr>
          <a:xfrm>
            <a:off x="5796136" y="1927296"/>
            <a:ext cx="2786705" cy="3378476"/>
          </a:xfrm>
          <a:prstGeom prst="rect">
            <a:avLst/>
          </a:prstGeom>
        </p:spPr>
      </p:pic>
      <p:pic>
        <p:nvPicPr>
          <p:cNvPr id="3" name="图片 2"/>
          <p:cNvPicPr>
            <a:picLocks noChangeAspect="1"/>
          </p:cNvPicPr>
          <p:nvPr/>
        </p:nvPicPr>
        <p:blipFill>
          <a:blip r:embed="rId5"/>
          <a:stretch>
            <a:fillRect/>
          </a:stretch>
        </p:blipFill>
        <p:spPr>
          <a:xfrm>
            <a:off x="467544" y="1993404"/>
            <a:ext cx="3816424" cy="3395797"/>
          </a:xfrm>
          <a:prstGeom prst="rect">
            <a:avLst/>
          </a:prstGeom>
        </p:spPr>
      </p:pic>
      <p:sp>
        <p:nvSpPr>
          <p:cNvPr id="6" name="虚尾箭头 5"/>
          <p:cNvSpPr/>
          <p:nvPr/>
        </p:nvSpPr>
        <p:spPr>
          <a:xfrm>
            <a:off x="4499992" y="3001516"/>
            <a:ext cx="1080120" cy="1041166"/>
          </a:xfrm>
          <a:prstGeom prst="stripedRightArrow">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6"/>
          <p:cNvSpPr txBox="1"/>
          <p:nvPr/>
        </p:nvSpPr>
        <p:spPr>
          <a:xfrm>
            <a:off x="3186481" y="985292"/>
            <a:ext cx="2154436" cy="387798"/>
          </a:xfrm>
          <a:prstGeom prst="rect">
            <a:avLst/>
          </a:prstGeom>
          <a:noFill/>
        </p:spPr>
        <p:txBody>
          <a:bodyPr wrap="none" lIns="0" tIns="0" rIns="0" bIns="0" rtlCol="0">
            <a:spAutoFit/>
          </a:bodyPr>
          <a:lstStyle/>
          <a:p>
            <a:pPr>
              <a:lnSpc>
                <a:spcPct val="90000"/>
              </a:lnSpc>
            </a:pPr>
            <a:r>
              <a:rPr lang="zh-CN" altLang="en-US" sz="2800" b="1" dirty="0" smtClean="0">
                <a:latin typeface="微软雅黑" pitchFamily="34" charset="-122"/>
                <a:ea typeface="微软雅黑" pitchFamily="34" charset="-122"/>
              </a:rPr>
              <a:t>未按要求打包</a:t>
            </a:r>
            <a:endParaRPr lang="en-US" sz="2800" b="1" dirty="0">
              <a:latin typeface="微软雅黑" pitchFamily="34" charset="-122"/>
              <a:ea typeface="微软雅黑" pitchFamily="34" charset="-122"/>
            </a:endParaRPr>
          </a:p>
        </p:txBody>
      </p:sp>
      <p:sp>
        <p:nvSpPr>
          <p:cNvPr id="13" name="TextBox 6"/>
          <p:cNvSpPr txBox="1"/>
          <p:nvPr/>
        </p:nvSpPr>
        <p:spPr>
          <a:xfrm>
            <a:off x="6242373" y="985292"/>
            <a:ext cx="2481449" cy="387798"/>
          </a:xfrm>
          <a:prstGeom prst="rect">
            <a:avLst/>
          </a:prstGeom>
          <a:noFill/>
        </p:spPr>
        <p:txBody>
          <a:bodyPr wrap="none" lIns="0" tIns="0" rIns="0" bIns="0" rtlCol="0">
            <a:spAutoFit/>
          </a:bodyPr>
          <a:lstStyle/>
          <a:p>
            <a:pPr>
              <a:lnSpc>
                <a:spcPct val="90000"/>
              </a:lnSpc>
            </a:pPr>
            <a:r>
              <a:rPr lang="zh-CN" altLang="en-US" sz="2800" b="1" dirty="0" smtClean="0">
                <a:latin typeface="微软雅黑" pitchFamily="34" charset="-122"/>
                <a:ea typeface="微软雅黑" pitchFamily="34" charset="-122"/>
              </a:rPr>
              <a:t>提示</a:t>
            </a:r>
            <a:r>
              <a:rPr lang="en-US" altLang="zh-CN" sz="2800" b="1" dirty="0" smtClean="0">
                <a:latin typeface="微软雅黑" pitchFamily="34" charset="-122"/>
                <a:ea typeface="微软雅黑" pitchFamily="34" charset="-122"/>
              </a:rPr>
              <a:t>&amp;</a:t>
            </a:r>
            <a:r>
              <a:rPr lang="zh-CN" altLang="en-US" sz="2800" b="1" dirty="0" smtClean="0">
                <a:latin typeface="微软雅黑" pitchFamily="34" charset="-122"/>
                <a:ea typeface="微软雅黑" pitchFamily="34" charset="-122"/>
              </a:rPr>
              <a:t>解决方案</a:t>
            </a:r>
            <a:endParaRPr lang="en-US" sz="2800" b="1" dirty="0">
              <a:latin typeface="微软雅黑" pitchFamily="34" charset="-122"/>
              <a:ea typeface="微软雅黑" pitchFamily="34" charset="-122"/>
            </a:endParaRPr>
          </a:p>
        </p:txBody>
      </p:sp>
      <p:cxnSp>
        <p:nvCxnSpPr>
          <p:cNvPr id="9" name="直接箭头连接符 8"/>
          <p:cNvCxnSpPr/>
          <p:nvPr/>
        </p:nvCxnSpPr>
        <p:spPr>
          <a:xfrm>
            <a:off x="2483768" y="1179191"/>
            <a:ext cx="576064" cy="0"/>
          </a:xfrm>
          <a:prstGeom prst="straightConnector1">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5508104" y="1179191"/>
            <a:ext cx="576064" cy="0"/>
          </a:xfrm>
          <a:prstGeom prst="straightConnector1">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9489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1" name="TextBox 445"/>
          <p:cNvSpPr txBox="1">
            <a:spLocks noChangeArrowheads="1"/>
          </p:cNvSpPr>
          <p:nvPr/>
        </p:nvSpPr>
        <p:spPr bwMode="auto">
          <a:xfrm>
            <a:off x="76976" y="0"/>
            <a:ext cx="60071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solidFill>
                  <a:schemeClr val="bg1"/>
                </a:solidFill>
                <a:ea typeface="微软雅黑" panose="020B0503020204020204" pitchFamily="34" charset="-122"/>
              </a:rPr>
              <a:t>方案推广</a:t>
            </a:r>
            <a:r>
              <a:rPr lang="en-US" altLang="zh-CN" sz="2400" b="1" dirty="0" smtClean="0">
                <a:solidFill>
                  <a:schemeClr val="bg1"/>
                </a:solidFill>
                <a:ea typeface="微软雅黑" panose="020B0503020204020204" pitchFamily="34" charset="-122"/>
              </a:rPr>
              <a:t>- </a:t>
            </a:r>
            <a:r>
              <a:rPr lang="zh-CN" altLang="en-US" sz="2400" b="1" dirty="0" smtClean="0">
                <a:solidFill>
                  <a:schemeClr val="bg1"/>
                </a:solidFill>
                <a:ea typeface="微软雅黑" panose="020B0503020204020204" pitchFamily="34" charset="-122"/>
              </a:rPr>
              <a:t>业务负责人协商适合的方案</a:t>
            </a:r>
            <a:endParaRPr lang="en-US" altLang="zh-CN" sz="2400" b="1" dirty="0">
              <a:solidFill>
                <a:schemeClr val="bg1"/>
              </a:solidFill>
              <a:ea typeface="微软雅黑" panose="020B0503020204020204" pitchFamily="34" charset="-122"/>
            </a:endParaRPr>
          </a:p>
        </p:txBody>
      </p:sp>
      <p:pic>
        <p:nvPicPr>
          <p:cNvPr id="2" name="图片 1"/>
          <p:cNvPicPr>
            <a:picLocks noChangeAspect="1"/>
          </p:cNvPicPr>
          <p:nvPr/>
        </p:nvPicPr>
        <p:blipFill>
          <a:blip r:embed="rId4"/>
          <a:stretch>
            <a:fillRect/>
          </a:stretch>
        </p:blipFill>
        <p:spPr>
          <a:xfrm>
            <a:off x="114300" y="552450"/>
            <a:ext cx="8774609" cy="4969346"/>
          </a:xfrm>
          <a:prstGeom prst="rect">
            <a:avLst/>
          </a:prstGeom>
        </p:spPr>
      </p:pic>
    </p:spTree>
    <p:extLst>
      <p:ext uri="{BB962C8B-B14F-4D97-AF65-F5344CB8AC3E}">
        <p14:creationId xmlns:p14="http://schemas.microsoft.com/office/powerpoint/2010/main" val="348925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539552" y="769268"/>
            <a:ext cx="8064896" cy="4824536"/>
            <a:chOff x="825501" y="985292"/>
            <a:chExt cx="6865936" cy="4049448"/>
          </a:xfrm>
        </p:grpSpPr>
        <p:sp>
          <p:nvSpPr>
            <p:cNvPr id="8" name="Line 2"/>
            <p:cNvSpPr>
              <a:spLocks noChangeShapeType="1"/>
            </p:cNvSpPr>
            <p:nvPr/>
          </p:nvSpPr>
          <p:spPr bwMode="gray">
            <a:xfrm flipV="1">
              <a:off x="3223949" y="1685115"/>
              <a:ext cx="801688" cy="603250"/>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3"/>
            <p:cNvSpPr>
              <a:spLocks noChangeShapeType="1"/>
            </p:cNvSpPr>
            <p:nvPr/>
          </p:nvSpPr>
          <p:spPr bwMode="gray">
            <a:xfrm flipH="1" flipV="1">
              <a:off x="4517761" y="1685115"/>
              <a:ext cx="801688" cy="611188"/>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4"/>
            <p:cNvSpPr>
              <a:spLocks noChangeShapeType="1"/>
            </p:cNvSpPr>
            <p:nvPr/>
          </p:nvSpPr>
          <p:spPr bwMode="gray">
            <a:xfrm flipH="1">
              <a:off x="3755761" y="4018740"/>
              <a:ext cx="1002771" cy="0"/>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5"/>
            <p:cNvSpPr>
              <a:spLocks noChangeShapeType="1"/>
            </p:cNvSpPr>
            <p:nvPr/>
          </p:nvSpPr>
          <p:spPr bwMode="gray">
            <a:xfrm flipH="1">
              <a:off x="5176573" y="2804303"/>
              <a:ext cx="317500" cy="928688"/>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6"/>
            <p:cNvSpPr>
              <a:spLocks noChangeShapeType="1"/>
            </p:cNvSpPr>
            <p:nvPr/>
          </p:nvSpPr>
          <p:spPr bwMode="gray">
            <a:xfrm>
              <a:off x="3033448" y="2804303"/>
              <a:ext cx="317500" cy="928688"/>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AutoShape 7"/>
            <p:cNvSpPr>
              <a:spLocks noChangeArrowheads="1"/>
            </p:cNvSpPr>
            <p:nvPr/>
          </p:nvSpPr>
          <p:spPr bwMode="grayWhite">
            <a:xfrm>
              <a:off x="2960688" y="3717115"/>
              <a:ext cx="801688" cy="762000"/>
            </a:xfrm>
            <a:prstGeom prst="pentagon">
              <a:avLst/>
            </a:prstGeom>
            <a:solidFill>
              <a:srgbClr val="CC3300">
                <a:alpha val="50195"/>
              </a:srgbClr>
            </a:solidFill>
            <a:ln w="76200" algn="ctr">
              <a:solidFill>
                <a:srgbClr val="CC33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5" name="AutoShape 8"/>
            <p:cNvSpPr>
              <a:spLocks noChangeArrowheads="1"/>
            </p:cNvSpPr>
            <p:nvPr/>
          </p:nvSpPr>
          <p:spPr bwMode="grayWhite">
            <a:xfrm>
              <a:off x="2374636" y="1989386"/>
              <a:ext cx="857250" cy="812271"/>
            </a:xfrm>
            <a:prstGeom prst="pentagon">
              <a:avLst/>
            </a:prstGeom>
            <a:solidFill>
              <a:srgbClr val="FCC704">
                <a:alpha val="50195"/>
              </a:srgbClr>
            </a:solidFill>
            <a:ln w="76200" algn="ctr">
              <a:solidFill>
                <a:schemeClr val="accent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6" name="AutoShape 9"/>
            <p:cNvSpPr>
              <a:spLocks noChangeArrowheads="1"/>
            </p:cNvSpPr>
            <p:nvPr/>
          </p:nvSpPr>
          <p:spPr bwMode="grayWhite">
            <a:xfrm>
              <a:off x="5312833" y="1997323"/>
              <a:ext cx="841375" cy="799042"/>
            </a:xfrm>
            <a:prstGeom prst="pentagon">
              <a:avLst/>
            </a:prstGeom>
            <a:solidFill>
              <a:schemeClr val="accent2">
                <a:alpha val="50195"/>
              </a:schemeClr>
            </a:solidFill>
            <a:ln w="76200" algn="ctr">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7" name="AutoShape 10"/>
            <p:cNvSpPr>
              <a:spLocks noChangeArrowheads="1"/>
            </p:cNvSpPr>
            <p:nvPr/>
          </p:nvSpPr>
          <p:spPr bwMode="grayWhite">
            <a:xfrm>
              <a:off x="3882761" y="985292"/>
              <a:ext cx="785813" cy="746125"/>
            </a:xfrm>
            <a:prstGeom prst="pentagon">
              <a:avLst/>
            </a:prstGeom>
            <a:solidFill>
              <a:srgbClr val="0099CC">
                <a:alpha val="50195"/>
              </a:srgbClr>
            </a:solidFill>
            <a:ln w="76200" algn="ctr">
              <a:solidFill>
                <a:srgbClr val="0099CC"/>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8" name="AutoShape 11"/>
            <p:cNvSpPr>
              <a:spLocks noChangeArrowheads="1"/>
            </p:cNvSpPr>
            <p:nvPr/>
          </p:nvSpPr>
          <p:spPr bwMode="grayWhite">
            <a:xfrm>
              <a:off x="4765146" y="3711823"/>
              <a:ext cx="801688" cy="762000"/>
            </a:xfrm>
            <a:prstGeom prst="pentagon">
              <a:avLst/>
            </a:prstGeom>
            <a:solidFill>
              <a:srgbClr val="339966">
                <a:alpha val="50195"/>
              </a:srgbClr>
            </a:solidFill>
            <a:ln w="76200" algn="ctr">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42" name="Rectangle 34"/>
            <p:cNvSpPr>
              <a:spLocks noChangeArrowheads="1"/>
            </p:cNvSpPr>
            <p:nvPr/>
          </p:nvSpPr>
          <p:spPr bwMode="auto">
            <a:xfrm>
              <a:off x="3462074" y="2388326"/>
              <a:ext cx="16271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smtClean="0">
                  <a:solidFill>
                    <a:srgbClr val="000000"/>
                  </a:solidFill>
                  <a:latin typeface="微软雅黑" panose="020B0503020204020204" pitchFamily="34" charset="-122"/>
                  <a:ea typeface="微软雅黑" panose="020B0503020204020204" pitchFamily="34" charset="-122"/>
                </a:rPr>
                <a:t>安全知识体系建设</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43" name="AutoShape 35"/>
            <p:cNvSpPr>
              <a:spLocks/>
            </p:cNvSpPr>
            <p:nvPr/>
          </p:nvSpPr>
          <p:spPr bwMode="auto">
            <a:xfrm>
              <a:off x="2000251" y="1005136"/>
              <a:ext cx="1400969" cy="508000"/>
            </a:xfrm>
            <a:prstGeom prst="accentCallout2">
              <a:avLst>
                <a:gd name="adj1" fmla="val 18750"/>
                <a:gd name="adj2" fmla="val 104532"/>
                <a:gd name="adj3" fmla="val 18750"/>
                <a:gd name="adj4" fmla="val 118509"/>
                <a:gd name="adj5" fmla="val 46093"/>
                <a:gd name="adj6" fmla="val 133051"/>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smtClean="0">
                  <a:solidFill>
                    <a:srgbClr val="000000"/>
                  </a:solidFill>
                  <a:latin typeface="微软雅黑" panose="020B0503020204020204" pitchFamily="34" charset="-122"/>
                  <a:ea typeface="微软雅黑" panose="020B0503020204020204" pitchFamily="34" charset="-122"/>
                </a:rPr>
                <a:t>          培 训</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4" name="AutoShape 36"/>
            <p:cNvSpPr>
              <a:spLocks/>
            </p:cNvSpPr>
            <p:nvPr/>
          </p:nvSpPr>
          <p:spPr bwMode="auto">
            <a:xfrm>
              <a:off x="825501" y="2894261"/>
              <a:ext cx="1400969" cy="508000"/>
            </a:xfrm>
            <a:prstGeom prst="accentCallout2">
              <a:avLst>
                <a:gd name="adj1" fmla="val 18750"/>
                <a:gd name="adj2" fmla="val 104532"/>
                <a:gd name="adj3" fmla="val 18750"/>
                <a:gd name="adj4" fmla="val 113125"/>
                <a:gd name="adj5" fmla="val -19009"/>
                <a:gd name="adj6" fmla="val 122097"/>
              </a:avLst>
            </a:prstGeom>
            <a:noFill/>
            <a:ln w="9525">
              <a:solidFill>
                <a:schemeClr val="accent1"/>
              </a:solidFill>
              <a:miter lim="800000"/>
              <a:headEnd/>
              <a:tailEnd/>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smtClean="0">
                  <a:solidFill>
                    <a:srgbClr val="000000"/>
                  </a:solidFill>
                  <a:latin typeface="微软雅黑" panose="020B0503020204020204" pitchFamily="34" charset="-122"/>
                  <a:ea typeface="微软雅黑" panose="020B0503020204020204" pitchFamily="34" charset="-122"/>
                </a:rPr>
                <a:t>    漏洞分析</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5" name="AutoShape 37"/>
            <p:cNvSpPr>
              <a:spLocks/>
            </p:cNvSpPr>
            <p:nvPr/>
          </p:nvSpPr>
          <p:spPr bwMode="auto">
            <a:xfrm>
              <a:off x="1268678" y="4492344"/>
              <a:ext cx="1400968" cy="508000"/>
            </a:xfrm>
            <a:prstGeom prst="accentCallout2">
              <a:avLst>
                <a:gd name="adj1" fmla="val 18750"/>
                <a:gd name="adj2" fmla="val 104532"/>
                <a:gd name="adj3" fmla="val 18750"/>
                <a:gd name="adj4" fmla="val 117847"/>
                <a:gd name="adj5" fmla="val -2606"/>
                <a:gd name="adj6" fmla="val 131917"/>
              </a:avLst>
            </a:prstGeom>
            <a:noFill/>
            <a:ln w="9525">
              <a:solidFill>
                <a:schemeClr val="accent1"/>
              </a:solidFill>
              <a:miter lim="800000"/>
              <a:headEnd/>
              <a:tailEnd/>
            </a:ln>
            <a:extLst/>
          </p:spPr>
          <p:txBody>
            <a:bodyPr anchor="ctr"/>
            <a:lstStyle/>
            <a:p>
              <a:pPr eaLnBrk="1" hangingPunct="1"/>
              <a:r>
                <a:rPr lang="zh-CN" altLang="en-US" b="1" dirty="0">
                  <a:solidFill>
                    <a:srgbClr val="000000"/>
                  </a:solidFill>
                  <a:latin typeface="微软雅黑" panose="020B0503020204020204" pitchFamily="34" charset="-122"/>
                  <a:ea typeface="微软雅黑" panose="020B0503020204020204" pitchFamily="34" charset="-122"/>
                </a:rPr>
                <a:t>    案例沉淀</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6" name="AutoShape 38"/>
            <p:cNvSpPr>
              <a:spLocks/>
            </p:cNvSpPr>
            <p:nvPr/>
          </p:nvSpPr>
          <p:spPr bwMode="auto">
            <a:xfrm>
              <a:off x="5902855" y="4526740"/>
              <a:ext cx="1400969" cy="508000"/>
            </a:xfrm>
            <a:prstGeom prst="accentCallout2">
              <a:avLst>
                <a:gd name="adj1" fmla="val 18750"/>
                <a:gd name="adj2" fmla="val -4532"/>
                <a:gd name="adj3" fmla="val 18750"/>
                <a:gd name="adj4" fmla="val -19829"/>
                <a:gd name="adj5" fmla="val -14583"/>
                <a:gd name="adj6" fmla="val -35977"/>
              </a:avLst>
            </a:prstGeom>
            <a:noFill/>
            <a:ln w="9525">
              <a:solidFill>
                <a:schemeClr val="accent1"/>
              </a:solidFill>
              <a:miter lim="800000"/>
              <a:headEnd/>
              <a:tailEnd/>
            </a:ln>
            <a:extLst/>
          </p:spPr>
          <p:txBody>
            <a:bodyPr anchor="ctr"/>
            <a:lstStyle/>
            <a:p>
              <a:pPr algn="ctr" eaLnBrk="1" hangingPunct="1"/>
              <a:r>
                <a:rPr lang="zh-CN" altLang="en-US" b="1" dirty="0">
                  <a:solidFill>
                    <a:srgbClr val="000000"/>
                  </a:solidFill>
                  <a:latin typeface="微软雅黑" panose="020B0503020204020204" pitchFamily="34" charset="-122"/>
                  <a:ea typeface="微软雅黑" panose="020B0503020204020204" pitchFamily="34" charset="-122"/>
                </a:rPr>
                <a:t>方案推广</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7" name="AutoShape 39"/>
            <p:cNvSpPr>
              <a:spLocks/>
            </p:cNvSpPr>
            <p:nvPr/>
          </p:nvSpPr>
          <p:spPr bwMode="auto">
            <a:xfrm>
              <a:off x="6290469" y="2866479"/>
              <a:ext cx="1400968" cy="508000"/>
            </a:xfrm>
            <a:prstGeom prst="accentCallout2">
              <a:avLst>
                <a:gd name="adj1" fmla="val 18750"/>
                <a:gd name="adj2" fmla="val -4532"/>
                <a:gd name="adj3" fmla="val 18750"/>
                <a:gd name="adj4" fmla="val -12750"/>
                <a:gd name="adj5" fmla="val -15884"/>
                <a:gd name="adj6" fmla="val -21625"/>
              </a:avLst>
            </a:prstGeom>
            <a:solidFill>
              <a:srgbClr val="C00000"/>
            </a:solidFill>
            <a:ln w="9525">
              <a:solidFill>
                <a:schemeClr val="accent1"/>
              </a:solidFill>
              <a:miter lim="800000"/>
              <a:headEnd/>
              <a:tailEnd/>
            </a:ln>
            <a:extLst/>
          </p:spPr>
          <p:txBody>
            <a:bodyPr anchor="ctr"/>
            <a:lstStyle/>
            <a:p>
              <a:pPr algn="ctr" eaLnBrk="1" hangingPunct="1"/>
              <a:r>
                <a:rPr lang="zh-CN" altLang="en-US" b="1" dirty="0">
                  <a:solidFill>
                    <a:srgbClr val="000000"/>
                  </a:solidFill>
                  <a:latin typeface="微软雅黑" panose="020B0503020204020204" pitchFamily="34" charset="-122"/>
                  <a:ea typeface="微软雅黑" panose="020B0503020204020204" pitchFamily="34" charset="-122"/>
                </a:rPr>
                <a:t>跟踪反馈</a:t>
              </a:r>
              <a:endParaRPr lang="en-US" altLang="zh-CN" b="1" dirty="0">
                <a:solidFill>
                  <a:srgbClr val="000000"/>
                </a:solidFill>
                <a:latin typeface="微软雅黑" panose="020B0503020204020204" pitchFamily="34" charset="-122"/>
                <a:ea typeface="微软雅黑" panose="020B0503020204020204" pitchFamily="34" charset="-122"/>
              </a:endParaRPr>
            </a:p>
          </p:txBody>
        </p:sp>
      </p:grpSp>
      <p:sp>
        <p:nvSpPr>
          <p:cNvPr id="20"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smtClean="0">
                <a:solidFill>
                  <a:schemeClr val="bg1"/>
                </a:solidFill>
                <a:ea typeface="微软雅黑" panose="020B0503020204020204" pitchFamily="34" charset="-122"/>
              </a:rPr>
              <a:t>JD </a:t>
            </a:r>
            <a:r>
              <a:rPr lang="zh-CN" altLang="en-US" sz="2400" b="1" dirty="0" smtClean="0">
                <a:solidFill>
                  <a:schemeClr val="bg1"/>
                </a:solidFill>
                <a:ea typeface="微软雅黑" panose="020B0503020204020204" pitchFamily="34" charset="-122"/>
              </a:rPr>
              <a:t>安全知识体系建设</a:t>
            </a:r>
            <a:endParaRPr lang="en-US" altLang="zh-CN" sz="2400" b="1" dirty="0">
              <a:solidFill>
                <a:schemeClr val="bg1"/>
              </a:solidFill>
              <a:ea typeface="微软雅黑" panose="020B0503020204020204" pitchFamily="34" charset="-122"/>
            </a:endParaRPr>
          </a:p>
        </p:txBody>
      </p:sp>
    </p:spTree>
    <p:extLst>
      <p:ext uri="{BB962C8B-B14F-4D97-AF65-F5344CB8AC3E}">
        <p14:creationId xmlns:p14="http://schemas.microsoft.com/office/powerpoint/2010/main" val="945834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1"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solidFill>
                  <a:schemeClr val="bg1"/>
                </a:solidFill>
                <a:ea typeface="微软雅黑" panose="020B0503020204020204" pitchFamily="34" charset="-122"/>
              </a:rPr>
              <a:t>跟踪反馈</a:t>
            </a:r>
            <a:endParaRPr lang="en-US" altLang="zh-CN" sz="2400" b="1" dirty="0">
              <a:solidFill>
                <a:schemeClr val="bg1"/>
              </a:solidFill>
              <a:ea typeface="微软雅黑" panose="020B0503020204020204" pitchFamily="34" charset="-122"/>
            </a:endParaRPr>
          </a:p>
        </p:txBody>
      </p:sp>
      <p:grpSp>
        <p:nvGrpSpPr>
          <p:cNvPr id="3" name="组合 2"/>
          <p:cNvGrpSpPr/>
          <p:nvPr/>
        </p:nvGrpSpPr>
        <p:grpSpPr>
          <a:xfrm>
            <a:off x="1259632" y="697260"/>
            <a:ext cx="6339817" cy="1171699"/>
            <a:chOff x="1259632" y="697260"/>
            <a:chExt cx="6339817" cy="1171699"/>
          </a:xfrm>
        </p:grpSpPr>
        <p:sp>
          <p:nvSpPr>
            <p:cNvPr id="5" name="TextBox 6"/>
            <p:cNvSpPr txBox="1"/>
            <p:nvPr/>
          </p:nvSpPr>
          <p:spPr>
            <a:xfrm>
              <a:off x="1259632" y="1185877"/>
              <a:ext cx="4770537" cy="387798"/>
            </a:xfrm>
            <a:prstGeom prst="rect">
              <a:avLst/>
            </a:prstGeom>
            <a:noFill/>
          </p:spPr>
          <p:txBody>
            <a:bodyPr wrap="none" lIns="0" tIns="0" rIns="0" bIns="0" rtlCol="0">
              <a:spAutoFit/>
            </a:bodyPr>
            <a:lstStyle/>
            <a:p>
              <a:pPr marL="457200" indent="-457200">
                <a:lnSpc>
                  <a:spcPct val="90000"/>
                </a:lnSpc>
                <a:buFont typeface="Wingdings" panose="05000000000000000000" pitchFamily="2" charset="2"/>
                <a:buChar char="u"/>
              </a:pPr>
              <a:r>
                <a:rPr lang="zh-CN" altLang="en-US" sz="2800" b="1" dirty="0" smtClean="0">
                  <a:latin typeface="微软雅黑" pitchFamily="34" charset="-122"/>
                  <a:ea typeface="微软雅黑" pitchFamily="34" charset="-122"/>
                </a:rPr>
                <a:t>跟踪部门解决方案推进情况</a:t>
              </a:r>
              <a:endParaRPr lang="en-US" sz="2800" b="1" dirty="0">
                <a:latin typeface="微软雅黑" pitchFamily="34" charset="-122"/>
                <a:ea typeface="微软雅黑" pitchFamily="34" charset="-122"/>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1681" y="697260"/>
              <a:ext cx="1297768" cy="1171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 name="组合 5"/>
          <p:cNvGrpSpPr/>
          <p:nvPr/>
        </p:nvGrpSpPr>
        <p:grpSpPr>
          <a:xfrm>
            <a:off x="1340345" y="3795820"/>
            <a:ext cx="6038374" cy="662281"/>
            <a:chOff x="1340345" y="3795820"/>
            <a:chExt cx="6038374" cy="662281"/>
          </a:xfrm>
        </p:grpSpPr>
        <p:sp>
          <p:nvSpPr>
            <p:cNvPr id="8" name="TextBox 6"/>
            <p:cNvSpPr txBox="1"/>
            <p:nvPr/>
          </p:nvSpPr>
          <p:spPr>
            <a:xfrm>
              <a:off x="1340345" y="4070303"/>
              <a:ext cx="4052391" cy="387798"/>
            </a:xfrm>
            <a:prstGeom prst="rect">
              <a:avLst/>
            </a:prstGeom>
            <a:noFill/>
          </p:spPr>
          <p:txBody>
            <a:bodyPr wrap="none" lIns="0" tIns="0" rIns="0" bIns="0" rtlCol="0">
              <a:spAutoFit/>
            </a:bodyPr>
            <a:lstStyle/>
            <a:p>
              <a:pPr marL="457200" indent="-457200">
                <a:lnSpc>
                  <a:spcPct val="90000"/>
                </a:lnSpc>
                <a:buFont typeface="Wingdings" panose="05000000000000000000" pitchFamily="2" charset="2"/>
                <a:buChar char="u"/>
              </a:pPr>
              <a:r>
                <a:rPr lang="zh-CN" altLang="en-US" sz="2800" b="1" dirty="0" smtClean="0">
                  <a:latin typeface="微软雅黑" pitchFamily="34" charset="-122"/>
                  <a:ea typeface="微软雅黑" pitchFamily="34" charset="-122"/>
                </a:rPr>
                <a:t>反馈部门漏洞整体趋势</a:t>
              </a:r>
              <a:endParaRPr lang="en-US" sz="2800" b="1" dirty="0">
                <a:latin typeface="微软雅黑" pitchFamily="34" charset="-122"/>
                <a:ea typeface="微软雅黑" pitchFamily="34" charset="-122"/>
              </a:endParaRPr>
            </a:p>
          </p:txBody>
        </p:sp>
        <p:pic>
          <p:nvPicPr>
            <p:cNvPr id="205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22411" y="3795820"/>
              <a:ext cx="856308" cy="662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 name="组合 3"/>
          <p:cNvGrpSpPr/>
          <p:nvPr/>
        </p:nvGrpSpPr>
        <p:grpSpPr>
          <a:xfrm>
            <a:off x="1340345" y="3034261"/>
            <a:ext cx="6025859" cy="663924"/>
            <a:chOff x="1340345" y="3034261"/>
            <a:chExt cx="6025859" cy="663924"/>
          </a:xfrm>
        </p:grpSpPr>
        <p:sp>
          <p:nvSpPr>
            <p:cNvPr id="9" name="TextBox 6"/>
            <p:cNvSpPr txBox="1"/>
            <p:nvPr/>
          </p:nvSpPr>
          <p:spPr>
            <a:xfrm>
              <a:off x="1340345" y="3172324"/>
              <a:ext cx="4052391" cy="387798"/>
            </a:xfrm>
            <a:prstGeom prst="rect">
              <a:avLst/>
            </a:prstGeom>
            <a:noFill/>
          </p:spPr>
          <p:txBody>
            <a:bodyPr wrap="none" lIns="0" tIns="0" rIns="0" bIns="0" rtlCol="0">
              <a:spAutoFit/>
            </a:bodyPr>
            <a:lstStyle/>
            <a:p>
              <a:pPr marL="457200" indent="-457200">
                <a:lnSpc>
                  <a:spcPct val="90000"/>
                </a:lnSpc>
                <a:buFont typeface="Wingdings" panose="05000000000000000000" pitchFamily="2" charset="2"/>
                <a:buChar char="u"/>
              </a:pPr>
              <a:r>
                <a:rPr lang="zh-CN" altLang="en-US" sz="2800" b="1" dirty="0" smtClean="0">
                  <a:latin typeface="微软雅黑" pitchFamily="34" charset="-122"/>
                  <a:ea typeface="微软雅黑" pitchFamily="34" charset="-122"/>
                </a:rPr>
                <a:t>提供私人定制解决方案</a:t>
              </a:r>
              <a:endParaRPr lang="en-US" sz="2800" b="1" dirty="0">
                <a:latin typeface="微软雅黑" pitchFamily="34" charset="-122"/>
                <a:ea typeface="微软雅黑" pitchFamily="34" charset="-122"/>
              </a:endParaRPr>
            </a:p>
          </p:txBody>
        </p:sp>
        <p:pic>
          <p:nvPicPr>
            <p:cNvPr id="205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80972" y="3034261"/>
              <a:ext cx="885232" cy="663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 name="组合 1"/>
          <p:cNvGrpSpPr/>
          <p:nvPr/>
        </p:nvGrpSpPr>
        <p:grpSpPr>
          <a:xfrm>
            <a:off x="1328715" y="2108087"/>
            <a:ext cx="5907581" cy="649133"/>
            <a:chOff x="1328715" y="2108087"/>
            <a:chExt cx="5907581" cy="649133"/>
          </a:xfrm>
        </p:grpSpPr>
        <p:sp>
          <p:nvSpPr>
            <p:cNvPr id="12" name="TextBox 6"/>
            <p:cNvSpPr txBox="1"/>
            <p:nvPr/>
          </p:nvSpPr>
          <p:spPr>
            <a:xfrm>
              <a:off x="1328715" y="2230620"/>
              <a:ext cx="4770537" cy="387798"/>
            </a:xfrm>
            <a:prstGeom prst="rect">
              <a:avLst/>
            </a:prstGeom>
            <a:noFill/>
          </p:spPr>
          <p:txBody>
            <a:bodyPr wrap="none" lIns="0" tIns="0" rIns="0" bIns="0" rtlCol="0">
              <a:spAutoFit/>
            </a:bodyPr>
            <a:lstStyle/>
            <a:p>
              <a:pPr marL="457200" indent="-457200">
                <a:lnSpc>
                  <a:spcPct val="90000"/>
                </a:lnSpc>
                <a:buFont typeface="Wingdings" panose="05000000000000000000" pitchFamily="2" charset="2"/>
                <a:buChar char="u"/>
              </a:pPr>
              <a:r>
                <a:rPr lang="zh-CN" altLang="en-US" sz="2800" b="1" dirty="0" smtClean="0">
                  <a:latin typeface="微软雅黑" pitchFamily="34" charset="-122"/>
                  <a:ea typeface="微软雅黑" pitchFamily="34" charset="-122"/>
                </a:rPr>
                <a:t>分析部门</a:t>
              </a:r>
              <a:r>
                <a:rPr lang="zh-CN" altLang="en-US" sz="2800" b="1" dirty="0">
                  <a:latin typeface="微软雅黑" pitchFamily="34" charset="-122"/>
                  <a:ea typeface="微软雅黑" pitchFamily="34" charset="-122"/>
                </a:rPr>
                <a:t>后续</a:t>
              </a:r>
              <a:r>
                <a:rPr lang="zh-CN" altLang="en-US" sz="2800" b="1" dirty="0" smtClean="0">
                  <a:latin typeface="微软雅黑" pitchFamily="34" charset="-122"/>
                  <a:ea typeface="微软雅黑" pitchFamily="34" charset="-122"/>
                </a:rPr>
                <a:t>重发漏洞原因</a:t>
              </a:r>
              <a:endParaRPr lang="en-US" sz="2800" b="1" dirty="0">
                <a:latin typeface="微软雅黑" pitchFamily="34" charset="-122"/>
                <a:ea typeface="微软雅黑" pitchFamily="34" charset="-122"/>
              </a:endParaRPr>
            </a:p>
          </p:txBody>
        </p:sp>
        <p:pic>
          <p:nvPicPr>
            <p:cNvPr id="2055"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78806" y="2108087"/>
              <a:ext cx="557490" cy="649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016135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7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0-#ppt_w/2"/>
                                          </p:val>
                                        </p:tav>
                                        <p:tav tm="100000">
                                          <p:val>
                                            <p:strVal val="#ppt_x"/>
                                          </p:val>
                                        </p:tav>
                                      </p:tavLst>
                                    </p:anim>
                                    <p:anim calcmode="lin" valueType="num">
                                      <p:cBhvr additive="base">
                                        <p:cTn id="12" dur="10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15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000" fill="hold"/>
                                        <p:tgtEl>
                                          <p:spTgt spid="4"/>
                                        </p:tgtEl>
                                        <p:attrNameLst>
                                          <p:attrName>ppt_x</p:attrName>
                                        </p:attrNameLst>
                                      </p:cBhvr>
                                      <p:tavLst>
                                        <p:tav tm="0">
                                          <p:val>
                                            <p:strVal val="0-#ppt_w/2"/>
                                          </p:val>
                                        </p:tav>
                                        <p:tav tm="100000">
                                          <p:val>
                                            <p:strVal val="#ppt_x"/>
                                          </p:val>
                                        </p:tav>
                                      </p:tavLst>
                                    </p:anim>
                                    <p:anim calcmode="lin" valueType="num">
                                      <p:cBhvr additive="base">
                                        <p:cTn id="16" dur="10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225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000" fill="hold"/>
                                        <p:tgtEl>
                                          <p:spTgt spid="6"/>
                                        </p:tgtEl>
                                        <p:attrNameLst>
                                          <p:attrName>ppt_x</p:attrName>
                                        </p:attrNameLst>
                                      </p:cBhvr>
                                      <p:tavLst>
                                        <p:tav tm="0">
                                          <p:val>
                                            <p:strVal val="0-#ppt_w/2"/>
                                          </p:val>
                                        </p:tav>
                                        <p:tav tm="100000">
                                          <p:val>
                                            <p:strVal val="#ppt_x"/>
                                          </p:val>
                                        </p:tav>
                                      </p:tavLst>
                                    </p:anim>
                                    <p:anim calcmode="lin" valueType="num">
                                      <p:cBhvr additive="base">
                                        <p:cTn id="20"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539552" y="769268"/>
            <a:ext cx="8064896" cy="4824536"/>
            <a:chOff x="825501" y="985292"/>
            <a:chExt cx="6865936" cy="4049448"/>
          </a:xfrm>
        </p:grpSpPr>
        <p:sp>
          <p:nvSpPr>
            <p:cNvPr id="8" name="Line 2"/>
            <p:cNvSpPr>
              <a:spLocks noChangeShapeType="1"/>
            </p:cNvSpPr>
            <p:nvPr/>
          </p:nvSpPr>
          <p:spPr bwMode="gray">
            <a:xfrm flipV="1">
              <a:off x="3223949" y="1685115"/>
              <a:ext cx="801688" cy="603250"/>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3"/>
            <p:cNvSpPr>
              <a:spLocks noChangeShapeType="1"/>
            </p:cNvSpPr>
            <p:nvPr/>
          </p:nvSpPr>
          <p:spPr bwMode="gray">
            <a:xfrm flipH="1" flipV="1">
              <a:off x="4517761" y="1685115"/>
              <a:ext cx="801688" cy="611188"/>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4"/>
            <p:cNvSpPr>
              <a:spLocks noChangeShapeType="1"/>
            </p:cNvSpPr>
            <p:nvPr/>
          </p:nvSpPr>
          <p:spPr bwMode="gray">
            <a:xfrm flipH="1">
              <a:off x="3755761" y="4018740"/>
              <a:ext cx="1002771" cy="0"/>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5"/>
            <p:cNvSpPr>
              <a:spLocks noChangeShapeType="1"/>
            </p:cNvSpPr>
            <p:nvPr/>
          </p:nvSpPr>
          <p:spPr bwMode="gray">
            <a:xfrm flipH="1">
              <a:off x="5176573" y="2804303"/>
              <a:ext cx="317500" cy="928688"/>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6"/>
            <p:cNvSpPr>
              <a:spLocks noChangeShapeType="1"/>
            </p:cNvSpPr>
            <p:nvPr/>
          </p:nvSpPr>
          <p:spPr bwMode="gray">
            <a:xfrm>
              <a:off x="3033448" y="2804303"/>
              <a:ext cx="317500" cy="928688"/>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AutoShape 7"/>
            <p:cNvSpPr>
              <a:spLocks noChangeArrowheads="1"/>
            </p:cNvSpPr>
            <p:nvPr/>
          </p:nvSpPr>
          <p:spPr bwMode="grayWhite">
            <a:xfrm>
              <a:off x="2960688" y="3717115"/>
              <a:ext cx="801688" cy="762000"/>
            </a:xfrm>
            <a:prstGeom prst="pentagon">
              <a:avLst/>
            </a:prstGeom>
            <a:solidFill>
              <a:srgbClr val="CC3300">
                <a:alpha val="50195"/>
              </a:srgbClr>
            </a:solidFill>
            <a:ln w="76200" algn="ctr">
              <a:solidFill>
                <a:srgbClr val="CC33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5" name="AutoShape 8"/>
            <p:cNvSpPr>
              <a:spLocks noChangeArrowheads="1"/>
            </p:cNvSpPr>
            <p:nvPr/>
          </p:nvSpPr>
          <p:spPr bwMode="grayWhite">
            <a:xfrm>
              <a:off x="2374636" y="1989386"/>
              <a:ext cx="857250" cy="812271"/>
            </a:xfrm>
            <a:prstGeom prst="pentagon">
              <a:avLst/>
            </a:prstGeom>
            <a:solidFill>
              <a:srgbClr val="FCC704">
                <a:alpha val="50195"/>
              </a:srgbClr>
            </a:solidFill>
            <a:ln w="76200" algn="ctr">
              <a:solidFill>
                <a:schemeClr val="accent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6" name="AutoShape 9"/>
            <p:cNvSpPr>
              <a:spLocks noChangeArrowheads="1"/>
            </p:cNvSpPr>
            <p:nvPr/>
          </p:nvSpPr>
          <p:spPr bwMode="grayWhite">
            <a:xfrm>
              <a:off x="5312833" y="1997323"/>
              <a:ext cx="841375" cy="799042"/>
            </a:xfrm>
            <a:prstGeom prst="pentagon">
              <a:avLst/>
            </a:prstGeom>
            <a:solidFill>
              <a:schemeClr val="accent2">
                <a:alpha val="50195"/>
              </a:schemeClr>
            </a:solidFill>
            <a:ln w="76200" algn="ctr">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7" name="AutoShape 10"/>
            <p:cNvSpPr>
              <a:spLocks noChangeArrowheads="1"/>
            </p:cNvSpPr>
            <p:nvPr/>
          </p:nvSpPr>
          <p:spPr bwMode="grayWhite">
            <a:xfrm>
              <a:off x="3882761" y="985292"/>
              <a:ext cx="785813" cy="746125"/>
            </a:xfrm>
            <a:prstGeom prst="pentagon">
              <a:avLst/>
            </a:prstGeom>
            <a:solidFill>
              <a:srgbClr val="0099CC">
                <a:alpha val="50195"/>
              </a:srgbClr>
            </a:solidFill>
            <a:ln w="76200" algn="ctr">
              <a:solidFill>
                <a:srgbClr val="0099CC"/>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8" name="AutoShape 11"/>
            <p:cNvSpPr>
              <a:spLocks noChangeArrowheads="1"/>
            </p:cNvSpPr>
            <p:nvPr/>
          </p:nvSpPr>
          <p:spPr bwMode="grayWhite">
            <a:xfrm>
              <a:off x="4765146" y="3711823"/>
              <a:ext cx="801688" cy="762000"/>
            </a:xfrm>
            <a:prstGeom prst="pentagon">
              <a:avLst/>
            </a:prstGeom>
            <a:solidFill>
              <a:srgbClr val="339966">
                <a:alpha val="50195"/>
              </a:srgbClr>
            </a:solidFill>
            <a:ln w="76200" algn="ctr">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42" name="Rectangle 34"/>
            <p:cNvSpPr>
              <a:spLocks noChangeArrowheads="1"/>
            </p:cNvSpPr>
            <p:nvPr/>
          </p:nvSpPr>
          <p:spPr bwMode="auto">
            <a:xfrm>
              <a:off x="3462074" y="2388326"/>
              <a:ext cx="16271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smtClean="0">
                  <a:solidFill>
                    <a:srgbClr val="000000"/>
                  </a:solidFill>
                  <a:latin typeface="微软雅黑" panose="020B0503020204020204" pitchFamily="34" charset="-122"/>
                  <a:ea typeface="微软雅黑" panose="020B0503020204020204" pitchFamily="34" charset="-122"/>
                </a:rPr>
                <a:t>安全知识体系建设</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43" name="AutoShape 35"/>
            <p:cNvSpPr>
              <a:spLocks/>
            </p:cNvSpPr>
            <p:nvPr/>
          </p:nvSpPr>
          <p:spPr bwMode="auto">
            <a:xfrm>
              <a:off x="2000251" y="1005136"/>
              <a:ext cx="1400969" cy="508000"/>
            </a:xfrm>
            <a:prstGeom prst="accentCallout2">
              <a:avLst>
                <a:gd name="adj1" fmla="val 18750"/>
                <a:gd name="adj2" fmla="val 104532"/>
                <a:gd name="adj3" fmla="val 18750"/>
                <a:gd name="adj4" fmla="val 118509"/>
                <a:gd name="adj5" fmla="val 46093"/>
                <a:gd name="adj6" fmla="val 133051"/>
              </a:avLst>
            </a:prstGeom>
            <a:solidFill>
              <a:srgbClr val="C00000"/>
            </a:solidFill>
            <a:ln w="9525">
              <a:solidFill>
                <a:schemeClr val="accent1"/>
              </a:solidFill>
              <a:miter lim="800000"/>
              <a:headEnd/>
              <a:tailEnd/>
            </a:ln>
            <a:extLst/>
          </p:spPr>
          <p:txBody>
            <a:bodyPr anchor="ctr"/>
            <a:lstStyle/>
            <a:p>
              <a:pPr algn="ctr" eaLnBrk="1" hangingPunct="1"/>
              <a:r>
                <a:rPr lang="zh-CN" altLang="en-US" b="1" dirty="0" smtClean="0">
                  <a:solidFill>
                    <a:srgbClr val="000000"/>
                  </a:solidFill>
                  <a:latin typeface="微软雅黑" panose="020B0503020204020204" pitchFamily="34" charset="-122"/>
                  <a:ea typeface="微软雅黑" panose="020B0503020204020204" pitchFamily="34" charset="-122"/>
                </a:rPr>
                <a:t> </a:t>
              </a:r>
              <a:r>
                <a:rPr lang="zh-CN" altLang="en-US" b="1" dirty="0">
                  <a:solidFill>
                    <a:srgbClr val="000000"/>
                  </a:solidFill>
                  <a:latin typeface="微软雅黑" panose="020B0503020204020204" pitchFamily="34" charset="-122"/>
                  <a:ea typeface="微软雅黑" panose="020B0503020204020204" pitchFamily="34" charset="-122"/>
                </a:rPr>
                <a:t>培 训</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4" name="AutoShape 36"/>
            <p:cNvSpPr>
              <a:spLocks/>
            </p:cNvSpPr>
            <p:nvPr/>
          </p:nvSpPr>
          <p:spPr bwMode="auto">
            <a:xfrm>
              <a:off x="825501" y="2894261"/>
              <a:ext cx="1400969" cy="508000"/>
            </a:xfrm>
            <a:prstGeom prst="accentCallout2">
              <a:avLst>
                <a:gd name="adj1" fmla="val 18750"/>
                <a:gd name="adj2" fmla="val 104532"/>
                <a:gd name="adj3" fmla="val 18750"/>
                <a:gd name="adj4" fmla="val 113125"/>
                <a:gd name="adj5" fmla="val -19009"/>
                <a:gd name="adj6" fmla="val 122097"/>
              </a:avLst>
            </a:prstGeom>
            <a:noFill/>
            <a:ln w="9525">
              <a:solidFill>
                <a:schemeClr val="accent1"/>
              </a:solidFill>
              <a:miter lim="800000"/>
              <a:headEnd/>
              <a:tailEnd/>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smtClean="0">
                  <a:solidFill>
                    <a:srgbClr val="000000"/>
                  </a:solidFill>
                  <a:latin typeface="微软雅黑" panose="020B0503020204020204" pitchFamily="34" charset="-122"/>
                  <a:ea typeface="微软雅黑" panose="020B0503020204020204" pitchFamily="34" charset="-122"/>
                </a:rPr>
                <a:t>    漏洞分析</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5" name="AutoShape 37"/>
            <p:cNvSpPr>
              <a:spLocks/>
            </p:cNvSpPr>
            <p:nvPr/>
          </p:nvSpPr>
          <p:spPr bwMode="auto">
            <a:xfrm>
              <a:off x="1268678" y="4492344"/>
              <a:ext cx="1400968" cy="508000"/>
            </a:xfrm>
            <a:prstGeom prst="accentCallout2">
              <a:avLst>
                <a:gd name="adj1" fmla="val 18750"/>
                <a:gd name="adj2" fmla="val 104532"/>
                <a:gd name="adj3" fmla="val 18750"/>
                <a:gd name="adj4" fmla="val 117847"/>
                <a:gd name="adj5" fmla="val -2606"/>
                <a:gd name="adj6" fmla="val 131917"/>
              </a:avLst>
            </a:prstGeom>
            <a:noFill/>
            <a:ln w="9525">
              <a:solidFill>
                <a:schemeClr val="accent1"/>
              </a:solidFill>
              <a:miter lim="800000"/>
              <a:headEnd/>
              <a:tailEnd/>
            </a:ln>
            <a:extLst/>
          </p:spPr>
          <p:txBody>
            <a:bodyPr anchor="ctr"/>
            <a:lstStyle/>
            <a:p>
              <a:pPr eaLnBrk="1" hangingPunct="1"/>
              <a:r>
                <a:rPr lang="zh-CN" altLang="en-US" b="1" dirty="0">
                  <a:solidFill>
                    <a:srgbClr val="000000"/>
                  </a:solidFill>
                  <a:latin typeface="微软雅黑" panose="020B0503020204020204" pitchFamily="34" charset="-122"/>
                  <a:ea typeface="微软雅黑" panose="020B0503020204020204" pitchFamily="34" charset="-122"/>
                </a:rPr>
                <a:t>    案例沉淀</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6" name="AutoShape 38"/>
            <p:cNvSpPr>
              <a:spLocks/>
            </p:cNvSpPr>
            <p:nvPr/>
          </p:nvSpPr>
          <p:spPr bwMode="auto">
            <a:xfrm>
              <a:off x="5902855" y="4526740"/>
              <a:ext cx="1400969" cy="508000"/>
            </a:xfrm>
            <a:prstGeom prst="accentCallout2">
              <a:avLst>
                <a:gd name="adj1" fmla="val 18750"/>
                <a:gd name="adj2" fmla="val -4532"/>
                <a:gd name="adj3" fmla="val 18750"/>
                <a:gd name="adj4" fmla="val -19829"/>
                <a:gd name="adj5" fmla="val -14583"/>
                <a:gd name="adj6" fmla="val -35977"/>
              </a:avLst>
            </a:prstGeom>
            <a:noFill/>
            <a:ln w="9525">
              <a:solidFill>
                <a:schemeClr val="accent1"/>
              </a:solidFill>
              <a:miter lim="800000"/>
              <a:headEnd/>
              <a:tailEnd/>
            </a:ln>
            <a:extLst/>
          </p:spPr>
          <p:txBody>
            <a:bodyPr anchor="ctr"/>
            <a:lstStyle/>
            <a:p>
              <a:pPr algn="ctr" eaLnBrk="1" hangingPunct="1"/>
              <a:r>
                <a:rPr lang="zh-CN" altLang="en-US" b="1" dirty="0">
                  <a:solidFill>
                    <a:srgbClr val="000000"/>
                  </a:solidFill>
                  <a:latin typeface="微软雅黑" panose="020B0503020204020204" pitchFamily="34" charset="-122"/>
                  <a:ea typeface="微软雅黑" panose="020B0503020204020204" pitchFamily="34" charset="-122"/>
                </a:rPr>
                <a:t>方案推广</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7" name="AutoShape 39"/>
            <p:cNvSpPr>
              <a:spLocks/>
            </p:cNvSpPr>
            <p:nvPr/>
          </p:nvSpPr>
          <p:spPr bwMode="auto">
            <a:xfrm>
              <a:off x="6290469" y="2866479"/>
              <a:ext cx="1400968" cy="508000"/>
            </a:xfrm>
            <a:prstGeom prst="accentCallout2">
              <a:avLst>
                <a:gd name="adj1" fmla="val 18750"/>
                <a:gd name="adj2" fmla="val -4532"/>
                <a:gd name="adj3" fmla="val 18750"/>
                <a:gd name="adj4" fmla="val -12750"/>
                <a:gd name="adj5" fmla="val -15884"/>
                <a:gd name="adj6" fmla="val -21625"/>
              </a:avLst>
            </a:prstGeom>
            <a:noFill/>
            <a:ln w="9525">
              <a:solidFill>
                <a:schemeClr val="accent1"/>
              </a:solidFill>
              <a:miter lim="800000"/>
              <a:headEnd/>
              <a:tailEnd/>
            </a:ln>
            <a:extLst/>
          </p:spPr>
          <p:txBody>
            <a:bodyPr anchor="ctr"/>
            <a:lstStyle/>
            <a:p>
              <a:pPr algn="ctr" eaLnBrk="1" hangingPunct="1"/>
              <a:r>
                <a:rPr lang="zh-CN" altLang="en-US" b="1" dirty="0">
                  <a:solidFill>
                    <a:srgbClr val="000000"/>
                  </a:solidFill>
                  <a:latin typeface="微软雅黑" panose="020B0503020204020204" pitchFamily="34" charset="-122"/>
                  <a:ea typeface="微软雅黑" panose="020B0503020204020204" pitchFamily="34" charset="-122"/>
                </a:rPr>
                <a:t>跟踪反馈</a:t>
              </a:r>
              <a:endParaRPr lang="en-US" altLang="zh-CN" b="1" dirty="0">
                <a:solidFill>
                  <a:srgbClr val="000000"/>
                </a:solidFill>
                <a:latin typeface="微软雅黑" panose="020B0503020204020204" pitchFamily="34" charset="-122"/>
                <a:ea typeface="微软雅黑" panose="020B0503020204020204" pitchFamily="34" charset="-122"/>
              </a:endParaRPr>
            </a:p>
          </p:txBody>
        </p:sp>
      </p:grpSp>
      <p:sp>
        <p:nvSpPr>
          <p:cNvPr id="20"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smtClean="0">
                <a:solidFill>
                  <a:schemeClr val="bg1"/>
                </a:solidFill>
                <a:ea typeface="微软雅黑" panose="020B0503020204020204" pitchFamily="34" charset="-122"/>
              </a:rPr>
              <a:t>JD </a:t>
            </a:r>
            <a:r>
              <a:rPr lang="zh-CN" altLang="en-US" sz="2400" b="1" dirty="0" smtClean="0">
                <a:solidFill>
                  <a:schemeClr val="bg1"/>
                </a:solidFill>
                <a:ea typeface="微软雅黑" panose="020B0503020204020204" pitchFamily="34" charset="-122"/>
              </a:rPr>
              <a:t>安全知识体系建设</a:t>
            </a:r>
            <a:endParaRPr lang="en-US" altLang="zh-CN" sz="2400" b="1" dirty="0">
              <a:solidFill>
                <a:schemeClr val="bg1"/>
              </a:solidFill>
              <a:ea typeface="微软雅黑" panose="020B0503020204020204" pitchFamily="34" charset="-122"/>
            </a:endParaRPr>
          </a:p>
        </p:txBody>
      </p:sp>
    </p:spTree>
    <p:extLst>
      <p:ext uri="{BB962C8B-B14F-4D97-AF65-F5344CB8AC3E}">
        <p14:creationId xmlns:p14="http://schemas.microsoft.com/office/powerpoint/2010/main" val="2395006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1"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solidFill>
                  <a:schemeClr val="bg1"/>
                </a:solidFill>
                <a:ea typeface="微软雅黑" panose="020B0503020204020204" pitchFamily="34" charset="-122"/>
              </a:rPr>
              <a:t>培 训</a:t>
            </a:r>
            <a:endParaRPr lang="en-US" altLang="zh-CN" sz="2400" b="1" dirty="0">
              <a:solidFill>
                <a:schemeClr val="bg1"/>
              </a:solidFill>
              <a:ea typeface="微软雅黑" panose="020B0503020204020204" pitchFamily="34" charset="-122"/>
            </a:endParaRPr>
          </a:p>
        </p:txBody>
      </p:sp>
      <p:grpSp>
        <p:nvGrpSpPr>
          <p:cNvPr id="2" name="组合 1"/>
          <p:cNvGrpSpPr/>
          <p:nvPr/>
        </p:nvGrpSpPr>
        <p:grpSpPr>
          <a:xfrm>
            <a:off x="683568" y="1119522"/>
            <a:ext cx="4177426" cy="3923412"/>
            <a:chOff x="4139952" y="1166335"/>
            <a:chExt cx="4177426" cy="3923412"/>
          </a:xfrm>
        </p:grpSpPr>
        <p:sp>
          <p:nvSpPr>
            <p:cNvPr id="5" name="TextBox 6"/>
            <p:cNvSpPr txBox="1"/>
            <p:nvPr/>
          </p:nvSpPr>
          <p:spPr>
            <a:xfrm>
              <a:off x="5752573" y="1300907"/>
              <a:ext cx="2564805" cy="692497"/>
            </a:xfrm>
            <a:prstGeom prst="rect">
              <a:avLst/>
            </a:prstGeom>
            <a:noFill/>
          </p:spPr>
          <p:txBody>
            <a:bodyPr wrap="none" lIns="0" tIns="0" rIns="0" bIns="0" rtlCol="0">
              <a:spAutoFit/>
            </a:bodyPr>
            <a:lstStyle/>
            <a:p>
              <a:pPr>
                <a:lnSpc>
                  <a:spcPct val="90000"/>
                </a:lnSpc>
              </a:pPr>
              <a:r>
                <a:rPr lang="zh-CN" altLang="en-US" sz="5000" b="1" dirty="0" smtClean="0">
                  <a:latin typeface="微软雅黑" pitchFamily="34" charset="-122"/>
                  <a:ea typeface="微软雅黑" pitchFamily="34" charset="-122"/>
                </a:rPr>
                <a:t>技术人员</a:t>
              </a:r>
              <a:endParaRPr lang="en-US" sz="5000" b="1" dirty="0">
                <a:latin typeface="微软雅黑" pitchFamily="34" charset="-122"/>
                <a:ea typeface="微软雅黑" pitchFamily="34" charset="-122"/>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9992" y="4009627"/>
              <a:ext cx="1080120" cy="1080120"/>
            </a:xfrm>
            <a:prstGeom prst="rect">
              <a:avLst/>
            </a:prstGeom>
          </p:spPr>
        </p:pic>
        <p:sp>
          <p:nvSpPr>
            <p:cNvPr id="8" name="TextBox 6"/>
            <p:cNvSpPr txBox="1"/>
            <p:nvPr/>
          </p:nvSpPr>
          <p:spPr>
            <a:xfrm>
              <a:off x="5752573" y="4203438"/>
              <a:ext cx="2564805" cy="692497"/>
            </a:xfrm>
            <a:prstGeom prst="rect">
              <a:avLst/>
            </a:prstGeom>
            <a:noFill/>
          </p:spPr>
          <p:txBody>
            <a:bodyPr wrap="none" lIns="0" tIns="0" rIns="0" bIns="0" rtlCol="0">
              <a:spAutoFit/>
            </a:bodyPr>
            <a:lstStyle/>
            <a:p>
              <a:pPr>
                <a:lnSpc>
                  <a:spcPct val="90000"/>
                </a:lnSpc>
              </a:pPr>
              <a:r>
                <a:rPr lang="zh-CN" altLang="en-US" sz="5000" b="1" dirty="0" smtClean="0">
                  <a:latin typeface="微软雅黑" pitchFamily="34" charset="-122"/>
                  <a:ea typeface="微软雅黑" pitchFamily="34" charset="-122"/>
                </a:rPr>
                <a:t>普通员工</a:t>
              </a:r>
              <a:endParaRPr lang="en-US" sz="5000" b="1" dirty="0">
                <a:latin typeface="微软雅黑" pitchFamily="34" charset="-122"/>
                <a:ea typeface="微软雅黑" pitchFamily="34" charset="-122"/>
              </a:endParaRPr>
            </a:p>
          </p:txBody>
        </p:sp>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2852" y="1166335"/>
              <a:ext cx="914400" cy="914400"/>
            </a:xfrm>
            <a:prstGeom prst="rect">
              <a:avLst/>
            </a:prstGeom>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92456" y="2587981"/>
              <a:ext cx="914400" cy="914400"/>
            </a:xfrm>
            <a:prstGeom prst="rect">
              <a:avLst/>
            </a:prstGeom>
          </p:spPr>
        </p:pic>
        <p:sp>
          <p:nvSpPr>
            <p:cNvPr id="12" name="TextBox 6"/>
            <p:cNvSpPr txBox="1"/>
            <p:nvPr/>
          </p:nvSpPr>
          <p:spPr>
            <a:xfrm>
              <a:off x="5752573" y="2732498"/>
              <a:ext cx="2564805" cy="692497"/>
            </a:xfrm>
            <a:prstGeom prst="rect">
              <a:avLst/>
            </a:prstGeom>
            <a:noFill/>
          </p:spPr>
          <p:txBody>
            <a:bodyPr wrap="none" lIns="0" tIns="0" rIns="0" bIns="0" rtlCol="0">
              <a:spAutoFit/>
            </a:bodyPr>
            <a:lstStyle/>
            <a:p>
              <a:pPr>
                <a:lnSpc>
                  <a:spcPct val="90000"/>
                </a:lnSpc>
              </a:pPr>
              <a:r>
                <a:rPr lang="zh-CN" altLang="en-US" sz="5000" b="1" dirty="0" smtClean="0">
                  <a:latin typeface="微软雅黑" pitchFamily="34" charset="-122"/>
                  <a:ea typeface="微软雅黑" pitchFamily="34" charset="-122"/>
                </a:rPr>
                <a:t>管理干部</a:t>
              </a:r>
              <a:endParaRPr lang="en-US" sz="5000" b="1" dirty="0">
                <a:latin typeface="微软雅黑" pitchFamily="34" charset="-122"/>
                <a:ea typeface="微软雅黑" pitchFamily="34" charset="-122"/>
              </a:endParaRPr>
            </a:p>
          </p:txBody>
        </p:sp>
        <p:sp>
          <p:nvSpPr>
            <p:cNvPr id="13" name="左大括号 12"/>
            <p:cNvSpPr/>
            <p:nvPr/>
          </p:nvSpPr>
          <p:spPr>
            <a:xfrm>
              <a:off x="4139952" y="1300907"/>
              <a:ext cx="432048" cy="3595028"/>
            </a:xfrm>
            <a:prstGeom prst="leftBrace">
              <a:avLst/>
            </a:prstGeom>
            <a:ln w="38100">
              <a:solidFill>
                <a:srgbClr val="C81622"/>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4" name="左大括号 13"/>
          <p:cNvSpPr/>
          <p:nvPr/>
        </p:nvSpPr>
        <p:spPr>
          <a:xfrm>
            <a:off x="5009150" y="1019540"/>
            <a:ext cx="432048" cy="1099874"/>
          </a:xfrm>
          <a:prstGeom prst="leftBrace">
            <a:avLst/>
          </a:prstGeom>
          <a:ln w="19050">
            <a:solidFill>
              <a:srgbClr val="C8162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TextBox 6"/>
          <p:cNvSpPr txBox="1"/>
          <p:nvPr/>
        </p:nvSpPr>
        <p:spPr>
          <a:xfrm>
            <a:off x="5606809" y="863400"/>
            <a:ext cx="718145" cy="387798"/>
          </a:xfrm>
          <a:prstGeom prst="rect">
            <a:avLst/>
          </a:prstGeom>
          <a:noFill/>
        </p:spPr>
        <p:txBody>
          <a:bodyPr wrap="none" lIns="0" tIns="0" rIns="0" bIns="0" rtlCol="0">
            <a:spAutoFit/>
          </a:bodyPr>
          <a:lstStyle/>
          <a:p>
            <a:pPr>
              <a:lnSpc>
                <a:spcPct val="90000"/>
              </a:lnSpc>
            </a:pPr>
            <a:r>
              <a:rPr lang="zh-CN" altLang="en-US" sz="2800" b="1" dirty="0" smtClean="0">
                <a:solidFill>
                  <a:srgbClr val="C81624"/>
                </a:solidFill>
                <a:latin typeface="微软雅黑" pitchFamily="34" charset="-122"/>
                <a:ea typeface="微软雅黑" pitchFamily="34" charset="-122"/>
              </a:rPr>
              <a:t>开发</a:t>
            </a:r>
            <a:endParaRPr lang="en-US" sz="2800" b="1" dirty="0">
              <a:solidFill>
                <a:srgbClr val="C81624"/>
              </a:solidFill>
              <a:latin typeface="微软雅黑" pitchFamily="34" charset="-122"/>
              <a:ea typeface="微软雅黑" pitchFamily="34" charset="-122"/>
            </a:endParaRPr>
          </a:p>
        </p:txBody>
      </p:sp>
      <p:sp>
        <p:nvSpPr>
          <p:cNvPr id="16" name="TextBox 6"/>
          <p:cNvSpPr txBox="1"/>
          <p:nvPr/>
        </p:nvSpPr>
        <p:spPr>
          <a:xfrm>
            <a:off x="5606809" y="1900020"/>
            <a:ext cx="718145" cy="387798"/>
          </a:xfrm>
          <a:prstGeom prst="rect">
            <a:avLst/>
          </a:prstGeom>
          <a:noFill/>
        </p:spPr>
        <p:txBody>
          <a:bodyPr wrap="none" lIns="0" tIns="0" rIns="0" bIns="0" rtlCol="0">
            <a:spAutoFit/>
          </a:bodyPr>
          <a:lstStyle/>
          <a:p>
            <a:pPr>
              <a:lnSpc>
                <a:spcPct val="90000"/>
              </a:lnSpc>
            </a:pPr>
            <a:r>
              <a:rPr lang="zh-CN" altLang="en-US" sz="2800" b="1" dirty="0" smtClean="0">
                <a:solidFill>
                  <a:srgbClr val="C81624"/>
                </a:solidFill>
                <a:latin typeface="微软雅黑" pitchFamily="34" charset="-122"/>
                <a:ea typeface="微软雅黑" pitchFamily="34" charset="-122"/>
              </a:rPr>
              <a:t>测试</a:t>
            </a:r>
            <a:endParaRPr lang="en-US" sz="2800" b="1" dirty="0">
              <a:solidFill>
                <a:srgbClr val="C81624"/>
              </a:solidFill>
              <a:latin typeface="微软雅黑" pitchFamily="34" charset="-122"/>
              <a:ea typeface="微软雅黑" pitchFamily="34" charset="-122"/>
            </a:endParaRPr>
          </a:p>
        </p:txBody>
      </p:sp>
      <p:sp>
        <p:nvSpPr>
          <p:cNvPr id="19" name="TextBox 6"/>
          <p:cNvSpPr txBox="1"/>
          <p:nvPr/>
        </p:nvSpPr>
        <p:spPr>
          <a:xfrm>
            <a:off x="5589354" y="2362510"/>
            <a:ext cx="718145" cy="387798"/>
          </a:xfrm>
          <a:prstGeom prst="rect">
            <a:avLst/>
          </a:prstGeom>
          <a:noFill/>
        </p:spPr>
        <p:txBody>
          <a:bodyPr wrap="none" lIns="0" tIns="0" rIns="0" bIns="0" rtlCol="0">
            <a:spAutoFit/>
          </a:bodyPr>
          <a:lstStyle/>
          <a:p>
            <a:pPr>
              <a:lnSpc>
                <a:spcPct val="90000"/>
              </a:lnSpc>
            </a:pPr>
            <a:r>
              <a:rPr lang="zh-CN" altLang="en-US" sz="2800" b="1" dirty="0" smtClean="0">
                <a:solidFill>
                  <a:srgbClr val="C81624"/>
                </a:solidFill>
                <a:latin typeface="微软雅黑" pitchFamily="34" charset="-122"/>
                <a:ea typeface="微软雅黑" pitchFamily="34" charset="-122"/>
              </a:rPr>
              <a:t>经理</a:t>
            </a:r>
            <a:endParaRPr lang="en-US" sz="2800" b="1" dirty="0">
              <a:solidFill>
                <a:srgbClr val="C81624"/>
              </a:solidFill>
              <a:latin typeface="微软雅黑" pitchFamily="34" charset="-122"/>
              <a:ea typeface="微软雅黑" pitchFamily="34" charset="-122"/>
            </a:endParaRPr>
          </a:p>
        </p:txBody>
      </p:sp>
      <p:sp>
        <p:nvSpPr>
          <p:cNvPr id="20" name="TextBox 6"/>
          <p:cNvSpPr txBox="1"/>
          <p:nvPr/>
        </p:nvSpPr>
        <p:spPr>
          <a:xfrm>
            <a:off x="5589354" y="3399130"/>
            <a:ext cx="1077218" cy="387798"/>
          </a:xfrm>
          <a:prstGeom prst="rect">
            <a:avLst/>
          </a:prstGeom>
          <a:noFill/>
        </p:spPr>
        <p:txBody>
          <a:bodyPr wrap="none" lIns="0" tIns="0" rIns="0" bIns="0" rtlCol="0">
            <a:spAutoFit/>
          </a:bodyPr>
          <a:lstStyle/>
          <a:p>
            <a:pPr>
              <a:lnSpc>
                <a:spcPct val="90000"/>
              </a:lnSpc>
            </a:pPr>
            <a:r>
              <a:rPr lang="zh-CN" altLang="en-US" sz="2800" b="1" dirty="0" smtClean="0">
                <a:solidFill>
                  <a:srgbClr val="C81624"/>
                </a:solidFill>
                <a:latin typeface="微软雅黑" pitchFamily="34" charset="-122"/>
                <a:ea typeface="微软雅黑" pitchFamily="34" charset="-122"/>
              </a:rPr>
              <a:t>管培生</a:t>
            </a:r>
            <a:endParaRPr lang="en-US" sz="2800" b="1" dirty="0">
              <a:solidFill>
                <a:srgbClr val="C81624"/>
              </a:solidFill>
              <a:latin typeface="微软雅黑" pitchFamily="34" charset="-122"/>
              <a:ea typeface="微软雅黑" pitchFamily="34" charset="-122"/>
            </a:endParaRPr>
          </a:p>
        </p:txBody>
      </p:sp>
      <p:sp>
        <p:nvSpPr>
          <p:cNvPr id="22" name="左大括号 21"/>
          <p:cNvSpPr/>
          <p:nvPr/>
        </p:nvSpPr>
        <p:spPr>
          <a:xfrm>
            <a:off x="5009150" y="2466879"/>
            <a:ext cx="432048" cy="1099874"/>
          </a:xfrm>
          <a:prstGeom prst="leftBrace">
            <a:avLst/>
          </a:prstGeom>
          <a:ln w="19050">
            <a:solidFill>
              <a:srgbClr val="C8162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23" name="图片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512" y="2650090"/>
            <a:ext cx="720080" cy="720080"/>
          </a:xfrm>
          <a:prstGeom prst="rect">
            <a:avLst/>
          </a:prstGeom>
        </p:spPr>
      </p:pic>
      <p:sp>
        <p:nvSpPr>
          <p:cNvPr id="24" name="左大括号 23"/>
          <p:cNvSpPr/>
          <p:nvPr/>
        </p:nvSpPr>
        <p:spPr>
          <a:xfrm>
            <a:off x="5009150" y="3962814"/>
            <a:ext cx="432048" cy="1099874"/>
          </a:xfrm>
          <a:prstGeom prst="leftBrace">
            <a:avLst/>
          </a:prstGeom>
          <a:ln w="19050">
            <a:solidFill>
              <a:srgbClr val="C8162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TextBox 6"/>
          <p:cNvSpPr txBox="1"/>
          <p:nvPr/>
        </p:nvSpPr>
        <p:spPr>
          <a:xfrm>
            <a:off x="5589354" y="4868789"/>
            <a:ext cx="718145" cy="387798"/>
          </a:xfrm>
          <a:prstGeom prst="rect">
            <a:avLst/>
          </a:prstGeom>
          <a:noFill/>
        </p:spPr>
        <p:txBody>
          <a:bodyPr wrap="none" lIns="0" tIns="0" rIns="0" bIns="0" rtlCol="0">
            <a:spAutoFit/>
          </a:bodyPr>
          <a:lstStyle/>
          <a:p>
            <a:pPr>
              <a:lnSpc>
                <a:spcPct val="90000"/>
              </a:lnSpc>
            </a:pPr>
            <a:r>
              <a:rPr lang="zh-CN" altLang="en-US" sz="2800" b="1" dirty="0" smtClean="0">
                <a:solidFill>
                  <a:srgbClr val="C81624"/>
                </a:solidFill>
                <a:latin typeface="微软雅黑" pitchFamily="34" charset="-122"/>
                <a:ea typeface="微软雅黑" pitchFamily="34" charset="-122"/>
              </a:rPr>
              <a:t>小白</a:t>
            </a:r>
            <a:endParaRPr lang="en-US" sz="2800" b="1" dirty="0">
              <a:solidFill>
                <a:srgbClr val="C81624"/>
              </a:solidFill>
              <a:latin typeface="微软雅黑" pitchFamily="34" charset="-122"/>
              <a:ea typeface="微软雅黑" pitchFamily="34" charset="-122"/>
            </a:endParaRPr>
          </a:p>
        </p:txBody>
      </p:sp>
      <p:sp>
        <p:nvSpPr>
          <p:cNvPr id="26" name="TextBox 6"/>
          <p:cNvSpPr txBox="1"/>
          <p:nvPr/>
        </p:nvSpPr>
        <p:spPr>
          <a:xfrm>
            <a:off x="5589354" y="3887731"/>
            <a:ext cx="1795363" cy="387798"/>
          </a:xfrm>
          <a:prstGeom prst="rect">
            <a:avLst/>
          </a:prstGeom>
          <a:noFill/>
        </p:spPr>
        <p:txBody>
          <a:bodyPr wrap="none" lIns="0" tIns="0" rIns="0" bIns="0" rtlCol="0">
            <a:spAutoFit/>
          </a:bodyPr>
          <a:lstStyle/>
          <a:p>
            <a:pPr>
              <a:lnSpc>
                <a:spcPct val="90000"/>
              </a:lnSpc>
            </a:pPr>
            <a:r>
              <a:rPr lang="zh-CN" altLang="en-US" sz="2800" b="1" dirty="0" smtClean="0">
                <a:solidFill>
                  <a:srgbClr val="C81624"/>
                </a:solidFill>
                <a:latin typeface="微软雅黑" pitchFamily="34" charset="-122"/>
                <a:ea typeface="微软雅黑" pitchFamily="34" charset="-122"/>
              </a:rPr>
              <a:t>安全爱好者</a:t>
            </a:r>
            <a:endParaRPr lang="en-US" sz="2800" b="1" dirty="0">
              <a:solidFill>
                <a:srgbClr val="C81624"/>
              </a:solidFill>
              <a:latin typeface="微软雅黑" pitchFamily="34" charset="-122"/>
              <a:ea typeface="微软雅黑" pitchFamily="34" charset="-122"/>
            </a:endParaRPr>
          </a:p>
        </p:txBody>
      </p:sp>
    </p:spTree>
    <p:extLst>
      <p:ext uri="{BB962C8B-B14F-4D97-AF65-F5344CB8AC3E}">
        <p14:creationId xmlns:p14="http://schemas.microsoft.com/office/powerpoint/2010/main" val="18847333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TextBox 6"/>
          <p:cNvSpPr txBox="1"/>
          <p:nvPr/>
        </p:nvSpPr>
        <p:spPr>
          <a:xfrm>
            <a:off x="1187624" y="1040457"/>
            <a:ext cx="2564805" cy="1384995"/>
          </a:xfrm>
          <a:prstGeom prst="rect">
            <a:avLst/>
          </a:prstGeom>
          <a:noFill/>
        </p:spPr>
        <p:txBody>
          <a:bodyPr wrap="none" lIns="0" tIns="0" rIns="0" bIns="0" rtlCol="0">
            <a:spAutoFit/>
          </a:bodyPr>
          <a:lstStyle/>
          <a:p>
            <a:pPr>
              <a:lnSpc>
                <a:spcPct val="90000"/>
              </a:lnSpc>
            </a:pPr>
            <a:r>
              <a:rPr lang="zh-CN" altLang="en-US" sz="10000" b="1" dirty="0" smtClean="0">
                <a:solidFill>
                  <a:srgbClr val="C81624"/>
                </a:solidFill>
                <a:latin typeface="微软雅黑" pitchFamily="34" charset="-122"/>
                <a:ea typeface="微软雅黑" pitchFamily="34" charset="-122"/>
              </a:rPr>
              <a:t>电商</a:t>
            </a:r>
            <a:endParaRPr lang="en-US" sz="10000" b="1" dirty="0">
              <a:solidFill>
                <a:srgbClr val="C81624"/>
              </a:solidFill>
              <a:latin typeface="微软雅黑" pitchFamily="34" charset="-122"/>
              <a:ea typeface="微软雅黑" pitchFamily="34" charset="-122"/>
            </a:endParaRPr>
          </a:p>
        </p:txBody>
      </p:sp>
      <p:sp>
        <p:nvSpPr>
          <p:cNvPr id="4" name="TextBox 6"/>
          <p:cNvSpPr txBox="1"/>
          <p:nvPr/>
        </p:nvSpPr>
        <p:spPr>
          <a:xfrm>
            <a:off x="5364088" y="1129308"/>
            <a:ext cx="2564805" cy="1384995"/>
          </a:xfrm>
          <a:prstGeom prst="rect">
            <a:avLst/>
          </a:prstGeom>
          <a:noFill/>
        </p:spPr>
        <p:txBody>
          <a:bodyPr wrap="none" lIns="0" tIns="0" rIns="0" bIns="0" rtlCol="0">
            <a:spAutoFit/>
          </a:bodyPr>
          <a:lstStyle/>
          <a:p>
            <a:pPr>
              <a:lnSpc>
                <a:spcPct val="90000"/>
              </a:lnSpc>
            </a:pPr>
            <a:r>
              <a:rPr lang="zh-CN" altLang="en-US" sz="10000" b="1" dirty="0" smtClean="0">
                <a:solidFill>
                  <a:srgbClr val="C81624"/>
                </a:solidFill>
                <a:latin typeface="微软雅黑" pitchFamily="34" charset="-122"/>
                <a:ea typeface="微软雅黑" pitchFamily="34" charset="-122"/>
              </a:rPr>
              <a:t>业务</a:t>
            </a:r>
            <a:endParaRPr lang="en-US" sz="10000" b="1" dirty="0">
              <a:solidFill>
                <a:srgbClr val="C81624"/>
              </a:solidFill>
              <a:latin typeface="微软雅黑" pitchFamily="34" charset="-122"/>
              <a:ea typeface="微软雅黑" pitchFamily="34" charset="-122"/>
            </a:endParaRPr>
          </a:p>
        </p:txBody>
      </p:sp>
      <p:sp>
        <p:nvSpPr>
          <p:cNvPr id="5" name="TextBox 6"/>
          <p:cNvSpPr txBox="1"/>
          <p:nvPr/>
        </p:nvSpPr>
        <p:spPr>
          <a:xfrm>
            <a:off x="1187624" y="3921717"/>
            <a:ext cx="2564805" cy="1384995"/>
          </a:xfrm>
          <a:prstGeom prst="rect">
            <a:avLst/>
          </a:prstGeom>
          <a:noFill/>
        </p:spPr>
        <p:txBody>
          <a:bodyPr wrap="none" lIns="0" tIns="0" rIns="0" bIns="0" rtlCol="0">
            <a:spAutoFit/>
          </a:bodyPr>
          <a:lstStyle/>
          <a:p>
            <a:pPr>
              <a:lnSpc>
                <a:spcPct val="90000"/>
              </a:lnSpc>
            </a:pPr>
            <a:r>
              <a:rPr lang="zh-CN" altLang="en-US" sz="10000" b="1" dirty="0" smtClean="0">
                <a:solidFill>
                  <a:srgbClr val="C81624"/>
                </a:solidFill>
                <a:latin typeface="微软雅黑" pitchFamily="34" charset="-122"/>
                <a:ea typeface="微软雅黑" pitchFamily="34" charset="-122"/>
              </a:rPr>
              <a:t>部门</a:t>
            </a:r>
            <a:endParaRPr lang="en-US" sz="10000" b="1" dirty="0">
              <a:solidFill>
                <a:srgbClr val="C81624"/>
              </a:solidFill>
              <a:latin typeface="微软雅黑" pitchFamily="34" charset="-122"/>
              <a:ea typeface="微软雅黑" pitchFamily="34" charset="-122"/>
            </a:endParaRPr>
          </a:p>
        </p:txBody>
      </p:sp>
      <p:sp>
        <p:nvSpPr>
          <p:cNvPr id="6" name="TextBox 6"/>
          <p:cNvSpPr txBox="1"/>
          <p:nvPr/>
        </p:nvSpPr>
        <p:spPr>
          <a:xfrm>
            <a:off x="5364087" y="3921717"/>
            <a:ext cx="2564805" cy="1384995"/>
          </a:xfrm>
          <a:prstGeom prst="rect">
            <a:avLst/>
          </a:prstGeom>
          <a:noFill/>
        </p:spPr>
        <p:txBody>
          <a:bodyPr wrap="none" lIns="0" tIns="0" rIns="0" bIns="0" rtlCol="0">
            <a:spAutoFit/>
          </a:bodyPr>
          <a:lstStyle/>
          <a:p>
            <a:pPr>
              <a:lnSpc>
                <a:spcPct val="90000"/>
              </a:lnSpc>
            </a:pPr>
            <a:r>
              <a:rPr lang="zh-CN" altLang="en-US" sz="10000" b="1" dirty="0" smtClean="0">
                <a:solidFill>
                  <a:srgbClr val="C81624"/>
                </a:solidFill>
                <a:latin typeface="微软雅黑" pitchFamily="34" charset="-122"/>
                <a:ea typeface="微软雅黑" pitchFamily="34" charset="-122"/>
              </a:rPr>
              <a:t>习惯</a:t>
            </a:r>
            <a:endParaRPr lang="en-US" sz="10000" b="1" dirty="0">
              <a:solidFill>
                <a:srgbClr val="C81624"/>
              </a:solidFill>
              <a:latin typeface="微软雅黑" pitchFamily="34" charset="-122"/>
              <a:ea typeface="微软雅黑" pitchFamily="34" charset="-122"/>
            </a:endParaRPr>
          </a:p>
        </p:txBody>
      </p:sp>
      <p:sp>
        <p:nvSpPr>
          <p:cNvPr id="7" name="双波形 6"/>
          <p:cNvSpPr/>
          <p:nvPr/>
        </p:nvSpPr>
        <p:spPr>
          <a:xfrm>
            <a:off x="3419872" y="2425452"/>
            <a:ext cx="2160240" cy="1351309"/>
          </a:xfrm>
          <a:prstGeom prst="doubleWav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b="1" dirty="0" smtClean="0">
                <a:solidFill>
                  <a:srgbClr val="002060"/>
                </a:solidFill>
                <a:latin typeface="微软雅黑" panose="020B0503020204020204" pitchFamily="34" charset="-122"/>
                <a:ea typeface="微软雅黑" panose="020B0503020204020204" pitchFamily="34" charset="-122"/>
              </a:rPr>
              <a:t>本地化</a:t>
            </a:r>
            <a:endParaRPr lang="zh-CN" altLang="en-US" sz="5000" b="1" dirty="0">
              <a:solidFill>
                <a:srgbClr val="002060"/>
              </a:solidFill>
              <a:latin typeface="微软雅黑" panose="020B0503020204020204" pitchFamily="34" charset="-122"/>
              <a:ea typeface="微软雅黑" panose="020B0503020204020204" pitchFamily="34" charset="-122"/>
            </a:endParaRPr>
          </a:p>
        </p:txBody>
      </p:sp>
      <p:sp>
        <p:nvSpPr>
          <p:cNvPr id="8"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solidFill>
                  <a:schemeClr val="bg1"/>
                </a:solidFill>
                <a:ea typeface="微软雅黑" panose="020B0503020204020204" pitchFamily="34" charset="-122"/>
              </a:rPr>
              <a:t>本地化</a:t>
            </a:r>
            <a:endParaRPr lang="en-US" altLang="zh-CN" sz="2400" b="1" dirty="0">
              <a:solidFill>
                <a:schemeClr val="bg1"/>
              </a:solidFill>
              <a:ea typeface="微软雅黑" panose="020B0503020204020204" pitchFamily="34" charset="-122"/>
            </a:endParaRPr>
          </a:p>
        </p:txBody>
      </p:sp>
    </p:spTree>
    <p:extLst>
      <p:ext uri="{BB962C8B-B14F-4D97-AF65-F5344CB8AC3E}">
        <p14:creationId xmlns:p14="http://schemas.microsoft.com/office/powerpoint/2010/main" val="2425680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4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4"/>
          <a:stretch>
            <a:fillRect/>
          </a:stretch>
        </p:blipFill>
        <p:spPr>
          <a:xfrm>
            <a:off x="6736698" y="1824322"/>
            <a:ext cx="1939758" cy="1976636"/>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535" y="2497460"/>
            <a:ext cx="1596836" cy="1596836"/>
          </a:xfrm>
          <a:prstGeom prst="rect">
            <a:avLst/>
          </a:prstGeom>
        </p:spPr>
      </p:pic>
      <p:pic>
        <p:nvPicPr>
          <p:cNvPr id="13" name="图片 12"/>
          <p:cNvPicPr>
            <a:picLocks noChangeAspect="1"/>
          </p:cNvPicPr>
          <p:nvPr/>
        </p:nvPicPr>
        <p:blipFill>
          <a:blip r:embed="rId4"/>
          <a:stretch>
            <a:fillRect/>
          </a:stretch>
        </p:blipFill>
        <p:spPr>
          <a:xfrm>
            <a:off x="6736698" y="1824322"/>
            <a:ext cx="1939758" cy="1976636"/>
          </a:xfrm>
          <a:prstGeom prst="rect">
            <a:avLst/>
          </a:prstGeom>
        </p:spPr>
      </p:pic>
      <p:sp>
        <p:nvSpPr>
          <p:cNvPr id="27" name="右箭头 26"/>
          <p:cNvSpPr/>
          <p:nvPr/>
        </p:nvSpPr>
        <p:spPr>
          <a:xfrm>
            <a:off x="1691680" y="2330103"/>
            <a:ext cx="4896544" cy="3113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右箭头 31"/>
          <p:cNvSpPr/>
          <p:nvPr/>
        </p:nvSpPr>
        <p:spPr>
          <a:xfrm rot="10800000">
            <a:off x="1656924" y="3217540"/>
            <a:ext cx="4896544" cy="3113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445"/>
          <p:cNvSpPr txBox="1">
            <a:spLocks noChangeArrowheads="1"/>
          </p:cNvSpPr>
          <p:nvPr/>
        </p:nvSpPr>
        <p:spPr bwMode="auto">
          <a:xfrm>
            <a:off x="3131840" y="1908234"/>
            <a:ext cx="25202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smtClean="0">
                <a:latin typeface="微软雅黑" panose="020B0503020204020204" pitchFamily="34" charset="-122"/>
                <a:ea typeface="微软雅黑" panose="020B0503020204020204" pitchFamily="34" charset="-122"/>
              </a:rPr>
              <a:t>发 现 漏 洞</a:t>
            </a:r>
            <a:endParaRPr lang="zh-CN" altLang="en-US" sz="2800" b="1" dirty="0">
              <a:latin typeface="微软雅黑" panose="020B0503020204020204" pitchFamily="34" charset="-122"/>
              <a:ea typeface="微软雅黑" panose="020B0503020204020204" pitchFamily="34" charset="-122"/>
            </a:endParaRPr>
          </a:p>
        </p:txBody>
      </p:sp>
      <p:sp>
        <p:nvSpPr>
          <p:cNvPr id="39" name="右箭头 38"/>
          <p:cNvSpPr/>
          <p:nvPr/>
        </p:nvSpPr>
        <p:spPr>
          <a:xfrm>
            <a:off x="1656924" y="4130303"/>
            <a:ext cx="4896544" cy="3113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TextBox 445"/>
          <p:cNvSpPr txBox="1">
            <a:spLocks noChangeArrowheads="1"/>
          </p:cNvSpPr>
          <p:nvPr/>
        </p:nvSpPr>
        <p:spPr bwMode="auto">
          <a:xfrm>
            <a:off x="3131840" y="2836601"/>
            <a:ext cx="23042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smtClean="0">
                <a:latin typeface="微软雅黑" panose="020B0503020204020204" pitchFamily="34" charset="-122"/>
                <a:ea typeface="微软雅黑" panose="020B0503020204020204" pitchFamily="34" charset="-122"/>
              </a:rPr>
              <a:t>解 决 漏 洞 </a:t>
            </a:r>
            <a:endParaRPr lang="zh-CN" altLang="en-US" sz="2800" b="1" dirty="0">
              <a:latin typeface="微软雅黑" panose="020B0503020204020204" pitchFamily="34" charset="-122"/>
              <a:ea typeface="微软雅黑" panose="020B0503020204020204" pitchFamily="34" charset="-122"/>
            </a:endParaRPr>
          </a:p>
        </p:txBody>
      </p:sp>
      <p:sp>
        <p:nvSpPr>
          <p:cNvPr id="41" name="TextBox 445"/>
          <p:cNvSpPr txBox="1">
            <a:spLocks noChangeArrowheads="1"/>
          </p:cNvSpPr>
          <p:nvPr/>
        </p:nvSpPr>
        <p:spPr bwMode="auto">
          <a:xfrm>
            <a:off x="1798711" y="3517360"/>
            <a:ext cx="442947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smtClean="0">
                <a:solidFill>
                  <a:srgbClr val="C92530"/>
                </a:solidFill>
                <a:latin typeface="微软雅黑" panose="020B0503020204020204" pitchFamily="34" charset="-122"/>
                <a:ea typeface="微软雅黑" panose="020B0503020204020204" pitchFamily="34" charset="-122"/>
              </a:rPr>
              <a:t>同业务又出现了同样漏洞</a:t>
            </a:r>
            <a:r>
              <a:rPr lang="zh-CN" altLang="en-US" sz="4000" b="1" i="1" dirty="0" smtClean="0">
                <a:solidFill>
                  <a:srgbClr val="C92530"/>
                </a:solidFill>
                <a:latin typeface="微软雅黑" panose="020B0503020204020204" pitchFamily="34" charset="-122"/>
                <a:ea typeface="微软雅黑" panose="020B0503020204020204" pitchFamily="34" charset="-122"/>
              </a:rPr>
              <a:t>？</a:t>
            </a:r>
            <a:endParaRPr lang="zh-CN" altLang="en-US" sz="4000" b="1" i="1" dirty="0">
              <a:solidFill>
                <a:srgbClr val="C92530"/>
              </a:solidFill>
              <a:latin typeface="微软雅黑" panose="020B0503020204020204" pitchFamily="34" charset="-122"/>
              <a:ea typeface="微软雅黑" panose="020B0503020204020204" pitchFamily="34" charset="-122"/>
            </a:endParaRPr>
          </a:p>
        </p:txBody>
      </p:sp>
      <p:sp>
        <p:nvSpPr>
          <p:cNvPr id="44"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solidFill>
                  <a:schemeClr val="bg1"/>
                </a:solidFill>
                <a:ea typeface="微软雅黑" panose="020B0503020204020204" pitchFamily="34" charset="-122"/>
              </a:rPr>
              <a:t>情景 一</a:t>
            </a:r>
            <a:endParaRPr lang="en-US" altLang="zh-CN" sz="2400" b="1" dirty="0">
              <a:solidFill>
                <a:schemeClr val="bg1"/>
              </a:solidFill>
              <a:ea typeface="微软雅黑" panose="020B0503020204020204" pitchFamily="34" charset="-122"/>
            </a:endParaRPr>
          </a:p>
        </p:txBody>
      </p:sp>
    </p:spTree>
    <p:extLst>
      <p:ext uri="{BB962C8B-B14F-4D97-AF65-F5344CB8AC3E}">
        <p14:creationId xmlns:p14="http://schemas.microsoft.com/office/powerpoint/2010/main" val="3373963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66667E-6 -4.44444E-6 L 0.00382 -0.16555 " pathEditMode="relative" rAng="0" ptsTypes="AA">
                                      <p:cBhvr>
                                        <p:cTn id="6" dur="2000" fill="hold"/>
                                        <p:tgtEl>
                                          <p:spTgt spid="2"/>
                                        </p:tgtEl>
                                        <p:attrNameLst>
                                          <p:attrName>ppt_x</p:attrName>
                                          <p:attrName>ppt_y</p:attrName>
                                        </p:attrNameLst>
                                      </p:cBhvr>
                                      <p:rCtr x="191" y="-8278"/>
                                    </p:animMotion>
                                  </p:childTnLst>
                                </p:cTn>
                              </p:par>
                              <p:par>
                                <p:cTn id="7" presetID="42" presetClass="path" presetSubtype="0" accel="50000" decel="50000" fill="hold" nodeType="withEffect">
                                  <p:stCondLst>
                                    <p:cond delay="0"/>
                                  </p:stCondLst>
                                  <p:childTnLst>
                                    <p:animMotion origin="layout" path="M 0 0 L 0 0.25 E" pathEditMode="relative" ptsTypes="">
                                      <p:cBhvr>
                                        <p:cTn id="8" dur="2000" fill="hold"/>
                                        <p:tgtEl>
                                          <p:spTgt spid="1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1"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solidFill>
                  <a:schemeClr val="bg1"/>
                </a:solidFill>
                <a:ea typeface="微软雅黑" panose="020B0503020204020204" pitchFamily="34" charset="-122"/>
              </a:rPr>
              <a:t>培 训 课 程</a:t>
            </a:r>
            <a:endParaRPr lang="en-US" altLang="zh-CN" sz="2400" b="1" dirty="0">
              <a:solidFill>
                <a:schemeClr val="bg1"/>
              </a:solidFill>
              <a:ea typeface="微软雅黑" panose="020B0503020204020204" pitchFamily="34" charset="-122"/>
            </a:endParaRPr>
          </a:p>
        </p:txBody>
      </p:sp>
      <p:sp>
        <p:nvSpPr>
          <p:cNvPr id="5" name="TextBox 6"/>
          <p:cNvSpPr txBox="1"/>
          <p:nvPr/>
        </p:nvSpPr>
        <p:spPr>
          <a:xfrm>
            <a:off x="971600" y="1129308"/>
            <a:ext cx="3679533" cy="387798"/>
          </a:xfrm>
          <a:prstGeom prst="rect">
            <a:avLst/>
          </a:prstGeom>
          <a:noFill/>
        </p:spPr>
        <p:txBody>
          <a:bodyPr wrap="none" lIns="0" tIns="0" rIns="0" bIns="0" rtlCol="0">
            <a:spAutoFit/>
          </a:bodyPr>
          <a:lstStyle/>
          <a:p>
            <a:pPr marL="457200" indent="-457200">
              <a:lnSpc>
                <a:spcPct val="90000"/>
              </a:lnSpc>
              <a:buFont typeface="Wingdings" panose="05000000000000000000" pitchFamily="2" charset="2"/>
              <a:buChar char="ü"/>
            </a:pPr>
            <a:r>
              <a:rPr lang="en-US" sz="2800" b="1" dirty="0" smtClean="0">
                <a:latin typeface="微软雅黑" pitchFamily="34" charset="-122"/>
                <a:ea typeface="微软雅黑" pitchFamily="34" charset="-122"/>
              </a:rPr>
              <a:t>WEB</a:t>
            </a:r>
            <a:r>
              <a:rPr lang="zh-CN" altLang="en-US" sz="2800" b="1" dirty="0" smtClean="0">
                <a:latin typeface="微软雅黑" pitchFamily="34" charset="-122"/>
                <a:ea typeface="微软雅黑" pitchFamily="34" charset="-122"/>
              </a:rPr>
              <a:t>安全测试</a:t>
            </a:r>
            <a:r>
              <a:rPr lang="en-US" altLang="zh-CN" sz="2800" b="1" dirty="0" smtClean="0">
                <a:latin typeface="微软雅黑" pitchFamily="34" charset="-122"/>
                <a:ea typeface="微软雅黑" pitchFamily="34" charset="-122"/>
              </a:rPr>
              <a:t>.</a:t>
            </a:r>
            <a:r>
              <a:rPr lang="en-US" altLang="zh-CN" sz="2800" b="1" dirty="0" err="1" smtClean="0">
                <a:latin typeface="微软雅黑" pitchFamily="34" charset="-122"/>
                <a:ea typeface="微软雅黑" pitchFamily="34" charset="-122"/>
              </a:rPr>
              <a:t>pptx</a:t>
            </a:r>
            <a:endParaRPr lang="en-US" sz="2800" b="1" dirty="0">
              <a:latin typeface="微软雅黑" pitchFamily="34" charset="-122"/>
              <a:ea typeface="微软雅黑" pitchFamily="34" charset="-122"/>
            </a:endParaRPr>
          </a:p>
        </p:txBody>
      </p:sp>
      <p:sp>
        <p:nvSpPr>
          <p:cNvPr id="8" name="TextBox 6"/>
          <p:cNvSpPr txBox="1"/>
          <p:nvPr/>
        </p:nvSpPr>
        <p:spPr>
          <a:xfrm>
            <a:off x="971600" y="2287004"/>
            <a:ext cx="4279057" cy="387798"/>
          </a:xfrm>
          <a:prstGeom prst="rect">
            <a:avLst/>
          </a:prstGeom>
          <a:noFill/>
        </p:spPr>
        <p:txBody>
          <a:bodyPr wrap="none" lIns="0" tIns="0" rIns="0" bIns="0" rtlCol="0">
            <a:spAutoFit/>
          </a:bodyPr>
          <a:lstStyle/>
          <a:p>
            <a:pPr marL="457200" indent="-457200">
              <a:lnSpc>
                <a:spcPct val="90000"/>
              </a:lnSpc>
              <a:buFont typeface="Wingdings" panose="05000000000000000000" pitchFamily="2" charset="2"/>
              <a:buChar char="ü"/>
            </a:pPr>
            <a:r>
              <a:rPr lang="zh-CN" altLang="en-US" sz="2800" b="1" dirty="0" smtClean="0">
                <a:latin typeface="微软雅黑" pitchFamily="34" charset="-122"/>
                <a:ea typeface="微软雅黑" pitchFamily="34" charset="-122"/>
              </a:rPr>
              <a:t>员工安全意识普及</a:t>
            </a:r>
            <a:r>
              <a:rPr lang="en-US" altLang="zh-CN" sz="2800" b="1" dirty="0" smtClean="0">
                <a:latin typeface="微软雅黑" pitchFamily="34" charset="-122"/>
                <a:ea typeface="微软雅黑" pitchFamily="34" charset="-122"/>
              </a:rPr>
              <a:t>.</a:t>
            </a:r>
            <a:r>
              <a:rPr lang="en-US" altLang="zh-CN" sz="2800" b="1" dirty="0" err="1" smtClean="0">
                <a:latin typeface="微软雅黑" pitchFamily="34" charset="-122"/>
                <a:ea typeface="微软雅黑" pitchFamily="34" charset="-122"/>
              </a:rPr>
              <a:t>pptx</a:t>
            </a:r>
            <a:endParaRPr lang="en-US" sz="2800" b="1" dirty="0">
              <a:latin typeface="微软雅黑" pitchFamily="34" charset="-122"/>
              <a:ea typeface="微软雅黑" pitchFamily="34" charset="-122"/>
            </a:endParaRPr>
          </a:p>
        </p:txBody>
      </p:sp>
      <p:sp>
        <p:nvSpPr>
          <p:cNvPr id="12" name="TextBox 6"/>
          <p:cNvSpPr txBox="1"/>
          <p:nvPr/>
        </p:nvSpPr>
        <p:spPr>
          <a:xfrm>
            <a:off x="999899" y="1724602"/>
            <a:ext cx="3560911" cy="387798"/>
          </a:xfrm>
          <a:prstGeom prst="rect">
            <a:avLst/>
          </a:prstGeom>
          <a:noFill/>
        </p:spPr>
        <p:txBody>
          <a:bodyPr wrap="none" lIns="0" tIns="0" rIns="0" bIns="0" rtlCol="0">
            <a:spAutoFit/>
          </a:bodyPr>
          <a:lstStyle/>
          <a:p>
            <a:pPr marL="457200" indent="-457200">
              <a:lnSpc>
                <a:spcPct val="90000"/>
              </a:lnSpc>
              <a:buFont typeface="Wingdings" panose="05000000000000000000" pitchFamily="2" charset="2"/>
              <a:buChar char="ü"/>
            </a:pPr>
            <a:r>
              <a:rPr lang="zh-CN" altLang="en-US" sz="2800" b="1" dirty="0" smtClean="0">
                <a:latin typeface="微软雅黑" pitchFamily="34" charset="-122"/>
                <a:ea typeface="微软雅黑" pitchFamily="34" charset="-122"/>
              </a:rPr>
              <a:t>代码安全开发</a:t>
            </a:r>
            <a:r>
              <a:rPr lang="en-US" altLang="zh-CN" sz="2800" b="1" dirty="0" smtClean="0">
                <a:latin typeface="微软雅黑" pitchFamily="34" charset="-122"/>
                <a:ea typeface="微软雅黑" pitchFamily="34" charset="-122"/>
              </a:rPr>
              <a:t>.</a:t>
            </a:r>
            <a:r>
              <a:rPr lang="en-US" altLang="zh-CN" sz="2800" b="1" dirty="0" err="1" smtClean="0">
                <a:latin typeface="微软雅黑" pitchFamily="34" charset="-122"/>
                <a:ea typeface="微软雅黑" pitchFamily="34" charset="-122"/>
              </a:rPr>
              <a:t>pptx</a:t>
            </a:r>
            <a:endParaRPr lang="en-US" sz="2800" b="1" dirty="0">
              <a:latin typeface="微软雅黑" pitchFamily="34" charset="-122"/>
              <a:ea typeface="微软雅黑" pitchFamily="34" charset="-122"/>
            </a:endParaRPr>
          </a:p>
        </p:txBody>
      </p:sp>
      <p:sp>
        <p:nvSpPr>
          <p:cNvPr id="13" name="TextBox 6"/>
          <p:cNvSpPr txBox="1"/>
          <p:nvPr/>
        </p:nvSpPr>
        <p:spPr>
          <a:xfrm>
            <a:off x="999899" y="2849406"/>
            <a:ext cx="6074420" cy="387798"/>
          </a:xfrm>
          <a:prstGeom prst="rect">
            <a:avLst/>
          </a:prstGeom>
          <a:noFill/>
        </p:spPr>
        <p:txBody>
          <a:bodyPr wrap="none" lIns="0" tIns="0" rIns="0" bIns="0" rtlCol="0">
            <a:spAutoFit/>
          </a:bodyPr>
          <a:lstStyle/>
          <a:p>
            <a:pPr marL="457200" indent="-457200">
              <a:lnSpc>
                <a:spcPct val="90000"/>
              </a:lnSpc>
              <a:buFont typeface="Wingdings" panose="05000000000000000000" pitchFamily="2" charset="2"/>
              <a:buChar char="ü"/>
            </a:pPr>
            <a:r>
              <a:rPr lang="zh-CN" altLang="en-US" sz="2800" b="1" dirty="0">
                <a:latin typeface="微软雅黑" pitchFamily="34" charset="-122"/>
                <a:ea typeface="微软雅黑" pitchFamily="34" charset="-122"/>
              </a:rPr>
              <a:t>互联网时代如何保护个人隐私</a:t>
            </a:r>
            <a:r>
              <a:rPr lang="en-US" altLang="zh-CN" sz="2800" b="1" dirty="0" smtClean="0">
                <a:latin typeface="微软雅黑" pitchFamily="34" charset="-122"/>
                <a:ea typeface="微软雅黑" pitchFamily="34" charset="-122"/>
              </a:rPr>
              <a:t>.</a:t>
            </a:r>
            <a:r>
              <a:rPr lang="en-US" altLang="zh-CN" sz="2800" b="1" dirty="0" err="1" smtClean="0">
                <a:latin typeface="微软雅黑" pitchFamily="34" charset="-122"/>
                <a:ea typeface="微软雅黑" pitchFamily="34" charset="-122"/>
              </a:rPr>
              <a:t>pptx</a:t>
            </a:r>
            <a:endParaRPr lang="en-US" sz="2800" b="1" dirty="0">
              <a:latin typeface="微软雅黑" pitchFamily="34" charset="-122"/>
              <a:ea typeface="微软雅黑" pitchFamily="34" charset="-122"/>
            </a:endParaRPr>
          </a:p>
        </p:txBody>
      </p:sp>
      <p:sp>
        <p:nvSpPr>
          <p:cNvPr id="15" name="TextBox 6"/>
          <p:cNvSpPr txBox="1"/>
          <p:nvPr/>
        </p:nvSpPr>
        <p:spPr>
          <a:xfrm>
            <a:off x="999899" y="3484795"/>
            <a:ext cx="5356274" cy="387798"/>
          </a:xfrm>
          <a:prstGeom prst="rect">
            <a:avLst/>
          </a:prstGeom>
          <a:noFill/>
        </p:spPr>
        <p:txBody>
          <a:bodyPr wrap="none" lIns="0" tIns="0" rIns="0" bIns="0" rtlCol="0">
            <a:spAutoFit/>
          </a:bodyPr>
          <a:lstStyle/>
          <a:p>
            <a:pPr marL="457200" indent="-457200">
              <a:lnSpc>
                <a:spcPct val="90000"/>
              </a:lnSpc>
              <a:buFont typeface="Wingdings" panose="05000000000000000000" pitchFamily="2" charset="2"/>
              <a:buChar char="ü"/>
            </a:pPr>
            <a:r>
              <a:rPr lang="zh-CN" altLang="en-US" sz="2800" b="1" dirty="0" smtClean="0">
                <a:latin typeface="微软雅黑" pitchFamily="34" charset="-122"/>
                <a:ea typeface="微软雅黑" pitchFamily="34" charset="-122"/>
              </a:rPr>
              <a:t>浅谈支付安全与检测方法</a:t>
            </a:r>
            <a:r>
              <a:rPr lang="en-US" altLang="zh-CN" sz="2800" b="1" dirty="0" smtClean="0">
                <a:latin typeface="微软雅黑" pitchFamily="34" charset="-122"/>
                <a:ea typeface="微软雅黑" pitchFamily="34" charset="-122"/>
              </a:rPr>
              <a:t>.</a:t>
            </a:r>
            <a:r>
              <a:rPr lang="en-US" altLang="zh-CN" sz="2800" b="1" dirty="0" err="1" smtClean="0">
                <a:latin typeface="微软雅黑" pitchFamily="34" charset="-122"/>
                <a:ea typeface="微软雅黑" pitchFamily="34" charset="-122"/>
              </a:rPr>
              <a:t>pptx</a:t>
            </a:r>
            <a:endParaRPr lang="en-US" sz="2800" b="1" dirty="0">
              <a:latin typeface="微软雅黑" pitchFamily="34" charset="-122"/>
              <a:ea typeface="微软雅黑" pitchFamily="34" charset="-122"/>
            </a:endParaRPr>
          </a:p>
        </p:txBody>
      </p:sp>
      <p:sp>
        <p:nvSpPr>
          <p:cNvPr id="16" name="TextBox 6"/>
          <p:cNvSpPr txBox="1"/>
          <p:nvPr/>
        </p:nvSpPr>
        <p:spPr>
          <a:xfrm>
            <a:off x="1014494" y="4108285"/>
            <a:ext cx="5356274" cy="387798"/>
          </a:xfrm>
          <a:prstGeom prst="rect">
            <a:avLst/>
          </a:prstGeom>
          <a:noFill/>
        </p:spPr>
        <p:txBody>
          <a:bodyPr wrap="none" lIns="0" tIns="0" rIns="0" bIns="0" rtlCol="0">
            <a:spAutoFit/>
          </a:bodyPr>
          <a:lstStyle/>
          <a:p>
            <a:pPr marL="457200" indent="-457200">
              <a:lnSpc>
                <a:spcPct val="90000"/>
              </a:lnSpc>
              <a:buFont typeface="Wingdings" panose="05000000000000000000" pitchFamily="2" charset="2"/>
              <a:buChar char="ü"/>
            </a:pPr>
            <a:r>
              <a:rPr lang="zh-CN" altLang="en-US" sz="2800" b="1" dirty="0" smtClean="0">
                <a:latin typeface="微软雅黑" pitchFamily="34" charset="-122"/>
                <a:ea typeface="微软雅黑" pitchFamily="34" charset="-122"/>
              </a:rPr>
              <a:t>框架漏洞与私人订制方案</a:t>
            </a:r>
            <a:r>
              <a:rPr lang="en-US" altLang="zh-CN" sz="2800" b="1" dirty="0" smtClean="0">
                <a:latin typeface="微软雅黑" pitchFamily="34" charset="-122"/>
                <a:ea typeface="微软雅黑" pitchFamily="34" charset="-122"/>
              </a:rPr>
              <a:t>.</a:t>
            </a:r>
            <a:r>
              <a:rPr lang="en-US" altLang="zh-CN" sz="2800" b="1" dirty="0" err="1" smtClean="0">
                <a:latin typeface="微软雅黑" pitchFamily="34" charset="-122"/>
                <a:ea typeface="微软雅黑" pitchFamily="34" charset="-122"/>
              </a:rPr>
              <a:t>pptx</a:t>
            </a:r>
            <a:endParaRPr lang="en-US" sz="2800" b="1" dirty="0">
              <a:latin typeface="微软雅黑" pitchFamily="34" charset="-122"/>
              <a:ea typeface="微软雅黑" pitchFamily="34" charset="-122"/>
            </a:endParaRPr>
          </a:p>
        </p:txBody>
      </p:sp>
      <p:sp>
        <p:nvSpPr>
          <p:cNvPr id="17" name="TextBox 6"/>
          <p:cNvSpPr txBox="1"/>
          <p:nvPr/>
        </p:nvSpPr>
        <p:spPr>
          <a:xfrm>
            <a:off x="1014494" y="4731775"/>
            <a:ext cx="1154162" cy="387798"/>
          </a:xfrm>
          <a:prstGeom prst="rect">
            <a:avLst/>
          </a:prstGeom>
          <a:noFill/>
        </p:spPr>
        <p:txBody>
          <a:bodyPr wrap="none" lIns="0" tIns="0" rIns="0" bIns="0" rtlCol="0">
            <a:spAutoFit/>
          </a:bodyPr>
          <a:lstStyle/>
          <a:p>
            <a:pPr marL="457200" indent="-457200">
              <a:lnSpc>
                <a:spcPct val="90000"/>
              </a:lnSpc>
              <a:buFont typeface="Wingdings" panose="05000000000000000000" pitchFamily="2" charset="2"/>
              <a:buChar char="ü"/>
            </a:pPr>
            <a:r>
              <a:rPr lang="en-US" sz="2800" b="1" dirty="0" smtClean="0">
                <a:latin typeface="微软雅黑" pitchFamily="34" charset="-122"/>
                <a:ea typeface="微软雅黑" pitchFamily="34" charset="-122"/>
              </a:rPr>
              <a:t>……</a:t>
            </a:r>
            <a:endParaRPr lang="en-US" sz="2800" b="1" dirty="0">
              <a:latin typeface="微软雅黑" pitchFamily="34" charset="-122"/>
              <a:ea typeface="微软雅黑" pitchFamily="34" charset="-122"/>
            </a:endParaRPr>
          </a:p>
        </p:txBody>
      </p:sp>
    </p:spTree>
    <p:extLst>
      <p:ext uri="{BB962C8B-B14F-4D97-AF65-F5344CB8AC3E}">
        <p14:creationId xmlns:p14="http://schemas.microsoft.com/office/powerpoint/2010/main" val="838984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820"/>
            <a:ext cx="9144000" cy="5737820"/>
          </a:xfrm>
          <a:prstGeom prst="rect">
            <a:avLst/>
          </a:prstGeom>
        </p:spPr>
      </p:pic>
    </p:spTree>
    <p:extLst>
      <p:ext uri="{BB962C8B-B14F-4D97-AF65-F5344CB8AC3E}">
        <p14:creationId xmlns:p14="http://schemas.microsoft.com/office/powerpoint/2010/main" val="4108091657"/>
      </p:ext>
    </p:extLst>
  </p:cSld>
  <p:clrMapOvr>
    <a:masterClrMapping/>
  </p:clrMapOvr>
  <mc:AlternateContent xmlns:mc="http://schemas.openxmlformats.org/markup-compatibility/2006" xmlns:p14="http://schemas.microsoft.com/office/powerpoint/2010/main">
    <mc:Choice Requires="p14">
      <p:transition spd="slow" p14:dur="1750">
        <p14:flythrough/>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1"/>
          <p:cNvSpPr>
            <a:spLocks noChangeArrowheads="1"/>
          </p:cNvSpPr>
          <p:nvPr/>
        </p:nvSpPr>
        <p:spPr bwMode="auto">
          <a:xfrm>
            <a:off x="922603" y="2606043"/>
            <a:ext cx="729879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000" b="1" dirty="0" smtClean="0">
                <a:solidFill>
                  <a:schemeClr val="bg1">
                    <a:lumMod val="95000"/>
                  </a:schemeClr>
                </a:solidFill>
                <a:latin typeface="微软雅黑" panose="020B0503020204020204" pitchFamily="34" charset="-122"/>
                <a:ea typeface="微软雅黑" panose="020B0503020204020204" pitchFamily="34" charset="-122"/>
              </a:rPr>
              <a:t>Thanks – THE END</a:t>
            </a:r>
            <a:endParaRPr lang="zh-CN" altLang="en-US" sz="6000" b="1"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019" y="-193626"/>
            <a:ext cx="9174493" cy="5924278"/>
            <a:chOff x="6019" y="-193626"/>
            <a:chExt cx="9174493" cy="5924278"/>
          </a:xfrm>
        </p:grpSpPr>
        <p:pic>
          <p:nvPicPr>
            <p:cNvPr id="31" name="图片 30"/>
            <p:cNvPicPr>
              <a:picLocks noChangeAspect="1"/>
            </p:cNvPicPr>
            <p:nvPr/>
          </p:nvPicPr>
          <p:blipFill>
            <a:blip r:embed="rId3"/>
            <a:stretch>
              <a:fillRect/>
            </a:stretch>
          </p:blipFill>
          <p:spPr>
            <a:xfrm>
              <a:off x="7141846" y="1788257"/>
              <a:ext cx="1939758" cy="1976636"/>
            </a:xfrm>
            <a:prstGeom prst="rect">
              <a:avLst/>
            </a:prstGeom>
          </p:spPr>
        </p:pic>
        <p:pic>
          <p:nvPicPr>
            <p:cNvPr id="18" name="图片 17"/>
            <p:cNvPicPr>
              <a:picLocks noChangeAspect="1"/>
            </p:cNvPicPr>
            <p:nvPr/>
          </p:nvPicPr>
          <p:blipFill>
            <a:blip r:embed="rId3">
              <a:extLst>
                <a:ext uri="{BEBA8EAE-BF5A-486C-A8C5-ECC9F3942E4B}">
                  <a14:imgProps xmlns:a14="http://schemas.microsoft.com/office/drawing/2010/main">
                    <a14:imgLayer r:embed="rId4">
                      <a14:imgEffect>
                        <a14:artisticPencilGrayscale/>
                      </a14:imgEffect>
                    </a14:imgLayer>
                  </a14:imgProps>
                </a:ext>
              </a:extLst>
            </a:blip>
            <a:stretch>
              <a:fillRect/>
            </a:stretch>
          </p:blipFill>
          <p:spPr>
            <a:xfrm>
              <a:off x="1924512" y="1795009"/>
              <a:ext cx="1939758" cy="1976636"/>
            </a:xfrm>
            <a:prstGeom prst="rect">
              <a:avLst/>
            </a:prstGeom>
          </p:spPr>
        </p:pic>
        <p:pic>
          <p:nvPicPr>
            <p:cNvPr id="23" name="图片 22"/>
            <p:cNvPicPr>
              <a:picLocks noChangeAspect="1"/>
            </p:cNvPicPr>
            <p:nvPr/>
          </p:nvPicPr>
          <p:blipFill>
            <a:blip r:embed="rId3"/>
            <a:stretch>
              <a:fillRect/>
            </a:stretch>
          </p:blipFill>
          <p:spPr>
            <a:xfrm>
              <a:off x="6019" y="1783010"/>
              <a:ext cx="1939758" cy="1976636"/>
            </a:xfrm>
            <a:prstGeom prst="rect">
              <a:avLst/>
            </a:prstGeom>
          </p:spPr>
        </p:pic>
        <p:pic>
          <p:nvPicPr>
            <p:cNvPr id="24" name="图片 23"/>
            <p:cNvPicPr>
              <a:picLocks noChangeAspect="1"/>
            </p:cNvPicPr>
            <p:nvPr/>
          </p:nvPicPr>
          <p:blipFill>
            <a:blip r:embed="rId3"/>
            <a:stretch>
              <a:fillRect/>
            </a:stretch>
          </p:blipFill>
          <p:spPr>
            <a:xfrm>
              <a:off x="7240754" y="3754016"/>
              <a:ext cx="1939758" cy="1976636"/>
            </a:xfrm>
            <a:prstGeom prst="rect">
              <a:avLst/>
            </a:prstGeom>
          </p:spPr>
        </p:pic>
        <p:pic>
          <p:nvPicPr>
            <p:cNvPr id="25" name="图片 24"/>
            <p:cNvPicPr>
              <a:picLocks noChangeAspect="1"/>
            </p:cNvPicPr>
            <p:nvPr/>
          </p:nvPicPr>
          <p:blipFill>
            <a:blip r:embed="rId3"/>
            <a:stretch>
              <a:fillRect/>
            </a:stretch>
          </p:blipFill>
          <p:spPr>
            <a:xfrm>
              <a:off x="5871037" y="3754016"/>
              <a:ext cx="1939758" cy="1976636"/>
            </a:xfrm>
            <a:prstGeom prst="rect">
              <a:avLst/>
            </a:prstGeom>
          </p:spPr>
        </p:pic>
        <p:pic>
          <p:nvPicPr>
            <p:cNvPr id="26" name="图片 25"/>
            <p:cNvPicPr>
              <a:picLocks noChangeAspect="1"/>
            </p:cNvPicPr>
            <p:nvPr/>
          </p:nvPicPr>
          <p:blipFill>
            <a:blip r:embed="rId3"/>
            <a:stretch>
              <a:fillRect/>
            </a:stretch>
          </p:blipFill>
          <p:spPr>
            <a:xfrm>
              <a:off x="3931279" y="3714366"/>
              <a:ext cx="1939758" cy="1976636"/>
            </a:xfrm>
            <a:prstGeom prst="rect">
              <a:avLst/>
            </a:prstGeom>
          </p:spPr>
        </p:pic>
        <p:pic>
          <p:nvPicPr>
            <p:cNvPr id="27" name="图片 26"/>
            <p:cNvPicPr>
              <a:picLocks noChangeAspect="1"/>
            </p:cNvPicPr>
            <p:nvPr/>
          </p:nvPicPr>
          <p:blipFill>
            <a:blip r:embed="rId3"/>
            <a:stretch>
              <a:fillRect/>
            </a:stretch>
          </p:blipFill>
          <p:spPr>
            <a:xfrm>
              <a:off x="1991521" y="3714366"/>
              <a:ext cx="1939758" cy="1976636"/>
            </a:xfrm>
            <a:prstGeom prst="rect">
              <a:avLst/>
            </a:prstGeom>
          </p:spPr>
        </p:pic>
        <p:pic>
          <p:nvPicPr>
            <p:cNvPr id="28" name="图片 27"/>
            <p:cNvPicPr>
              <a:picLocks noChangeAspect="1"/>
            </p:cNvPicPr>
            <p:nvPr/>
          </p:nvPicPr>
          <p:blipFill>
            <a:blip r:embed="rId3"/>
            <a:stretch>
              <a:fillRect/>
            </a:stretch>
          </p:blipFill>
          <p:spPr>
            <a:xfrm>
              <a:off x="51763" y="3738364"/>
              <a:ext cx="1939758" cy="1976636"/>
            </a:xfrm>
            <a:prstGeom prst="rect">
              <a:avLst/>
            </a:prstGeom>
          </p:spPr>
        </p:pic>
        <p:pic>
          <p:nvPicPr>
            <p:cNvPr id="29" name="图片 28"/>
            <p:cNvPicPr>
              <a:picLocks noChangeAspect="1"/>
            </p:cNvPicPr>
            <p:nvPr/>
          </p:nvPicPr>
          <p:blipFill>
            <a:blip r:embed="rId3"/>
            <a:stretch>
              <a:fillRect/>
            </a:stretch>
          </p:blipFill>
          <p:spPr>
            <a:xfrm>
              <a:off x="3853636" y="1811196"/>
              <a:ext cx="1939758" cy="1976636"/>
            </a:xfrm>
            <a:prstGeom prst="rect">
              <a:avLst/>
            </a:prstGeom>
          </p:spPr>
        </p:pic>
        <p:pic>
          <p:nvPicPr>
            <p:cNvPr id="30" name="图片 29"/>
            <p:cNvPicPr>
              <a:picLocks noChangeAspect="1"/>
            </p:cNvPicPr>
            <p:nvPr/>
          </p:nvPicPr>
          <p:blipFill>
            <a:blip r:embed="rId3"/>
            <a:stretch>
              <a:fillRect/>
            </a:stretch>
          </p:blipFill>
          <p:spPr>
            <a:xfrm>
              <a:off x="5772129" y="1794288"/>
              <a:ext cx="1939758" cy="1976636"/>
            </a:xfrm>
            <a:prstGeom prst="rect">
              <a:avLst/>
            </a:prstGeom>
          </p:spPr>
        </p:pic>
        <p:pic>
          <p:nvPicPr>
            <p:cNvPr id="33" name="图片 32"/>
            <p:cNvPicPr>
              <a:picLocks noChangeAspect="1"/>
            </p:cNvPicPr>
            <p:nvPr/>
          </p:nvPicPr>
          <p:blipFill>
            <a:blip r:embed="rId3"/>
            <a:stretch>
              <a:fillRect/>
            </a:stretch>
          </p:blipFill>
          <p:spPr>
            <a:xfrm>
              <a:off x="7147162" y="-188379"/>
              <a:ext cx="1939758" cy="1976636"/>
            </a:xfrm>
            <a:prstGeom prst="rect">
              <a:avLst/>
            </a:prstGeom>
          </p:spPr>
        </p:pic>
        <p:pic>
          <p:nvPicPr>
            <p:cNvPr id="34" name="图片 33"/>
            <p:cNvPicPr>
              <a:picLocks noChangeAspect="1"/>
            </p:cNvPicPr>
            <p:nvPr/>
          </p:nvPicPr>
          <p:blipFill>
            <a:blip r:embed="rId3"/>
            <a:stretch>
              <a:fillRect/>
            </a:stretch>
          </p:blipFill>
          <p:spPr>
            <a:xfrm>
              <a:off x="1929828" y="-181627"/>
              <a:ext cx="1939758" cy="1976636"/>
            </a:xfrm>
            <a:prstGeom prst="rect">
              <a:avLst/>
            </a:prstGeom>
          </p:spPr>
        </p:pic>
        <p:pic>
          <p:nvPicPr>
            <p:cNvPr id="35" name="图片 34"/>
            <p:cNvPicPr>
              <a:picLocks noChangeAspect="1"/>
            </p:cNvPicPr>
            <p:nvPr/>
          </p:nvPicPr>
          <p:blipFill>
            <a:blip r:embed="rId3"/>
            <a:stretch>
              <a:fillRect/>
            </a:stretch>
          </p:blipFill>
          <p:spPr>
            <a:xfrm>
              <a:off x="11335" y="-193626"/>
              <a:ext cx="1939758" cy="1976636"/>
            </a:xfrm>
            <a:prstGeom prst="rect">
              <a:avLst/>
            </a:prstGeom>
          </p:spPr>
        </p:pic>
        <p:pic>
          <p:nvPicPr>
            <p:cNvPr id="36" name="图片 35"/>
            <p:cNvPicPr>
              <a:picLocks noChangeAspect="1"/>
            </p:cNvPicPr>
            <p:nvPr/>
          </p:nvPicPr>
          <p:blipFill>
            <a:blip r:embed="rId3"/>
            <a:stretch>
              <a:fillRect/>
            </a:stretch>
          </p:blipFill>
          <p:spPr>
            <a:xfrm>
              <a:off x="3858952" y="-165440"/>
              <a:ext cx="1939758" cy="1976636"/>
            </a:xfrm>
            <a:prstGeom prst="rect">
              <a:avLst/>
            </a:prstGeom>
          </p:spPr>
        </p:pic>
        <p:pic>
          <p:nvPicPr>
            <p:cNvPr id="37" name="图片 36"/>
            <p:cNvPicPr>
              <a:picLocks noChangeAspect="1"/>
            </p:cNvPicPr>
            <p:nvPr/>
          </p:nvPicPr>
          <p:blipFill>
            <a:blip r:embed="rId3"/>
            <a:stretch>
              <a:fillRect/>
            </a:stretch>
          </p:blipFill>
          <p:spPr>
            <a:xfrm>
              <a:off x="5777445" y="-182348"/>
              <a:ext cx="1939758" cy="1976636"/>
            </a:xfrm>
            <a:prstGeom prst="rect">
              <a:avLst/>
            </a:prstGeom>
          </p:spPr>
        </p:pic>
      </p:grpSp>
      <p:sp>
        <p:nvSpPr>
          <p:cNvPr id="38" name="TextBox 445"/>
          <p:cNvSpPr txBox="1">
            <a:spLocks noChangeArrowheads="1"/>
          </p:cNvSpPr>
          <p:nvPr/>
        </p:nvSpPr>
        <p:spPr bwMode="auto">
          <a:xfrm rot="20292632">
            <a:off x="1180066" y="2376962"/>
            <a:ext cx="700667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9000" b="1" dirty="0" smtClean="0">
                <a:solidFill>
                  <a:srgbClr val="C92530"/>
                </a:solidFill>
                <a:latin typeface="微软雅黑" panose="020B0503020204020204" pitchFamily="34" charset="-122"/>
                <a:ea typeface="微软雅黑" panose="020B0503020204020204" pitchFamily="34" charset="-122"/>
              </a:rPr>
              <a:t>程序员太</a:t>
            </a:r>
            <a:r>
              <a:rPr lang="en-US" altLang="zh-CN" sz="9000" b="1" dirty="0" smtClean="0">
                <a:solidFill>
                  <a:srgbClr val="C92530"/>
                </a:solidFill>
                <a:latin typeface="微软雅黑" panose="020B0503020204020204" pitchFamily="34" charset="-122"/>
                <a:ea typeface="微软雅黑" panose="020B0503020204020204" pitchFamily="34" charset="-122"/>
              </a:rPr>
              <a:t>S B</a:t>
            </a:r>
            <a:endParaRPr lang="zh-CN" altLang="en-US" sz="9000" b="1" dirty="0">
              <a:solidFill>
                <a:srgbClr val="C9253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4489758"/>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250"/>
                                        <p:tgtEl>
                                          <p:spTgt spid="38"/>
                                        </p:tgtEl>
                                      </p:cBhvr>
                                    </p:animEffect>
                                  </p:childTnLst>
                                </p:cTn>
                              </p:par>
                              <p:par>
                                <p:cTn id="8" presetID="6" presetClass="emph" presetSubtype="0" fill="hold" grpId="1" nodeType="withEffect">
                                  <p:stCondLst>
                                    <p:cond delay="0"/>
                                  </p:stCondLst>
                                  <p:childTnLst>
                                    <p:animScale>
                                      <p:cBhvr>
                                        <p:cTn id="9" dur="1300" fill="hold"/>
                                        <p:tgtEl>
                                          <p:spTgt spid="3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1"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solidFill>
                  <a:schemeClr val="bg1"/>
                </a:solidFill>
                <a:ea typeface="微软雅黑" panose="020B0503020204020204" pitchFamily="34" charset="-122"/>
              </a:rPr>
              <a:t>情景 二</a:t>
            </a:r>
            <a:endParaRPr lang="en-US" altLang="zh-CN" sz="2400" b="1" dirty="0">
              <a:solidFill>
                <a:schemeClr val="bg1"/>
              </a:solidFill>
              <a:ea typeface="微软雅黑" panose="020B0503020204020204" pitchFamily="34" charset="-122"/>
            </a:endParaRPr>
          </a:p>
        </p:txBody>
      </p:sp>
      <p:grpSp>
        <p:nvGrpSpPr>
          <p:cNvPr id="10" name="组合 9"/>
          <p:cNvGrpSpPr/>
          <p:nvPr/>
        </p:nvGrpSpPr>
        <p:grpSpPr>
          <a:xfrm>
            <a:off x="1043608" y="1633364"/>
            <a:ext cx="7055111" cy="688431"/>
            <a:chOff x="1043608" y="1633364"/>
            <a:chExt cx="7055111" cy="688431"/>
          </a:xfrm>
        </p:grpSpPr>
        <p:sp>
          <p:nvSpPr>
            <p:cNvPr id="38" name="TextBox 445"/>
            <p:cNvSpPr txBox="1">
              <a:spLocks noChangeArrowheads="1"/>
            </p:cNvSpPr>
            <p:nvPr/>
          </p:nvSpPr>
          <p:spPr bwMode="auto">
            <a:xfrm>
              <a:off x="1835696" y="1633364"/>
              <a:ext cx="62630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smtClean="0">
                  <a:latin typeface="微软雅黑" panose="020B0503020204020204" pitchFamily="34" charset="-122"/>
                  <a:ea typeface="微软雅黑" panose="020B0503020204020204" pitchFamily="34" charset="-122"/>
                </a:rPr>
                <a:t>求解决方案，求</a:t>
              </a:r>
              <a:r>
                <a:rPr lang="zh-CN" altLang="en-US" sz="3200" b="1" dirty="0" smtClean="0">
                  <a:solidFill>
                    <a:srgbClr val="C00000"/>
                  </a:solidFill>
                  <a:latin typeface="微软雅黑" panose="020B0503020204020204" pitchFamily="34" charset="-122"/>
                  <a:ea typeface="微软雅黑" panose="020B0503020204020204" pitchFamily="34" charset="-122"/>
                </a:rPr>
                <a:t>定制化</a:t>
              </a:r>
              <a:r>
                <a:rPr lang="zh-CN" altLang="en-US" sz="2800" b="1" dirty="0" smtClean="0">
                  <a:latin typeface="微软雅黑" panose="020B0503020204020204" pitchFamily="34" charset="-122"/>
                  <a:ea typeface="微软雅黑" panose="020B0503020204020204" pitchFamily="34" charset="-122"/>
                </a:rPr>
                <a:t>的解决方案？</a:t>
              </a:r>
              <a:endParaRPr lang="zh-CN" altLang="en-US" sz="2800" b="1"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4"/>
            <a:stretch>
              <a:fillRect/>
            </a:stretch>
          </p:blipFill>
          <p:spPr>
            <a:xfrm>
              <a:off x="1043608" y="1633364"/>
              <a:ext cx="716946" cy="688431"/>
            </a:xfrm>
            <a:prstGeom prst="rect">
              <a:avLst/>
            </a:prstGeom>
          </p:spPr>
        </p:pic>
      </p:grpSp>
      <p:grpSp>
        <p:nvGrpSpPr>
          <p:cNvPr id="12" name="组合 11"/>
          <p:cNvGrpSpPr/>
          <p:nvPr/>
        </p:nvGrpSpPr>
        <p:grpSpPr>
          <a:xfrm>
            <a:off x="1072614" y="2425452"/>
            <a:ext cx="6443063" cy="647373"/>
            <a:chOff x="1072614" y="2425452"/>
            <a:chExt cx="6443063" cy="647373"/>
          </a:xfrm>
        </p:grpSpPr>
        <p:sp>
          <p:nvSpPr>
            <p:cNvPr id="40" name="TextBox 445"/>
            <p:cNvSpPr txBox="1">
              <a:spLocks noChangeArrowheads="1"/>
            </p:cNvSpPr>
            <p:nvPr/>
          </p:nvSpPr>
          <p:spPr bwMode="auto">
            <a:xfrm>
              <a:off x="1827045" y="2425452"/>
              <a:ext cx="568863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smtClean="0">
                  <a:latin typeface="微软雅黑" panose="020B0503020204020204" pitchFamily="34" charset="-122"/>
                  <a:ea typeface="微软雅黑" panose="020B0503020204020204" pitchFamily="34" charset="-122"/>
                </a:rPr>
                <a:t>我安全知识</a:t>
              </a:r>
              <a:r>
                <a:rPr lang="zh-CN" altLang="en-US" sz="3200" b="1" dirty="0" smtClean="0">
                  <a:solidFill>
                    <a:srgbClr val="C00000"/>
                  </a:solidFill>
                  <a:latin typeface="微软雅黑" panose="020B0503020204020204" pitchFamily="34" charset="-122"/>
                  <a:ea typeface="微软雅黑" panose="020B0503020204020204" pitchFamily="34" charset="-122"/>
                </a:rPr>
                <a:t>饥渴</a:t>
              </a:r>
              <a:r>
                <a:rPr lang="zh-CN" altLang="en-US" sz="2800" b="1" dirty="0" smtClean="0">
                  <a:latin typeface="微软雅黑" panose="020B0503020204020204" pitchFamily="34" charset="-122"/>
                  <a:ea typeface="微软雅黑" panose="020B0503020204020204" pitchFamily="34" charset="-122"/>
                </a:rPr>
                <a:t>，哪里可以学习？</a:t>
              </a:r>
              <a:endParaRPr lang="zh-CN" altLang="en-US" sz="2800" b="1"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5"/>
            <a:stretch>
              <a:fillRect/>
            </a:stretch>
          </p:blipFill>
          <p:spPr>
            <a:xfrm>
              <a:off x="1072614" y="2425452"/>
              <a:ext cx="658933" cy="647373"/>
            </a:xfrm>
            <a:prstGeom prst="rect">
              <a:avLst/>
            </a:prstGeom>
          </p:spPr>
        </p:pic>
      </p:grpSp>
      <p:grpSp>
        <p:nvGrpSpPr>
          <p:cNvPr id="13" name="组合 12"/>
          <p:cNvGrpSpPr/>
          <p:nvPr/>
        </p:nvGrpSpPr>
        <p:grpSpPr>
          <a:xfrm>
            <a:off x="1019942" y="3176482"/>
            <a:ext cx="7368481" cy="703654"/>
            <a:chOff x="1019942" y="3176482"/>
            <a:chExt cx="7368481" cy="703654"/>
          </a:xfrm>
        </p:grpSpPr>
        <p:sp>
          <p:nvSpPr>
            <p:cNvPr id="41" name="TextBox 445"/>
            <p:cNvSpPr txBox="1">
              <a:spLocks noChangeArrowheads="1"/>
            </p:cNvSpPr>
            <p:nvPr/>
          </p:nvSpPr>
          <p:spPr bwMode="auto">
            <a:xfrm>
              <a:off x="1835696" y="3236704"/>
              <a:ext cx="65527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smtClean="0">
                  <a:latin typeface="微软雅黑" panose="020B0503020204020204" pitchFamily="34" charset="-122"/>
                  <a:ea typeface="微软雅黑" panose="020B0503020204020204" pitchFamily="34" charset="-122"/>
                </a:rPr>
                <a:t>我想了解自己部门哪些漏洞比较</a:t>
              </a:r>
              <a:r>
                <a:rPr lang="zh-CN" altLang="en-US" sz="3200" b="1" dirty="0" smtClean="0">
                  <a:solidFill>
                    <a:srgbClr val="C00000"/>
                  </a:solidFill>
                  <a:latin typeface="微软雅黑" panose="020B0503020204020204" pitchFamily="34" charset="-122"/>
                  <a:ea typeface="微软雅黑" panose="020B0503020204020204" pitchFamily="34" charset="-122"/>
                </a:rPr>
                <a:t>突出</a:t>
              </a:r>
              <a:r>
                <a:rPr lang="zh-CN" altLang="en-US" sz="2800" b="1" dirty="0" smtClean="0">
                  <a:latin typeface="微软雅黑" panose="020B0503020204020204" pitchFamily="34" charset="-122"/>
                  <a:ea typeface="微软雅黑" panose="020B0503020204020204" pitchFamily="34" charset="-122"/>
                </a:rPr>
                <a:t>？</a:t>
              </a:r>
              <a:endParaRPr lang="zh-CN" altLang="en-US" sz="4000" b="1" i="1"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6"/>
            <a:stretch>
              <a:fillRect/>
            </a:stretch>
          </p:blipFill>
          <p:spPr>
            <a:xfrm>
              <a:off x="1019942" y="3176482"/>
              <a:ext cx="711605" cy="703654"/>
            </a:xfrm>
            <a:prstGeom prst="rect">
              <a:avLst/>
            </a:prstGeom>
          </p:spPr>
        </p:pic>
      </p:grpSp>
      <p:grpSp>
        <p:nvGrpSpPr>
          <p:cNvPr id="14" name="组合 13"/>
          <p:cNvGrpSpPr/>
          <p:nvPr/>
        </p:nvGrpSpPr>
        <p:grpSpPr>
          <a:xfrm>
            <a:off x="947119" y="4037296"/>
            <a:ext cx="6784582" cy="795338"/>
            <a:chOff x="947119" y="4037296"/>
            <a:chExt cx="6784582" cy="795338"/>
          </a:xfrm>
        </p:grpSpPr>
        <p:sp>
          <p:nvSpPr>
            <p:cNvPr id="9" name="TextBox 445"/>
            <p:cNvSpPr txBox="1">
              <a:spLocks noChangeArrowheads="1"/>
            </p:cNvSpPr>
            <p:nvPr/>
          </p:nvSpPr>
          <p:spPr bwMode="auto">
            <a:xfrm>
              <a:off x="1835697" y="4142578"/>
              <a:ext cx="58960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smtClean="0">
                  <a:latin typeface="微软雅黑" panose="020B0503020204020204" pitchFamily="34" charset="-122"/>
                  <a:ea typeface="微软雅黑" panose="020B0503020204020204" pitchFamily="34" charset="-122"/>
                </a:rPr>
                <a:t>我</a:t>
              </a:r>
              <a:r>
                <a:rPr lang="zh-CN" altLang="en-US" sz="3200" b="1" dirty="0" smtClean="0">
                  <a:solidFill>
                    <a:srgbClr val="C00000"/>
                  </a:solidFill>
                  <a:latin typeface="微软雅黑" panose="020B0503020204020204" pitchFamily="34" charset="-122"/>
                  <a:ea typeface="微软雅黑" panose="020B0503020204020204" pitchFamily="34" charset="-122"/>
                </a:rPr>
                <a:t>新来</a:t>
              </a:r>
              <a:r>
                <a:rPr lang="zh-CN" altLang="en-US" sz="2800" b="1" dirty="0" smtClean="0">
                  <a:latin typeface="微软雅黑" panose="020B0503020204020204" pitchFamily="34" charset="-122"/>
                  <a:ea typeface="微软雅黑" panose="020B0503020204020204" pitchFamily="34" charset="-122"/>
                </a:rPr>
                <a:t>的，不知道什么安全漏洞！</a:t>
              </a:r>
              <a:endParaRPr lang="zh-CN" altLang="en-US" sz="4000" b="1" i="1"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7"/>
            <a:stretch>
              <a:fillRect/>
            </a:stretch>
          </p:blipFill>
          <p:spPr>
            <a:xfrm>
              <a:off x="947119" y="4037296"/>
              <a:ext cx="857250" cy="795338"/>
            </a:xfrm>
            <a:prstGeom prst="rect">
              <a:avLst/>
            </a:prstGeom>
          </p:spPr>
        </p:pic>
      </p:grpSp>
    </p:spTree>
    <p:extLst>
      <p:ext uri="{BB962C8B-B14F-4D97-AF65-F5344CB8AC3E}">
        <p14:creationId xmlns:p14="http://schemas.microsoft.com/office/powerpoint/2010/main" val="7945687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1"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solidFill>
                  <a:schemeClr val="bg1"/>
                </a:solidFill>
                <a:ea typeface="微软雅黑" panose="020B0503020204020204" pitchFamily="34" charset="-122"/>
              </a:rPr>
              <a:t>情景 二</a:t>
            </a:r>
            <a:endParaRPr lang="en-US" altLang="zh-CN" sz="2400" b="1" dirty="0">
              <a:solidFill>
                <a:schemeClr val="bg1"/>
              </a:solidFill>
              <a:ea typeface="微软雅黑" panose="020B0503020204020204" pitchFamily="34" charset="-122"/>
            </a:endParaRPr>
          </a:p>
        </p:txBody>
      </p:sp>
      <p:pic>
        <p:nvPicPr>
          <p:cNvPr id="2" name="图片 1"/>
          <p:cNvPicPr>
            <a:picLocks noChangeAspect="1"/>
          </p:cNvPicPr>
          <p:nvPr/>
        </p:nvPicPr>
        <p:blipFill>
          <a:blip r:embed="rId4"/>
          <a:stretch>
            <a:fillRect/>
          </a:stretch>
        </p:blipFill>
        <p:spPr>
          <a:xfrm>
            <a:off x="1757362" y="521404"/>
            <a:ext cx="5910982" cy="5200864"/>
          </a:xfrm>
          <a:prstGeom prst="rect">
            <a:avLst/>
          </a:prstGeom>
        </p:spPr>
      </p:pic>
      <p:sp>
        <p:nvSpPr>
          <p:cNvPr id="4" name="TextBox 445"/>
          <p:cNvSpPr txBox="1">
            <a:spLocks noChangeArrowheads="1"/>
          </p:cNvSpPr>
          <p:nvPr/>
        </p:nvSpPr>
        <p:spPr bwMode="auto">
          <a:xfrm>
            <a:off x="1259632" y="985291"/>
            <a:ext cx="223224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800" b="1" dirty="0" smtClean="0">
                <a:latin typeface="微软雅黑" panose="020B0503020204020204" pitchFamily="34" charset="-122"/>
                <a:ea typeface="微软雅黑" panose="020B0503020204020204" pitchFamily="34" charset="-122"/>
              </a:rPr>
              <a:t>求 教</a:t>
            </a:r>
            <a:endParaRPr lang="zh-CN" altLang="en-US" sz="4800" b="1" dirty="0">
              <a:latin typeface="微软雅黑" panose="020B0503020204020204" pitchFamily="34" charset="-122"/>
              <a:ea typeface="微软雅黑" panose="020B0503020204020204" pitchFamily="34" charset="-122"/>
            </a:endParaRPr>
          </a:p>
        </p:txBody>
      </p:sp>
      <p:sp>
        <p:nvSpPr>
          <p:cNvPr id="5" name="TextBox 445"/>
          <p:cNvSpPr txBox="1">
            <a:spLocks noChangeArrowheads="1"/>
          </p:cNvSpPr>
          <p:nvPr/>
        </p:nvSpPr>
        <p:spPr bwMode="auto">
          <a:xfrm>
            <a:off x="6411348" y="985291"/>
            <a:ext cx="190506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800" b="1" dirty="0" smtClean="0">
                <a:latin typeface="微软雅黑" panose="020B0503020204020204" pitchFamily="34" charset="-122"/>
                <a:ea typeface="微软雅黑" panose="020B0503020204020204" pitchFamily="34" charset="-122"/>
              </a:rPr>
              <a:t>无 门</a:t>
            </a:r>
            <a:endParaRPr lang="zh-CN" altLang="en-US" sz="4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75025917"/>
      </p:ext>
    </p:extLst>
  </p:cSld>
  <p:clrMapOvr>
    <a:masterClrMapping/>
  </p:clrMapOvr>
  <mc:AlternateContent xmlns:mc="http://schemas.openxmlformats.org/markup-compatibility/2006" xmlns:p14="http://schemas.microsoft.com/office/powerpoint/2010/main">
    <mc:Choice Requires="p14">
      <p:transition spd="slow" p14:dur="20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10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1"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solidFill>
                  <a:schemeClr val="bg1"/>
                </a:solidFill>
                <a:ea typeface="微软雅黑" panose="020B0503020204020204" pitchFamily="34" charset="-122"/>
              </a:rPr>
              <a:t>安全部门职责</a:t>
            </a:r>
            <a:endParaRPr lang="en-US" altLang="zh-CN" sz="2400" b="1" dirty="0">
              <a:solidFill>
                <a:schemeClr val="bg1"/>
              </a:solidFill>
              <a:ea typeface="微软雅黑" panose="020B0503020204020204" pitchFamily="34" charset="-122"/>
            </a:endParaRPr>
          </a:p>
        </p:txBody>
      </p:sp>
      <p:grpSp>
        <p:nvGrpSpPr>
          <p:cNvPr id="12" name="组合 11"/>
          <p:cNvGrpSpPr/>
          <p:nvPr/>
        </p:nvGrpSpPr>
        <p:grpSpPr>
          <a:xfrm>
            <a:off x="720268" y="2019826"/>
            <a:ext cx="6874395" cy="677108"/>
            <a:chOff x="720268" y="2019826"/>
            <a:chExt cx="6874395" cy="677108"/>
          </a:xfrm>
        </p:grpSpPr>
        <p:sp>
          <p:nvSpPr>
            <p:cNvPr id="5" name="TextBox 445"/>
            <p:cNvSpPr txBox="1">
              <a:spLocks noChangeArrowheads="1"/>
            </p:cNvSpPr>
            <p:nvPr/>
          </p:nvSpPr>
          <p:spPr bwMode="auto">
            <a:xfrm>
              <a:off x="1331640" y="2019826"/>
              <a:ext cx="6263023"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800" b="1" dirty="0" smtClean="0">
                  <a:latin typeface="微软雅黑" panose="020B0503020204020204" pitchFamily="34" charset="-122"/>
                  <a:ea typeface="微软雅黑" panose="020B0503020204020204" pitchFamily="34" charset="-122"/>
                </a:rPr>
                <a:t>提高人员安全意识</a:t>
              </a:r>
              <a:endParaRPr lang="zh-CN" altLang="en-US" sz="3800" b="1" dirty="0">
                <a:latin typeface="微软雅黑" panose="020B0503020204020204" pitchFamily="34" charset="-122"/>
                <a:ea typeface="微软雅黑" panose="020B0503020204020204" pitchFamily="34" charset="-122"/>
              </a:endParaRPr>
            </a:p>
          </p:txBody>
        </p:sp>
        <p:sp>
          <p:nvSpPr>
            <p:cNvPr id="3" name="上箭头 2"/>
            <p:cNvSpPr/>
            <p:nvPr/>
          </p:nvSpPr>
          <p:spPr>
            <a:xfrm>
              <a:off x="5508104" y="2138210"/>
              <a:ext cx="258554" cy="383516"/>
            </a:xfrm>
            <a:prstGeom prst="upArrow">
              <a:avLst/>
            </a:prstGeom>
            <a:solidFill>
              <a:srgbClr val="C81624"/>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4"/>
            <a:stretch>
              <a:fillRect/>
            </a:stretch>
          </p:blipFill>
          <p:spPr>
            <a:xfrm>
              <a:off x="720268" y="2019826"/>
              <a:ext cx="634544" cy="620285"/>
            </a:xfrm>
            <a:prstGeom prst="rect">
              <a:avLst/>
            </a:prstGeom>
          </p:spPr>
        </p:pic>
      </p:grpSp>
      <p:grpSp>
        <p:nvGrpSpPr>
          <p:cNvPr id="14" name="组合 13"/>
          <p:cNvGrpSpPr/>
          <p:nvPr/>
        </p:nvGrpSpPr>
        <p:grpSpPr>
          <a:xfrm>
            <a:off x="795112" y="3476536"/>
            <a:ext cx="4971546" cy="677108"/>
            <a:chOff x="795112" y="2795410"/>
            <a:chExt cx="4971546" cy="677108"/>
          </a:xfrm>
        </p:grpSpPr>
        <p:sp>
          <p:nvSpPr>
            <p:cNvPr id="7" name="上箭头 6"/>
            <p:cNvSpPr/>
            <p:nvPr/>
          </p:nvSpPr>
          <p:spPr>
            <a:xfrm rot="10800000">
              <a:off x="5508104" y="3001515"/>
              <a:ext cx="258554" cy="347409"/>
            </a:xfrm>
            <a:prstGeom prst="upArrow">
              <a:avLst/>
            </a:prstGeom>
            <a:solidFill>
              <a:srgbClr val="C81624"/>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795112" y="2795410"/>
              <a:ext cx="4620211" cy="677108"/>
              <a:chOff x="795112" y="2795410"/>
              <a:chExt cx="4620211" cy="677108"/>
            </a:xfrm>
          </p:grpSpPr>
          <p:pic>
            <p:nvPicPr>
              <p:cNvPr id="6" name="图片 5"/>
              <p:cNvPicPr>
                <a:picLocks noChangeAspect="1"/>
              </p:cNvPicPr>
              <p:nvPr/>
            </p:nvPicPr>
            <p:blipFill>
              <a:blip r:embed="rId5"/>
              <a:stretch>
                <a:fillRect/>
              </a:stretch>
            </p:blipFill>
            <p:spPr>
              <a:xfrm>
                <a:off x="795112" y="2889294"/>
                <a:ext cx="484855" cy="459631"/>
              </a:xfrm>
              <a:prstGeom prst="rect">
                <a:avLst/>
              </a:prstGeom>
            </p:spPr>
          </p:pic>
          <p:sp>
            <p:nvSpPr>
              <p:cNvPr id="9" name="矩形 8"/>
              <p:cNvSpPr/>
              <p:nvPr/>
            </p:nvSpPr>
            <p:spPr>
              <a:xfrm>
                <a:off x="1332154" y="2795410"/>
                <a:ext cx="4083169" cy="677108"/>
              </a:xfrm>
              <a:prstGeom prst="rect">
                <a:avLst/>
              </a:prstGeom>
            </p:spPr>
            <p:txBody>
              <a:bodyPr wrap="none">
                <a:spAutoFit/>
              </a:bodyPr>
              <a:lstStyle/>
              <a:p>
                <a:pPr eaLnBrk="1" hangingPunct="1"/>
                <a:r>
                  <a:rPr lang="zh-CN" altLang="en-US" sz="3800" b="1" dirty="0">
                    <a:latin typeface="微软雅黑" panose="020B0503020204020204" pitchFamily="34" charset="-122"/>
                    <a:ea typeface="微软雅黑" panose="020B0503020204020204" pitchFamily="34" charset="-122"/>
                  </a:rPr>
                  <a:t>降低公司安全风险</a:t>
                </a:r>
                <a:endParaRPr lang="en-US" altLang="zh-CN" sz="3800" b="1" dirty="0">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1331672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445"/>
          <p:cNvSpPr txBox="1">
            <a:spLocks noChangeArrowheads="1"/>
          </p:cNvSpPr>
          <p:nvPr/>
        </p:nvSpPr>
        <p:spPr bwMode="auto">
          <a:xfrm>
            <a:off x="1619672" y="4513684"/>
            <a:ext cx="61926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800" b="1" dirty="0" smtClean="0">
                <a:solidFill>
                  <a:srgbClr val="C00000"/>
                </a:solidFill>
                <a:latin typeface="微软雅黑" panose="020B0503020204020204" pitchFamily="34" charset="-122"/>
                <a:ea typeface="微软雅黑" panose="020B0503020204020204" pitchFamily="34" charset="-122"/>
              </a:rPr>
              <a:t>取其精华，普渡众生！</a:t>
            </a:r>
            <a:endParaRPr lang="zh-CN" altLang="en-US" sz="48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29571049"/>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6" presetClass="emph" presetSubtype="0" fill="hold" grpId="1" nodeType="withEffect">
                                  <p:stCondLst>
                                    <p:cond delay="0"/>
                                  </p:stCondLst>
                                  <p:childTnLst>
                                    <p:animScale>
                                      <p:cBhvr>
                                        <p:cTn id="10"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1"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solidFill>
                  <a:schemeClr val="bg1"/>
                </a:solidFill>
                <a:ea typeface="微软雅黑" panose="020B0503020204020204" pitchFamily="34" charset="-122"/>
              </a:rPr>
              <a:t>安全知识建设四阶段</a:t>
            </a:r>
            <a:endParaRPr lang="en-US" altLang="zh-CN" sz="2400" b="1" dirty="0">
              <a:solidFill>
                <a:schemeClr val="bg1"/>
              </a:solidFill>
              <a:ea typeface="微软雅黑" panose="020B0503020204020204" pitchFamily="34" charset="-122"/>
            </a:endParaRPr>
          </a:p>
        </p:txBody>
      </p:sp>
      <p:sp>
        <p:nvSpPr>
          <p:cNvPr id="9" name="矩形 8"/>
          <p:cNvSpPr/>
          <p:nvPr/>
        </p:nvSpPr>
        <p:spPr>
          <a:xfrm>
            <a:off x="203900" y="4873724"/>
            <a:ext cx="1415772" cy="461665"/>
          </a:xfrm>
          <a:prstGeom prst="rect">
            <a:avLst/>
          </a:prstGeom>
          <a:ln>
            <a:solidFill>
              <a:srgbClr val="C81624"/>
            </a:solidFill>
            <a:prstDash val="lgDashDot"/>
          </a:ln>
        </p:spPr>
        <p:txBody>
          <a:bodyPr wrap="none">
            <a:spAutoFit/>
          </a:bodyPr>
          <a:lstStyle/>
          <a:p>
            <a:pPr eaLnBrk="1" hangingPunct="1"/>
            <a:r>
              <a:rPr lang="zh-CN" altLang="en-US" sz="2400" b="1" dirty="0" smtClean="0">
                <a:latin typeface="微软雅黑" panose="020B0503020204020204" pitchFamily="34" charset="-122"/>
                <a:ea typeface="微软雅黑" panose="020B0503020204020204" pitchFamily="34" charset="-122"/>
              </a:rPr>
              <a:t>数据分析</a:t>
            </a:r>
            <a:endParaRPr lang="en-US" altLang="zh-CN" sz="2400" b="1" dirty="0">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35496" y="5449788"/>
            <a:ext cx="1800200" cy="0"/>
          </a:xfrm>
          <a:prstGeom prst="line">
            <a:avLst/>
          </a:prstGeom>
          <a:ln w="28575">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1835696" y="4291273"/>
            <a:ext cx="648072" cy="1158515"/>
          </a:xfrm>
          <a:prstGeom prst="line">
            <a:avLst/>
          </a:prstGeom>
          <a:ln w="28575">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2724180" y="3721596"/>
            <a:ext cx="1415772" cy="461665"/>
          </a:xfrm>
          <a:prstGeom prst="rect">
            <a:avLst/>
          </a:prstGeom>
          <a:ln>
            <a:solidFill>
              <a:srgbClr val="C81624"/>
            </a:solidFill>
            <a:prstDash val="lgDashDot"/>
          </a:ln>
        </p:spPr>
        <p:txBody>
          <a:bodyPr wrap="none">
            <a:spAutoFit/>
          </a:bodyPr>
          <a:lstStyle/>
          <a:p>
            <a:pPr eaLnBrk="1" hangingPunct="1"/>
            <a:r>
              <a:rPr lang="zh-CN" altLang="en-US" sz="2400" b="1" dirty="0" smtClean="0">
                <a:latin typeface="微软雅黑" panose="020B0503020204020204" pitchFamily="34" charset="-122"/>
                <a:ea typeface="微软雅黑" panose="020B0503020204020204" pitchFamily="34" charset="-122"/>
              </a:rPr>
              <a:t>制作知识</a:t>
            </a:r>
            <a:endParaRPr lang="en-US" altLang="zh-CN" sz="2400" b="1" dirty="0">
              <a:latin typeface="微软雅黑" panose="020B0503020204020204" pitchFamily="34" charset="-122"/>
              <a:ea typeface="微软雅黑" panose="020B0503020204020204" pitchFamily="34" charset="-122"/>
            </a:endParaRPr>
          </a:p>
        </p:txBody>
      </p:sp>
      <p:sp>
        <p:nvSpPr>
          <p:cNvPr id="34" name="矩形 33"/>
          <p:cNvSpPr/>
          <p:nvPr/>
        </p:nvSpPr>
        <p:spPr>
          <a:xfrm>
            <a:off x="5078568" y="2548095"/>
            <a:ext cx="1507144" cy="461665"/>
          </a:xfrm>
          <a:prstGeom prst="rect">
            <a:avLst/>
          </a:prstGeom>
          <a:ln>
            <a:solidFill>
              <a:srgbClr val="C81624"/>
            </a:solidFill>
            <a:prstDash val="lgDashDot"/>
          </a:ln>
        </p:spPr>
        <p:txBody>
          <a:bodyPr wrap="none">
            <a:spAutoFit/>
          </a:bodyPr>
          <a:lstStyle/>
          <a:p>
            <a:pPr eaLnBrk="1" hangingPunct="1"/>
            <a:r>
              <a:rPr lang="zh-CN" altLang="en-US" sz="2400" b="1" dirty="0" smtClean="0">
                <a:latin typeface="微软雅黑" panose="020B0503020204020204" pitchFamily="34" charset="-122"/>
                <a:ea typeface="微软雅黑" panose="020B0503020204020204" pitchFamily="34" charset="-122"/>
              </a:rPr>
              <a:t>推广 培训</a:t>
            </a:r>
            <a:endParaRPr lang="en-US" altLang="zh-CN" sz="2400" b="1" dirty="0">
              <a:latin typeface="微软雅黑" panose="020B0503020204020204" pitchFamily="34" charset="-122"/>
              <a:ea typeface="微软雅黑" panose="020B0503020204020204" pitchFamily="34" charset="-122"/>
            </a:endParaRPr>
          </a:p>
        </p:txBody>
      </p:sp>
      <p:sp>
        <p:nvSpPr>
          <p:cNvPr id="35" name="矩形 34"/>
          <p:cNvSpPr/>
          <p:nvPr/>
        </p:nvSpPr>
        <p:spPr>
          <a:xfrm>
            <a:off x="7536014" y="1417340"/>
            <a:ext cx="1507144" cy="461665"/>
          </a:xfrm>
          <a:prstGeom prst="rect">
            <a:avLst/>
          </a:prstGeom>
          <a:ln>
            <a:solidFill>
              <a:srgbClr val="C81624"/>
            </a:solidFill>
            <a:prstDash val="lgDashDot"/>
          </a:ln>
        </p:spPr>
        <p:txBody>
          <a:bodyPr wrap="none">
            <a:spAutoFit/>
          </a:bodyPr>
          <a:lstStyle/>
          <a:p>
            <a:pPr eaLnBrk="1" hangingPunct="1"/>
            <a:r>
              <a:rPr lang="zh-CN" altLang="en-US" sz="2400" b="1" dirty="0" smtClean="0">
                <a:latin typeface="微软雅黑" panose="020B0503020204020204" pitchFamily="34" charset="-122"/>
                <a:ea typeface="微软雅黑" panose="020B0503020204020204" pitchFamily="34" charset="-122"/>
              </a:rPr>
              <a:t>反馈 跟踪</a:t>
            </a:r>
            <a:endParaRPr lang="en-US" altLang="zh-CN" sz="2400" b="1" dirty="0">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2483768" y="4291273"/>
            <a:ext cx="1800200" cy="0"/>
          </a:xfrm>
          <a:prstGeom prst="line">
            <a:avLst/>
          </a:prstGeom>
          <a:ln w="28575">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4283968" y="3108760"/>
            <a:ext cx="648072" cy="1158515"/>
          </a:xfrm>
          <a:prstGeom prst="line">
            <a:avLst/>
          </a:prstGeom>
          <a:ln w="28575">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932040" y="3108760"/>
            <a:ext cx="1800200" cy="0"/>
          </a:xfrm>
          <a:prstGeom prst="line">
            <a:avLst/>
          </a:prstGeom>
          <a:ln w="28575">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6695728" y="1950246"/>
            <a:ext cx="648072" cy="1158515"/>
          </a:xfrm>
          <a:prstGeom prst="line">
            <a:avLst/>
          </a:prstGeom>
          <a:ln w="28575">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7343800" y="1950246"/>
            <a:ext cx="1800200" cy="0"/>
          </a:xfrm>
          <a:prstGeom prst="line">
            <a:avLst/>
          </a:prstGeom>
          <a:ln w="28575">
            <a:solidFill>
              <a:srgbClr val="C0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459393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ppt_x"/>
                                          </p:val>
                                        </p:tav>
                                        <p:tav tm="100000">
                                          <p:val>
                                            <p:strVal val="#ppt_x"/>
                                          </p:val>
                                        </p:tav>
                                      </p:tavLst>
                                    </p:anim>
                                    <p:anim calcmode="lin" valueType="num">
                                      <p:cBhvr additive="base">
                                        <p:cTn id="8" dur="1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ppt_x"/>
                                          </p:val>
                                        </p:tav>
                                        <p:tav tm="100000">
                                          <p:val>
                                            <p:strVal val="#ppt_x"/>
                                          </p:val>
                                        </p:tav>
                                      </p:tavLst>
                                    </p:anim>
                                    <p:anim calcmode="lin" valueType="num">
                                      <p:cBhvr additive="base">
                                        <p:cTn id="12" dur="1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1500" fill="hold"/>
                                        <p:tgtEl>
                                          <p:spTgt spid="40"/>
                                        </p:tgtEl>
                                        <p:attrNameLst>
                                          <p:attrName>ppt_x</p:attrName>
                                        </p:attrNameLst>
                                      </p:cBhvr>
                                      <p:tavLst>
                                        <p:tav tm="0">
                                          <p:val>
                                            <p:strVal val="#ppt_x"/>
                                          </p:val>
                                        </p:tav>
                                        <p:tav tm="100000">
                                          <p:val>
                                            <p:strVal val="#ppt_x"/>
                                          </p:val>
                                        </p:tav>
                                      </p:tavLst>
                                    </p:anim>
                                    <p:anim calcmode="lin" valueType="num">
                                      <p:cBhvr additive="base">
                                        <p:cTn id="16" dur="150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1500" fill="hold"/>
                                        <p:tgtEl>
                                          <p:spTgt spid="41"/>
                                        </p:tgtEl>
                                        <p:attrNameLst>
                                          <p:attrName>ppt_x</p:attrName>
                                        </p:attrNameLst>
                                      </p:cBhvr>
                                      <p:tavLst>
                                        <p:tav tm="0">
                                          <p:val>
                                            <p:strVal val="#ppt_x"/>
                                          </p:val>
                                        </p:tav>
                                        <p:tav tm="100000">
                                          <p:val>
                                            <p:strVal val="#ppt_x"/>
                                          </p:val>
                                        </p:tav>
                                      </p:tavLst>
                                    </p:anim>
                                    <p:anim calcmode="lin" valueType="num">
                                      <p:cBhvr additive="base">
                                        <p:cTn id="20" dur="1500" fill="hold"/>
                                        <p:tgtEl>
                                          <p:spTgt spid="4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1500" fill="hold"/>
                                        <p:tgtEl>
                                          <p:spTgt spid="42"/>
                                        </p:tgtEl>
                                        <p:attrNameLst>
                                          <p:attrName>ppt_x</p:attrName>
                                        </p:attrNameLst>
                                      </p:cBhvr>
                                      <p:tavLst>
                                        <p:tav tm="0">
                                          <p:val>
                                            <p:strVal val="#ppt_x"/>
                                          </p:val>
                                        </p:tav>
                                        <p:tav tm="100000">
                                          <p:val>
                                            <p:strVal val="#ppt_x"/>
                                          </p:val>
                                        </p:tav>
                                      </p:tavLst>
                                    </p:anim>
                                    <p:anim calcmode="lin" valueType="num">
                                      <p:cBhvr additive="base">
                                        <p:cTn id="24" dur="1500" fill="hold"/>
                                        <p:tgtEl>
                                          <p:spTgt spid="4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1500" fill="hold"/>
                                        <p:tgtEl>
                                          <p:spTgt spid="43"/>
                                        </p:tgtEl>
                                        <p:attrNameLst>
                                          <p:attrName>ppt_x</p:attrName>
                                        </p:attrNameLst>
                                      </p:cBhvr>
                                      <p:tavLst>
                                        <p:tav tm="0">
                                          <p:val>
                                            <p:strVal val="#ppt_x"/>
                                          </p:val>
                                        </p:tav>
                                        <p:tav tm="100000">
                                          <p:val>
                                            <p:strVal val="#ppt_x"/>
                                          </p:val>
                                        </p:tav>
                                      </p:tavLst>
                                    </p:anim>
                                    <p:anim calcmode="lin" valueType="num">
                                      <p:cBhvr additive="base">
                                        <p:cTn id="28" dur="1500" fill="hold"/>
                                        <p:tgtEl>
                                          <p:spTgt spid="4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1500" fill="hold"/>
                                        <p:tgtEl>
                                          <p:spTgt spid="44"/>
                                        </p:tgtEl>
                                        <p:attrNameLst>
                                          <p:attrName>ppt_x</p:attrName>
                                        </p:attrNameLst>
                                      </p:cBhvr>
                                      <p:tavLst>
                                        <p:tav tm="0">
                                          <p:val>
                                            <p:strVal val="#ppt_x"/>
                                          </p:val>
                                        </p:tav>
                                        <p:tav tm="100000">
                                          <p:val>
                                            <p:strVal val="#ppt_x"/>
                                          </p:val>
                                        </p:tav>
                                      </p:tavLst>
                                    </p:anim>
                                    <p:anim calcmode="lin" valueType="num">
                                      <p:cBhvr additive="base">
                                        <p:cTn id="32" dur="1500" fill="hold"/>
                                        <p:tgtEl>
                                          <p:spTgt spid="44"/>
                                        </p:tgtEl>
                                        <p:attrNameLst>
                                          <p:attrName>ppt_y</p:attrName>
                                        </p:attrNameLst>
                                      </p:cBhvr>
                                      <p:tavLst>
                                        <p:tav tm="0">
                                          <p:val>
                                            <p:strVal val="1+#ppt_h/2"/>
                                          </p:val>
                                        </p:tav>
                                        <p:tav tm="100000">
                                          <p:val>
                                            <p:strVal val="#ppt_y"/>
                                          </p:val>
                                        </p:tav>
                                      </p:tavLst>
                                    </p:anim>
                                  </p:childTnLst>
                                </p:cTn>
                              </p:par>
                              <p:par>
                                <p:cTn id="33" presetID="53" presetClass="entr" presetSubtype="16" fill="hold" grpId="0" nodeType="withEffect">
                                  <p:stCondLst>
                                    <p:cond delay="2000"/>
                                  </p:stCondLst>
                                  <p:childTnLst>
                                    <p:set>
                                      <p:cBhvr>
                                        <p:cTn id="34" dur="1" fill="hold">
                                          <p:stCondLst>
                                            <p:cond delay="0"/>
                                          </p:stCondLst>
                                        </p:cTn>
                                        <p:tgtEl>
                                          <p:spTgt spid="9"/>
                                        </p:tgtEl>
                                        <p:attrNameLst>
                                          <p:attrName>style.visibility</p:attrName>
                                        </p:attrNameLst>
                                      </p:cBhvr>
                                      <p:to>
                                        <p:strVal val="visible"/>
                                      </p:to>
                                    </p:set>
                                    <p:anim calcmode="lin" valueType="num">
                                      <p:cBhvr>
                                        <p:cTn id="35" dur="1000" fill="hold"/>
                                        <p:tgtEl>
                                          <p:spTgt spid="9"/>
                                        </p:tgtEl>
                                        <p:attrNameLst>
                                          <p:attrName>ppt_w</p:attrName>
                                        </p:attrNameLst>
                                      </p:cBhvr>
                                      <p:tavLst>
                                        <p:tav tm="0">
                                          <p:val>
                                            <p:fltVal val="0"/>
                                          </p:val>
                                        </p:tav>
                                        <p:tav tm="100000">
                                          <p:val>
                                            <p:strVal val="#ppt_w"/>
                                          </p:val>
                                        </p:tav>
                                      </p:tavLst>
                                    </p:anim>
                                    <p:anim calcmode="lin" valueType="num">
                                      <p:cBhvr>
                                        <p:cTn id="36" dur="1000" fill="hold"/>
                                        <p:tgtEl>
                                          <p:spTgt spid="9"/>
                                        </p:tgtEl>
                                        <p:attrNameLst>
                                          <p:attrName>ppt_h</p:attrName>
                                        </p:attrNameLst>
                                      </p:cBhvr>
                                      <p:tavLst>
                                        <p:tav tm="0">
                                          <p:val>
                                            <p:fltVal val="0"/>
                                          </p:val>
                                        </p:tav>
                                        <p:tav tm="100000">
                                          <p:val>
                                            <p:strVal val="#ppt_h"/>
                                          </p:val>
                                        </p:tav>
                                      </p:tavLst>
                                    </p:anim>
                                    <p:animEffect transition="in" filter="fade">
                                      <p:cBhvr>
                                        <p:cTn id="37" dur="1000"/>
                                        <p:tgtEl>
                                          <p:spTgt spid="9"/>
                                        </p:tgtEl>
                                      </p:cBhvr>
                                    </p:animEffect>
                                  </p:childTnLst>
                                </p:cTn>
                              </p:par>
                              <p:par>
                                <p:cTn id="38" presetID="53" presetClass="entr" presetSubtype="16" fill="hold" grpId="0" nodeType="withEffect">
                                  <p:stCondLst>
                                    <p:cond delay="2000"/>
                                  </p:stCondLst>
                                  <p:childTnLst>
                                    <p:set>
                                      <p:cBhvr>
                                        <p:cTn id="39" dur="1" fill="hold">
                                          <p:stCondLst>
                                            <p:cond delay="0"/>
                                          </p:stCondLst>
                                        </p:cTn>
                                        <p:tgtEl>
                                          <p:spTgt spid="28"/>
                                        </p:tgtEl>
                                        <p:attrNameLst>
                                          <p:attrName>style.visibility</p:attrName>
                                        </p:attrNameLst>
                                      </p:cBhvr>
                                      <p:to>
                                        <p:strVal val="visible"/>
                                      </p:to>
                                    </p:set>
                                    <p:anim calcmode="lin" valueType="num">
                                      <p:cBhvr>
                                        <p:cTn id="40" dur="1000" fill="hold"/>
                                        <p:tgtEl>
                                          <p:spTgt spid="28"/>
                                        </p:tgtEl>
                                        <p:attrNameLst>
                                          <p:attrName>ppt_w</p:attrName>
                                        </p:attrNameLst>
                                      </p:cBhvr>
                                      <p:tavLst>
                                        <p:tav tm="0">
                                          <p:val>
                                            <p:fltVal val="0"/>
                                          </p:val>
                                        </p:tav>
                                        <p:tav tm="100000">
                                          <p:val>
                                            <p:strVal val="#ppt_w"/>
                                          </p:val>
                                        </p:tav>
                                      </p:tavLst>
                                    </p:anim>
                                    <p:anim calcmode="lin" valueType="num">
                                      <p:cBhvr>
                                        <p:cTn id="41" dur="1000" fill="hold"/>
                                        <p:tgtEl>
                                          <p:spTgt spid="28"/>
                                        </p:tgtEl>
                                        <p:attrNameLst>
                                          <p:attrName>ppt_h</p:attrName>
                                        </p:attrNameLst>
                                      </p:cBhvr>
                                      <p:tavLst>
                                        <p:tav tm="0">
                                          <p:val>
                                            <p:fltVal val="0"/>
                                          </p:val>
                                        </p:tav>
                                        <p:tav tm="100000">
                                          <p:val>
                                            <p:strVal val="#ppt_h"/>
                                          </p:val>
                                        </p:tav>
                                      </p:tavLst>
                                    </p:anim>
                                    <p:animEffect transition="in" filter="fade">
                                      <p:cBhvr>
                                        <p:cTn id="42" dur="1000"/>
                                        <p:tgtEl>
                                          <p:spTgt spid="28"/>
                                        </p:tgtEl>
                                      </p:cBhvr>
                                    </p:animEffect>
                                  </p:childTnLst>
                                </p:cTn>
                              </p:par>
                              <p:par>
                                <p:cTn id="43" presetID="53" presetClass="entr" presetSubtype="16" fill="hold" grpId="0" nodeType="withEffect">
                                  <p:stCondLst>
                                    <p:cond delay="2000"/>
                                  </p:stCondLst>
                                  <p:childTnLst>
                                    <p:set>
                                      <p:cBhvr>
                                        <p:cTn id="44" dur="1" fill="hold">
                                          <p:stCondLst>
                                            <p:cond delay="0"/>
                                          </p:stCondLst>
                                        </p:cTn>
                                        <p:tgtEl>
                                          <p:spTgt spid="34"/>
                                        </p:tgtEl>
                                        <p:attrNameLst>
                                          <p:attrName>style.visibility</p:attrName>
                                        </p:attrNameLst>
                                      </p:cBhvr>
                                      <p:to>
                                        <p:strVal val="visible"/>
                                      </p:to>
                                    </p:set>
                                    <p:anim calcmode="lin" valueType="num">
                                      <p:cBhvr>
                                        <p:cTn id="45" dur="1000" fill="hold"/>
                                        <p:tgtEl>
                                          <p:spTgt spid="34"/>
                                        </p:tgtEl>
                                        <p:attrNameLst>
                                          <p:attrName>ppt_w</p:attrName>
                                        </p:attrNameLst>
                                      </p:cBhvr>
                                      <p:tavLst>
                                        <p:tav tm="0">
                                          <p:val>
                                            <p:fltVal val="0"/>
                                          </p:val>
                                        </p:tav>
                                        <p:tav tm="100000">
                                          <p:val>
                                            <p:strVal val="#ppt_w"/>
                                          </p:val>
                                        </p:tav>
                                      </p:tavLst>
                                    </p:anim>
                                    <p:anim calcmode="lin" valueType="num">
                                      <p:cBhvr>
                                        <p:cTn id="46" dur="1000" fill="hold"/>
                                        <p:tgtEl>
                                          <p:spTgt spid="34"/>
                                        </p:tgtEl>
                                        <p:attrNameLst>
                                          <p:attrName>ppt_h</p:attrName>
                                        </p:attrNameLst>
                                      </p:cBhvr>
                                      <p:tavLst>
                                        <p:tav tm="0">
                                          <p:val>
                                            <p:fltVal val="0"/>
                                          </p:val>
                                        </p:tav>
                                        <p:tav tm="100000">
                                          <p:val>
                                            <p:strVal val="#ppt_h"/>
                                          </p:val>
                                        </p:tav>
                                      </p:tavLst>
                                    </p:anim>
                                    <p:animEffect transition="in" filter="fade">
                                      <p:cBhvr>
                                        <p:cTn id="47" dur="1000"/>
                                        <p:tgtEl>
                                          <p:spTgt spid="34"/>
                                        </p:tgtEl>
                                      </p:cBhvr>
                                    </p:animEffect>
                                  </p:childTnLst>
                                </p:cTn>
                              </p:par>
                              <p:par>
                                <p:cTn id="48" presetID="53" presetClass="entr" presetSubtype="16" fill="hold" grpId="0" nodeType="withEffect">
                                  <p:stCondLst>
                                    <p:cond delay="2000"/>
                                  </p:stCondLst>
                                  <p:childTnLst>
                                    <p:set>
                                      <p:cBhvr>
                                        <p:cTn id="49" dur="1" fill="hold">
                                          <p:stCondLst>
                                            <p:cond delay="0"/>
                                          </p:stCondLst>
                                        </p:cTn>
                                        <p:tgtEl>
                                          <p:spTgt spid="35"/>
                                        </p:tgtEl>
                                        <p:attrNameLst>
                                          <p:attrName>style.visibility</p:attrName>
                                        </p:attrNameLst>
                                      </p:cBhvr>
                                      <p:to>
                                        <p:strVal val="visible"/>
                                      </p:to>
                                    </p:set>
                                    <p:anim calcmode="lin" valueType="num">
                                      <p:cBhvr>
                                        <p:cTn id="50" dur="1000" fill="hold"/>
                                        <p:tgtEl>
                                          <p:spTgt spid="35"/>
                                        </p:tgtEl>
                                        <p:attrNameLst>
                                          <p:attrName>ppt_w</p:attrName>
                                        </p:attrNameLst>
                                      </p:cBhvr>
                                      <p:tavLst>
                                        <p:tav tm="0">
                                          <p:val>
                                            <p:fltVal val="0"/>
                                          </p:val>
                                        </p:tav>
                                        <p:tav tm="100000">
                                          <p:val>
                                            <p:strVal val="#ppt_w"/>
                                          </p:val>
                                        </p:tav>
                                      </p:tavLst>
                                    </p:anim>
                                    <p:anim calcmode="lin" valueType="num">
                                      <p:cBhvr>
                                        <p:cTn id="51" dur="1000" fill="hold"/>
                                        <p:tgtEl>
                                          <p:spTgt spid="35"/>
                                        </p:tgtEl>
                                        <p:attrNameLst>
                                          <p:attrName>ppt_h</p:attrName>
                                        </p:attrNameLst>
                                      </p:cBhvr>
                                      <p:tavLst>
                                        <p:tav tm="0">
                                          <p:val>
                                            <p:fltVal val="0"/>
                                          </p:val>
                                        </p:tav>
                                        <p:tav tm="100000">
                                          <p:val>
                                            <p:strVal val="#ppt_h"/>
                                          </p:val>
                                        </p:tav>
                                      </p:tavLst>
                                    </p:anim>
                                    <p:animEffect transition="in" filter="fade">
                                      <p:cBhvr>
                                        <p:cTn id="52"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8" grpId="0" animBg="1"/>
      <p:bldP spid="34" grpId="0" animBg="1"/>
      <p:bldP spid="35" grpId="0"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5914381</TotalTime>
  <Pages>0</Pages>
  <Words>1068</Words>
  <Characters>0</Characters>
  <Application>Microsoft Office PowerPoint</Application>
  <DocSecurity>0</DocSecurity>
  <PresentationFormat>全屏显示(16:10)</PresentationFormat>
  <Lines>0</Lines>
  <Paragraphs>182</Paragraphs>
  <Slides>32</Slides>
  <Notes>32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32</vt:i4>
      </vt:variant>
    </vt:vector>
  </HeadingPairs>
  <TitlesOfParts>
    <vt:vector size="38" baseType="lpstr">
      <vt:lpstr>宋体</vt:lpstr>
      <vt:lpstr>微软雅黑</vt:lpstr>
      <vt:lpstr>Arial</vt:lpstr>
      <vt:lpstr>Calibri</vt:lpstr>
      <vt:lpstr>Wingdings</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朱磊</dc:creator>
  <cp:keywords>JD.COM</cp:keywords>
  <cp:lastModifiedBy>H4ck0rInj</cp:lastModifiedBy>
  <cp:revision>829</cp:revision>
  <dcterms:created xsi:type="dcterms:W3CDTF">2012-06-06T01:30:27Z</dcterms:created>
  <dcterms:modified xsi:type="dcterms:W3CDTF">2014-10-16T08:38:56Z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