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3" r:id="rId2"/>
    <p:sldId id="298" r:id="rId3"/>
    <p:sldId id="335" r:id="rId4"/>
    <p:sldId id="336" r:id="rId5"/>
    <p:sldId id="352" r:id="rId6"/>
    <p:sldId id="334" r:id="rId7"/>
    <p:sldId id="348" r:id="rId8"/>
    <p:sldId id="345" r:id="rId9"/>
    <p:sldId id="346" r:id="rId10"/>
    <p:sldId id="347" r:id="rId11"/>
    <p:sldId id="349" r:id="rId12"/>
    <p:sldId id="353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D74E29"/>
    <a:srgbClr val="FF0066"/>
    <a:srgbClr val="CC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182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4424A-D9AF-4B10-AB8A-8A0FC75273BB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3572-6B01-453F-B440-63E310E55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FC80A7D-40AE-49E5-96C4-4E650B297FF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7EF283E-7997-4C96-9ABD-ABF11F359DE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7EF283E-7997-4C96-9ABD-ABF11F359DE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>
              <a:ea typeface="宋体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D2B8D69-102A-4B65-8821-BA2D737DC3F9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3"/>
          <p:cNvPicPr>
            <a:picLocks noChangeAspect="1" noChangeArrowheads="1"/>
          </p:cNvPicPr>
          <p:nvPr userDrawn="1"/>
        </p:nvPicPr>
        <p:blipFill rotWithShape="1">
          <a:blip r:embed="rId2"/>
          <a:srcRect b="15025"/>
          <a:stretch/>
        </p:blipFill>
        <p:spPr bwMode="auto">
          <a:xfrm>
            <a:off x="0" y="0"/>
            <a:ext cx="9144000" cy="58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561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1581-F3D9-45D0-B512-8875277422AA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C8EB-0C7B-4123-8F9E-BED71AF113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3"/>
          <p:cNvPicPr>
            <a:picLocks noChangeAspect="1" noChangeArrowheads="1"/>
          </p:cNvPicPr>
          <p:nvPr userDrawn="1"/>
        </p:nvPicPr>
        <p:blipFill rotWithShape="1">
          <a:blip r:embed="rId13"/>
          <a:srcRect b="15025"/>
          <a:stretch/>
        </p:blipFill>
        <p:spPr bwMode="auto">
          <a:xfrm>
            <a:off x="0" y="0"/>
            <a:ext cx="9144000" cy="58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3"/>
          <p:cNvPicPr>
            <a:picLocks noChangeAspect="1" noChangeArrowheads="1"/>
          </p:cNvPicPr>
          <p:nvPr userDrawn="1"/>
        </p:nvPicPr>
        <p:blipFill rotWithShape="1">
          <a:blip r:embed="rId13"/>
          <a:srcRect l="5956" t="2189" r="72999" b="88308"/>
          <a:stretch/>
        </p:blipFill>
        <p:spPr bwMode="auto">
          <a:xfrm>
            <a:off x="7256178" y="188640"/>
            <a:ext cx="1636302" cy="55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395536" y="116632"/>
            <a:ext cx="230425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 descr="PPT模板中文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9144000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1617663"/>
            <a:ext cx="9144000" cy="1530350"/>
          </a:xfrm>
          <a:prstGeom prst="rect">
            <a:avLst/>
          </a:prstGeom>
          <a:solidFill>
            <a:srgbClr val="309E3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24" name="文本框 8"/>
          <p:cNvSpPr txBox="1">
            <a:spLocks noChangeArrowheads="1"/>
          </p:cNvSpPr>
          <p:nvPr/>
        </p:nvSpPr>
        <p:spPr bwMode="auto">
          <a:xfrm>
            <a:off x="981075" y="1700213"/>
            <a:ext cx="74787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360</a:t>
            </a:r>
            <a:r>
              <a:rPr kumimoji="1"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降云网络安全管理平台</a:t>
            </a:r>
            <a:endParaRPr kumimoji="1" lang="en-US" altLang="zh-CN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3044681" y="2564904"/>
            <a:ext cx="29674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7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网络边界防护实践</a:t>
            </a:r>
            <a:endParaRPr kumimoji="1" lang="en-US" altLang="zh-CN" sz="27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kumimoji="1" lang="zh-CN" altLang="en-US" sz="27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6" name="文本框 10"/>
          <p:cNvSpPr txBox="1">
            <a:spLocks noChangeArrowheads="1"/>
          </p:cNvSpPr>
          <p:nvPr/>
        </p:nvSpPr>
        <p:spPr bwMode="auto">
          <a:xfrm>
            <a:off x="7540625" y="3933825"/>
            <a:ext cx="135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2015</a:t>
            </a:r>
            <a:r>
              <a:rPr kumimoji="1" lang="zh-CN" altLang="en-US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1" lang="en-US" altLang="zh-CN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03</a:t>
            </a:r>
            <a:r>
              <a:rPr kumimoji="1" lang="zh-CN" altLang="en-US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月</a:t>
            </a:r>
          </a:p>
        </p:txBody>
      </p:sp>
      <p:sp>
        <p:nvSpPr>
          <p:cNvPr id="5127" name="文本框 10"/>
          <p:cNvSpPr txBox="1">
            <a:spLocks noChangeArrowheads="1"/>
          </p:cNvSpPr>
          <p:nvPr/>
        </p:nvSpPr>
        <p:spPr bwMode="auto">
          <a:xfrm>
            <a:off x="6588125" y="3500438"/>
            <a:ext cx="227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360</a:t>
            </a:r>
            <a:r>
              <a:rPr kumimoji="1" lang="zh-CN" altLang="en-US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信息安全部 张睿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532105" y="3488234"/>
            <a:ext cx="1119469" cy="1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ea typeface="微软雅黑" pitchFamily="34" charset="-122"/>
              </a:rPr>
              <a:t>张睿</a:t>
            </a:r>
            <a:endParaRPr lang="en-US" altLang="zh-CN" b="1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8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13221" y="188640"/>
            <a:ext cx="3134643" cy="576064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按需访问控制管理</a:t>
            </a:r>
          </a:p>
        </p:txBody>
      </p:sp>
      <p:grpSp>
        <p:nvGrpSpPr>
          <p:cNvPr id="9219" name="组合 48"/>
          <p:cNvGrpSpPr>
            <a:grpSpLocks/>
          </p:cNvGrpSpPr>
          <p:nvPr/>
        </p:nvGrpSpPr>
        <p:grpSpPr bwMode="auto">
          <a:xfrm>
            <a:off x="6557963" y="1773238"/>
            <a:ext cx="203200" cy="190500"/>
            <a:chOff x="1355" y="3452"/>
            <a:chExt cx="183" cy="172"/>
          </a:xfrm>
        </p:grpSpPr>
        <p:pic>
          <p:nvPicPr>
            <p:cNvPr id="9278" name="图片 49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椭圆 50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01BCFF">
                    <a:gamma/>
                    <a:shade val="46275"/>
                    <a:invGamma/>
                  </a:srgbClr>
                </a:gs>
                <a:gs pos="50000">
                  <a:srgbClr val="01BCFF">
                    <a:alpha val="50000"/>
                  </a:srgbClr>
                </a:gs>
                <a:gs pos="100000">
                  <a:srgbClr val="01B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grpSp>
          <p:nvGrpSpPr>
            <p:cNvPr id="9282" name="组合 51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9284" name="组合 5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290" name="自选图形 5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1" name="自选图形 5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2" name="自选图形 5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3" name="自选图形 5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5" name="组合 5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286" name="自选图形 5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7" name="自选图形 5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8" name="自选图形 6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9" name="自选图形 6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9283" name="图片 62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文本框 70"/>
          <p:cNvSpPr txBox="1">
            <a:spLocks noChangeArrowheads="1"/>
          </p:cNvSpPr>
          <p:nvPr/>
        </p:nvSpPr>
        <p:spPr bwMode="black">
          <a:xfrm>
            <a:off x="3808440" y="4672007"/>
            <a:ext cx="5043487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zh-CN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纵深防护体系</a:t>
            </a:r>
            <a:r>
              <a:rPr lang="zh-CN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zh-CN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化网络攻击面</a:t>
            </a:r>
            <a:r>
              <a:rPr lang="zh-CN" altLang="en-US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窄带</a:t>
            </a:r>
            <a:endParaRPr lang="en-US" altLang="zh-CN" sz="14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统一管理</a:t>
            </a:r>
            <a:r>
              <a:rPr lang="en-US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LAN</a:t>
            </a: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网络，无需关心底层网络</a:t>
            </a:r>
            <a:endParaRPr lang="en-US" altLang="zh-CN" sz="1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隔离网段管理最基本策略，特殊业务、第三方服务</a:t>
            </a:r>
            <a:endParaRPr lang="en-US" altLang="zh-CN" sz="1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细粒度按</a:t>
            </a:r>
            <a:r>
              <a:rPr lang="zh-CN" altLang="zh-CN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部署访问</a:t>
            </a:r>
            <a:r>
              <a:rPr lang="zh-CN" altLang="zh-CN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zh-CN" sz="14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sz="1400" b="1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文本框 71"/>
          <p:cNvSpPr txBox="1">
            <a:spLocks noChangeArrowheads="1"/>
          </p:cNvSpPr>
          <p:nvPr/>
        </p:nvSpPr>
        <p:spPr bwMode="gray">
          <a:xfrm>
            <a:off x="3749675" y="3584575"/>
            <a:ext cx="5246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上级对网络访问业务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需求确认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推送网络设备配置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2" name="文本框 72"/>
          <p:cNvSpPr txBox="1">
            <a:spLocks noChangeArrowheads="1"/>
          </p:cNvSpPr>
          <p:nvPr/>
        </p:nvSpPr>
        <p:spPr bwMode="black">
          <a:xfrm>
            <a:off x="5691311" y="2351088"/>
            <a:ext cx="37052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流量分析平台，日使用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流量监控</a:t>
            </a:r>
            <a:endParaRPr lang="en-US" altLang="zh-CN" sz="1600" b="1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申请有效到期，邮件提醒</a:t>
            </a:r>
            <a:endParaRPr lang="en-US" altLang="zh-CN" sz="1600" b="1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sz="16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流量使用情况自动撤销</a:t>
            </a:r>
            <a:endParaRPr lang="en-US" altLang="zh-CN" sz="1600" b="1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692150"/>
            <a:ext cx="234156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直线 2"/>
          <p:cNvSpPr>
            <a:spLocks noChangeShapeType="1"/>
          </p:cNvSpPr>
          <p:nvPr/>
        </p:nvSpPr>
        <p:spPr bwMode="auto">
          <a:xfrm flipV="1">
            <a:off x="1938338" y="1847850"/>
            <a:ext cx="4784725" cy="3025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5" name="组合 3"/>
          <p:cNvGrpSpPr>
            <a:grpSpLocks/>
          </p:cNvGrpSpPr>
          <p:nvPr/>
        </p:nvGrpSpPr>
        <p:grpSpPr bwMode="auto">
          <a:xfrm>
            <a:off x="1911350" y="4751388"/>
            <a:ext cx="203200" cy="190500"/>
            <a:chOff x="1355" y="3452"/>
            <a:chExt cx="183" cy="172"/>
          </a:xfrm>
        </p:grpSpPr>
        <p:pic>
          <p:nvPicPr>
            <p:cNvPr id="9264" name="图片 4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椭圆 5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grpSp>
          <p:nvGrpSpPr>
            <p:cNvPr id="9266" name="组合 6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9268" name="组合 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274" name="自选图形 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5" name="自选图形 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6" name="自选图形 1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7" name="自选图形 1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69" name="组合 1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270" name="自选图形 1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1" name="自选图形 1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2" name="自选图形 1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73" name="自选图形 1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9267" name="图片 17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6" name="组合 18"/>
          <p:cNvGrpSpPr>
            <a:grpSpLocks/>
          </p:cNvGrpSpPr>
          <p:nvPr/>
        </p:nvGrpSpPr>
        <p:grpSpPr bwMode="auto">
          <a:xfrm>
            <a:off x="3594100" y="3656013"/>
            <a:ext cx="203200" cy="190500"/>
            <a:chOff x="1355" y="3452"/>
            <a:chExt cx="183" cy="172"/>
          </a:xfrm>
        </p:grpSpPr>
        <p:pic>
          <p:nvPicPr>
            <p:cNvPr id="9250" name="图片 19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椭圆 20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grpSp>
          <p:nvGrpSpPr>
            <p:cNvPr id="9252" name="组合 21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9254" name="组合 2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260" name="自选图形 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1" name="自选图形 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2" name="自选图形 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63" name="自选图形 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55" name="组合 2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256" name="自选图形 2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7" name="自选图形 2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自选图形 3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9" name="自选图形 3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9253" name="图片 32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7" name="组合 33"/>
          <p:cNvGrpSpPr>
            <a:grpSpLocks/>
          </p:cNvGrpSpPr>
          <p:nvPr/>
        </p:nvGrpSpPr>
        <p:grpSpPr bwMode="auto">
          <a:xfrm>
            <a:off x="5202238" y="2657475"/>
            <a:ext cx="203200" cy="190500"/>
            <a:chOff x="1355" y="3452"/>
            <a:chExt cx="183" cy="172"/>
          </a:xfrm>
        </p:grpSpPr>
        <p:pic>
          <p:nvPicPr>
            <p:cNvPr id="9236" name="图片 34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椭圆 35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Arial" pitchFamily="34" charset="0"/>
                <a:ea typeface="+mn-ea"/>
              </a:endParaRPr>
            </a:p>
          </p:txBody>
        </p:sp>
        <p:grpSp>
          <p:nvGrpSpPr>
            <p:cNvPr id="9238" name="组合 36"/>
            <p:cNvGrpSpPr>
              <a:grpSpLocks/>
            </p:cNvGrpSpPr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9240" name="组合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246" name="自选图形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7" name="自选图形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8" name="自选图形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9" name="自选图形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9241" name="组合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242" name="自选图形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3" name="自选图形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4" name="自选图形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9245" name="自选图形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pic>
          <p:nvPicPr>
            <p:cNvPr id="9239" name="图片 47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6" name="自选图形 63"/>
          <p:cNvSpPr>
            <a:spLocks noChangeArrowheads="1"/>
          </p:cNvSpPr>
          <p:nvPr/>
        </p:nvSpPr>
        <p:spPr bwMode="gray">
          <a:xfrm>
            <a:off x="250825" y="4221163"/>
            <a:ext cx="1628775" cy="530225"/>
          </a:xfrm>
          <a:prstGeom prst="roundRect">
            <a:avLst>
              <a:gd name="adj" fmla="val 22815"/>
            </a:avLst>
          </a:prstGeom>
          <a:solidFill>
            <a:schemeClr val="accent5">
              <a:lumMod val="75000"/>
            </a:schemeClr>
          </a:solidFill>
          <a:ln w="12700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+mn-ea"/>
            </a:endParaRPr>
          </a:p>
        </p:txBody>
      </p:sp>
      <p:sp>
        <p:nvSpPr>
          <p:cNvPr id="9229" name="文本框 66"/>
          <p:cNvSpPr txBox="1">
            <a:spLocks noChangeArrowheads="1"/>
          </p:cNvSpPr>
          <p:nvPr/>
        </p:nvSpPr>
        <p:spPr bwMode="gray">
          <a:xfrm>
            <a:off x="323850" y="4292600"/>
            <a:ext cx="1484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用户申请</a:t>
            </a:r>
            <a:endParaRPr lang="en-US" altLang="zh-CN" sz="20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自选图形 63"/>
          <p:cNvSpPr>
            <a:spLocks noChangeArrowheads="1"/>
          </p:cNvSpPr>
          <p:nvPr/>
        </p:nvSpPr>
        <p:spPr bwMode="gray">
          <a:xfrm>
            <a:off x="1908175" y="2997200"/>
            <a:ext cx="1627188" cy="673100"/>
          </a:xfrm>
          <a:prstGeom prst="roundRect">
            <a:avLst>
              <a:gd name="adj" fmla="val 22815"/>
            </a:avLst>
          </a:prstGeom>
          <a:solidFill>
            <a:schemeClr val="accent5">
              <a:lumMod val="75000"/>
            </a:schemeClr>
          </a:solidFill>
          <a:ln w="12700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+mn-ea"/>
            </a:endParaRPr>
          </a:p>
        </p:txBody>
      </p:sp>
      <p:sp>
        <p:nvSpPr>
          <p:cNvPr id="9231" name="文本框 66"/>
          <p:cNvSpPr txBox="1">
            <a:spLocks noChangeArrowheads="1"/>
          </p:cNvSpPr>
          <p:nvPr/>
        </p:nvSpPr>
        <p:spPr bwMode="gray">
          <a:xfrm>
            <a:off x="1979613" y="3009146"/>
            <a:ext cx="14843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审批、开通、验证</a:t>
            </a:r>
            <a:endParaRPr lang="en-US" altLang="zh-CN" sz="20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自选图形 63"/>
          <p:cNvSpPr>
            <a:spLocks noChangeArrowheads="1"/>
          </p:cNvSpPr>
          <p:nvPr/>
        </p:nvSpPr>
        <p:spPr bwMode="gray">
          <a:xfrm>
            <a:off x="3421063" y="2035175"/>
            <a:ext cx="1871662" cy="530225"/>
          </a:xfrm>
          <a:prstGeom prst="roundRect">
            <a:avLst>
              <a:gd name="adj" fmla="val 22815"/>
            </a:avLst>
          </a:prstGeom>
          <a:solidFill>
            <a:schemeClr val="accent5">
              <a:lumMod val="75000"/>
            </a:schemeClr>
          </a:solidFill>
          <a:ln w="12700">
            <a:solidFill>
              <a:srgbClr val="080808"/>
            </a:solidFill>
            <a:round/>
            <a:headEnd/>
            <a:tailEnd/>
          </a:ln>
          <a:effectLst>
            <a:outerShdw dist="28398" dir="6993903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+mn-ea"/>
            </a:endParaRPr>
          </a:p>
        </p:txBody>
      </p:sp>
      <p:sp>
        <p:nvSpPr>
          <p:cNvPr id="9233" name="文本框 66"/>
          <p:cNvSpPr txBox="1">
            <a:spLocks noChangeArrowheads="1"/>
          </p:cNvSpPr>
          <p:nvPr/>
        </p:nvSpPr>
        <p:spPr bwMode="gray">
          <a:xfrm>
            <a:off x="3275856" y="2108200"/>
            <a:ext cx="2270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失效管理、审计</a:t>
            </a:r>
            <a:endParaRPr lang="en-US" altLang="zh-CN" sz="20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4" name="文本框 71"/>
          <p:cNvSpPr txBox="1">
            <a:spLocks noChangeArrowheads="1"/>
          </p:cNvSpPr>
          <p:nvPr/>
        </p:nvSpPr>
        <p:spPr bwMode="gray">
          <a:xfrm>
            <a:off x="1371601" y="5013325"/>
            <a:ext cx="190425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友好用户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安全策略预匹配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状态管理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域登录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35" name="文本框 70"/>
          <p:cNvSpPr txBox="1">
            <a:spLocks noChangeArrowheads="1"/>
          </p:cNvSpPr>
          <p:nvPr/>
        </p:nvSpPr>
        <p:spPr bwMode="black">
          <a:xfrm>
            <a:off x="637553" y="2444750"/>
            <a:ext cx="2522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1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策略生命周期</a:t>
            </a:r>
            <a:endParaRPr lang="en-US" altLang="zh-CN" sz="14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0"/>
          <p:cNvSpPr txBox="1">
            <a:spLocks noChangeArrowheads="1"/>
          </p:cNvSpPr>
          <p:nvPr/>
        </p:nvSpPr>
        <p:spPr bwMode="black">
          <a:xfrm>
            <a:off x="4088676" y="6021288"/>
            <a:ext cx="50434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可视化，网络拓扑、安全域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优化，分析，诊断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 bwMode="auto">
          <a:xfrm>
            <a:off x="2555776" y="6058257"/>
            <a:ext cx="1509242" cy="53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B050"/>
                </a:solidFill>
                <a:latin typeface="Arial Black" pitchFamily="34" charset="0"/>
                <a:ea typeface="微软雅黑" pitchFamily="34" charset="-122"/>
              </a:rPr>
              <a:t>NEXT</a:t>
            </a:r>
            <a:endParaRPr lang="en-US" altLang="zh-CN" sz="3200" b="1" dirty="0" smtClean="0">
              <a:solidFill>
                <a:srgbClr val="00B050"/>
              </a:solidFill>
              <a:latin typeface="Arial Black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4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908175" y="4076700"/>
            <a:ext cx="4392613" cy="2232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341" name="Picture 28" descr="IC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4583113"/>
            <a:ext cx="10366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标题 1"/>
          <p:cNvSpPr txBox="1">
            <a:spLocks/>
          </p:cNvSpPr>
          <p:nvPr/>
        </p:nvSpPr>
        <p:spPr bwMode="auto">
          <a:xfrm>
            <a:off x="3133725" y="4837113"/>
            <a:ext cx="1511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rgbClr val="006600"/>
                </a:solidFill>
                <a:ea typeface="微软雅黑" pitchFamily="34" charset="-122"/>
              </a:rPr>
              <a:t>管理服务器</a:t>
            </a:r>
            <a:endParaRPr lang="en-US" altLang="zh-CN" sz="2000" b="1">
              <a:solidFill>
                <a:srgbClr val="006600"/>
              </a:solidFill>
              <a:ea typeface="微软雅黑" pitchFamily="34" charset="-122"/>
            </a:endParaRPr>
          </a:p>
        </p:txBody>
      </p:sp>
      <p:sp>
        <p:nvSpPr>
          <p:cNvPr id="14343" name="标题 1"/>
          <p:cNvSpPr txBox="1">
            <a:spLocks/>
          </p:cNvSpPr>
          <p:nvPr/>
        </p:nvSpPr>
        <p:spPr bwMode="auto">
          <a:xfrm>
            <a:off x="6807374" y="1136650"/>
            <a:ext cx="1509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 err="1" smtClean="0">
                <a:solidFill>
                  <a:srgbClr val="C00000"/>
                </a:solidFill>
                <a:ea typeface="微软雅黑" pitchFamily="34" charset="-122"/>
              </a:rPr>
              <a:t>Hadoop</a:t>
            </a:r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存储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61" y="1836738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92" descr="箭头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2427288"/>
            <a:ext cx="27717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 1"/>
          <p:cNvSpPr txBox="1">
            <a:spLocks/>
          </p:cNvSpPr>
          <p:nvPr/>
        </p:nvSpPr>
        <p:spPr bwMode="auto">
          <a:xfrm>
            <a:off x="1187624" y="1627585"/>
            <a:ext cx="1368425" cy="649287"/>
          </a:xfrm>
          <a:prstGeom prst="rect">
            <a:avLst/>
          </a:prstGeom>
          <a:noFill/>
          <a:ln w="1270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B050"/>
                </a:solidFill>
                <a:latin typeface="方正粗宋简体" pitchFamily="65" charset="-122"/>
                <a:ea typeface="方正粗宋简体" pitchFamily="65" charset="-122"/>
              </a:rPr>
              <a:t>镜像流量</a:t>
            </a:r>
            <a:endParaRPr lang="en-US" altLang="zh-CN" sz="1400" b="1" dirty="0">
              <a:solidFill>
                <a:srgbClr val="00B050"/>
              </a:solidFill>
              <a:latin typeface="方正粗宋简体" pitchFamily="65" charset="-122"/>
              <a:ea typeface="方正粗宋简体" pitchFamily="65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B050"/>
                </a:solidFill>
                <a:ea typeface="方正粗宋简体" pitchFamily="65" charset="-122"/>
              </a:rPr>
              <a:t>出口流量</a:t>
            </a:r>
            <a:endParaRPr lang="en-US" altLang="zh-CN" sz="1400" b="1" dirty="0">
              <a:solidFill>
                <a:srgbClr val="00B050"/>
              </a:solidFill>
              <a:ea typeface="微软雅黑" pitchFamily="34" charset="-122"/>
            </a:endParaRPr>
          </a:p>
        </p:txBody>
      </p:sp>
      <p:sp>
        <p:nvSpPr>
          <p:cNvPr id="26" name="燕尾形箭头 25"/>
          <p:cNvSpPr/>
          <p:nvPr/>
        </p:nvSpPr>
        <p:spPr>
          <a:xfrm>
            <a:off x="2771949" y="1700213"/>
            <a:ext cx="865187" cy="590550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3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74" y="1836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标题 1"/>
          <p:cNvSpPr txBox="1">
            <a:spLocks/>
          </p:cNvSpPr>
          <p:nvPr/>
        </p:nvSpPr>
        <p:spPr bwMode="auto">
          <a:xfrm>
            <a:off x="3997499" y="992188"/>
            <a:ext cx="1366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</a:rPr>
              <a:t>网络流量采集器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5748511" y="1765300"/>
            <a:ext cx="865188" cy="590550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2" name="标题 1"/>
          <p:cNvSpPr txBox="1">
            <a:spLocks/>
          </p:cNvSpPr>
          <p:nvPr/>
        </p:nvSpPr>
        <p:spPr bwMode="auto">
          <a:xfrm>
            <a:off x="4451350" y="4149725"/>
            <a:ext cx="1511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06600"/>
                </a:solidFill>
                <a:ea typeface="微软雅黑" pitchFamily="34" charset="-122"/>
              </a:rPr>
              <a:t>失效</a:t>
            </a:r>
            <a:r>
              <a:rPr lang="en-US" altLang="zh-CN" b="1">
                <a:solidFill>
                  <a:srgbClr val="006600"/>
                </a:solidFill>
                <a:ea typeface="微软雅黑" pitchFamily="34" charset="-122"/>
              </a:rPr>
              <a:t>ACL</a:t>
            </a:r>
            <a:r>
              <a:rPr lang="zh-CN" altLang="en-US" b="1">
                <a:solidFill>
                  <a:srgbClr val="006600"/>
                </a:solidFill>
                <a:ea typeface="微软雅黑" pitchFamily="34" charset="-122"/>
              </a:rPr>
              <a:t>流量监测服务</a:t>
            </a:r>
            <a:endParaRPr lang="en-US" altLang="zh-CN" b="1">
              <a:solidFill>
                <a:srgbClr val="006600"/>
              </a:solidFill>
              <a:ea typeface="微软雅黑" pitchFamily="34" charset="-122"/>
            </a:endParaRPr>
          </a:p>
        </p:txBody>
      </p:sp>
      <p:sp>
        <p:nvSpPr>
          <p:cNvPr id="14353" name="标题 1"/>
          <p:cNvSpPr txBox="1">
            <a:spLocks/>
          </p:cNvSpPr>
          <p:nvPr/>
        </p:nvSpPr>
        <p:spPr bwMode="auto">
          <a:xfrm>
            <a:off x="4932363" y="5157788"/>
            <a:ext cx="1511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06600"/>
                </a:solidFill>
                <a:ea typeface="微软雅黑" pitchFamily="34" charset="-122"/>
              </a:rPr>
              <a:t>撤销命令执行</a:t>
            </a:r>
            <a:endParaRPr lang="en-US" altLang="zh-CN" b="1">
              <a:solidFill>
                <a:srgbClr val="006600"/>
              </a:solidFill>
              <a:ea typeface="微软雅黑" pitchFamily="34" charset="-122"/>
            </a:endParaRPr>
          </a:p>
        </p:txBody>
      </p:sp>
      <p:sp>
        <p:nvSpPr>
          <p:cNvPr id="14354" name="标题 1"/>
          <p:cNvSpPr txBox="1">
            <a:spLocks/>
          </p:cNvSpPr>
          <p:nvPr/>
        </p:nvSpPr>
        <p:spPr bwMode="auto">
          <a:xfrm>
            <a:off x="6605011" y="5278266"/>
            <a:ext cx="1319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00B050"/>
                </a:solidFill>
                <a:ea typeface="方正粗宋简体" pitchFamily="65" charset="-122"/>
              </a:rPr>
              <a:t>有效期</a:t>
            </a:r>
            <a:endParaRPr lang="en-US" altLang="zh-CN" sz="1400" b="1" dirty="0">
              <a:solidFill>
                <a:srgbClr val="00B050"/>
              </a:solidFill>
              <a:ea typeface="方正粗宋简体" pitchFamily="65" charset="-122"/>
            </a:endParaRPr>
          </a:p>
          <a:p>
            <a:r>
              <a:rPr lang="zh-CN" altLang="en-US" sz="1400" b="1" dirty="0" smtClean="0">
                <a:solidFill>
                  <a:srgbClr val="00B050"/>
                </a:solidFill>
                <a:ea typeface="方正粗宋简体" pitchFamily="65" charset="-122"/>
              </a:rPr>
              <a:t>真实访问流量</a:t>
            </a:r>
            <a:endParaRPr lang="en-US" altLang="zh-CN" sz="1400" b="1" dirty="0">
              <a:solidFill>
                <a:srgbClr val="00B050"/>
              </a:solidFill>
              <a:ea typeface="方正粗宋简体" pitchFamily="65" charset="-122"/>
            </a:endParaRPr>
          </a:p>
          <a:p>
            <a:r>
              <a:rPr lang="zh-CN" altLang="en-US" sz="1400" b="1" dirty="0" smtClean="0">
                <a:solidFill>
                  <a:srgbClr val="00B050"/>
                </a:solidFill>
                <a:ea typeface="方正粗宋简体" pitchFamily="65" charset="-122"/>
              </a:rPr>
              <a:t>自动</a:t>
            </a:r>
            <a:r>
              <a:rPr lang="zh-CN" altLang="en-US" sz="1400" b="1" dirty="0">
                <a:solidFill>
                  <a:srgbClr val="00B050"/>
                </a:solidFill>
                <a:ea typeface="方正粗宋简体" pitchFamily="65" charset="-122"/>
              </a:rPr>
              <a:t>撤销</a:t>
            </a:r>
            <a:endParaRPr lang="en-US" altLang="zh-CN" sz="1400" b="1" dirty="0">
              <a:solidFill>
                <a:srgbClr val="00B050"/>
              </a:solidFill>
              <a:ea typeface="方正粗宋简体" pitchFamily="65" charset="-122"/>
            </a:endParaRPr>
          </a:p>
        </p:txBody>
      </p:sp>
      <p:sp>
        <p:nvSpPr>
          <p:cNvPr id="14355" name="标题 1"/>
          <p:cNvSpPr txBox="1">
            <a:spLocks/>
          </p:cNvSpPr>
          <p:nvPr/>
        </p:nvSpPr>
        <p:spPr bwMode="auto">
          <a:xfrm>
            <a:off x="3133725" y="5541963"/>
            <a:ext cx="1511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06600"/>
                </a:solidFill>
                <a:ea typeface="微软雅黑" pitchFamily="34" charset="-122"/>
              </a:rPr>
              <a:t>网络设备配置同步服务</a:t>
            </a:r>
            <a:endParaRPr lang="en-US" altLang="zh-CN" b="1">
              <a:solidFill>
                <a:srgbClr val="006600"/>
              </a:solidFill>
              <a:ea typeface="微软雅黑" pitchFamily="34" charset="-122"/>
            </a:endParaRPr>
          </a:p>
        </p:txBody>
      </p:sp>
      <p:pic>
        <p:nvPicPr>
          <p:cNvPr id="14356" name="Picture 192" descr="箭头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358">
            <a:off x="6215135" y="5227673"/>
            <a:ext cx="1801181" cy="108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9242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部署方式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87564"/>
            <a:ext cx="1162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20" y="3087552"/>
            <a:ext cx="1066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39" y="3019797"/>
            <a:ext cx="9239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92" descr="箭头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3474" flipV="1">
            <a:off x="1461219" y="4019219"/>
            <a:ext cx="1235075" cy="7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标题 1"/>
          <p:cNvSpPr txBox="1">
            <a:spLocks/>
          </p:cNvSpPr>
          <p:nvPr/>
        </p:nvSpPr>
        <p:spPr bwMode="auto">
          <a:xfrm>
            <a:off x="1043335" y="4149080"/>
            <a:ext cx="1368425" cy="617488"/>
          </a:xfrm>
          <a:prstGeom prst="rect">
            <a:avLst/>
          </a:prstGeom>
          <a:noFill/>
          <a:ln w="1270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altLang="zh-CN" sz="1400" b="1" dirty="0">
                <a:solidFill>
                  <a:srgbClr val="00B050"/>
                </a:solidFill>
                <a:ea typeface="方正粗宋简体" pitchFamily="65" charset="-122"/>
              </a:rPr>
              <a:t>telnet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400" b="1" dirty="0" err="1">
                <a:solidFill>
                  <a:srgbClr val="00B050"/>
                </a:solidFill>
                <a:ea typeface="方正粗宋简体" pitchFamily="65" charset="-122"/>
              </a:rPr>
              <a:t>ssh</a:t>
            </a:r>
            <a:endParaRPr lang="en-US" altLang="zh-CN" sz="1400" b="1" dirty="0">
              <a:solidFill>
                <a:srgbClr val="00B050"/>
              </a:solidFill>
              <a:ea typeface="方正粗宋简体" pitchFamily="65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400" b="1" dirty="0" err="1">
                <a:solidFill>
                  <a:srgbClr val="00B050"/>
                </a:solidFill>
                <a:ea typeface="方正粗宋简体" pitchFamily="65" charset="-122"/>
              </a:rPr>
              <a:t>netconf</a:t>
            </a:r>
            <a:endParaRPr lang="en-US" altLang="zh-CN" sz="1400" b="1" dirty="0">
              <a:solidFill>
                <a:srgbClr val="00B050"/>
              </a:solidFill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374" y="5517232"/>
            <a:ext cx="1040114" cy="9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2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组合 3"/>
          <p:cNvGrpSpPr>
            <a:grpSpLocks/>
          </p:cNvGrpSpPr>
          <p:nvPr/>
        </p:nvGrpSpPr>
        <p:grpSpPr bwMode="auto">
          <a:xfrm>
            <a:off x="250825" y="1125538"/>
            <a:ext cx="4278313" cy="4679950"/>
            <a:chOff x="672" y="1344"/>
            <a:chExt cx="2130" cy="1968"/>
          </a:xfrm>
        </p:grpSpPr>
        <p:sp>
          <p:nvSpPr>
            <p:cNvPr id="8" name="自选图形 4"/>
            <p:cNvSpPr>
              <a:spLocks noChangeArrowheads="1"/>
            </p:cNvSpPr>
            <p:nvPr/>
          </p:nvSpPr>
          <p:spPr bwMode="gray">
            <a:xfrm>
              <a:off x="672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grpSp>
          <p:nvGrpSpPr>
            <p:cNvPr id="15372" name="组合 5"/>
            <p:cNvGrpSpPr>
              <a:grpSpLocks/>
            </p:cNvGrpSpPr>
            <p:nvPr/>
          </p:nvGrpSpPr>
          <p:grpSpPr bwMode="auto">
            <a:xfrm>
              <a:off x="2304" y="1344"/>
              <a:ext cx="498" cy="1245"/>
              <a:chOff x="2304" y="1344"/>
              <a:chExt cx="498" cy="1245"/>
            </a:xfrm>
          </p:grpSpPr>
          <p:sp>
            <p:nvSpPr>
              <p:cNvPr id="15373" name="任意多边形 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58 w 267"/>
                  <a:gd name="T1" fmla="*/ 0 h 292"/>
                  <a:gd name="T2" fmla="*/ 71 w 267"/>
                  <a:gd name="T3" fmla="*/ 3 h 292"/>
                  <a:gd name="T4" fmla="*/ 81 w 267"/>
                  <a:gd name="T5" fmla="*/ 5 h 292"/>
                  <a:gd name="T6" fmla="*/ 93 w 267"/>
                  <a:gd name="T7" fmla="*/ 11 h 292"/>
                  <a:gd name="T8" fmla="*/ 101 w 267"/>
                  <a:gd name="T9" fmla="*/ 18 h 292"/>
                  <a:gd name="T10" fmla="*/ 108 w 267"/>
                  <a:gd name="T11" fmla="*/ 28 h 292"/>
                  <a:gd name="T12" fmla="*/ 113 w 267"/>
                  <a:gd name="T13" fmla="*/ 37 h 292"/>
                  <a:gd name="T14" fmla="*/ 117 w 267"/>
                  <a:gd name="T15" fmla="*/ 50 h 292"/>
                  <a:gd name="T16" fmla="*/ 117 w 267"/>
                  <a:gd name="T17" fmla="*/ 64 h 292"/>
                  <a:gd name="T18" fmla="*/ 117 w 267"/>
                  <a:gd name="T19" fmla="*/ 76 h 292"/>
                  <a:gd name="T20" fmla="*/ 113 w 267"/>
                  <a:gd name="T21" fmla="*/ 89 h 292"/>
                  <a:gd name="T22" fmla="*/ 108 w 267"/>
                  <a:gd name="T23" fmla="*/ 98 h 292"/>
                  <a:gd name="T24" fmla="*/ 101 w 267"/>
                  <a:gd name="T25" fmla="*/ 108 h 292"/>
                  <a:gd name="T26" fmla="*/ 93 w 267"/>
                  <a:gd name="T27" fmla="*/ 116 h 292"/>
                  <a:gd name="T28" fmla="*/ 81 w 267"/>
                  <a:gd name="T29" fmla="*/ 121 h 292"/>
                  <a:gd name="T30" fmla="*/ 71 w 267"/>
                  <a:gd name="T31" fmla="*/ 125 h 292"/>
                  <a:gd name="T32" fmla="*/ 58 w 267"/>
                  <a:gd name="T33" fmla="*/ 126 h 292"/>
                  <a:gd name="T34" fmla="*/ 45 w 267"/>
                  <a:gd name="T35" fmla="*/ 125 h 292"/>
                  <a:gd name="T36" fmla="*/ 33 w 267"/>
                  <a:gd name="T37" fmla="*/ 120 h 292"/>
                  <a:gd name="T38" fmla="*/ 23 w 267"/>
                  <a:gd name="T39" fmla="*/ 113 h 292"/>
                  <a:gd name="T40" fmla="*/ 13 w 267"/>
                  <a:gd name="T41" fmla="*/ 103 h 292"/>
                  <a:gd name="T42" fmla="*/ 6 w 267"/>
                  <a:gd name="T43" fmla="*/ 90 h 292"/>
                  <a:gd name="T44" fmla="*/ 3 w 267"/>
                  <a:gd name="T45" fmla="*/ 77 h 292"/>
                  <a:gd name="T46" fmla="*/ 0 w 267"/>
                  <a:gd name="T47" fmla="*/ 64 h 292"/>
                  <a:gd name="T48" fmla="*/ 3 w 267"/>
                  <a:gd name="T49" fmla="*/ 49 h 292"/>
                  <a:gd name="T50" fmla="*/ 6 w 267"/>
                  <a:gd name="T51" fmla="*/ 35 h 292"/>
                  <a:gd name="T52" fmla="*/ 13 w 267"/>
                  <a:gd name="T53" fmla="*/ 23 h 292"/>
                  <a:gd name="T54" fmla="*/ 23 w 267"/>
                  <a:gd name="T55" fmla="*/ 14 h 292"/>
                  <a:gd name="T56" fmla="*/ 33 w 267"/>
                  <a:gd name="T57" fmla="*/ 6 h 292"/>
                  <a:gd name="T58" fmla="*/ 45 w 267"/>
                  <a:gd name="T59" fmla="*/ 3 h 292"/>
                  <a:gd name="T60" fmla="*/ 58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任意多边形 7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32 w 573"/>
                  <a:gd name="T1" fmla="*/ 3 h 1111"/>
                  <a:gd name="T2" fmla="*/ 13 w 573"/>
                  <a:gd name="T3" fmla="*/ 14 h 1111"/>
                  <a:gd name="T4" fmla="*/ 3 w 573"/>
                  <a:gd name="T5" fmla="*/ 32 h 1111"/>
                  <a:gd name="T6" fmla="*/ 0 w 573"/>
                  <a:gd name="T7" fmla="*/ 218 h 1111"/>
                  <a:gd name="T8" fmla="*/ 1 w 573"/>
                  <a:gd name="T9" fmla="*/ 220 h 1111"/>
                  <a:gd name="T10" fmla="*/ 3 w 573"/>
                  <a:gd name="T11" fmla="*/ 227 h 1111"/>
                  <a:gd name="T12" fmla="*/ 11 w 573"/>
                  <a:gd name="T13" fmla="*/ 234 h 1111"/>
                  <a:gd name="T14" fmla="*/ 24 w 573"/>
                  <a:gd name="T15" fmla="*/ 238 h 1111"/>
                  <a:gd name="T16" fmla="*/ 37 w 573"/>
                  <a:gd name="T17" fmla="*/ 235 h 1111"/>
                  <a:gd name="T18" fmla="*/ 43 w 573"/>
                  <a:gd name="T19" fmla="*/ 228 h 1111"/>
                  <a:gd name="T20" fmla="*/ 46 w 573"/>
                  <a:gd name="T21" fmla="*/ 220 h 1111"/>
                  <a:gd name="T22" fmla="*/ 47 w 573"/>
                  <a:gd name="T23" fmla="*/ 214 h 1111"/>
                  <a:gd name="T24" fmla="*/ 47 w 573"/>
                  <a:gd name="T25" fmla="*/ 71 h 1111"/>
                  <a:gd name="T26" fmla="*/ 58 w 573"/>
                  <a:gd name="T27" fmla="*/ 456 h 1111"/>
                  <a:gd name="T28" fmla="*/ 59 w 573"/>
                  <a:gd name="T29" fmla="*/ 458 h 1111"/>
                  <a:gd name="T30" fmla="*/ 65 w 573"/>
                  <a:gd name="T31" fmla="*/ 465 h 1111"/>
                  <a:gd name="T32" fmla="*/ 75 w 573"/>
                  <a:gd name="T33" fmla="*/ 471 h 1111"/>
                  <a:gd name="T34" fmla="*/ 85 w 573"/>
                  <a:gd name="T35" fmla="*/ 474 h 1111"/>
                  <a:gd name="T36" fmla="*/ 97 w 573"/>
                  <a:gd name="T37" fmla="*/ 474 h 1111"/>
                  <a:gd name="T38" fmla="*/ 110 w 573"/>
                  <a:gd name="T39" fmla="*/ 469 h 1111"/>
                  <a:gd name="T40" fmla="*/ 117 w 573"/>
                  <a:gd name="T41" fmla="*/ 461 h 1111"/>
                  <a:gd name="T42" fmla="*/ 120 w 573"/>
                  <a:gd name="T43" fmla="*/ 456 h 1111"/>
                  <a:gd name="T44" fmla="*/ 120 w 573"/>
                  <a:gd name="T45" fmla="*/ 213 h 1111"/>
                  <a:gd name="T46" fmla="*/ 129 w 573"/>
                  <a:gd name="T47" fmla="*/ 214 h 1111"/>
                  <a:gd name="T48" fmla="*/ 129 w 573"/>
                  <a:gd name="T49" fmla="*/ 228 h 1111"/>
                  <a:gd name="T50" fmla="*/ 130 w 573"/>
                  <a:gd name="T51" fmla="*/ 252 h 1111"/>
                  <a:gd name="T52" fmla="*/ 130 w 573"/>
                  <a:gd name="T53" fmla="*/ 284 h 1111"/>
                  <a:gd name="T54" fmla="*/ 130 w 573"/>
                  <a:gd name="T55" fmla="*/ 320 h 1111"/>
                  <a:gd name="T56" fmla="*/ 130 w 573"/>
                  <a:gd name="T57" fmla="*/ 357 h 1111"/>
                  <a:gd name="T58" fmla="*/ 131 w 573"/>
                  <a:gd name="T59" fmla="*/ 396 h 1111"/>
                  <a:gd name="T60" fmla="*/ 131 w 573"/>
                  <a:gd name="T61" fmla="*/ 429 h 1111"/>
                  <a:gd name="T62" fmla="*/ 131 w 573"/>
                  <a:gd name="T63" fmla="*/ 456 h 1111"/>
                  <a:gd name="T64" fmla="*/ 132 w 573"/>
                  <a:gd name="T65" fmla="*/ 458 h 1111"/>
                  <a:gd name="T66" fmla="*/ 136 w 573"/>
                  <a:gd name="T67" fmla="*/ 464 h 1111"/>
                  <a:gd name="T68" fmla="*/ 144 w 573"/>
                  <a:gd name="T69" fmla="*/ 470 h 1111"/>
                  <a:gd name="T70" fmla="*/ 160 w 573"/>
                  <a:gd name="T71" fmla="*/ 474 h 1111"/>
                  <a:gd name="T72" fmla="*/ 176 w 573"/>
                  <a:gd name="T73" fmla="*/ 470 h 1111"/>
                  <a:gd name="T74" fmla="*/ 185 w 573"/>
                  <a:gd name="T75" fmla="*/ 465 h 1111"/>
                  <a:gd name="T76" fmla="*/ 188 w 573"/>
                  <a:gd name="T77" fmla="*/ 458 h 1111"/>
                  <a:gd name="T78" fmla="*/ 189 w 573"/>
                  <a:gd name="T79" fmla="*/ 456 h 1111"/>
                  <a:gd name="T80" fmla="*/ 201 w 573"/>
                  <a:gd name="T81" fmla="*/ 71 h 1111"/>
                  <a:gd name="T82" fmla="*/ 203 w 573"/>
                  <a:gd name="T83" fmla="*/ 214 h 1111"/>
                  <a:gd name="T84" fmla="*/ 203 w 573"/>
                  <a:gd name="T85" fmla="*/ 220 h 1111"/>
                  <a:gd name="T86" fmla="*/ 209 w 573"/>
                  <a:gd name="T87" fmla="*/ 230 h 1111"/>
                  <a:gd name="T88" fmla="*/ 218 w 573"/>
                  <a:gd name="T89" fmla="*/ 235 h 1111"/>
                  <a:gd name="T90" fmla="*/ 231 w 573"/>
                  <a:gd name="T91" fmla="*/ 235 h 1111"/>
                  <a:gd name="T92" fmla="*/ 240 w 573"/>
                  <a:gd name="T93" fmla="*/ 230 h 1111"/>
                  <a:gd name="T94" fmla="*/ 245 w 573"/>
                  <a:gd name="T95" fmla="*/ 220 h 1111"/>
                  <a:gd name="T96" fmla="*/ 247 w 573"/>
                  <a:gd name="T97" fmla="*/ 217 h 1111"/>
                  <a:gd name="T98" fmla="*/ 246 w 573"/>
                  <a:gd name="T99" fmla="*/ 29 h 1111"/>
                  <a:gd name="T100" fmla="*/ 236 w 573"/>
                  <a:gd name="T101" fmla="*/ 12 h 1111"/>
                  <a:gd name="T102" fmla="*/ 218 w 573"/>
                  <a:gd name="T103" fmla="*/ 3 h 1111"/>
                  <a:gd name="T104" fmla="*/ 41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64" name="文本框 8"/>
          <p:cNvSpPr txBox="1">
            <a:spLocks noChangeArrowheads="1"/>
          </p:cNvSpPr>
          <p:nvPr/>
        </p:nvSpPr>
        <p:spPr bwMode="gray">
          <a:xfrm>
            <a:off x="266700" y="2349500"/>
            <a:ext cx="4160838" cy="344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spcAft>
                <a:spcPts val="200"/>
              </a:spcAft>
            </a:pPr>
            <a:r>
              <a:rPr lang="zh-CN" altLang="en-US" sz="2400" b="1" dirty="0">
                <a:solidFill>
                  <a:srgbClr val="006600"/>
                </a:solidFill>
                <a:latin typeface="方正粗宋简体" pitchFamily="65" charset="-122"/>
                <a:ea typeface="方正粗宋简体" pitchFamily="65" charset="-122"/>
              </a:rPr>
              <a:t>访问</a:t>
            </a:r>
            <a:r>
              <a:rPr lang="zh-CN" altLang="en-US" sz="2400" b="1" dirty="0" smtClean="0">
                <a:solidFill>
                  <a:srgbClr val="006600"/>
                </a:solidFill>
                <a:latin typeface="方正粗宋简体" pitchFamily="65" charset="-122"/>
                <a:ea typeface="方正粗宋简体" pitchFamily="65" charset="-122"/>
              </a:rPr>
              <a:t>控制</a:t>
            </a:r>
            <a:endParaRPr lang="en-US" altLang="zh-CN" sz="2400" dirty="0">
              <a:solidFill>
                <a:srgbClr val="006600"/>
              </a:solidFill>
              <a:latin typeface="方正粗宋简体" pitchFamily="65" charset="-122"/>
              <a:ea typeface="方正粗宋简体" pitchFamily="65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明晰网络边界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白名单方式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管理，默认全部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deny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业务优先，自动化流程化高效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按需开通，最小权限，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全生命周期管理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针对具体业务制定具体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策略（恶意代码分析）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5" name="组合 9"/>
          <p:cNvGrpSpPr>
            <a:grpSpLocks/>
          </p:cNvGrpSpPr>
          <p:nvPr/>
        </p:nvGrpSpPr>
        <p:grpSpPr bwMode="auto">
          <a:xfrm>
            <a:off x="4632325" y="1125538"/>
            <a:ext cx="4510088" cy="4679950"/>
            <a:chOff x="2880" y="1344"/>
            <a:chExt cx="2224" cy="1968"/>
          </a:xfrm>
        </p:grpSpPr>
        <p:sp>
          <p:nvSpPr>
            <p:cNvPr id="14" name="自选图形 10"/>
            <p:cNvSpPr>
              <a:spLocks noChangeArrowheads="1"/>
            </p:cNvSpPr>
            <p:nvPr/>
          </p:nvSpPr>
          <p:spPr bwMode="gray">
            <a:xfrm>
              <a:off x="2894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+mn-ea"/>
              </a:endParaRPr>
            </a:p>
          </p:txBody>
        </p:sp>
        <p:sp>
          <p:nvSpPr>
            <p:cNvPr id="15367" name="文本框 11"/>
            <p:cNvSpPr txBox="1">
              <a:spLocks noChangeArrowheads="1"/>
            </p:cNvSpPr>
            <p:nvPr/>
          </p:nvSpPr>
          <p:spPr bwMode="gray">
            <a:xfrm>
              <a:off x="3384" y="1828"/>
              <a:ext cx="1720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200000"/>
                </a:lnSpc>
                <a:spcAft>
                  <a:spcPts val="200"/>
                </a:spcAft>
              </a:pPr>
              <a:r>
                <a:rPr lang="zh-CN" altLang="en-US" sz="2400" b="1" dirty="0">
                  <a:solidFill>
                    <a:srgbClr val="C00000"/>
                  </a:solidFill>
                  <a:latin typeface="方正粗宋简体" pitchFamily="65" charset="-122"/>
                  <a:ea typeface="方正粗宋简体" pitchFamily="65" charset="-122"/>
                </a:rPr>
                <a:t>安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方正粗宋简体" pitchFamily="65" charset="-122"/>
                  <a:ea typeface="方正粗宋简体" pitchFamily="65" charset="-122"/>
                </a:rPr>
                <a:t>全域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方正粗宋简体" pitchFamily="65" charset="-122"/>
                  <a:ea typeface="方正粗宋简体" pitchFamily="65" charset="-122"/>
                </a:rPr>
                <a:t>  </a:t>
              </a:r>
              <a:endParaRPr lang="en-US" altLang="zh-CN" sz="2400" b="1" dirty="0">
                <a:solidFill>
                  <a:srgbClr val="C00000"/>
                </a:solidFill>
                <a:latin typeface="方正粗宋简体" pitchFamily="65" charset="-122"/>
                <a:ea typeface="方正粗宋简体" pitchFamily="65" charset="-122"/>
              </a:endParaRPr>
            </a:p>
            <a:p>
              <a:pPr>
                <a:lnSpc>
                  <a:spcPct val="200000"/>
                </a:lnSpc>
                <a:buFont typeface="Wingdings" pitchFamily="2" charset="2"/>
                <a:buChar char="ü"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划分，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管理，信息可展示</a:t>
              </a: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200000"/>
                </a:lnSpc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统一集中管理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，未用标记</a:t>
              </a: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200000"/>
                </a:lnSpc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云端边界开放端口与服务扫描</a:t>
              </a: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200000"/>
                </a:lnSpc>
                <a:buFont typeface="Wingdings" pitchFamily="2" charset="2"/>
                <a:buChar char="ü"/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策略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路由</a:t>
              </a: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200000"/>
                </a:lnSpc>
                <a:buFont typeface="Wingdings" pitchFamily="2" charset="2"/>
                <a:buChar char="ü"/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针对具体业务划分隔离网段（测试、第三方）</a:t>
              </a:r>
              <a:endPara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368" name="组合 12"/>
            <p:cNvGrpSpPr>
              <a:grpSpLocks/>
            </p:cNvGrpSpPr>
            <p:nvPr/>
          </p:nvGrpSpPr>
          <p:grpSpPr bwMode="auto">
            <a:xfrm>
              <a:off x="2880" y="1344"/>
              <a:ext cx="498" cy="1245"/>
              <a:chOff x="2880" y="1344"/>
              <a:chExt cx="498" cy="1245"/>
            </a:xfrm>
          </p:grpSpPr>
          <p:sp>
            <p:nvSpPr>
              <p:cNvPr id="15369" name="任意多边形 13"/>
              <p:cNvSpPr>
                <a:spLocks/>
              </p:cNvSpPr>
              <p:nvPr/>
            </p:nvSpPr>
            <p:spPr bwMode="gray">
              <a:xfrm>
                <a:off x="3001" y="1344"/>
                <a:ext cx="232" cy="254"/>
              </a:xfrm>
              <a:custGeom>
                <a:avLst/>
                <a:gdLst>
                  <a:gd name="T0" fmla="*/ 57 w 267"/>
                  <a:gd name="T1" fmla="*/ 0 h 292"/>
                  <a:gd name="T2" fmla="*/ 70 w 267"/>
                  <a:gd name="T3" fmla="*/ 3 h 292"/>
                  <a:gd name="T4" fmla="*/ 81 w 267"/>
                  <a:gd name="T5" fmla="*/ 5 h 292"/>
                  <a:gd name="T6" fmla="*/ 89 w 267"/>
                  <a:gd name="T7" fmla="*/ 11 h 292"/>
                  <a:gd name="T8" fmla="*/ 97 w 267"/>
                  <a:gd name="T9" fmla="*/ 18 h 292"/>
                  <a:gd name="T10" fmla="*/ 106 w 267"/>
                  <a:gd name="T11" fmla="*/ 28 h 292"/>
                  <a:gd name="T12" fmla="*/ 111 w 267"/>
                  <a:gd name="T13" fmla="*/ 37 h 292"/>
                  <a:gd name="T14" fmla="*/ 114 w 267"/>
                  <a:gd name="T15" fmla="*/ 50 h 292"/>
                  <a:gd name="T16" fmla="*/ 116 w 267"/>
                  <a:gd name="T17" fmla="*/ 64 h 292"/>
                  <a:gd name="T18" fmla="*/ 114 w 267"/>
                  <a:gd name="T19" fmla="*/ 76 h 292"/>
                  <a:gd name="T20" fmla="*/ 111 w 267"/>
                  <a:gd name="T21" fmla="*/ 89 h 292"/>
                  <a:gd name="T22" fmla="*/ 106 w 267"/>
                  <a:gd name="T23" fmla="*/ 98 h 292"/>
                  <a:gd name="T24" fmla="*/ 97 w 267"/>
                  <a:gd name="T25" fmla="*/ 108 h 292"/>
                  <a:gd name="T26" fmla="*/ 89 w 267"/>
                  <a:gd name="T27" fmla="*/ 116 h 292"/>
                  <a:gd name="T28" fmla="*/ 81 w 267"/>
                  <a:gd name="T29" fmla="*/ 121 h 292"/>
                  <a:gd name="T30" fmla="*/ 70 w 267"/>
                  <a:gd name="T31" fmla="*/ 125 h 292"/>
                  <a:gd name="T32" fmla="*/ 57 w 267"/>
                  <a:gd name="T33" fmla="*/ 126 h 292"/>
                  <a:gd name="T34" fmla="*/ 43 w 267"/>
                  <a:gd name="T35" fmla="*/ 125 h 292"/>
                  <a:gd name="T36" fmla="*/ 32 w 267"/>
                  <a:gd name="T37" fmla="*/ 120 h 292"/>
                  <a:gd name="T38" fmla="*/ 22 w 267"/>
                  <a:gd name="T39" fmla="*/ 113 h 292"/>
                  <a:gd name="T40" fmla="*/ 13 w 267"/>
                  <a:gd name="T41" fmla="*/ 103 h 292"/>
                  <a:gd name="T42" fmla="*/ 6 w 267"/>
                  <a:gd name="T43" fmla="*/ 90 h 292"/>
                  <a:gd name="T44" fmla="*/ 3 w 267"/>
                  <a:gd name="T45" fmla="*/ 77 h 292"/>
                  <a:gd name="T46" fmla="*/ 0 w 267"/>
                  <a:gd name="T47" fmla="*/ 64 h 292"/>
                  <a:gd name="T48" fmla="*/ 3 w 267"/>
                  <a:gd name="T49" fmla="*/ 49 h 292"/>
                  <a:gd name="T50" fmla="*/ 6 w 267"/>
                  <a:gd name="T51" fmla="*/ 35 h 292"/>
                  <a:gd name="T52" fmla="*/ 13 w 267"/>
                  <a:gd name="T53" fmla="*/ 23 h 292"/>
                  <a:gd name="T54" fmla="*/ 22 w 267"/>
                  <a:gd name="T55" fmla="*/ 14 h 292"/>
                  <a:gd name="T56" fmla="*/ 32 w 267"/>
                  <a:gd name="T57" fmla="*/ 6 h 292"/>
                  <a:gd name="T58" fmla="*/ 43 w 267"/>
                  <a:gd name="T59" fmla="*/ 3 h 292"/>
                  <a:gd name="T60" fmla="*/ 5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任意多边形 14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>
                  <a:gd name="T0" fmla="*/ 32 w 573"/>
                  <a:gd name="T1" fmla="*/ 3 h 1111"/>
                  <a:gd name="T2" fmla="*/ 13 w 573"/>
                  <a:gd name="T3" fmla="*/ 14 h 1111"/>
                  <a:gd name="T4" fmla="*/ 3 w 573"/>
                  <a:gd name="T5" fmla="*/ 32 h 1111"/>
                  <a:gd name="T6" fmla="*/ 0 w 573"/>
                  <a:gd name="T7" fmla="*/ 218 h 1111"/>
                  <a:gd name="T8" fmla="*/ 1 w 573"/>
                  <a:gd name="T9" fmla="*/ 220 h 1111"/>
                  <a:gd name="T10" fmla="*/ 3 w 573"/>
                  <a:gd name="T11" fmla="*/ 227 h 1111"/>
                  <a:gd name="T12" fmla="*/ 11 w 573"/>
                  <a:gd name="T13" fmla="*/ 234 h 1111"/>
                  <a:gd name="T14" fmla="*/ 24 w 573"/>
                  <a:gd name="T15" fmla="*/ 238 h 1111"/>
                  <a:gd name="T16" fmla="*/ 37 w 573"/>
                  <a:gd name="T17" fmla="*/ 235 h 1111"/>
                  <a:gd name="T18" fmla="*/ 43 w 573"/>
                  <a:gd name="T19" fmla="*/ 228 h 1111"/>
                  <a:gd name="T20" fmla="*/ 46 w 573"/>
                  <a:gd name="T21" fmla="*/ 220 h 1111"/>
                  <a:gd name="T22" fmla="*/ 47 w 573"/>
                  <a:gd name="T23" fmla="*/ 214 h 1111"/>
                  <a:gd name="T24" fmla="*/ 47 w 573"/>
                  <a:gd name="T25" fmla="*/ 71 h 1111"/>
                  <a:gd name="T26" fmla="*/ 58 w 573"/>
                  <a:gd name="T27" fmla="*/ 456 h 1111"/>
                  <a:gd name="T28" fmla="*/ 59 w 573"/>
                  <a:gd name="T29" fmla="*/ 458 h 1111"/>
                  <a:gd name="T30" fmla="*/ 65 w 573"/>
                  <a:gd name="T31" fmla="*/ 465 h 1111"/>
                  <a:gd name="T32" fmla="*/ 75 w 573"/>
                  <a:gd name="T33" fmla="*/ 471 h 1111"/>
                  <a:gd name="T34" fmla="*/ 85 w 573"/>
                  <a:gd name="T35" fmla="*/ 474 h 1111"/>
                  <a:gd name="T36" fmla="*/ 97 w 573"/>
                  <a:gd name="T37" fmla="*/ 474 h 1111"/>
                  <a:gd name="T38" fmla="*/ 110 w 573"/>
                  <a:gd name="T39" fmla="*/ 469 h 1111"/>
                  <a:gd name="T40" fmla="*/ 117 w 573"/>
                  <a:gd name="T41" fmla="*/ 461 h 1111"/>
                  <a:gd name="T42" fmla="*/ 120 w 573"/>
                  <a:gd name="T43" fmla="*/ 456 h 1111"/>
                  <a:gd name="T44" fmla="*/ 120 w 573"/>
                  <a:gd name="T45" fmla="*/ 213 h 1111"/>
                  <a:gd name="T46" fmla="*/ 129 w 573"/>
                  <a:gd name="T47" fmla="*/ 214 h 1111"/>
                  <a:gd name="T48" fmla="*/ 129 w 573"/>
                  <a:gd name="T49" fmla="*/ 228 h 1111"/>
                  <a:gd name="T50" fmla="*/ 130 w 573"/>
                  <a:gd name="T51" fmla="*/ 252 h 1111"/>
                  <a:gd name="T52" fmla="*/ 130 w 573"/>
                  <a:gd name="T53" fmla="*/ 284 h 1111"/>
                  <a:gd name="T54" fmla="*/ 130 w 573"/>
                  <a:gd name="T55" fmla="*/ 320 h 1111"/>
                  <a:gd name="T56" fmla="*/ 130 w 573"/>
                  <a:gd name="T57" fmla="*/ 357 h 1111"/>
                  <a:gd name="T58" fmla="*/ 131 w 573"/>
                  <a:gd name="T59" fmla="*/ 396 h 1111"/>
                  <a:gd name="T60" fmla="*/ 131 w 573"/>
                  <a:gd name="T61" fmla="*/ 429 h 1111"/>
                  <a:gd name="T62" fmla="*/ 131 w 573"/>
                  <a:gd name="T63" fmla="*/ 456 h 1111"/>
                  <a:gd name="T64" fmla="*/ 132 w 573"/>
                  <a:gd name="T65" fmla="*/ 458 h 1111"/>
                  <a:gd name="T66" fmla="*/ 136 w 573"/>
                  <a:gd name="T67" fmla="*/ 464 h 1111"/>
                  <a:gd name="T68" fmla="*/ 144 w 573"/>
                  <a:gd name="T69" fmla="*/ 470 h 1111"/>
                  <a:gd name="T70" fmla="*/ 160 w 573"/>
                  <a:gd name="T71" fmla="*/ 474 h 1111"/>
                  <a:gd name="T72" fmla="*/ 176 w 573"/>
                  <a:gd name="T73" fmla="*/ 470 h 1111"/>
                  <a:gd name="T74" fmla="*/ 185 w 573"/>
                  <a:gd name="T75" fmla="*/ 465 h 1111"/>
                  <a:gd name="T76" fmla="*/ 188 w 573"/>
                  <a:gd name="T77" fmla="*/ 458 h 1111"/>
                  <a:gd name="T78" fmla="*/ 189 w 573"/>
                  <a:gd name="T79" fmla="*/ 456 h 1111"/>
                  <a:gd name="T80" fmla="*/ 201 w 573"/>
                  <a:gd name="T81" fmla="*/ 71 h 1111"/>
                  <a:gd name="T82" fmla="*/ 203 w 573"/>
                  <a:gd name="T83" fmla="*/ 214 h 1111"/>
                  <a:gd name="T84" fmla="*/ 203 w 573"/>
                  <a:gd name="T85" fmla="*/ 220 h 1111"/>
                  <a:gd name="T86" fmla="*/ 209 w 573"/>
                  <a:gd name="T87" fmla="*/ 230 h 1111"/>
                  <a:gd name="T88" fmla="*/ 218 w 573"/>
                  <a:gd name="T89" fmla="*/ 235 h 1111"/>
                  <a:gd name="T90" fmla="*/ 231 w 573"/>
                  <a:gd name="T91" fmla="*/ 235 h 1111"/>
                  <a:gd name="T92" fmla="*/ 240 w 573"/>
                  <a:gd name="T93" fmla="*/ 230 h 1111"/>
                  <a:gd name="T94" fmla="*/ 245 w 573"/>
                  <a:gd name="T95" fmla="*/ 220 h 1111"/>
                  <a:gd name="T96" fmla="*/ 247 w 573"/>
                  <a:gd name="T97" fmla="*/ 217 h 1111"/>
                  <a:gd name="T98" fmla="*/ 246 w 573"/>
                  <a:gd name="T99" fmla="*/ 29 h 1111"/>
                  <a:gd name="T100" fmla="*/ 236 w 573"/>
                  <a:gd name="T101" fmla="*/ 12 h 1111"/>
                  <a:gd name="T102" fmla="*/ 218 w 573"/>
                  <a:gd name="T103" fmla="*/ 3 h 1111"/>
                  <a:gd name="T104" fmla="*/ 41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9242" y="2414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3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altLang="zh-CN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CN" sz="9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</a:p>
          <a:p>
            <a:pPr marL="0" indent="0">
              <a:buFont typeface="Arial" pitchFamily="34" charset="0"/>
              <a:buNone/>
            </a:pPr>
            <a:endParaRPr lang="en-US" altLang="zh-CN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4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9242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云时代的网络边界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5536" y="1052736"/>
            <a:ext cx="3168352" cy="1221290"/>
            <a:chOff x="899592" y="2065506"/>
            <a:chExt cx="3168352" cy="1651526"/>
          </a:xfrm>
          <a:effectLst/>
        </p:grpSpPr>
        <p:sp>
          <p:nvSpPr>
            <p:cNvPr id="26" name="矩形 25"/>
            <p:cNvSpPr/>
            <p:nvPr/>
          </p:nvSpPr>
          <p:spPr>
            <a:xfrm>
              <a:off x="899592" y="2065506"/>
              <a:ext cx="3168352" cy="165152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8664" y="2121828"/>
              <a:ext cx="2193296" cy="79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办公网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6210" y="2348880"/>
            <a:ext cx="3168352" cy="1297956"/>
            <a:chOff x="899592" y="2065506"/>
            <a:chExt cx="3168352" cy="1651526"/>
          </a:xfrm>
          <a:effectLst/>
        </p:grpSpPr>
        <p:sp>
          <p:nvSpPr>
            <p:cNvPr id="30" name="矩形 29"/>
            <p:cNvSpPr/>
            <p:nvPr/>
          </p:nvSpPr>
          <p:spPr>
            <a:xfrm>
              <a:off x="899592" y="2065506"/>
              <a:ext cx="3168352" cy="16515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3" y="2121828"/>
              <a:ext cx="2815551" cy="79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6210" y="3734697"/>
            <a:ext cx="3168352" cy="1206471"/>
            <a:chOff x="899592" y="2065506"/>
            <a:chExt cx="3168352" cy="1651526"/>
          </a:xfrm>
          <a:effectLst/>
        </p:grpSpPr>
        <p:sp>
          <p:nvSpPr>
            <p:cNvPr id="34" name="矩形 33"/>
            <p:cNvSpPr/>
            <p:nvPr/>
          </p:nvSpPr>
          <p:spPr>
            <a:xfrm>
              <a:off x="899592" y="2065506"/>
              <a:ext cx="3168352" cy="16515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8663" y="2121828"/>
              <a:ext cx="2964845" cy="79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VPN </a:t>
              </a:r>
              <a:r>
                <a:rPr lang="zh-CN" altLang="en-US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7798" y="1772816"/>
            <a:ext cx="31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几百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个办公网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5295" y="3142709"/>
            <a:ext cx="333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几十个数据中心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527" y="4391874"/>
            <a:ext cx="308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随时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987875"/>
            <a:ext cx="13980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992" y="13402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边界在哪？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2348880"/>
            <a:ext cx="257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安全策略？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1737" y="4824143"/>
            <a:ext cx="29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 Right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5536" y="5016022"/>
            <a:ext cx="4104456" cy="1221290"/>
            <a:chOff x="899592" y="2065506"/>
            <a:chExt cx="4464496" cy="1651526"/>
          </a:xfrm>
          <a:effectLst/>
        </p:grpSpPr>
        <p:sp>
          <p:nvSpPr>
            <p:cNvPr id="20" name="矩形 19"/>
            <p:cNvSpPr/>
            <p:nvPr/>
          </p:nvSpPr>
          <p:spPr>
            <a:xfrm>
              <a:off x="899592" y="2065506"/>
              <a:ext cx="4464496" cy="16515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4" y="2121828"/>
              <a:ext cx="4435424" cy="104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云</a:t>
              </a:r>
              <a:r>
                <a:rPr lang="zh-CN" altLang="en-US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   </a:t>
              </a:r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BYOD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7544" y="571409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142709"/>
            <a:ext cx="32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外部合作业务？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2174" y="3976705"/>
            <a:ext cx="32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控股公司？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4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25"/>
          <p:cNvSpPr>
            <a:spLocks/>
          </p:cNvSpPr>
          <p:nvPr/>
        </p:nvSpPr>
        <p:spPr bwMode="auto">
          <a:xfrm>
            <a:off x="671140" y="2699469"/>
            <a:ext cx="7861300" cy="3825875"/>
          </a:xfrm>
          <a:custGeom>
            <a:avLst/>
            <a:gdLst>
              <a:gd name="T0" fmla="*/ 2147483647 w 21600"/>
              <a:gd name="T1" fmla="*/ 0 h 10513"/>
              <a:gd name="T2" fmla="*/ 2147483647 w 21600"/>
              <a:gd name="T3" fmla="*/ 1392306105 h 10513"/>
              <a:gd name="T4" fmla="*/ 0 w 21600"/>
              <a:gd name="T5" fmla="*/ 1387273842 h 10513"/>
              <a:gd name="T6" fmla="*/ 0 60000 65536"/>
              <a:gd name="T7" fmla="*/ 0 60000 65536"/>
              <a:gd name="T8" fmla="*/ 0 60000 65536"/>
              <a:gd name="T9" fmla="*/ 0 w 21600"/>
              <a:gd name="T10" fmla="*/ 0 h 10513"/>
              <a:gd name="T11" fmla="*/ 21600 w 21600"/>
              <a:gd name="T12" fmla="*/ 10513 h 105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513" fill="none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</a:path>
              <a:path w="21600" h="10513" stroke="0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  <a:lnTo>
                  <a:pt x="0" y="10475"/>
                </a:lnTo>
                <a:close/>
              </a:path>
            </a:pathLst>
          </a:custGeom>
          <a:gradFill rotWithShape="0">
            <a:gsLst>
              <a:gs pos="0">
                <a:srgbClr val="00B050"/>
              </a:gs>
              <a:gs pos="100000">
                <a:srgbClr val="92D050"/>
              </a:gs>
            </a:gsLst>
            <a:lin ang="18900000" scaled="1"/>
          </a:gradFill>
          <a:ln w="381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" name="Arc 17"/>
          <p:cNvSpPr>
            <a:spLocks/>
          </p:cNvSpPr>
          <p:nvPr/>
        </p:nvSpPr>
        <p:spPr bwMode="auto">
          <a:xfrm>
            <a:off x="671140" y="3890094"/>
            <a:ext cx="5414962" cy="2635250"/>
          </a:xfrm>
          <a:custGeom>
            <a:avLst/>
            <a:gdLst>
              <a:gd name="T0" fmla="*/ 1187176341 w 21600"/>
              <a:gd name="T1" fmla="*/ 0 h 10513"/>
              <a:gd name="T2" fmla="*/ 1357490873 w 21600"/>
              <a:gd name="T3" fmla="*/ 660567166 h 10513"/>
              <a:gd name="T4" fmla="*/ 0 w 21600"/>
              <a:gd name="T5" fmla="*/ 658179324 h 10513"/>
              <a:gd name="T6" fmla="*/ 0 60000 65536"/>
              <a:gd name="T7" fmla="*/ 0 60000 65536"/>
              <a:gd name="T8" fmla="*/ 0 60000 65536"/>
              <a:gd name="T9" fmla="*/ 0 w 21600"/>
              <a:gd name="T10" fmla="*/ 0 h 10513"/>
              <a:gd name="T11" fmla="*/ 21600 w 21600"/>
              <a:gd name="T12" fmla="*/ 10513 h 105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513" fill="none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</a:path>
              <a:path w="21600" h="10513" stroke="0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  <a:lnTo>
                  <a:pt x="0" y="10475"/>
                </a:lnTo>
                <a:close/>
              </a:path>
            </a:pathLst>
          </a:custGeom>
          <a:gradFill rotWithShape="0">
            <a:gsLst>
              <a:gs pos="0">
                <a:schemeClr val="accent6">
                  <a:lumMod val="75000"/>
                </a:schemeClr>
              </a:gs>
              <a:gs pos="100000">
                <a:srgbClr val="FF9933"/>
              </a:gs>
            </a:gsLst>
            <a:lin ang="18900000" scaled="1"/>
          </a:gradFill>
          <a:ln w="381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rc 39"/>
          <p:cNvSpPr>
            <a:spLocks/>
          </p:cNvSpPr>
          <p:nvPr/>
        </p:nvSpPr>
        <p:spPr bwMode="auto">
          <a:xfrm>
            <a:off x="671140" y="5009281"/>
            <a:ext cx="3114675" cy="1516063"/>
          </a:xfrm>
          <a:custGeom>
            <a:avLst/>
            <a:gdLst>
              <a:gd name="T0" fmla="*/ 392780419 w 21600"/>
              <a:gd name="T1" fmla="*/ 0 h 10513"/>
              <a:gd name="T2" fmla="*/ 449129484 w 21600"/>
              <a:gd name="T3" fmla="*/ 218629023 h 10513"/>
              <a:gd name="T4" fmla="*/ 0 w 21600"/>
              <a:gd name="T5" fmla="*/ 217838762 h 10513"/>
              <a:gd name="T6" fmla="*/ 0 60000 65536"/>
              <a:gd name="T7" fmla="*/ 0 60000 65536"/>
              <a:gd name="T8" fmla="*/ 0 60000 65536"/>
              <a:gd name="T9" fmla="*/ 0 w 21600"/>
              <a:gd name="T10" fmla="*/ 0 h 10513"/>
              <a:gd name="T11" fmla="*/ 21600 w 21600"/>
              <a:gd name="T12" fmla="*/ 10513 h 105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513" fill="none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</a:path>
              <a:path w="21600" h="10513" stroke="0" extrusionOk="0">
                <a:moveTo>
                  <a:pt x="18890" y="-1"/>
                </a:moveTo>
                <a:cubicBezTo>
                  <a:pt x="20667" y="3205"/>
                  <a:pt x="21600" y="6809"/>
                  <a:pt x="21600" y="10475"/>
                </a:cubicBezTo>
                <a:cubicBezTo>
                  <a:pt x="21600" y="10487"/>
                  <a:pt x="21599" y="10500"/>
                  <a:pt x="21599" y="10512"/>
                </a:cubicBezTo>
                <a:lnTo>
                  <a:pt x="0" y="10475"/>
                </a:lnTo>
                <a:close/>
              </a:path>
            </a:pathLst>
          </a:custGeom>
          <a:gradFill rotWithShape="0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8900000" scaled="1"/>
          </a:gradFill>
          <a:ln w="381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242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网络层面防护体系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980728"/>
            <a:ext cx="88752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安全域：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安全等级、安全策略、黑白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名单，开放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TCP established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，开放有限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IP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和端口，最小化攻击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面，防止信任域渗透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二层隔离：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VLAN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VxLAN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VPC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，杜绝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ARP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层过滤：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IP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级、动态、最小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权限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外部扫描：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公司全网段对非允许开放端口扫描，同申请白名单比对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45163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流量镜像：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采集器部署，</a:t>
            </a:r>
            <a:r>
              <a:rPr lang="en-US" altLang="zh-CN" b="1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Hadoop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集群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天眼，深度恶意特征检测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4383" y="3610759"/>
            <a:ext cx="1661993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全网访问控制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统一集中管理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4966" y="4892194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321" y="5586432"/>
            <a:ext cx="1169551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white">
          <a:xfrm flipH="1" flipV="1">
            <a:off x="683567" y="3108089"/>
            <a:ext cx="576064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 smtClean="0">
              <a:solidFill>
                <a:srgbClr val="FFFFFF"/>
              </a:solidFill>
              <a:ea typeface="+mn-ea"/>
            </a:endParaRP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white">
          <a:xfrm flipH="1" flipV="1">
            <a:off x="671140" y="4293096"/>
            <a:ext cx="361282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 smtClean="0">
              <a:solidFill>
                <a:srgbClr val="FFFFFF"/>
              </a:solidFill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170" y="3108089"/>
            <a:ext cx="88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端点：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终端管理，准入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基于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802.1X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交换机动态准入，域认证，隔离网段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天擎终端安全管理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7461250" y="4868863"/>
            <a:ext cx="1682750" cy="1552575"/>
            <a:chOff x="482" y="1851"/>
            <a:chExt cx="860" cy="796"/>
          </a:xfrm>
        </p:grpSpPr>
        <p:sp>
          <p:nvSpPr>
            <p:cNvPr id="2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181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4102 w 224"/>
                <a:gd name="T1" fmla="*/ 3980 h 569"/>
                <a:gd name="T2" fmla="*/ 2931 w 224"/>
                <a:gd name="T3" fmla="*/ 1968 h 569"/>
                <a:gd name="T4" fmla="*/ 4783 w 224"/>
                <a:gd name="T5" fmla="*/ 1 h 569"/>
                <a:gd name="T6" fmla="*/ 6799 w 224"/>
                <a:gd name="T7" fmla="*/ 2049 h 569"/>
                <a:gd name="T8" fmla="*/ 5378 w 224"/>
                <a:gd name="T9" fmla="*/ 3980 h 569"/>
                <a:gd name="T10" fmla="*/ 5338 w 224"/>
                <a:gd name="T11" fmla="*/ 4897 h 569"/>
                <a:gd name="T12" fmla="*/ 8316 w 224"/>
                <a:gd name="T13" fmla="*/ 5717 h 569"/>
                <a:gd name="T14" fmla="*/ 8801 w 224"/>
                <a:gd name="T15" fmla="*/ 8052 h 569"/>
                <a:gd name="T16" fmla="*/ 8651 w 224"/>
                <a:gd name="T17" fmla="*/ 12674 h 569"/>
                <a:gd name="T18" fmla="*/ 8316 w 224"/>
                <a:gd name="T19" fmla="*/ 14412 h 569"/>
                <a:gd name="T20" fmla="*/ 7828 w 224"/>
                <a:gd name="T21" fmla="*/ 12186 h 569"/>
                <a:gd name="T22" fmla="*/ 7452 w 224"/>
                <a:gd name="T23" fmla="*/ 7988 h 569"/>
                <a:gd name="T24" fmla="*/ 6771 w 224"/>
                <a:gd name="T25" fmla="*/ 12674 h 569"/>
                <a:gd name="T26" fmla="*/ 5717 w 224"/>
                <a:gd name="T27" fmla="*/ 22504 h 569"/>
                <a:gd name="T28" fmla="*/ 3077 w 224"/>
                <a:gd name="T29" fmla="*/ 22341 h 569"/>
                <a:gd name="T30" fmla="*/ 1975 w 224"/>
                <a:gd name="T31" fmla="*/ 12858 h 569"/>
                <a:gd name="T32" fmla="*/ 1321 w 224"/>
                <a:gd name="T33" fmla="*/ 8232 h 569"/>
                <a:gd name="T34" fmla="*/ 973 w 224"/>
                <a:gd name="T35" fmla="*/ 12260 h 569"/>
                <a:gd name="T36" fmla="*/ 478 w 224"/>
                <a:gd name="T37" fmla="*/ 14412 h 569"/>
                <a:gd name="T38" fmla="*/ 1 w 224"/>
                <a:gd name="T39" fmla="*/ 12064 h 569"/>
                <a:gd name="T40" fmla="*/ 293 w 224"/>
                <a:gd name="T41" fmla="*/ 7280 h 569"/>
                <a:gd name="T42" fmla="*/ 927 w 224"/>
                <a:gd name="T43" fmla="*/ 5515 h 569"/>
                <a:gd name="T44" fmla="*/ 4046 w 224"/>
                <a:gd name="T45" fmla="*/ 4897 h 569"/>
                <a:gd name="T46" fmla="*/ 4102 w 224"/>
                <a:gd name="T47" fmla="*/ 3980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182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196975"/>
            <a:ext cx="614362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4400549"/>
            <a:ext cx="8569325" cy="174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无法统一可视化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管理，安全域不明晰，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VLAN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不明，拓扑不明，应用不明；</a:t>
            </a:r>
            <a:endParaRPr lang="zh-CN" altLang="en-US" sz="2000" dirty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业务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需求、安全、网络运维沟通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不畅，缺乏信息流程化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；</a:t>
            </a:r>
            <a:endParaRPr lang="en-US" altLang="zh-CN" sz="2000" dirty="0" smtClean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IDC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不适宜大规模部署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FW</a:t>
            </a:r>
            <a:r>
              <a:rPr lang="zh-CN" altLang="zh-CN" sz="2000" dirty="0" smtClean="0">
                <a:solidFill>
                  <a:srgbClr val="009900"/>
                </a:solidFill>
                <a:ea typeface="微软雅黑" pitchFamily="34" charset="-122"/>
              </a:rPr>
              <a:t>产品，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高成本，</a:t>
            </a:r>
            <a:r>
              <a:rPr lang="zh-CN" altLang="zh-CN" sz="2000" dirty="0" smtClean="0">
                <a:solidFill>
                  <a:srgbClr val="009900"/>
                </a:solidFill>
                <a:ea typeface="微软雅黑" pitchFamily="34" charset="-122"/>
              </a:rPr>
              <a:t>网络性能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；</a:t>
            </a:r>
            <a:endParaRPr lang="en-US" altLang="zh-CN" sz="2000" dirty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缺少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审计记录，配置管理，变更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管理。</a:t>
            </a:r>
            <a:endParaRPr lang="zh-CN" altLang="en-US" sz="2000" dirty="0">
              <a:solidFill>
                <a:srgbClr val="009900"/>
              </a:solidFill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242" y="188640"/>
            <a:ext cx="5475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网络访问控制</a:t>
            </a:r>
            <a:r>
              <a:rPr lang="en-US" altLang="zh-CN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(ACL)</a:t>
            </a:r>
            <a:r>
              <a:rPr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管理困惑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239402" y="1556792"/>
            <a:ext cx="856932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XX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防火墙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/H3C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Cisco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Juniper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路由器</a:t>
            </a:r>
            <a:r>
              <a:rPr lang="en-US" altLang="zh-CN" sz="2000" dirty="0">
                <a:solidFill>
                  <a:srgbClr val="009900"/>
                </a:solidFill>
                <a:ea typeface="微软雅黑" pitchFamily="34" charset="-122"/>
              </a:rPr>
              <a:t>&amp;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交换机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/telnet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9900"/>
                </a:solidFill>
                <a:ea typeface="微软雅黑" pitchFamily="34" charset="-122"/>
              </a:rPr>
              <a:t>ssh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009900"/>
                </a:solidFill>
                <a:ea typeface="微软雅黑" pitchFamily="34" charset="-122"/>
              </a:rPr>
              <a:t>netconf</a:t>
            </a:r>
            <a:endParaRPr lang="en-US" altLang="zh-CN" sz="2000" dirty="0" smtClean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访问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需求变化快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快速变更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，业务需求沟通不清，细粒度</a:t>
            </a: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AC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？；</a:t>
            </a:r>
            <a:endParaRPr lang="en-US" altLang="zh-CN" sz="2000" dirty="0" smtClean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9900"/>
                </a:solidFill>
                <a:ea typeface="微软雅黑" pitchFamily="34" charset="-122"/>
              </a:rPr>
              <a:t>ACL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管理配置繁琐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，重复登录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设备手工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配置，出错；</a:t>
            </a:r>
            <a:endParaRPr lang="zh-CN" altLang="en-US" sz="2000" dirty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009900"/>
                </a:solidFill>
                <a:ea typeface="微软雅黑" pitchFamily="34" charset="-122"/>
              </a:rPr>
              <a:t>ACL</a:t>
            </a:r>
            <a:r>
              <a:rPr lang="zh-CN" altLang="zh-CN" sz="2000" dirty="0" smtClean="0">
                <a:solidFill>
                  <a:srgbClr val="009900"/>
                </a:solidFill>
                <a:ea typeface="微软雅黑" pitchFamily="34" charset="-122"/>
              </a:rPr>
              <a:t>容量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无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限额告警</a:t>
            </a:r>
            <a:r>
              <a:rPr lang="zh-CN" altLang="zh-CN" sz="2000" dirty="0" smtClean="0">
                <a:solidFill>
                  <a:srgbClr val="009900"/>
                </a:solidFill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全通？</a:t>
            </a:r>
            <a:endParaRPr lang="en-US" altLang="zh-CN" sz="2000" dirty="0" smtClean="0">
              <a:solidFill>
                <a:srgbClr val="009900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大量失效</a:t>
            </a:r>
            <a:r>
              <a:rPr lang="en-US" altLang="zh-CN" sz="2000" dirty="0">
                <a:solidFill>
                  <a:srgbClr val="009900"/>
                </a:solidFill>
                <a:ea typeface="微软雅黑" pitchFamily="34" charset="-122"/>
              </a:rPr>
              <a:t>ACL</a:t>
            </a:r>
            <a:r>
              <a:rPr lang="zh-CN" altLang="en-US" sz="2000" dirty="0">
                <a:solidFill>
                  <a:srgbClr val="009900"/>
                </a:solidFill>
                <a:ea typeface="微软雅黑" pitchFamily="34" charset="-122"/>
              </a:rPr>
              <a:t>策略，</a:t>
            </a:r>
            <a:r>
              <a:rPr lang="zh-CN" altLang="en-US" sz="2000" dirty="0" smtClean="0">
                <a:solidFill>
                  <a:srgbClr val="009900"/>
                </a:solidFill>
                <a:ea typeface="微软雅黑" pitchFamily="34" charset="-122"/>
              </a:rPr>
              <a:t>大量宽松策略、冗余策略，谁敢动？</a:t>
            </a:r>
            <a:endParaRPr lang="en-US" altLang="zh-CN" sz="2000" dirty="0">
              <a:solidFill>
                <a:srgbClr val="009900"/>
              </a:solidFill>
              <a:ea typeface="微软雅黑" pitchFamily="34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253993" y="1011236"/>
            <a:ext cx="1509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C00000"/>
                </a:solidFill>
                <a:ea typeface="微软雅黑" pitchFamily="34" charset="-122"/>
              </a:rPr>
              <a:t>ACL</a:t>
            </a:r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本身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253993" y="3801095"/>
            <a:ext cx="1509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网络管理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9242" y="1886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访问控制矩阵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09893"/>
              </p:ext>
            </p:extLst>
          </p:nvPr>
        </p:nvGraphicFramePr>
        <p:xfrm>
          <a:off x="269242" y="1180350"/>
          <a:ext cx="8623240" cy="48687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77905"/>
                <a:gridCol w="1077905"/>
                <a:gridCol w="1077905"/>
                <a:gridCol w="1077905"/>
                <a:gridCol w="1077905"/>
                <a:gridCol w="1077905"/>
                <a:gridCol w="1077905"/>
                <a:gridCol w="1077905"/>
              </a:tblGrid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办公网服务器区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办公网工作区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办公网测试区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分支办公区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IDC</a:t>
                      </a:r>
                      <a:r>
                        <a:rPr lang="zh-CN" altLang="en-US" sz="1600" dirty="0" smtClean="0"/>
                        <a:t>服务器区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Internet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</a:tr>
              <a:tr h="874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办公网服务器区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6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办公网工作区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http/https</a:t>
                      </a:r>
                    </a:p>
                    <a:p>
                      <a:r>
                        <a:rPr lang="en-US" altLang="zh-CN" sz="1600" dirty="0" err="1" smtClean="0"/>
                        <a:t>Ssh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定义服务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光纤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定义服务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办公网测试区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特定资源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特定服务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4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/>
                        <a:t>分支办公区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191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IDC</a:t>
                      </a:r>
                      <a:r>
                        <a:rPr lang="zh-CN" altLang="en-US" sz="1600" b="1" dirty="0" smtClean="0"/>
                        <a:t>服务区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191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Internet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http/https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191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…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燕尾形箭头 14"/>
          <p:cNvSpPr/>
          <p:nvPr/>
        </p:nvSpPr>
        <p:spPr>
          <a:xfrm>
            <a:off x="5241636" y="1591395"/>
            <a:ext cx="2066668" cy="325437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8" name="标题 1"/>
          <p:cNvSpPr txBox="1">
            <a:spLocks/>
          </p:cNvSpPr>
          <p:nvPr/>
        </p:nvSpPr>
        <p:spPr bwMode="auto">
          <a:xfrm>
            <a:off x="5836126" y="3663864"/>
            <a:ext cx="1518736" cy="152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安全策略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动态细粒度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</a:rPr>
              <a:t>安</a:t>
            </a:r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全域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可视化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安全审核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安全审计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209" name="标题 1"/>
          <p:cNvSpPr txBox="1">
            <a:spLocks/>
          </p:cNvSpPr>
          <p:nvPr/>
        </p:nvSpPr>
        <p:spPr bwMode="auto">
          <a:xfrm>
            <a:off x="2123726" y="3782497"/>
            <a:ext cx="1119469" cy="130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业务需求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业务流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连通性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管理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ea typeface="微软雅黑" pitchFamily="34" charset="-122"/>
              </a:rPr>
              <a:t>用户绑定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242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网络安全管理视角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9" y="1124744"/>
            <a:ext cx="917992" cy="87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154505"/>
            <a:ext cx="972368" cy="90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62" y="1165214"/>
            <a:ext cx="976511" cy="89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 bwMode="auto">
          <a:xfrm>
            <a:off x="846231" y="2019947"/>
            <a:ext cx="113348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ea typeface="微软雅黑" pitchFamily="34" charset="-122"/>
              </a:rPr>
              <a:t>用户、应用</a:t>
            </a:r>
            <a:r>
              <a:rPr lang="zh-CN" altLang="en-US" b="1" dirty="0" smtClean="0">
                <a:ea typeface="微软雅黑" pitchFamily="34" charset="-122"/>
              </a:rPr>
              <a:t>拥有者</a:t>
            </a:r>
            <a:endParaRPr lang="en-US" altLang="zh-CN" b="1" dirty="0">
              <a:ea typeface="微软雅黑" pitchFamily="34" charset="-122"/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 bwMode="auto">
          <a:xfrm>
            <a:off x="4009575" y="1916832"/>
            <a:ext cx="113348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ea typeface="微软雅黑" pitchFamily="34" charset="-122"/>
              </a:rPr>
              <a:t>网络运维</a:t>
            </a:r>
            <a:endParaRPr lang="en-US" altLang="zh-CN" b="1" dirty="0">
              <a:ea typeface="微软雅黑" pitchFamily="34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7524328" y="2057085"/>
            <a:ext cx="745530" cy="57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ea typeface="微软雅黑" pitchFamily="34" charset="-122"/>
              </a:rPr>
              <a:t>安全</a:t>
            </a:r>
            <a:endParaRPr lang="en-US" altLang="zh-CN" b="1" dirty="0">
              <a:ea typeface="微软雅黑" pitchFamily="34" charset="-122"/>
            </a:endParaRPr>
          </a:p>
        </p:txBody>
      </p:sp>
      <p:sp>
        <p:nvSpPr>
          <p:cNvPr id="28" name="燕尾形箭头 27"/>
          <p:cNvSpPr/>
          <p:nvPr/>
        </p:nvSpPr>
        <p:spPr>
          <a:xfrm rot="10800000">
            <a:off x="1907705" y="1598748"/>
            <a:ext cx="2066668" cy="325437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标题 1"/>
          <p:cNvSpPr txBox="1">
            <a:spLocks/>
          </p:cNvSpPr>
          <p:nvPr/>
        </p:nvSpPr>
        <p:spPr bwMode="auto">
          <a:xfrm>
            <a:off x="3950612" y="3886431"/>
            <a:ext cx="129102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安全可靠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易部署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变更管理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</a:rPr>
              <a:t>自动化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54862" y="2903703"/>
            <a:ext cx="1296143" cy="3045577"/>
          </a:xfrm>
          <a:prstGeom prst="rect">
            <a:avLst/>
          </a:prstGeom>
          <a:solidFill>
            <a:srgbClr val="00B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网络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访问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控制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策略</a:t>
            </a:r>
            <a:endParaRPr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611561" y="2903703"/>
            <a:ext cx="1296143" cy="3045577"/>
          </a:xfrm>
          <a:prstGeom prst="rect">
            <a:avLst/>
          </a:prstGeom>
          <a:solidFill>
            <a:schemeClr val="tx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业务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应用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应用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视角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4"/>
          <p:cNvSpPr txBox="1">
            <a:spLocks noChangeArrowheads="1"/>
          </p:cNvSpPr>
          <p:nvPr/>
        </p:nvSpPr>
        <p:spPr bwMode="gray">
          <a:xfrm>
            <a:off x="3275186" y="1229851"/>
            <a:ext cx="2520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管理</a:t>
            </a:r>
            <a:r>
              <a:rPr lang="en-US" altLang="zh-CN" sz="2400" b="1" dirty="0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|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控制</a:t>
            </a:r>
            <a:endParaRPr lang="en-US" altLang="zh-CN" sz="2400" b="1" dirty="0">
              <a:solidFill>
                <a:srgbClr val="FF0000"/>
              </a:solidFill>
              <a:latin typeface="方正粗宋简体" pitchFamily="65" charset="-122"/>
              <a:ea typeface="方正粗宋简体" pitchFamily="65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分离</a:t>
            </a:r>
            <a:endParaRPr lang="en-US" altLang="zh-CN" sz="2400" b="1" dirty="0">
              <a:solidFill>
                <a:srgbClr val="FF0000"/>
              </a:solidFill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19472" name="矩形 16"/>
          <p:cNvSpPr>
            <a:spLocks noChangeArrowheads="1"/>
          </p:cNvSpPr>
          <p:nvPr/>
        </p:nvSpPr>
        <p:spPr bwMode="gray">
          <a:xfrm>
            <a:off x="1907704" y="2769309"/>
            <a:ext cx="266429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基本要求：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zh-CN" sz="2000" dirty="0" smtClean="0">
                <a:solidFill>
                  <a:srgbClr val="00863D"/>
                </a:solidFill>
                <a:latin typeface="+mn-ea"/>
                <a:ea typeface="+mn-ea"/>
              </a:rPr>
              <a:t>最小权限</a:t>
            </a:r>
            <a:endParaRPr lang="en-US" altLang="zh-CN" sz="2000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按</a:t>
            </a:r>
            <a:r>
              <a:rPr lang="zh-CN" altLang="en-US" sz="2000" dirty="0">
                <a:solidFill>
                  <a:srgbClr val="00863D"/>
                </a:solidFill>
                <a:latin typeface="+mn-ea"/>
                <a:ea typeface="+mn-ea"/>
              </a:rPr>
              <a:t>需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申请开放</a:t>
            </a:r>
            <a:endParaRPr lang="en-US" altLang="zh-CN" sz="2000" dirty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00863D"/>
                </a:solidFill>
                <a:latin typeface="+mn-ea"/>
                <a:ea typeface="+mn-ea"/>
              </a:rPr>
              <a:t>IP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级</a:t>
            </a:r>
            <a:r>
              <a:rPr lang="zh-CN" altLang="zh-CN" sz="2000" dirty="0" smtClean="0">
                <a:solidFill>
                  <a:srgbClr val="00863D"/>
                </a:solidFill>
                <a:latin typeface="+mn-ea"/>
                <a:ea typeface="+mn-ea"/>
              </a:rPr>
              <a:t>细粒度</a:t>
            </a:r>
            <a:r>
              <a:rPr lang="zh-CN" altLang="en-US" sz="2000" dirty="0">
                <a:solidFill>
                  <a:srgbClr val="00863D"/>
                </a:solidFill>
                <a:latin typeface="+mn-ea"/>
                <a:ea typeface="+mn-ea"/>
              </a:rPr>
              <a:t>控制</a:t>
            </a:r>
            <a:endParaRPr lang="en-US" altLang="zh-CN" sz="2000" dirty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程序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控制自动执行</a:t>
            </a:r>
            <a:endParaRPr lang="en-US" altLang="zh-CN" sz="2000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执行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辅助界面</a:t>
            </a:r>
            <a:endParaRPr lang="en-US" altLang="zh-CN" sz="2000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失效管理</a:t>
            </a:r>
            <a:endParaRPr lang="en-US" altLang="zh-CN" sz="2000" dirty="0" smtClean="0">
              <a:solidFill>
                <a:srgbClr val="00863D"/>
              </a:solidFill>
              <a:latin typeface="+mn-ea"/>
              <a:ea typeface="+mn-ea"/>
            </a:endParaRPr>
          </a:p>
        </p:txBody>
      </p:sp>
      <p:sp>
        <p:nvSpPr>
          <p:cNvPr id="8198" name="椭圆 18"/>
          <p:cNvSpPr>
            <a:spLocks noChangeArrowheads="1"/>
          </p:cNvSpPr>
          <p:nvPr/>
        </p:nvSpPr>
        <p:spPr bwMode="gray">
          <a:xfrm>
            <a:off x="1692275" y="1245964"/>
            <a:ext cx="1439863" cy="1423988"/>
          </a:xfrm>
          <a:prstGeom prst="ellipse">
            <a:avLst/>
          </a:prstGeom>
          <a:gradFill rotWithShape="1">
            <a:gsLst>
              <a:gs pos="0">
                <a:srgbClr val="669900"/>
              </a:gs>
              <a:gs pos="100000">
                <a:srgbClr val="203100"/>
              </a:gs>
            </a:gsLst>
            <a:lin ang="5400000" scaled="1"/>
          </a:gradFill>
          <a:ln w="38100">
            <a:solidFill>
              <a:srgbClr val="F8F8F8">
                <a:alpha val="7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9" name="图片 19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51000" y="1180877"/>
            <a:ext cx="15113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矩形 20"/>
          <p:cNvSpPr>
            <a:spLocks noChangeArrowheads="1"/>
          </p:cNvSpPr>
          <p:nvPr/>
        </p:nvSpPr>
        <p:spPr bwMode="gray">
          <a:xfrm>
            <a:off x="1668463" y="1734914"/>
            <a:ext cx="1493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latin typeface="方正粗宋简体" pitchFamily="65" charset="-122"/>
                <a:ea typeface="方正粗宋简体" pitchFamily="65" charset="-122"/>
              </a:rPr>
              <a:t>网络管理</a:t>
            </a:r>
            <a:endParaRPr lang="en-US" altLang="zh-CN" sz="2000" b="1"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8201" name="椭圆 21"/>
          <p:cNvSpPr>
            <a:spLocks noChangeArrowheads="1"/>
          </p:cNvSpPr>
          <p:nvPr/>
        </p:nvSpPr>
        <p:spPr bwMode="gray">
          <a:xfrm>
            <a:off x="1589088" y="1126902"/>
            <a:ext cx="1649412" cy="1646237"/>
          </a:xfrm>
          <a:prstGeom prst="ellipse">
            <a:avLst/>
          </a:prstGeom>
          <a:noFill/>
          <a:ln w="127000">
            <a:solidFill>
              <a:srgbClr val="EAEAEA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椭圆 24"/>
          <p:cNvSpPr>
            <a:spLocks noChangeArrowheads="1"/>
          </p:cNvSpPr>
          <p:nvPr/>
        </p:nvSpPr>
        <p:spPr bwMode="gray">
          <a:xfrm>
            <a:off x="6199188" y="1245964"/>
            <a:ext cx="1439862" cy="142398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76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80000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8203" name="图片 25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57913" y="1180877"/>
            <a:ext cx="15113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椭圆 27"/>
          <p:cNvSpPr>
            <a:spLocks noChangeArrowheads="1"/>
          </p:cNvSpPr>
          <p:nvPr/>
        </p:nvSpPr>
        <p:spPr bwMode="gray">
          <a:xfrm>
            <a:off x="6096000" y="1126902"/>
            <a:ext cx="1647825" cy="1646237"/>
          </a:xfrm>
          <a:prstGeom prst="ellipse">
            <a:avLst/>
          </a:prstGeom>
          <a:noFill/>
          <a:ln w="127000">
            <a:solidFill>
              <a:srgbClr val="EAEAEA">
                <a:alpha val="7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矩形 20"/>
          <p:cNvSpPr>
            <a:spLocks noChangeArrowheads="1"/>
          </p:cNvSpPr>
          <p:nvPr/>
        </p:nvSpPr>
        <p:spPr bwMode="gray">
          <a:xfrm>
            <a:off x="6205538" y="1703164"/>
            <a:ext cx="1493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方正粗宋简体" pitchFamily="65" charset="-122"/>
                <a:ea typeface="方正粗宋简体" pitchFamily="65" charset="-122"/>
              </a:rPr>
              <a:t>网络控制</a:t>
            </a:r>
            <a:endParaRPr lang="en-US" altLang="zh-CN" sz="2000" b="1" dirty="0">
              <a:solidFill>
                <a:schemeClr val="bg1"/>
              </a:solidFill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14" name="燕尾形箭头 13"/>
          <p:cNvSpPr/>
          <p:nvPr/>
        </p:nvSpPr>
        <p:spPr>
          <a:xfrm rot="18572582">
            <a:off x="939901" y="2839375"/>
            <a:ext cx="865188" cy="325438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 rot="13782212">
            <a:off x="7525886" y="2785988"/>
            <a:ext cx="865188" cy="325437"/>
          </a:xfrm>
          <a:prstGeom prst="notchedRightArrow">
            <a:avLst/>
          </a:prstGeom>
          <a:gradFill>
            <a:gsLst>
              <a:gs pos="0">
                <a:srgbClr val="00B050"/>
              </a:gs>
              <a:gs pos="50000">
                <a:srgbClr val="99CC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8" name="标题 1"/>
          <p:cNvSpPr txBox="1">
            <a:spLocks/>
          </p:cNvSpPr>
          <p:nvPr/>
        </p:nvSpPr>
        <p:spPr bwMode="auto">
          <a:xfrm>
            <a:off x="8172400" y="3253016"/>
            <a:ext cx="971600" cy="118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自动化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程序化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</a:rPr>
              <a:t>可视化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8209" name="标题 1"/>
          <p:cNvSpPr txBox="1">
            <a:spLocks/>
          </p:cNvSpPr>
          <p:nvPr/>
        </p:nvSpPr>
        <p:spPr bwMode="auto">
          <a:xfrm>
            <a:off x="323528" y="3501008"/>
            <a:ext cx="1657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标准化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流程化</a:t>
            </a:r>
            <a:endParaRPr lang="en-US" altLang="zh-CN" b="1" dirty="0" smtClean="0">
              <a:solidFill>
                <a:srgbClr val="C00000"/>
              </a:solidFill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itchFamily="34" charset="-122"/>
              </a:rPr>
              <a:t>集中</a:t>
            </a:r>
            <a:r>
              <a:rPr lang="zh-CN" altLang="en-US" b="1" dirty="0">
                <a:solidFill>
                  <a:srgbClr val="C00000"/>
                </a:solidFill>
                <a:ea typeface="微软雅黑" pitchFamily="34" charset="-122"/>
              </a:rPr>
              <a:t>统一</a:t>
            </a:r>
            <a:endParaRPr lang="en-US" altLang="zh-CN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242" y="1886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云时代网络安全管理理念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70"/>
          <p:cNvSpPr txBox="1">
            <a:spLocks noChangeArrowheads="1"/>
          </p:cNvSpPr>
          <p:nvPr/>
        </p:nvSpPr>
        <p:spPr bwMode="black">
          <a:xfrm>
            <a:off x="1668463" y="6197242"/>
            <a:ext cx="7475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？  控制 </a:t>
            </a:r>
            <a:r>
              <a:rPr lang="en-US" altLang="zh-CN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转发 分离 </a:t>
            </a:r>
            <a:r>
              <a:rPr lang="en-US" altLang="zh-CN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  SDN</a:t>
            </a:r>
            <a:r>
              <a:rPr lang="en-US" altLang="zh-CN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? </a:t>
            </a:r>
            <a:r>
              <a:rPr lang="en-US" altLang="zh-CN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安全性？成熟度？</a:t>
            </a:r>
            <a:r>
              <a:rPr lang="zh-CN" altLang="en-US" sz="2000" b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gray">
          <a:xfrm>
            <a:off x="5075807" y="2708920"/>
            <a:ext cx="4176713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进阶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方向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  <a:ea typeface="+mn-ea"/>
              </a:rPr>
              <a:t>真实使用流量监测</a:t>
            </a:r>
            <a:endParaRPr lang="en-US" altLang="zh-CN" sz="2000" dirty="0" smtClean="0">
              <a:solidFill>
                <a:srgbClr val="00863D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00863D"/>
                </a:solidFill>
                <a:latin typeface="+mn-ea"/>
              </a:rPr>
              <a:t>ACL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变更生命周期</a:t>
            </a:r>
            <a:r>
              <a:rPr lang="zh-CN" altLang="en-US" sz="2000" dirty="0">
                <a:solidFill>
                  <a:srgbClr val="00863D"/>
                </a:solidFill>
                <a:latin typeface="+mn-ea"/>
              </a:rPr>
              <a:t>管理</a:t>
            </a:r>
            <a:endParaRPr lang="en-US" altLang="zh-CN" sz="2000" dirty="0">
              <a:solidFill>
                <a:srgbClr val="00863D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可视化拓扑发现</a:t>
            </a:r>
            <a:endParaRPr lang="en-US" altLang="zh-CN" sz="2000" dirty="0" smtClean="0">
              <a:solidFill>
                <a:srgbClr val="00863D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可视化安全域，权限</a:t>
            </a:r>
            <a:endParaRPr lang="en-US" altLang="zh-CN" sz="2000" dirty="0" smtClean="0">
              <a:solidFill>
                <a:srgbClr val="00863D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基于应用的视角</a:t>
            </a:r>
            <a:endParaRPr lang="en-US" altLang="zh-CN" sz="2000" dirty="0">
              <a:solidFill>
                <a:srgbClr val="00863D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00863D"/>
                </a:solidFill>
                <a:latin typeface="+mn-ea"/>
              </a:rPr>
              <a:t>ACL</a:t>
            </a:r>
            <a:r>
              <a:rPr lang="zh-CN" altLang="en-US" sz="2000" dirty="0" smtClean="0">
                <a:solidFill>
                  <a:srgbClr val="00863D"/>
                </a:solidFill>
                <a:latin typeface="+mn-ea"/>
              </a:rPr>
              <a:t>分析优化，诊断</a:t>
            </a:r>
            <a:endParaRPr lang="en-US" altLang="zh-CN" sz="2000" dirty="0">
              <a:solidFill>
                <a:srgbClr val="00863D"/>
              </a:solidFill>
              <a:latin typeface="+mn-ea"/>
              <a:ea typeface="+mn-ea"/>
            </a:endParaRPr>
          </a:p>
          <a:p>
            <a:pPr algn="ctr">
              <a:defRPr/>
            </a:pPr>
            <a:endParaRPr lang="en-US" altLang="zh-CN" sz="2000" dirty="0">
              <a:solidFill>
                <a:srgbClr val="FF0000"/>
              </a:solidFill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6371034" y="2636912"/>
            <a:ext cx="1657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rgbClr val="C00000"/>
                </a:solidFill>
                <a:ea typeface="微软雅黑" pitchFamily="34" charset="-122"/>
              </a:rPr>
              <a:t>NGFW</a:t>
            </a:r>
            <a:r>
              <a:rPr lang="zh-CN" altLang="en-US" sz="2400" b="1" dirty="0" smtClean="0">
                <a:solidFill>
                  <a:srgbClr val="C00000"/>
                </a:solidFill>
                <a:ea typeface="微软雅黑" pitchFamily="34" charset="-122"/>
              </a:rPr>
              <a:t>？？</a:t>
            </a:r>
            <a:endParaRPr lang="en-US" altLang="zh-CN" sz="2400" b="1" dirty="0">
              <a:solidFill>
                <a:srgbClr val="C0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9" y="3501008"/>
            <a:ext cx="7560839" cy="3045577"/>
            <a:chOff x="990244" y="702278"/>
            <a:chExt cx="2475501" cy="5315789"/>
          </a:xfrm>
        </p:grpSpPr>
        <p:sp>
          <p:nvSpPr>
            <p:cNvPr id="5" name="矩形 4"/>
            <p:cNvSpPr/>
            <p:nvPr/>
          </p:nvSpPr>
          <p:spPr>
            <a:xfrm>
              <a:off x="990244" y="702278"/>
              <a:ext cx="2475501" cy="5315789"/>
            </a:xfrm>
            <a:prstGeom prst="rect">
              <a:avLst/>
            </a:prstGeom>
            <a:solidFill>
              <a:srgbClr val="00B050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5683" y="804542"/>
              <a:ext cx="2412910" cy="499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控制面和数据面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分离，充分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扩展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初始化零可见和零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连接，黑云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client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和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gateway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都通过与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Controller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建立双向</a:t>
              </a:r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mTLS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控制通道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Controller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负责访问控制策略并控制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gateway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动态防火墙规则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双因素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认证后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client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和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gateway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双向</a:t>
              </a:r>
              <a:r>
                <a:rPr lang="en-US" altLang="zh-CN" sz="15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mTLS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安全通道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client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与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gateway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，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client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、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gateway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与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Controller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间，单包认证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SPA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（</a:t>
              </a:r>
              <a:r>
                <a:rPr lang="en-US" altLang="zh-CN" sz="15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fwknop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86049"/>
            <a:ext cx="1378855" cy="13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9242" y="188640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当前研究方向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软件定义边界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92567"/>
            <a:ext cx="27379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CSA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SDP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Software Define  </a:t>
            </a:r>
            <a:r>
              <a:rPr lang="en-US" altLang="zh-CN" dirty="0" err="1" smtClean="0"/>
              <a:t>peremiter</a:t>
            </a:r>
            <a:endParaRPr lang="en-US" altLang="zh-CN" dirty="0" smtClean="0"/>
          </a:p>
          <a:p>
            <a:r>
              <a:rPr lang="zh-CN" altLang="en-US" dirty="0" smtClean="0"/>
              <a:t>黑云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软件定义边界</a:t>
            </a:r>
            <a:endParaRPr lang="en-US" altLang="zh-CN" dirty="0"/>
          </a:p>
          <a:p>
            <a:r>
              <a:rPr lang="zh-CN" altLang="en-US" dirty="0" smtClean="0"/>
              <a:t>解决云服务安全问题</a:t>
            </a:r>
            <a:endParaRPr lang="en-US" altLang="zh-CN" dirty="0" smtClean="0"/>
          </a:p>
        </p:txBody>
      </p:sp>
      <p:pic>
        <p:nvPicPr>
          <p:cNvPr id="3074" name="图片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79406"/>
            <a:ext cx="5476875" cy="253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9" y="3212976"/>
            <a:ext cx="7848871" cy="3045577"/>
            <a:chOff x="990244" y="702278"/>
            <a:chExt cx="2357620" cy="5315789"/>
          </a:xfrm>
        </p:grpSpPr>
        <p:sp>
          <p:nvSpPr>
            <p:cNvPr id="5" name="矩形 4"/>
            <p:cNvSpPr/>
            <p:nvPr/>
          </p:nvSpPr>
          <p:spPr>
            <a:xfrm>
              <a:off x="990244" y="702278"/>
              <a:ext cx="2357620" cy="531578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5683" y="804542"/>
              <a:ext cx="2342181" cy="499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隐藏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应用信息，无可见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DNS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信息和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IP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地址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用户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（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SSO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token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、设备（证书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）双因素认证</a:t>
              </a:r>
              <a:endPara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客户端和应用建立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TLS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通道，双向认证；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由应用代理访问控制引擎统一管理访问权限和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DNS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解析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基于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802.1X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动态，接入，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办公场所内默认权限的无特权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VLAN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基于变化用户、设备安全级别，分配应用服务访问权限（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地理信息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）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21" y="1771419"/>
            <a:ext cx="1378855" cy="13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0629" y="188640"/>
            <a:ext cx="313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谷歌</a:t>
            </a:r>
            <a:r>
              <a:rPr lang="en-US" altLang="zh-CN" sz="28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BeyondCorp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1037635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不再区分内外网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废弃</a:t>
            </a:r>
            <a:r>
              <a:rPr lang="en-US" altLang="zh-CN" dirty="0"/>
              <a:t>VPN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应用</a:t>
            </a:r>
            <a:r>
              <a:rPr lang="zh-CN" altLang="en-US" dirty="0"/>
              <a:t>云化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逐个应用逐步部署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 smtClean="0"/>
              <a:t>基于</a:t>
            </a:r>
            <a:r>
              <a:rPr lang="zh-CN" altLang="zh-CN" dirty="0"/>
              <a:t>现有技术架构</a:t>
            </a:r>
            <a:r>
              <a:rPr lang="en-US" altLang="zh-CN" dirty="0"/>
              <a:t>SDP</a:t>
            </a:r>
            <a:r>
              <a:rPr lang="zh-CN" altLang="zh-CN" dirty="0"/>
              <a:t>的简化实现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图片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32"/>
            <a:ext cx="585097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961</Words>
  <Application>Microsoft Office PowerPoint</Application>
  <PresentationFormat>全屏显示(4:3)</PresentationFormat>
  <Paragraphs>216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按需访问控制管理</vt:lpstr>
      <vt:lpstr>PowerPoint 演示文稿</vt:lpstr>
      <vt:lpstr>PowerPoint 演示文稿</vt:lpstr>
      <vt:lpstr>PowerPoint 演示文稿</vt:lpstr>
    </vt:vector>
  </TitlesOfParts>
  <Company>Qihu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朱磊</dc:creator>
  <cp:lastModifiedBy>Windows 用户</cp:lastModifiedBy>
  <cp:revision>152</cp:revision>
  <dcterms:created xsi:type="dcterms:W3CDTF">2013-07-25T07:01:33Z</dcterms:created>
  <dcterms:modified xsi:type="dcterms:W3CDTF">2015-06-29T04:29:45Z</dcterms:modified>
</cp:coreProperties>
</file>