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3004800" cy="9753600"/>
  <p:notesSz cx="6858000" cy="9144000"/>
  <p:defaultTextStyle>
    <a:lvl1pPr algn="ctr" defTabSz="584200">
      <a:defRPr sz="3800">
        <a:latin typeface="+mn-lt"/>
        <a:ea typeface="+mn-ea"/>
        <a:cs typeface="+mn-cs"/>
        <a:sym typeface="Helvetica"/>
      </a:defRPr>
    </a:lvl1pPr>
    <a:lvl2pPr indent="228600" algn="ctr" defTabSz="584200">
      <a:defRPr sz="3800">
        <a:latin typeface="+mn-lt"/>
        <a:ea typeface="+mn-ea"/>
        <a:cs typeface="+mn-cs"/>
        <a:sym typeface="Helvetica"/>
      </a:defRPr>
    </a:lvl2pPr>
    <a:lvl3pPr indent="457200" algn="ctr" defTabSz="584200">
      <a:defRPr sz="3800">
        <a:latin typeface="+mn-lt"/>
        <a:ea typeface="+mn-ea"/>
        <a:cs typeface="+mn-cs"/>
        <a:sym typeface="Helvetica"/>
      </a:defRPr>
    </a:lvl3pPr>
    <a:lvl4pPr indent="685800" algn="ctr" defTabSz="584200">
      <a:defRPr sz="3800">
        <a:latin typeface="+mn-lt"/>
        <a:ea typeface="+mn-ea"/>
        <a:cs typeface="+mn-cs"/>
        <a:sym typeface="Helvetica"/>
      </a:defRPr>
    </a:lvl4pPr>
    <a:lvl5pPr indent="914400" algn="ctr" defTabSz="584200">
      <a:defRPr sz="3800">
        <a:latin typeface="+mn-lt"/>
        <a:ea typeface="+mn-ea"/>
        <a:cs typeface="+mn-cs"/>
        <a:sym typeface="Helvetica"/>
      </a:defRPr>
    </a:lvl5pPr>
    <a:lvl6pPr algn="ctr" defTabSz="584200">
      <a:defRPr sz="3800">
        <a:latin typeface="+mn-lt"/>
        <a:ea typeface="+mn-ea"/>
        <a:cs typeface="+mn-cs"/>
        <a:sym typeface="Helvetica"/>
      </a:defRPr>
    </a:lvl6pPr>
    <a:lvl7pPr algn="ctr" defTabSz="584200">
      <a:defRPr sz="3800">
        <a:latin typeface="+mn-lt"/>
        <a:ea typeface="+mn-ea"/>
        <a:cs typeface="+mn-cs"/>
        <a:sym typeface="Helvetica"/>
      </a:defRPr>
    </a:lvl7pPr>
    <a:lvl8pPr algn="ctr" defTabSz="584200">
      <a:defRPr sz="3800">
        <a:latin typeface="+mn-lt"/>
        <a:ea typeface="+mn-ea"/>
        <a:cs typeface="+mn-cs"/>
        <a:sym typeface="Helvetica"/>
      </a:defRPr>
    </a:lvl8pPr>
    <a:lvl9pPr algn="ctr" defTabSz="584200">
      <a:defRPr sz="3800"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9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ACB"/>
          </a:solidFill>
        </a:fill>
      </a:tcStyle>
    </a:wholeTbl>
    <a:band2H>
      <a:tcTxStyle/>
      <a:tcStyle>
        <a:tcBdr/>
        <a:fill>
          <a:solidFill>
            <a:srgbClr val="E7EDE7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68C18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68C18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68C18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1976" y="-10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03470050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00"/>
              <a:t>  SAML 目标是让多个应用间实现联邦身份 (Identity Federation) ，提起联邦，大家可以想象一下欧盟，欧盟国家之间的公民都具有一个联邦身份，比如 Peter 是法国公民， John 是比利时公民，这两个公民的身份都能够互相被共享，恰好，张三是一个中国公民，但他能像 Peter 和 Jhhn 那样随意进入欧盟国家，显然不能，因为它不具有欧盟联邦身份。</a:t>
            </a:r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       理解了联邦的概念，我们就可以回到 SAML 上， SAML 解决了联邦环境中如何识别身份信息共享的标准化问题，比如，法国的 Peter 进入比利时，他如何证明自己的身份呢？</a:t>
            </a:r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       SAML 就是为了解决这个问题。</a:t>
            </a:r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在联邦环境中，通常有下面的 3 种实体：</a:t>
            </a:r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l         Subject ( 主题 ) ： Subject 是 SAML 实体中的第一个重要的概念， Subject 包括了 User 、 Entity 、 Workstation 等能够象征一个参与信息交换的实体。</a:t>
            </a:r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l         Relying Party ( 信任方 ) ： SAML 中的 Service Provider 角色，也就是提供服务的一方。</a:t>
            </a:r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l         Asserting Party ( 断言方 ) ： SAML 中的 Identity Provider 角色，用于提供对主题的身份信息的正确的断言，类似一个公证机构。</a:t>
            </a:r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我们看看联邦环境的一个场景：</a:t>
            </a:r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假设有一个 Peter(Subject) 的法国公民，他需要访问比利时 (Service Provider) ，他在比利时机场被要求提供身份信息， Peter 提供了欧盟 (Federation) 的通行证件，随即，这个通行证件在比利时机场被审核，或通过计算机送到欧盟身份认证中心 (Identity Provider) ，该中心有一个由所有欧盟国家共同建立的公民数据库，中心审核了 Peter 的身份信息，并断言“ Yes ， He is Peter From France ”，于是， Peter 得到礼貌的回应“欢迎光临比利时”。</a:t>
            </a:r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       如果你将欧盟看作是一个联邦环境，你会发现上面的场景跟在联邦环境应用 SAML 很相似。</a:t>
            </a:r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在联邦环境下，任何需要授权访问的服务都需要知道服务请求方的身份主题信息 (Who are you) ，服务提供方 (Service Provider) 不负责审核用户的身份信息，但它依赖于 1 个甚至多个 Identity Provider 来完成此任务，见下图。</a:t>
            </a:r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1 个 Idnetity Provider 可以被多个 Service Provider 共享，当然，共享的前提是建立信任关系 ( 即 Service Provider 要信任 Idnetity Provider) ，就好比如，如果比利时 (Service Provider) 需要开放对欧盟国家成员访问，它信任欧盟的 Idnetity Provider ，它信任欧盟的 Idnetity Provider 的任何判断，包括 ”He is Peter From France” 。至于是否让 Peter 入境，那是受权限策略的控制 ( 注意 SAML 同样对 Authorization 断言做了标准化，此处，我们仅仅关注 Authentication) 。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implicit授权方式，第三方应用经用户向授权服务器发起获取用户私有数据的授权请求（response_type=token，授权请求过程类似于authorization code方式），接着授权服务器对用户进行验证，当用户同意授权后，直接将access token经用户发 送给第三方应用。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t>（五）scope及refresh token参数</a:t>
            </a:r>
          </a:p>
          <a:p>
            <a:pPr lvl="0">
              <a:defRPr sz="1800"/>
            </a:pPr>
            <a:r>
              <a:t>在OAuth2.0授权流程获取access token过程中， 授权服务器同时还可以响应refresh token（refresh token是OAuth2.0可选选项，用于刷新access token所用，在access token过期或者access token泄露的情况下，第三方应用可以通过refresh token获取新的access token。scope是请求用户授权时向用户显示的可进行授权的列表，用于在请求授权过程中请求额外受限权限，一般在请求授权过程 中，授权服务器会分配一些基础功能api权限给第三方应用，当需要获取受限api权限时就要用scope参数进行申请。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里面罗列出了oauth由于实现的不同可能存在的各种漏洞列表（其实如果严格按照oauth2官方 文档要求来实现oauth认证的话，应该是不存在问题的，之所以存在问题是因为各个厂商没有严格参照官方文档，只是实现了简版）以及可以采取的预 防措施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t>信息泄露主要指authorization code泄露（authorization code授权方式下）、access token泄露（implicit授权方式下）、用户名密码泄露（resource owner password credentials授权方式下）以及refresh token泄露。在authorization code泄露情况下，攻击者可以拿获取的authorization code获取到用户的access token（在此过程中假如授权服务器不验证第三方应用的AppSecret并且authorization code可以重放），然后就能代表用户从事相关操作；当第三方应用不可信，且采用resource owner password credentials授权方式时，第三方应用可以获取到用户的credentials，同样可以代表用户从事相关操作；在refresh token泄露情 况下，攻击者就可以利用refresh token废除旧access token，获取新access token。</a:t>
            </a:r>
          </a:p>
          <a:p>
            <a:pPr lvl="0">
              <a:defRPr sz="1800"/>
            </a:pPr>
            <a:r>
              <a:t>Credentials猜解主要是指authorization code猜解、access token猜解以及refresh token猜解等，这就需要authorization code、access token以及refresh token生成算法足够随机化并且没有规律可循，以达到攻击无法预测。</a:t>
            </a:r>
          </a:p>
          <a:p>
            <a:pPr lvl="0">
              <a:defRPr sz="1800"/>
            </a:pPr>
            <a:r>
              <a:t>对比四种授权类型，authorization code授权方式最安全。implicit授权方式access token是经用户发送给第三方应用的，在此过程中access token会暴露给用户，当授权回调地址没有固定或者 授权回调页面域下存在XSS的情况下，攻击者也能获取到access token；resource owner password credentials授权方式用户名和密码会暴露给第三方应用，一旦第三方应用不可信，这样造成的危害不可估量；client credentials授权方式不需要用户授权，只要通过授权服务器验证，第三方应用就能获取到访问用户私有数据的access token；而authorization code授权方式是通过authorization code和AppSecret一起获取access token，因此相对于其他三种授权方式来说安全性较高，所以推荐OAuth authorization code授权认证 方式。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00"/>
              <a:t> 该协议完成了一个很简单的任务，就是 User(david.turing) 打开 IE ，直接访问 helloservice 应用，它被立即重定向到 CAS Server 进行认证， User 可能感觉到浏览器在 helloservcie 和 casserver 之间重定向，但 User 是看不到， CAS Client 和 CAS Server 相互间的 Service Ticket 核实 (Validation) 过程。当 CAS Server 告知 CAS Client 用户 Service Ticket 对应确凿身份， CAS Client 才会对当前 Request 的用户进行服务。</a:t>
            </a:r>
          </a:p>
          <a:p>
            <a:pPr lvl="0">
              <a:defRPr sz="1800"/>
            </a:pPr>
            <a:r>
              <a:rPr sz="1500"/>
              <a:t>CAS 的安全性是一个非常重要的 Topic 。 CAS 从 v1 到 v3 ，都很依赖于 SSL ，它假定了这样一个事实，用户在一个非常不安全的网络环境中使用 SSO ， Hacker 的 Sniffer 会很容易抓住所有的 Http Traffic ，包括通过 Http 传送的密码甚至 Ticket 票据。</a:t>
            </a:r>
          </a:p>
          <a:p>
            <a:pPr lvl="0">
              <a:defRPr sz="1800"/>
            </a:pPr>
            <a:r>
              <a:rPr sz="1500"/>
              <a:t>Service Ticket 只能使用一次。</a:t>
            </a:r>
          </a:p>
          <a:p>
            <a:pPr lvl="0">
              <a:defRPr sz="1800"/>
            </a:pPr>
            <a:r>
              <a:rPr sz="1500"/>
              <a:t>Service Ticket 在一段时间内失效。</a:t>
            </a:r>
          </a:p>
          <a:p>
            <a:pPr lvl="0">
              <a:defRPr sz="1800"/>
            </a:pPr>
            <a:r>
              <a:rPr sz="1500"/>
              <a:t>Service Ticket 是基于随机数生成的。</a:t>
            </a:r>
          </a:p>
          <a:p>
            <a:pPr lvl="0">
              <a:defRPr sz="1800"/>
            </a:pPr>
            <a:endParaRPr sz="15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t> 1. 访问服务： SSO 客户端发送请求访问应用系统提供的服务资源。</a:t>
            </a:r>
          </a:p>
          <a:p>
            <a:pPr lvl="0">
              <a:defRPr sz="1800"/>
            </a:pPr>
            <a:r>
              <a:t>2. 定向认证： SSO 客户端会重定向用户请求到 SSO 服务器。</a:t>
            </a:r>
          </a:p>
          <a:p>
            <a:pPr lvl="0">
              <a:defRPr sz="1800"/>
            </a:pPr>
            <a:r>
              <a:t>3. 用户认证：用户身份认证。</a:t>
            </a:r>
          </a:p>
          <a:p>
            <a:pPr lvl="0">
              <a:defRPr sz="1800"/>
            </a:pPr>
            <a:r>
              <a:t>4. 发放票据： SSO 服务器会产生一个随机的 Service Ticket 。</a:t>
            </a:r>
          </a:p>
          <a:p>
            <a:pPr lvl="0">
              <a:defRPr sz="1800"/>
            </a:pPr>
            <a:r>
              <a:t>5. 验证票据： SSO 服务器验证票据 Service Ticket 的合法性，验证通过后，允许客户端访问服务</a:t>
            </a:r>
          </a:p>
          <a:p>
            <a:pPr lvl="0">
              <a:defRPr sz="1800"/>
            </a:pPr>
            <a:r>
              <a:t>6. 传输用户信息： SSO 服务器验证票据通过后，传输用户认证结果信息给客户端。 </a:t>
            </a:r>
          </a:p>
          <a:p>
            <a:pPr lvl="0">
              <a:defRPr sz="1800"/>
            </a:pPr>
            <a:r>
              <a:t> 该协议完成了一个很简单的任务，就是 User(david.turing) 打开 IE ，直接访问 helloservice 应用，它被立即重定向到 CAS Server 进行认证， User 可能感觉到浏览器在 helloservcie 和 casserver 之间重定向，但 User 是看不到， CAS Client 和 CAS Server 相互间的 Service Ticket 核实 (Validation) 过程。当 CAS Server 告知 CAS Client 用户 Service Ticket 对应确凿身份， CAS Client 才会对当前 Request 的用户进行服务。</a:t>
            </a:r>
          </a:p>
          <a:p>
            <a:pPr lvl="0">
              <a:defRPr sz="1800"/>
            </a:pPr>
            <a:r>
              <a:t>CAS 的安全性是一个非常重要的 Topic 。 CAS 从 v1 到 v3 ，都很依赖于 SSL ，它假定了这样一个事实，用户在一个非常不安全的网络环境中使用 SSO ， Hacker 的 Sniffer 会很容易抓住所有的 Http Traffic ，包括通过 Http 传送的密码甚至 Ticket 票据。</a:t>
            </a:r>
          </a:p>
          <a:p>
            <a:pPr lvl="0">
              <a:defRPr sz="1800"/>
            </a:pPr>
            <a:r>
              <a:t>Service Ticket 只能使用一次。</a:t>
            </a:r>
          </a:p>
          <a:p>
            <a:pPr lvl="0">
              <a:defRPr sz="1800"/>
            </a:pPr>
            <a:r>
              <a:t>Service Ticket 在一段时间内失效。</a:t>
            </a:r>
          </a:p>
          <a:p>
            <a:pPr lvl="0">
              <a:defRPr sz="1800"/>
            </a:pPr>
            <a:r>
              <a:t>Service Ticket 是基于随机数生成的。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会话不同步，一点登出，另一点可用</a:t>
            </a:r>
          </a:p>
          <a:p>
            <a:pPr lvl="0">
              <a:defRPr sz="1800"/>
            </a:pPr>
            <a:r>
              <a:rPr sz="2400"/>
              <a:t>CSRF</a:t>
            </a:r>
          </a:p>
          <a:p>
            <a:pPr lvl="0">
              <a:defRPr sz="1800"/>
            </a:pPr>
            <a:r>
              <a:rPr sz="2400"/>
              <a:t>session保护不足</a:t>
            </a:r>
          </a:p>
          <a:p>
            <a:pPr lvl="0">
              <a:defRPr sz="1800"/>
            </a:pPr>
            <a:r>
              <a:rPr sz="2400"/>
              <a:t>Session劫持</a:t>
            </a:r>
          </a:p>
          <a:p>
            <a:pPr lvl="0">
              <a:defRPr sz="1800"/>
            </a:pPr>
            <a:r>
              <a:rPr sz="2400"/>
              <a:t>SQLi,XSS,CSRF</a:t>
            </a:r>
          </a:p>
          <a:p>
            <a:pPr lvl="0">
              <a:defRPr sz="1800"/>
            </a:pPr>
            <a:r>
              <a:rPr sz="2400"/>
              <a:t>认证绕过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粒度化用户权限</a:t>
            </a:r>
          </a:p>
          <a:p>
            <a:pPr lvl="0">
              <a:defRPr sz="1800"/>
            </a:pPr>
            <a:r>
              <a:rPr sz="2400"/>
              <a:t>登录前匿名用户 普通用户 </a:t>
            </a:r>
          </a:p>
          <a:p>
            <a:pPr lvl="0">
              <a:defRPr sz="1800"/>
            </a:pPr>
            <a:r>
              <a:rPr sz="2400"/>
              <a:t>腾讯单点登录系统跨域劫持漏洞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00"/>
              <a:t> 1. 用户进入weibo.com/login.php</a:t>
            </a:r>
          </a:p>
          <a:p>
            <a:pPr lvl="0">
              <a:defRPr sz="1800"/>
            </a:pPr>
            <a:r>
              <a:rPr sz="1500"/>
              <a:t>2，  用户输入用户名称。输入完毕后，当用户名输入框焦点失去的时候，页码通过ajax向服务器login.sina.com.cn/sso/prelogin.php发送请求，参数为user（刚刚输入的用户名）。服务返回server time 和nonce 认证，通过回调函数写入到javascript变量中。</a:t>
            </a:r>
          </a:p>
          <a:p>
            <a:pPr lvl="0">
              <a:defRPr sz="1800"/>
            </a:pPr>
            <a:r>
              <a:rPr sz="1500"/>
              <a:t>3，  用户输入密码，点击登陆，页面POST 请求（注意是ajax请求，并不是login.php发送的），</a:t>
            </a:r>
          </a:p>
          <a:p>
            <a:pPr lvl="0">
              <a:defRPr sz="1800"/>
            </a:pPr>
            <a:r>
              <a:rPr sz="1500"/>
              <a:t>login.sina.com.cn/sso/login.php?client=ssologin.js(v1.3.12)，请求的发起的页面是weibo.com/login.php中的一个不可见iframe页面，参数为第二步得到的servertime和nonce ，已经用户名称和加密的密码。返回种入Cookie  tgt在login.sina.com.cn下。同时修改iframe地址为weibo.com/ajaxlogin.php?ticket=XXXXXX,注意ticket非常重要，这是用户登陆和服务的凭证。</a:t>
            </a:r>
          </a:p>
          <a:p>
            <a:pPr lvl="0">
              <a:defRPr sz="1800"/>
            </a:pPr>
            <a:r>
              <a:rPr sz="1500"/>
              <a:t>4，  iframe 访问weibo.com/ajaxlogin.php?ticket=XXXXXX，用户登陆，返回种入cookie在.weibo.com下，记录用户登陆信息。</a:t>
            </a:r>
          </a:p>
          <a:p>
            <a:pPr lvl="0">
              <a:defRPr sz="1800"/>
            </a:pPr>
            <a:r>
              <a:rPr sz="1500"/>
              <a:t>5，  通过js再次访问weibo.com/login.php，因为cookie已经写入，登陆成功，服务器发送302，重定向到用户主页面。Weibo.com/userid。</a:t>
            </a:r>
          </a:p>
          <a:p>
            <a:pPr lvl="0">
              <a:defRPr sz="1800"/>
            </a:pPr>
            <a:r>
              <a:rPr sz="1500"/>
              <a:t>6，  至此，登陆过程完成。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这仅仅是冰山一角,OAuth授权机制目前在国内得到了相当广泛的应用,包括 各大电商,SNS交友,连锁酒店,招聘,旅游,微博,邮件系统等各类网站。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authorization code、implicit、resource owner password credentials和client credentials。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OAuth定义了四种角色：资源拥有者（用户）、授权服务 器、资源服务器以及第三方应用；首先第三方应用向用户获取访问其私有资源的授权，然后通过用户的授权凭证向授权服务器获取访问用户资 源的凭证（access_token），最后通过该凭证访问用户资源。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"/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"/>
              <a:t>正文级别 1</a:t>
            </a:r>
          </a:p>
          <a:p>
            <a:pPr lvl="1">
              <a:defRPr sz="1800"/>
            </a:pPr>
            <a:r>
              <a:rPr sz="1200"/>
              <a:t>正文级别 2</a:t>
            </a:r>
          </a:p>
          <a:p>
            <a:pPr lvl="2">
              <a:defRPr sz="1800"/>
            </a:pPr>
            <a:r>
              <a:rPr sz="1200"/>
              <a:t>正文级别 3</a:t>
            </a:r>
          </a:p>
          <a:p>
            <a:pPr lvl="3">
              <a:defRPr sz="1800"/>
            </a:pPr>
            <a:r>
              <a:rPr sz="1200"/>
              <a:t>正文级别 4</a:t>
            </a:r>
          </a:p>
          <a:p>
            <a:pPr lvl="4">
              <a:defRPr sz="1800"/>
            </a:pPr>
            <a:r>
              <a:rPr sz="1200"/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0"/>
            <a:ext cx="10464800" cy="4938713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200"/>
              <a:t>标题文本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4724400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1200"/>
              <a:t>正文级别 1</a:t>
            </a:r>
          </a:p>
          <a:p>
            <a:pPr lvl="1">
              <a:defRPr sz="1800"/>
            </a:pPr>
            <a:r>
              <a:rPr sz="1200"/>
              <a:t>正文级别 2</a:t>
            </a:r>
          </a:p>
          <a:p>
            <a:pPr lvl="2">
              <a:defRPr sz="1800"/>
            </a:pPr>
            <a:r>
              <a:rPr sz="1200"/>
              <a:t>正文级别 3</a:t>
            </a:r>
          </a:p>
          <a:p>
            <a:pPr lvl="3">
              <a:defRPr sz="1800"/>
            </a:pPr>
            <a:r>
              <a:rPr sz="1200"/>
              <a:t>正文级别 4</a:t>
            </a:r>
          </a:p>
          <a:p>
            <a:pPr lvl="4">
              <a:defRPr sz="1800"/>
            </a:pPr>
            <a:r>
              <a:rPr sz="1200"/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385762"/>
            <a:ext cx="11099800" cy="216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1200"/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46350"/>
            <a:ext cx="11099800" cy="6373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1200"/>
              <a:t>正文级别 1</a:t>
            </a:r>
          </a:p>
          <a:p>
            <a:pPr lvl="1">
              <a:defRPr sz="1800"/>
            </a:pPr>
            <a:r>
              <a:rPr sz="1200"/>
              <a:t>正文级别 2</a:t>
            </a:r>
          </a:p>
          <a:p>
            <a:pPr lvl="2">
              <a:defRPr sz="1800"/>
            </a:pPr>
            <a:r>
              <a:rPr sz="1200"/>
              <a:t>正文级别 3</a:t>
            </a:r>
          </a:p>
          <a:p>
            <a:pPr lvl="3">
              <a:defRPr sz="1800"/>
            </a:pPr>
            <a:r>
              <a:rPr sz="1200"/>
              <a:t>正文级别 4</a:t>
            </a:r>
          </a:p>
          <a:p>
            <a:pPr lvl="4">
              <a:defRPr sz="1800"/>
            </a:pPr>
            <a:r>
              <a:rPr sz="1200"/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xmlns:p14="http://schemas.microsoft.com/office/powerpoint/2010/main" spd="med"/>
  <p:txStyles>
    <p:titleStyle>
      <a:lvl1pPr defTabSz="457200">
        <a:defRPr sz="1200">
          <a:latin typeface="+mn-lt"/>
          <a:ea typeface="+mn-ea"/>
          <a:cs typeface="+mn-cs"/>
          <a:sym typeface="Helvetica"/>
        </a:defRPr>
      </a:lvl1pPr>
      <a:lvl2pPr defTabSz="457200">
        <a:defRPr sz="1200">
          <a:latin typeface="+mn-lt"/>
          <a:ea typeface="+mn-ea"/>
          <a:cs typeface="+mn-cs"/>
          <a:sym typeface="Helvetica"/>
        </a:defRPr>
      </a:lvl2pPr>
      <a:lvl3pPr defTabSz="457200">
        <a:defRPr sz="1200">
          <a:latin typeface="+mn-lt"/>
          <a:ea typeface="+mn-ea"/>
          <a:cs typeface="+mn-cs"/>
          <a:sym typeface="Helvetica"/>
        </a:defRPr>
      </a:lvl3pPr>
      <a:lvl4pPr defTabSz="457200">
        <a:defRPr sz="1200">
          <a:latin typeface="+mn-lt"/>
          <a:ea typeface="+mn-ea"/>
          <a:cs typeface="+mn-cs"/>
          <a:sym typeface="Helvetica"/>
        </a:defRPr>
      </a:lvl4pPr>
      <a:lvl5pPr defTabSz="457200">
        <a:defRPr sz="1200">
          <a:latin typeface="+mn-lt"/>
          <a:ea typeface="+mn-ea"/>
          <a:cs typeface="+mn-cs"/>
          <a:sym typeface="Helvetica"/>
        </a:defRPr>
      </a:lvl5pPr>
      <a:lvl6pPr indent="457200" defTabSz="457200">
        <a:defRPr sz="1200">
          <a:latin typeface="+mn-lt"/>
          <a:ea typeface="+mn-ea"/>
          <a:cs typeface="+mn-cs"/>
          <a:sym typeface="Helvetica"/>
        </a:defRPr>
      </a:lvl6pPr>
      <a:lvl7pPr indent="914400" defTabSz="457200">
        <a:defRPr sz="1200">
          <a:latin typeface="+mn-lt"/>
          <a:ea typeface="+mn-ea"/>
          <a:cs typeface="+mn-cs"/>
          <a:sym typeface="Helvetica"/>
        </a:defRPr>
      </a:lvl7pPr>
      <a:lvl8pPr indent="1371600" defTabSz="457200">
        <a:defRPr sz="1200">
          <a:latin typeface="+mn-lt"/>
          <a:ea typeface="+mn-ea"/>
          <a:cs typeface="+mn-cs"/>
          <a:sym typeface="Helvetica"/>
        </a:defRPr>
      </a:lvl8pPr>
      <a:lvl9pPr indent="1828800" defTabSz="457200">
        <a:defRPr sz="1200">
          <a:latin typeface="+mn-lt"/>
          <a:ea typeface="+mn-ea"/>
          <a:cs typeface="+mn-cs"/>
          <a:sym typeface="Helvetica"/>
        </a:defRPr>
      </a:lvl9pPr>
    </p:titleStyle>
    <p:bodyStyle>
      <a:lvl1pPr defTabSz="457200">
        <a:defRPr sz="1200">
          <a:latin typeface="+mn-lt"/>
          <a:ea typeface="+mn-ea"/>
          <a:cs typeface="+mn-cs"/>
          <a:sym typeface="Helvetica"/>
        </a:defRPr>
      </a:lvl1pPr>
      <a:lvl2pPr indent="228600" defTabSz="457200">
        <a:defRPr sz="1200">
          <a:latin typeface="+mn-lt"/>
          <a:ea typeface="+mn-ea"/>
          <a:cs typeface="+mn-cs"/>
          <a:sym typeface="Helvetica"/>
        </a:defRPr>
      </a:lvl2pPr>
      <a:lvl3pPr indent="457200" defTabSz="457200">
        <a:defRPr sz="1200">
          <a:latin typeface="+mn-lt"/>
          <a:ea typeface="+mn-ea"/>
          <a:cs typeface="+mn-cs"/>
          <a:sym typeface="Helvetica"/>
        </a:defRPr>
      </a:lvl3pPr>
      <a:lvl4pPr indent="685800" defTabSz="457200">
        <a:defRPr sz="1200">
          <a:latin typeface="+mn-lt"/>
          <a:ea typeface="+mn-ea"/>
          <a:cs typeface="+mn-cs"/>
          <a:sym typeface="Helvetica"/>
        </a:defRPr>
      </a:lvl4pPr>
      <a:lvl5pPr indent="914400" defTabSz="457200">
        <a:defRPr sz="1200">
          <a:latin typeface="+mn-lt"/>
          <a:ea typeface="+mn-ea"/>
          <a:cs typeface="+mn-cs"/>
          <a:sym typeface="Helvetica"/>
        </a:defRPr>
      </a:lvl5pPr>
      <a:lvl6pPr indent="1371600" defTabSz="457200">
        <a:defRPr sz="1200">
          <a:latin typeface="+mn-lt"/>
          <a:ea typeface="+mn-ea"/>
          <a:cs typeface="+mn-cs"/>
          <a:sym typeface="Helvetica"/>
        </a:defRPr>
      </a:lvl6pPr>
      <a:lvl7pPr indent="1828800" defTabSz="457200">
        <a:defRPr sz="1200">
          <a:latin typeface="+mn-lt"/>
          <a:ea typeface="+mn-ea"/>
          <a:cs typeface="+mn-cs"/>
          <a:sym typeface="Helvetica"/>
        </a:defRPr>
      </a:lvl7pPr>
      <a:lvl8pPr indent="2286000" defTabSz="457200">
        <a:defRPr sz="1200">
          <a:latin typeface="+mn-lt"/>
          <a:ea typeface="+mn-ea"/>
          <a:cs typeface="+mn-cs"/>
          <a:sym typeface="Helvetica"/>
        </a:defRPr>
      </a:lvl8pPr>
      <a:lvl9pPr indent="2743200" defTabSz="457200">
        <a:defRPr sz="1200">
          <a:latin typeface="+mn-lt"/>
          <a:ea typeface="+mn-ea"/>
          <a:cs typeface="+mn-cs"/>
          <a:sym typeface="Helvetica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3213" cy="330041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584200">
              <a:defRPr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微博通行证安全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270000" y="6000750"/>
            <a:ext cx="10463213" cy="112871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 algn="ctr" defTabSz="450850">
              <a:defRPr sz="1800"/>
            </a:pPr>
            <a:r>
              <a:rPr sz="31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微博安全团队</a:t>
            </a:r>
          </a:p>
          <a:p>
            <a:pPr lvl="0" algn="ctr" defTabSz="450850">
              <a:defRPr sz="1800"/>
            </a:pPr>
            <a:endParaRPr sz="230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ctr" defTabSz="450850">
              <a:defRPr sz="1800"/>
            </a:pPr>
            <a:r>
              <a:rPr sz="27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姜楠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6625" cy="211931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584200">
              <a:defRPr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会话管理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6625" cy="6284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9328" lvl="0" indent="-339328" defTabSz="584200">
              <a:spcBef>
                <a:spcPts val="4200"/>
              </a:spcBef>
              <a:buClr>
                <a:srgbClr val="FFFFFF"/>
              </a:buClr>
              <a:buSzPct val="75000"/>
              <a:buFont typeface="Helvetica Light"/>
              <a:buChar char="•"/>
              <a:defRPr sz="1800"/>
            </a:pPr>
            <a:r>
              <a:rPr sz="45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避免常见的会话管理漏洞</a:t>
            </a:r>
          </a:p>
          <a:p>
            <a:pPr marL="2328333" lvl="4" indent="-804333" defTabSz="584200">
              <a:spcBef>
                <a:spcPts val="4200"/>
              </a:spcBef>
              <a:buClr>
                <a:srgbClr val="FFFFFF"/>
              </a:buClr>
              <a:buSzPct val="100000"/>
              <a:buFont typeface="Helvetica Light"/>
              <a:buChar char="•"/>
              <a:defRPr sz="1800"/>
            </a:pPr>
            <a:r>
              <a: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不受保护的Cookie和token</a:t>
            </a:r>
          </a:p>
          <a:p>
            <a:pPr marL="2328333" lvl="4" indent="-804333" defTabSz="584200">
              <a:spcBef>
                <a:spcPts val="4200"/>
              </a:spcBef>
              <a:buClr>
                <a:srgbClr val="FFFFFF"/>
              </a:buClr>
              <a:buSzPct val="100000"/>
              <a:buFont typeface="Helvetica Light"/>
              <a:buChar char="•"/>
              <a:defRPr sz="1800"/>
            </a:pPr>
            <a:r>
              <a: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超时和用户注销以后Session/cookie不销毁</a:t>
            </a:r>
          </a:p>
          <a:p>
            <a:pPr marL="2328333" lvl="4" indent="-804333" defTabSz="584200">
              <a:spcBef>
                <a:spcPts val="4200"/>
              </a:spcBef>
              <a:buClr>
                <a:srgbClr val="FFFFFF"/>
              </a:buClr>
              <a:buSzPct val="100000"/>
              <a:buFont typeface="Helvetica Light"/>
              <a:buChar char="•"/>
              <a:defRPr sz="1800"/>
            </a:pPr>
            <a:r>
              <a: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防止session/cookie重复使用</a:t>
            </a:r>
          </a:p>
          <a:p>
            <a:pPr marL="2328333" lvl="4" indent="-804333" defTabSz="584200">
              <a:spcBef>
                <a:spcPts val="4200"/>
              </a:spcBef>
              <a:buClr>
                <a:srgbClr val="FFFFFF"/>
              </a:buClr>
              <a:buSzPct val="100000"/>
              <a:buFont typeface="Helvetica Light"/>
              <a:buChar char="•"/>
              <a:defRPr sz="1800"/>
            </a:pPr>
            <a:r>
              <a: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足够复杂的随机session/cookie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6625" cy="211931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584200">
              <a:defRPr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认证和权限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6625" cy="6284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0031" lvl="0" indent="-250031" defTabSz="542925">
              <a:spcBef>
                <a:spcPts val="3900"/>
              </a:spcBef>
              <a:buClr>
                <a:srgbClr val="FFFFFF"/>
              </a:buClr>
              <a:buSzPct val="75000"/>
              <a:buFont typeface="Helvetica Light"/>
              <a:buChar char="•"/>
              <a:defRPr sz="1800"/>
            </a:pPr>
            <a:r>
              <a:rPr sz="45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认证？怎么做</a:t>
            </a:r>
            <a:endParaRPr sz="400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2709333" lvl="4" indent="-804333" defTabSz="542925">
              <a:spcBef>
                <a:spcPts val="3900"/>
              </a:spcBef>
              <a:buClr>
                <a:srgbClr val="FFFFFF"/>
              </a:buClr>
              <a:buSzPct val="100000"/>
              <a:buFont typeface="Helvetica Light"/>
              <a:buChar char="•"/>
              <a:defRPr sz="1800"/>
            </a:pPr>
            <a:r>
              <a: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强制限制用户访问</a:t>
            </a:r>
          </a:p>
          <a:p>
            <a:pPr marL="2709333" lvl="4" indent="-804333" defTabSz="542925">
              <a:spcBef>
                <a:spcPts val="3900"/>
              </a:spcBef>
              <a:buClr>
                <a:srgbClr val="FFFFFF"/>
              </a:buClr>
              <a:buSzPct val="100000"/>
              <a:buFont typeface="Helvetica Light"/>
              <a:buChar char="•"/>
              <a:defRPr sz="1800"/>
            </a:pPr>
            <a:r>
              <a: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安全的密码和账户管理</a:t>
            </a:r>
          </a:p>
          <a:p>
            <a:pPr marL="2709333" lvl="4" indent="-804333" defTabSz="542925">
              <a:spcBef>
                <a:spcPts val="3900"/>
              </a:spcBef>
              <a:buClr>
                <a:srgbClr val="FFFFFF"/>
              </a:buClr>
              <a:buSzPct val="100000"/>
              <a:buFont typeface="Helvetica Light"/>
              <a:buChar char="•"/>
              <a:defRPr sz="1800"/>
            </a:pPr>
            <a:r>
              <a: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中间人攻击的防护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6625" cy="211931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584200">
              <a:defRPr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权限控制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6625" cy="6284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447800" lvl="0" indent="-1447800" defTabSz="584200">
              <a:spcBef>
                <a:spcPts val="4200"/>
              </a:spcBef>
              <a:buClr>
                <a:srgbClr val="FFFFFF"/>
              </a:buClr>
              <a:buSzPct val="75000"/>
              <a:buFont typeface="Helvetica Light"/>
              <a:buChar char="•"/>
              <a:defRPr sz="1800"/>
            </a:pPr>
            <a:r>
              <a: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角色基本访问控制漏洞</a:t>
            </a:r>
          </a:p>
          <a:p>
            <a:pPr marL="1447800" lvl="0" indent="-1447800" defTabSz="584200">
              <a:spcBef>
                <a:spcPts val="4200"/>
              </a:spcBef>
              <a:buClr>
                <a:srgbClr val="FFFFFF"/>
              </a:buClr>
              <a:buSzPct val="75000"/>
              <a:buFont typeface="Helvetica Light"/>
              <a:buChar char="•"/>
              <a:defRPr sz="1800"/>
            </a:pPr>
            <a:r>
              <a: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垂直和水平权限控制漏洞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6625" cy="211931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584200">
              <a:defRPr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SSO安全风险框架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6625" cy="6284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447800" lvl="0" indent="-1447800" defTabSz="584200">
              <a:spcBef>
                <a:spcPts val="4200"/>
              </a:spcBef>
              <a:buClr>
                <a:srgbClr val="FFFFFF"/>
              </a:buClr>
              <a:buSzPct val="75000"/>
              <a:buFont typeface="Helvetica Light"/>
              <a:buChar char="•"/>
              <a:def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aphicFrame>
        <p:nvGraphicFramePr>
          <p:cNvPr id="64" name="Table 64"/>
          <p:cNvGraphicFramePr/>
          <p:nvPr/>
        </p:nvGraphicFramePr>
        <p:xfrm>
          <a:off x="1473200" y="2136775"/>
          <a:ext cx="10058400" cy="71913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676400"/>
                <a:gridCol w="1676400"/>
                <a:gridCol w="1676400"/>
                <a:gridCol w="1676400"/>
                <a:gridCol w="1676400"/>
                <a:gridCol w="1676400"/>
              </a:tblGrid>
              <a:tr h="81756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28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威胁来源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0"/>
                    </a:lnL>
                    <a:lnR w="38100">
                      <a:solidFill>
                        <a:srgbClr val="FFFFFF"/>
                      </a:solidFill>
                      <a:miter lim="0"/>
                    </a:lnR>
                    <a:lnT w="38100">
                      <a:solidFill>
                        <a:srgbClr val="FFFFFF"/>
                      </a:solidFill>
                      <a:miter lim="0"/>
                    </a:lnT>
                    <a:lnB w="38100">
                      <a:solidFill>
                        <a:srgbClr val="FFFFFF"/>
                      </a:solidFill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28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攻击场景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0"/>
                    </a:lnL>
                    <a:lnR w="38100">
                      <a:solidFill>
                        <a:srgbClr val="FFFFFF"/>
                      </a:solidFill>
                      <a:miter lim="0"/>
                    </a:lnR>
                    <a:lnT w="38100">
                      <a:solidFill>
                        <a:srgbClr val="FFFFFF"/>
                      </a:solidFill>
                      <a:miter lim="0"/>
                    </a:lnT>
                    <a:lnB w="38100">
                      <a:solidFill>
                        <a:srgbClr val="FFFFFF"/>
                      </a:solidFill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28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安全弱点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0"/>
                    </a:lnL>
                    <a:lnR w="38100">
                      <a:solidFill>
                        <a:srgbClr val="FFFFFF"/>
                      </a:solidFill>
                      <a:miter lim="0"/>
                    </a:lnR>
                    <a:lnT w="38100">
                      <a:solidFill>
                        <a:srgbClr val="FFFFFF"/>
                      </a:solidFill>
                      <a:miter lim="0"/>
                    </a:lnT>
                    <a:lnB w="38100">
                      <a:solidFill>
                        <a:srgbClr val="FFFFFF"/>
                      </a:solidFill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28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安全控制/对策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0"/>
                    </a:lnL>
                    <a:lnR w="38100">
                      <a:solidFill>
                        <a:srgbClr val="FFFFFF"/>
                      </a:solidFill>
                      <a:miter lim="0"/>
                    </a:lnR>
                    <a:lnT w="38100">
                      <a:solidFill>
                        <a:srgbClr val="FFFFFF"/>
                      </a:solidFill>
                      <a:miter lim="0"/>
                    </a:lnT>
                    <a:lnB w="38100">
                      <a:solidFill>
                        <a:srgbClr val="FFFFFF"/>
                      </a:solidFill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28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技术影响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0"/>
                    </a:lnL>
                    <a:lnR w="38100">
                      <a:solidFill>
                        <a:srgbClr val="FFFFFF"/>
                      </a:solidFill>
                      <a:miter lim="0"/>
                    </a:lnR>
                    <a:lnT w="38100">
                      <a:solidFill>
                        <a:srgbClr val="FFFFFF"/>
                      </a:solidFill>
                      <a:miter lim="0"/>
                    </a:lnT>
                    <a:lnB w="38100">
                      <a:solidFill>
                        <a:srgbClr val="FFFFFF"/>
                      </a:solidFill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28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业务影响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0"/>
                    </a:lnL>
                    <a:lnR w="38100">
                      <a:solidFill>
                        <a:srgbClr val="FFFFFF"/>
                      </a:solidFill>
                      <a:miter lim="0"/>
                    </a:lnR>
                    <a:lnT w="38100">
                      <a:solidFill>
                        <a:srgbClr val="FFFFFF"/>
                      </a:solidFill>
                      <a:miter lim="0"/>
                    </a:lnT>
                    <a:lnB w="38100">
                      <a:solidFill>
                        <a:srgbClr val="FFFFFF"/>
                      </a:solidFill>
                      <a:miter lim="0"/>
                    </a:lnB>
                    <a:noFill/>
                  </a:tcPr>
                </a:tc>
              </a:tr>
              <a:tr h="81756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用户，客户/员工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0"/>
                    </a:lnL>
                    <a:lnR w="38100">
                      <a:solidFill>
                        <a:srgbClr val="FFFFFF"/>
                      </a:solidFill>
                      <a:miter lim="0"/>
                    </a:lnR>
                    <a:lnT w="38100">
                      <a:solidFill>
                        <a:srgbClr val="FFFFFF"/>
                      </a:solidFill>
                      <a:miter lim="0"/>
                    </a:lnT>
                    <a:lnB w="38100">
                      <a:solidFill>
                        <a:srgbClr val="FFFFFF"/>
                      </a:solidFill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lnSpc>
                          <a:spcPts val="4000"/>
                        </a:lnSpc>
                        <a:defRPr sz="1800" b="0" i="0"/>
                      </a:pPr>
                      <a:r>
                        <a:rPr sz="1400">
                          <a:solidFill>
                            <a:srgbClr val="FDFEFE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用户从一个站点退出登录的但是忘记从另一个SSO的站点退出登录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0"/>
                    </a:lnL>
                    <a:lnR w="38100">
                      <a:solidFill>
                        <a:srgbClr val="FFFFFF"/>
                      </a:solidFill>
                      <a:miter lim="0"/>
                    </a:lnR>
                    <a:lnT w="38100">
                      <a:solidFill>
                        <a:srgbClr val="FFFFFF"/>
                      </a:solidFill>
                      <a:miter lim="0"/>
                    </a:lnT>
                    <a:lnB w="38100">
                      <a:solidFill>
                        <a:srgbClr val="FFFFFF"/>
                      </a:solidFill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会话同步漏洞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0"/>
                    </a:lnL>
                    <a:lnR w="38100">
                      <a:solidFill>
                        <a:srgbClr val="FFFFFF"/>
                      </a:solidFill>
                      <a:miter lim="0"/>
                    </a:lnR>
                    <a:lnT w="38100">
                      <a:solidFill>
                        <a:srgbClr val="FFFFFF"/>
                      </a:solidFill>
                      <a:miter lim="0"/>
                    </a:lnT>
                    <a:lnB w="38100">
                      <a:solidFill>
                        <a:srgbClr val="FFFFFF"/>
                      </a:solidFill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程序单点退出，Keep-alives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0"/>
                    </a:lnL>
                    <a:lnR w="38100">
                      <a:solidFill>
                        <a:srgbClr val="FFFFFF"/>
                      </a:solidFill>
                      <a:miter lim="0"/>
                    </a:lnR>
                    <a:lnT w="38100">
                      <a:solidFill>
                        <a:srgbClr val="FFFFFF"/>
                      </a:solidFill>
                      <a:miter lim="0"/>
                    </a:lnT>
                    <a:lnB w="38100">
                      <a:solidFill>
                        <a:srgbClr val="FFFFFF"/>
                      </a:solidFill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敏感/机密数据丢失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0"/>
                    </a:lnL>
                    <a:lnR w="38100">
                      <a:solidFill>
                        <a:srgbClr val="FFFFFF"/>
                      </a:solidFill>
                      <a:miter lim="0"/>
                    </a:lnR>
                    <a:lnT w="38100">
                      <a:solidFill>
                        <a:srgbClr val="FFFFFF"/>
                      </a:solidFill>
                      <a:miter lim="0"/>
                    </a:lnT>
                    <a:lnB w="38100">
                      <a:solidFill>
                        <a:srgbClr val="FFFFFF"/>
                      </a:solidFill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莫名其妙的声誉损失、惩罚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0"/>
                    </a:lnL>
                    <a:lnR w="38100">
                      <a:solidFill>
                        <a:srgbClr val="FFFFFF"/>
                      </a:solidFill>
                      <a:miter lim="0"/>
                    </a:lnR>
                    <a:lnT w="38100">
                      <a:solidFill>
                        <a:srgbClr val="FFFFFF"/>
                      </a:solidFill>
                      <a:miter lim="0"/>
                    </a:lnT>
                    <a:lnB w="38100">
                      <a:solidFill>
                        <a:srgbClr val="FFFFFF"/>
                      </a:solidFill>
                      <a:miter lim="0"/>
                    </a:lnB>
                    <a:noFill/>
                  </a:tcPr>
                </a:tc>
              </a:tr>
              <a:tr h="81756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恶意用户/诈骗者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0"/>
                    </a:lnL>
                    <a:lnR w="38100">
                      <a:solidFill>
                        <a:srgbClr val="FFFFFF"/>
                      </a:solidFill>
                      <a:miter lim="0"/>
                    </a:lnR>
                    <a:lnT w="38100">
                      <a:solidFill>
                        <a:srgbClr val="FFFFFF"/>
                      </a:solidFill>
                      <a:miter lim="0"/>
                    </a:lnT>
                    <a:lnB w="38100">
                      <a:solidFill>
                        <a:srgbClr val="FFFFFF"/>
                      </a:solidFill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被钓鱼或者下载恶意软件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0"/>
                    </a:lnL>
                    <a:lnR w="38100">
                      <a:solidFill>
                        <a:srgbClr val="FFFFFF"/>
                      </a:solidFill>
                      <a:miter lim="0"/>
                    </a:lnR>
                    <a:lnT w="38100">
                      <a:solidFill>
                        <a:srgbClr val="FFFFFF"/>
                      </a:solidFill>
                      <a:miter lim="0"/>
                    </a:lnT>
                    <a:lnB w="38100">
                      <a:solidFill>
                        <a:srgbClr val="FFFFFF"/>
                      </a:solidFill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社工，Web漏洞，XSS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0"/>
                    </a:lnL>
                    <a:lnR w="38100">
                      <a:solidFill>
                        <a:srgbClr val="FFFFFF"/>
                      </a:solidFill>
                      <a:miter lim="0"/>
                    </a:lnR>
                    <a:lnT w="38100">
                      <a:solidFill>
                        <a:srgbClr val="FFFFFF"/>
                      </a:solidFill>
                      <a:miter lim="0"/>
                    </a:lnT>
                    <a:lnB w="38100">
                      <a:solidFill>
                        <a:srgbClr val="FFFFFF"/>
                      </a:solidFill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用户安全教育，过滤数据，检查用户的输入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0"/>
                    </a:lnL>
                    <a:lnR w="38100">
                      <a:solidFill>
                        <a:srgbClr val="FFFFFF"/>
                      </a:solidFill>
                      <a:miter lim="0"/>
                    </a:lnR>
                    <a:lnT w="38100">
                      <a:solidFill>
                        <a:srgbClr val="FFFFFF"/>
                      </a:solidFill>
                      <a:miter lim="0"/>
                    </a:lnT>
                    <a:lnB w="38100">
                      <a:solidFill>
                        <a:srgbClr val="FFFFFF"/>
                      </a:solidFill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在客户端执行恶意JS或者木马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0"/>
                    </a:lnL>
                    <a:lnR w="38100">
                      <a:solidFill>
                        <a:srgbClr val="FFFFFF"/>
                      </a:solidFill>
                      <a:miter lim="0"/>
                    </a:lnR>
                    <a:lnT w="38100">
                      <a:solidFill>
                        <a:srgbClr val="FFFFFF"/>
                      </a:solidFill>
                      <a:miter lim="0"/>
                    </a:lnT>
                    <a:lnB w="38100">
                      <a:solidFill>
                        <a:srgbClr val="FFFFFF"/>
                      </a:solidFill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诈骗，财务损失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0"/>
                    </a:lnL>
                    <a:lnR w="38100">
                      <a:solidFill>
                        <a:srgbClr val="FFFFFF"/>
                      </a:solidFill>
                      <a:miter lim="0"/>
                    </a:lnR>
                    <a:lnT w="38100">
                      <a:solidFill>
                        <a:srgbClr val="FFFFFF"/>
                      </a:solidFill>
                      <a:miter lim="0"/>
                    </a:lnT>
                    <a:lnB w="38100">
                      <a:solidFill>
                        <a:srgbClr val="FFFFFF"/>
                      </a:solidFill>
                      <a:miter lim="0"/>
                    </a:lnB>
                    <a:noFill/>
                  </a:tcPr>
                </a:tc>
              </a:tr>
              <a:tr h="1290637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 b="0" i="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恶意用户/诈骗者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0"/>
                    </a:lnL>
                    <a:lnR w="38100">
                      <a:solidFill>
                        <a:srgbClr val="FFFFFF"/>
                      </a:solidFill>
                      <a:miter lim="0"/>
                    </a:lnR>
                    <a:lnT w="38100">
                      <a:solidFill>
                        <a:srgbClr val="FFFFFF"/>
                      </a:solidFill>
                      <a:miter lim="0"/>
                    </a:lnT>
                    <a:lnB w="38100">
                      <a:solidFill>
                        <a:srgbClr val="FFFFFF"/>
                      </a:solidFill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攻击者发送恶意数据到程序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0"/>
                    </a:lnL>
                    <a:lnR w="38100">
                      <a:solidFill>
                        <a:srgbClr val="FFFFFF"/>
                      </a:solidFill>
                      <a:miter lim="0"/>
                    </a:lnR>
                    <a:lnT w="38100">
                      <a:solidFill>
                        <a:srgbClr val="FFFFFF"/>
                      </a:solidFill>
                      <a:miter lim="0"/>
                    </a:lnT>
                    <a:lnB w="38100">
                      <a:solidFill>
                        <a:srgbClr val="FFFFFF"/>
                      </a:solidFill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输入验证漏洞：SQLi，XSS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0"/>
                    </a:lnL>
                    <a:lnR w="38100">
                      <a:solidFill>
                        <a:srgbClr val="FFFFFF"/>
                      </a:solidFill>
                      <a:miter lim="0"/>
                    </a:lnR>
                    <a:lnT w="38100">
                      <a:solidFill>
                        <a:srgbClr val="FFFFFF"/>
                      </a:solidFill>
                      <a:miter lim="0"/>
                    </a:lnT>
                    <a:lnB w="38100">
                      <a:solidFill>
                        <a:srgbClr val="FFFFFF"/>
                      </a:solidFill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数据过滤、参数化API、使用ESAPI、白名单验证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0"/>
                    </a:lnL>
                    <a:lnR w="38100">
                      <a:solidFill>
                        <a:srgbClr val="FFFFFF"/>
                      </a:solidFill>
                      <a:miter lim="0"/>
                    </a:lnR>
                    <a:lnT w="38100">
                      <a:solidFill>
                        <a:srgbClr val="FFFFFF"/>
                      </a:solidFill>
                      <a:miter lim="0"/>
                    </a:lnT>
                    <a:lnB w="38100">
                      <a:solidFill>
                        <a:srgbClr val="FFFFFF"/>
                      </a:solidFill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数据丢失、篡改，拒绝服务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0"/>
                    </a:lnL>
                    <a:lnR w="38100">
                      <a:solidFill>
                        <a:srgbClr val="FFFFFF"/>
                      </a:solidFill>
                      <a:miter lim="0"/>
                    </a:lnR>
                    <a:lnT w="38100">
                      <a:solidFill>
                        <a:srgbClr val="FFFFFF"/>
                      </a:solidFill>
                      <a:miter lim="0"/>
                    </a:lnT>
                    <a:lnB w="38100">
                      <a:solidFill>
                        <a:srgbClr val="FFFFFF"/>
                      </a:solidFill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0day、Nday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0"/>
                    </a:lnL>
                    <a:lnR w="38100">
                      <a:solidFill>
                        <a:srgbClr val="FFFFFF"/>
                      </a:solidFill>
                      <a:miter lim="0"/>
                    </a:lnR>
                    <a:lnT w="38100">
                      <a:solidFill>
                        <a:srgbClr val="FFFFFF"/>
                      </a:solidFill>
                      <a:miter lim="0"/>
                    </a:lnT>
                    <a:lnB w="38100">
                      <a:solidFill>
                        <a:srgbClr val="FFFFFF"/>
                      </a:solidFill>
                      <a:miter lim="0"/>
                    </a:lnB>
                    <a:noFill/>
                  </a:tcPr>
                </a:tc>
              </a:tr>
              <a:tr h="1023937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 b="0" i="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恶意用户/诈骗者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0"/>
                    </a:lnL>
                    <a:lnR w="38100">
                      <a:solidFill>
                        <a:srgbClr val="FFFFFF"/>
                      </a:solidFill>
                      <a:miter lim="0"/>
                    </a:lnR>
                    <a:lnT w="38100">
                      <a:solidFill>
                        <a:srgbClr val="FFFFFF"/>
                      </a:solidFill>
                      <a:miter lim="0"/>
                    </a:lnT>
                    <a:lnB w="38100">
                      <a:solidFill>
                        <a:srgbClr val="FFFFFF"/>
                      </a:solidFill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攻击SSO认证/会话管理功能缺陷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0"/>
                    </a:lnL>
                    <a:lnR w="38100">
                      <a:solidFill>
                        <a:srgbClr val="FFFFFF"/>
                      </a:solidFill>
                      <a:miter lim="0"/>
                    </a:lnR>
                    <a:lnT w="38100">
                      <a:solidFill>
                        <a:srgbClr val="FFFFFF"/>
                      </a:solidFill>
                      <a:miter lim="0"/>
                    </a:lnT>
                    <a:lnB w="38100">
                      <a:solidFill>
                        <a:srgbClr val="FFFFFF"/>
                      </a:solidFill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弱认证，会话管理漏洞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0"/>
                    </a:lnL>
                    <a:lnR w="38100">
                      <a:solidFill>
                        <a:srgbClr val="FFFFFF"/>
                      </a:solidFill>
                      <a:miter lim="0"/>
                    </a:lnR>
                    <a:lnT w="38100">
                      <a:solidFill>
                        <a:srgbClr val="FFFFFF"/>
                      </a:solidFill>
                      <a:miter lim="0"/>
                    </a:lnT>
                    <a:lnB w="38100">
                      <a:solidFill>
                        <a:srgbClr val="FFFFFF"/>
                      </a:solidFill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安全密码策略，账户锁定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0"/>
                    </a:lnL>
                    <a:lnR w="38100">
                      <a:solidFill>
                        <a:srgbClr val="FFFFFF"/>
                      </a:solidFill>
                      <a:miter lim="0"/>
                    </a:lnR>
                    <a:lnT w="38100">
                      <a:solidFill>
                        <a:srgbClr val="FFFFFF"/>
                      </a:solidFill>
                      <a:miter lim="0"/>
                    </a:lnT>
                    <a:lnB w="38100">
                      <a:solidFill>
                        <a:srgbClr val="FFFFFF"/>
                      </a:solidFill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未授权的查看资料、接入APP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0"/>
                    </a:lnL>
                    <a:lnR w="38100">
                      <a:solidFill>
                        <a:srgbClr val="FFFFFF"/>
                      </a:solidFill>
                      <a:miter lim="0"/>
                    </a:lnR>
                    <a:lnT w="38100">
                      <a:solidFill>
                        <a:srgbClr val="FFFFFF"/>
                      </a:solidFill>
                      <a:miter lim="0"/>
                    </a:lnT>
                    <a:lnB w="38100">
                      <a:solidFill>
                        <a:srgbClr val="FFFFFF"/>
                      </a:solidFill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法律和财务风险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0"/>
                    </a:lnL>
                    <a:lnR w="38100">
                      <a:solidFill>
                        <a:srgbClr val="FFFFFF"/>
                      </a:solidFill>
                      <a:miter lim="0"/>
                    </a:lnR>
                    <a:lnT w="38100">
                      <a:solidFill>
                        <a:srgbClr val="FFFFFF"/>
                      </a:solidFill>
                      <a:miter lim="0"/>
                    </a:lnT>
                    <a:lnB w="38100">
                      <a:solidFill>
                        <a:srgbClr val="FFFFFF"/>
                      </a:solidFill>
                      <a:miter lim="0"/>
                    </a:lnB>
                    <a:noFill/>
                  </a:tcPr>
                </a:tc>
              </a:tr>
              <a:tr h="109696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诈骗者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0"/>
                    </a:lnL>
                    <a:lnR w="38100">
                      <a:solidFill>
                        <a:srgbClr val="FFFFFF"/>
                      </a:solidFill>
                      <a:miter lim="0"/>
                    </a:lnR>
                    <a:lnT w="38100">
                      <a:solidFill>
                        <a:srgbClr val="FFFFFF"/>
                      </a:solidFill>
                      <a:miter lim="0"/>
                    </a:lnT>
                    <a:lnB w="38100">
                      <a:solidFill>
                        <a:srgbClr val="FFFFFF"/>
                      </a:solidFill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伪造Http请求或者票据，骗受害者去执行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0"/>
                    </a:lnL>
                    <a:lnR w="38100">
                      <a:solidFill>
                        <a:srgbClr val="FFFFFF"/>
                      </a:solidFill>
                      <a:miter lim="0"/>
                    </a:lnR>
                    <a:lnT w="38100">
                      <a:solidFill>
                        <a:srgbClr val="FFFFFF"/>
                      </a:solidFill>
                      <a:miter lim="0"/>
                    </a:lnT>
                    <a:lnB w="38100">
                      <a:solidFill>
                        <a:srgbClr val="FFFFFF"/>
                      </a:solidFill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CSRF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0"/>
                    </a:lnL>
                    <a:lnR w="38100">
                      <a:solidFill>
                        <a:srgbClr val="FFFFFF"/>
                      </a:solidFill>
                      <a:miter lim="0"/>
                    </a:lnR>
                    <a:lnT w="38100">
                      <a:solidFill>
                        <a:srgbClr val="FFFFFF"/>
                      </a:solidFill>
                      <a:miter lim="0"/>
                    </a:lnT>
                    <a:lnB w="38100">
                      <a:solidFill>
                        <a:srgbClr val="FFFFFF"/>
                      </a:solidFill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使用Tocken、验证Referer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0"/>
                    </a:lnL>
                    <a:lnR w="38100">
                      <a:solidFill>
                        <a:srgbClr val="FFFFFF"/>
                      </a:solidFill>
                      <a:miter lim="0"/>
                    </a:lnR>
                    <a:lnT w="38100">
                      <a:solidFill>
                        <a:srgbClr val="FFFFFF"/>
                      </a:solidFill>
                      <a:miter lim="0"/>
                    </a:lnT>
                    <a:lnB w="38100">
                      <a:solidFill>
                        <a:srgbClr val="FFFFFF"/>
                      </a:solidFill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使用用户的权限更改数据和功能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0"/>
                    </a:lnL>
                    <a:lnR w="38100">
                      <a:solidFill>
                        <a:srgbClr val="FFFFFF"/>
                      </a:solidFill>
                      <a:miter lim="0"/>
                    </a:lnR>
                    <a:lnT w="38100">
                      <a:solidFill>
                        <a:srgbClr val="FFFFFF"/>
                      </a:solidFill>
                      <a:miter lim="0"/>
                    </a:lnT>
                    <a:lnB w="38100">
                      <a:solidFill>
                        <a:srgbClr val="FFFFFF"/>
                      </a:solidFill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欺诈和财务损失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0"/>
                    </a:lnL>
                    <a:lnR w="38100">
                      <a:solidFill>
                        <a:srgbClr val="FFFFFF"/>
                      </a:solidFill>
                      <a:miter lim="0"/>
                    </a:lnR>
                    <a:lnT w="38100">
                      <a:solidFill>
                        <a:srgbClr val="FFFFFF"/>
                      </a:solidFill>
                      <a:miter lim="0"/>
                    </a:lnT>
                    <a:lnB w="38100">
                      <a:solidFill>
                        <a:srgbClr val="FFFFFF"/>
                      </a:solidFill>
                      <a:miter lim="0"/>
                    </a:lnB>
                    <a:noFill/>
                  </a:tcPr>
                </a:tc>
              </a:tr>
              <a:tr h="132556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自动脚本/爬虫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0"/>
                    </a:lnL>
                    <a:lnR w="38100">
                      <a:solidFill>
                        <a:srgbClr val="FFFFFF"/>
                      </a:solidFill>
                      <a:miter lim="0"/>
                    </a:lnR>
                    <a:lnT w="38100">
                      <a:solidFill>
                        <a:srgbClr val="FFFFFF"/>
                      </a:solidFill>
                      <a:miter lim="0"/>
                    </a:lnT>
                    <a:lnB w="38100">
                      <a:solidFill>
                        <a:srgbClr val="FFFFFF"/>
                      </a:solidFill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暴力破解，撞库，DDOS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0"/>
                    </a:lnL>
                    <a:lnR w="38100">
                      <a:solidFill>
                        <a:srgbClr val="FFFFFF"/>
                      </a:solidFill>
                      <a:miter lim="0"/>
                    </a:lnR>
                    <a:lnT w="38100">
                      <a:solidFill>
                        <a:srgbClr val="FFFFFF"/>
                      </a:solidFill>
                      <a:miter lim="0"/>
                    </a:lnT>
                    <a:lnB w="38100">
                      <a:solidFill>
                        <a:srgbClr val="FFFFFF"/>
                      </a:solidFill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对于自动化防护不足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0"/>
                    </a:lnL>
                    <a:lnR w="38100">
                      <a:solidFill>
                        <a:srgbClr val="FFFFFF"/>
                      </a:solidFill>
                      <a:miter lim="0"/>
                    </a:lnR>
                    <a:lnT w="38100">
                      <a:solidFill>
                        <a:srgbClr val="FFFFFF"/>
                      </a:solidFill>
                      <a:miter lim="0"/>
                    </a:lnT>
                    <a:lnB w="38100">
                      <a:solidFill>
                        <a:srgbClr val="FFFFFF"/>
                      </a:solidFill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验证码、自防护设备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0"/>
                    </a:lnL>
                    <a:lnR w="38100">
                      <a:solidFill>
                        <a:srgbClr val="FFFFFF"/>
                      </a:solidFill>
                      <a:miter lim="0"/>
                    </a:lnR>
                    <a:lnT w="38100">
                      <a:solidFill>
                        <a:srgbClr val="FFFFFF"/>
                      </a:solidFill>
                      <a:miter lim="0"/>
                    </a:lnT>
                    <a:lnB w="38100">
                      <a:solidFill>
                        <a:srgbClr val="FFFFFF"/>
                      </a:solidFill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获取用户隐私数据/拒绝服务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0"/>
                    </a:lnL>
                    <a:lnR w="38100">
                      <a:solidFill>
                        <a:srgbClr val="FFFFFF"/>
                      </a:solidFill>
                      <a:miter lim="0"/>
                    </a:lnR>
                    <a:lnT w="38100">
                      <a:solidFill>
                        <a:srgbClr val="FFFFFF"/>
                      </a:solidFill>
                      <a:miter lim="0"/>
                    </a:lnT>
                    <a:lnB w="38100">
                      <a:solidFill>
                        <a:srgbClr val="FFFFFF"/>
                      </a:solidFill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</a:rPr>
                        <a:t>用户隐私泄露/停止服务带来的损失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0"/>
                    </a:lnL>
                    <a:lnR w="38100">
                      <a:solidFill>
                        <a:srgbClr val="FFFFFF"/>
                      </a:solidFill>
                      <a:miter lim="0"/>
                    </a:lnR>
                    <a:lnT w="38100">
                      <a:solidFill>
                        <a:srgbClr val="FFFFFF"/>
                      </a:solidFill>
                      <a:miter lim="0"/>
                    </a:lnT>
                    <a:lnB w="38100">
                      <a:solidFill>
                        <a:srgbClr val="FFFFFF"/>
                      </a:solidFill>
                      <a:miter lim="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algn="ctr">
              <a:defRPr sz="1800"/>
            </a:pPr>
            <a:r>
              <a:rPr sz="5000">
                <a:solidFill>
                  <a:srgbClr val="FC3F02"/>
                </a:solidFill>
              </a:rPr>
              <a:t>一点</a:t>
            </a:r>
            <a:r>
              <a:rPr sz="5000">
                <a:solidFill>
                  <a:srgbClr val="FBFDF8"/>
                </a:solidFill>
              </a:rPr>
              <a:t>攻破，</a:t>
            </a:r>
            <a:r>
              <a:rPr sz="5000">
                <a:solidFill>
                  <a:srgbClr val="FF3601"/>
                </a:solidFill>
              </a:rPr>
              <a:t>全盘</a:t>
            </a:r>
            <a:r>
              <a:rPr sz="5000">
                <a:solidFill>
                  <a:srgbClr val="FBFDF8"/>
                </a:solidFill>
              </a:rPr>
              <a:t>皆失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6625" cy="211931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584200">
              <a:defRPr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未知攻，焉知防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6625" cy="6284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447800" lvl="0" indent="-1447800" defTabSz="584200">
              <a:spcBef>
                <a:spcPts val="4200"/>
              </a:spcBef>
              <a:buClr>
                <a:srgbClr val="FFFFFF"/>
              </a:buClr>
              <a:buSzPct val="75000"/>
              <a:buFont typeface="Helvetica Light"/>
              <a:buChar char="•"/>
              <a:defRPr sz="1800"/>
            </a:pPr>
            <a:r>
              <a: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腾讯单点登录系统clientkey劫持漏洞 </a:t>
            </a:r>
          </a:p>
          <a:p>
            <a:pPr marL="1447800" lvl="0" indent="-1447800" defTabSz="584200">
              <a:spcBef>
                <a:spcPts val="4200"/>
              </a:spcBef>
              <a:buClr>
                <a:srgbClr val="FFFFFF"/>
              </a:buClr>
              <a:buSzPct val="75000"/>
              <a:buFont typeface="Helvetica Light"/>
              <a:buChar char="•"/>
              <a:defRPr sz="1800"/>
            </a:pPr>
            <a:r>
              <a: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腾讯单点登录域反射xss获取clientkey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952500" y="385762"/>
            <a:ext cx="11098213" cy="21605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 defTabSz="584200">
              <a:defRPr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689100"/>
            <a:ext cx="11098213" cy="637381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584200">
              <a:spcBef>
                <a:spcPts val="4200"/>
              </a:spcBef>
              <a:defRPr sz="5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OAuth 授权（开放平台）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952500" y="385762"/>
            <a:ext cx="11098213" cy="21605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584200">
              <a:defRPr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OAuth的前世今生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952500" y="2546350"/>
            <a:ext cx="11098213" cy="63738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206500" lvl="0" indent="-1206500" defTabSz="584200">
              <a:spcBef>
                <a:spcPts val="4200"/>
              </a:spcBef>
              <a:buClr>
                <a:srgbClr val="FFFFFF"/>
              </a:buClr>
              <a:buSzPct val="100000"/>
              <a:buFont typeface="Helvetica Light"/>
              <a:buChar char="•"/>
              <a:defRPr sz="1800"/>
            </a:pPr>
            <a:r>
              <a: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Who Use OAuth</a:t>
            </a:r>
          </a:p>
          <a:p>
            <a:pPr marL="1206500" lvl="0" indent="-1206500" defTabSz="584200">
              <a:spcBef>
                <a:spcPts val="4200"/>
              </a:spcBef>
              <a:buClr>
                <a:srgbClr val="FFFFFF"/>
              </a:buClr>
              <a:buSzPct val="100000"/>
              <a:buFont typeface="Helvetica Light"/>
              <a:buChar char="•"/>
              <a:defRPr sz="1800"/>
            </a:pPr>
            <a:r>
              <a: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OAuth 2.0</a:t>
            </a:r>
          </a:p>
          <a:p>
            <a:pPr marL="1206500" lvl="0" indent="-1206500" defTabSz="584200">
              <a:spcBef>
                <a:spcPts val="4200"/>
              </a:spcBef>
              <a:buClr>
                <a:srgbClr val="FFFFFF"/>
              </a:buClr>
              <a:buSzPct val="100000"/>
              <a:buFont typeface="Helvetica Light"/>
              <a:buChar char="•"/>
              <a:defRPr sz="1800"/>
            </a:pPr>
            <a:r>
              <a: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漏洞百出的OAuth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952500" y="385762"/>
            <a:ext cx="11098213" cy="21605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584200">
              <a:defRPr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Who Use OAuth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952500" y="2546350"/>
            <a:ext cx="11098213" cy="637381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defTabSz="584200">
              <a:spcBef>
                <a:spcPts val="4200"/>
              </a:spcBef>
              <a:def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82" name="Oauth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1650" y="2190750"/>
            <a:ext cx="9459913" cy="70850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952500" y="385762"/>
            <a:ext cx="11098213" cy="21605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584200">
              <a:defRPr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OAuth2.0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952500" y="2546350"/>
            <a:ext cx="11098213" cy="63738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206500" lvl="0" indent="-1206500" defTabSz="584200">
              <a:spcBef>
                <a:spcPts val="4200"/>
              </a:spcBef>
              <a:buClr>
                <a:srgbClr val="FFFFFF"/>
              </a:buClr>
              <a:buSzPct val="100000"/>
              <a:buFont typeface="Helvetica Light"/>
              <a:buChar char="•"/>
              <a:defRPr sz="1800"/>
            </a:pPr>
            <a:r>
              <a: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授权方式</a:t>
            </a:r>
          </a:p>
          <a:p>
            <a:pPr marL="1206500" lvl="0" indent="-1206500" defTabSz="584200">
              <a:spcBef>
                <a:spcPts val="4200"/>
              </a:spcBef>
              <a:buClr>
                <a:srgbClr val="FFFFFF"/>
              </a:buClr>
              <a:buSzPct val="100000"/>
              <a:buFont typeface="Helvetica Light"/>
              <a:buChar char="•"/>
              <a:defRPr sz="1800"/>
            </a:pPr>
            <a:r>
              <a: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授权流程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952500" y="385762"/>
            <a:ext cx="11098213" cy="21605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584200">
              <a:defRPr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微博通行证体系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xfrm>
            <a:off x="952500" y="2546350"/>
            <a:ext cx="11098213" cy="63738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206500" lvl="0" indent="-1206500" defTabSz="584200">
              <a:spcBef>
                <a:spcPts val="4200"/>
              </a:spcBef>
              <a:buClr>
                <a:srgbClr val="FFFFFF"/>
              </a:buClr>
              <a:buSzPct val="100000"/>
              <a:buFont typeface="Helvetica Light"/>
              <a:buChar char="•"/>
              <a:defRPr sz="1800"/>
            </a:pPr>
            <a:r>
              <a: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Single Sign On(SSO 单点登录)</a:t>
            </a:r>
          </a:p>
          <a:p>
            <a:pPr marL="1206500" lvl="0" indent="-1206500" defTabSz="584200">
              <a:spcBef>
                <a:spcPts val="4200"/>
              </a:spcBef>
              <a:buClr>
                <a:srgbClr val="FFFFFF"/>
              </a:buClr>
              <a:buSzPct val="100000"/>
              <a:buFont typeface="Helvetica Light"/>
              <a:buChar char="•"/>
              <a:defRPr sz="1800"/>
            </a:pPr>
            <a:r>
              <a: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开放平台 OAuth授权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952500" y="385762"/>
            <a:ext cx="11098213" cy="21605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584200">
              <a:defRPr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OAuth2授权方式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idx="1"/>
          </p:nvPr>
        </p:nvSpPr>
        <p:spPr>
          <a:xfrm>
            <a:off x="1146175" y="2449512"/>
            <a:ext cx="11099800" cy="63738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206500" lvl="0" indent="-1206500" defTabSz="584200">
              <a:spcBef>
                <a:spcPts val="4200"/>
              </a:spcBef>
              <a:buClr>
                <a:srgbClr val="FFFFFF"/>
              </a:buClr>
              <a:buSzPct val="100000"/>
              <a:buFont typeface="Helvetica Light"/>
              <a:buChar char="•"/>
              <a:defRPr sz="1800"/>
            </a:pPr>
            <a:r>
              <a: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Authorization Code(最常用，有server端)</a:t>
            </a:r>
          </a:p>
          <a:p>
            <a:pPr marL="1206500" lvl="0" indent="-1206500" defTabSz="584200">
              <a:spcBef>
                <a:spcPts val="4200"/>
              </a:spcBef>
              <a:buClr>
                <a:srgbClr val="FFFFFF"/>
              </a:buClr>
              <a:buSzPct val="100000"/>
              <a:buFont typeface="Helvetica Light"/>
              <a:buChar char="•"/>
              <a:defRPr sz="1800"/>
            </a:pPr>
            <a:r>
              <a: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Implicit（无server端）</a:t>
            </a:r>
          </a:p>
          <a:p>
            <a:pPr marL="1206500" lvl="0" indent="-1206500" defTabSz="584200">
              <a:spcBef>
                <a:spcPts val="4200"/>
              </a:spcBef>
              <a:buClr>
                <a:srgbClr val="FFFFFF"/>
              </a:buClr>
              <a:buSzPct val="100000"/>
              <a:buFont typeface="Helvetica Light"/>
              <a:buChar char="•"/>
              <a:defRPr sz="1800"/>
            </a:pPr>
            <a:r>
              <a: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Resorce Owner Password Credentials</a:t>
            </a:r>
          </a:p>
          <a:p>
            <a:pPr marL="1206500" lvl="0" indent="-1206500" defTabSz="584200">
              <a:spcBef>
                <a:spcPts val="4200"/>
              </a:spcBef>
              <a:buClr>
                <a:srgbClr val="FFFFFF"/>
              </a:buClr>
              <a:buSzPct val="100000"/>
              <a:buFont typeface="Helvetica Light"/>
              <a:buChar char="•"/>
              <a:defRPr sz="1800"/>
            </a:pPr>
            <a:r>
              <a: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Client Credentials（公钥私钥获取）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xfrm>
            <a:off x="952500" y="385762"/>
            <a:ext cx="11098213" cy="21605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584200">
              <a:defRPr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Authorization Code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xfrm>
            <a:off x="1023937" y="2595562"/>
            <a:ext cx="11099801" cy="637222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defTabSz="584200">
              <a:spcBef>
                <a:spcPts val="4200"/>
              </a:spcBef>
              <a:def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96" name="oauth2_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0187" y="2301875"/>
            <a:ext cx="5816601" cy="4813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oauth2_cod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03900" y="5595937"/>
            <a:ext cx="7023100" cy="3822701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/>
        </p:nvSpPr>
        <p:spPr>
          <a:xfrm>
            <a:off x="1706562" y="7649463"/>
            <a:ext cx="1562101" cy="582424"/>
          </a:xfrm>
          <a:prstGeom prst="rect">
            <a:avLst/>
          </a:prstGeom>
          <a:ln w="12700">
            <a:miter lim="400000"/>
          </a:ln>
          <a:effectLst>
            <a:outerShdw blurRad="76200" rotWithShape="0">
              <a:srgbClr val="000000">
                <a:alpha val="79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FEFEFC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EFEFC"/>
                </a:solidFill>
              </a:rPr>
              <a:t>流程图</a:t>
            </a:r>
          </a:p>
        </p:txBody>
      </p:sp>
      <p:sp>
        <p:nvSpPr>
          <p:cNvPr id="99" name="Shape 99"/>
          <p:cNvSpPr/>
          <p:nvPr/>
        </p:nvSpPr>
        <p:spPr>
          <a:xfrm>
            <a:off x="8226425" y="4584794"/>
            <a:ext cx="1562100" cy="582424"/>
          </a:xfrm>
          <a:prstGeom prst="rect">
            <a:avLst/>
          </a:prstGeom>
          <a:ln w="12700">
            <a:miter lim="400000"/>
          </a:ln>
          <a:effectLst>
            <a:outerShdw blurRad="76200" rotWithShape="0">
              <a:srgbClr val="000000">
                <a:alpha val="79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F9FCF6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9FCF6"/>
                </a:solidFill>
              </a:rPr>
              <a:t>交互图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952500" y="385762"/>
            <a:ext cx="11098213" cy="21605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584200">
              <a:defRPr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Implicit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952500" y="2546350"/>
            <a:ext cx="11098213" cy="637381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defTabSz="584200">
              <a:spcBef>
                <a:spcPts val="4200"/>
              </a:spcBef>
              <a:def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05" name="oauth2_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612" y="2546350"/>
            <a:ext cx="5905501" cy="6373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oauth2_implic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49975" y="4349750"/>
            <a:ext cx="6607175" cy="2767013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hape 107"/>
          <p:cNvSpPr/>
          <p:nvPr/>
        </p:nvSpPr>
        <p:spPr>
          <a:xfrm>
            <a:off x="2246312" y="9059957"/>
            <a:ext cx="1562101" cy="582424"/>
          </a:xfrm>
          <a:prstGeom prst="rect">
            <a:avLst/>
          </a:prstGeom>
          <a:ln w="12700">
            <a:miter lim="400000"/>
          </a:ln>
          <a:effectLst>
            <a:outerShdw blurRad="76200" rotWithShape="0">
              <a:srgbClr val="000000">
                <a:alpha val="79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流程图</a:t>
            </a:r>
          </a:p>
        </p:txBody>
      </p:sp>
      <p:sp>
        <p:nvSpPr>
          <p:cNvPr id="108" name="Shape 108"/>
          <p:cNvSpPr/>
          <p:nvPr/>
        </p:nvSpPr>
        <p:spPr>
          <a:xfrm>
            <a:off x="8672512" y="3587844"/>
            <a:ext cx="1562101" cy="582424"/>
          </a:xfrm>
          <a:prstGeom prst="rect">
            <a:avLst/>
          </a:prstGeom>
          <a:ln w="12700">
            <a:miter lim="400000"/>
          </a:ln>
          <a:effectLst>
            <a:outerShdw blurRad="76200" rotWithShape="0">
              <a:srgbClr val="000000">
                <a:alpha val="79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交互图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952500" y="385762"/>
            <a:ext cx="11098213" cy="21605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584200">
              <a:defRPr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微博OAuth授权流程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xfrm>
            <a:off x="952500" y="2546350"/>
            <a:ext cx="11098213" cy="637381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defTabSz="584200">
              <a:spcBef>
                <a:spcPts val="4200"/>
              </a:spcBef>
              <a:def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14" name="oauth_weibo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9375" y="2243137"/>
            <a:ext cx="7307263" cy="74120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xfrm>
            <a:off x="952500" y="385762"/>
            <a:ext cx="11098213" cy="21605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584200">
              <a:defRPr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OAuth2的特殊权限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952500" y="2546350"/>
            <a:ext cx="11098213" cy="63738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206500" lvl="0" indent="-1206500" defTabSz="584200">
              <a:spcBef>
                <a:spcPts val="4200"/>
              </a:spcBef>
              <a:buClr>
                <a:srgbClr val="FFFFFF"/>
              </a:buClr>
              <a:buSzPct val="100000"/>
              <a:buFont typeface="Helvetica Light"/>
              <a:buChar char="•"/>
              <a:defRPr sz="1800"/>
            </a:pPr>
            <a:r>
              <a: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Scope </a:t>
            </a:r>
          </a:p>
          <a:p>
            <a:pPr marL="1206500" lvl="0" indent="-1206500" defTabSz="584200">
              <a:spcBef>
                <a:spcPts val="4200"/>
              </a:spcBef>
              <a:buClr>
                <a:srgbClr val="FFFFFF"/>
              </a:buClr>
              <a:buSzPct val="100000"/>
              <a:buFont typeface="Helvetica Light"/>
              <a:buChar char="•"/>
              <a:defRPr sz="1800"/>
            </a:pPr>
            <a:r>
              <a: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Refresh Token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952500" y="385762"/>
            <a:ext cx="11098213" cy="21605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584200">
              <a:defRPr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漏洞百出的OAuth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xfrm>
            <a:off x="952500" y="2546350"/>
            <a:ext cx="11098213" cy="63738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206500" lvl="0" indent="-1206500" defTabSz="584200">
              <a:spcBef>
                <a:spcPts val="4200"/>
              </a:spcBef>
              <a:buClr>
                <a:srgbClr val="FFFFFF"/>
              </a:buClr>
              <a:buSzPct val="100000"/>
              <a:buFont typeface="Helvetica Light"/>
              <a:buChar char="•"/>
              <a:defRPr sz="1800"/>
            </a:pPr>
            <a:r>
              <a: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为什么会不安全？</a:t>
            </a:r>
          </a:p>
          <a:p>
            <a:pPr marL="1206500" lvl="0" indent="-1206500" defTabSz="584200">
              <a:spcBef>
                <a:spcPts val="4200"/>
              </a:spcBef>
              <a:buClr>
                <a:srgbClr val="FFFFFF"/>
              </a:buClr>
              <a:buSzPct val="100000"/>
              <a:buFont typeface="Helvetica Light"/>
              <a:buChar char="•"/>
              <a:defRPr sz="1800"/>
            </a:pPr>
            <a:r>
              <a: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授权方式的漏洞</a:t>
            </a:r>
          </a:p>
          <a:p>
            <a:pPr marL="1206500" lvl="0" indent="-1206500" defTabSz="584200">
              <a:spcBef>
                <a:spcPts val="4200"/>
              </a:spcBef>
              <a:buClr>
                <a:srgbClr val="FFFFFF"/>
              </a:buClr>
              <a:buSzPct val="100000"/>
              <a:buFont typeface="Helvetica Light"/>
              <a:buChar char="•"/>
              <a:defRPr sz="1800"/>
            </a:pPr>
            <a:r>
              <a: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微博漏洞演示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xfrm>
            <a:off x="952500" y="385762"/>
            <a:ext cx="11098213" cy="21605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584200">
              <a:defRPr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OAuth2不安全?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idx="1"/>
          </p:nvPr>
        </p:nvSpPr>
        <p:spPr>
          <a:xfrm>
            <a:off x="952500" y="2546350"/>
            <a:ext cx="11098213" cy="63738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206500" lvl="0" indent="-1206500" defTabSz="584200">
              <a:spcBef>
                <a:spcPts val="4200"/>
              </a:spcBef>
              <a:buClr>
                <a:srgbClr val="FFFFFF"/>
              </a:buClr>
              <a:buSzPct val="100000"/>
              <a:buFont typeface="Helvetica Light"/>
              <a:buChar char="•"/>
              <a:defRPr sz="1800"/>
            </a:pPr>
            <a:r>
              <a: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不严格按照要求</a:t>
            </a:r>
          </a:p>
          <a:p>
            <a:pPr marL="1206500" lvl="0" indent="-1206500" defTabSz="584200">
              <a:spcBef>
                <a:spcPts val="4200"/>
              </a:spcBef>
              <a:buClr>
                <a:srgbClr val="FFFFFF"/>
              </a:buClr>
              <a:buSzPct val="100000"/>
              <a:buFont typeface="Helvetica Light"/>
              <a:buChar char="•"/>
              <a:defRPr sz="1800"/>
            </a:pPr>
            <a:r>
              <a: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自己实现的各种坑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952500" y="385762"/>
            <a:ext cx="11098213" cy="21605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584200">
              <a:defRPr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授权方式的漏洞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952500" y="2546350"/>
            <a:ext cx="11098213" cy="63738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206500" lvl="0" indent="-1206500" defTabSz="584200">
              <a:spcBef>
                <a:spcPts val="4200"/>
              </a:spcBef>
              <a:buClr>
                <a:srgbClr val="FFFFFF"/>
              </a:buClr>
              <a:buSzPct val="100000"/>
              <a:buFont typeface="Helvetica Light"/>
              <a:buChar char="•"/>
              <a:defRPr sz="1800"/>
            </a:pPr>
            <a:r>
              <a: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信息泄露 yes</a:t>
            </a:r>
          </a:p>
          <a:p>
            <a:pPr marL="1206500" lvl="0" indent="-1206500" defTabSz="584200">
              <a:spcBef>
                <a:spcPts val="4200"/>
              </a:spcBef>
              <a:buClr>
                <a:srgbClr val="FFFFFF"/>
              </a:buClr>
              <a:buSzPct val="100000"/>
              <a:buFont typeface="Helvetica Light"/>
              <a:buChar char="•"/>
              <a:defRPr sz="1800"/>
            </a:pPr>
            <a:r>
              <a: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URL重定向 yes</a:t>
            </a:r>
          </a:p>
          <a:p>
            <a:pPr marL="1206500" lvl="0" indent="-1206500" defTabSz="584200">
              <a:spcBef>
                <a:spcPts val="4200"/>
              </a:spcBef>
              <a:buClr>
                <a:srgbClr val="FFFFFF"/>
              </a:buClr>
              <a:buSzPct val="100000"/>
              <a:buFont typeface="Helvetica Light"/>
              <a:buChar char="•"/>
              <a:defRPr sz="1800"/>
            </a:pPr>
            <a:r>
              <a: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Credentials 破解/state重放 yes</a:t>
            </a:r>
          </a:p>
          <a:p>
            <a:pPr marL="1206500" lvl="0" indent="-1206500" defTabSz="584200">
              <a:spcBef>
                <a:spcPts val="4200"/>
              </a:spcBef>
              <a:buClr>
                <a:srgbClr val="FFFFFF"/>
              </a:buClr>
              <a:buSzPct val="100000"/>
              <a:buFont typeface="Helvetica Light"/>
              <a:buChar char="•"/>
              <a:defRPr sz="1800"/>
            </a:pPr>
            <a:r>
              <a: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CSRF（跨站请求伪造）</a:t>
            </a:r>
          </a:p>
          <a:p>
            <a:pPr marL="1206500" lvl="0" indent="-1206500" defTabSz="584200">
              <a:spcBef>
                <a:spcPts val="4200"/>
              </a:spcBef>
              <a:buClr>
                <a:srgbClr val="FFFFFF"/>
              </a:buClr>
              <a:buSzPct val="100000"/>
              <a:buFont typeface="Helvetica Light"/>
              <a:buChar char="•"/>
              <a:defRPr sz="1800"/>
            </a:pPr>
            <a:r>
              <a: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权限认证漏洞（Scope）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ctr" defTabSz="584200">
              <a:defRPr sz="1800"/>
            </a:pPr>
            <a:r>
              <a:rPr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微博OAuth授权</a:t>
            </a:r>
            <a:r>
              <a:rPr sz="8000">
                <a:solidFill>
                  <a:srgbClr val="E70C1E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漏洞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136" name="open_weibo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9654" y="2120969"/>
            <a:ext cx="7392201" cy="74853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952500" y="385762"/>
            <a:ext cx="11098213" cy="21605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584200">
              <a:defRPr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微博漏洞攻击演示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xfrm>
            <a:off x="952500" y="2546350"/>
            <a:ext cx="11098213" cy="637381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584200">
              <a:spcBef>
                <a:spcPts val="4200"/>
              </a:spcBef>
              <a:defRPr sz="45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见证奇迹。。。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952500" y="385762"/>
            <a:ext cx="11098213" cy="21605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 defTabSz="584200">
              <a:defRPr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952500" y="1689100"/>
            <a:ext cx="11098213" cy="637381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584200">
              <a:spcBef>
                <a:spcPts val="4200"/>
              </a:spcBef>
              <a:defRPr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SSO 单点登录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952500" y="385762"/>
            <a:ext cx="11098213" cy="21605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584200">
              <a:defRPr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漏洞修复方案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952500" y="2546350"/>
            <a:ext cx="11098213" cy="63738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20315" lvl="0" indent="-120315" defTabSz="584200">
              <a:spcBef>
                <a:spcPts val="4200"/>
              </a:spcBef>
              <a:buSzPct val="100000"/>
              <a:buChar char="•"/>
              <a:defRPr sz="1800"/>
            </a:pPr>
            <a:r>
              <a:rPr sz="3800" dirty="0">
                <a:solidFill>
                  <a:srgbClr val="FDFCFE"/>
                </a:solidFill>
              </a:rPr>
              <a:t>对redirect_uri进行全路径验证</a:t>
            </a:r>
          </a:p>
          <a:p>
            <a:pPr marL="120315" lvl="0" indent="-120315" defTabSz="584200">
              <a:spcBef>
                <a:spcPts val="4200"/>
              </a:spcBef>
              <a:buSzPct val="100000"/>
              <a:buChar char="•"/>
              <a:defRPr sz="1800"/>
            </a:pPr>
            <a:r>
              <a:rPr sz="3800" dirty="0">
                <a:solidFill>
                  <a:srgbClr val="FDFCFE"/>
                </a:solidFill>
              </a:rPr>
              <a:t>参数state即用即毁</a:t>
            </a:r>
          </a:p>
          <a:p>
            <a:pPr marL="120315" lvl="0" indent="-120315" defTabSz="584200">
              <a:spcBef>
                <a:spcPts val="4200"/>
              </a:spcBef>
              <a:buSzPct val="100000"/>
              <a:buChar char="•"/>
              <a:defRPr sz="1800"/>
            </a:pPr>
            <a:r>
              <a:rPr sz="3800" dirty="0">
                <a:solidFill>
                  <a:srgbClr val="FDFCFE"/>
                </a:solidFill>
              </a:rPr>
              <a:t>首次授权，强制验证</a:t>
            </a:r>
          </a:p>
          <a:p>
            <a:pPr marL="120315" lvl="0" indent="-120315" defTabSz="584200">
              <a:spcBef>
                <a:spcPts val="4200"/>
              </a:spcBef>
              <a:buSzPct val="100000"/>
              <a:buChar char="•"/>
              <a:defRPr sz="1800"/>
            </a:pPr>
            <a:r>
              <a:rPr sz="3800" dirty="0">
                <a:solidFill>
                  <a:srgbClr val="FDFCFE"/>
                </a:solidFill>
              </a:rPr>
              <a:t>获取access_token，验证App </a:t>
            </a:r>
            <a:r>
              <a:rPr sz="3800" dirty="0" smtClean="0">
                <a:solidFill>
                  <a:srgbClr val="FDFCFE"/>
                </a:solidFill>
              </a:rPr>
              <a:t>secret</a:t>
            </a:r>
            <a:endParaRPr sz="3800" dirty="0">
              <a:solidFill>
                <a:srgbClr val="FDFCFE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952500" y="385762"/>
            <a:ext cx="11098213" cy="21605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584200">
              <a:defRPr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微博通行证安全</a:t>
            </a:r>
          </a:p>
        </p:txBody>
      </p:sp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xfrm>
            <a:off x="952500" y="2546350"/>
            <a:ext cx="11098213" cy="637381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584200">
              <a:spcBef>
                <a:spcPts val="4200"/>
              </a:spcBef>
              <a:defRPr sz="5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Q&amp;A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xfrm>
            <a:off x="952500" y="385762"/>
            <a:ext cx="11098213" cy="21605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 defTabSz="584200">
              <a:defRPr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xfrm>
            <a:off x="952500" y="1689100"/>
            <a:ext cx="11098213" cy="637381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584200">
              <a:spcBef>
                <a:spcPts val="4200"/>
              </a:spcBef>
              <a:defRPr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FFFFFF"/>
                </a:solidFill>
              </a:rPr>
              <a:t>Thanks！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6625" cy="211931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584200">
              <a:defRPr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实现SSO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6625" cy="6284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1950" lvl="0" indent="-361950" defTabSz="584200">
              <a:spcBef>
                <a:spcPts val="4200"/>
              </a:spcBef>
              <a:buClr>
                <a:srgbClr val="FFFFFF"/>
              </a:buClr>
              <a:buSzPct val="75000"/>
              <a:buFont typeface="Helvetica Light"/>
              <a:buChar char="•"/>
              <a:defRPr sz="1800"/>
            </a:pPr>
            <a:r>
              <a: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Ad-hoc（直接交换安全代码）</a:t>
            </a:r>
          </a:p>
          <a:p>
            <a:pPr marL="114300" lvl="0" indent="-114300" defTabSz="584200">
              <a:spcBef>
                <a:spcPts val="4200"/>
              </a:spcBef>
              <a:defRPr sz="1800"/>
            </a:pPr>
            <a:r>
              <a: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使用加密传输SSO的应用数据</a:t>
            </a:r>
          </a:p>
          <a:p>
            <a:pPr marL="361950" lvl="0" indent="-361950" defTabSz="584200">
              <a:spcBef>
                <a:spcPts val="4200"/>
              </a:spcBef>
              <a:buClr>
                <a:srgbClr val="FFFFFF"/>
              </a:buClr>
              <a:buSzPct val="75000"/>
              <a:buFont typeface="Helvetica Light"/>
              <a:buChar char="•"/>
              <a:defRPr sz="1800"/>
            </a:pPr>
            <a:r>
              <a: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STS(安全令牌服务)</a:t>
            </a:r>
          </a:p>
          <a:p>
            <a:pPr marL="114300" lvl="0" indent="-114300" defTabSz="584200">
              <a:spcBef>
                <a:spcPts val="4200"/>
              </a:spcBef>
              <a:defRPr sz="1800"/>
            </a:pPr>
            <a:r>
              <a: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通过STS服务器发放SAML令牌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6625" cy="211931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584200">
              <a:defRPr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Ad-hoc encrypted token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6625" cy="6284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447800" lvl="0" indent="-1447800" defTabSz="584200">
              <a:spcBef>
                <a:spcPts val="4200"/>
              </a:spcBef>
              <a:buClr>
                <a:srgbClr val="FFFFFF"/>
              </a:buClr>
              <a:buSzPct val="75000"/>
              <a:buFont typeface="Helvetica Light"/>
              <a:buChar char="•"/>
              <a:def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29" name="324D24AC-61F4-4091-A374-19B0D45F34B6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100" y="2590800"/>
            <a:ext cx="10641013" cy="6284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952500" y="412750"/>
            <a:ext cx="11096625" cy="211931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584200">
              <a:defRPr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STS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6625" cy="6284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447800" lvl="0" indent="-1447800" defTabSz="584200">
              <a:spcBef>
                <a:spcPts val="4200"/>
              </a:spcBef>
              <a:buClr>
                <a:srgbClr val="FFFFFF"/>
              </a:buClr>
              <a:buSzPct val="75000"/>
              <a:buFont typeface="Helvetica Light"/>
              <a:buChar char="•"/>
              <a:def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33" name="0517575B-3913-4339-BAA4-44ABF3614FC7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700" y="2536825"/>
            <a:ext cx="10945813" cy="64055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6625" cy="211931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584200">
              <a:defRPr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CAS架构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6625" cy="6284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447800" lvl="0" indent="-1447800" defTabSz="584200">
              <a:spcBef>
                <a:spcPts val="4200"/>
              </a:spcBef>
              <a:buClr>
                <a:srgbClr val="FFFFFF"/>
              </a:buClr>
              <a:buSzPct val="75000"/>
              <a:buFont typeface="Helvetica Light"/>
              <a:buChar char="•"/>
              <a:defRPr sz="1800"/>
            </a:pPr>
            <a:r>
              <a: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基础协议</a:t>
            </a:r>
          </a:p>
          <a:p>
            <a:pPr marL="1447800" lvl="0" indent="-1447800" defTabSz="584200">
              <a:spcBef>
                <a:spcPts val="4200"/>
              </a:spcBef>
              <a:buClr>
                <a:srgbClr val="FFFFFF"/>
              </a:buClr>
              <a:buSzPct val="75000"/>
              <a:buFont typeface="Helvetica Light"/>
              <a:buChar char="•"/>
              <a:defRPr sz="1800"/>
            </a:pPr>
            <a:r>
              <a: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安全性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952500" y="385762"/>
            <a:ext cx="11098213" cy="21605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584200">
              <a:defRPr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CAS基础协议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952500" y="2546350"/>
            <a:ext cx="11098213" cy="637381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defTabSz="584200">
              <a:spcBef>
                <a:spcPts val="4200"/>
              </a:spcBef>
              <a:def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42" name="cas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97062" y="2227262"/>
            <a:ext cx="9209088" cy="7011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6625" cy="211931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584200">
              <a:defRPr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SSO中潜在的安全问题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6625" cy="6284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16706" lvl="0" indent="-316706" defTabSz="384175">
              <a:spcBef>
                <a:spcPts val="2700"/>
              </a:spcBef>
              <a:buClr>
                <a:srgbClr val="FFFFFF"/>
              </a:buClr>
              <a:buSzPct val="75000"/>
              <a:buFont typeface="Helvetica Light"/>
              <a:buChar char="•"/>
              <a:defRPr sz="1800"/>
            </a:pPr>
            <a:r>
              <a: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安全的会话管理</a:t>
            </a:r>
          </a:p>
          <a:p>
            <a:pPr marL="316706" lvl="0" indent="-316706" defTabSz="384175">
              <a:spcBef>
                <a:spcPts val="2700"/>
              </a:spcBef>
              <a:buClr>
                <a:srgbClr val="FFFFFF"/>
              </a:buClr>
              <a:buSzPct val="75000"/>
              <a:buFont typeface="Helvetica Light"/>
              <a:buChar char="•"/>
              <a:defRPr sz="1800"/>
            </a:pPr>
            <a:r>
              <a: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各种web安全漏洞</a:t>
            </a:r>
          </a:p>
          <a:p>
            <a:pPr marL="316706" lvl="0" indent="-316706" defTabSz="384175">
              <a:spcBef>
                <a:spcPts val="2700"/>
              </a:spcBef>
              <a:buClr>
                <a:srgbClr val="FFFFFF"/>
              </a:buClr>
              <a:buSzPct val="75000"/>
              <a:buFont typeface="Helvetica Light"/>
              <a:buChar char="•"/>
              <a:defRPr sz="1800"/>
            </a:pPr>
            <a:r>
              <a: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权限认证管理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8F8F8F"/>
      </a:accent3>
      <a:accent4>
        <a:srgbClr val="707070"/>
      </a:accent4>
      <a:accent5>
        <a:srgbClr val="AAB7DB"/>
      </a:accent5>
      <a:accent6>
        <a:srgbClr val="168C18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rotWithShape="0">
              <a:srgbClr val="000000">
                <a:alpha val="79998"/>
              </a:srgbClr>
            </a:outerShdw>
          </a:effectLst>
        </a:effectStyle>
        <a:effectStyle>
          <a:effectLst>
            <a:outerShdw blurRad="76200" rotWithShape="0">
              <a:srgbClr val="000000">
                <a:alpha val="79998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65C1"/>
          </a:solidFill>
          <a:prstDash val="solid"/>
          <a:bevel/>
        </a:ln>
        <a:effectLst>
          <a:outerShdw blurRad="76200" rotWithShape="0">
            <a:srgbClr val="000000">
              <a:alpha val="79998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8F8F8F"/>
      </a:accent3>
      <a:accent4>
        <a:srgbClr val="707070"/>
      </a:accent4>
      <a:accent5>
        <a:srgbClr val="AAB7DB"/>
      </a:accent5>
      <a:accent6>
        <a:srgbClr val="168C18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rotWithShape="0">
              <a:srgbClr val="000000">
                <a:alpha val="79998"/>
              </a:srgbClr>
            </a:outerShdw>
          </a:effectLst>
        </a:effectStyle>
        <a:effectStyle>
          <a:effectLst>
            <a:outerShdw blurRad="76200" rotWithShape="0">
              <a:srgbClr val="000000">
                <a:alpha val="79998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65C1"/>
          </a:solidFill>
          <a:prstDash val="solid"/>
          <a:bevel/>
        </a:ln>
        <a:effectLst>
          <a:outerShdw blurRad="76200" rotWithShape="0">
            <a:srgbClr val="000000">
              <a:alpha val="79998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2197</Words>
  <Application>Microsoft Macintosh PowerPoint</Application>
  <PresentationFormat>自定义</PresentationFormat>
  <Paragraphs>197</Paragraphs>
  <Slides>32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Default</vt:lpstr>
      <vt:lpstr>微博通行证安全</vt:lpstr>
      <vt:lpstr>微博通行证体系</vt:lpstr>
      <vt:lpstr>PowerPoint 演示文稿</vt:lpstr>
      <vt:lpstr>实现SSO</vt:lpstr>
      <vt:lpstr>Ad-hoc encrypted token</vt:lpstr>
      <vt:lpstr>STS</vt:lpstr>
      <vt:lpstr>CAS架构</vt:lpstr>
      <vt:lpstr>CAS基础协议</vt:lpstr>
      <vt:lpstr>SSO中潜在的安全问题</vt:lpstr>
      <vt:lpstr>会话管理</vt:lpstr>
      <vt:lpstr>认证和权限</vt:lpstr>
      <vt:lpstr>权限控制</vt:lpstr>
      <vt:lpstr>SSO安全风险框架</vt:lpstr>
      <vt:lpstr>PowerPoint 演示文稿</vt:lpstr>
      <vt:lpstr>未知攻，焉知防</vt:lpstr>
      <vt:lpstr>PowerPoint 演示文稿</vt:lpstr>
      <vt:lpstr>OAuth的前世今生</vt:lpstr>
      <vt:lpstr>Who Use OAuth</vt:lpstr>
      <vt:lpstr>OAuth2.0</vt:lpstr>
      <vt:lpstr>OAuth2授权方式</vt:lpstr>
      <vt:lpstr>Authorization Code</vt:lpstr>
      <vt:lpstr>Implicit</vt:lpstr>
      <vt:lpstr>微博OAuth授权流程</vt:lpstr>
      <vt:lpstr>OAuth2的特殊权限</vt:lpstr>
      <vt:lpstr>漏洞百出的OAuth</vt:lpstr>
      <vt:lpstr>OAuth2不安全?</vt:lpstr>
      <vt:lpstr>授权方式的漏洞</vt:lpstr>
      <vt:lpstr>微博OAuth授权漏洞</vt:lpstr>
      <vt:lpstr>微博漏洞攻击演示</vt:lpstr>
      <vt:lpstr>漏洞修复方案</vt:lpstr>
      <vt:lpstr>微博通行证安全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微博通行证安全</dc:title>
  <cp:lastModifiedBy>楠 姜</cp:lastModifiedBy>
  <cp:revision>2</cp:revision>
  <dcterms:modified xsi:type="dcterms:W3CDTF">2014-05-03T13:31:19Z</dcterms:modified>
</cp:coreProperties>
</file>