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Helvetica Neue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HelveticaNeue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HelveticaNeue-italic.fntdata"/><Relationship Id="rId6" Type="http://schemas.openxmlformats.org/officeDocument/2006/relationships/slide" Target="slides/slide1.xml"/><Relationship Id="rId18" Type="http://schemas.openxmlformats.org/officeDocument/2006/relationships/font" Target="fonts/HelveticaNeue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515fde7c29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515fde7c29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515fde7c29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515fde7c29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15fde7c2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15fde7c2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515fde7c2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515fde7c2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15fde7c2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15fde7c2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515fde7c2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515fde7c2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15fde7c2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15fde7c2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15fde7c2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515fde7c2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515fde7c29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515fde7c2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15fde7c29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15fde7c29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300"/>
              <a:buFont typeface="Helvetica Neue"/>
              <a:buNone/>
              <a:defRPr b="1" sz="43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elvetica Neue"/>
              <a:buNone/>
              <a:defRPr sz="2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Font typeface="Helvetica Neue"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700"/>
              <a:buFont typeface="Helvetica Neue"/>
              <a:buNone/>
              <a:defRPr b="1" sz="27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○"/>
              <a:defRPr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■"/>
              <a:defRPr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●"/>
              <a:defRPr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○"/>
              <a:defRPr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■"/>
              <a:defRPr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●"/>
              <a:defRPr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○"/>
              <a:defRPr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elvetica Neue"/>
              <a:buNone/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Pager Duty PowerPoint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William Renard (CSD380)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Thoughts</a:t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 sz="1100">
                <a:solidFill>
                  <a:schemeClr val="dk1"/>
                </a:solidFill>
              </a:rPr>
              <a:t>Pager rotations are </a:t>
            </a:r>
            <a:r>
              <a:rPr b="1" lang="en" sz="1100">
                <a:solidFill>
                  <a:schemeClr val="dk1"/>
                </a:solidFill>
              </a:rPr>
              <a:t>critical for resilient systems</a:t>
            </a:r>
            <a:r>
              <a:rPr lang="en" sz="1100">
                <a:solidFill>
                  <a:schemeClr val="dk1"/>
                </a:solidFill>
              </a:rPr>
              <a:t>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 sz="1100">
                <a:solidFill>
                  <a:schemeClr val="dk1"/>
                </a:solidFill>
              </a:rPr>
              <a:t> Best practices improve both </a:t>
            </a:r>
            <a:r>
              <a:rPr b="1" lang="en" sz="1100">
                <a:solidFill>
                  <a:schemeClr val="dk1"/>
                </a:solidFill>
              </a:rPr>
              <a:t>team morale</a:t>
            </a:r>
            <a:r>
              <a:rPr lang="en" sz="1100">
                <a:solidFill>
                  <a:schemeClr val="dk1"/>
                </a:solidFill>
              </a:rPr>
              <a:t> and </a:t>
            </a:r>
            <a:r>
              <a:rPr b="1" lang="en" sz="1100">
                <a:solidFill>
                  <a:schemeClr val="dk1"/>
                </a:solidFill>
              </a:rPr>
              <a:t>system reliability</a:t>
            </a:r>
            <a:r>
              <a:rPr lang="en" sz="1100">
                <a:solidFill>
                  <a:schemeClr val="dk1"/>
                </a:solidFill>
              </a:rPr>
              <a:t>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 sz="1100">
                <a:solidFill>
                  <a:schemeClr val="dk1"/>
                </a:solidFill>
              </a:rPr>
              <a:t>Regular evaluation and adjustment is essential.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PagerDuty. (2024). </a:t>
            </a:r>
            <a:r>
              <a:rPr i="1" lang="en" sz="1100">
                <a:solidFill>
                  <a:schemeClr val="dk1"/>
                </a:solidFill>
              </a:rPr>
              <a:t>What is On-Call Management?</a:t>
            </a:r>
            <a:r>
              <a:rPr lang="en" sz="1100">
                <a:solidFill>
                  <a:schemeClr val="dk1"/>
                </a:solidFill>
              </a:rPr>
              <a:t> Retrieved from https://www.pagerduty.com/resources/learn/on-call-management/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Atlassian. (2023). </a:t>
            </a:r>
            <a:r>
              <a:rPr i="1" lang="en" sz="1100">
                <a:solidFill>
                  <a:schemeClr val="dk1"/>
                </a:solidFill>
              </a:rPr>
              <a:t>On-call best practices</a:t>
            </a:r>
            <a:r>
              <a:rPr lang="en" sz="1100">
                <a:solidFill>
                  <a:schemeClr val="dk1"/>
                </a:solidFill>
              </a:rPr>
              <a:t>. Retrieved from https://www.atlassian.com/incident-management/on-call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PagerDuty. (2024). </a:t>
            </a:r>
            <a:r>
              <a:rPr i="1" lang="en" sz="1100">
                <a:solidFill>
                  <a:schemeClr val="dk1"/>
                </a:solidFill>
              </a:rPr>
              <a:t>Operations Guide for On-Call Management</a:t>
            </a:r>
            <a:r>
              <a:rPr lang="en" sz="1100">
                <a:solidFill>
                  <a:schemeClr val="dk1"/>
                </a:solidFill>
              </a:rPr>
              <a:t>. Retrieved from https://www.pagerduty.com/resources/learn/operations-guide/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Pager Duty in DevOps?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Pager duty refers to on-call rotations where engineers are alerted to incidents needing immediate attention.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Integral to Site Reliability Engineering (SRE) and DevOps culture for maintaining system uptime and resilience.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Goal: Minimize downtime, maximize reliability, and distribute operational load fairly.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Source:</a:t>
            </a:r>
            <a:r>
              <a:rPr lang="en" sz="1100">
                <a:solidFill>
                  <a:schemeClr val="dk1"/>
                </a:solidFill>
              </a:rPr>
              <a:t> PagerDuty, "What is On-Call Management?" (PagerDuty, 2024)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Pager Rotations Matter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Fast response</a:t>
            </a:r>
            <a:r>
              <a:rPr lang="en" sz="1100">
                <a:solidFill>
                  <a:schemeClr val="dk1"/>
                </a:solidFill>
              </a:rPr>
              <a:t> to outages and critical issues.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Shared ownership</a:t>
            </a:r>
            <a:r>
              <a:rPr lang="en" sz="1100">
                <a:solidFill>
                  <a:schemeClr val="dk1"/>
                </a:solidFill>
              </a:rPr>
              <a:t> of operational health.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Prevent burnout</a:t>
            </a:r>
            <a:r>
              <a:rPr lang="en" sz="1100">
                <a:solidFill>
                  <a:schemeClr val="dk1"/>
                </a:solidFill>
              </a:rPr>
              <a:t> through fair scheduling.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Continuous improvement</a:t>
            </a:r>
            <a:r>
              <a:rPr lang="en" sz="1100">
                <a:solidFill>
                  <a:schemeClr val="dk1"/>
                </a:solidFill>
              </a:rPr>
              <a:t> by learning from incidents (postmortems).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Source:</a:t>
            </a:r>
            <a:r>
              <a:rPr lang="en" sz="1100">
                <a:solidFill>
                  <a:schemeClr val="dk1"/>
                </a:solidFill>
              </a:rPr>
              <a:t> Atlassian, "On-call best practices" (Atlassian, 2023)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Industry Best Practices Overview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✅ Fair, balanced schedules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✅ Strong incident documentation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✅ Clear escalation policies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✅ Automated alert tuning (reduce noise)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✅ After-action reviews (blameless postmortems)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Practice 1 – Schedule Fairness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Rotate evenly across the team.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Ensure no one is overloaded (e.g., weekends vs weekdays balance).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Consider "follow the sun" models for global teams.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Use tooling to automate rotations (e.g., PagerDuty, Opsgenie).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Source:</a:t>
            </a:r>
            <a:r>
              <a:rPr lang="en" sz="1100">
                <a:solidFill>
                  <a:schemeClr val="dk1"/>
                </a:solidFill>
              </a:rPr>
              <a:t> PagerDuty Operations Guide (PagerDuty, 2024)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Practice 2 – Minimize Alert Fatigue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-"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Give responders </a:t>
            </a:r>
            <a:r>
              <a:rPr b="1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runbooks</a:t>
            </a: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incident management playbooks</a:t>
            </a: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b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-"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Clear escalation paths.</a:t>
            </a:r>
            <a:b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-"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Practice incident response drills.</a:t>
            </a:r>
            <a:b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-"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Rotate newer engineers with experienced ones ("shadowing" rotations).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Practice 3 – Empower On-Call Engineers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 sz="1100">
                <a:solidFill>
                  <a:schemeClr val="dk1"/>
                </a:solidFill>
              </a:rPr>
              <a:t>Give responders </a:t>
            </a:r>
            <a:r>
              <a:rPr b="1" lang="en" sz="1100">
                <a:solidFill>
                  <a:schemeClr val="dk1"/>
                </a:solidFill>
              </a:rPr>
              <a:t>runbooks</a:t>
            </a:r>
            <a:r>
              <a:rPr lang="en" sz="1100">
                <a:solidFill>
                  <a:schemeClr val="dk1"/>
                </a:solidFill>
              </a:rPr>
              <a:t> and </a:t>
            </a:r>
            <a:r>
              <a:rPr b="1" lang="en" sz="1100">
                <a:solidFill>
                  <a:schemeClr val="dk1"/>
                </a:solidFill>
              </a:rPr>
              <a:t>incident management playbooks</a:t>
            </a:r>
            <a:r>
              <a:rPr lang="en" sz="1100">
                <a:solidFill>
                  <a:schemeClr val="dk1"/>
                </a:solidFill>
              </a:rPr>
              <a:t>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 sz="1100">
                <a:solidFill>
                  <a:schemeClr val="dk1"/>
                </a:solidFill>
              </a:rPr>
              <a:t>Clear escalation paths.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 sz="1100">
                <a:solidFill>
                  <a:schemeClr val="dk1"/>
                </a:solidFill>
              </a:rPr>
              <a:t>Practice incident response drills.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 sz="1100">
                <a:solidFill>
                  <a:schemeClr val="dk1"/>
                </a:solidFill>
              </a:rPr>
              <a:t>Rotate newer engineers with experienced ones ("shadowing" rotations).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Practice 4 – Post-mortems and Continuous Improvement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400550"/>
            <a:ext cx="8520600" cy="31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Conduct blameless postmortems for all major incidents.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Identify systemic fixes (not just user error).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Track </a:t>
            </a:r>
            <a:r>
              <a:rPr b="1" lang="en" sz="1100">
                <a:solidFill>
                  <a:schemeClr val="dk1"/>
                </a:solidFill>
              </a:rPr>
              <a:t>Mean Time to Resolution (MTTR)</a:t>
            </a:r>
            <a:r>
              <a:rPr lang="en" sz="1100">
                <a:solidFill>
                  <a:schemeClr val="dk1"/>
                </a:solidFill>
              </a:rPr>
              <a:t> and </a:t>
            </a:r>
            <a:r>
              <a:rPr b="1" lang="en" sz="1100">
                <a:solidFill>
                  <a:schemeClr val="dk1"/>
                </a:solidFill>
              </a:rPr>
              <a:t>incident trends</a:t>
            </a:r>
            <a:r>
              <a:rPr lang="en" sz="1100">
                <a:solidFill>
                  <a:schemeClr val="dk1"/>
                </a:solidFill>
              </a:rPr>
              <a:t>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Source:</a:t>
            </a:r>
            <a:r>
              <a:rPr lang="en" sz="1100">
                <a:solidFill>
                  <a:schemeClr val="dk1"/>
                </a:solidFill>
              </a:rPr>
              <a:t> PagerDuty, "What is On-Call Management?" (PagerDuty, 2024)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and How to Address Them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Burnout</a:t>
            </a:r>
            <a:r>
              <a:rPr lang="en" sz="1100">
                <a:solidFill>
                  <a:schemeClr val="dk1"/>
                </a:solidFill>
              </a:rPr>
              <a:t> ➔ more automation, better rotation policies.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Unclear ownership</a:t>
            </a:r>
            <a:r>
              <a:rPr lang="en" sz="1100">
                <a:solidFill>
                  <a:schemeClr val="dk1"/>
                </a:solidFill>
              </a:rPr>
              <a:t> ➔ explicit on-call responsibilities.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Alert overload</a:t>
            </a:r>
            <a:r>
              <a:rPr lang="en" sz="1100">
                <a:solidFill>
                  <a:schemeClr val="dk1"/>
                </a:solidFill>
              </a:rPr>
              <a:t> ➔ better monitoring hygiene.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