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Helvetica Neue"/>
      <p:regular r:id="rId14"/>
      <p:bold r:id="rId15"/>
      <p:italic r:id="rId16"/>
      <p:boldItalic r:id="rId17"/>
    </p:embeddedFont>
    <p:embeddedFont>
      <p:font typeface="Helvetica Neue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notesMaster" Target="notesMasters/notesMaster1.xml"/><Relationship Id="rId19" Type="http://schemas.openxmlformats.org/officeDocument/2006/relationships/font" Target="fonts/HelveticaNeueLight-bold.fntdata"/><Relationship Id="rId6" Type="http://schemas.openxmlformats.org/officeDocument/2006/relationships/slide" Target="slides/slide1.xml"/><Relationship Id="rId18"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b17e0b0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b17e0b0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b17e0b0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b17e0b0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b17e0b0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b17e0b0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b17e0b0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b17e0b0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b17e0b0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b17e0b0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b17e0b0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b17e0b0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b17e0b05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b17e0b05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framework.scaledagile.com/development-value-streams/" TargetMode="External"/><Relationship Id="rId4" Type="http://schemas.openxmlformats.org/officeDocument/2006/relationships/hyperlink" Target="https://framework.scaledagile.com/development-value-stream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700">
                <a:latin typeface="Helvetica Neue"/>
                <a:ea typeface="Helvetica Neue"/>
                <a:cs typeface="Helvetica Neue"/>
                <a:sym typeface="Helvetica Neue"/>
              </a:rPr>
              <a:t>The Technology Value Stream</a:t>
            </a:r>
            <a:endParaRPr b="1" sz="1700">
              <a:latin typeface="Helvetica Neue"/>
              <a:ea typeface="Helvetica Neue"/>
              <a:cs typeface="Helvetica Neue"/>
              <a:sym typeface="Helvetica Neue"/>
            </a:endParaRPr>
          </a:p>
          <a:p>
            <a:pPr indent="0" lvl="0" marL="0" rtl="0" algn="ctr">
              <a:spcBef>
                <a:spcPts val="0"/>
              </a:spcBef>
              <a:spcAft>
                <a:spcPts val="0"/>
              </a:spcAft>
              <a:buNone/>
            </a:pPr>
            <a:r>
              <a:rPr lang="en" sz="1300">
                <a:latin typeface="Helvetica Neue Light"/>
                <a:ea typeface="Helvetica Neue Light"/>
                <a:cs typeface="Helvetica Neue Light"/>
                <a:sym typeface="Helvetica Neue Light"/>
              </a:rPr>
              <a:t>Understanding Lead Time, DevOps Ideals, and Accelerating Delivery</a:t>
            </a:r>
            <a:endParaRPr sz="1300">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300"/>
          </a:p>
          <a:p>
            <a:pPr indent="0" lvl="0" marL="0" rtl="0" algn="ctr">
              <a:spcBef>
                <a:spcPts val="0"/>
              </a:spcBef>
              <a:spcAft>
                <a:spcPts val="0"/>
              </a:spcAft>
              <a:buNone/>
            </a:pPr>
            <a:r>
              <a:t/>
            </a:r>
            <a:endParaRPr sz="1300"/>
          </a:p>
          <a:p>
            <a:pPr indent="0" lvl="0" marL="0" rtl="0" algn="ctr">
              <a:spcBef>
                <a:spcPts val="0"/>
              </a:spcBef>
              <a:spcAft>
                <a:spcPts val="0"/>
              </a:spcAft>
              <a:buNone/>
            </a:pPr>
            <a:r>
              <a:t/>
            </a:r>
            <a:endParaRPr sz="1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sz="1100">
                <a:solidFill>
                  <a:schemeClr val="dk1"/>
                </a:solidFill>
                <a:latin typeface="Helvetica Neue Light"/>
                <a:ea typeface="Helvetica Neue Light"/>
                <a:cs typeface="Helvetica Neue Light"/>
                <a:sym typeface="Helvetica Neue Light"/>
              </a:rPr>
              <a:t>Based on The DevOps Handbook (2nd Ed.) by Gene Kim, Jez Humble, Patrick Debois, and John Willis</a:t>
            </a:r>
            <a:endParaRPr i="1" sz="1100">
              <a:solidFill>
                <a:schemeClr val="dk1"/>
              </a:solidFill>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100">
              <a:solidFill>
                <a:schemeClr val="dk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1100"/>
              <a:buFont typeface="Arial"/>
              <a:buNone/>
            </a:pPr>
            <a:r>
              <a:rPr lang="en" sz="1100">
                <a:solidFill>
                  <a:schemeClr val="dk1"/>
                </a:solidFill>
                <a:latin typeface="Helvetica Neue Light"/>
                <a:ea typeface="Helvetica Neue Light"/>
                <a:cs typeface="Helvetica Neue Light"/>
                <a:sym typeface="Helvetica Neue Light"/>
              </a:rPr>
              <a:t>By William Renard</a:t>
            </a:r>
            <a:endParaRPr sz="11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What is the Technology Value Stream?</a:t>
            </a:r>
            <a:endParaRPr b="1">
              <a:latin typeface="Helvetica Neue"/>
              <a:ea typeface="Helvetica Neue"/>
              <a:cs typeface="Helvetica Neue"/>
              <a:sym typeface="Helvetica Neue"/>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100">
                <a:solidFill>
                  <a:schemeClr val="dk1"/>
                </a:solidFill>
              </a:rPr>
              <a:t>Represents the flow of work from </a:t>
            </a:r>
            <a:r>
              <a:rPr b="1" lang="en" sz="1100">
                <a:solidFill>
                  <a:schemeClr val="dk1"/>
                </a:solidFill>
              </a:rPr>
              <a:t>idea</a:t>
            </a:r>
            <a:r>
              <a:rPr lang="en" sz="1100">
                <a:solidFill>
                  <a:schemeClr val="dk1"/>
                </a:solidFill>
              </a:rPr>
              <a:t> to </a:t>
            </a:r>
            <a:r>
              <a:rPr b="1" lang="en" sz="1100">
                <a:solidFill>
                  <a:schemeClr val="dk1"/>
                </a:solidFill>
              </a:rPr>
              <a:t>customer value</a:t>
            </a:r>
            <a:br>
              <a:rPr b="1" lang="en" sz="1100">
                <a:solidFill>
                  <a:schemeClr val="dk1"/>
                </a:solidFill>
              </a:rPr>
            </a:b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Encompasses all stages:</a:t>
            </a:r>
            <a:br>
              <a:rPr lang="en" sz="1100">
                <a:solidFill>
                  <a:schemeClr val="dk1"/>
                </a:solidFill>
              </a:rPr>
            </a:b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Business objective/Concept idea</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Development (Usually with an Agile based process)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Testing</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Deployment</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Operations</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Goal: Deliver value </a:t>
            </a:r>
            <a:r>
              <a:rPr b="1" lang="en" sz="1100">
                <a:solidFill>
                  <a:schemeClr val="dk1"/>
                </a:solidFill>
              </a:rPr>
              <a:t>quickly</a:t>
            </a:r>
            <a:r>
              <a:rPr lang="en" sz="1100">
                <a:solidFill>
                  <a:schemeClr val="dk1"/>
                </a:solidFill>
              </a:rPr>
              <a:t>, </a:t>
            </a:r>
            <a:r>
              <a:rPr b="1" lang="en" sz="1100">
                <a:solidFill>
                  <a:schemeClr val="dk1"/>
                </a:solidFill>
              </a:rPr>
              <a:t>safely</a:t>
            </a:r>
            <a:r>
              <a:rPr lang="en" sz="1100">
                <a:solidFill>
                  <a:schemeClr val="dk1"/>
                </a:solidFill>
              </a:rPr>
              <a:t>, and </a:t>
            </a:r>
            <a:r>
              <a:rPr b="1" lang="en" sz="1100">
                <a:solidFill>
                  <a:schemeClr val="dk1"/>
                </a:solidFill>
              </a:rPr>
              <a:t>reliably </a:t>
            </a:r>
            <a:r>
              <a:rPr lang="en" sz="1100">
                <a:solidFill>
                  <a:schemeClr val="dk1"/>
                </a:solidFill>
              </a:rPr>
              <a:t>in a measurable fashion.</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Lead Time vs. Processing Time</a:t>
            </a:r>
            <a:endParaRPr b="1">
              <a:latin typeface="Helvetica Neue"/>
              <a:ea typeface="Helvetica Neue"/>
              <a:cs typeface="Helvetica Neue"/>
              <a:sym typeface="Helvetica Neue"/>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1200"/>
              </a:spcBef>
              <a:spcAft>
                <a:spcPts val="0"/>
              </a:spcAft>
              <a:buNone/>
            </a:pPr>
            <a:r>
              <a:rPr lang="en" sz="1100">
                <a:solidFill>
                  <a:schemeClr val="dk1"/>
                </a:solidFill>
              </a:rPr>
              <a:t>Lead Time is noted as one of two variables for measuring performance in a Technology Value Stream, the Processing Time is an element of Lead Time between when work </a:t>
            </a:r>
            <a:r>
              <a:rPr b="1" lang="en" sz="1100">
                <a:solidFill>
                  <a:schemeClr val="dk1"/>
                </a:solidFill>
              </a:rPr>
              <a:t>starts</a:t>
            </a:r>
            <a:r>
              <a:rPr lang="en" sz="1100">
                <a:solidFill>
                  <a:schemeClr val="dk1"/>
                </a:solidFill>
              </a:rPr>
              <a:t>, and when work is </a:t>
            </a:r>
            <a:r>
              <a:rPr b="1" lang="en" sz="1100">
                <a:solidFill>
                  <a:schemeClr val="dk1"/>
                </a:solidFill>
              </a:rPr>
              <a:t>completed </a:t>
            </a:r>
            <a:r>
              <a:rPr lang="en" sz="1100">
                <a:solidFill>
                  <a:schemeClr val="dk1"/>
                </a:solidFill>
              </a:rPr>
              <a:t>(Kim et al., 2021)</a:t>
            </a:r>
            <a:r>
              <a:rPr lang="en" sz="1100">
                <a:solidFill>
                  <a:schemeClr val="dk1"/>
                </a:solidFill>
              </a:rPr>
              <a:t>. Lead time begins whenever a ticket is created until the work starts and completes at which point the entire process has elapsed (Kim et al., 2021).</a:t>
            </a:r>
            <a:endParaRPr sz="1100">
              <a:solidFill>
                <a:schemeClr val="dk1"/>
              </a:solidFill>
            </a:endParaRPr>
          </a:p>
          <a:p>
            <a:pPr indent="-293211" lvl="0" marL="457200" rtl="0" algn="l">
              <a:spcBef>
                <a:spcPts val="1200"/>
              </a:spcBef>
              <a:spcAft>
                <a:spcPts val="0"/>
              </a:spcAft>
              <a:buClr>
                <a:schemeClr val="dk1"/>
              </a:buClr>
              <a:buSzPct val="100000"/>
              <a:buChar char="●"/>
            </a:pPr>
            <a:r>
              <a:rPr b="1" lang="en" sz="1100">
                <a:solidFill>
                  <a:schemeClr val="dk1"/>
                </a:solidFill>
              </a:rPr>
              <a:t>Lead Time</a:t>
            </a:r>
            <a:r>
              <a:rPr lang="en" sz="1100">
                <a:solidFill>
                  <a:schemeClr val="dk1"/>
                </a:solidFill>
              </a:rPr>
              <a: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Total time from feature request to delivery</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Includes </a:t>
            </a:r>
            <a:r>
              <a:rPr b="1" lang="en" sz="1100">
                <a:solidFill>
                  <a:schemeClr val="dk1"/>
                </a:solidFill>
              </a:rPr>
              <a:t>wait times</a:t>
            </a:r>
            <a:r>
              <a:rPr lang="en" sz="1100">
                <a:solidFill>
                  <a:schemeClr val="dk1"/>
                </a:solidFill>
              </a:rPr>
              <a:t>, </a:t>
            </a:r>
            <a:r>
              <a:rPr b="1" lang="en" sz="1100">
                <a:solidFill>
                  <a:schemeClr val="dk1"/>
                </a:solidFill>
              </a:rPr>
              <a:t>handoffs</a:t>
            </a:r>
            <a:r>
              <a:rPr lang="en" sz="1100">
                <a:solidFill>
                  <a:schemeClr val="dk1"/>
                </a:solidFill>
              </a:rPr>
              <a:t>, and </a:t>
            </a:r>
            <a:r>
              <a:rPr b="1" lang="en" sz="1100">
                <a:solidFill>
                  <a:schemeClr val="dk1"/>
                </a:solidFill>
              </a:rPr>
              <a:t>delays</a:t>
            </a:r>
            <a:br>
              <a:rPr b="1" lang="en" sz="1100">
                <a:solidFill>
                  <a:schemeClr val="dk1"/>
                </a:solidFill>
              </a:rPr>
            </a:br>
            <a:endParaRPr b="1"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Processing Time</a:t>
            </a:r>
            <a:r>
              <a:rPr lang="en" sz="1100">
                <a:solidFill>
                  <a:schemeClr val="dk1"/>
                </a:solidFill>
              </a:rPr>
              <a: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Time actively spent working on the feature</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Excludes delays or time in queues</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Lead Time &gt; Processing Time</a:t>
            </a: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DevOps aims to </a:t>
            </a:r>
            <a:r>
              <a:rPr b="1" lang="en" sz="1100">
                <a:solidFill>
                  <a:schemeClr val="dk1"/>
                </a:solidFill>
              </a:rPr>
              <a:t>reduce lead time</a:t>
            </a:r>
            <a:r>
              <a:rPr lang="en" sz="1100">
                <a:solidFill>
                  <a:schemeClr val="dk1"/>
                </a:solidFill>
              </a:rPr>
              <a:t> while keeping processing time efficient.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The Common Scenario (Legacy Approach)</a:t>
            </a:r>
            <a:endParaRPr b="1">
              <a:latin typeface="Helvetica Neue"/>
              <a:ea typeface="Helvetica Neue"/>
              <a:cs typeface="Helvetica Neue"/>
              <a:sym typeface="Helvetica Neue"/>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2733" lvl="0" marL="457200" rtl="0" algn="l">
              <a:spcBef>
                <a:spcPts val="1200"/>
              </a:spcBef>
              <a:spcAft>
                <a:spcPts val="0"/>
              </a:spcAft>
              <a:buClr>
                <a:schemeClr val="dk1"/>
              </a:buClr>
              <a:buSzPct val="100000"/>
              <a:buChar char="●"/>
            </a:pPr>
            <a:r>
              <a:rPr lang="en" sz="1100">
                <a:solidFill>
                  <a:schemeClr val="dk1"/>
                </a:solidFill>
              </a:rPr>
              <a:t>Deployment lead times can take </a:t>
            </a:r>
            <a:r>
              <a:rPr b="1" lang="en" sz="1100">
                <a:solidFill>
                  <a:schemeClr val="dk1"/>
                </a:solidFill>
              </a:rPr>
              <a:t>weeks or months</a:t>
            </a:r>
            <a:r>
              <a:rPr lang="en" sz="1100">
                <a:solidFill>
                  <a:schemeClr val="dk1"/>
                </a:solidFill>
              </a:rPr>
              <a:t>, this is especially common in larger organizations where </a:t>
            </a:r>
            <a:r>
              <a:rPr lang="en" sz="1100">
                <a:solidFill>
                  <a:schemeClr val="dk1"/>
                </a:solidFill>
              </a:rPr>
              <a:t>bureaucracy</a:t>
            </a:r>
            <a:r>
              <a:rPr lang="en" sz="1100">
                <a:solidFill>
                  <a:schemeClr val="dk1"/>
                </a:solidFill>
              </a:rPr>
              <a:t> plays a role in limiting the flexibility and speed at which an organization can move on from the start point to working on something and then lastly to finishing the project (Kim et al., 2021).</a:t>
            </a:r>
            <a:br>
              <a:rPr b="1" lang="en" sz="1100">
                <a:solidFill>
                  <a:schemeClr val="dk1"/>
                </a:solidFill>
              </a:rPr>
            </a:br>
            <a:endParaRPr b="1" sz="1100">
              <a:solidFill>
                <a:schemeClr val="dk1"/>
              </a:solidFill>
            </a:endParaRPr>
          </a:p>
          <a:p>
            <a:pPr indent="-282733" lvl="0" marL="457200" rtl="0" algn="l">
              <a:spcBef>
                <a:spcPts val="0"/>
              </a:spcBef>
              <a:spcAft>
                <a:spcPts val="0"/>
              </a:spcAft>
              <a:buClr>
                <a:schemeClr val="dk1"/>
              </a:buClr>
              <a:buSzPct val="100000"/>
              <a:buChar char="●"/>
            </a:pPr>
            <a:r>
              <a:rPr lang="en" sz="1100">
                <a:solidFill>
                  <a:schemeClr val="dk1"/>
                </a:solidFill>
              </a:rPr>
              <a:t>Causes:</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Manual handoffs between teams</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Long approval chains</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Infrequent releases</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Environment drift</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Pain points:</a:t>
            </a:r>
            <a:endParaRPr sz="1100">
              <a:solidFill>
                <a:schemeClr val="dk1"/>
              </a:solidFill>
            </a:endParaRPr>
          </a:p>
          <a:p>
            <a:pPr indent="-282733" lvl="0" marL="457200" rtl="0" algn="l">
              <a:spcBef>
                <a:spcPts val="1200"/>
              </a:spcBef>
              <a:spcAft>
                <a:spcPts val="0"/>
              </a:spcAft>
              <a:buClr>
                <a:schemeClr val="dk1"/>
              </a:buClr>
              <a:buSzPct val="100000"/>
              <a:buChar char="●"/>
            </a:pPr>
            <a:r>
              <a:rPr lang="en" sz="1100">
                <a:solidFill>
                  <a:schemeClr val="dk1"/>
                </a:solidFill>
              </a:rPr>
              <a:t>High risk of failure during deployments</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lang="en" sz="1100">
                <a:solidFill>
                  <a:schemeClr val="dk1"/>
                </a:solidFill>
              </a:rPr>
              <a:t>Difficult rollback processes</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lang="en" sz="1100">
                <a:solidFill>
                  <a:schemeClr val="dk1"/>
                </a:solidFill>
              </a:rPr>
              <a:t>Slow feedback loops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Our DevOps Ideal</a:t>
            </a:r>
            <a:endParaRPr b="1">
              <a:latin typeface="Helvetica Neue"/>
              <a:ea typeface="Helvetica Neue"/>
              <a:cs typeface="Helvetica Neue"/>
              <a:sym typeface="Helvetica Neue"/>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100000"/>
              <a:buFont typeface="Arial"/>
              <a:buNone/>
            </a:pPr>
            <a:r>
              <a:rPr lang="en" sz="1100">
                <a:solidFill>
                  <a:schemeClr val="dk1"/>
                </a:solidFill>
              </a:rPr>
              <a:t>Deployment lead times of </a:t>
            </a:r>
            <a:r>
              <a:rPr b="1" lang="en" sz="1100">
                <a:solidFill>
                  <a:schemeClr val="dk1"/>
                </a:solidFill>
              </a:rPr>
              <a:t>minutes. </a:t>
            </a:r>
            <a:r>
              <a:rPr lang="en" sz="1100">
                <a:solidFill>
                  <a:schemeClr val="dk1"/>
                </a:solidFill>
              </a:rPr>
              <a:t>The idea is that developers receive fast, constant feedback and testing of their code changes to ensure that merges at the end of a cycle will result in error free </a:t>
            </a:r>
            <a:r>
              <a:rPr lang="en" sz="1100">
                <a:solidFill>
                  <a:schemeClr val="dk1"/>
                </a:solidFill>
              </a:rPr>
              <a:t>code</a:t>
            </a:r>
            <a:r>
              <a:rPr lang="en" sz="1100">
                <a:solidFill>
                  <a:schemeClr val="dk1"/>
                </a:solidFill>
              </a:rPr>
              <a:t> that passes all tests to prevent downtime and bug fixes (Kim et al., 2021).</a:t>
            </a:r>
            <a:br>
              <a:rPr b="1" lang="en" sz="1100">
                <a:solidFill>
                  <a:schemeClr val="dk1"/>
                </a:solidFill>
              </a:rPr>
            </a:b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Achieved through:</a:t>
            </a:r>
            <a:br>
              <a:rPr lang="en" sz="1100">
                <a:solidFill>
                  <a:schemeClr val="dk1"/>
                </a:solidFill>
              </a:rPr>
            </a:br>
            <a:endParaRPr sz="1100">
              <a:solidFill>
                <a:schemeClr val="dk1"/>
              </a:solidFill>
            </a:endParaRPr>
          </a:p>
          <a:p>
            <a:pPr indent="-277495" lvl="0" marL="457200" rtl="0" algn="l">
              <a:spcBef>
                <a:spcPts val="1200"/>
              </a:spcBef>
              <a:spcAft>
                <a:spcPts val="0"/>
              </a:spcAft>
              <a:buClr>
                <a:schemeClr val="dk1"/>
              </a:buClr>
              <a:buSzPct val="100000"/>
              <a:buChar char="●"/>
            </a:pPr>
            <a:r>
              <a:rPr b="1" lang="en" sz="1100">
                <a:solidFill>
                  <a:schemeClr val="dk1"/>
                </a:solidFill>
              </a:rPr>
              <a:t>CI/CD pipelines</a:t>
            </a:r>
            <a:br>
              <a:rPr b="1" lang="en" sz="1100">
                <a:solidFill>
                  <a:schemeClr val="dk1"/>
                </a:solidFill>
              </a:rPr>
            </a:br>
            <a:endParaRPr b="1" sz="1100">
              <a:solidFill>
                <a:schemeClr val="dk1"/>
              </a:solidFill>
            </a:endParaRPr>
          </a:p>
          <a:p>
            <a:pPr indent="-277495" lvl="0" marL="457200" rtl="0" algn="l">
              <a:spcBef>
                <a:spcPts val="0"/>
              </a:spcBef>
              <a:spcAft>
                <a:spcPts val="0"/>
              </a:spcAft>
              <a:buClr>
                <a:schemeClr val="dk1"/>
              </a:buClr>
              <a:buSzPct val="100000"/>
              <a:buChar char="●"/>
            </a:pPr>
            <a:r>
              <a:rPr b="1" lang="en" sz="1100">
                <a:solidFill>
                  <a:schemeClr val="dk1"/>
                </a:solidFill>
              </a:rPr>
              <a:t>Automated testing</a:t>
            </a:r>
            <a:br>
              <a:rPr b="1" lang="en" sz="1100">
                <a:solidFill>
                  <a:schemeClr val="dk1"/>
                </a:solidFill>
              </a:rPr>
            </a:br>
            <a:endParaRPr b="1" sz="1100">
              <a:solidFill>
                <a:schemeClr val="dk1"/>
              </a:solidFill>
            </a:endParaRPr>
          </a:p>
          <a:p>
            <a:pPr indent="-277495" lvl="0" marL="457200" rtl="0" algn="l">
              <a:spcBef>
                <a:spcPts val="0"/>
              </a:spcBef>
              <a:spcAft>
                <a:spcPts val="0"/>
              </a:spcAft>
              <a:buClr>
                <a:schemeClr val="dk1"/>
              </a:buClr>
              <a:buSzPct val="100000"/>
              <a:buChar char="●"/>
            </a:pPr>
            <a:r>
              <a:rPr b="1" lang="en" sz="1100">
                <a:solidFill>
                  <a:schemeClr val="dk1"/>
                </a:solidFill>
              </a:rPr>
              <a:t>Infrastructure as code</a:t>
            </a:r>
            <a:br>
              <a:rPr b="1" lang="en" sz="1100">
                <a:solidFill>
                  <a:schemeClr val="dk1"/>
                </a:solidFill>
              </a:rPr>
            </a:br>
            <a:endParaRPr b="1" sz="1100">
              <a:solidFill>
                <a:schemeClr val="dk1"/>
              </a:solidFill>
            </a:endParaRPr>
          </a:p>
          <a:p>
            <a:pPr indent="-277495" lvl="0" marL="457200" rtl="0" algn="l">
              <a:spcBef>
                <a:spcPts val="0"/>
              </a:spcBef>
              <a:spcAft>
                <a:spcPts val="0"/>
              </a:spcAft>
              <a:buClr>
                <a:schemeClr val="dk1"/>
              </a:buClr>
              <a:buSzPct val="100000"/>
              <a:buChar char="●"/>
            </a:pPr>
            <a:r>
              <a:rPr b="1" lang="en" sz="1100">
                <a:solidFill>
                  <a:schemeClr val="dk1"/>
                </a:solidFill>
              </a:rPr>
              <a:t>Cross-functional teams</a:t>
            </a:r>
            <a:br>
              <a:rPr b="1" lang="en" sz="1100">
                <a:solidFill>
                  <a:schemeClr val="dk1"/>
                </a:solidFill>
              </a:rPr>
            </a:b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Results:</a:t>
            </a:r>
            <a:br>
              <a:rPr lang="en" sz="1100">
                <a:solidFill>
                  <a:schemeClr val="dk1"/>
                </a:solidFill>
              </a:rPr>
            </a:br>
            <a:endParaRPr sz="1100">
              <a:solidFill>
                <a:schemeClr val="dk1"/>
              </a:solidFill>
            </a:endParaRPr>
          </a:p>
          <a:p>
            <a:pPr indent="-277495" lvl="0" marL="457200" rtl="0" algn="l">
              <a:spcBef>
                <a:spcPts val="1200"/>
              </a:spcBef>
              <a:spcAft>
                <a:spcPts val="0"/>
              </a:spcAft>
              <a:buClr>
                <a:schemeClr val="dk1"/>
              </a:buClr>
              <a:buSzPct val="100000"/>
              <a:buChar char="●"/>
            </a:pPr>
            <a:r>
              <a:rPr lang="en" sz="1100">
                <a:solidFill>
                  <a:schemeClr val="dk1"/>
                </a:solidFill>
              </a:rPr>
              <a:t>Faster innovation</a:t>
            </a:r>
            <a:br>
              <a:rPr lang="en" sz="1100">
                <a:solidFill>
                  <a:schemeClr val="dk1"/>
                </a:solidFill>
              </a:rPr>
            </a:b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Safer deployments</a:t>
            </a:r>
            <a:br>
              <a:rPr lang="en" sz="1100">
                <a:solidFill>
                  <a:schemeClr val="dk1"/>
                </a:solidFill>
              </a:rPr>
            </a:b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Real-time customer feedback</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Visualizing the Technology Value Stream</a:t>
            </a:r>
            <a:endParaRPr b="1">
              <a:latin typeface="Helvetica Neue"/>
              <a:ea typeface="Helvetica Neue"/>
              <a:cs typeface="Helvetica Neue"/>
              <a:sym typeface="Helvetica Neue"/>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sz="800"/>
              <a:t>Image from ScaledAgile.com</a:t>
            </a:r>
            <a:endParaRPr i="1" sz="800"/>
          </a:p>
        </p:txBody>
      </p:sp>
      <p:pic>
        <p:nvPicPr>
          <p:cNvPr id="86" name="Google Shape;86;p18" title="visual.png"/>
          <p:cNvPicPr preferRelativeResize="0"/>
          <p:nvPr/>
        </p:nvPicPr>
        <p:blipFill>
          <a:blip r:embed="rId3">
            <a:alphaModFix/>
          </a:blip>
          <a:stretch>
            <a:fillRect/>
          </a:stretch>
        </p:blipFill>
        <p:spPr>
          <a:xfrm>
            <a:off x="375725" y="1220574"/>
            <a:ext cx="7323774" cy="255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Key Takeaways</a:t>
            </a:r>
            <a:endParaRPr b="1">
              <a:latin typeface="Helvetica Neue"/>
              <a:ea typeface="Helvetica Neue"/>
              <a:cs typeface="Helvetica Neue"/>
              <a:sym typeface="Helvetica Neue"/>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Shortening </a:t>
            </a:r>
            <a:r>
              <a:rPr b="1" lang="en" sz="1100">
                <a:solidFill>
                  <a:schemeClr val="dk1"/>
                </a:solidFill>
              </a:rPr>
              <a:t>lead time</a:t>
            </a:r>
            <a:r>
              <a:rPr lang="en" sz="1100">
                <a:solidFill>
                  <a:schemeClr val="dk1"/>
                </a:solidFill>
              </a:rPr>
              <a:t> is more impactful than only speeding up coding.</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DevOps practices transform deployment from months to </a:t>
            </a:r>
            <a:r>
              <a:rPr b="1" lang="en" sz="1100">
                <a:solidFill>
                  <a:schemeClr val="dk1"/>
                </a:solidFill>
              </a:rPr>
              <a:t>minutes</a:t>
            </a:r>
            <a:r>
              <a:rPr lang="en" sz="1100">
                <a:solidFill>
                  <a:schemeClr val="dk1"/>
                </a:solidFill>
              </a:rPr>
              <a:t>.</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Value stream thinking helps organizations identify waste and improve flow.</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High-performing teams automate, collaborate, and continuously improve.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References</a:t>
            </a:r>
            <a:endParaRPr b="1">
              <a:latin typeface="Helvetica Neue"/>
              <a:ea typeface="Helvetica Neue"/>
              <a:cs typeface="Helvetica Neue"/>
              <a:sym typeface="Helvetica Neue"/>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Kim, G., Humble, J., Debois, P., &amp; Willis, J. (2021). </a:t>
            </a:r>
            <a:r>
              <a:rPr i="1" lang="en" sz="1100">
                <a:solidFill>
                  <a:schemeClr val="dk1"/>
                </a:solidFill>
              </a:rPr>
              <a:t>The DevOps handbook: How to create world-class agility, reliability, &amp; security in technology organizations</a:t>
            </a:r>
            <a:r>
              <a:rPr lang="en" sz="1100">
                <a:solidFill>
                  <a:schemeClr val="dk1"/>
                </a:solidFill>
              </a:rPr>
              <a:t> (2nd ed.). IT Revolution Press.</a:t>
            </a:r>
            <a:endParaRPr sz="1100">
              <a:solidFill>
                <a:schemeClr val="dk1"/>
              </a:solidFill>
            </a:endParaRPr>
          </a:p>
          <a:p>
            <a:pPr indent="0" lvl="0" marL="0" rtl="0" algn="l">
              <a:spcBef>
                <a:spcPts val="1200"/>
              </a:spcBef>
              <a:spcAft>
                <a:spcPts val="1200"/>
              </a:spcAft>
              <a:buNone/>
            </a:pPr>
            <a:r>
              <a:rPr lang="en" sz="1100">
                <a:solidFill>
                  <a:schemeClr val="dk1"/>
                </a:solidFill>
              </a:rPr>
              <a:t>Scaled Agile, Inc. (n.d.). </a:t>
            </a:r>
            <a:r>
              <a:rPr i="1" lang="en" sz="1100">
                <a:solidFill>
                  <a:schemeClr val="dk1"/>
                </a:solidFill>
              </a:rPr>
              <a:t>Development value streams</a:t>
            </a:r>
            <a:r>
              <a:rPr lang="en" sz="1100">
                <a:solidFill>
                  <a:schemeClr val="dk1"/>
                </a:solidFill>
              </a:rPr>
              <a:t>. Scaled Agile Framework.</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https://framework.scaledagile.com/development-value-streams/</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