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68" r:id="rId3"/>
    <p:sldId id="361" r:id="rId4"/>
    <p:sldId id="362" r:id="rId5"/>
    <p:sldId id="363" r:id="rId6"/>
    <p:sldId id="364" r:id="rId7"/>
    <p:sldId id="502" r:id="rId8"/>
    <p:sldId id="503" r:id="rId9"/>
    <p:sldId id="504" r:id="rId10"/>
    <p:sldId id="505" r:id="rId11"/>
    <p:sldId id="553" r:id="rId12"/>
    <p:sldId id="552" r:id="rId13"/>
    <p:sldId id="506" r:id="rId14"/>
    <p:sldId id="507" r:id="rId15"/>
    <p:sldId id="508" r:id="rId16"/>
    <p:sldId id="513" r:id="rId17"/>
    <p:sldId id="514" r:id="rId18"/>
    <p:sldId id="517" r:id="rId19"/>
    <p:sldId id="515" r:id="rId20"/>
    <p:sldId id="516"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482" r:id="rId56"/>
    <p:sldId id="473" r:id="rId57"/>
    <p:sldId id="474" r:id="rId58"/>
    <p:sldId id="475" r:id="rId59"/>
    <p:sldId id="476" r:id="rId60"/>
    <p:sldId id="477" r:id="rId61"/>
    <p:sldId id="478" r:id="rId62"/>
    <p:sldId id="479" r:id="rId63"/>
    <p:sldId id="480" r:id="rId64"/>
    <p:sldId id="481" r:id="rId65"/>
    <p:sldId id="486" r:id="rId66"/>
    <p:sldId id="487" r:id="rId67"/>
    <p:sldId id="488" r:id="rId68"/>
    <p:sldId id="435" r:id="rId69"/>
    <p:sldId id="436" r:id="rId70"/>
    <p:sldId id="468" r:id="rId71"/>
  </p:sldIdLst>
  <p:sldSz cx="9144000" cy="6858000" type="screen4x3"/>
  <p:notesSz cx="7086600" cy="102108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6">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75683" autoAdjust="0"/>
  </p:normalViewPr>
  <p:slideViewPr>
    <p:cSldViewPr>
      <p:cViewPr varScale="1">
        <p:scale>
          <a:sx n="56" d="100"/>
          <a:sy n="56" d="100"/>
        </p:scale>
        <p:origin x="1608" y="7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2436" y="-78"/>
      </p:cViewPr>
      <p:guideLst>
        <p:guide orient="horz" pos="3216"/>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AIT%20tasks\IJOR-New%20MOPSO\Data\Optimal%20Pareto_Mac_Paper%20-%20100.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AIT%20tasks\IJOR-New%20MOPSO\Data\Optimal%20Pareto_Mac_Paper%20-%20100.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6488407699037618E-2"/>
          <c:y val="5.1042907652381973E-2"/>
          <c:w val="0.7577561242344758"/>
          <c:h val="0.82261610377273697"/>
        </c:manualLayout>
      </c:layout>
      <c:scatterChart>
        <c:scatterStyle val="lineMarker"/>
        <c:varyColors val="0"/>
        <c:ser>
          <c:idx val="2"/>
          <c:order val="0"/>
          <c:tx>
            <c:v>Ms*</c:v>
          </c:tx>
          <c:spPr>
            <a:ln w="28575">
              <a:noFill/>
            </a:ln>
          </c:spPr>
          <c:marker>
            <c:symbol val="circle"/>
            <c:size val="4"/>
            <c:spPr>
              <a:solidFill>
                <a:srgbClr val="00B050"/>
              </a:solidFill>
              <a:ln w="12700">
                <a:solidFill>
                  <a:srgbClr val="00B050"/>
                </a:solidFill>
                <a:prstDash val="solid"/>
              </a:ln>
            </c:spPr>
          </c:marker>
          <c:xVal>
            <c:numRef>
              <c:f>'I-Beam'!$G$3:$G$97</c:f>
              <c:numCache>
                <c:formatCode>General</c:formatCode>
                <c:ptCount val="95"/>
                <c:pt idx="0">
                  <c:v>127.44651645230562</c:v>
                </c:pt>
                <c:pt idx="1">
                  <c:v>128.49483620562447</c:v>
                </c:pt>
                <c:pt idx="2">
                  <c:v>129.15429193164098</c:v>
                </c:pt>
                <c:pt idx="3">
                  <c:v>129.15806883790702</c:v>
                </c:pt>
                <c:pt idx="4">
                  <c:v>129.66733676043702</c:v>
                </c:pt>
                <c:pt idx="5">
                  <c:v>131.04930266415477</c:v>
                </c:pt>
                <c:pt idx="6">
                  <c:v>132.53617038844101</c:v>
                </c:pt>
                <c:pt idx="7">
                  <c:v>132.789678647096</c:v>
                </c:pt>
                <c:pt idx="8">
                  <c:v>133.03390305413132</c:v>
                </c:pt>
                <c:pt idx="9">
                  <c:v>133.25132630645561</c:v>
                </c:pt>
                <c:pt idx="10">
                  <c:v>134.19236283272801</c:v>
                </c:pt>
                <c:pt idx="11">
                  <c:v>138.109516415451</c:v>
                </c:pt>
                <c:pt idx="12">
                  <c:v>138.96177404173997</c:v>
                </c:pt>
                <c:pt idx="13">
                  <c:v>141.42864446558701</c:v>
                </c:pt>
                <c:pt idx="14">
                  <c:v>143.3520879754964</c:v>
                </c:pt>
                <c:pt idx="15">
                  <c:v>146.137114993659</c:v>
                </c:pt>
                <c:pt idx="16">
                  <c:v>148.7732629119817</c:v>
                </c:pt>
                <c:pt idx="17">
                  <c:v>151.686019200777</c:v>
                </c:pt>
                <c:pt idx="18">
                  <c:v>152.10732005734027</c:v>
                </c:pt>
                <c:pt idx="19">
                  <c:v>155.15588926157594</c:v>
                </c:pt>
                <c:pt idx="20">
                  <c:v>156.99983289424597</c:v>
                </c:pt>
                <c:pt idx="21">
                  <c:v>159.12763576722799</c:v>
                </c:pt>
                <c:pt idx="22">
                  <c:v>165.42258314906499</c:v>
                </c:pt>
                <c:pt idx="23">
                  <c:v>168.556223140046</c:v>
                </c:pt>
                <c:pt idx="24">
                  <c:v>173.17906114750582</c:v>
                </c:pt>
                <c:pt idx="25">
                  <c:v>175.92837766156899</c:v>
                </c:pt>
                <c:pt idx="26">
                  <c:v>183.05538588747555</c:v>
                </c:pt>
                <c:pt idx="27">
                  <c:v>188.834128664031</c:v>
                </c:pt>
                <c:pt idx="28">
                  <c:v>193.97101438185695</c:v>
                </c:pt>
                <c:pt idx="29">
                  <c:v>197.37330880468423</c:v>
                </c:pt>
                <c:pt idx="30">
                  <c:v>203.58050650842227</c:v>
                </c:pt>
                <c:pt idx="31">
                  <c:v>205.02298853571443</c:v>
                </c:pt>
                <c:pt idx="32">
                  <c:v>212.7495321451897</c:v>
                </c:pt>
                <c:pt idx="33">
                  <c:v>216.69898529910085</c:v>
                </c:pt>
                <c:pt idx="34">
                  <c:v>225.21746177501697</c:v>
                </c:pt>
                <c:pt idx="35">
                  <c:v>230.22833380383517</c:v>
                </c:pt>
                <c:pt idx="36">
                  <c:v>234.91469373070456</c:v>
                </c:pt>
                <c:pt idx="37">
                  <c:v>238.18335026733999</c:v>
                </c:pt>
                <c:pt idx="38">
                  <c:v>244.02785213695572</c:v>
                </c:pt>
                <c:pt idx="39">
                  <c:v>247.94488366136909</c:v>
                </c:pt>
                <c:pt idx="40">
                  <c:v>252.45085463530398</c:v>
                </c:pt>
                <c:pt idx="41">
                  <c:v>256.54325772498697</c:v>
                </c:pt>
                <c:pt idx="42">
                  <c:v>260.38528731674938</c:v>
                </c:pt>
                <c:pt idx="43">
                  <c:v>272.09982095382298</c:v>
                </c:pt>
                <c:pt idx="44">
                  <c:v>278.03765838788399</c:v>
                </c:pt>
                <c:pt idx="45">
                  <c:v>297.33658496322693</c:v>
                </c:pt>
                <c:pt idx="46">
                  <c:v>303.46241910096904</c:v>
                </c:pt>
                <c:pt idx="47">
                  <c:v>316.31082405067696</c:v>
                </c:pt>
                <c:pt idx="48">
                  <c:v>319.11204754900302</c:v>
                </c:pt>
                <c:pt idx="49">
                  <c:v>322.99784659892993</c:v>
                </c:pt>
                <c:pt idx="50">
                  <c:v>329.42441275103369</c:v>
                </c:pt>
                <c:pt idx="51">
                  <c:v>340.53349531702395</c:v>
                </c:pt>
                <c:pt idx="52">
                  <c:v>354.77124730618669</c:v>
                </c:pt>
                <c:pt idx="53">
                  <c:v>356.05851693400899</c:v>
                </c:pt>
                <c:pt idx="54">
                  <c:v>362.382346524978</c:v>
                </c:pt>
                <c:pt idx="55">
                  <c:v>367.60640662040208</c:v>
                </c:pt>
                <c:pt idx="56">
                  <c:v>374.99252860767376</c:v>
                </c:pt>
                <c:pt idx="57">
                  <c:v>378.85347708414798</c:v>
                </c:pt>
                <c:pt idx="58">
                  <c:v>387.12519590626664</c:v>
                </c:pt>
                <c:pt idx="59">
                  <c:v>394.617381138219</c:v>
                </c:pt>
                <c:pt idx="60">
                  <c:v>409.86459885882601</c:v>
                </c:pt>
                <c:pt idx="61">
                  <c:v>418.74628666021101</c:v>
                </c:pt>
                <c:pt idx="62">
                  <c:v>425.752463027239</c:v>
                </c:pt>
                <c:pt idx="63">
                  <c:v>432.05598343669999</c:v>
                </c:pt>
                <c:pt idx="64">
                  <c:v>440.849378371228</c:v>
                </c:pt>
                <c:pt idx="65">
                  <c:v>444.66186355921297</c:v>
                </c:pt>
                <c:pt idx="66">
                  <c:v>455.42007958223286</c:v>
                </c:pt>
                <c:pt idx="67">
                  <c:v>457.14791661640731</c:v>
                </c:pt>
                <c:pt idx="68">
                  <c:v>474.03231356869321</c:v>
                </c:pt>
                <c:pt idx="69">
                  <c:v>489.40715203271969</c:v>
                </c:pt>
                <c:pt idx="70">
                  <c:v>495.70328193288896</c:v>
                </c:pt>
                <c:pt idx="71">
                  <c:v>501.42851623440163</c:v>
                </c:pt>
                <c:pt idx="72">
                  <c:v>513.49312429674899</c:v>
                </c:pt>
                <c:pt idx="73">
                  <c:v>517.22112311096748</c:v>
                </c:pt>
                <c:pt idx="74">
                  <c:v>536.12388354401855</c:v>
                </c:pt>
                <c:pt idx="75">
                  <c:v>545.96241665834339</c:v>
                </c:pt>
                <c:pt idx="76">
                  <c:v>556.24040033678853</c:v>
                </c:pt>
                <c:pt idx="77">
                  <c:v>581.92961133226788</c:v>
                </c:pt>
                <c:pt idx="78">
                  <c:v>592.14540855529901</c:v>
                </c:pt>
                <c:pt idx="79">
                  <c:v>628.10827570951403</c:v>
                </c:pt>
                <c:pt idx="80">
                  <c:v>636.26199243412498</c:v>
                </c:pt>
                <c:pt idx="81">
                  <c:v>646.06175927182301</c:v>
                </c:pt>
                <c:pt idx="82">
                  <c:v>665.62649562990703</c:v>
                </c:pt>
                <c:pt idx="83">
                  <c:v>688.64072456444603</c:v>
                </c:pt>
                <c:pt idx="84">
                  <c:v>698.06672543108948</c:v>
                </c:pt>
                <c:pt idx="85">
                  <c:v>708.9825121847515</c:v>
                </c:pt>
                <c:pt idx="86">
                  <c:v>714.99472691917629</c:v>
                </c:pt>
                <c:pt idx="87">
                  <c:v>722.05911413174249</c:v>
                </c:pt>
                <c:pt idx="88">
                  <c:v>742.86401845222747</c:v>
                </c:pt>
                <c:pt idx="89">
                  <c:v>755.41589637467052</c:v>
                </c:pt>
                <c:pt idx="90">
                  <c:v>766.20184925503804</c:v>
                </c:pt>
                <c:pt idx="91">
                  <c:v>775.75546189123247</c:v>
                </c:pt>
                <c:pt idx="92">
                  <c:v>800.49663903233795</c:v>
                </c:pt>
                <c:pt idx="93">
                  <c:v>819.26463251362054</c:v>
                </c:pt>
                <c:pt idx="94">
                  <c:v>837.41825339569289</c:v>
                </c:pt>
              </c:numCache>
            </c:numRef>
          </c:xVal>
          <c:yVal>
            <c:numRef>
              <c:f>'I-Beam'!$H$3:$H$97</c:f>
              <c:numCache>
                <c:formatCode>General</c:formatCode>
                <c:ptCount val="95"/>
                <c:pt idx="0">
                  <c:v>5.9512878624972426E-2</c:v>
                </c:pt>
                <c:pt idx="1">
                  <c:v>5.1247324536214486E-2</c:v>
                </c:pt>
                <c:pt idx="2">
                  <c:v>5.0709482161103492E-2</c:v>
                </c:pt>
                <c:pt idx="3">
                  <c:v>4.7841426120472694E-2</c:v>
                </c:pt>
                <c:pt idx="4">
                  <c:v>4.5980700884442824E-2</c:v>
                </c:pt>
                <c:pt idx="5">
                  <c:v>4.4047395637765802E-2</c:v>
                </c:pt>
                <c:pt idx="6">
                  <c:v>4.3100529348551332E-2</c:v>
                </c:pt>
                <c:pt idx="7">
                  <c:v>4.2068964631110733E-2</c:v>
                </c:pt>
                <c:pt idx="8">
                  <c:v>3.8773579450841582E-2</c:v>
                </c:pt>
                <c:pt idx="9">
                  <c:v>3.7790695614885232E-2</c:v>
                </c:pt>
                <c:pt idx="10">
                  <c:v>3.6908670077993692E-2</c:v>
                </c:pt>
                <c:pt idx="11">
                  <c:v>3.5681179709115211E-2</c:v>
                </c:pt>
                <c:pt idx="12">
                  <c:v>3.4975885617748642E-2</c:v>
                </c:pt>
                <c:pt idx="13">
                  <c:v>3.4192937096130499E-2</c:v>
                </c:pt>
                <c:pt idx="14">
                  <c:v>3.3384822182086403E-2</c:v>
                </c:pt>
                <c:pt idx="15">
                  <c:v>3.2659546529994019E-2</c:v>
                </c:pt>
                <c:pt idx="16">
                  <c:v>3.1833662544612187E-2</c:v>
                </c:pt>
                <c:pt idx="17">
                  <c:v>3.1176228505401551E-2</c:v>
                </c:pt>
                <c:pt idx="18">
                  <c:v>3.0547310729235326E-2</c:v>
                </c:pt>
                <c:pt idx="19">
                  <c:v>2.9825514235483599E-2</c:v>
                </c:pt>
                <c:pt idx="20">
                  <c:v>2.9345400554033802E-2</c:v>
                </c:pt>
                <c:pt idx="21">
                  <c:v>2.8621942734617146E-2</c:v>
                </c:pt>
                <c:pt idx="22">
                  <c:v>2.72360217032818E-2</c:v>
                </c:pt>
                <c:pt idx="23">
                  <c:v>2.7066189481824588E-2</c:v>
                </c:pt>
                <c:pt idx="24">
                  <c:v>2.5593667134216912E-2</c:v>
                </c:pt>
                <c:pt idx="25">
                  <c:v>2.5054086978598188E-2</c:v>
                </c:pt>
                <c:pt idx="26">
                  <c:v>2.3937542435444242E-2</c:v>
                </c:pt>
                <c:pt idx="27">
                  <c:v>2.2792217957265083E-2</c:v>
                </c:pt>
                <c:pt idx="28">
                  <c:v>2.1986734755191997E-2</c:v>
                </c:pt>
                <c:pt idx="29">
                  <c:v>2.1490330387479221E-2</c:v>
                </c:pt>
                <c:pt idx="30">
                  <c:v>2.1072427007026207E-2</c:v>
                </c:pt>
                <c:pt idx="31">
                  <c:v>2.0832633609196842E-2</c:v>
                </c:pt>
                <c:pt idx="32">
                  <c:v>2.0535988028602691E-2</c:v>
                </c:pt>
                <c:pt idx="33">
                  <c:v>2.0241547315354803E-2</c:v>
                </c:pt>
                <c:pt idx="34">
                  <c:v>1.9159207310439401E-2</c:v>
                </c:pt>
                <c:pt idx="35">
                  <c:v>1.8553599042888485E-2</c:v>
                </c:pt>
                <c:pt idx="36">
                  <c:v>1.8047501343427225E-2</c:v>
                </c:pt>
                <c:pt idx="37">
                  <c:v>1.7720449504199928E-2</c:v>
                </c:pt>
                <c:pt idx="38">
                  <c:v>1.7151875864479381E-2</c:v>
                </c:pt>
                <c:pt idx="39">
                  <c:v>1.6478380002784201E-2</c:v>
                </c:pt>
                <c:pt idx="40">
                  <c:v>1.6286751387775952E-2</c:v>
                </c:pt>
                <c:pt idx="41">
                  <c:v>1.5834970853260903E-2</c:v>
                </c:pt>
                <c:pt idx="42">
                  <c:v>1.5509531997308229E-2</c:v>
                </c:pt>
                <c:pt idx="43">
                  <c:v>1.4959024503266E-2</c:v>
                </c:pt>
                <c:pt idx="44">
                  <c:v>1.4337417767949796E-2</c:v>
                </c:pt>
                <c:pt idx="45">
                  <c:v>1.3489819103098821E-2</c:v>
                </c:pt>
                <c:pt idx="46">
                  <c:v>1.2938656304852499E-2</c:v>
                </c:pt>
                <c:pt idx="47">
                  <c:v>1.27121562749148E-2</c:v>
                </c:pt>
                <c:pt idx="48">
                  <c:v>1.2562908362506621E-2</c:v>
                </c:pt>
                <c:pt idx="49">
                  <c:v>1.20943654726658E-2</c:v>
                </c:pt>
                <c:pt idx="50">
                  <c:v>1.1905820213258046E-2</c:v>
                </c:pt>
                <c:pt idx="51">
                  <c:v>1.1593229408709741E-2</c:v>
                </c:pt>
                <c:pt idx="52">
                  <c:v>1.1340524526974843E-2</c:v>
                </c:pt>
                <c:pt idx="53">
                  <c:v>1.1025638980804598E-2</c:v>
                </c:pt>
                <c:pt idx="54">
                  <c:v>1.0805131856815916E-2</c:v>
                </c:pt>
                <c:pt idx="55">
                  <c:v>1.0582765965837427E-2</c:v>
                </c:pt>
                <c:pt idx="56">
                  <c:v>1.0369702094036801E-2</c:v>
                </c:pt>
                <c:pt idx="57">
                  <c:v>1.0215590560828299E-2</c:v>
                </c:pt>
                <c:pt idx="58">
                  <c:v>1.0127113355684799E-2</c:v>
                </c:pt>
                <c:pt idx="59">
                  <c:v>9.7972044813068506E-3</c:v>
                </c:pt>
                <c:pt idx="60">
                  <c:v>9.5806350173821084E-3</c:v>
                </c:pt>
                <c:pt idx="61">
                  <c:v>9.2416056583327008E-3</c:v>
                </c:pt>
                <c:pt idx="62">
                  <c:v>9.1264316872953707E-3</c:v>
                </c:pt>
                <c:pt idx="63">
                  <c:v>8.9553598944520259E-3</c:v>
                </c:pt>
                <c:pt idx="64">
                  <c:v>8.9367405840833948E-3</c:v>
                </c:pt>
                <c:pt idx="65">
                  <c:v>8.8982943292424243E-3</c:v>
                </c:pt>
                <c:pt idx="66">
                  <c:v>8.6971912621599395E-3</c:v>
                </c:pt>
                <c:pt idx="67">
                  <c:v>8.4757428529740261E-3</c:v>
                </c:pt>
                <c:pt idx="68">
                  <c:v>8.2483013787116519E-3</c:v>
                </c:pt>
                <c:pt idx="69">
                  <c:v>7.8730902949772641E-3</c:v>
                </c:pt>
                <c:pt idx="70">
                  <c:v>7.7511671360149005E-3</c:v>
                </c:pt>
                <c:pt idx="71">
                  <c:v>7.6557093679073809E-3</c:v>
                </c:pt>
                <c:pt idx="72">
                  <c:v>7.6276725952111194E-3</c:v>
                </c:pt>
                <c:pt idx="73">
                  <c:v>7.4497893667795842E-3</c:v>
                </c:pt>
                <c:pt idx="74">
                  <c:v>7.2031950760602301E-3</c:v>
                </c:pt>
                <c:pt idx="75">
                  <c:v>7.0831856535390481E-3</c:v>
                </c:pt>
                <c:pt idx="76">
                  <c:v>6.9446696362779527E-3</c:v>
                </c:pt>
                <c:pt idx="77">
                  <c:v>6.7889973789541239E-3</c:v>
                </c:pt>
                <c:pt idx="78">
                  <c:v>6.7467951722803392E-3</c:v>
                </c:pt>
                <c:pt idx="79">
                  <c:v>6.6118470624528412E-3</c:v>
                </c:pt>
                <c:pt idx="80">
                  <c:v>6.580657182434742E-3</c:v>
                </c:pt>
                <c:pt idx="81">
                  <c:v>6.5461429946734621E-3</c:v>
                </c:pt>
                <c:pt idx="82">
                  <c:v>6.4783833745771834E-3</c:v>
                </c:pt>
                <c:pt idx="83">
                  <c:v>6.4004508987152023E-3</c:v>
                </c:pt>
                <c:pt idx="84">
                  <c:v>6.3690704659174003E-3</c:v>
                </c:pt>
                <c:pt idx="85">
                  <c:v>6.3553570014640111E-3</c:v>
                </c:pt>
                <c:pt idx="86">
                  <c:v>6.3134806259082391E-3</c:v>
                </c:pt>
                <c:pt idx="87">
                  <c:v>6.2905678331342564E-3</c:v>
                </c:pt>
                <c:pt idx="88">
                  <c:v>6.22404463789911E-3</c:v>
                </c:pt>
                <c:pt idx="89">
                  <c:v>6.1845864713900465E-3</c:v>
                </c:pt>
                <c:pt idx="90">
                  <c:v>6.1510771840895453E-3</c:v>
                </c:pt>
                <c:pt idx="91">
                  <c:v>6.1216982824359792E-3</c:v>
                </c:pt>
                <c:pt idx="92">
                  <c:v>6.0921917908051534E-3</c:v>
                </c:pt>
                <c:pt idx="93">
                  <c:v>5.9913743984292321E-3</c:v>
                </c:pt>
                <c:pt idx="94">
                  <c:v>5.9386246458746749E-3</c:v>
                </c:pt>
              </c:numCache>
            </c:numRef>
          </c:yVal>
          <c:smooth val="0"/>
        </c:ser>
        <c:ser>
          <c:idx val="1"/>
          <c:order val="1"/>
          <c:tx>
            <c:v>Ms2</c:v>
          </c:tx>
          <c:spPr>
            <a:ln w="28575">
              <a:noFill/>
            </a:ln>
          </c:spPr>
          <c:marker>
            <c:symbol val="square"/>
            <c:size val="4"/>
            <c:spPr>
              <a:noFill/>
              <a:ln>
                <a:solidFill>
                  <a:srgbClr val="FF0000"/>
                </a:solidFill>
              </a:ln>
            </c:spPr>
          </c:marker>
          <c:xVal>
            <c:numRef>
              <c:f>'I-Beam'!$D$3:$D$102</c:f>
              <c:numCache>
                <c:formatCode>General</c:formatCode>
                <c:ptCount val="100"/>
                <c:pt idx="0">
                  <c:v>133.353689095893</c:v>
                </c:pt>
                <c:pt idx="1">
                  <c:v>137.25371293626694</c:v>
                </c:pt>
                <c:pt idx="2">
                  <c:v>143.48223118900802</c:v>
                </c:pt>
                <c:pt idx="3">
                  <c:v>143.79190889614097</c:v>
                </c:pt>
                <c:pt idx="4">
                  <c:v>145.37683918349802</c:v>
                </c:pt>
                <c:pt idx="5">
                  <c:v>147.82054572552198</c:v>
                </c:pt>
                <c:pt idx="6">
                  <c:v>148.68738867520707</c:v>
                </c:pt>
                <c:pt idx="7">
                  <c:v>151.98080208637501</c:v>
                </c:pt>
                <c:pt idx="8">
                  <c:v>153.11461722187897</c:v>
                </c:pt>
                <c:pt idx="9">
                  <c:v>159.97910949828</c:v>
                </c:pt>
                <c:pt idx="10">
                  <c:v>165.81731961771143</c:v>
                </c:pt>
                <c:pt idx="11">
                  <c:v>173.52972148321501</c:v>
                </c:pt>
                <c:pt idx="12">
                  <c:v>175.68199717904699</c:v>
                </c:pt>
                <c:pt idx="13">
                  <c:v>186.05271846191201</c:v>
                </c:pt>
                <c:pt idx="14">
                  <c:v>194.869206893344</c:v>
                </c:pt>
                <c:pt idx="15">
                  <c:v>204.01598631541111</c:v>
                </c:pt>
                <c:pt idx="16">
                  <c:v>212.48770334792596</c:v>
                </c:pt>
                <c:pt idx="17">
                  <c:v>215.72461186414432</c:v>
                </c:pt>
                <c:pt idx="18">
                  <c:v>229.55593020632</c:v>
                </c:pt>
                <c:pt idx="19">
                  <c:v>244.97274666573207</c:v>
                </c:pt>
                <c:pt idx="20">
                  <c:v>262.78052681541101</c:v>
                </c:pt>
                <c:pt idx="21">
                  <c:v>270.56831223527774</c:v>
                </c:pt>
                <c:pt idx="22">
                  <c:v>283.79363190177048</c:v>
                </c:pt>
                <c:pt idx="23">
                  <c:v>290.28597558840369</c:v>
                </c:pt>
                <c:pt idx="24">
                  <c:v>313.79782904589263</c:v>
                </c:pt>
                <c:pt idx="25">
                  <c:v>319.048380550427</c:v>
                </c:pt>
                <c:pt idx="26">
                  <c:v>338.98614691498119</c:v>
                </c:pt>
                <c:pt idx="27">
                  <c:v>342.92359544635525</c:v>
                </c:pt>
                <c:pt idx="28">
                  <c:v>344.77254546110169</c:v>
                </c:pt>
                <c:pt idx="29">
                  <c:v>351.630366035002</c:v>
                </c:pt>
                <c:pt idx="30">
                  <c:v>364.56604576842369</c:v>
                </c:pt>
                <c:pt idx="31">
                  <c:v>386.68258212129098</c:v>
                </c:pt>
                <c:pt idx="32">
                  <c:v>388.40213816686799</c:v>
                </c:pt>
                <c:pt idx="33">
                  <c:v>391.47582820847663</c:v>
                </c:pt>
                <c:pt idx="34">
                  <c:v>397.50309043527869</c:v>
                </c:pt>
                <c:pt idx="35">
                  <c:v>399.18365177578198</c:v>
                </c:pt>
                <c:pt idx="36">
                  <c:v>407.92565435016894</c:v>
                </c:pt>
                <c:pt idx="37">
                  <c:v>420.40209922657363</c:v>
                </c:pt>
                <c:pt idx="38">
                  <c:v>425.91742589089802</c:v>
                </c:pt>
                <c:pt idx="39">
                  <c:v>435.75330979757246</c:v>
                </c:pt>
                <c:pt idx="40">
                  <c:v>440.16603973743395</c:v>
                </c:pt>
                <c:pt idx="41">
                  <c:v>453.72355823284369</c:v>
                </c:pt>
                <c:pt idx="42">
                  <c:v>457.73839463123699</c:v>
                </c:pt>
                <c:pt idx="43">
                  <c:v>467.46416542107193</c:v>
                </c:pt>
                <c:pt idx="44">
                  <c:v>492.28076999613899</c:v>
                </c:pt>
                <c:pt idx="45">
                  <c:v>498.38647258975732</c:v>
                </c:pt>
                <c:pt idx="46">
                  <c:v>509.50014651805969</c:v>
                </c:pt>
                <c:pt idx="47">
                  <c:v>526.58626569786338</c:v>
                </c:pt>
                <c:pt idx="48">
                  <c:v>548.47220685197749</c:v>
                </c:pt>
                <c:pt idx="49">
                  <c:v>559.16364717689453</c:v>
                </c:pt>
                <c:pt idx="50">
                  <c:v>559.60548996695854</c:v>
                </c:pt>
                <c:pt idx="51">
                  <c:v>560.75771575128601</c:v>
                </c:pt>
                <c:pt idx="52">
                  <c:v>562.97140755215855</c:v>
                </c:pt>
                <c:pt idx="53">
                  <c:v>563</c:v>
                </c:pt>
                <c:pt idx="54">
                  <c:v>580.83295609331276</c:v>
                </c:pt>
                <c:pt idx="55">
                  <c:v>588.29427462875424</c:v>
                </c:pt>
                <c:pt idx="56">
                  <c:v>589.64235227063853</c:v>
                </c:pt>
                <c:pt idx="57">
                  <c:v>605.66060289232246</c:v>
                </c:pt>
                <c:pt idx="58">
                  <c:v>623.12045185089403</c:v>
                </c:pt>
                <c:pt idx="59">
                  <c:v>635.02370403415853</c:v>
                </c:pt>
                <c:pt idx="60">
                  <c:v>642.68001635923304</c:v>
                </c:pt>
                <c:pt idx="61">
                  <c:v>654.33188550098896</c:v>
                </c:pt>
                <c:pt idx="62">
                  <c:v>668.13894757856451</c:v>
                </c:pt>
                <c:pt idx="63">
                  <c:v>681.58728126738833</c:v>
                </c:pt>
                <c:pt idx="64">
                  <c:v>703.62265114465799</c:v>
                </c:pt>
                <c:pt idx="65">
                  <c:v>720.65332117843695</c:v>
                </c:pt>
                <c:pt idx="66">
                  <c:v>733.13798557648352</c:v>
                </c:pt>
                <c:pt idx="67">
                  <c:v>740.90680101333294</c:v>
                </c:pt>
                <c:pt idx="68">
                  <c:v>753.80943124966325</c:v>
                </c:pt>
                <c:pt idx="69">
                  <c:v>765.42702087189048</c:v>
                </c:pt>
                <c:pt idx="70">
                  <c:v>773.340971423675</c:v>
                </c:pt>
                <c:pt idx="71">
                  <c:v>785.02746631904449</c:v>
                </c:pt>
                <c:pt idx="72">
                  <c:v>801.95013216121947</c:v>
                </c:pt>
                <c:pt idx="73">
                  <c:v>823.56218428916293</c:v>
                </c:pt>
                <c:pt idx="74">
                  <c:v>826.34974917031309</c:v>
                </c:pt>
                <c:pt idx="75">
                  <c:v>848.06268280248059</c:v>
                </c:pt>
                <c:pt idx="76">
                  <c:v>850</c:v>
                </c:pt>
              </c:numCache>
            </c:numRef>
          </c:xVal>
          <c:yVal>
            <c:numRef>
              <c:f>'I-Beam'!$E$3:$E$102</c:f>
              <c:numCache>
                <c:formatCode>General</c:formatCode>
                <c:ptCount val="100"/>
                <c:pt idx="0">
                  <c:v>6.0583506894736121E-2</c:v>
                </c:pt>
                <c:pt idx="1">
                  <c:v>4.5869494339259013E-2</c:v>
                </c:pt>
                <c:pt idx="2">
                  <c:v>4.4964478976939913E-2</c:v>
                </c:pt>
                <c:pt idx="3">
                  <c:v>3.66188373306396E-2</c:v>
                </c:pt>
                <c:pt idx="4">
                  <c:v>3.2641083789653837E-2</c:v>
                </c:pt>
                <c:pt idx="5">
                  <c:v>3.1947178930468605E-2</c:v>
                </c:pt>
                <c:pt idx="6">
                  <c:v>3.1818228004459451E-2</c:v>
                </c:pt>
                <c:pt idx="7">
                  <c:v>3.1814967075490294E-2</c:v>
                </c:pt>
                <c:pt idx="8">
                  <c:v>3.0641003436358765E-2</c:v>
                </c:pt>
                <c:pt idx="9">
                  <c:v>2.9172822526536451E-2</c:v>
                </c:pt>
                <c:pt idx="10">
                  <c:v>2.841203290302861E-2</c:v>
                </c:pt>
                <c:pt idx="11">
                  <c:v>2.5934756247605197E-2</c:v>
                </c:pt>
                <c:pt idx="12">
                  <c:v>2.5561392170857632E-2</c:v>
                </c:pt>
                <c:pt idx="13">
                  <c:v>2.4299520294011598E-2</c:v>
                </c:pt>
                <c:pt idx="14">
                  <c:v>2.1884718106376402E-2</c:v>
                </c:pt>
                <c:pt idx="15">
                  <c:v>2.1115781155941073E-2</c:v>
                </c:pt>
                <c:pt idx="16">
                  <c:v>1.9805448786409621E-2</c:v>
                </c:pt>
                <c:pt idx="17">
                  <c:v>1.9475439285123831E-2</c:v>
                </c:pt>
                <c:pt idx="18">
                  <c:v>1.8433944852534398E-2</c:v>
                </c:pt>
                <c:pt idx="19">
                  <c:v>1.780350217511463E-2</c:v>
                </c:pt>
                <c:pt idx="20">
                  <c:v>1.759287629463753E-2</c:v>
                </c:pt>
                <c:pt idx="21">
                  <c:v>1.5421068875952721E-2</c:v>
                </c:pt>
                <c:pt idx="22">
                  <c:v>1.4160057623575441E-2</c:v>
                </c:pt>
                <c:pt idx="23">
                  <c:v>1.3793819970432041E-2</c:v>
                </c:pt>
                <c:pt idx="24">
                  <c:v>1.2958807794093023E-2</c:v>
                </c:pt>
                <c:pt idx="25">
                  <c:v>1.2261130477879001E-2</c:v>
                </c:pt>
                <c:pt idx="26">
                  <c:v>1.1885174990793123E-2</c:v>
                </c:pt>
                <c:pt idx="27">
                  <c:v>1.1867598491920131E-2</c:v>
                </c:pt>
                <c:pt idx="28">
                  <c:v>1.183278845647334E-2</c:v>
                </c:pt>
                <c:pt idx="29">
                  <c:v>1.1193980940109599E-2</c:v>
                </c:pt>
                <c:pt idx="30">
                  <c:v>1.0673323455705401E-2</c:v>
                </c:pt>
                <c:pt idx="31">
                  <c:v>1.0593479244658789E-2</c:v>
                </c:pt>
                <c:pt idx="32">
                  <c:v>1.0532645278821499E-2</c:v>
                </c:pt>
                <c:pt idx="33">
                  <c:v>1.0134282135898178E-2</c:v>
                </c:pt>
                <c:pt idx="34">
                  <c:v>1.0064070846668167E-2</c:v>
                </c:pt>
                <c:pt idx="35">
                  <c:v>9.8653761545417495E-3</c:v>
                </c:pt>
                <c:pt idx="36">
                  <c:v>9.8071891079975094E-3</c:v>
                </c:pt>
                <c:pt idx="37">
                  <c:v>9.6836413188395847E-3</c:v>
                </c:pt>
                <c:pt idx="38">
                  <c:v>9.0549131850220579E-3</c:v>
                </c:pt>
                <c:pt idx="39">
                  <c:v>8.9846467965605768E-3</c:v>
                </c:pt>
                <c:pt idx="40">
                  <c:v>8.9753880391175451E-3</c:v>
                </c:pt>
                <c:pt idx="41">
                  <c:v>8.6432938562308881E-3</c:v>
                </c:pt>
                <c:pt idx="42">
                  <c:v>8.4912178804827688E-3</c:v>
                </c:pt>
                <c:pt idx="43">
                  <c:v>8.3372384114734511E-3</c:v>
                </c:pt>
                <c:pt idx="44">
                  <c:v>8.1847929961040254E-3</c:v>
                </c:pt>
                <c:pt idx="45">
                  <c:v>8.118315379930378E-3</c:v>
                </c:pt>
                <c:pt idx="46">
                  <c:v>7.9035090083814513E-3</c:v>
                </c:pt>
                <c:pt idx="47">
                  <c:v>7.3066014243201131E-3</c:v>
                </c:pt>
                <c:pt idx="48">
                  <c:v>7.0222767246309733E-3</c:v>
                </c:pt>
                <c:pt idx="49">
                  <c:v>6.8958041381827701E-3</c:v>
                </c:pt>
                <c:pt idx="50">
                  <c:v>6.8896213954753429E-3</c:v>
                </c:pt>
                <c:pt idx="51">
                  <c:v>6.8780572005087874E-3</c:v>
                </c:pt>
                <c:pt idx="52">
                  <c:v>6.85625484776796E-3</c:v>
                </c:pt>
                <c:pt idx="53">
                  <c:v>6.8503316702250303E-3</c:v>
                </c:pt>
                <c:pt idx="54">
                  <c:v>6.7826641776597193E-3</c:v>
                </c:pt>
                <c:pt idx="55">
                  <c:v>6.7683866837330844E-3</c:v>
                </c:pt>
                <c:pt idx="56">
                  <c:v>6.7545386672717075E-3</c:v>
                </c:pt>
                <c:pt idx="57">
                  <c:v>6.6906511984703839E-3</c:v>
                </c:pt>
                <c:pt idx="58">
                  <c:v>6.6274247904652556E-3</c:v>
                </c:pt>
                <c:pt idx="59">
                  <c:v>6.5850008400027034E-3</c:v>
                </c:pt>
                <c:pt idx="60">
                  <c:v>6.5579991057413845E-3</c:v>
                </c:pt>
                <c:pt idx="61">
                  <c:v>6.5305828785479376E-3</c:v>
                </c:pt>
                <c:pt idx="62">
                  <c:v>6.4791898249336663E-3</c:v>
                </c:pt>
                <c:pt idx="63">
                  <c:v>6.4241357843004034E-3</c:v>
                </c:pt>
                <c:pt idx="64">
                  <c:v>6.3576463142689839E-3</c:v>
                </c:pt>
                <c:pt idx="65">
                  <c:v>6.3571221720966483E-3</c:v>
                </c:pt>
                <c:pt idx="66">
                  <c:v>6.3180446781280885E-3</c:v>
                </c:pt>
                <c:pt idx="67">
                  <c:v>6.2520811465049024E-3</c:v>
                </c:pt>
                <c:pt idx="68">
                  <c:v>6.1896086249361932E-3</c:v>
                </c:pt>
                <c:pt idx="69">
                  <c:v>6.1535762469070365E-3</c:v>
                </c:pt>
                <c:pt idx="70">
                  <c:v>6.1290966979523727E-3</c:v>
                </c:pt>
                <c:pt idx="71">
                  <c:v>6.0934524869670475E-3</c:v>
                </c:pt>
                <c:pt idx="72">
                  <c:v>6.0681808684012375E-3</c:v>
                </c:pt>
                <c:pt idx="73">
                  <c:v>5.9788023338855929E-3</c:v>
                </c:pt>
                <c:pt idx="74">
                  <c:v>5.9706757598407423E-3</c:v>
                </c:pt>
                <c:pt idx="75">
                  <c:v>5.908124443121973E-3</c:v>
                </c:pt>
                <c:pt idx="76">
                  <c:v>5.9026069847516955E-3</c:v>
                </c:pt>
              </c:numCache>
            </c:numRef>
          </c:yVal>
          <c:smooth val="0"/>
        </c:ser>
        <c:ser>
          <c:idx val="0"/>
          <c:order val="2"/>
          <c:tx>
            <c:v>Ms1</c:v>
          </c:tx>
          <c:spPr>
            <a:ln w="28575">
              <a:noFill/>
            </a:ln>
          </c:spPr>
          <c:marker>
            <c:symbol val="plus"/>
            <c:size val="7"/>
            <c:spPr>
              <a:noFill/>
              <a:ln>
                <a:solidFill>
                  <a:schemeClr val="tx1"/>
                </a:solidFill>
              </a:ln>
            </c:spPr>
          </c:marker>
          <c:xVal>
            <c:numRef>
              <c:f>'I-Beam'!$A$3:$A$99</c:f>
              <c:numCache>
                <c:formatCode>General</c:formatCode>
                <c:ptCount val="97"/>
                <c:pt idx="0">
                  <c:v>127.76953170135702</c:v>
                </c:pt>
                <c:pt idx="1">
                  <c:v>128.42665889620699</c:v>
                </c:pt>
                <c:pt idx="2">
                  <c:v>129.39673007930699</c:v>
                </c:pt>
                <c:pt idx="3">
                  <c:v>129.54917783698698</c:v>
                </c:pt>
                <c:pt idx="4">
                  <c:v>130.21536378081959</c:v>
                </c:pt>
                <c:pt idx="5">
                  <c:v>130.64308911736092</c:v>
                </c:pt>
                <c:pt idx="6">
                  <c:v>130.77709816985097</c:v>
                </c:pt>
                <c:pt idx="7">
                  <c:v>131.49911758048702</c:v>
                </c:pt>
                <c:pt idx="8">
                  <c:v>132.73660080671499</c:v>
                </c:pt>
                <c:pt idx="9">
                  <c:v>133.571835685835</c:v>
                </c:pt>
                <c:pt idx="10">
                  <c:v>134.11720506908998</c:v>
                </c:pt>
                <c:pt idx="11">
                  <c:v>135.17399518853179</c:v>
                </c:pt>
                <c:pt idx="12">
                  <c:v>137.52122750602561</c:v>
                </c:pt>
                <c:pt idx="13">
                  <c:v>138.98134446098902</c:v>
                </c:pt>
                <c:pt idx="14">
                  <c:v>139.77535771594398</c:v>
                </c:pt>
                <c:pt idx="15">
                  <c:v>141.13961929833738</c:v>
                </c:pt>
                <c:pt idx="16">
                  <c:v>143.25414480462427</c:v>
                </c:pt>
                <c:pt idx="17">
                  <c:v>145.14402038328299</c:v>
                </c:pt>
                <c:pt idx="18">
                  <c:v>147.8567483843805</c:v>
                </c:pt>
                <c:pt idx="19">
                  <c:v>150.58085844677501</c:v>
                </c:pt>
                <c:pt idx="20">
                  <c:v>151.75898734830054</c:v>
                </c:pt>
                <c:pt idx="21">
                  <c:v>154.65960938044401</c:v>
                </c:pt>
                <c:pt idx="22">
                  <c:v>155.84013756599632</c:v>
                </c:pt>
                <c:pt idx="23">
                  <c:v>160.532694072982</c:v>
                </c:pt>
                <c:pt idx="24">
                  <c:v>162.90663952983098</c:v>
                </c:pt>
                <c:pt idx="25">
                  <c:v>166.46795253443798</c:v>
                </c:pt>
                <c:pt idx="26">
                  <c:v>167.95101764600147</c:v>
                </c:pt>
                <c:pt idx="27">
                  <c:v>169.121354542201</c:v>
                </c:pt>
                <c:pt idx="28">
                  <c:v>172.54255111944494</c:v>
                </c:pt>
                <c:pt idx="29">
                  <c:v>176.21754582616015</c:v>
                </c:pt>
                <c:pt idx="30">
                  <c:v>179.74562629610497</c:v>
                </c:pt>
                <c:pt idx="31">
                  <c:v>181.871634179583</c:v>
                </c:pt>
                <c:pt idx="32">
                  <c:v>184.736294468615</c:v>
                </c:pt>
                <c:pt idx="33">
                  <c:v>187.77876281647499</c:v>
                </c:pt>
                <c:pt idx="34">
                  <c:v>189.04981662452494</c:v>
                </c:pt>
                <c:pt idx="35">
                  <c:v>194.28401629921999</c:v>
                </c:pt>
                <c:pt idx="36">
                  <c:v>197.03829868967608</c:v>
                </c:pt>
                <c:pt idx="37">
                  <c:v>203.62639419242899</c:v>
                </c:pt>
                <c:pt idx="38">
                  <c:v>209.23236987007502</c:v>
                </c:pt>
                <c:pt idx="39">
                  <c:v>215.17215683209201</c:v>
                </c:pt>
                <c:pt idx="40">
                  <c:v>215.67811027236499</c:v>
                </c:pt>
                <c:pt idx="41">
                  <c:v>222.15074728491899</c:v>
                </c:pt>
                <c:pt idx="42">
                  <c:v>222.27614141286799</c:v>
                </c:pt>
                <c:pt idx="43">
                  <c:v>230.62973635800202</c:v>
                </c:pt>
                <c:pt idx="44">
                  <c:v>233.45008867909601</c:v>
                </c:pt>
                <c:pt idx="45">
                  <c:v>240.680629926443</c:v>
                </c:pt>
                <c:pt idx="46">
                  <c:v>246.61248755993617</c:v>
                </c:pt>
                <c:pt idx="47">
                  <c:v>256.61879085648394</c:v>
                </c:pt>
                <c:pt idx="48">
                  <c:v>265.76287428755398</c:v>
                </c:pt>
                <c:pt idx="49">
                  <c:v>274.69712102063102</c:v>
                </c:pt>
                <c:pt idx="50">
                  <c:v>281.25971441430403</c:v>
                </c:pt>
                <c:pt idx="51">
                  <c:v>283.50503094296869</c:v>
                </c:pt>
                <c:pt idx="52">
                  <c:v>289.14034407714098</c:v>
                </c:pt>
                <c:pt idx="53">
                  <c:v>297.50020771129664</c:v>
                </c:pt>
                <c:pt idx="54">
                  <c:v>304.46395188210869</c:v>
                </c:pt>
                <c:pt idx="55">
                  <c:v>310.31777030066002</c:v>
                </c:pt>
                <c:pt idx="56">
                  <c:v>310.95583832104131</c:v>
                </c:pt>
                <c:pt idx="57">
                  <c:v>319.20273424337364</c:v>
                </c:pt>
                <c:pt idx="58">
                  <c:v>326.96616329548868</c:v>
                </c:pt>
                <c:pt idx="59">
                  <c:v>337.96220528194397</c:v>
                </c:pt>
                <c:pt idx="60">
                  <c:v>345.46723897428984</c:v>
                </c:pt>
                <c:pt idx="61">
                  <c:v>353.38653475196713</c:v>
                </c:pt>
                <c:pt idx="62">
                  <c:v>359.87703474678869</c:v>
                </c:pt>
                <c:pt idx="63">
                  <c:v>364.38507704409199</c:v>
                </c:pt>
                <c:pt idx="64">
                  <c:v>371.44065083380298</c:v>
                </c:pt>
                <c:pt idx="65">
                  <c:v>373.16871210262769</c:v>
                </c:pt>
                <c:pt idx="66">
                  <c:v>383.41644821526199</c:v>
                </c:pt>
                <c:pt idx="67">
                  <c:v>393.79114130507651</c:v>
                </c:pt>
                <c:pt idx="68">
                  <c:v>397.81111941533169</c:v>
                </c:pt>
                <c:pt idx="69">
                  <c:v>411.33821113533998</c:v>
                </c:pt>
                <c:pt idx="70">
                  <c:v>420.34680447538102</c:v>
                </c:pt>
                <c:pt idx="71">
                  <c:v>425.65546130944017</c:v>
                </c:pt>
                <c:pt idx="72">
                  <c:v>445.104464286682</c:v>
                </c:pt>
                <c:pt idx="73">
                  <c:v>452.15465762111432</c:v>
                </c:pt>
                <c:pt idx="74">
                  <c:v>465.32912658239599</c:v>
                </c:pt>
                <c:pt idx="75">
                  <c:v>472.05068254345588</c:v>
                </c:pt>
                <c:pt idx="76">
                  <c:v>484.78185245209187</c:v>
                </c:pt>
                <c:pt idx="77">
                  <c:v>491.27242499101601</c:v>
                </c:pt>
                <c:pt idx="78">
                  <c:v>504.39097234780769</c:v>
                </c:pt>
                <c:pt idx="79">
                  <c:v>520.83468244159099</c:v>
                </c:pt>
                <c:pt idx="80">
                  <c:v>528.82104023817453</c:v>
                </c:pt>
                <c:pt idx="81">
                  <c:v>543.64400054970554</c:v>
                </c:pt>
                <c:pt idx="82">
                  <c:v>552.96681754871099</c:v>
                </c:pt>
                <c:pt idx="83">
                  <c:v>561.32791269113147</c:v>
                </c:pt>
                <c:pt idx="84">
                  <c:v>564.67654489637903</c:v>
                </c:pt>
                <c:pt idx="85">
                  <c:v>577.79401640376204</c:v>
                </c:pt>
                <c:pt idx="86">
                  <c:v>589.57515883428289</c:v>
                </c:pt>
                <c:pt idx="87">
                  <c:v>595.95220834991255</c:v>
                </c:pt>
                <c:pt idx="88">
                  <c:v>603.78962155584804</c:v>
                </c:pt>
                <c:pt idx="89">
                  <c:v>626.89475328146204</c:v>
                </c:pt>
                <c:pt idx="90">
                  <c:v>641.37886327660021</c:v>
                </c:pt>
                <c:pt idx="91">
                  <c:v>648.39351172482202</c:v>
                </c:pt>
                <c:pt idx="92">
                  <c:v>667.99137130223755</c:v>
                </c:pt>
                <c:pt idx="93">
                  <c:v>690.40428486303347</c:v>
                </c:pt>
                <c:pt idx="94">
                  <c:v>695.18202361669853</c:v>
                </c:pt>
                <c:pt idx="95">
                  <c:v>702.08016280021548</c:v>
                </c:pt>
                <c:pt idx="96">
                  <c:v>728.37345655361355</c:v>
                </c:pt>
              </c:numCache>
            </c:numRef>
          </c:xVal>
          <c:yVal>
            <c:numRef>
              <c:f>'I-Beam'!$B$3:$B$99</c:f>
              <c:numCache>
                <c:formatCode>General</c:formatCode>
                <c:ptCount val="97"/>
                <c:pt idx="0">
                  <c:v>5.7065346363128495E-2</c:v>
                </c:pt>
                <c:pt idx="1">
                  <c:v>5.3061861823039513E-2</c:v>
                </c:pt>
                <c:pt idx="2">
                  <c:v>4.9550739074158912E-2</c:v>
                </c:pt>
                <c:pt idx="3">
                  <c:v>4.8422828313823503E-2</c:v>
                </c:pt>
                <c:pt idx="4">
                  <c:v>4.5626857219372895E-2</c:v>
                </c:pt>
                <c:pt idx="5">
                  <c:v>4.4526276491459585E-2</c:v>
                </c:pt>
                <c:pt idx="6">
                  <c:v>4.3637754158957022E-2</c:v>
                </c:pt>
                <c:pt idx="7">
                  <c:v>4.0323759445293914E-2</c:v>
                </c:pt>
                <c:pt idx="8">
                  <c:v>3.8414433683522202E-2</c:v>
                </c:pt>
                <c:pt idx="9">
                  <c:v>3.8366154709919401E-2</c:v>
                </c:pt>
                <c:pt idx="10">
                  <c:v>3.6909935592718969E-2</c:v>
                </c:pt>
                <c:pt idx="11">
                  <c:v>3.6610513474506529E-2</c:v>
                </c:pt>
                <c:pt idx="12">
                  <c:v>3.5495071860303477E-2</c:v>
                </c:pt>
                <c:pt idx="13">
                  <c:v>3.5480232344025781E-2</c:v>
                </c:pt>
                <c:pt idx="14">
                  <c:v>3.496474421357941E-2</c:v>
                </c:pt>
                <c:pt idx="15">
                  <c:v>3.4439231189155824E-2</c:v>
                </c:pt>
                <c:pt idx="16">
                  <c:v>3.3405778867823532E-2</c:v>
                </c:pt>
                <c:pt idx="17">
                  <c:v>3.2718873592905012E-2</c:v>
                </c:pt>
                <c:pt idx="18">
                  <c:v>3.1835432900372773E-2</c:v>
                </c:pt>
                <c:pt idx="19">
                  <c:v>3.1206222461859046E-2</c:v>
                </c:pt>
                <c:pt idx="20">
                  <c:v>3.0868809688332752E-2</c:v>
                </c:pt>
                <c:pt idx="21">
                  <c:v>3.0218121511586798E-2</c:v>
                </c:pt>
                <c:pt idx="22">
                  <c:v>2.9663955824912339E-2</c:v>
                </c:pt>
                <c:pt idx="23">
                  <c:v>2.8400880737316999E-2</c:v>
                </c:pt>
                <c:pt idx="24">
                  <c:v>2.7969747335391402E-2</c:v>
                </c:pt>
                <c:pt idx="25">
                  <c:v>2.7478265244243846E-2</c:v>
                </c:pt>
                <c:pt idx="26">
                  <c:v>2.6835544084057601E-2</c:v>
                </c:pt>
                <c:pt idx="27">
                  <c:v>2.6540846833495352E-2</c:v>
                </c:pt>
                <c:pt idx="28">
                  <c:v>2.5668968845704392E-2</c:v>
                </c:pt>
                <c:pt idx="29">
                  <c:v>2.5174055839345701E-2</c:v>
                </c:pt>
                <c:pt idx="30">
                  <c:v>2.4791035032174641E-2</c:v>
                </c:pt>
                <c:pt idx="31">
                  <c:v>2.4003430280764692E-2</c:v>
                </c:pt>
                <c:pt idx="32">
                  <c:v>2.3516804610561798E-2</c:v>
                </c:pt>
                <c:pt idx="33">
                  <c:v>2.3241793878493892E-2</c:v>
                </c:pt>
                <c:pt idx="34">
                  <c:v>2.2857504132775791E-2</c:v>
                </c:pt>
                <c:pt idx="35">
                  <c:v>2.2090805816927971E-2</c:v>
                </c:pt>
                <c:pt idx="36">
                  <c:v>2.1677182441795863E-2</c:v>
                </c:pt>
                <c:pt idx="37">
                  <c:v>2.0848512310853804E-2</c:v>
                </c:pt>
                <c:pt idx="38">
                  <c:v>2.0312344311410799E-2</c:v>
                </c:pt>
                <c:pt idx="39">
                  <c:v>2.0305165982597202E-2</c:v>
                </c:pt>
                <c:pt idx="40">
                  <c:v>1.9349455259946063E-2</c:v>
                </c:pt>
                <c:pt idx="41">
                  <c:v>1.9013381398202481E-2</c:v>
                </c:pt>
                <c:pt idx="42">
                  <c:v>1.8778378007512749E-2</c:v>
                </c:pt>
                <c:pt idx="43">
                  <c:v>1.7899946595633494E-2</c:v>
                </c:pt>
                <c:pt idx="44">
                  <c:v>1.7553794882282727E-2</c:v>
                </c:pt>
                <c:pt idx="45">
                  <c:v>1.7042206089463042E-2</c:v>
                </c:pt>
                <c:pt idx="46">
                  <c:v>1.6647720007801719E-2</c:v>
                </c:pt>
                <c:pt idx="47">
                  <c:v>1.5773627682471602E-2</c:v>
                </c:pt>
                <c:pt idx="48">
                  <c:v>1.5032579753517405E-2</c:v>
                </c:pt>
                <c:pt idx="49">
                  <c:v>1.4464963440340099E-2</c:v>
                </c:pt>
                <c:pt idx="50">
                  <c:v>1.4156905940486799E-2</c:v>
                </c:pt>
                <c:pt idx="51">
                  <c:v>1.394203108908779E-2</c:v>
                </c:pt>
                <c:pt idx="52">
                  <c:v>1.3755525509893389E-2</c:v>
                </c:pt>
                <c:pt idx="53">
                  <c:v>1.3567905179810274E-2</c:v>
                </c:pt>
                <c:pt idx="54">
                  <c:v>1.31879475408525E-2</c:v>
                </c:pt>
                <c:pt idx="55">
                  <c:v>1.2798422405288799E-2</c:v>
                </c:pt>
                <c:pt idx="56">
                  <c:v>1.2662518272105889E-2</c:v>
                </c:pt>
                <c:pt idx="57">
                  <c:v>1.24826704764432E-2</c:v>
                </c:pt>
                <c:pt idx="58">
                  <c:v>1.2173152794020101E-2</c:v>
                </c:pt>
                <c:pt idx="59">
                  <c:v>1.1735023930735441E-2</c:v>
                </c:pt>
                <c:pt idx="60">
                  <c:v>1.1239872491787616E-2</c:v>
                </c:pt>
                <c:pt idx="61">
                  <c:v>1.1025642947936799E-2</c:v>
                </c:pt>
                <c:pt idx="62">
                  <c:v>1.0760534801331947E-2</c:v>
                </c:pt>
                <c:pt idx="63">
                  <c:v>1.07275721179618E-2</c:v>
                </c:pt>
                <c:pt idx="64">
                  <c:v>1.05533495017801E-2</c:v>
                </c:pt>
                <c:pt idx="65">
                  <c:v>1.0339148185390098E-2</c:v>
                </c:pt>
                <c:pt idx="66">
                  <c:v>1.0323369462103401E-2</c:v>
                </c:pt>
                <c:pt idx="67">
                  <c:v>9.7645640947390273E-3</c:v>
                </c:pt>
                <c:pt idx="68">
                  <c:v>9.7248012521223247E-3</c:v>
                </c:pt>
                <c:pt idx="69">
                  <c:v>9.6264385352627276E-3</c:v>
                </c:pt>
                <c:pt idx="70">
                  <c:v>9.3667506176524779E-3</c:v>
                </c:pt>
                <c:pt idx="71">
                  <c:v>9.0257065456075362E-3</c:v>
                </c:pt>
                <c:pt idx="72">
                  <c:v>8.7446850893701904E-3</c:v>
                </c:pt>
                <c:pt idx="73">
                  <c:v>8.4791768878440411E-3</c:v>
                </c:pt>
                <c:pt idx="74">
                  <c:v>8.2397764566670747E-3</c:v>
                </c:pt>
                <c:pt idx="75">
                  <c:v>8.1336687653207999E-3</c:v>
                </c:pt>
                <c:pt idx="76">
                  <c:v>7.9179443272794792E-3</c:v>
                </c:pt>
                <c:pt idx="77">
                  <c:v>7.8403747797674596E-3</c:v>
                </c:pt>
                <c:pt idx="78">
                  <c:v>7.6824967100983729E-3</c:v>
                </c:pt>
                <c:pt idx="79">
                  <c:v>7.4890856406434362E-3</c:v>
                </c:pt>
                <c:pt idx="80">
                  <c:v>7.468256397727694E-3</c:v>
                </c:pt>
                <c:pt idx="81">
                  <c:v>7.1253052658552356E-3</c:v>
                </c:pt>
                <c:pt idx="82">
                  <c:v>7.0767635705050163E-3</c:v>
                </c:pt>
                <c:pt idx="83">
                  <c:v>6.9794467516884808E-3</c:v>
                </c:pt>
                <c:pt idx="84">
                  <c:v>6.8870357921534588E-3</c:v>
                </c:pt>
                <c:pt idx="85">
                  <c:v>6.7941008377625555E-3</c:v>
                </c:pt>
                <c:pt idx="86">
                  <c:v>6.7499776824989192E-3</c:v>
                </c:pt>
                <c:pt idx="87">
                  <c:v>6.7289439768923494E-3</c:v>
                </c:pt>
                <c:pt idx="88">
                  <c:v>6.6974981188051433E-3</c:v>
                </c:pt>
                <c:pt idx="89">
                  <c:v>6.6139138756861416E-3</c:v>
                </c:pt>
                <c:pt idx="90">
                  <c:v>6.5625722897702824E-3</c:v>
                </c:pt>
                <c:pt idx="91">
                  <c:v>6.5428123669258303E-3</c:v>
                </c:pt>
                <c:pt idx="92">
                  <c:v>6.4797224956469343E-3</c:v>
                </c:pt>
                <c:pt idx="93">
                  <c:v>6.3945562744582365E-3</c:v>
                </c:pt>
                <c:pt idx="94">
                  <c:v>6.3910143668928403E-3</c:v>
                </c:pt>
                <c:pt idx="95">
                  <c:v>6.3558023957397333E-3</c:v>
                </c:pt>
                <c:pt idx="96">
                  <c:v>6.2811455761696824E-3</c:v>
                </c:pt>
              </c:numCache>
            </c:numRef>
          </c:yVal>
          <c:smooth val="0"/>
        </c:ser>
        <c:dLbls>
          <c:showLegendKey val="0"/>
          <c:showVal val="0"/>
          <c:showCatName val="0"/>
          <c:showSerName val="0"/>
          <c:showPercent val="0"/>
          <c:showBubbleSize val="0"/>
        </c:dLbls>
        <c:axId val="215768424"/>
        <c:axId val="215773912"/>
      </c:scatterChart>
      <c:valAx>
        <c:axId val="215768424"/>
        <c:scaling>
          <c:orientation val="minMax"/>
        </c:scaling>
        <c:delete val="0"/>
        <c:axPos val="b"/>
        <c:title>
          <c:tx>
            <c:rich>
              <a:bodyPr/>
              <a:lstStyle/>
              <a:p>
                <a:pPr>
                  <a:defRPr lang="vi-VN" sz="3200"/>
                </a:pPr>
                <a:r>
                  <a:rPr lang="en-US" sz="3200"/>
                  <a:t>f1(x)</a:t>
                </a:r>
                <a:endParaRPr lang="vi-VN" sz="3200"/>
              </a:p>
            </c:rich>
          </c:tx>
          <c:layout>
            <c:manualLayout>
              <c:xMode val="edge"/>
              <c:yMode val="edge"/>
              <c:x val="0.88184240073633158"/>
              <c:y val="0.80864246135899764"/>
            </c:manualLayout>
          </c:layout>
          <c:overlay val="0"/>
        </c:title>
        <c:numFmt formatCode="General" sourceLinked="1"/>
        <c:majorTickMark val="out"/>
        <c:minorTickMark val="none"/>
        <c:tickLblPos val="nextTo"/>
        <c:txPr>
          <a:bodyPr/>
          <a:lstStyle/>
          <a:p>
            <a:pPr>
              <a:defRPr lang="vi-VN"/>
            </a:pPr>
            <a:endParaRPr lang="en-US"/>
          </a:p>
        </c:txPr>
        <c:crossAx val="215773912"/>
        <c:crosses val="autoZero"/>
        <c:crossBetween val="midCat"/>
      </c:valAx>
      <c:valAx>
        <c:axId val="215773912"/>
        <c:scaling>
          <c:orientation val="minMax"/>
        </c:scaling>
        <c:delete val="0"/>
        <c:axPos val="l"/>
        <c:majorGridlines>
          <c:spPr>
            <a:ln>
              <a:prstDash val="sysDot"/>
            </a:ln>
          </c:spPr>
        </c:majorGridlines>
        <c:title>
          <c:tx>
            <c:rich>
              <a:bodyPr rot="0" vert="horz"/>
              <a:lstStyle/>
              <a:p>
                <a:pPr>
                  <a:defRPr lang="vi-VN" sz="3200"/>
                </a:pPr>
                <a:r>
                  <a:rPr lang="en-US" sz="3200"/>
                  <a:t>f2(x)</a:t>
                </a:r>
                <a:endParaRPr lang="vi-VN" sz="3200"/>
              </a:p>
            </c:rich>
          </c:tx>
          <c:layout>
            <c:manualLayout>
              <c:xMode val="edge"/>
              <c:yMode val="edge"/>
              <c:x val="0.10479528286368123"/>
              <c:y val="2.222847144106995E-3"/>
            </c:manualLayout>
          </c:layout>
          <c:overlay val="0"/>
        </c:title>
        <c:numFmt formatCode="General" sourceLinked="1"/>
        <c:majorTickMark val="out"/>
        <c:minorTickMark val="none"/>
        <c:tickLblPos val="nextTo"/>
        <c:txPr>
          <a:bodyPr/>
          <a:lstStyle/>
          <a:p>
            <a:pPr>
              <a:defRPr lang="vi-VN"/>
            </a:pPr>
            <a:endParaRPr lang="en-US"/>
          </a:p>
        </c:txPr>
        <c:crossAx val="215768424"/>
        <c:crosses val="autoZero"/>
        <c:crossBetween val="midCat"/>
      </c:valAx>
    </c:plotArea>
    <c:legend>
      <c:legendPos val="r"/>
      <c:overlay val="0"/>
      <c:txPr>
        <a:bodyPr/>
        <a:lstStyle/>
        <a:p>
          <a:pPr>
            <a:defRPr lang="vi-VN" sz="3200"/>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46249240679298"/>
          <c:y val="4.2054998806967413E-2"/>
          <c:w val="0.80970647228049586"/>
          <c:h val="0.69926666666666659"/>
        </c:manualLayout>
      </c:layout>
      <c:scatterChart>
        <c:scatterStyle val="lineMarker"/>
        <c:varyColors val="0"/>
        <c:ser>
          <c:idx val="0"/>
          <c:order val="0"/>
          <c:tx>
            <c:v>Optimal Efficient Frontier</c:v>
          </c:tx>
          <c:spPr>
            <a:ln w="25400">
              <a:solidFill>
                <a:srgbClr val="4F81BD">
                  <a:shade val="95000"/>
                  <a:satMod val="105000"/>
                </a:srgbClr>
              </a:solidFill>
              <a:prstDash val="solid"/>
            </a:ln>
          </c:spPr>
          <c:marker>
            <c:symbol val="none"/>
          </c:marker>
          <c:xVal>
            <c:numRef>
              <c:f>'C:\Users\HP\Documents\[Book2.xlsx]Sheet1'!$F$2:$F$501</c:f>
              <c:numCache>
                <c:formatCode>General</c:formatCode>
                <c:ptCount val="500"/>
                <c:pt idx="0">
                  <c:v>2.3550000000000006E-4</c:v>
                </c:pt>
                <c:pt idx="1">
                  <c:v>2.3434000000000204E-4</c:v>
                </c:pt>
                <c:pt idx="2">
                  <c:v>2.333800000000001E-4</c:v>
                </c:pt>
                <c:pt idx="3">
                  <c:v>2.3259000000000056E-4</c:v>
                </c:pt>
                <c:pt idx="4">
                  <c:v>2.3197999999999998E-4</c:v>
                </c:pt>
                <c:pt idx="5">
                  <c:v>2.3154999999999994E-4</c:v>
                </c:pt>
                <c:pt idx="6">
                  <c:v>2.3131000000000209E-4</c:v>
                </c:pt>
                <c:pt idx="7">
                  <c:v>2.3125000000000006E-4</c:v>
                </c:pt>
                <c:pt idx="8">
                  <c:v>2.3136000000000006E-4</c:v>
                </c:pt>
                <c:pt idx="9">
                  <c:v>2.3165999999999999E-4</c:v>
                </c:pt>
                <c:pt idx="10">
                  <c:v>2.3215000000000198E-4</c:v>
                </c:pt>
                <c:pt idx="11">
                  <c:v>2.3281000000000294E-4</c:v>
                </c:pt>
                <c:pt idx="12">
                  <c:v>2.3364999999999993E-4</c:v>
                </c:pt>
                <c:pt idx="13">
                  <c:v>2.3468E-4</c:v>
                </c:pt>
                <c:pt idx="14">
                  <c:v>2.3588000000000005E-4</c:v>
                </c:pt>
                <c:pt idx="15">
                  <c:v>2.3727000000000006E-4</c:v>
                </c:pt>
                <c:pt idx="16">
                  <c:v>2.3884000000000096E-4</c:v>
                </c:pt>
                <c:pt idx="17">
                  <c:v>2.4059000000000263E-4</c:v>
                </c:pt>
                <c:pt idx="18">
                  <c:v>2.4252000000000016E-4</c:v>
                </c:pt>
                <c:pt idx="19">
                  <c:v>2.4463000000000051E-4</c:v>
                </c:pt>
                <c:pt idx="20">
                  <c:v>2.4501000000000096E-4</c:v>
                </c:pt>
                <c:pt idx="21">
                  <c:v>2.4488000000000016E-4</c:v>
                </c:pt>
                <c:pt idx="22">
                  <c:v>2.4486000000000012E-4</c:v>
                </c:pt>
                <c:pt idx="23">
                  <c:v>2.4493000000000252E-4</c:v>
                </c:pt>
                <c:pt idx="24">
                  <c:v>2.4511000000000015E-4</c:v>
                </c:pt>
                <c:pt idx="25">
                  <c:v>2.4539000000000185E-4</c:v>
                </c:pt>
                <c:pt idx="26">
                  <c:v>2.4576000000000019E-4</c:v>
                </c:pt>
                <c:pt idx="27">
                  <c:v>2.4624000000000005E-4</c:v>
                </c:pt>
                <c:pt idx="28">
                  <c:v>2.4682000000000219E-4</c:v>
                </c:pt>
                <c:pt idx="29">
                  <c:v>2.4750000000000005E-4</c:v>
                </c:pt>
                <c:pt idx="30">
                  <c:v>2.4828000000000019E-4</c:v>
                </c:pt>
                <c:pt idx="31">
                  <c:v>2.4916000000000006E-4</c:v>
                </c:pt>
                <c:pt idx="32">
                  <c:v>2.5014000000000042E-4</c:v>
                </c:pt>
                <c:pt idx="33">
                  <c:v>2.5122000000000002E-4</c:v>
                </c:pt>
                <c:pt idx="34">
                  <c:v>2.5240000000000212E-4</c:v>
                </c:pt>
                <c:pt idx="35">
                  <c:v>2.5368000000000005E-4</c:v>
                </c:pt>
                <c:pt idx="36">
                  <c:v>2.5507000000000052E-4</c:v>
                </c:pt>
                <c:pt idx="37">
                  <c:v>2.5655000000000361E-4</c:v>
                </c:pt>
                <c:pt idx="38">
                  <c:v>2.5813000000000382E-4</c:v>
                </c:pt>
                <c:pt idx="39">
                  <c:v>2.5981000000000338E-4</c:v>
                </c:pt>
                <c:pt idx="40">
                  <c:v>2.6160000000000012E-4</c:v>
                </c:pt>
                <c:pt idx="41">
                  <c:v>2.6313000000000231E-4</c:v>
                </c:pt>
                <c:pt idx="42">
                  <c:v>2.6386000000000091E-4</c:v>
                </c:pt>
                <c:pt idx="43">
                  <c:v>2.6468000000000086E-4</c:v>
                </c:pt>
                <c:pt idx="44">
                  <c:v>2.6558000000000012E-4</c:v>
                </c:pt>
                <c:pt idx="45">
                  <c:v>2.6656000000000216E-4</c:v>
                </c:pt>
                <c:pt idx="46">
                  <c:v>2.6728000000000006E-4</c:v>
                </c:pt>
                <c:pt idx="47">
                  <c:v>2.6779000000000408E-4</c:v>
                </c:pt>
                <c:pt idx="48">
                  <c:v>2.6835000000000519E-4</c:v>
                </c:pt>
                <c:pt idx="49">
                  <c:v>2.6896000000000266E-4</c:v>
                </c:pt>
                <c:pt idx="50">
                  <c:v>2.6962000000000036E-4</c:v>
                </c:pt>
                <c:pt idx="51">
                  <c:v>2.7034000000000422E-4</c:v>
                </c:pt>
                <c:pt idx="52">
                  <c:v>2.7112000000000051E-4</c:v>
                </c:pt>
                <c:pt idx="53">
                  <c:v>2.7194000000000052E-4</c:v>
                </c:pt>
                <c:pt idx="54">
                  <c:v>2.7282000000000407E-4</c:v>
                </c:pt>
                <c:pt idx="55">
                  <c:v>2.7375000000000451E-4</c:v>
                </c:pt>
                <c:pt idx="56">
                  <c:v>2.747400000000046E-4</c:v>
                </c:pt>
                <c:pt idx="57">
                  <c:v>2.7578000000000319E-4</c:v>
                </c:pt>
                <c:pt idx="58">
                  <c:v>2.7687000000000512E-4</c:v>
                </c:pt>
                <c:pt idx="59">
                  <c:v>2.7802000000000447E-4</c:v>
                </c:pt>
                <c:pt idx="60">
                  <c:v>2.7921000000000342E-4</c:v>
                </c:pt>
                <c:pt idx="61">
                  <c:v>2.8047000000000277E-4</c:v>
                </c:pt>
                <c:pt idx="62">
                  <c:v>2.8177000000000052E-4</c:v>
                </c:pt>
                <c:pt idx="63">
                  <c:v>2.8313000000000014E-4</c:v>
                </c:pt>
                <c:pt idx="64">
                  <c:v>2.8454000000000006E-4</c:v>
                </c:pt>
                <c:pt idx="65">
                  <c:v>2.8601000000000391E-4</c:v>
                </c:pt>
                <c:pt idx="66">
                  <c:v>2.8753000000000041E-4</c:v>
                </c:pt>
                <c:pt idx="67">
                  <c:v>2.8910000000000014E-4</c:v>
                </c:pt>
                <c:pt idx="68">
                  <c:v>2.9072000000000348E-4</c:v>
                </c:pt>
                <c:pt idx="69">
                  <c:v>2.9240000000000212E-4</c:v>
                </c:pt>
                <c:pt idx="70">
                  <c:v>2.9413000000000372E-4</c:v>
                </c:pt>
                <c:pt idx="71">
                  <c:v>2.9592000000000019E-4</c:v>
                </c:pt>
                <c:pt idx="72">
                  <c:v>2.977500000000038E-4</c:v>
                </c:pt>
                <c:pt idx="73">
                  <c:v>2.996500000000001E-4</c:v>
                </c:pt>
                <c:pt idx="74">
                  <c:v>3.0159000000000202E-4</c:v>
                </c:pt>
                <c:pt idx="75">
                  <c:v>3.035900000000018E-4</c:v>
                </c:pt>
                <c:pt idx="76">
                  <c:v>3.0564000000000014E-4</c:v>
                </c:pt>
                <c:pt idx="77">
                  <c:v>3.0774000000000307E-4</c:v>
                </c:pt>
                <c:pt idx="78">
                  <c:v>3.0990000000000086E-4</c:v>
                </c:pt>
                <c:pt idx="79">
                  <c:v>3.121100000000046E-4</c:v>
                </c:pt>
                <c:pt idx="80">
                  <c:v>3.1438000000000435E-4</c:v>
                </c:pt>
                <c:pt idx="81">
                  <c:v>3.1669000000000402E-4</c:v>
                </c:pt>
                <c:pt idx="82">
                  <c:v>3.1906000000000306E-4</c:v>
                </c:pt>
                <c:pt idx="83">
                  <c:v>3.2149000000000446E-4</c:v>
                </c:pt>
                <c:pt idx="84">
                  <c:v>3.2397000000000393E-4</c:v>
                </c:pt>
                <c:pt idx="85">
                  <c:v>3.2471000000000653E-4</c:v>
                </c:pt>
                <c:pt idx="86">
                  <c:v>3.2543000000000464E-4</c:v>
                </c:pt>
                <c:pt idx="87">
                  <c:v>3.2621000000000505E-4</c:v>
                </c:pt>
                <c:pt idx="88">
                  <c:v>3.270600000000038E-4</c:v>
                </c:pt>
                <c:pt idx="89">
                  <c:v>3.2796000000000252E-4</c:v>
                </c:pt>
                <c:pt idx="90">
                  <c:v>3.2893000000000527E-4</c:v>
                </c:pt>
                <c:pt idx="91">
                  <c:v>3.2996000000000316E-4</c:v>
                </c:pt>
                <c:pt idx="92">
                  <c:v>3.310600000000001E-4</c:v>
                </c:pt>
                <c:pt idx="93">
                  <c:v>3.3221000000000162E-4</c:v>
                </c:pt>
                <c:pt idx="94">
                  <c:v>3.3343000000000191E-4</c:v>
                </c:pt>
                <c:pt idx="95">
                  <c:v>3.3471000000000472E-4</c:v>
                </c:pt>
                <c:pt idx="96">
                  <c:v>3.3605000000000418E-4</c:v>
                </c:pt>
                <c:pt idx="97">
                  <c:v>3.3745000000000172E-4</c:v>
                </c:pt>
                <c:pt idx="98">
                  <c:v>3.3891000000000379E-4</c:v>
                </c:pt>
                <c:pt idx="99">
                  <c:v>3.4044000000000321E-4</c:v>
                </c:pt>
                <c:pt idx="100">
                  <c:v>3.4203000000000461E-4</c:v>
                </c:pt>
                <c:pt idx="101">
                  <c:v>3.4368000000000012E-4</c:v>
                </c:pt>
                <c:pt idx="102">
                  <c:v>3.453900000000039E-4</c:v>
                </c:pt>
                <c:pt idx="103">
                  <c:v>3.4717000000000265E-4</c:v>
                </c:pt>
                <c:pt idx="104">
                  <c:v>3.4901000000000398E-4</c:v>
                </c:pt>
                <c:pt idx="105">
                  <c:v>3.5090000000000354E-4</c:v>
                </c:pt>
                <c:pt idx="106">
                  <c:v>3.5286000000000383E-4</c:v>
                </c:pt>
                <c:pt idx="107">
                  <c:v>3.5489000000000511E-4</c:v>
                </c:pt>
                <c:pt idx="108">
                  <c:v>3.5697000000000457E-4</c:v>
                </c:pt>
                <c:pt idx="109">
                  <c:v>3.5912000000000216E-4</c:v>
                </c:pt>
                <c:pt idx="110">
                  <c:v>3.6133000000000497E-4</c:v>
                </c:pt>
                <c:pt idx="111">
                  <c:v>3.6360000000000016E-4</c:v>
                </c:pt>
                <c:pt idx="112">
                  <c:v>3.6593000000000422E-4</c:v>
                </c:pt>
                <c:pt idx="113">
                  <c:v>3.6832000000000536E-4</c:v>
                </c:pt>
                <c:pt idx="114">
                  <c:v>3.7078000000000539E-4</c:v>
                </c:pt>
                <c:pt idx="115">
                  <c:v>3.733000000000049E-4</c:v>
                </c:pt>
                <c:pt idx="116">
                  <c:v>3.7588000000000411E-4</c:v>
                </c:pt>
                <c:pt idx="117">
                  <c:v>3.7852000000000496E-4</c:v>
                </c:pt>
                <c:pt idx="118">
                  <c:v>3.8123000000000052E-4</c:v>
                </c:pt>
                <c:pt idx="119">
                  <c:v>3.8394000000000015E-4</c:v>
                </c:pt>
                <c:pt idx="120">
                  <c:v>3.8613000000000411E-4</c:v>
                </c:pt>
                <c:pt idx="121">
                  <c:v>3.8837000000000539E-4</c:v>
                </c:pt>
                <c:pt idx="122">
                  <c:v>3.9066000000000225E-4</c:v>
                </c:pt>
                <c:pt idx="123">
                  <c:v>3.9300000000000316E-4</c:v>
                </c:pt>
                <c:pt idx="124">
                  <c:v>3.9539000000000447E-4</c:v>
                </c:pt>
                <c:pt idx="125">
                  <c:v>3.9782000000000212E-4</c:v>
                </c:pt>
                <c:pt idx="126">
                  <c:v>4.003000000000042E-4</c:v>
                </c:pt>
                <c:pt idx="127">
                  <c:v>4.0283000000000034E-4</c:v>
                </c:pt>
                <c:pt idx="128">
                  <c:v>4.0540999999999998E-4</c:v>
                </c:pt>
                <c:pt idx="129">
                  <c:v>4.0803000000000464E-4</c:v>
                </c:pt>
                <c:pt idx="130">
                  <c:v>4.1070000000000012E-4</c:v>
                </c:pt>
                <c:pt idx="131">
                  <c:v>4.1342000000000104E-4</c:v>
                </c:pt>
                <c:pt idx="132">
                  <c:v>4.1619000000000004E-4</c:v>
                </c:pt>
                <c:pt idx="133">
                  <c:v>4.1900000000000032E-4</c:v>
                </c:pt>
                <c:pt idx="134">
                  <c:v>4.2186000000000534E-4</c:v>
                </c:pt>
                <c:pt idx="135">
                  <c:v>4.2477000000000134E-4</c:v>
                </c:pt>
                <c:pt idx="136">
                  <c:v>4.2773000000000588E-4</c:v>
                </c:pt>
                <c:pt idx="137">
                  <c:v>4.307400000000002E-4</c:v>
                </c:pt>
                <c:pt idx="138">
                  <c:v>4.3379000000000014E-4</c:v>
                </c:pt>
                <c:pt idx="139">
                  <c:v>4.3689000000000011E-4</c:v>
                </c:pt>
                <c:pt idx="140">
                  <c:v>4.400400000000059E-4</c:v>
                </c:pt>
                <c:pt idx="141">
                  <c:v>4.4324000000000609E-4</c:v>
                </c:pt>
                <c:pt idx="142">
                  <c:v>4.4353000000000827E-4</c:v>
                </c:pt>
                <c:pt idx="143">
                  <c:v>4.4476000000000655E-4</c:v>
                </c:pt>
                <c:pt idx="144">
                  <c:v>4.5305000000000134E-4</c:v>
                </c:pt>
                <c:pt idx="145">
                  <c:v>4.4763000000001005E-4</c:v>
                </c:pt>
                <c:pt idx="146">
                  <c:v>4.5876000000000543E-4</c:v>
                </c:pt>
                <c:pt idx="147">
                  <c:v>4.6169000000000022E-4</c:v>
                </c:pt>
                <c:pt idx="148">
                  <c:v>4.6465000000000102E-4</c:v>
                </c:pt>
                <c:pt idx="149">
                  <c:v>4.6766000000000754E-4</c:v>
                </c:pt>
                <c:pt idx="150">
                  <c:v>4.7071000000000103E-4</c:v>
                </c:pt>
                <c:pt idx="151">
                  <c:v>4.7381000000000571E-4</c:v>
                </c:pt>
                <c:pt idx="152">
                  <c:v>4.7695000000000132E-4</c:v>
                </c:pt>
                <c:pt idx="153">
                  <c:v>4.8013000000000645E-4</c:v>
                </c:pt>
                <c:pt idx="154">
                  <c:v>4.8172000000000113E-4</c:v>
                </c:pt>
                <c:pt idx="155">
                  <c:v>4.8289000000000009E-4</c:v>
                </c:pt>
                <c:pt idx="156">
                  <c:v>4.7295000000000133E-4</c:v>
                </c:pt>
                <c:pt idx="157">
                  <c:v>4.7613000000000597E-4</c:v>
                </c:pt>
                <c:pt idx="158">
                  <c:v>4.7739000000000581E-4</c:v>
                </c:pt>
                <c:pt idx="159">
                  <c:v>4.827700000000001E-4</c:v>
                </c:pt>
                <c:pt idx="160">
                  <c:v>4.8629000000000006E-4</c:v>
                </c:pt>
                <c:pt idx="161">
                  <c:v>4.848600000000059E-4</c:v>
                </c:pt>
                <c:pt idx="162">
                  <c:v>4.8757000000000574E-4</c:v>
                </c:pt>
                <c:pt idx="163">
                  <c:v>4.9038000000000694E-4</c:v>
                </c:pt>
                <c:pt idx="164">
                  <c:v>4.9840000000000518E-4</c:v>
                </c:pt>
                <c:pt idx="165">
                  <c:v>4.9632000000000745E-4</c:v>
                </c:pt>
                <c:pt idx="166">
                  <c:v>4.9945000000000013E-4</c:v>
                </c:pt>
                <c:pt idx="167">
                  <c:v>5.0268000000000014E-4</c:v>
                </c:pt>
                <c:pt idx="168">
                  <c:v>5.0603000000000182E-4</c:v>
                </c:pt>
                <c:pt idx="169">
                  <c:v>5.094800000000002E-4</c:v>
                </c:pt>
                <c:pt idx="170">
                  <c:v>5.128000000000001E-4</c:v>
                </c:pt>
                <c:pt idx="171">
                  <c:v>5.1538000000000072E-4</c:v>
                </c:pt>
                <c:pt idx="172">
                  <c:v>5.1805000000000037E-4</c:v>
                </c:pt>
                <c:pt idx="173">
                  <c:v>5.2082000000000831E-4</c:v>
                </c:pt>
                <c:pt idx="174">
                  <c:v>5.2367000000000971E-4</c:v>
                </c:pt>
                <c:pt idx="175">
                  <c:v>5.2661000000000114E-4</c:v>
                </c:pt>
                <c:pt idx="176">
                  <c:v>5.2965000000000434E-4</c:v>
                </c:pt>
                <c:pt idx="177">
                  <c:v>5.3277000000000012E-4</c:v>
                </c:pt>
                <c:pt idx="178">
                  <c:v>5.3598000000000133E-4</c:v>
                </c:pt>
                <c:pt idx="179">
                  <c:v>5.3148000000000008E-4</c:v>
                </c:pt>
                <c:pt idx="180">
                  <c:v>5.3428000000000091E-4</c:v>
                </c:pt>
                <c:pt idx="181">
                  <c:v>5.3716000000000972E-4</c:v>
                </c:pt>
                <c:pt idx="182">
                  <c:v>5.4012000000001133E-4</c:v>
                </c:pt>
                <c:pt idx="183">
                  <c:v>5.4317000000001078E-4</c:v>
                </c:pt>
                <c:pt idx="184">
                  <c:v>5.4631000000000124E-4</c:v>
                </c:pt>
                <c:pt idx="185">
                  <c:v>5.4953000000000705E-4</c:v>
                </c:pt>
                <c:pt idx="186">
                  <c:v>5.5283000000000112E-4</c:v>
                </c:pt>
                <c:pt idx="187">
                  <c:v>5.5622000000000419E-4</c:v>
                </c:pt>
                <c:pt idx="188">
                  <c:v>5.5970000000000032E-4</c:v>
                </c:pt>
                <c:pt idx="189">
                  <c:v>5.6326000000000607E-4</c:v>
                </c:pt>
                <c:pt idx="190">
                  <c:v>5.6691000000000022E-4</c:v>
                </c:pt>
                <c:pt idx="191">
                  <c:v>5.7064000000000734E-4</c:v>
                </c:pt>
                <c:pt idx="192">
                  <c:v>5.7445000000000022E-4</c:v>
                </c:pt>
                <c:pt idx="193">
                  <c:v>5.7835000000000644E-4</c:v>
                </c:pt>
                <c:pt idx="194">
                  <c:v>5.8121000000000019E-4</c:v>
                </c:pt>
                <c:pt idx="195">
                  <c:v>5.837800000000013E-4</c:v>
                </c:pt>
                <c:pt idx="196">
                  <c:v>5.8644000000000003E-4</c:v>
                </c:pt>
                <c:pt idx="197">
                  <c:v>5.8921000000000038E-4</c:v>
                </c:pt>
                <c:pt idx="198">
                  <c:v>5.9206000000000785E-4</c:v>
                </c:pt>
                <c:pt idx="199">
                  <c:v>5.9501000000000595E-4</c:v>
                </c:pt>
                <c:pt idx="200">
                  <c:v>5.9806000000000995E-4</c:v>
                </c:pt>
                <c:pt idx="201">
                  <c:v>6.0120000000000139E-4</c:v>
                </c:pt>
                <c:pt idx="202">
                  <c:v>6.0443000000000194E-4</c:v>
                </c:pt>
                <c:pt idx="203">
                  <c:v>6.077600000000084E-4</c:v>
                </c:pt>
                <c:pt idx="204">
                  <c:v>6.1118000000000034E-4</c:v>
                </c:pt>
                <c:pt idx="205">
                  <c:v>6.1470000000000014E-4</c:v>
                </c:pt>
                <c:pt idx="206">
                  <c:v>6.1831000000000418E-4</c:v>
                </c:pt>
                <c:pt idx="207">
                  <c:v>6.2202000000000741E-4</c:v>
                </c:pt>
                <c:pt idx="208">
                  <c:v>6.2553000000000684E-4</c:v>
                </c:pt>
                <c:pt idx="209">
                  <c:v>6.290000000000064E-4</c:v>
                </c:pt>
                <c:pt idx="210">
                  <c:v>6.325600000000013E-4</c:v>
                </c:pt>
                <c:pt idx="211">
                  <c:v>6.3621000000000012E-4</c:v>
                </c:pt>
                <c:pt idx="212">
                  <c:v>6.3993000000000817E-4</c:v>
                </c:pt>
                <c:pt idx="213">
                  <c:v>6.4374000000000787E-4</c:v>
                </c:pt>
                <c:pt idx="214">
                  <c:v>6.4763000000001199E-4</c:v>
                </c:pt>
                <c:pt idx="215">
                  <c:v>6.5160000000000684E-4</c:v>
                </c:pt>
                <c:pt idx="216">
                  <c:v>6.5566000000000907E-4</c:v>
                </c:pt>
                <c:pt idx="217">
                  <c:v>6.5980000000000335E-4</c:v>
                </c:pt>
                <c:pt idx="218">
                  <c:v>6.6402000000000756E-4</c:v>
                </c:pt>
                <c:pt idx="219">
                  <c:v>6.6833000000000712E-4</c:v>
                </c:pt>
                <c:pt idx="220">
                  <c:v>6.7271000000000073E-4</c:v>
                </c:pt>
                <c:pt idx="221">
                  <c:v>6.7719000000000936E-4</c:v>
                </c:pt>
                <c:pt idx="222">
                  <c:v>6.8174000000000023E-4</c:v>
                </c:pt>
                <c:pt idx="223">
                  <c:v>6.863800000000013E-4</c:v>
                </c:pt>
                <c:pt idx="224">
                  <c:v>6.9110000000000991E-4</c:v>
                </c:pt>
                <c:pt idx="225">
                  <c:v>6.9590000000000992E-4</c:v>
                </c:pt>
                <c:pt idx="226">
                  <c:v>7.0078000000000122E-4</c:v>
                </c:pt>
                <c:pt idx="227">
                  <c:v>7.0575000000000032E-4</c:v>
                </c:pt>
                <c:pt idx="228">
                  <c:v>7.1080000000000134E-4</c:v>
                </c:pt>
                <c:pt idx="229">
                  <c:v>7.1594000000000605E-4</c:v>
                </c:pt>
                <c:pt idx="230">
                  <c:v>7.2115000000000785E-4</c:v>
                </c:pt>
                <c:pt idx="231">
                  <c:v>7.2645000000000023E-4</c:v>
                </c:pt>
                <c:pt idx="232">
                  <c:v>7.3184000000000552E-4</c:v>
                </c:pt>
                <c:pt idx="233">
                  <c:v>7.3730000000000887E-4</c:v>
                </c:pt>
                <c:pt idx="234">
                  <c:v>7.4285000000000594E-4</c:v>
                </c:pt>
                <c:pt idx="235">
                  <c:v>7.4848000000000763E-4</c:v>
                </c:pt>
                <c:pt idx="236">
                  <c:v>7.5420000000000684E-4</c:v>
                </c:pt>
                <c:pt idx="237">
                  <c:v>7.5999000000000758E-4</c:v>
                </c:pt>
                <c:pt idx="238">
                  <c:v>7.6587000000000595E-4</c:v>
                </c:pt>
                <c:pt idx="239">
                  <c:v>7.718400000000079E-4</c:v>
                </c:pt>
                <c:pt idx="240">
                  <c:v>7.7788000000001008E-4</c:v>
                </c:pt>
                <c:pt idx="241">
                  <c:v>7.8401000000000534E-4</c:v>
                </c:pt>
                <c:pt idx="242">
                  <c:v>7.9022000000001139E-4</c:v>
                </c:pt>
                <c:pt idx="243">
                  <c:v>7.9652000000000986E-4</c:v>
                </c:pt>
                <c:pt idx="244">
                  <c:v>8.0290000000000266E-4</c:v>
                </c:pt>
                <c:pt idx="245">
                  <c:v>8.0936000000000766E-4</c:v>
                </c:pt>
                <c:pt idx="246">
                  <c:v>8.1590000000001143E-4</c:v>
                </c:pt>
                <c:pt idx="247">
                  <c:v>8.2253000000000024E-4</c:v>
                </c:pt>
                <c:pt idx="248">
                  <c:v>8.2923000000000046E-4</c:v>
                </c:pt>
                <c:pt idx="249">
                  <c:v>8.3603000000000767E-4</c:v>
                </c:pt>
                <c:pt idx="250">
                  <c:v>8.4290000000000764E-4</c:v>
                </c:pt>
                <c:pt idx="251">
                  <c:v>8.4986000000000263E-4</c:v>
                </c:pt>
                <c:pt idx="252">
                  <c:v>8.5690000000001199E-4</c:v>
                </c:pt>
                <c:pt idx="253">
                  <c:v>8.8963000000000746E-4</c:v>
                </c:pt>
                <c:pt idx="254">
                  <c:v>8.9678000000001086E-4</c:v>
                </c:pt>
                <c:pt idx="255">
                  <c:v>8.7852000000000242E-4</c:v>
                </c:pt>
                <c:pt idx="256">
                  <c:v>8.8589000000000766E-4</c:v>
                </c:pt>
                <c:pt idx="257">
                  <c:v>8.9334000000001166E-4</c:v>
                </c:pt>
                <c:pt idx="258">
                  <c:v>9.3204000000001363E-4</c:v>
                </c:pt>
                <c:pt idx="259">
                  <c:v>9.2165000000000725E-4</c:v>
                </c:pt>
                <c:pt idx="260">
                  <c:v>9.2850000000000766E-4</c:v>
                </c:pt>
                <c:pt idx="261">
                  <c:v>9.3557000000001967E-4</c:v>
                </c:pt>
                <c:pt idx="262">
                  <c:v>9.4032000000001E-4</c:v>
                </c:pt>
                <c:pt idx="263">
                  <c:v>9.4518000000000748E-4</c:v>
                </c:pt>
                <c:pt idx="264">
                  <c:v>9.5021000000001165E-4</c:v>
                </c:pt>
                <c:pt idx="265">
                  <c:v>9.5541000000000766E-4</c:v>
                </c:pt>
                <c:pt idx="266">
                  <c:v>9.6032000000000246E-4</c:v>
                </c:pt>
                <c:pt idx="267">
                  <c:v>9.6521000000001343E-4</c:v>
                </c:pt>
                <c:pt idx="268">
                  <c:v>9.7035000000000567E-4</c:v>
                </c:pt>
                <c:pt idx="269">
                  <c:v>9.7574000000001128E-4</c:v>
                </c:pt>
                <c:pt idx="270">
                  <c:v>9.8137000000000766E-4</c:v>
                </c:pt>
                <c:pt idx="271">
                  <c:v>9.8724000000002094E-4</c:v>
                </c:pt>
                <c:pt idx="272">
                  <c:v>9.9336000000000866E-4</c:v>
                </c:pt>
                <c:pt idx="273">
                  <c:v>9.9973000000000097E-4</c:v>
                </c:pt>
                <c:pt idx="274">
                  <c:v>1.0043000000000003E-3</c:v>
                </c:pt>
                <c:pt idx="275">
                  <c:v>1.0089000000000001E-3</c:v>
                </c:pt>
                <c:pt idx="276">
                  <c:v>1.0135999999999958E-3</c:v>
                </c:pt>
                <c:pt idx="277">
                  <c:v>1.0185999999999999E-3</c:v>
                </c:pt>
                <c:pt idx="278">
                  <c:v>1.0238000000000001E-3</c:v>
                </c:pt>
                <c:pt idx="279">
                  <c:v>1.0291000000000002E-3</c:v>
                </c:pt>
                <c:pt idx="280">
                  <c:v>1.0346999999999999E-3</c:v>
                </c:pt>
                <c:pt idx="281">
                  <c:v>1.0405000000000021E-3</c:v>
                </c:pt>
                <c:pt idx="282">
                  <c:v>1.0464000000000061E-3</c:v>
                </c:pt>
                <c:pt idx="283">
                  <c:v>1.0526000000000003E-3</c:v>
                </c:pt>
                <c:pt idx="284">
                  <c:v>1.0590000000000003E-3</c:v>
                </c:pt>
                <c:pt idx="285">
                  <c:v>1.0656000000000001E-3</c:v>
                </c:pt>
                <c:pt idx="286">
                  <c:v>1.0914000000000021E-3</c:v>
                </c:pt>
                <c:pt idx="287">
                  <c:v>1.1000000000000133E-3</c:v>
                </c:pt>
                <c:pt idx="288">
                  <c:v>1.1088000000000061E-3</c:v>
                </c:pt>
                <c:pt idx="289">
                  <c:v>1.1178000000000021E-3</c:v>
                </c:pt>
                <c:pt idx="290">
                  <c:v>1.1271000000000061E-3</c:v>
                </c:pt>
                <c:pt idx="291">
                  <c:v>1.1366000000000097E-3</c:v>
                </c:pt>
                <c:pt idx="292">
                  <c:v>1.1463000000000133E-3</c:v>
                </c:pt>
                <c:pt idx="293">
                  <c:v>1.1563000000000137E-3</c:v>
                </c:pt>
                <c:pt idx="294">
                  <c:v>1.1665000000000145E-3</c:v>
                </c:pt>
                <c:pt idx="295">
                  <c:v>1.1769000000000122E-3</c:v>
                </c:pt>
                <c:pt idx="296">
                  <c:v>1.1876000000000061E-3</c:v>
                </c:pt>
                <c:pt idx="297">
                  <c:v>1.1985000000000149E-3</c:v>
                </c:pt>
                <c:pt idx="298">
                  <c:v>1.2095999999999958E-3</c:v>
                </c:pt>
                <c:pt idx="299">
                  <c:v>1.2210000000000001E-3</c:v>
                </c:pt>
                <c:pt idx="300">
                  <c:v>1.1888000000000131E-3</c:v>
                </c:pt>
                <c:pt idx="301">
                  <c:v>1.1987000000000146E-3</c:v>
                </c:pt>
                <c:pt idx="302">
                  <c:v>1.2087000000000003E-3</c:v>
                </c:pt>
                <c:pt idx="303">
                  <c:v>1.2190000000000002E-3</c:v>
                </c:pt>
                <c:pt idx="304">
                  <c:v>1.2294000000000001E-3</c:v>
                </c:pt>
                <c:pt idx="305">
                  <c:v>1.2401000000000061E-3</c:v>
                </c:pt>
                <c:pt idx="306">
                  <c:v>1.2509999999999999E-3</c:v>
                </c:pt>
                <c:pt idx="307">
                  <c:v>1.2620000000000081E-3</c:v>
                </c:pt>
                <c:pt idx="308">
                  <c:v>1.2733000000000002E-3</c:v>
                </c:pt>
                <c:pt idx="309">
                  <c:v>1.2848000000000043E-3</c:v>
                </c:pt>
                <c:pt idx="310">
                  <c:v>1.2965000000000001E-3</c:v>
                </c:pt>
                <c:pt idx="311">
                  <c:v>1.3084000000000001E-3</c:v>
                </c:pt>
                <c:pt idx="312">
                  <c:v>1.3204000000000119E-3</c:v>
                </c:pt>
                <c:pt idx="313">
                  <c:v>1.3324000000000061E-3</c:v>
                </c:pt>
                <c:pt idx="314">
                  <c:v>1.3443000000000135E-3</c:v>
                </c:pt>
                <c:pt idx="315">
                  <c:v>1.3565000000000131E-3</c:v>
                </c:pt>
                <c:pt idx="316">
                  <c:v>1.3688000000000131E-3</c:v>
                </c:pt>
                <c:pt idx="317">
                  <c:v>1.3814000000000061E-3</c:v>
                </c:pt>
                <c:pt idx="318">
                  <c:v>1.3943000000000167E-3</c:v>
                </c:pt>
                <c:pt idx="319">
                  <c:v>1.4073E-3</c:v>
                </c:pt>
                <c:pt idx="320">
                  <c:v>1.4205999999999999E-3</c:v>
                </c:pt>
                <c:pt idx="321">
                  <c:v>1.4341000000000043E-3</c:v>
                </c:pt>
                <c:pt idx="322">
                  <c:v>1.4478000000000002E-3</c:v>
                </c:pt>
                <c:pt idx="323">
                  <c:v>1.4618000000000001E-3</c:v>
                </c:pt>
                <c:pt idx="324">
                  <c:v>1.4760000000000081E-3</c:v>
                </c:pt>
                <c:pt idx="325">
                  <c:v>1.4904000000000061E-3</c:v>
                </c:pt>
                <c:pt idx="326">
                  <c:v>1.5041000000000095E-3</c:v>
                </c:pt>
                <c:pt idx="327">
                  <c:v>1.5170000000000001E-3</c:v>
                </c:pt>
                <c:pt idx="328">
                  <c:v>1.5302000000000121E-3</c:v>
                </c:pt>
                <c:pt idx="329">
                  <c:v>1.5437000000000003E-3</c:v>
                </c:pt>
                <c:pt idx="330">
                  <c:v>1.5573000000000023E-3</c:v>
                </c:pt>
                <c:pt idx="331">
                  <c:v>1.5679999999999999E-3</c:v>
                </c:pt>
                <c:pt idx="332">
                  <c:v>1.5789000000000061E-3</c:v>
                </c:pt>
                <c:pt idx="333">
                  <c:v>1.590000000000017E-3</c:v>
                </c:pt>
                <c:pt idx="334">
                  <c:v>1.6015000000000061E-3</c:v>
                </c:pt>
                <c:pt idx="335">
                  <c:v>1.6132000000000023E-3</c:v>
                </c:pt>
                <c:pt idx="336">
                  <c:v>1.6253000000000129E-3</c:v>
                </c:pt>
                <c:pt idx="337">
                  <c:v>1.6377000000000023E-3</c:v>
                </c:pt>
                <c:pt idx="338">
                  <c:v>1.6504000000000176E-3</c:v>
                </c:pt>
                <c:pt idx="339">
                  <c:v>1.6634000000000132E-3</c:v>
                </c:pt>
                <c:pt idx="340">
                  <c:v>1.6767000000000173E-3</c:v>
                </c:pt>
                <c:pt idx="341">
                  <c:v>1.6903000000000206E-3</c:v>
                </c:pt>
                <c:pt idx="342">
                  <c:v>1.7458000000000005E-3</c:v>
                </c:pt>
                <c:pt idx="343">
                  <c:v>1.7634000000000061E-3</c:v>
                </c:pt>
                <c:pt idx="344">
                  <c:v>1.7813000000000045E-3</c:v>
                </c:pt>
                <c:pt idx="345">
                  <c:v>1.7995000000000005E-3</c:v>
                </c:pt>
                <c:pt idx="346">
                  <c:v>1.8180000000000175E-3</c:v>
                </c:pt>
                <c:pt idx="347">
                  <c:v>1.8337000000000023E-3</c:v>
                </c:pt>
                <c:pt idx="348">
                  <c:v>1.7941000000000161E-3</c:v>
                </c:pt>
                <c:pt idx="349">
                  <c:v>1.8101000000000176E-3</c:v>
                </c:pt>
                <c:pt idx="350">
                  <c:v>1.8265000000000165E-3</c:v>
                </c:pt>
                <c:pt idx="351">
                  <c:v>1.8432000000000138E-3</c:v>
                </c:pt>
                <c:pt idx="352">
                  <c:v>1.8601000000000199E-3</c:v>
                </c:pt>
                <c:pt idx="353">
                  <c:v>1.8774000000000134E-3</c:v>
                </c:pt>
                <c:pt idx="354">
                  <c:v>1.8950000000000167E-3</c:v>
                </c:pt>
                <c:pt idx="355">
                  <c:v>1.9129000000000177E-3</c:v>
                </c:pt>
                <c:pt idx="356">
                  <c:v>1.9311000000000178E-3</c:v>
                </c:pt>
                <c:pt idx="357">
                  <c:v>1.9496000000000149E-3</c:v>
                </c:pt>
                <c:pt idx="358">
                  <c:v>1.9684000000000212E-3</c:v>
                </c:pt>
                <c:pt idx="359">
                  <c:v>1.9875000000000205E-3</c:v>
                </c:pt>
                <c:pt idx="360">
                  <c:v>2.0070000000000096E-3</c:v>
                </c:pt>
                <c:pt idx="361">
                  <c:v>2.0267000000000006E-3</c:v>
                </c:pt>
                <c:pt idx="362">
                  <c:v>2.0466999999999998E-3</c:v>
                </c:pt>
                <c:pt idx="363">
                  <c:v>2.0671000000000396E-3</c:v>
                </c:pt>
                <c:pt idx="364">
                  <c:v>2.0877000000000361E-3</c:v>
                </c:pt>
                <c:pt idx="365">
                  <c:v>2.1087000000000289E-3</c:v>
                </c:pt>
                <c:pt idx="366">
                  <c:v>2.1300000000000012E-3</c:v>
                </c:pt>
                <c:pt idx="367">
                  <c:v>2.1516E-3</c:v>
                </c:pt>
                <c:pt idx="368">
                  <c:v>2.1734000000000011E-3</c:v>
                </c:pt>
                <c:pt idx="369">
                  <c:v>2.1956000000000002E-3</c:v>
                </c:pt>
                <c:pt idx="370">
                  <c:v>2.2181000000000271E-3</c:v>
                </c:pt>
                <c:pt idx="371">
                  <c:v>2.2344000000000092E-3</c:v>
                </c:pt>
                <c:pt idx="372">
                  <c:v>2.2514000000000002E-3</c:v>
                </c:pt>
                <c:pt idx="373">
                  <c:v>2.2692000000000163E-3</c:v>
                </c:pt>
                <c:pt idx="374">
                  <c:v>2.2878000000000356E-3</c:v>
                </c:pt>
                <c:pt idx="375">
                  <c:v>2.3071000000000285E-3</c:v>
                </c:pt>
                <c:pt idx="376">
                  <c:v>2.3271000000000177E-3</c:v>
                </c:pt>
                <c:pt idx="377">
                  <c:v>2.3479000000000056E-3</c:v>
                </c:pt>
                <c:pt idx="378">
                  <c:v>2.3694000000000002E-3</c:v>
                </c:pt>
                <c:pt idx="379">
                  <c:v>2.3917000000000001E-3</c:v>
                </c:pt>
                <c:pt idx="380">
                  <c:v>2.4147000000000005E-3</c:v>
                </c:pt>
                <c:pt idx="381">
                  <c:v>2.4384000000000012E-3</c:v>
                </c:pt>
                <c:pt idx="382">
                  <c:v>2.4629000000000005E-3</c:v>
                </c:pt>
                <c:pt idx="383">
                  <c:v>2.4882000000000016E-3</c:v>
                </c:pt>
                <c:pt idx="384">
                  <c:v>2.5142000000000012E-3</c:v>
                </c:pt>
                <c:pt idx="385">
                  <c:v>2.5409000000000304E-3</c:v>
                </c:pt>
                <c:pt idx="386">
                  <c:v>2.5684000000000254E-3</c:v>
                </c:pt>
                <c:pt idx="387">
                  <c:v>2.5966000000000001E-3</c:v>
                </c:pt>
                <c:pt idx="388">
                  <c:v>2.6256000000000096E-3</c:v>
                </c:pt>
                <c:pt idx="389">
                  <c:v>2.6553000000000249E-3</c:v>
                </c:pt>
                <c:pt idx="390">
                  <c:v>2.6858000000000016E-3</c:v>
                </c:pt>
                <c:pt idx="391">
                  <c:v>2.7170000000000276E-3</c:v>
                </c:pt>
                <c:pt idx="392">
                  <c:v>2.7490000000000266E-3</c:v>
                </c:pt>
                <c:pt idx="393">
                  <c:v>2.7817000000000388E-3</c:v>
                </c:pt>
                <c:pt idx="394">
                  <c:v>2.8151000000000005E-3</c:v>
                </c:pt>
                <c:pt idx="395">
                  <c:v>2.8493000000000012E-3</c:v>
                </c:pt>
                <c:pt idx="396">
                  <c:v>2.8843000000000284E-3</c:v>
                </c:pt>
                <c:pt idx="397">
                  <c:v>2.9199000000000004E-3</c:v>
                </c:pt>
                <c:pt idx="398">
                  <c:v>2.9564000000000001E-3</c:v>
                </c:pt>
                <c:pt idx="399">
                  <c:v>2.9935000000000252E-3</c:v>
                </c:pt>
                <c:pt idx="400">
                  <c:v>3.0315000000000012E-3</c:v>
                </c:pt>
                <c:pt idx="401">
                  <c:v>3.0701000000000252E-3</c:v>
                </c:pt>
                <c:pt idx="402">
                  <c:v>3.1095000000000311E-3</c:v>
                </c:pt>
                <c:pt idx="403">
                  <c:v>3.1497000000000361E-3</c:v>
                </c:pt>
                <c:pt idx="404">
                  <c:v>3.1906000000000091E-3</c:v>
                </c:pt>
                <c:pt idx="405">
                  <c:v>3.2323000000000217E-3</c:v>
                </c:pt>
                <c:pt idx="406">
                  <c:v>3.2747000000000353E-3</c:v>
                </c:pt>
                <c:pt idx="407">
                  <c:v>3.3178000000000005E-3</c:v>
                </c:pt>
                <c:pt idx="408">
                  <c:v>3.3617000000000213E-3</c:v>
                </c:pt>
                <c:pt idx="409">
                  <c:v>3.406300000000024E-3</c:v>
                </c:pt>
                <c:pt idx="410">
                  <c:v>3.4517000000000011E-3</c:v>
                </c:pt>
                <c:pt idx="411">
                  <c:v>3.4978000000000222E-3</c:v>
                </c:pt>
                <c:pt idx="412">
                  <c:v>3.5447000000000395E-3</c:v>
                </c:pt>
                <c:pt idx="413">
                  <c:v>3.5923000000000096E-3</c:v>
                </c:pt>
                <c:pt idx="414">
                  <c:v>3.6406000000000329E-3</c:v>
                </c:pt>
                <c:pt idx="415">
                  <c:v>3.6897000000000427E-3</c:v>
                </c:pt>
                <c:pt idx="416">
                  <c:v>3.7396000000000091E-3</c:v>
                </c:pt>
                <c:pt idx="417">
                  <c:v>3.7902000000000343E-3</c:v>
                </c:pt>
                <c:pt idx="418">
                  <c:v>3.8415000000000289E-3</c:v>
                </c:pt>
                <c:pt idx="419">
                  <c:v>3.8936000000000096E-3</c:v>
                </c:pt>
                <c:pt idx="420">
                  <c:v>3.9464000000000009E-3</c:v>
                </c:pt>
                <c:pt idx="421">
                  <c:v>4.0000000000000114E-3</c:v>
                </c:pt>
                <c:pt idx="422">
                  <c:v>4.0543000000000003E-3</c:v>
                </c:pt>
                <c:pt idx="423">
                  <c:v>4.1094000000000104E-3</c:v>
                </c:pt>
                <c:pt idx="424">
                  <c:v>4.1652000000000008E-3</c:v>
                </c:pt>
                <c:pt idx="425">
                  <c:v>4.2218000000000012E-3</c:v>
                </c:pt>
                <c:pt idx="426">
                  <c:v>4.2791000000000591E-3</c:v>
                </c:pt>
                <c:pt idx="427">
                  <c:v>4.3371000000000009E-3</c:v>
                </c:pt>
                <c:pt idx="428">
                  <c:v>4.3959000000000003E-3</c:v>
                </c:pt>
                <c:pt idx="429">
                  <c:v>4.4554000000000113E-3</c:v>
                </c:pt>
                <c:pt idx="430">
                  <c:v>4.5157000000000114E-3</c:v>
                </c:pt>
                <c:pt idx="431">
                  <c:v>4.5768000000000562E-3</c:v>
                </c:pt>
                <c:pt idx="432">
                  <c:v>4.6385000000000011E-3</c:v>
                </c:pt>
                <c:pt idx="433">
                  <c:v>4.7011000000000544E-3</c:v>
                </c:pt>
                <c:pt idx="434">
                  <c:v>4.7643000000000008E-3</c:v>
                </c:pt>
                <c:pt idx="435">
                  <c:v>4.8283000000000024E-3</c:v>
                </c:pt>
                <c:pt idx="436">
                  <c:v>4.8931000000000009E-3</c:v>
                </c:pt>
                <c:pt idx="437">
                  <c:v>4.9586000000000534E-3</c:v>
                </c:pt>
                <c:pt idx="438">
                  <c:v>5.0248000000000003E-3</c:v>
                </c:pt>
                <c:pt idx="439">
                  <c:v>5.0918000000000491E-3</c:v>
                </c:pt>
                <c:pt idx="440">
                  <c:v>5.1596000000000133E-3</c:v>
                </c:pt>
                <c:pt idx="441">
                  <c:v>5.2281000000000011E-3</c:v>
                </c:pt>
                <c:pt idx="442">
                  <c:v>5.2977000000000033E-3</c:v>
                </c:pt>
                <c:pt idx="443">
                  <c:v>5.3671999999999999E-3</c:v>
                </c:pt>
                <c:pt idx="444">
                  <c:v>5.4384000000000671E-3</c:v>
                </c:pt>
                <c:pt idx="445">
                  <c:v>5.5110000000000133E-3</c:v>
                </c:pt>
                <c:pt idx="446">
                  <c:v>5.5852000000000618E-3</c:v>
                </c:pt>
                <c:pt idx="447">
                  <c:v>5.6610000000000011E-3</c:v>
                </c:pt>
                <c:pt idx="448">
                  <c:v>5.7386000000000824E-3</c:v>
                </c:pt>
                <c:pt idx="449">
                  <c:v>5.8171999999999998E-3</c:v>
                </c:pt>
                <c:pt idx="450">
                  <c:v>5.8979000000000002E-3</c:v>
                </c:pt>
                <c:pt idx="451">
                  <c:v>5.9809000000000338E-3</c:v>
                </c:pt>
                <c:pt idx="452">
                  <c:v>6.0660000000000132E-3</c:v>
                </c:pt>
                <c:pt idx="453">
                  <c:v>6.1533000000000013E-3</c:v>
                </c:pt>
                <c:pt idx="454">
                  <c:v>6.2428000000000032E-3</c:v>
                </c:pt>
                <c:pt idx="455">
                  <c:v>6.3345000000000033E-3</c:v>
                </c:pt>
                <c:pt idx="456">
                  <c:v>6.4284000000000103E-3</c:v>
                </c:pt>
                <c:pt idx="457">
                  <c:v>6.5244000000000014E-3</c:v>
                </c:pt>
                <c:pt idx="458">
                  <c:v>6.6227000000000013E-3</c:v>
                </c:pt>
                <c:pt idx="459">
                  <c:v>6.7231000000000122E-3</c:v>
                </c:pt>
                <c:pt idx="460">
                  <c:v>6.8257000000000023E-3</c:v>
                </c:pt>
                <c:pt idx="461">
                  <c:v>6.9305000000000677E-3</c:v>
                </c:pt>
                <c:pt idx="462">
                  <c:v>7.0374000000000122E-3</c:v>
                </c:pt>
                <c:pt idx="463">
                  <c:v>7.1466000000000671E-3</c:v>
                </c:pt>
                <c:pt idx="464">
                  <c:v>7.2579000000000012E-3</c:v>
                </c:pt>
                <c:pt idx="465">
                  <c:v>7.3714000000000791E-3</c:v>
                </c:pt>
                <c:pt idx="466">
                  <c:v>7.4903000000000755E-3</c:v>
                </c:pt>
                <c:pt idx="467">
                  <c:v>7.6046000000000134E-3</c:v>
                </c:pt>
                <c:pt idx="468">
                  <c:v>7.7286000000000637E-3</c:v>
                </c:pt>
                <c:pt idx="469">
                  <c:v>7.8621000000000003E-3</c:v>
                </c:pt>
                <c:pt idx="470">
                  <c:v>8.0053000000000207E-3</c:v>
                </c:pt>
                <c:pt idx="471">
                  <c:v>8.1581000000000067E-3</c:v>
                </c:pt>
                <c:pt idx="472">
                  <c:v>8.3205000000000726E-3</c:v>
                </c:pt>
                <c:pt idx="473">
                  <c:v>8.4925000000001267E-3</c:v>
                </c:pt>
                <c:pt idx="474">
                  <c:v>8.6741000000000006E-3</c:v>
                </c:pt>
                <c:pt idx="475">
                  <c:v>8.8654000000001811E-3</c:v>
                </c:pt>
                <c:pt idx="476">
                  <c:v>9.0663000000000046E-3</c:v>
                </c:pt>
                <c:pt idx="477">
                  <c:v>9.2768000000000208E-3</c:v>
                </c:pt>
                <c:pt idx="478">
                  <c:v>9.4969000000000268E-3</c:v>
                </c:pt>
                <c:pt idx="479">
                  <c:v>9.7266000000000227E-3</c:v>
                </c:pt>
                <c:pt idx="480">
                  <c:v>9.9660000000001067E-3</c:v>
                </c:pt>
                <c:pt idx="481">
                  <c:v>1.0215E-2</c:v>
                </c:pt>
                <c:pt idx="482">
                  <c:v>1.0474000000000001E-2</c:v>
                </c:pt>
                <c:pt idx="483">
                  <c:v>1.0742000000000041E-2</c:v>
                </c:pt>
                <c:pt idx="484">
                  <c:v>1.1020000000000123E-2</c:v>
                </c:pt>
                <c:pt idx="485">
                  <c:v>1.1307000000000001E-2</c:v>
                </c:pt>
                <c:pt idx="486">
                  <c:v>1.1604000000000064E-2</c:v>
                </c:pt>
                <c:pt idx="487">
                  <c:v>1.1911000000000003E-2</c:v>
                </c:pt>
                <c:pt idx="488">
                  <c:v>1.2227000000000002E-2</c:v>
                </c:pt>
                <c:pt idx="489">
                  <c:v>1.2553000000000002E-2</c:v>
                </c:pt>
                <c:pt idx="490">
                  <c:v>1.2888000000000005E-2</c:v>
                </c:pt>
                <c:pt idx="491">
                  <c:v>1.3233999999999998E-2</c:v>
                </c:pt>
                <c:pt idx="492">
                  <c:v>1.3588000000000001E-2</c:v>
                </c:pt>
                <c:pt idx="493">
                  <c:v>1.3953000000000021E-2</c:v>
                </c:pt>
                <c:pt idx="494">
                  <c:v>1.4326999999999998E-2</c:v>
                </c:pt>
                <c:pt idx="495">
                  <c:v>1.4710000000000001E-2</c:v>
                </c:pt>
                <c:pt idx="496">
                  <c:v>1.5104000000000001E-2</c:v>
                </c:pt>
                <c:pt idx="497">
                  <c:v>1.5507000000000005E-2</c:v>
                </c:pt>
                <c:pt idx="498">
                  <c:v>1.5918999999999999E-2</c:v>
                </c:pt>
                <c:pt idx="499">
                  <c:v>1.6341000000000081E-2</c:v>
                </c:pt>
              </c:numCache>
            </c:numRef>
          </c:xVal>
          <c:yVal>
            <c:numRef>
              <c:f>'C:\Users\HP\Documents\[Book2.xlsx]Sheet1'!$G$2:$G$501</c:f>
              <c:numCache>
                <c:formatCode>General</c:formatCode>
                <c:ptCount val="500"/>
                <c:pt idx="0">
                  <c:v>1.1457802040000021E-3</c:v>
                </c:pt>
                <c:pt idx="1">
                  <c:v>1.1654401160000143E-3</c:v>
                </c:pt>
                <c:pt idx="2">
                  <c:v>1.1851000280000169E-3</c:v>
                </c:pt>
                <c:pt idx="3">
                  <c:v>1.2047599400000061E-3</c:v>
                </c:pt>
                <c:pt idx="4">
                  <c:v>1.2244198520000001E-3</c:v>
                </c:pt>
                <c:pt idx="5">
                  <c:v>1.2440797640000147E-3</c:v>
                </c:pt>
                <c:pt idx="6">
                  <c:v>1.263739676E-3</c:v>
                </c:pt>
                <c:pt idx="7">
                  <c:v>1.283399588E-3</c:v>
                </c:pt>
                <c:pt idx="8">
                  <c:v>1.3030595000000117E-3</c:v>
                </c:pt>
                <c:pt idx="9">
                  <c:v>1.3227194120000003E-3</c:v>
                </c:pt>
                <c:pt idx="10">
                  <c:v>1.3423793240000185E-3</c:v>
                </c:pt>
                <c:pt idx="11">
                  <c:v>1.3620392360000001E-3</c:v>
                </c:pt>
                <c:pt idx="12">
                  <c:v>1.3816991480000002E-3</c:v>
                </c:pt>
                <c:pt idx="13">
                  <c:v>1.4013590600000041E-3</c:v>
                </c:pt>
                <c:pt idx="14">
                  <c:v>1.4210189720000061E-3</c:v>
                </c:pt>
                <c:pt idx="15">
                  <c:v>1.4406788840000061E-3</c:v>
                </c:pt>
                <c:pt idx="16">
                  <c:v>1.4603387959999999E-3</c:v>
                </c:pt>
                <c:pt idx="17">
                  <c:v>1.4799987079999978E-3</c:v>
                </c:pt>
                <c:pt idx="18">
                  <c:v>1.4996586200000041E-3</c:v>
                </c:pt>
                <c:pt idx="19">
                  <c:v>1.5193185320000122E-3</c:v>
                </c:pt>
                <c:pt idx="20">
                  <c:v>1.5389784440000157E-3</c:v>
                </c:pt>
                <c:pt idx="21">
                  <c:v>1.5586383560000003E-3</c:v>
                </c:pt>
                <c:pt idx="22">
                  <c:v>1.5782982680000001E-3</c:v>
                </c:pt>
                <c:pt idx="23">
                  <c:v>1.5979581800000149E-3</c:v>
                </c:pt>
                <c:pt idx="24">
                  <c:v>1.6176180920000043E-3</c:v>
                </c:pt>
                <c:pt idx="25">
                  <c:v>1.6372780040000193E-3</c:v>
                </c:pt>
                <c:pt idx="26">
                  <c:v>1.6569379160000226E-3</c:v>
                </c:pt>
                <c:pt idx="27">
                  <c:v>1.676597828000025E-3</c:v>
                </c:pt>
                <c:pt idx="28">
                  <c:v>1.696257740000029E-3</c:v>
                </c:pt>
                <c:pt idx="29">
                  <c:v>1.7159176520000004E-3</c:v>
                </c:pt>
                <c:pt idx="30">
                  <c:v>1.7355775640000236E-3</c:v>
                </c:pt>
                <c:pt idx="31">
                  <c:v>1.7552374760000154E-3</c:v>
                </c:pt>
                <c:pt idx="32">
                  <c:v>1.7748973880000005E-3</c:v>
                </c:pt>
                <c:pt idx="33">
                  <c:v>1.7945573000000214E-3</c:v>
                </c:pt>
                <c:pt idx="34">
                  <c:v>1.8142172120000145E-3</c:v>
                </c:pt>
                <c:pt idx="35">
                  <c:v>1.8338771240000282E-3</c:v>
                </c:pt>
                <c:pt idx="36">
                  <c:v>1.8535370360000195E-3</c:v>
                </c:pt>
                <c:pt idx="37">
                  <c:v>1.8731969480000061E-3</c:v>
                </c:pt>
                <c:pt idx="38">
                  <c:v>1.8928568600000255E-3</c:v>
                </c:pt>
                <c:pt idx="39">
                  <c:v>1.912516772000017E-3</c:v>
                </c:pt>
                <c:pt idx="40">
                  <c:v>1.9321766840000203E-3</c:v>
                </c:pt>
                <c:pt idx="41">
                  <c:v>1.9518365960000119E-3</c:v>
                </c:pt>
                <c:pt idx="42">
                  <c:v>1.9714965080000041E-3</c:v>
                </c:pt>
                <c:pt idx="43">
                  <c:v>1.9911564200000265E-3</c:v>
                </c:pt>
                <c:pt idx="44">
                  <c:v>2.0108163320000003E-3</c:v>
                </c:pt>
                <c:pt idx="45">
                  <c:v>2.0304762440000006E-3</c:v>
                </c:pt>
                <c:pt idx="46">
                  <c:v>2.0501361560000212E-3</c:v>
                </c:pt>
                <c:pt idx="47">
                  <c:v>2.0697960680000449E-3</c:v>
                </c:pt>
                <c:pt idx="48">
                  <c:v>2.0894559799999987E-3</c:v>
                </c:pt>
                <c:pt idx="49">
                  <c:v>2.1091158920000285E-3</c:v>
                </c:pt>
                <c:pt idx="50">
                  <c:v>2.1287758040000092E-3</c:v>
                </c:pt>
                <c:pt idx="51">
                  <c:v>2.1484357160000338E-3</c:v>
                </c:pt>
                <c:pt idx="52">
                  <c:v>2.1680956280000258E-3</c:v>
                </c:pt>
                <c:pt idx="53">
                  <c:v>2.1877555400000395E-3</c:v>
                </c:pt>
                <c:pt idx="54">
                  <c:v>2.2074154520000293E-3</c:v>
                </c:pt>
                <c:pt idx="55">
                  <c:v>2.2270753640000096E-3</c:v>
                </c:pt>
                <c:pt idx="56">
                  <c:v>2.2467352760000359E-3</c:v>
                </c:pt>
                <c:pt idx="57">
                  <c:v>2.266395188000027E-3</c:v>
                </c:pt>
                <c:pt idx="58">
                  <c:v>2.2860551E-3</c:v>
                </c:pt>
                <c:pt idx="59">
                  <c:v>2.3057150120000002E-3</c:v>
                </c:pt>
                <c:pt idx="60">
                  <c:v>2.3253749240000001E-3</c:v>
                </c:pt>
                <c:pt idx="61">
                  <c:v>2.3450348360000016E-3</c:v>
                </c:pt>
                <c:pt idx="62">
                  <c:v>2.3646947480000543E-3</c:v>
                </c:pt>
                <c:pt idx="63">
                  <c:v>2.3843546600000056E-3</c:v>
                </c:pt>
                <c:pt idx="64">
                  <c:v>2.4040145720000379E-3</c:v>
                </c:pt>
                <c:pt idx="65">
                  <c:v>2.4236744840000005E-3</c:v>
                </c:pt>
                <c:pt idx="66">
                  <c:v>2.4433343960000458E-3</c:v>
                </c:pt>
                <c:pt idx="67">
                  <c:v>2.4629943080000374E-3</c:v>
                </c:pt>
                <c:pt idx="68">
                  <c:v>2.4826542200000004E-3</c:v>
                </c:pt>
                <c:pt idx="69">
                  <c:v>2.5023141320000006E-3</c:v>
                </c:pt>
                <c:pt idx="70">
                  <c:v>2.5219740440000356E-3</c:v>
                </c:pt>
                <c:pt idx="71">
                  <c:v>2.541633956000028E-3</c:v>
                </c:pt>
                <c:pt idx="72">
                  <c:v>2.5612938680000426E-3</c:v>
                </c:pt>
                <c:pt idx="73">
                  <c:v>2.5809537800000329E-3</c:v>
                </c:pt>
                <c:pt idx="74">
                  <c:v>2.6006136920000257E-3</c:v>
                </c:pt>
                <c:pt idx="75">
                  <c:v>2.6202736040000052E-3</c:v>
                </c:pt>
                <c:pt idx="76">
                  <c:v>2.6399335160000289E-3</c:v>
                </c:pt>
                <c:pt idx="77">
                  <c:v>2.6595934280000096E-3</c:v>
                </c:pt>
                <c:pt idx="78">
                  <c:v>2.6792533399999999E-3</c:v>
                </c:pt>
                <c:pt idx="79">
                  <c:v>2.6989132520000491E-3</c:v>
                </c:pt>
                <c:pt idx="80">
                  <c:v>2.7185731640000012E-3</c:v>
                </c:pt>
                <c:pt idx="81">
                  <c:v>2.7382330760000314E-3</c:v>
                </c:pt>
                <c:pt idx="82">
                  <c:v>2.7578929880000217E-3</c:v>
                </c:pt>
                <c:pt idx="83">
                  <c:v>2.7775529000000016E-3</c:v>
                </c:pt>
                <c:pt idx="84">
                  <c:v>2.7972128120000309E-3</c:v>
                </c:pt>
                <c:pt idx="85">
                  <c:v>2.8168727239999978E-3</c:v>
                </c:pt>
                <c:pt idx="86">
                  <c:v>2.8365326359999997E-3</c:v>
                </c:pt>
                <c:pt idx="87">
                  <c:v>2.8561925480000212E-3</c:v>
                </c:pt>
                <c:pt idx="88">
                  <c:v>2.8758524599999977E-3</c:v>
                </c:pt>
                <c:pt idx="89">
                  <c:v>2.8955123720000005E-3</c:v>
                </c:pt>
                <c:pt idx="90">
                  <c:v>2.9151722840000003E-3</c:v>
                </c:pt>
                <c:pt idx="91">
                  <c:v>2.9348321960000001E-3</c:v>
                </c:pt>
                <c:pt idx="92">
                  <c:v>2.9544921080000052E-3</c:v>
                </c:pt>
                <c:pt idx="93">
                  <c:v>2.9741520200000002E-3</c:v>
                </c:pt>
                <c:pt idx="94">
                  <c:v>2.9938119310000092E-3</c:v>
                </c:pt>
                <c:pt idx="95">
                  <c:v>3.0134718430000294E-3</c:v>
                </c:pt>
                <c:pt idx="96">
                  <c:v>3.0331317550000656E-3</c:v>
                </c:pt>
                <c:pt idx="97">
                  <c:v>3.0527916670000346E-3</c:v>
                </c:pt>
                <c:pt idx="98">
                  <c:v>3.0724515790000002E-3</c:v>
                </c:pt>
                <c:pt idx="99">
                  <c:v>3.0921114910000052E-3</c:v>
                </c:pt>
                <c:pt idx="100">
                  <c:v>3.1117714030000011E-3</c:v>
                </c:pt>
                <c:pt idx="101">
                  <c:v>3.1314313150000096E-3</c:v>
                </c:pt>
                <c:pt idx="102">
                  <c:v>3.1510912270000359E-3</c:v>
                </c:pt>
                <c:pt idx="103">
                  <c:v>3.1707511390000002E-3</c:v>
                </c:pt>
                <c:pt idx="104">
                  <c:v>3.1904110510000438E-3</c:v>
                </c:pt>
                <c:pt idx="105">
                  <c:v>3.2100709630000016E-3</c:v>
                </c:pt>
                <c:pt idx="106">
                  <c:v>3.2297308750000504E-3</c:v>
                </c:pt>
                <c:pt idx="107">
                  <c:v>3.2493907870000628E-3</c:v>
                </c:pt>
                <c:pt idx="108">
                  <c:v>3.2690506990000006E-3</c:v>
                </c:pt>
                <c:pt idx="109">
                  <c:v>3.288710611000049E-3</c:v>
                </c:pt>
                <c:pt idx="110">
                  <c:v>3.3083705230000015E-3</c:v>
                </c:pt>
                <c:pt idx="111">
                  <c:v>3.3280304350000005E-3</c:v>
                </c:pt>
                <c:pt idx="112">
                  <c:v>3.347690347000048E-3</c:v>
                </c:pt>
                <c:pt idx="113">
                  <c:v>3.3673502590000387E-3</c:v>
                </c:pt>
                <c:pt idx="114">
                  <c:v>3.387010171000032E-3</c:v>
                </c:pt>
                <c:pt idx="115">
                  <c:v>3.4066700830000006E-3</c:v>
                </c:pt>
                <c:pt idx="116">
                  <c:v>3.4263299950000052E-3</c:v>
                </c:pt>
                <c:pt idx="117">
                  <c:v>3.4459899070000289E-3</c:v>
                </c:pt>
                <c:pt idx="118">
                  <c:v>3.4656498190000001E-3</c:v>
                </c:pt>
                <c:pt idx="119">
                  <c:v>3.4853097310000329E-3</c:v>
                </c:pt>
                <c:pt idx="120">
                  <c:v>3.5049696430000262E-3</c:v>
                </c:pt>
                <c:pt idx="121">
                  <c:v>3.5246295550000399E-3</c:v>
                </c:pt>
                <c:pt idx="122">
                  <c:v>3.5442894670000293E-3</c:v>
                </c:pt>
                <c:pt idx="123">
                  <c:v>3.5639493790000096E-3</c:v>
                </c:pt>
                <c:pt idx="124">
                  <c:v>3.5836092910000376E-3</c:v>
                </c:pt>
                <c:pt idx="125">
                  <c:v>3.6032692030000275E-3</c:v>
                </c:pt>
                <c:pt idx="126">
                  <c:v>3.6229291150000056E-3</c:v>
                </c:pt>
                <c:pt idx="127">
                  <c:v>3.6425890270000345E-3</c:v>
                </c:pt>
                <c:pt idx="128">
                  <c:v>3.6622489389999996E-3</c:v>
                </c:pt>
                <c:pt idx="129">
                  <c:v>3.6819088510000415E-3</c:v>
                </c:pt>
                <c:pt idx="130">
                  <c:v>3.7015687630000335E-3</c:v>
                </c:pt>
                <c:pt idx="131">
                  <c:v>3.7212286750000169E-3</c:v>
                </c:pt>
                <c:pt idx="132">
                  <c:v>3.7408885870000397E-3</c:v>
                </c:pt>
                <c:pt idx="133">
                  <c:v>3.7605484990000005E-3</c:v>
                </c:pt>
                <c:pt idx="134">
                  <c:v>3.7802084110000016E-3</c:v>
                </c:pt>
                <c:pt idx="135">
                  <c:v>3.7998683230000001E-3</c:v>
                </c:pt>
                <c:pt idx="136">
                  <c:v>3.8195282350000012E-3</c:v>
                </c:pt>
                <c:pt idx="137">
                  <c:v>3.839188147000024E-3</c:v>
                </c:pt>
                <c:pt idx="138">
                  <c:v>3.858848059E-3</c:v>
                </c:pt>
                <c:pt idx="139">
                  <c:v>3.8785079710000284E-3</c:v>
                </c:pt>
                <c:pt idx="140">
                  <c:v>3.8981678830000096E-3</c:v>
                </c:pt>
                <c:pt idx="141">
                  <c:v>3.9178277950000211E-3</c:v>
                </c:pt>
                <c:pt idx="142">
                  <c:v>3.9374877070000426E-3</c:v>
                </c:pt>
                <c:pt idx="143">
                  <c:v>3.9571476190000008E-3</c:v>
                </c:pt>
                <c:pt idx="144">
                  <c:v>3.9768075310000007E-3</c:v>
                </c:pt>
                <c:pt idx="145">
                  <c:v>3.9964674430000005E-3</c:v>
                </c:pt>
                <c:pt idx="146">
                  <c:v>4.0161273550000124E-3</c:v>
                </c:pt>
                <c:pt idx="147">
                  <c:v>4.0357872670000001E-3</c:v>
                </c:pt>
                <c:pt idx="148">
                  <c:v>4.0554471789999999E-3</c:v>
                </c:pt>
                <c:pt idx="149">
                  <c:v>4.0751070910000553E-3</c:v>
                </c:pt>
                <c:pt idx="150">
                  <c:v>4.0947670030000334E-3</c:v>
                </c:pt>
                <c:pt idx="151">
                  <c:v>4.1144269150000003E-3</c:v>
                </c:pt>
                <c:pt idx="152">
                  <c:v>4.1340868269999645E-3</c:v>
                </c:pt>
                <c:pt idx="153">
                  <c:v>4.1537467389999999E-3</c:v>
                </c:pt>
                <c:pt idx="154">
                  <c:v>4.1734066509999997E-3</c:v>
                </c:pt>
                <c:pt idx="155">
                  <c:v>4.1930665630000004E-3</c:v>
                </c:pt>
                <c:pt idx="156">
                  <c:v>4.2127264750000124E-3</c:v>
                </c:pt>
                <c:pt idx="157">
                  <c:v>4.2323863870000113E-3</c:v>
                </c:pt>
                <c:pt idx="158">
                  <c:v>4.2520462989999999E-3</c:v>
                </c:pt>
                <c:pt idx="159">
                  <c:v>4.271706211000057E-3</c:v>
                </c:pt>
                <c:pt idx="160">
                  <c:v>4.2913661230000923E-3</c:v>
                </c:pt>
                <c:pt idx="161">
                  <c:v>4.3110260350000132E-3</c:v>
                </c:pt>
                <c:pt idx="162">
                  <c:v>4.330685947E-3</c:v>
                </c:pt>
                <c:pt idx="163">
                  <c:v>4.3503458589999955E-3</c:v>
                </c:pt>
                <c:pt idx="164">
                  <c:v>4.3700057709999997E-3</c:v>
                </c:pt>
                <c:pt idx="165">
                  <c:v>4.3896656830000966E-3</c:v>
                </c:pt>
                <c:pt idx="166">
                  <c:v>4.4093255950000904E-3</c:v>
                </c:pt>
                <c:pt idx="167">
                  <c:v>4.4289855069999497E-3</c:v>
                </c:pt>
                <c:pt idx="168">
                  <c:v>4.4486454190000718E-3</c:v>
                </c:pt>
                <c:pt idx="169">
                  <c:v>4.4683053309999997E-3</c:v>
                </c:pt>
                <c:pt idx="170">
                  <c:v>4.4879652430000003E-3</c:v>
                </c:pt>
                <c:pt idx="171">
                  <c:v>4.5076251550000123E-3</c:v>
                </c:pt>
                <c:pt idx="172">
                  <c:v>4.5272850669999514E-3</c:v>
                </c:pt>
                <c:pt idx="173">
                  <c:v>4.5469449789999955E-3</c:v>
                </c:pt>
                <c:pt idx="174">
                  <c:v>4.5666048910000014E-3</c:v>
                </c:pt>
                <c:pt idx="175">
                  <c:v>4.5862648030000636E-3</c:v>
                </c:pt>
                <c:pt idx="176">
                  <c:v>4.605924715000001E-3</c:v>
                </c:pt>
                <c:pt idx="177">
                  <c:v>4.6255846269999141E-3</c:v>
                </c:pt>
                <c:pt idx="178">
                  <c:v>4.6452445389999946E-3</c:v>
                </c:pt>
                <c:pt idx="179">
                  <c:v>4.6649044509999398E-3</c:v>
                </c:pt>
                <c:pt idx="180">
                  <c:v>4.6845643629999855E-3</c:v>
                </c:pt>
                <c:pt idx="181">
                  <c:v>4.704224275000001E-3</c:v>
                </c:pt>
                <c:pt idx="182">
                  <c:v>4.7238841869999965E-3</c:v>
                </c:pt>
                <c:pt idx="183">
                  <c:v>4.7435440990000024E-3</c:v>
                </c:pt>
                <c:pt idx="184">
                  <c:v>4.7632040110000004E-3</c:v>
                </c:pt>
                <c:pt idx="185">
                  <c:v>4.782863923000074E-3</c:v>
                </c:pt>
                <c:pt idx="186">
                  <c:v>4.8025238350000009E-3</c:v>
                </c:pt>
                <c:pt idx="187">
                  <c:v>4.8221837469999765E-3</c:v>
                </c:pt>
                <c:pt idx="188">
                  <c:v>4.8418436590000526E-3</c:v>
                </c:pt>
                <c:pt idx="189">
                  <c:v>4.8615035710000004E-3</c:v>
                </c:pt>
                <c:pt idx="190">
                  <c:v>4.8811634830001225E-3</c:v>
                </c:pt>
                <c:pt idx="191">
                  <c:v>4.9008233950001128E-3</c:v>
                </c:pt>
                <c:pt idx="192">
                  <c:v>4.9204833069999999E-3</c:v>
                </c:pt>
                <c:pt idx="193">
                  <c:v>4.9401432190000552E-3</c:v>
                </c:pt>
                <c:pt idx="194">
                  <c:v>4.9598031310000889E-3</c:v>
                </c:pt>
                <c:pt idx="195">
                  <c:v>4.9794630430001251E-3</c:v>
                </c:pt>
                <c:pt idx="196">
                  <c:v>4.9991229550000685E-3</c:v>
                </c:pt>
                <c:pt idx="197">
                  <c:v>5.0187828669999955E-3</c:v>
                </c:pt>
                <c:pt idx="198">
                  <c:v>5.0384427790000534E-3</c:v>
                </c:pt>
                <c:pt idx="199">
                  <c:v>5.0581026910000194E-3</c:v>
                </c:pt>
                <c:pt idx="200">
                  <c:v>5.0777626030000834E-3</c:v>
                </c:pt>
                <c:pt idx="201">
                  <c:v>5.0974225150000113E-3</c:v>
                </c:pt>
                <c:pt idx="202">
                  <c:v>5.1170824269999955E-3</c:v>
                </c:pt>
                <c:pt idx="203">
                  <c:v>5.1367423390000534E-3</c:v>
                </c:pt>
                <c:pt idx="204">
                  <c:v>5.1564022510000003E-3</c:v>
                </c:pt>
                <c:pt idx="205">
                  <c:v>5.1760621630000843E-3</c:v>
                </c:pt>
                <c:pt idx="206">
                  <c:v>5.1957220750000034E-3</c:v>
                </c:pt>
                <c:pt idx="207">
                  <c:v>5.2153819869999998E-3</c:v>
                </c:pt>
                <c:pt idx="208">
                  <c:v>5.2350418990000534E-3</c:v>
                </c:pt>
                <c:pt idx="209">
                  <c:v>5.2547018099999955E-3</c:v>
                </c:pt>
                <c:pt idx="210">
                  <c:v>5.2743617220000916E-3</c:v>
                </c:pt>
                <c:pt idx="211">
                  <c:v>5.2940216340000134E-3</c:v>
                </c:pt>
                <c:pt idx="212">
                  <c:v>5.3136815459999985E-3</c:v>
                </c:pt>
                <c:pt idx="213">
                  <c:v>5.3333414580000659E-3</c:v>
                </c:pt>
                <c:pt idx="214">
                  <c:v>5.3530013699999998E-3</c:v>
                </c:pt>
                <c:pt idx="215">
                  <c:v>5.3726612820000916E-3</c:v>
                </c:pt>
                <c:pt idx="216">
                  <c:v>5.3923211940000854E-3</c:v>
                </c:pt>
                <c:pt idx="217">
                  <c:v>5.4119811060000123E-3</c:v>
                </c:pt>
                <c:pt idx="218">
                  <c:v>5.4316410180001136E-3</c:v>
                </c:pt>
                <c:pt idx="219">
                  <c:v>5.4513009300000579E-3</c:v>
                </c:pt>
                <c:pt idx="220">
                  <c:v>5.4709608420000534E-3</c:v>
                </c:pt>
                <c:pt idx="221">
                  <c:v>5.4906207540000871E-3</c:v>
                </c:pt>
                <c:pt idx="222">
                  <c:v>5.5102806660000002E-3</c:v>
                </c:pt>
                <c:pt idx="223">
                  <c:v>5.529940578E-3</c:v>
                </c:pt>
                <c:pt idx="224">
                  <c:v>5.549600490000103E-3</c:v>
                </c:pt>
                <c:pt idx="225">
                  <c:v>5.5692604020000933E-3</c:v>
                </c:pt>
                <c:pt idx="226">
                  <c:v>5.5889203140000133E-3</c:v>
                </c:pt>
                <c:pt idx="227">
                  <c:v>5.6085802259999975E-3</c:v>
                </c:pt>
                <c:pt idx="228">
                  <c:v>5.6282401379999999E-3</c:v>
                </c:pt>
                <c:pt idx="229">
                  <c:v>5.6479000499999946E-3</c:v>
                </c:pt>
                <c:pt idx="230">
                  <c:v>5.6675599619999866E-3</c:v>
                </c:pt>
                <c:pt idx="231">
                  <c:v>5.6872198740000003E-3</c:v>
                </c:pt>
                <c:pt idx="232">
                  <c:v>5.7068797860000834E-3</c:v>
                </c:pt>
                <c:pt idx="233">
                  <c:v>5.7265396979999999E-3</c:v>
                </c:pt>
                <c:pt idx="234">
                  <c:v>5.7461996100000674E-3</c:v>
                </c:pt>
                <c:pt idx="235">
                  <c:v>5.7658595220000013E-3</c:v>
                </c:pt>
                <c:pt idx="236">
                  <c:v>5.7855194340000133E-3</c:v>
                </c:pt>
                <c:pt idx="237">
                  <c:v>5.8051793460000009E-3</c:v>
                </c:pt>
                <c:pt idx="238">
                  <c:v>5.824839257999947E-3</c:v>
                </c:pt>
                <c:pt idx="239">
                  <c:v>5.8444991700000023E-3</c:v>
                </c:pt>
                <c:pt idx="240">
                  <c:v>5.8641590820000013E-3</c:v>
                </c:pt>
                <c:pt idx="241">
                  <c:v>5.8838189940000592E-3</c:v>
                </c:pt>
                <c:pt idx="242">
                  <c:v>5.9034789060000434E-3</c:v>
                </c:pt>
                <c:pt idx="243">
                  <c:v>5.9231388179999955E-3</c:v>
                </c:pt>
                <c:pt idx="244">
                  <c:v>5.9427987300000812E-3</c:v>
                </c:pt>
                <c:pt idx="245">
                  <c:v>5.9624586420000012E-3</c:v>
                </c:pt>
                <c:pt idx="246">
                  <c:v>5.9821185540000011E-3</c:v>
                </c:pt>
                <c:pt idx="247">
                  <c:v>6.0017784660000564E-3</c:v>
                </c:pt>
                <c:pt idx="248">
                  <c:v>6.0214383779999955E-3</c:v>
                </c:pt>
                <c:pt idx="249">
                  <c:v>6.0410982900000838E-3</c:v>
                </c:pt>
                <c:pt idx="250">
                  <c:v>6.0607582020000012E-3</c:v>
                </c:pt>
                <c:pt idx="251">
                  <c:v>6.0804181140000713E-3</c:v>
                </c:pt>
                <c:pt idx="252">
                  <c:v>6.1000780260000009E-3</c:v>
                </c:pt>
                <c:pt idx="253">
                  <c:v>6.1197379379999955E-3</c:v>
                </c:pt>
                <c:pt idx="254">
                  <c:v>6.1393978500000265E-3</c:v>
                </c:pt>
                <c:pt idx="255">
                  <c:v>6.1590577620000133E-3</c:v>
                </c:pt>
                <c:pt idx="256">
                  <c:v>6.1787176740000114E-3</c:v>
                </c:pt>
                <c:pt idx="257">
                  <c:v>6.1983775860000034E-3</c:v>
                </c:pt>
                <c:pt idx="258">
                  <c:v>6.2180374980000562E-3</c:v>
                </c:pt>
                <c:pt idx="259">
                  <c:v>6.2376974100000907E-3</c:v>
                </c:pt>
                <c:pt idx="260">
                  <c:v>6.2573573220000124E-3</c:v>
                </c:pt>
                <c:pt idx="261">
                  <c:v>6.2770172340000114E-3</c:v>
                </c:pt>
                <c:pt idx="262">
                  <c:v>6.2966771460000633E-3</c:v>
                </c:pt>
                <c:pt idx="263">
                  <c:v>6.3163370579999998E-3</c:v>
                </c:pt>
                <c:pt idx="264">
                  <c:v>6.3359969699999996E-3</c:v>
                </c:pt>
                <c:pt idx="265">
                  <c:v>6.3556568820000133E-3</c:v>
                </c:pt>
                <c:pt idx="266">
                  <c:v>6.3753167940000782E-3</c:v>
                </c:pt>
                <c:pt idx="267">
                  <c:v>6.3949767059999999E-3</c:v>
                </c:pt>
                <c:pt idx="268">
                  <c:v>6.4146366179999997E-3</c:v>
                </c:pt>
                <c:pt idx="269">
                  <c:v>6.4342965300000464E-3</c:v>
                </c:pt>
                <c:pt idx="270">
                  <c:v>6.4539564420000133E-3</c:v>
                </c:pt>
                <c:pt idx="271">
                  <c:v>6.4736163540000799E-3</c:v>
                </c:pt>
                <c:pt idx="272">
                  <c:v>6.4932762660000094E-3</c:v>
                </c:pt>
                <c:pt idx="273">
                  <c:v>6.5129361779999945E-3</c:v>
                </c:pt>
                <c:pt idx="274">
                  <c:v>6.5325960900000472E-3</c:v>
                </c:pt>
                <c:pt idx="275">
                  <c:v>6.5522560020000132E-3</c:v>
                </c:pt>
                <c:pt idx="276">
                  <c:v>6.5719159140000113E-3</c:v>
                </c:pt>
                <c:pt idx="277">
                  <c:v>6.5915758260000007E-3</c:v>
                </c:pt>
                <c:pt idx="278">
                  <c:v>6.6112357380000014E-3</c:v>
                </c:pt>
                <c:pt idx="279">
                  <c:v>6.6308956500000012E-3</c:v>
                </c:pt>
                <c:pt idx="280">
                  <c:v>6.6505555619999846E-3</c:v>
                </c:pt>
                <c:pt idx="281">
                  <c:v>6.6702154740000113E-3</c:v>
                </c:pt>
                <c:pt idx="282">
                  <c:v>6.6898753860000033E-3</c:v>
                </c:pt>
                <c:pt idx="283">
                  <c:v>6.7095352980000014E-3</c:v>
                </c:pt>
                <c:pt idx="284">
                  <c:v>6.7291952100000012E-3</c:v>
                </c:pt>
                <c:pt idx="285">
                  <c:v>6.74885512200006E-3</c:v>
                </c:pt>
                <c:pt idx="286">
                  <c:v>6.7685150340000009E-3</c:v>
                </c:pt>
                <c:pt idx="287">
                  <c:v>6.7881749460000007E-3</c:v>
                </c:pt>
                <c:pt idx="288">
                  <c:v>6.8078348579999745E-3</c:v>
                </c:pt>
                <c:pt idx="289">
                  <c:v>6.8274947699999856E-3</c:v>
                </c:pt>
                <c:pt idx="290">
                  <c:v>6.847154682000001E-3</c:v>
                </c:pt>
                <c:pt idx="291">
                  <c:v>6.8668145940000008E-3</c:v>
                </c:pt>
                <c:pt idx="292">
                  <c:v>6.8864745060000006E-3</c:v>
                </c:pt>
                <c:pt idx="293">
                  <c:v>6.9061344180000013E-3</c:v>
                </c:pt>
                <c:pt idx="294">
                  <c:v>6.9257943300000124E-3</c:v>
                </c:pt>
                <c:pt idx="295">
                  <c:v>6.9454542420000114E-3</c:v>
                </c:pt>
                <c:pt idx="296">
                  <c:v>6.9651141539999965E-3</c:v>
                </c:pt>
                <c:pt idx="297">
                  <c:v>6.9847740660000024E-3</c:v>
                </c:pt>
                <c:pt idx="298">
                  <c:v>7.0044339779999996E-3</c:v>
                </c:pt>
                <c:pt idx="299">
                  <c:v>7.0240938900000124E-3</c:v>
                </c:pt>
                <c:pt idx="300">
                  <c:v>7.0437538020000721E-3</c:v>
                </c:pt>
                <c:pt idx="301">
                  <c:v>7.0634137140000606E-3</c:v>
                </c:pt>
                <c:pt idx="302">
                  <c:v>7.083073626000057E-3</c:v>
                </c:pt>
                <c:pt idx="303">
                  <c:v>7.1027335380000004E-3</c:v>
                </c:pt>
                <c:pt idx="304">
                  <c:v>7.1223934500000132E-3</c:v>
                </c:pt>
                <c:pt idx="305">
                  <c:v>7.1420533620000122E-3</c:v>
                </c:pt>
                <c:pt idx="306">
                  <c:v>7.1617132739999999E-3</c:v>
                </c:pt>
                <c:pt idx="307">
                  <c:v>7.1813731860000977E-3</c:v>
                </c:pt>
                <c:pt idx="308">
                  <c:v>7.2010330980000923E-3</c:v>
                </c:pt>
                <c:pt idx="309">
                  <c:v>7.2206930100000861E-3</c:v>
                </c:pt>
                <c:pt idx="310">
                  <c:v>7.2403529220000746E-3</c:v>
                </c:pt>
                <c:pt idx="311">
                  <c:v>7.2600128339999999E-3</c:v>
                </c:pt>
                <c:pt idx="312">
                  <c:v>7.2796727460001038E-3</c:v>
                </c:pt>
                <c:pt idx="313">
                  <c:v>7.2993326580000194E-3</c:v>
                </c:pt>
                <c:pt idx="314">
                  <c:v>7.3189925700000011E-3</c:v>
                </c:pt>
                <c:pt idx="315">
                  <c:v>7.3386524820001275E-3</c:v>
                </c:pt>
                <c:pt idx="316">
                  <c:v>7.3583123940000718E-3</c:v>
                </c:pt>
                <c:pt idx="317">
                  <c:v>7.3779723060000022E-3</c:v>
                </c:pt>
                <c:pt idx="318">
                  <c:v>7.3976322180000012E-3</c:v>
                </c:pt>
                <c:pt idx="319">
                  <c:v>7.4172921300000921E-3</c:v>
                </c:pt>
                <c:pt idx="320">
                  <c:v>7.4369520420000832E-3</c:v>
                </c:pt>
                <c:pt idx="321">
                  <c:v>7.4566119540000787E-3</c:v>
                </c:pt>
                <c:pt idx="322">
                  <c:v>7.476271866000069E-3</c:v>
                </c:pt>
                <c:pt idx="323">
                  <c:v>7.4959317780000012E-3</c:v>
                </c:pt>
                <c:pt idx="324">
                  <c:v>7.5155916900000548E-3</c:v>
                </c:pt>
                <c:pt idx="325">
                  <c:v>7.5352516010000889E-3</c:v>
                </c:pt>
                <c:pt idx="326">
                  <c:v>7.5549115130000002E-3</c:v>
                </c:pt>
                <c:pt idx="327">
                  <c:v>7.5745714250000686E-3</c:v>
                </c:pt>
                <c:pt idx="328">
                  <c:v>7.5942313369999999E-3</c:v>
                </c:pt>
                <c:pt idx="329">
                  <c:v>7.6138912489999997E-3</c:v>
                </c:pt>
                <c:pt idx="330">
                  <c:v>7.6335511610000194E-3</c:v>
                </c:pt>
                <c:pt idx="331">
                  <c:v>7.6532110730000132E-3</c:v>
                </c:pt>
                <c:pt idx="332">
                  <c:v>7.6728709850000703E-3</c:v>
                </c:pt>
                <c:pt idx="333">
                  <c:v>7.6925308969999955E-3</c:v>
                </c:pt>
                <c:pt idx="334">
                  <c:v>7.7121908089999996E-3</c:v>
                </c:pt>
                <c:pt idx="335">
                  <c:v>7.7318507210000923E-3</c:v>
                </c:pt>
                <c:pt idx="336">
                  <c:v>7.7515106330000123E-3</c:v>
                </c:pt>
                <c:pt idx="337">
                  <c:v>7.7711705450000728E-3</c:v>
                </c:pt>
                <c:pt idx="338">
                  <c:v>7.7908304570000024E-3</c:v>
                </c:pt>
                <c:pt idx="339">
                  <c:v>7.8104903690000014E-3</c:v>
                </c:pt>
                <c:pt idx="340">
                  <c:v>7.8301502810000333E-3</c:v>
                </c:pt>
                <c:pt idx="341">
                  <c:v>7.8498101930000851E-3</c:v>
                </c:pt>
                <c:pt idx="342">
                  <c:v>7.869470105000085E-3</c:v>
                </c:pt>
                <c:pt idx="343">
                  <c:v>7.8891300169999998E-3</c:v>
                </c:pt>
                <c:pt idx="344">
                  <c:v>7.9087899290000534E-3</c:v>
                </c:pt>
                <c:pt idx="345">
                  <c:v>7.9284498409999994E-3</c:v>
                </c:pt>
                <c:pt idx="346">
                  <c:v>7.9481097530000877E-3</c:v>
                </c:pt>
                <c:pt idx="347">
                  <c:v>7.9677696650000858E-3</c:v>
                </c:pt>
                <c:pt idx="348">
                  <c:v>7.9874295770000023E-3</c:v>
                </c:pt>
                <c:pt idx="349">
                  <c:v>8.0070894890000247E-3</c:v>
                </c:pt>
                <c:pt idx="350">
                  <c:v>8.0267494010000228E-3</c:v>
                </c:pt>
                <c:pt idx="351">
                  <c:v>8.0464093130001267E-3</c:v>
                </c:pt>
                <c:pt idx="352">
                  <c:v>8.0660692250001248E-3</c:v>
                </c:pt>
                <c:pt idx="353">
                  <c:v>8.0857291370001142E-3</c:v>
                </c:pt>
                <c:pt idx="354">
                  <c:v>8.1053890490000568E-3</c:v>
                </c:pt>
                <c:pt idx="355">
                  <c:v>8.1250489610000028E-3</c:v>
                </c:pt>
                <c:pt idx="356">
                  <c:v>8.1447088730000027E-3</c:v>
                </c:pt>
                <c:pt idx="357">
                  <c:v>8.164368784999999E-3</c:v>
                </c:pt>
                <c:pt idx="358">
                  <c:v>8.1840286970000006E-3</c:v>
                </c:pt>
                <c:pt idx="359">
                  <c:v>8.2036886090000247E-3</c:v>
                </c:pt>
                <c:pt idx="360">
                  <c:v>8.2233485210000002E-3</c:v>
                </c:pt>
                <c:pt idx="361">
                  <c:v>8.243008433E-3</c:v>
                </c:pt>
                <c:pt idx="362">
                  <c:v>8.2626683450000068E-3</c:v>
                </c:pt>
                <c:pt idx="363">
                  <c:v>8.2823282570000066E-3</c:v>
                </c:pt>
                <c:pt idx="364">
                  <c:v>8.3019881690000047E-3</c:v>
                </c:pt>
                <c:pt idx="365">
                  <c:v>8.3216480810000028E-3</c:v>
                </c:pt>
                <c:pt idx="366">
                  <c:v>8.3413079930000026E-3</c:v>
                </c:pt>
                <c:pt idx="367">
                  <c:v>8.3609679050000822E-3</c:v>
                </c:pt>
                <c:pt idx="368">
                  <c:v>8.3806278170001688E-3</c:v>
                </c:pt>
                <c:pt idx="369">
                  <c:v>8.4002877290000263E-3</c:v>
                </c:pt>
                <c:pt idx="370">
                  <c:v>8.4199476410000244E-3</c:v>
                </c:pt>
                <c:pt idx="371">
                  <c:v>8.4396075530001353E-3</c:v>
                </c:pt>
                <c:pt idx="372">
                  <c:v>8.4592674650000067E-3</c:v>
                </c:pt>
                <c:pt idx="373">
                  <c:v>8.4789273770000048E-3</c:v>
                </c:pt>
                <c:pt idx="374">
                  <c:v>8.4985872890001209E-3</c:v>
                </c:pt>
                <c:pt idx="375">
                  <c:v>8.5182472010000027E-3</c:v>
                </c:pt>
                <c:pt idx="376">
                  <c:v>8.5379071130000008E-3</c:v>
                </c:pt>
                <c:pt idx="377">
                  <c:v>8.5575670250000874E-3</c:v>
                </c:pt>
                <c:pt idx="378">
                  <c:v>8.5772269370000265E-3</c:v>
                </c:pt>
                <c:pt idx="379">
                  <c:v>8.5968868490001564E-3</c:v>
                </c:pt>
                <c:pt idx="380">
                  <c:v>8.6165467610000244E-3</c:v>
                </c:pt>
                <c:pt idx="381">
                  <c:v>8.6362066730000225E-3</c:v>
                </c:pt>
                <c:pt idx="382">
                  <c:v>8.655866585000135E-3</c:v>
                </c:pt>
                <c:pt idx="383">
                  <c:v>8.6755264970001383E-3</c:v>
                </c:pt>
                <c:pt idx="384">
                  <c:v>8.6951864090001278E-3</c:v>
                </c:pt>
                <c:pt idx="385">
                  <c:v>8.7148463210000027E-3</c:v>
                </c:pt>
                <c:pt idx="386">
                  <c:v>8.7345062330000944E-3</c:v>
                </c:pt>
                <c:pt idx="387">
                  <c:v>8.7541661450000006E-3</c:v>
                </c:pt>
                <c:pt idx="388">
                  <c:v>8.7738260570000264E-3</c:v>
                </c:pt>
                <c:pt idx="389">
                  <c:v>8.7934859690000245E-3</c:v>
                </c:pt>
                <c:pt idx="390">
                  <c:v>8.8131458810000243E-3</c:v>
                </c:pt>
                <c:pt idx="391">
                  <c:v>8.8328057930000224E-3</c:v>
                </c:pt>
                <c:pt idx="392">
                  <c:v>8.8524657050001506E-3</c:v>
                </c:pt>
                <c:pt idx="393">
                  <c:v>8.8721256170001452E-3</c:v>
                </c:pt>
                <c:pt idx="394">
                  <c:v>8.8917855290001312E-3</c:v>
                </c:pt>
                <c:pt idx="395">
                  <c:v>8.9114454410000044E-3</c:v>
                </c:pt>
                <c:pt idx="396">
                  <c:v>8.9311053530000024E-3</c:v>
                </c:pt>
                <c:pt idx="397">
                  <c:v>8.9507652650001081E-3</c:v>
                </c:pt>
                <c:pt idx="398">
                  <c:v>8.9704251770000767E-3</c:v>
                </c:pt>
                <c:pt idx="399">
                  <c:v>8.9900850890000748E-3</c:v>
                </c:pt>
                <c:pt idx="400">
                  <c:v>9.0097450010000728E-3</c:v>
                </c:pt>
                <c:pt idx="401">
                  <c:v>9.0294049130001594E-3</c:v>
                </c:pt>
                <c:pt idx="402">
                  <c:v>9.0490648250000066E-3</c:v>
                </c:pt>
                <c:pt idx="403">
                  <c:v>9.0687247370000064E-3</c:v>
                </c:pt>
                <c:pt idx="404">
                  <c:v>9.0883846490000045E-3</c:v>
                </c:pt>
                <c:pt idx="405">
                  <c:v>9.1080445610000026E-3</c:v>
                </c:pt>
                <c:pt idx="406">
                  <c:v>9.1277044730000024E-3</c:v>
                </c:pt>
                <c:pt idx="407">
                  <c:v>9.1473643849999987E-3</c:v>
                </c:pt>
                <c:pt idx="408">
                  <c:v>9.1670242970000766E-3</c:v>
                </c:pt>
                <c:pt idx="409">
                  <c:v>9.186684209000184E-3</c:v>
                </c:pt>
                <c:pt idx="410">
                  <c:v>9.2063441210000034E-3</c:v>
                </c:pt>
                <c:pt idx="411">
                  <c:v>9.2260040330000674E-3</c:v>
                </c:pt>
                <c:pt idx="412">
                  <c:v>9.2456639450000013E-3</c:v>
                </c:pt>
                <c:pt idx="413">
                  <c:v>9.2653238570000063E-3</c:v>
                </c:pt>
                <c:pt idx="414">
                  <c:v>9.284983769000001E-3</c:v>
                </c:pt>
                <c:pt idx="415">
                  <c:v>9.3046436810000025E-3</c:v>
                </c:pt>
                <c:pt idx="416">
                  <c:v>9.3243035930000023E-3</c:v>
                </c:pt>
                <c:pt idx="417">
                  <c:v>9.3439635050000022E-3</c:v>
                </c:pt>
                <c:pt idx="418">
                  <c:v>9.3636234170000748E-3</c:v>
                </c:pt>
                <c:pt idx="419">
                  <c:v>9.3832833290000747E-3</c:v>
                </c:pt>
                <c:pt idx="420">
                  <c:v>9.4029432410000727E-3</c:v>
                </c:pt>
                <c:pt idx="421">
                  <c:v>9.4226031530000708E-3</c:v>
                </c:pt>
                <c:pt idx="422">
                  <c:v>9.4422630650000047E-3</c:v>
                </c:pt>
                <c:pt idx="423">
                  <c:v>9.4619229770000566E-3</c:v>
                </c:pt>
                <c:pt idx="424">
                  <c:v>9.481582889000157E-3</c:v>
                </c:pt>
                <c:pt idx="425">
                  <c:v>9.5012428010000267E-3</c:v>
                </c:pt>
                <c:pt idx="426">
                  <c:v>9.5209027130000248E-3</c:v>
                </c:pt>
                <c:pt idx="427">
                  <c:v>9.5405626250000247E-3</c:v>
                </c:pt>
                <c:pt idx="428">
                  <c:v>9.5602225370001268E-3</c:v>
                </c:pt>
                <c:pt idx="429">
                  <c:v>9.5798824490001249E-3</c:v>
                </c:pt>
                <c:pt idx="430">
                  <c:v>9.5995423610001247E-3</c:v>
                </c:pt>
                <c:pt idx="431">
                  <c:v>9.6192022730001141E-3</c:v>
                </c:pt>
                <c:pt idx="432">
                  <c:v>9.6388621849999995E-3</c:v>
                </c:pt>
                <c:pt idx="433">
                  <c:v>9.6585220970000548E-3</c:v>
                </c:pt>
                <c:pt idx="434">
                  <c:v>9.6781820090000546E-3</c:v>
                </c:pt>
                <c:pt idx="435">
                  <c:v>9.6978419210000007E-3</c:v>
                </c:pt>
                <c:pt idx="436">
                  <c:v>9.7175018330000248E-3</c:v>
                </c:pt>
                <c:pt idx="437">
                  <c:v>9.7371617449999986E-3</c:v>
                </c:pt>
                <c:pt idx="438">
                  <c:v>9.7568216570000227E-3</c:v>
                </c:pt>
                <c:pt idx="439">
                  <c:v>9.7764815690001266E-3</c:v>
                </c:pt>
                <c:pt idx="440">
                  <c:v>9.7961414809999998E-3</c:v>
                </c:pt>
                <c:pt idx="441">
                  <c:v>9.8158013920001067E-3</c:v>
                </c:pt>
                <c:pt idx="442">
                  <c:v>9.8354613040000892E-3</c:v>
                </c:pt>
                <c:pt idx="443">
                  <c:v>9.855121216000174E-3</c:v>
                </c:pt>
                <c:pt idx="444">
                  <c:v>9.8747811280000264E-3</c:v>
                </c:pt>
                <c:pt idx="445">
                  <c:v>9.8944410400000245E-3</c:v>
                </c:pt>
                <c:pt idx="446">
                  <c:v>9.9141009520000226E-3</c:v>
                </c:pt>
                <c:pt idx="447">
                  <c:v>9.9337608640000068E-3</c:v>
                </c:pt>
                <c:pt idx="448">
                  <c:v>9.953420776000135E-3</c:v>
                </c:pt>
                <c:pt idx="449">
                  <c:v>9.9730806880001261E-3</c:v>
                </c:pt>
                <c:pt idx="450">
                  <c:v>9.9927406000001068E-3</c:v>
                </c:pt>
                <c:pt idx="451">
                  <c:v>1.0012400510000002E-2</c:v>
                </c:pt>
                <c:pt idx="452">
                  <c:v>1.0032060419999999E-2</c:v>
                </c:pt>
                <c:pt idx="453">
                  <c:v>1.0051720340000084E-2</c:v>
                </c:pt>
                <c:pt idx="454">
                  <c:v>1.0071380250000001E-2</c:v>
                </c:pt>
                <c:pt idx="455">
                  <c:v>1.0091040159999872E-2</c:v>
                </c:pt>
                <c:pt idx="456">
                  <c:v>1.0110700069999999E-2</c:v>
                </c:pt>
                <c:pt idx="457">
                  <c:v>1.0130359980000002E-2</c:v>
                </c:pt>
                <c:pt idx="458">
                  <c:v>1.01500199E-2</c:v>
                </c:pt>
                <c:pt idx="459">
                  <c:v>1.0169679810000021E-2</c:v>
                </c:pt>
                <c:pt idx="460">
                  <c:v>1.0189339720000001E-2</c:v>
                </c:pt>
                <c:pt idx="461">
                  <c:v>1.0208999630000003E-2</c:v>
                </c:pt>
                <c:pt idx="462">
                  <c:v>1.0228659540000021E-2</c:v>
                </c:pt>
                <c:pt idx="463">
                  <c:v>1.0248319460000002E-2</c:v>
                </c:pt>
                <c:pt idx="464">
                  <c:v>1.0267979370000001E-2</c:v>
                </c:pt>
                <c:pt idx="465">
                  <c:v>1.0287639280000021E-2</c:v>
                </c:pt>
                <c:pt idx="466">
                  <c:v>1.0307299190000001E-2</c:v>
                </c:pt>
                <c:pt idx="467">
                  <c:v>1.03269591E-2</c:v>
                </c:pt>
                <c:pt idx="468">
                  <c:v>1.034661902E-2</c:v>
                </c:pt>
                <c:pt idx="469">
                  <c:v>1.0366278930000002E-2</c:v>
                </c:pt>
                <c:pt idx="470">
                  <c:v>1.0385938839999999E-2</c:v>
                </c:pt>
                <c:pt idx="471">
                  <c:v>1.0405598750000005E-2</c:v>
                </c:pt>
                <c:pt idx="472">
                  <c:v>1.0425258660000061E-2</c:v>
                </c:pt>
                <c:pt idx="473">
                  <c:v>1.044491857999987E-2</c:v>
                </c:pt>
                <c:pt idx="474">
                  <c:v>1.046457849000019E-2</c:v>
                </c:pt>
                <c:pt idx="475">
                  <c:v>1.04842384E-2</c:v>
                </c:pt>
                <c:pt idx="476">
                  <c:v>1.050389831000015E-2</c:v>
                </c:pt>
                <c:pt idx="477">
                  <c:v>1.052355822000017E-2</c:v>
                </c:pt>
                <c:pt idx="478">
                  <c:v>1.0543218139999998E-2</c:v>
                </c:pt>
                <c:pt idx="479">
                  <c:v>1.0562878050000165E-2</c:v>
                </c:pt>
                <c:pt idx="480">
                  <c:v>1.0582537960000001E-2</c:v>
                </c:pt>
                <c:pt idx="481">
                  <c:v>1.060219787E-2</c:v>
                </c:pt>
                <c:pt idx="482">
                  <c:v>1.0621857780000134E-2</c:v>
                </c:pt>
                <c:pt idx="483">
                  <c:v>1.0641517700000045E-2</c:v>
                </c:pt>
                <c:pt idx="484">
                  <c:v>1.0661177610000228E-2</c:v>
                </c:pt>
                <c:pt idx="485">
                  <c:v>1.0680837520000003E-2</c:v>
                </c:pt>
                <c:pt idx="486">
                  <c:v>1.0700497430000009E-2</c:v>
                </c:pt>
                <c:pt idx="487">
                  <c:v>1.0720157340000204E-2</c:v>
                </c:pt>
                <c:pt idx="488">
                  <c:v>1.0739817259999999E-2</c:v>
                </c:pt>
                <c:pt idx="489">
                  <c:v>1.0759477169999998E-2</c:v>
                </c:pt>
                <c:pt idx="490">
                  <c:v>1.0779137079999996E-2</c:v>
                </c:pt>
                <c:pt idx="491">
                  <c:v>1.079879698999984E-2</c:v>
                </c:pt>
                <c:pt idx="492">
                  <c:v>1.0818456899999999E-2</c:v>
                </c:pt>
                <c:pt idx="493">
                  <c:v>1.0838116819999999E-2</c:v>
                </c:pt>
                <c:pt idx="494">
                  <c:v>1.0857776729999999E-2</c:v>
                </c:pt>
                <c:pt idx="495">
                  <c:v>1.0877436640000005E-2</c:v>
                </c:pt>
                <c:pt idx="496">
                  <c:v>1.0897096549999994E-2</c:v>
                </c:pt>
                <c:pt idx="497">
                  <c:v>1.091675646E-2</c:v>
                </c:pt>
                <c:pt idx="498">
                  <c:v>1.0936416379999998E-2</c:v>
                </c:pt>
                <c:pt idx="499">
                  <c:v>1.0956076290000106E-2</c:v>
                </c:pt>
              </c:numCache>
            </c:numRef>
          </c:yVal>
          <c:smooth val="0"/>
        </c:ser>
        <c:ser>
          <c:idx val="1"/>
          <c:order val="1"/>
          <c:tx>
            <c:v>PSO-Ms*_K=5</c:v>
          </c:tx>
          <c:spPr>
            <a:ln>
              <a:noFill/>
            </a:ln>
          </c:spPr>
          <c:marker>
            <c:symbol val="square"/>
            <c:size val="5"/>
            <c:spPr>
              <a:noFill/>
            </c:spPr>
          </c:marker>
          <c:xVal>
            <c:numRef>
              <c:f>'C:\Users\HP\Documents\[Book2.xlsx]Sheet1'!$H$2:$H$101</c:f>
              <c:numCache>
                <c:formatCode>General</c:formatCode>
                <c:ptCount val="100"/>
                <c:pt idx="0">
                  <c:v>2.8068545346849114E-4</c:v>
                </c:pt>
                <c:pt idx="1">
                  <c:v>3.0631173806585922E-4</c:v>
                </c:pt>
                <c:pt idx="2">
                  <c:v>3.1722461816219836E-4</c:v>
                </c:pt>
                <c:pt idx="3">
                  <c:v>3.3324672909914812E-4</c:v>
                </c:pt>
                <c:pt idx="4">
                  <c:v>3.3606125046073925E-4</c:v>
                </c:pt>
                <c:pt idx="5">
                  <c:v>3.6585149687555198E-4</c:v>
                </c:pt>
                <c:pt idx="6">
                  <c:v>3.6680805822078441E-4</c:v>
                </c:pt>
                <c:pt idx="7">
                  <c:v>3.798963842794363E-4</c:v>
                </c:pt>
                <c:pt idx="8">
                  <c:v>4.1469115231392896E-4</c:v>
                </c:pt>
                <c:pt idx="9">
                  <c:v>4.1644473951328934E-4</c:v>
                </c:pt>
                <c:pt idx="10">
                  <c:v>4.5553968158212524E-4</c:v>
                </c:pt>
                <c:pt idx="11">
                  <c:v>4.7150040270624988E-4</c:v>
                </c:pt>
                <c:pt idx="12">
                  <c:v>4.9534644018654024E-4</c:v>
                </c:pt>
                <c:pt idx="13">
                  <c:v>5.3062127251862843E-4</c:v>
                </c:pt>
                <c:pt idx="14">
                  <c:v>5.4388576781359637E-4</c:v>
                </c:pt>
                <c:pt idx="15">
                  <c:v>5.6090570542632629E-4</c:v>
                </c:pt>
                <c:pt idx="16">
                  <c:v>6.1705059982022014E-4</c:v>
                </c:pt>
                <c:pt idx="17">
                  <c:v>6.7372994545532425E-4</c:v>
                </c:pt>
                <c:pt idx="18">
                  <c:v>6.8753702034515568E-4</c:v>
                </c:pt>
                <c:pt idx="19">
                  <c:v>6.9089345150074623E-4</c:v>
                </c:pt>
                <c:pt idx="20">
                  <c:v>7.4222026364240449E-4</c:v>
                </c:pt>
                <c:pt idx="21">
                  <c:v>7.4233612228172274E-4</c:v>
                </c:pt>
                <c:pt idx="22">
                  <c:v>7.813897101696225E-4</c:v>
                </c:pt>
                <c:pt idx="23">
                  <c:v>8.7642227070777322E-4</c:v>
                </c:pt>
                <c:pt idx="24">
                  <c:v>8.8945526856085383E-4</c:v>
                </c:pt>
                <c:pt idx="25">
                  <c:v>9.1307369320177563E-4</c:v>
                </c:pt>
                <c:pt idx="26">
                  <c:v>9.5268903258477955E-4</c:v>
                </c:pt>
                <c:pt idx="27">
                  <c:v>9.8971150177767746E-4</c:v>
                </c:pt>
                <c:pt idx="28">
                  <c:v>1.1155689557131021E-3</c:v>
                </c:pt>
                <c:pt idx="29">
                  <c:v>1.1666966838742101E-3</c:v>
                </c:pt>
                <c:pt idx="30">
                  <c:v>1.2545526769191003E-3</c:v>
                </c:pt>
                <c:pt idx="31">
                  <c:v>1.2737715903241478E-3</c:v>
                </c:pt>
                <c:pt idx="32">
                  <c:v>1.3722432009609761E-3</c:v>
                </c:pt>
                <c:pt idx="33">
                  <c:v>1.4714235360681002E-3</c:v>
                </c:pt>
                <c:pt idx="34">
                  <c:v>1.5414897686325461E-3</c:v>
                </c:pt>
                <c:pt idx="35">
                  <c:v>1.6088114018931669E-3</c:v>
                </c:pt>
                <c:pt idx="36">
                  <c:v>1.7092963385347004E-3</c:v>
                </c:pt>
                <c:pt idx="37">
                  <c:v>1.8309876122612684E-3</c:v>
                </c:pt>
                <c:pt idx="38">
                  <c:v>1.9035116902020601E-3</c:v>
                </c:pt>
                <c:pt idx="39">
                  <c:v>2.0403950696313605E-3</c:v>
                </c:pt>
                <c:pt idx="40">
                  <c:v>2.0642548659420279E-3</c:v>
                </c:pt>
                <c:pt idx="41">
                  <c:v>2.2275444685085307E-3</c:v>
                </c:pt>
                <c:pt idx="42">
                  <c:v>2.2488577970241662E-3</c:v>
                </c:pt>
                <c:pt idx="43">
                  <c:v>2.4553979213435412E-3</c:v>
                </c:pt>
                <c:pt idx="44">
                  <c:v>2.5353783382571211E-3</c:v>
                </c:pt>
                <c:pt idx="45">
                  <c:v>2.6381099860369895E-3</c:v>
                </c:pt>
                <c:pt idx="46">
                  <c:v>2.8775712587333687E-3</c:v>
                </c:pt>
                <c:pt idx="47">
                  <c:v>3.0740115198676426E-3</c:v>
                </c:pt>
                <c:pt idx="48">
                  <c:v>3.2385109740071822E-3</c:v>
                </c:pt>
                <c:pt idx="49">
                  <c:v>3.3945658917293852E-3</c:v>
                </c:pt>
                <c:pt idx="50">
                  <c:v>3.4087873144915213E-3</c:v>
                </c:pt>
                <c:pt idx="51">
                  <c:v>3.6557578033747156E-3</c:v>
                </c:pt>
                <c:pt idx="52">
                  <c:v>3.8869902133891452E-3</c:v>
                </c:pt>
                <c:pt idx="53">
                  <c:v>4.0829063207643412E-3</c:v>
                </c:pt>
                <c:pt idx="54">
                  <c:v>4.3252532482534996E-3</c:v>
                </c:pt>
                <c:pt idx="55">
                  <c:v>4.5297287502063513E-3</c:v>
                </c:pt>
                <c:pt idx="56">
                  <c:v>4.6490323051757822E-3</c:v>
                </c:pt>
                <c:pt idx="57">
                  <c:v>5.0012328410828722E-3</c:v>
                </c:pt>
                <c:pt idx="58">
                  <c:v>5.0551157413003499E-3</c:v>
                </c:pt>
                <c:pt idx="59">
                  <c:v>5.2982463583137124E-3</c:v>
                </c:pt>
                <c:pt idx="60">
                  <c:v>5.5628257388472798E-3</c:v>
                </c:pt>
                <c:pt idx="61">
                  <c:v>5.7507913764695507E-3</c:v>
                </c:pt>
                <c:pt idx="62">
                  <c:v>5.9693659285743848E-3</c:v>
                </c:pt>
                <c:pt idx="63">
                  <c:v>6.2893922942074713E-3</c:v>
                </c:pt>
                <c:pt idx="64">
                  <c:v>6.475126911055791E-3</c:v>
                </c:pt>
                <c:pt idx="65">
                  <c:v>6.7706517247972326E-3</c:v>
                </c:pt>
                <c:pt idx="66">
                  <c:v>7.0504996466299111E-3</c:v>
                </c:pt>
                <c:pt idx="67">
                  <c:v>7.3491553104762424E-3</c:v>
                </c:pt>
                <c:pt idx="68">
                  <c:v>7.6468504299250012E-3</c:v>
                </c:pt>
                <c:pt idx="69">
                  <c:v>7.8784581930836962E-3</c:v>
                </c:pt>
                <c:pt idx="70">
                  <c:v>8.1279019990052707E-3</c:v>
                </c:pt>
                <c:pt idx="71">
                  <c:v>8.4327800519851392E-3</c:v>
                </c:pt>
                <c:pt idx="72">
                  <c:v>8.6922999423551806E-3</c:v>
                </c:pt>
                <c:pt idx="73">
                  <c:v>8.9693269557623804E-3</c:v>
                </c:pt>
                <c:pt idx="74">
                  <c:v>9.2867379067101546E-3</c:v>
                </c:pt>
                <c:pt idx="75">
                  <c:v>9.5625228078619097E-3</c:v>
                </c:pt>
                <c:pt idx="76">
                  <c:v>9.9750373334715654E-3</c:v>
                </c:pt>
                <c:pt idx="77">
                  <c:v>1.01019078516168E-2</c:v>
                </c:pt>
                <c:pt idx="78">
                  <c:v>1.0504609833361709E-2</c:v>
                </c:pt>
                <c:pt idx="79">
                  <c:v>1.0841404554706401E-2</c:v>
                </c:pt>
                <c:pt idx="80">
                  <c:v>1.1047577942684681E-2</c:v>
                </c:pt>
                <c:pt idx="81">
                  <c:v>1.1225543498693803E-2</c:v>
                </c:pt>
                <c:pt idx="82">
                  <c:v>1.1849554635861357E-2</c:v>
                </c:pt>
                <c:pt idx="83">
                  <c:v>1.2088170902663505E-2</c:v>
                </c:pt>
                <c:pt idx="84">
                  <c:v>1.2477923118787405E-2</c:v>
                </c:pt>
                <c:pt idx="85">
                  <c:v>1.28769483107475E-2</c:v>
                </c:pt>
                <c:pt idx="86">
                  <c:v>1.3205643909961099E-2</c:v>
                </c:pt>
                <c:pt idx="87">
                  <c:v>1.3489284130840799E-2</c:v>
                </c:pt>
                <c:pt idx="88">
                  <c:v>1.3788535597974483E-2</c:v>
                </c:pt>
                <c:pt idx="89">
                  <c:v>1.3910173901333086E-2</c:v>
                </c:pt>
                <c:pt idx="90">
                  <c:v>1.4286379020618519E-2</c:v>
                </c:pt>
                <c:pt idx="91">
                  <c:v>1.4446300335420202E-2</c:v>
                </c:pt>
                <c:pt idx="92">
                  <c:v>1.4864944314992502E-2</c:v>
                </c:pt>
                <c:pt idx="93">
                  <c:v>1.4987630424962203E-2</c:v>
                </c:pt>
                <c:pt idx="94">
                  <c:v>1.53643553218718E-2</c:v>
                </c:pt>
                <c:pt idx="95">
                  <c:v>1.5755973964380506E-2</c:v>
                </c:pt>
                <c:pt idx="96">
                  <c:v>1.5971580118695101E-2</c:v>
                </c:pt>
                <c:pt idx="97">
                  <c:v>1.6493144622197021E-2</c:v>
                </c:pt>
                <c:pt idx="98">
                  <c:v>1.67482079667042E-2</c:v>
                </c:pt>
                <c:pt idx="99">
                  <c:v>1.7184312000000004E-2</c:v>
                </c:pt>
              </c:numCache>
            </c:numRef>
          </c:xVal>
          <c:yVal>
            <c:numRef>
              <c:f>'C:\Users\HP\Documents\[Book2.xlsx]Sheet1'!$I$2:$I$101</c:f>
              <c:numCache>
                <c:formatCode>General</c:formatCode>
                <c:ptCount val="100"/>
                <c:pt idx="0">
                  <c:v>1.7415002317318726E-3</c:v>
                </c:pt>
                <c:pt idx="1">
                  <c:v>1.9164483219526009E-3</c:v>
                </c:pt>
                <c:pt idx="2">
                  <c:v>2.0924375273210141E-3</c:v>
                </c:pt>
                <c:pt idx="3">
                  <c:v>2.2938502928401554E-3</c:v>
                </c:pt>
                <c:pt idx="4">
                  <c:v>2.5401455854134405E-3</c:v>
                </c:pt>
                <c:pt idx="5">
                  <c:v>2.6562431811082777E-3</c:v>
                </c:pt>
                <c:pt idx="6">
                  <c:v>2.8439599994491199E-3</c:v>
                </c:pt>
                <c:pt idx="7">
                  <c:v>2.9679069060383422E-3</c:v>
                </c:pt>
                <c:pt idx="8">
                  <c:v>3.0939968510907637E-3</c:v>
                </c:pt>
                <c:pt idx="9">
                  <c:v>3.3342993485455173E-3</c:v>
                </c:pt>
                <c:pt idx="10">
                  <c:v>3.4594551553597027E-3</c:v>
                </c:pt>
                <c:pt idx="11">
                  <c:v>3.6659526637953777E-3</c:v>
                </c:pt>
                <c:pt idx="12">
                  <c:v>3.8317659042267399E-3</c:v>
                </c:pt>
                <c:pt idx="13">
                  <c:v>4.0213708992846578E-3</c:v>
                </c:pt>
                <c:pt idx="14">
                  <c:v>4.2470323691441124E-3</c:v>
                </c:pt>
                <c:pt idx="15">
                  <c:v>4.4011396264210514E-3</c:v>
                </c:pt>
                <c:pt idx="16">
                  <c:v>4.5476367149683916E-3</c:v>
                </c:pt>
                <c:pt idx="17">
                  <c:v>4.7643185547000498E-3</c:v>
                </c:pt>
                <c:pt idx="18">
                  <c:v>4.9438263236722202E-3</c:v>
                </c:pt>
                <c:pt idx="19">
                  <c:v>5.0616391348410937E-3</c:v>
                </c:pt>
                <c:pt idx="20">
                  <c:v>5.2012081123289228E-3</c:v>
                </c:pt>
                <c:pt idx="21">
                  <c:v>5.4398297826612875E-3</c:v>
                </c:pt>
                <c:pt idx="22">
                  <c:v>5.5103137421083914E-3</c:v>
                </c:pt>
                <c:pt idx="23">
                  <c:v>5.7546019847409362E-3</c:v>
                </c:pt>
                <c:pt idx="24">
                  <c:v>5.8743060764923334E-3</c:v>
                </c:pt>
                <c:pt idx="25">
                  <c:v>6.0464408695430133E-3</c:v>
                </c:pt>
                <c:pt idx="26">
                  <c:v>6.2039545833269998E-3</c:v>
                </c:pt>
                <c:pt idx="27">
                  <c:v>6.3521594812852109E-3</c:v>
                </c:pt>
                <c:pt idx="28">
                  <c:v>6.583022633989989E-3</c:v>
                </c:pt>
                <c:pt idx="29">
                  <c:v>6.7148528507244704E-3</c:v>
                </c:pt>
                <c:pt idx="30">
                  <c:v>6.8455151390712596E-3</c:v>
                </c:pt>
                <c:pt idx="31">
                  <c:v>6.9892977530393629E-3</c:v>
                </c:pt>
                <c:pt idx="32">
                  <c:v>7.0999096498832034E-3</c:v>
                </c:pt>
                <c:pt idx="33">
                  <c:v>7.2231465490042411E-3</c:v>
                </c:pt>
                <c:pt idx="34">
                  <c:v>7.3362373832761051E-3</c:v>
                </c:pt>
                <c:pt idx="35">
                  <c:v>7.4863257872112999E-3</c:v>
                </c:pt>
                <c:pt idx="36">
                  <c:v>7.6192740537014024E-3</c:v>
                </c:pt>
                <c:pt idx="37">
                  <c:v>7.730393146401256E-3</c:v>
                </c:pt>
                <c:pt idx="38">
                  <c:v>7.934567324615685E-3</c:v>
                </c:pt>
                <c:pt idx="39">
                  <c:v>8.0293321738102736E-3</c:v>
                </c:pt>
                <c:pt idx="40">
                  <c:v>8.203474585512821E-3</c:v>
                </c:pt>
                <c:pt idx="41">
                  <c:v>8.3110201331923206E-3</c:v>
                </c:pt>
                <c:pt idx="42">
                  <c:v>8.4069615253309707E-3</c:v>
                </c:pt>
                <c:pt idx="43">
                  <c:v>8.4810354229820795E-3</c:v>
                </c:pt>
                <c:pt idx="44">
                  <c:v>8.5956807541300254E-3</c:v>
                </c:pt>
                <c:pt idx="45">
                  <c:v>8.7342640189654024E-3</c:v>
                </c:pt>
                <c:pt idx="46">
                  <c:v>8.8650109818725568E-3</c:v>
                </c:pt>
                <c:pt idx="47">
                  <c:v>8.9558156092691132E-3</c:v>
                </c:pt>
                <c:pt idx="48">
                  <c:v>8.9916881446262548E-3</c:v>
                </c:pt>
                <c:pt idx="49">
                  <c:v>9.1162286238696006E-3</c:v>
                </c:pt>
                <c:pt idx="50">
                  <c:v>9.1727860063612332E-3</c:v>
                </c:pt>
                <c:pt idx="51">
                  <c:v>9.268651074950042E-3</c:v>
                </c:pt>
                <c:pt idx="52">
                  <c:v>9.3302766969419748E-3</c:v>
                </c:pt>
                <c:pt idx="53">
                  <c:v>9.4349996036027228E-3</c:v>
                </c:pt>
                <c:pt idx="54">
                  <c:v>9.5194210123964746E-3</c:v>
                </c:pt>
                <c:pt idx="55">
                  <c:v>9.5842666369708295E-3</c:v>
                </c:pt>
                <c:pt idx="56">
                  <c:v>9.6326862427234244E-3</c:v>
                </c:pt>
                <c:pt idx="57">
                  <c:v>9.7169893856297804E-3</c:v>
                </c:pt>
                <c:pt idx="58">
                  <c:v>9.7461124794953804E-3</c:v>
                </c:pt>
                <c:pt idx="59">
                  <c:v>9.8195829823826773E-3</c:v>
                </c:pt>
                <c:pt idx="60">
                  <c:v>9.8992068195168439E-3</c:v>
                </c:pt>
                <c:pt idx="61">
                  <c:v>9.9505310261143176E-3</c:v>
                </c:pt>
                <c:pt idx="62">
                  <c:v>1.00015162751901E-2</c:v>
                </c:pt>
                <c:pt idx="63">
                  <c:v>1.0047731587114301E-2</c:v>
                </c:pt>
                <c:pt idx="64">
                  <c:v>1.0114905470527999E-2</c:v>
                </c:pt>
                <c:pt idx="65">
                  <c:v>1.0173394876881896E-2</c:v>
                </c:pt>
                <c:pt idx="66">
                  <c:v>1.0201803576229799E-2</c:v>
                </c:pt>
                <c:pt idx="67">
                  <c:v>1.02726851517051E-2</c:v>
                </c:pt>
                <c:pt idx="68">
                  <c:v>1.0327434718320663E-2</c:v>
                </c:pt>
                <c:pt idx="69">
                  <c:v>1.0361310473624196E-2</c:v>
                </c:pt>
                <c:pt idx="70">
                  <c:v>1.0393684349163042E-2</c:v>
                </c:pt>
                <c:pt idx="71">
                  <c:v>1.0429159334274421E-2</c:v>
                </c:pt>
                <c:pt idx="72">
                  <c:v>1.0456709126300002E-2</c:v>
                </c:pt>
                <c:pt idx="73">
                  <c:v>1.048403185965753E-2</c:v>
                </c:pt>
                <c:pt idx="74">
                  <c:v>1.05132072587064E-2</c:v>
                </c:pt>
                <c:pt idx="75">
                  <c:v>1.0537035333479799E-2</c:v>
                </c:pt>
                <c:pt idx="76">
                  <c:v>1.0570505690079054E-2</c:v>
                </c:pt>
                <c:pt idx="77">
                  <c:v>1.0580346479748199E-2</c:v>
                </c:pt>
                <c:pt idx="78">
                  <c:v>1.0610366088273898E-2</c:v>
                </c:pt>
                <c:pt idx="79">
                  <c:v>1.0634217487586799E-2</c:v>
                </c:pt>
                <c:pt idx="80">
                  <c:v>1.0648321656828332E-2</c:v>
                </c:pt>
                <c:pt idx="81">
                  <c:v>1.06602188483999E-2</c:v>
                </c:pt>
                <c:pt idx="82">
                  <c:v>1.070012383702814E-2</c:v>
                </c:pt>
                <c:pt idx="83">
                  <c:v>1.0714716722306792E-2</c:v>
                </c:pt>
                <c:pt idx="84">
                  <c:v>1.0737852990211599E-2</c:v>
                </c:pt>
                <c:pt idx="85">
                  <c:v>1.0760721368972345E-2</c:v>
                </c:pt>
                <c:pt idx="86">
                  <c:v>1.0778994536165399E-2</c:v>
                </c:pt>
                <c:pt idx="87">
                  <c:v>1.0794385500017723E-2</c:v>
                </c:pt>
                <c:pt idx="88">
                  <c:v>1.0810270314278263E-2</c:v>
                </c:pt>
                <c:pt idx="89">
                  <c:v>1.0816628721897101E-2</c:v>
                </c:pt>
                <c:pt idx="90">
                  <c:v>1.0835954132010503E-2</c:v>
                </c:pt>
                <c:pt idx="91">
                  <c:v>1.0844020456313535E-2</c:v>
                </c:pt>
                <c:pt idx="92">
                  <c:v>1.0864742296808805E-2</c:v>
                </c:pt>
                <c:pt idx="93">
                  <c:v>1.0870711614856424E-2</c:v>
                </c:pt>
                <c:pt idx="94">
                  <c:v>1.0888764742971601E-2</c:v>
                </c:pt>
                <c:pt idx="95">
                  <c:v>1.0907112217195723E-2</c:v>
                </c:pt>
                <c:pt idx="96">
                  <c:v>1.0917041085059399E-2</c:v>
                </c:pt>
                <c:pt idx="97">
                  <c:v>1.0940584096870985E-2</c:v>
                </c:pt>
                <c:pt idx="98">
                  <c:v>1.0951865088234525E-2</c:v>
                </c:pt>
                <c:pt idx="99">
                  <c:v>1.0970821000000151E-2</c:v>
                </c:pt>
              </c:numCache>
            </c:numRef>
          </c:yVal>
          <c:smooth val="0"/>
        </c:ser>
        <c:dLbls>
          <c:showLegendKey val="0"/>
          <c:showVal val="0"/>
          <c:showCatName val="0"/>
          <c:showSerName val="0"/>
          <c:showPercent val="0"/>
          <c:showBubbleSize val="0"/>
        </c:dLbls>
        <c:axId val="215771560"/>
        <c:axId val="215773128"/>
      </c:scatterChart>
      <c:valAx>
        <c:axId val="215771560"/>
        <c:scaling>
          <c:orientation val="minMax"/>
        </c:scaling>
        <c:delete val="0"/>
        <c:axPos val="b"/>
        <c:title>
          <c:tx>
            <c:rich>
              <a:bodyPr/>
              <a:lstStyle/>
              <a:p>
                <a:pPr>
                  <a:defRPr lang="vi-VN" sz="1800"/>
                </a:pPr>
                <a:r>
                  <a:rPr lang="en-US" sz="1800"/>
                  <a:t>Risk</a:t>
                </a:r>
                <a:endParaRPr lang="vi-VN" sz="1800"/>
              </a:p>
            </c:rich>
          </c:tx>
          <c:layout>
            <c:manualLayout>
              <c:xMode val="edge"/>
              <c:yMode val="edge"/>
              <c:x val="0.87404777777777865"/>
              <c:y val="0.65829722222222264"/>
            </c:manualLayout>
          </c:layout>
          <c:overlay val="0"/>
        </c:title>
        <c:numFmt formatCode="General" sourceLinked="1"/>
        <c:majorTickMark val="out"/>
        <c:minorTickMark val="none"/>
        <c:tickLblPos val="nextTo"/>
        <c:txPr>
          <a:bodyPr/>
          <a:lstStyle/>
          <a:p>
            <a:pPr>
              <a:defRPr lang="vi-VN" sz="800"/>
            </a:pPr>
            <a:endParaRPr lang="en-US"/>
          </a:p>
        </c:txPr>
        <c:crossAx val="215773128"/>
        <c:crosses val="autoZero"/>
        <c:crossBetween val="midCat"/>
      </c:valAx>
      <c:valAx>
        <c:axId val="215773128"/>
        <c:scaling>
          <c:orientation val="minMax"/>
        </c:scaling>
        <c:delete val="0"/>
        <c:axPos val="l"/>
        <c:majorGridlines>
          <c:spPr>
            <a:ln>
              <a:prstDash val="sysDot"/>
            </a:ln>
          </c:spPr>
        </c:majorGridlines>
        <c:title>
          <c:tx>
            <c:rich>
              <a:bodyPr rot="0" vert="horz"/>
              <a:lstStyle/>
              <a:p>
                <a:pPr>
                  <a:defRPr lang="vi-VN" sz="1600"/>
                </a:pPr>
                <a:r>
                  <a:rPr lang="en-US" sz="1600"/>
                  <a:t>Expected </a:t>
                </a:r>
              </a:p>
              <a:p>
                <a:pPr>
                  <a:defRPr lang="vi-VN" sz="1600"/>
                </a:pPr>
                <a:r>
                  <a:rPr lang="en-US" sz="1600"/>
                  <a:t>Return</a:t>
                </a:r>
                <a:endParaRPr lang="vi-VN" sz="1600"/>
              </a:p>
            </c:rich>
          </c:tx>
          <c:layout>
            <c:manualLayout>
              <c:xMode val="edge"/>
              <c:yMode val="edge"/>
              <c:x val="0.13973805555555571"/>
              <c:y val="3.3352777777777814E-2"/>
            </c:manualLayout>
          </c:layout>
          <c:overlay val="0"/>
        </c:title>
        <c:numFmt formatCode="General" sourceLinked="1"/>
        <c:majorTickMark val="out"/>
        <c:minorTickMark val="none"/>
        <c:tickLblPos val="nextTo"/>
        <c:txPr>
          <a:bodyPr/>
          <a:lstStyle/>
          <a:p>
            <a:pPr>
              <a:defRPr lang="vi-VN" sz="800"/>
            </a:pPr>
            <a:endParaRPr lang="en-US"/>
          </a:p>
        </c:txPr>
        <c:crossAx val="215771560"/>
        <c:crosses val="autoZero"/>
        <c:crossBetween val="midCat"/>
      </c:valAx>
    </c:plotArea>
    <c:legend>
      <c:legendPos val="b"/>
      <c:overlay val="0"/>
      <c:txPr>
        <a:bodyPr/>
        <a:lstStyle/>
        <a:p>
          <a:pPr>
            <a:defRPr lang="vi-VN" sz="2400"/>
          </a:pPr>
          <a:endParaRPr lang="en-US"/>
        </a:p>
      </c:txPr>
    </c:legend>
    <c:plotVisOnly val="1"/>
    <c:dispBlanksAs val="gap"/>
    <c:showDLblsOverMax val="0"/>
  </c:chart>
  <c:spPr>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F9A63-DD10-4F26-9D9F-A957A2F23FEA}" type="doc">
      <dgm:prSet loTypeId="urn:microsoft.com/office/officeart/2005/8/layout/venn1" loCatId="relationship" qsTypeId="urn:microsoft.com/office/officeart/2005/8/quickstyle/simple1" qsCatId="simple" csTypeId="urn:microsoft.com/office/officeart/2005/8/colors/accent1_2" csCatId="accent1" phldr="1"/>
      <dgm:spPr/>
    </dgm:pt>
    <dgm:pt modelId="{2910A4F2-9ECF-4C18-8FAE-4A4E3D1ED42F}">
      <dgm:prSet phldrT="[Text]"/>
      <dgm:spPr>
        <a:ln>
          <a:solidFill>
            <a:srgbClr val="C00000"/>
          </a:solidFill>
        </a:ln>
      </dgm:spPr>
      <dgm:t>
        <a:bodyPr/>
        <a:lstStyle/>
        <a:p>
          <a:r>
            <a:rPr lang="en-US" dirty="0" smtClean="0"/>
            <a:t>Artificial Intelligence</a:t>
          </a:r>
          <a:endParaRPr lang="en-US" dirty="0"/>
        </a:p>
      </dgm:t>
    </dgm:pt>
    <dgm:pt modelId="{4225816B-9309-4173-AC4F-27B267EF6487}" type="parTrans" cxnId="{A529E447-9BE2-4A5A-AFCD-740DA6A96F1A}">
      <dgm:prSet/>
      <dgm:spPr/>
      <dgm:t>
        <a:bodyPr/>
        <a:lstStyle/>
        <a:p>
          <a:endParaRPr lang="en-US"/>
        </a:p>
      </dgm:t>
    </dgm:pt>
    <dgm:pt modelId="{08D02B51-0555-4B61-9832-B5A4F7F5819A}" type="sibTrans" cxnId="{A529E447-9BE2-4A5A-AFCD-740DA6A96F1A}">
      <dgm:prSet/>
      <dgm:spPr/>
      <dgm:t>
        <a:bodyPr/>
        <a:lstStyle/>
        <a:p>
          <a:endParaRPr lang="en-US"/>
        </a:p>
      </dgm:t>
    </dgm:pt>
    <dgm:pt modelId="{C69C4EA6-F61A-4FA3-AA5B-E1A59B520B2B}">
      <dgm:prSet phldrT="[Text]"/>
      <dgm:spPr>
        <a:ln>
          <a:solidFill>
            <a:srgbClr val="C00000"/>
          </a:solidFill>
        </a:ln>
      </dgm:spPr>
      <dgm:t>
        <a:bodyPr/>
        <a:lstStyle/>
        <a:p>
          <a:r>
            <a:rPr lang="en-US" dirty="0" smtClean="0"/>
            <a:t>Engineering</a:t>
          </a:r>
          <a:endParaRPr lang="en-US" dirty="0"/>
        </a:p>
      </dgm:t>
    </dgm:pt>
    <dgm:pt modelId="{105B9198-E989-4B73-84A0-0DD8B241FC34}" type="parTrans" cxnId="{ABB9A3C9-3D6A-4735-A1B6-E485FAA8EB74}">
      <dgm:prSet/>
      <dgm:spPr/>
      <dgm:t>
        <a:bodyPr/>
        <a:lstStyle/>
        <a:p>
          <a:endParaRPr lang="en-US"/>
        </a:p>
      </dgm:t>
    </dgm:pt>
    <dgm:pt modelId="{3C67F491-0041-4591-A6D0-359B374662AD}" type="sibTrans" cxnId="{ABB9A3C9-3D6A-4735-A1B6-E485FAA8EB74}">
      <dgm:prSet/>
      <dgm:spPr/>
      <dgm:t>
        <a:bodyPr/>
        <a:lstStyle/>
        <a:p>
          <a:endParaRPr lang="en-US"/>
        </a:p>
      </dgm:t>
    </dgm:pt>
    <dgm:pt modelId="{64B94488-8685-4DDF-A147-E847D997027C}">
      <dgm:prSet phldrT="[Text]"/>
      <dgm:spPr>
        <a:ln>
          <a:solidFill>
            <a:srgbClr val="C00000"/>
          </a:solidFill>
        </a:ln>
      </dgm:spPr>
      <dgm:t>
        <a:bodyPr/>
        <a:lstStyle/>
        <a:p>
          <a:r>
            <a:rPr lang="en-US" dirty="0" smtClean="0"/>
            <a:t>Operations Research</a:t>
          </a:r>
          <a:endParaRPr lang="en-US" dirty="0"/>
        </a:p>
      </dgm:t>
    </dgm:pt>
    <dgm:pt modelId="{AAB90975-7863-4F8E-BD68-7F3BCCA68BB3}" type="parTrans" cxnId="{10E0CF2A-F740-4ECB-9BF4-BB40F2583AFC}">
      <dgm:prSet/>
      <dgm:spPr/>
      <dgm:t>
        <a:bodyPr/>
        <a:lstStyle/>
        <a:p>
          <a:endParaRPr lang="en-US"/>
        </a:p>
      </dgm:t>
    </dgm:pt>
    <dgm:pt modelId="{3865512E-2A3F-4049-B772-CBEE619DE451}" type="sibTrans" cxnId="{10E0CF2A-F740-4ECB-9BF4-BB40F2583AFC}">
      <dgm:prSet/>
      <dgm:spPr/>
      <dgm:t>
        <a:bodyPr/>
        <a:lstStyle/>
        <a:p>
          <a:endParaRPr lang="en-US"/>
        </a:p>
      </dgm:t>
    </dgm:pt>
    <dgm:pt modelId="{450CF5EB-64A7-4592-AF8A-6DB3C6854FE6}" type="pres">
      <dgm:prSet presAssocID="{B9EF9A63-DD10-4F26-9D9F-A957A2F23FEA}" presName="compositeShape" presStyleCnt="0">
        <dgm:presLayoutVars>
          <dgm:chMax val="7"/>
          <dgm:dir/>
          <dgm:resizeHandles val="exact"/>
        </dgm:presLayoutVars>
      </dgm:prSet>
      <dgm:spPr/>
    </dgm:pt>
    <dgm:pt modelId="{83D58E0F-0582-45AC-A447-8300BD828DC5}" type="pres">
      <dgm:prSet presAssocID="{2910A4F2-9ECF-4C18-8FAE-4A4E3D1ED42F}" presName="circ1" presStyleLbl="vennNode1" presStyleIdx="0" presStyleCnt="3"/>
      <dgm:spPr/>
      <dgm:t>
        <a:bodyPr/>
        <a:lstStyle/>
        <a:p>
          <a:endParaRPr lang="en-US"/>
        </a:p>
      </dgm:t>
    </dgm:pt>
    <dgm:pt modelId="{E556AC91-4D2F-4ADD-81C9-CB31F113B878}" type="pres">
      <dgm:prSet presAssocID="{2910A4F2-9ECF-4C18-8FAE-4A4E3D1ED42F}" presName="circ1Tx" presStyleLbl="revTx" presStyleIdx="0" presStyleCnt="0">
        <dgm:presLayoutVars>
          <dgm:chMax val="0"/>
          <dgm:chPref val="0"/>
          <dgm:bulletEnabled val="1"/>
        </dgm:presLayoutVars>
      </dgm:prSet>
      <dgm:spPr/>
      <dgm:t>
        <a:bodyPr/>
        <a:lstStyle/>
        <a:p>
          <a:endParaRPr lang="en-US"/>
        </a:p>
      </dgm:t>
    </dgm:pt>
    <dgm:pt modelId="{FB86E8C4-FF3E-4A0D-8907-61EE2987BF46}" type="pres">
      <dgm:prSet presAssocID="{C69C4EA6-F61A-4FA3-AA5B-E1A59B520B2B}" presName="circ2" presStyleLbl="vennNode1" presStyleIdx="1" presStyleCnt="3" custLinFactNeighborY="-10291"/>
      <dgm:spPr/>
      <dgm:t>
        <a:bodyPr/>
        <a:lstStyle/>
        <a:p>
          <a:endParaRPr lang="en-US"/>
        </a:p>
      </dgm:t>
    </dgm:pt>
    <dgm:pt modelId="{54CB4D07-5AFA-4337-9C51-CC785196F2E2}" type="pres">
      <dgm:prSet presAssocID="{C69C4EA6-F61A-4FA3-AA5B-E1A59B520B2B}" presName="circ2Tx" presStyleLbl="revTx" presStyleIdx="0" presStyleCnt="0">
        <dgm:presLayoutVars>
          <dgm:chMax val="0"/>
          <dgm:chPref val="0"/>
          <dgm:bulletEnabled val="1"/>
        </dgm:presLayoutVars>
      </dgm:prSet>
      <dgm:spPr/>
      <dgm:t>
        <a:bodyPr/>
        <a:lstStyle/>
        <a:p>
          <a:endParaRPr lang="en-US"/>
        </a:p>
      </dgm:t>
    </dgm:pt>
    <dgm:pt modelId="{D6710F76-395D-4E1A-BD5C-58887A234DB6}" type="pres">
      <dgm:prSet presAssocID="{64B94488-8685-4DDF-A147-E847D997027C}" presName="circ3" presStyleLbl="vennNode1" presStyleIdx="2" presStyleCnt="3" custLinFactNeighborY="-10291"/>
      <dgm:spPr/>
      <dgm:t>
        <a:bodyPr/>
        <a:lstStyle/>
        <a:p>
          <a:endParaRPr lang="en-US"/>
        </a:p>
      </dgm:t>
    </dgm:pt>
    <dgm:pt modelId="{A600F6D5-CE12-4826-92B5-2897722939C4}" type="pres">
      <dgm:prSet presAssocID="{64B94488-8685-4DDF-A147-E847D997027C}" presName="circ3Tx" presStyleLbl="revTx" presStyleIdx="0" presStyleCnt="0">
        <dgm:presLayoutVars>
          <dgm:chMax val="0"/>
          <dgm:chPref val="0"/>
          <dgm:bulletEnabled val="1"/>
        </dgm:presLayoutVars>
      </dgm:prSet>
      <dgm:spPr/>
      <dgm:t>
        <a:bodyPr/>
        <a:lstStyle/>
        <a:p>
          <a:endParaRPr lang="en-US"/>
        </a:p>
      </dgm:t>
    </dgm:pt>
  </dgm:ptLst>
  <dgm:cxnLst>
    <dgm:cxn modelId="{DA213292-BC0A-47E3-BD63-916DD994A7C4}" type="presOf" srcId="{B9EF9A63-DD10-4F26-9D9F-A957A2F23FEA}" destId="{450CF5EB-64A7-4592-AF8A-6DB3C6854FE6}" srcOrd="0" destOrd="0" presId="urn:microsoft.com/office/officeart/2005/8/layout/venn1"/>
    <dgm:cxn modelId="{ABB9A3C9-3D6A-4735-A1B6-E485FAA8EB74}" srcId="{B9EF9A63-DD10-4F26-9D9F-A957A2F23FEA}" destId="{C69C4EA6-F61A-4FA3-AA5B-E1A59B520B2B}" srcOrd="1" destOrd="0" parTransId="{105B9198-E989-4B73-84A0-0DD8B241FC34}" sibTransId="{3C67F491-0041-4591-A6D0-359B374662AD}"/>
    <dgm:cxn modelId="{A529E447-9BE2-4A5A-AFCD-740DA6A96F1A}" srcId="{B9EF9A63-DD10-4F26-9D9F-A957A2F23FEA}" destId="{2910A4F2-9ECF-4C18-8FAE-4A4E3D1ED42F}" srcOrd="0" destOrd="0" parTransId="{4225816B-9309-4173-AC4F-27B267EF6487}" sibTransId="{08D02B51-0555-4B61-9832-B5A4F7F5819A}"/>
    <dgm:cxn modelId="{AF9D9160-0420-4C79-BBB3-BFD88347577A}" type="presOf" srcId="{64B94488-8685-4DDF-A147-E847D997027C}" destId="{A600F6D5-CE12-4826-92B5-2897722939C4}" srcOrd="1" destOrd="0" presId="urn:microsoft.com/office/officeart/2005/8/layout/venn1"/>
    <dgm:cxn modelId="{4DF4348D-10EE-4E91-BA27-6BA56EA26ACF}" type="presOf" srcId="{C69C4EA6-F61A-4FA3-AA5B-E1A59B520B2B}" destId="{FB86E8C4-FF3E-4A0D-8907-61EE2987BF46}" srcOrd="0" destOrd="0" presId="urn:microsoft.com/office/officeart/2005/8/layout/venn1"/>
    <dgm:cxn modelId="{2D0417EB-C485-48A1-972F-16CE8102ADD3}" type="presOf" srcId="{C69C4EA6-F61A-4FA3-AA5B-E1A59B520B2B}" destId="{54CB4D07-5AFA-4337-9C51-CC785196F2E2}" srcOrd="1" destOrd="0" presId="urn:microsoft.com/office/officeart/2005/8/layout/venn1"/>
    <dgm:cxn modelId="{C568A6FF-1FB3-4A60-8743-791BD07C8640}" type="presOf" srcId="{64B94488-8685-4DDF-A147-E847D997027C}" destId="{D6710F76-395D-4E1A-BD5C-58887A234DB6}" srcOrd="0" destOrd="0" presId="urn:microsoft.com/office/officeart/2005/8/layout/venn1"/>
    <dgm:cxn modelId="{55B4408F-AB98-4695-A372-D5EB33435770}" type="presOf" srcId="{2910A4F2-9ECF-4C18-8FAE-4A4E3D1ED42F}" destId="{E556AC91-4D2F-4ADD-81C9-CB31F113B878}" srcOrd="1" destOrd="0" presId="urn:microsoft.com/office/officeart/2005/8/layout/venn1"/>
    <dgm:cxn modelId="{10E0CF2A-F740-4ECB-9BF4-BB40F2583AFC}" srcId="{B9EF9A63-DD10-4F26-9D9F-A957A2F23FEA}" destId="{64B94488-8685-4DDF-A147-E847D997027C}" srcOrd="2" destOrd="0" parTransId="{AAB90975-7863-4F8E-BD68-7F3BCCA68BB3}" sibTransId="{3865512E-2A3F-4049-B772-CBEE619DE451}"/>
    <dgm:cxn modelId="{7415FB59-817A-406A-B391-EDB736138C03}" type="presOf" srcId="{2910A4F2-9ECF-4C18-8FAE-4A4E3D1ED42F}" destId="{83D58E0F-0582-45AC-A447-8300BD828DC5}" srcOrd="0" destOrd="0" presId="urn:microsoft.com/office/officeart/2005/8/layout/venn1"/>
    <dgm:cxn modelId="{892B74E1-E595-4197-B027-6D6E843DDC1E}" type="presParOf" srcId="{450CF5EB-64A7-4592-AF8A-6DB3C6854FE6}" destId="{83D58E0F-0582-45AC-A447-8300BD828DC5}" srcOrd="0" destOrd="0" presId="urn:microsoft.com/office/officeart/2005/8/layout/venn1"/>
    <dgm:cxn modelId="{D2689571-14B6-4C8E-90F9-F7D37874D10E}" type="presParOf" srcId="{450CF5EB-64A7-4592-AF8A-6DB3C6854FE6}" destId="{E556AC91-4D2F-4ADD-81C9-CB31F113B878}" srcOrd="1" destOrd="0" presId="urn:microsoft.com/office/officeart/2005/8/layout/venn1"/>
    <dgm:cxn modelId="{78F5EE47-BCEE-4E6E-BF1D-5054B4CEE3C5}" type="presParOf" srcId="{450CF5EB-64A7-4592-AF8A-6DB3C6854FE6}" destId="{FB86E8C4-FF3E-4A0D-8907-61EE2987BF46}" srcOrd="2" destOrd="0" presId="urn:microsoft.com/office/officeart/2005/8/layout/venn1"/>
    <dgm:cxn modelId="{78B2BECC-72FD-4208-A138-B942BB241F98}" type="presParOf" srcId="{450CF5EB-64A7-4592-AF8A-6DB3C6854FE6}" destId="{54CB4D07-5AFA-4337-9C51-CC785196F2E2}" srcOrd="3" destOrd="0" presId="urn:microsoft.com/office/officeart/2005/8/layout/venn1"/>
    <dgm:cxn modelId="{B36D5D83-ACDE-4C1F-909A-C10D8479D57B}" type="presParOf" srcId="{450CF5EB-64A7-4592-AF8A-6DB3C6854FE6}" destId="{D6710F76-395D-4E1A-BD5C-58887A234DB6}" srcOrd="4" destOrd="0" presId="urn:microsoft.com/office/officeart/2005/8/layout/venn1"/>
    <dgm:cxn modelId="{92305601-C818-4C23-A42D-2F13A9496316}" type="presParOf" srcId="{450CF5EB-64A7-4592-AF8A-6DB3C6854FE6}" destId="{A600F6D5-CE12-4826-92B5-2897722939C4}" srcOrd="5" destOrd="0" presId="urn:microsoft.com/office/officeart/2005/8/layout/ven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Line 6"/>
          <p:cNvSpPr>
            <a:spLocks noChangeShapeType="1"/>
          </p:cNvSpPr>
          <p:nvPr/>
        </p:nvSpPr>
        <p:spPr bwMode="auto">
          <a:xfrm>
            <a:off x="755650" y="882650"/>
            <a:ext cx="5788025" cy="0"/>
          </a:xfrm>
          <a:prstGeom prst="line">
            <a:avLst/>
          </a:prstGeom>
          <a:noFill/>
          <a:ln w="38100">
            <a:solidFill>
              <a:schemeClr val="tx1"/>
            </a:solidFill>
            <a:round/>
            <a:headEnd type="none" w="sm" len="sm"/>
            <a:tailEnd type="none" w="sm" len="sm"/>
          </a:ln>
          <a:effectLst/>
        </p:spPr>
        <p:txBody>
          <a:bodyPr wrap="none" lIns="98837" tIns="49419" rIns="98837" bIns="49419" anchor="ctr"/>
          <a:lstStyle/>
          <a:p>
            <a:pPr>
              <a:defRPr/>
            </a:pPr>
            <a:endParaRPr lang="en-US">
              <a:latin typeface="Times New Roman"/>
            </a:endParaRPr>
          </a:p>
        </p:txBody>
      </p:sp>
      <p:sp>
        <p:nvSpPr>
          <p:cNvPr id="8" name="Line 7"/>
          <p:cNvSpPr>
            <a:spLocks noChangeShapeType="1"/>
          </p:cNvSpPr>
          <p:nvPr/>
        </p:nvSpPr>
        <p:spPr bwMode="auto">
          <a:xfrm>
            <a:off x="708025" y="9423400"/>
            <a:ext cx="5788025" cy="0"/>
          </a:xfrm>
          <a:prstGeom prst="line">
            <a:avLst/>
          </a:prstGeom>
          <a:noFill/>
          <a:ln w="38100">
            <a:solidFill>
              <a:schemeClr val="tx1"/>
            </a:solidFill>
            <a:round/>
            <a:headEnd type="none" w="sm" len="sm"/>
            <a:tailEnd type="none" w="sm" len="sm"/>
          </a:ln>
          <a:effectLst/>
        </p:spPr>
        <p:txBody>
          <a:bodyPr wrap="none" lIns="98837" tIns="49419" rIns="98837" bIns="49419" anchor="ctr"/>
          <a:lstStyle/>
          <a:p>
            <a:pPr>
              <a:defRPr/>
            </a:pPr>
            <a:endParaRPr lang="en-US">
              <a:latin typeface="Times New Roman"/>
            </a:endParaRPr>
          </a:p>
        </p:txBody>
      </p:sp>
      <p:sp>
        <p:nvSpPr>
          <p:cNvPr id="9" name="Rectangle 10"/>
          <p:cNvSpPr>
            <a:spLocks noChangeArrowheads="1"/>
          </p:cNvSpPr>
          <p:nvPr/>
        </p:nvSpPr>
        <p:spPr bwMode="auto">
          <a:xfrm>
            <a:off x="2613025" y="9509125"/>
            <a:ext cx="2178050" cy="434975"/>
          </a:xfrm>
          <a:prstGeom prst="rect">
            <a:avLst/>
          </a:prstGeom>
          <a:noFill/>
          <a:ln w="9525">
            <a:noFill/>
            <a:miter lim="800000"/>
            <a:headEnd/>
            <a:tailEnd/>
          </a:ln>
          <a:effectLst/>
        </p:spPr>
        <p:txBody>
          <a:bodyPr wrap="none" lIns="81430" tIns="41620" rIns="81430" bIns="41620">
            <a:spAutoFit/>
          </a:bodyPr>
          <a:lstStyle/>
          <a:p>
            <a:pPr algn="ctr" defTabSz="811635">
              <a:defRPr/>
            </a:pPr>
            <a:r>
              <a:rPr lang="en-US" sz="1200" i="1" dirty="0">
                <a:latin typeface="Times New Roman"/>
              </a:rPr>
              <a:t>Prof. </a:t>
            </a:r>
            <a:r>
              <a:rPr lang="en-US" sz="1200" i="1" dirty="0" err="1">
                <a:latin typeface="Times New Roman"/>
              </a:rPr>
              <a:t>Voratas</a:t>
            </a:r>
            <a:r>
              <a:rPr lang="en-US" sz="1200" i="1" dirty="0">
                <a:latin typeface="Times New Roman"/>
              </a:rPr>
              <a:t> </a:t>
            </a:r>
            <a:r>
              <a:rPr lang="en-US" sz="1200" i="1" dirty="0" err="1">
                <a:latin typeface="Times New Roman"/>
              </a:rPr>
              <a:t>Kachitvichyanukul</a:t>
            </a:r>
            <a:endParaRPr lang="en-US" sz="1200" i="1" dirty="0">
              <a:latin typeface="Times New Roman"/>
            </a:endParaRPr>
          </a:p>
          <a:p>
            <a:pPr algn="ctr" defTabSz="811635">
              <a:lnSpc>
                <a:spcPct val="90000"/>
              </a:lnSpc>
              <a:defRPr/>
            </a:pPr>
            <a:r>
              <a:rPr lang="en-US" sz="1200" dirty="0"/>
              <a:t>Page </a:t>
            </a:r>
            <a:fld id="{1F11F33F-1942-48F3-A39D-DB46C6CEC0AA}" type="slidenum">
              <a:rPr lang="en-US" sz="1200"/>
              <a:pPr algn="ctr" defTabSz="811635">
                <a:lnSpc>
                  <a:spcPct val="90000"/>
                </a:lnSpc>
                <a:defRPr/>
              </a:pPr>
              <a:t>‹#›</a:t>
            </a:fld>
            <a:endParaRPr lang="en-US" sz="1200" dirty="0"/>
          </a:p>
        </p:txBody>
      </p:sp>
      <p:sp>
        <p:nvSpPr>
          <p:cNvPr id="10" name="Rectangle 12"/>
          <p:cNvSpPr txBox="1">
            <a:spLocks noChangeArrowheads="1"/>
          </p:cNvSpPr>
          <p:nvPr/>
        </p:nvSpPr>
        <p:spPr bwMode="auto">
          <a:xfrm>
            <a:off x="757238" y="461963"/>
            <a:ext cx="3652837" cy="536575"/>
          </a:xfrm>
          <a:prstGeom prst="rect">
            <a:avLst/>
          </a:prstGeom>
          <a:noFill/>
          <a:ln w="9525">
            <a:noFill/>
            <a:miter lim="800000"/>
            <a:headEnd/>
            <a:tailEnd/>
          </a:ln>
          <a:effectLst/>
        </p:spPr>
        <p:txBody>
          <a:bodyPr lIns="21714" tIns="0" rIns="21714" bIns="0"/>
          <a:lstStyle>
            <a:lvl1pPr defTabSz="963613">
              <a:defRPr sz="1100" i="1" dirty="0">
                <a:latin typeface="Times New Roman"/>
              </a:defRPr>
            </a:lvl1pPr>
          </a:lstStyle>
          <a:p>
            <a:pPr>
              <a:defRPr/>
            </a:pPr>
            <a:r>
              <a:rPr lang="en-US" dirty="0" smtClean="0"/>
              <a:t>Introduction to Evolutionary Algorithms</a:t>
            </a:r>
          </a:p>
        </p:txBody>
      </p:sp>
      <p:sp>
        <p:nvSpPr>
          <p:cNvPr id="11" name="Rectangle 13"/>
          <p:cNvSpPr txBox="1">
            <a:spLocks noChangeArrowheads="1"/>
          </p:cNvSpPr>
          <p:nvPr/>
        </p:nvSpPr>
        <p:spPr bwMode="auto">
          <a:xfrm>
            <a:off x="3355975" y="449263"/>
            <a:ext cx="3179763" cy="531812"/>
          </a:xfrm>
          <a:prstGeom prst="rect">
            <a:avLst/>
          </a:prstGeom>
          <a:noFill/>
          <a:ln w="9525">
            <a:noFill/>
            <a:miter lim="800000"/>
            <a:headEnd/>
            <a:tailEnd/>
          </a:ln>
          <a:effectLst/>
        </p:spPr>
        <p:txBody>
          <a:bodyPr lIns="21714" tIns="0" rIns="21714" bIns="0"/>
          <a:lstStyle>
            <a:lvl1pPr algn="r" defTabSz="963613">
              <a:defRPr sz="1100" i="1" dirty="0">
                <a:latin typeface="Times New Roman"/>
              </a:defRPr>
            </a:lvl1pPr>
          </a:lstStyle>
          <a:p>
            <a:pPr>
              <a:defRPr/>
            </a:pPr>
            <a:r>
              <a:rPr lang="en-US" dirty="0" smtClean="0"/>
              <a:t>August Semester</a:t>
            </a:r>
          </a:p>
          <a:p>
            <a:pPr>
              <a:defRPr/>
            </a:pPr>
            <a:r>
              <a:rPr lang="en-US" dirty="0" smtClean="0"/>
              <a:t>2011</a:t>
            </a:r>
            <a:endParaRPr lang="en-US" dirty="0"/>
          </a:p>
        </p:txBody>
      </p:sp>
      <p:pic>
        <p:nvPicPr>
          <p:cNvPr id="58375" name="Picture 11"/>
          <p:cNvPicPr>
            <a:picLocks noChangeAspect="1" noChangeArrowheads="1"/>
          </p:cNvPicPr>
          <p:nvPr/>
        </p:nvPicPr>
        <p:blipFill>
          <a:blip r:embed="rId2" cstate="print"/>
          <a:srcRect/>
          <a:stretch>
            <a:fillRect/>
          </a:stretch>
        </p:blipFill>
        <p:spPr bwMode="auto">
          <a:xfrm>
            <a:off x="2125663" y="4765675"/>
            <a:ext cx="3209925" cy="804863"/>
          </a:xfrm>
          <a:prstGeom prst="rect">
            <a:avLst/>
          </a:prstGeom>
          <a:noFill/>
          <a:ln w="9525">
            <a:noFill/>
            <a:miter lim="800000"/>
            <a:headEnd/>
            <a:tailEnd/>
          </a:ln>
        </p:spPr>
      </p:pic>
    </p:spTree>
    <p:extLst>
      <p:ext uri="{BB962C8B-B14F-4D97-AF65-F5344CB8AC3E}">
        <p14:creationId xmlns:p14="http://schemas.microsoft.com/office/powerpoint/2010/main" val="1899951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511175"/>
          </a:xfrm>
          <a:prstGeom prst="rect">
            <a:avLst/>
          </a:prstGeom>
        </p:spPr>
        <p:txBody>
          <a:bodyPr vert="horz" lIns="98837" tIns="49419" rIns="98837" bIns="49419" rtlCol="0"/>
          <a:lstStyle>
            <a:lvl1pPr algn="l">
              <a:defRPr sz="13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4014788" y="0"/>
            <a:ext cx="3070225" cy="511175"/>
          </a:xfrm>
          <a:prstGeom prst="rect">
            <a:avLst/>
          </a:prstGeom>
        </p:spPr>
        <p:txBody>
          <a:bodyPr vert="horz" lIns="98837" tIns="49419" rIns="98837" bIns="49419" rtlCol="0"/>
          <a:lstStyle>
            <a:lvl1pPr algn="r">
              <a:defRPr sz="1300">
                <a:latin typeface="Arial" pitchFamily="34" charset="0"/>
                <a:cs typeface="Arial" pitchFamily="34" charset="0"/>
              </a:defRPr>
            </a:lvl1pPr>
          </a:lstStyle>
          <a:p>
            <a:pPr>
              <a:defRPr/>
            </a:pPr>
            <a:fld id="{987164F1-03A5-4238-8396-9B4B33CFC058}" type="datetimeFigureOut">
              <a:rPr lang="en-US"/>
              <a:pPr>
                <a:defRPr/>
              </a:pPr>
              <a:t>11/11/2014</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pPr lvl="0"/>
            <a:endParaRPr lang="en-US" noProof="0" smtClean="0"/>
          </a:p>
        </p:txBody>
      </p:sp>
      <p:sp>
        <p:nvSpPr>
          <p:cNvPr id="5" name="Notes Placeholder 4"/>
          <p:cNvSpPr>
            <a:spLocks noGrp="1"/>
          </p:cNvSpPr>
          <p:nvPr>
            <p:ph type="body" sz="quarter" idx="3"/>
          </p:nvPr>
        </p:nvSpPr>
        <p:spPr>
          <a:xfrm>
            <a:off x="708025" y="4849813"/>
            <a:ext cx="5670550" cy="4595812"/>
          </a:xfrm>
          <a:prstGeom prst="rect">
            <a:avLst/>
          </a:prstGeom>
        </p:spPr>
        <p:txBody>
          <a:bodyPr vert="horz" lIns="98837" tIns="49419" rIns="98837" bIns="4941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698038"/>
            <a:ext cx="3070225" cy="511175"/>
          </a:xfrm>
          <a:prstGeom prst="rect">
            <a:avLst/>
          </a:prstGeom>
        </p:spPr>
        <p:txBody>
          <a:bodyPr vert="horz" lIns="98837" tIns="49419" rIns="98837" bIns="49419" rtlCol="0" anchor="b"/>
          <a:lstStyle>
            <a:lvl1pPr algn="l">
              <a:defRPr sz="13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4014788" y="9698038"/>
            <a:ext cx="3070225" cy="511175"/>
          </a:xfrm>
          <a:prstGeom prst="rect">
            <a:avLst/>
          </a:prstGeom>
        </p:spPr>
        <p:txBody>
          <a:bodyPr vert="horz" lIns="98837" tIns="49419" rIns="98837" bIns="49419" rtlCol="0" anchor="b"/>
          <a:lstStyle>
            <a:lvl1pPr algn="r">
              <a:defRPr sz="1300">
                <a:latin typeface="Arial" pitchFamily="34" charset="0"/>
                <a:cs typeface="Arial" pitchFamily="34" charset="0"/>
              </a:defRPr>
            </a:lvl1pPr>
          </a:lstStyle>
          <a:p>
            <a:pPr>
              <a:defRPr/>
            </a:pPr>
            <a:fld id="{52871862-E19A-4820-8240-F9E1ABEDC7BE}" type="slidenum">
              <a:rPr lang="en-US"/>
              <a:pPr>
                <a:defRPr/>
              </a:pPr>
              <a:t>‹#›</a:t>
            </a:fld>
            <a:endParaRPr lang="en-US"/>
          </a:p>
        </p:txBody>
      </p:sp>
    </p:spTree>
    <p:extLst>
      <p:ext uri="{BB962C8B-B14F-4D97-AF65-F5344CB8AC3E}">
        <p14:creationId xmlns:p14="http://schemas.microsoft.com/office/powerpoint/2010/main" val="4079220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me e</a:t>
            </a:r>
            <a:r>
              <a:rPr lang="en-US" dirty="0" smtClean="0"/>
              <a:t>xplain the concept</a:t>
            </a:r>
            <a:r>
              <a:rPr lang="en-US" baseline="0" dirty="0" smtClean="0"/>
              <a:t> of Pareto front , this figure show an example of two objective function f1 and f2 with minimization problem.  The dots represents a solution with respect to their fitness value f1 and f2. </a:t>
            </a:r>
          </a:p>
          <a:p>
            <a:r>
              <a:rPr lang="en-US" baseline="0" dirty="0" smtClean="0"/>
              <a:t>In this graph, we can see that “the solution X dominates solution y” or “x is better than y” because the objective function of f1 and f2 are less than both in y.</a:t>
            </a:r>
          </a:p>
          <a:p>
            <a:r>
              <a:rPr lang="en-US" b="1" baseline="0" dirty="0" smtClean="0"/>
              <a:t>So, what we want is a non-dominated front which consists of a set solution which are non-dominated by other solution on that front .</a:t>
            </a:r>
          </a:p>
          <a:p>
            <a:r>
              <a:rPr lang="en-US" b="1" baseline="0" dirty="0" smtClean="0"/>
              <a:t> </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10</a:t>
            </a:fld>
            <a:endParaRPr lang="th-TH"/>
          </a:p>
        </p:txBody>
      </p:sp>
    </p:spTree>
    <p:extLst>
      <p:ext uri="{BB962C8B-B14F-4D97-AF65-F5344CB8AC3E}">
        <p14:creationId xmlns:p14="http://schemas.microsoft.com/office/powerpoint/2010/main" val="46276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objective is to find schedule which minimize </a:t>
            </a:r>
            <a:r>
              <a:rPr lang="en-US" baseline="0" dirty="0" err="1" smtClean="0"/>
              <a:t>makespan</a:t>
            </a:r>
            <a:r>
              <a:rPr lang="en-US" baseline="0" dirty="0" smtClean="0"/>
              <a:t> and total tardiness of jobs simultaneously</a:t>
            </a:r>
          </a:p>
          <a:p>
            <a:r>
              <a:rPr lang="en-US" baseline="0" dirty="0" smtClean="0"/>
              <a:t>We use eight instances from benchmark JSP.</a:t>
            </a:r>
          </a:p>
          <a:p>
            <a:r>
              <a:rPr lang="en-US" baseline="0" dirty="0" smtClean="0"/>
              <a:t>The parameter used in shown in this table</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44</a:t>
            </a:fld>
            <a:endParaRPr lang="th-TH"/>
          </a:p>
        </p:txBody>
      </p:sp>
    </p:spTree>
    <p:extLst>
      <p:ext uri="{BB962C8B-B14F-4D97-AF65-F5344CB8AC3E}">
        <p14:creationId xmlns:p14="http://schemas.microsoft.com/office/powerpoint/2010/main" val="3736908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show</a:t>
            </a:r>
            <a:r>
              <a:rPr lang="en-US" baseline="0" dirty="0" smtClean="0"/>
              <a:t> the movement of particles in the swarm.</a:t>
            </a:r>
          </a:p>
          <a:p>
            <a:r>
              <a:rPr lang="en-US" baseline="0" dirty="0" smtClean="0"/>
              <a:t>You can see that as the search process after iterations, the particle discover the solutions toward a Pareto front.</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45</a:t>
            </a:fld>
            <a:endParaRPr lang="th-TH"/>
          </a:p>
        </p:txBody>
      </p:sp>
    </p:spTree>
    <p:extLst>
      <p:ext uri="{BB962C8B-B14F-4D97-AF65-F5344CB8AC3E}">
        <p14:creationId xmlns:p14="http://schemas.microsoft.com/office/powerpoint/2010/main" val="555211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results from MOPSO algorithm is compare to SPEA and CMOEA,</a:t>
            </a:r>
          </a:p>
          <a:p>
            <a:r>
              <a:rPr lang="en-US" b="1" baseline="0" dirty="0" smtClean="0"/>
              <a:t>SPEA</a:t>
            </a:r>
            <a:r>
              <a:rPr lang="en-US" baseline="0" dirty="0" smtClean="0"/>
              <a:t> </a:t>
            </a:r>
            <a:r>
              <a:rPr lang="en-US" sz="1900" dirty="0" smtClean="0"/>
              <a:t>uses the dominance criterion for the fitness assignment and selection of solutions</a:t>
            </a:r>
            <a:endParaRPr lang="en-US" sz="1900" b="1" dirty="0" smtClean="0"/>
          </a:p>
          <a:p>
            <a:r>
              <a:rPr lang="en-US" b="1" baseline="0" dirty="0" smtClean="0"/>
              <a:t>CMOEA</a:t>
            </a:r>
            <a:r>
              <a:rPr lang="en-US" baseline="0" dirty="0" smtClean="0"/>
              <a:t> </a:t>
            </a:r>
            <a:r>
              <a:rPr lang="en-US" sz="1900" dirty="0" smtClean="0"/>
              <a:t> makes use of the crowding measure to adjust the external population and assign different fitness for individuals based on that CD value.</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46</a:t>
            </a:fld>
            <a:endParaRPr lang="th-TH"/>
          </a:p>
        </p:txBody>
      </p:sp>
    </p:spTree>
    <p:extLst>
      <p:ext uri="{BB962C8B-B14F-4D97-AF65-F5344CB8AC3E}">
        <p14:creationId xmlns:p14="http://schemas.microsoft.com/office/powerpoint/2010/main" val="2222979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table shows the comparison</a:t>
            </a:r>
            <a:r>
              <a:rPr lang="en-US" baseline="0" dirty="0" smtClean="0"/>
              <a:t> result of MOPSO with SPEA and CMOEA</a:t>
            </a:r>
            <a:endParaRPr lang="en-US" dirty="0" smtClean="0"/>
          </a:p>
          <a:p>
            <a:r>
              <a:rPr lang="en-US" dirty="0" smtClean="0"/>
              <a:t>MOPSO</a:t>
            </a:r>
            <a:r>
              <a:rPr lang="en-US" baseline="0" dirty="0" smtClean="0"/>
              <a:t> is able to generate a large set of non-dominated solutions. </a:t>
            </a:r>
          </a:p>
          <a:p>
            <a:r>
              <a:rPr lang="en-US" baseline="0" dirty="0" smtClean="0"/>
              <a:t>And it clearly demonstrate outstanding results compare to SPEA and CMOEA in instance ABZ5 and ABZ6</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47</a:t>
            </a:fld>
            <a:endParaRPr lang="th-TH"/>
          </a:p>
        </p:txBody>
      </p:sp>
    </p:spTree>
    <p:extLst>
      <p:ext uri="{BB962C8B-B14F-4D97-AF65-F5344CB8AC3E}">
        <p14:creationId xmlns:p14="http://schemas.microsoft.com/office/powerpoint/2010/main" val="264754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the ease of comparison, in this study, we use C metric to evaluate the performance of the proposed algorithm. </a:t>
            </a:r>
          </a:p>
          <a:p>
            <a:r>
              <a:rPr lang="en-US" baseline="0" dirty="0" smtClean="0"/>
              <a:t>So the notation C(A,B) is to measure the ratio of solutions in B which are dominated by solution in A, so the less value of C means that the solutions has a high quality because there are dominated only little…  if the value of C =0 mean that there are no solution to be dominated, and on the other hand , if the C =1 mean that all solutions are dominated </a:t>
            </a:r>
          </a:p>
          <a:p>
            <a:r>
              <a:rPr lang="en-US" baseline="0" dirty="0" smtClean="0"/>
              <a:t>So you can see form the table that MOPSO outperform SPEA and CMOEA in most case... </a:t>
            </a:r>
          </a:p>
          <a:p>
            <a:r>
              <a:rPr lang="en-US" baseline="0" dirty="0" smtClean="0"/>
              <a:t>MOPSO obtain lower C metric on 6 out of 8 instances and the different value of C between MOPSO and other two method are significant </a:t>
            </a:r>
          </a:p>
          <a:p>
            <a:r>
              <a:rPr lang="en-US" baseline="0" dirty="0" smtClean="0"/>
              <a:t>But SPEA and CMOEA is slightly outperform MOPSO on two </a:t>
            </a:r>
            <a:r>
              <a:rPr lang="en-US" baseline="0" dirty="0" err="1" smtClean="0"/>
              <a:t>intances</a:t>
            </a:r>
            <a:r>
              <a:rPr lang="en-US" baseline="0" dirty="0" smtClean="0"/>
              <a:t>, and the difference on C is little</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49</a:t>
            </a:fld>
            <a:endParaRPr lang="th-TH"/>
          </a:p>
        </p:txBody>
      </p:sp>
    </p:spTree>
    <p:extLst>
      <p:ext uri="{BB962C8B-B14F-4D97-AF65-F5344CB8AC3E}">
        <p14:creationId xmlns:p14="http://schemas.microsoft.com/office/powerpoint/2010/main" val="1908913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th-TH" dirty="0" smtClean="0"/>
              <a:t>นี่ก็เป็น </a:t>
            </a:r>
            <a:r>
              <a:rPr lang="en-US" dirty="0" smtClean="0"/>
              <a:t>flowchart </a:t>
            </a:r>
            <a:r>
              <a:rPr lang="th-TH" dirty="0" smtClean="0"/>
              <a:t>ของ </a:t>
            </a:r>
            <a:r>
              <a:rPr lang="en-US" dirty="0" smtClean="0"/>
              <a:t>DE</a:t>
            </a:r>
            <a:r>
              <a:rPr lang="en-US" baseline="0" dirty="0" smtClean="0"/>
              <a:t> algorithm </a:t>
            </a:r>
          </a:p>
          <a:p>
            <a:r>
              <a:rPr lang="th-TH" baseline="0" dirty="0" smtClean="0"/>
              <a:t>คล้ายๆ กับ </a:t>
            </a:r>
            <a:r>
              <a:rPr lang="en-US" baseline="0" dirty="0" smtClean="0"/>
              <a:t>PSO</a:t>
            </a:r>
          </a:p>
          <a:p>
            <a:r>
              <a:rPr lang="th-TH" b="1" baseline="0" dirty="0" smtClean="0"/>
              <a:t>แต่ละจุด</a:t>
            </a:r>
            <a:r>
              <a:rPr lang="th-TH" baseline="0" dirty="0" smtClean="0"/>
              <a:t>จะมีการ </a:t>
            </a:r>
            <a:r>
              <a:rPr lang="en-US" baseline="0" dirty="0" smtClean="0"/>
              <a:t>generate new corresponding solution </a:t>
            </a:r>
            <a:r>
              <a:rPr lang="th-TH" baseline="0" dirty="0" smtClean="0"/>
              <a:t>หรือเรียกว่า </a:t>
            </a:r>
            <a:r>
              <a:rPr lang="en-US" baseline="0" dirty="0" smtClean="0"/>
              <a:t>trial vector  </a:t>
            </a:r>
            <a:r>
              <a:rPr lang="th-TH" baseline="0" dirty="0" smtClean="0"/>
              <a:t>โดย </a:t>
            </a:r>
            <a:r>
              <a:rPr lang="en-US" baseline="0" dirty="0" smtClean="0"/>
              <a:t>mutation &amp;crossover </a:t>
            </a:r>
          </a:p>
          <a:p>
            <a:r>
              <a:rPr lang="th-TH" baseline="0" dirty="0" smtClean="0"/>
              <a:t>จากนั้น </a:t>
            </a:r>
            <a:r>
              <a:rPr lang="en-US" baseline="0" dirty="0" smtClean="0"/>
              <a:t>new solution </a:t>
            </a:r>
            <a:r>
              <a:rPr lang="th-TH" baseline="0" dirty="0" smtClean="0"/>
              <a:t>จะภูก </a:t>
            </a:r>
            <a:r>
              <a:rPr lang="en-US" baseline="0" dirty="0" smtClean="0"/>
              <a:t>evaluate objective value </a:t>
            </a:r>
            <a:r>
              <a:rPr lang="th-TH" baseline="0" dirty="0" smtClean="0"/>
              <a:t>และนำมาเปรียนเทียบกับจุดเดิม เพื่อทำการ </a:t>
            </a:r>
            <a:r>
              <a:rPr lang="en-US" baseline="0" dirty="0" smtClean="0"/>
              <a:t>selection </a:t>
            </a:r>
            <a:r>
              <a:rPr lang="th-TH" baseline="0" dirty="0" smtClean="0"/>
              <a:t>จุดที่ดีกว่า</a:t>
            </a:r>
          </a:p>
          <a:p>
            <a:r>
              <a:rPr lang="en-US" baseline="0" dirty="0" smtClean="0"/>
              <a:t>Process </a:t>
            </a:r>
            <a:r>
              <a:rPr lang="th-TH" baseline="0" dirty="0" smtClean="0"/>
              <a:t>นี้จะถูกกระทำวนไปจนกว่า จะถึงเงือนไขที่จะให้หยุด</a:t>
            </a:r>
            <a:endParaRPr lang="en-US"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56</a:t>
            </a:fld>
            <a:endParaRPr lang="en-US"/>
          </a:p>
        </p:txBody>
      </p:sp>
    </p:spTree>
    <p:extLst>
      <p:ext uri="{BB962C8B-B14F-4D97-AF65-F5344CB8AC3E}">
        <p14:creationId xmlns:p14="http://schemas.microsoft.com/office/powerpoint/2010/main" val="1233076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57</a:t>
            </a:fld>
            <a:endParaRPr lang="en-US"/>
          </a:p>
        </p:txBody>
      </p:sp>
    </p:spTree>
    <p:extLst>
      <p:ext uri="{BB962C8B-B14F-4D97-AF65-F5344CB8AC3E}">
        <p14:creationId xmlns:p14="http://schemas.microsoft.com/office/powerpoint/2010/main" val="424117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58</a:t>
            </a:fld>
            <a:endParaRPr lang="en-US"/>
          </a:p>
        </p:txBody>
      </p:sp>
    </p:spTree>
    <p:extLst>
      <p:ext uri="{BB962C8B-B14F-4D97-AF65-F5344CB8AC3E}">
        <p14:creationId xmlns:p14="http://schemas.microsoft.com/office/powerpoint/2010/main" val="3707726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59</a:t>
            </a:fld>
            <a:endParaRPr lang="en-US"/>
          </a:p>
        </p:txBody>
      </p:sp>
    </p:spTree>
    <p:extLst>
      <p:ext uri="{BB962C8B-B14F-4D97-AF65-F5344CB8AC3E}">
        <p14:creationId xmlns:p14="http://schemas.microsoft.com/office/powerpoint/2010/main" val="2778760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60</a:t>
            </a:fld>
            <a:endParaRPr lang="en-US"/>
          </a:p>
        </p:txBody>
      </p:sp>
    </p:spTree>
    <p:extLst>
      <p:ext uri="{BB962C8B-B14F-4D97-AF65-F5344CB8AC3E}">
        <p14:creationId xmlns:p14="http://schemas.microsoft.com/office/powerpoint/2010/main" val="346514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me e</a:t>
            </a:r>
            <a:r>
              <a:rPr lang="en-US" dirty="0" smtClean="0"/>
              <a:t>xplain the concept</a:t>
            </a:r>
            <a:r>
              <a:rPr lang="en-US" baseline="0" dirty="0" smtClean="0"/>
              <a:t> of Pareto front , this figure show an example of two objective function f1 and f2 with minimization problem.  The dots represents a solution with respect to their fitness value f1 and f2. </a:t>
            </a:r>
          </a:p>
          <a:p>
            <a:r>
              <a:rPr lang="en-US" baseline="0" dirty="0" smtClean="0"/>
              <a:t>In this graph, we can see that “the solution X dominates solution y” or “x is better than y” because the objective function of f1 and f2 are less than both in y.</a:t>
            </a:r>
          </a:p>
          <a:p>
            <a:r>
              <a:rPr lang="en-US" b="1" baseline="0" dirty="0" smtClean="0"/>
              <a:t>So, what we want is a non-dominated front which consists of a set solution which are non-dominated by other solution on that front .</a:t>
            </a:r>
          </a:p>
          <a:p>
            <a:r>
              <a:rPr lang="en-US" b="1" baseline="0" dirty="0" smtClean="0"/>
              <a:t> </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11</a:t>
            </a:fld>
            <a:endParaRPr lang="th-TH"/>
          </a:p>
        </p:txBody>
      </p:sp>
    </p:spTree>
    <p:extLst>
      <p:ext uri="{BB962C8B-B14F-4D97-AF65-F5344CB8AC3E}">
        <p14:creationId xmlns:p14="http://schemas.microsoft.com/office/powerpoint/2010/main" val="777788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61</a:t>
            </a:fld>
            <a:endParaRPr lang="en-US"/>
          </a:p>
        </p:txBody>
      </p:sp>
    </p:spTree>
    <p:extLst>
      <p:ext uri="{BB962C8B-B14F-4D97-AF65-F5344CB8AC3E}">
        <p14:creationId xmlns:p14="http://schemas.microsoft.com/office/powerpoint/2010/main" val="3239487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62</a:t>
            </a:fld>
            <a:endParaRPr lang="en-US"/>
          </a:p>
        </p:txBody>
      </p:sp>
    </p:spTree>
    <p:extLst>
      <p:ext uri="{BB962C8B-B14F-4D97-AF65-F5344CB8AC3E}">
        <p14:creationId xmlns:p14="http://schemas.microsoft.com/office/powerpoint/2010/main" val="1258530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63</a:t>
            </a:fld>
            <a:endParaRPr lang="en-US"/>
          </a:p>
        </p:txBody>
      </p:sp>
    </p:spTree>
    <p:extLst>
      <p:ext uri="{BB962C8B-B14F-4D97-AF65-F5344CB8AC3E}">
        <p14:creationId xmlns:p14="http://schemas.microsoft.com/office/powerpoint/2010/main" val="3835391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In the experiment, The objective is to minimize </a:t>
            </a:r>
            <a:r>
              <a:rPr lang="en-US" sz="1300" dirty="0" err="1" smtClean="0"/>
              <a:t>makespan</a:t>
            </a:r>
            <a:r>
              <a:rPr lang="en-US" sz="1300" dirty="0" smtClean="0"/>
              <a:t>. We select 6 benchmark instance representing different problem sizes. </a:t>
            </a:r>
          </a:p>
          <a:p>
            <a:r>
              <a:rPr lang="en-US" sz="1300" dirty="0" smtClean="0"/>
              <a:t>Parameters used in this experiment are shown in this table; In this study, we particularly compare 1ST-DE to with 1ST-PSO which has the same algorithm as in previous PSO studies (by </a:t>
            </a:r>
            <a:r>
              <a:rPr lang="en-US" sz="1300" dirty="0" err="1" smtClean="0"/>
              <a:t>Pratchayaborirak</a:t>
            </a:r>
            <a:r>
              <a:rPr lang="en-US" sz="1300" dirty="0" smtClean="0"/>
              <a:t> and </a:t>
            </a:r>
            <a:r>
              <a:rPr lang="en-US" sz="1300" dirty="0" err="1" smtClean="0"/>
              <a:t>Kachitvichyanukul</a:t>
            </a:r>
            <a:r>
              <a:rPr lang="en-US" sz="1300" dirty="0" smtClean="0"/>
              <a:t> 2007), And for the fair comparison, for both algorithms, we use the same encoding and decoding scheme, population size and number of iterations. </a:t>
            </a:r>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65</a:t>
            </a:fld>
            <a:endParaRPr lang="en-US"/>
          </a:p>
        </p:txBody>
      </p:sp>
    </p:spTree>
    <p:extLst>
      <p:ext uri="{BB962C8B-B14F-4D97-AF65-F5344CB8AC3E}">
        <p14:creationId xmlns:p14="http://schemas.microsoft.com/office/powerpoint/2010/main" val="514207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This table show experimental results of 1ST-PSO and 1ST-DE run on the same personal computer, The first column is the instance, the next column is problem size. For each algorithm, the best, average, standard deviations of </a:t>
            </a:r>
            <a:r>
              <a:rPr lang="en-US" sz="1300" dirty="0" err="1" smtClean="0"/>
              <a:t>makespan</a:t>
            </a:r>
            <a:r>
              <a:rPr lang="en-US" sz="1300" dirty="0" smtClean="0"/>
              <a:t>, and computing time from 10 runs are illustrated.  </a:t>
            </a:r>
          </a:p>
          <a:p>
            <a:r>
              <a:rPr lang="en-US" sz="1300" dirty="0" smtClean="0"/>
              <a:t>According to the results, it is observed that all of solutions obtained from the proposed DE are better than or equal to results obtained from      1ST-PSO with relatively faster computing time. The statistical t-test with 95% confident interval was also performed and the result indicate that 1ST-DE outperforms 1ST-PSO in most cases. </a:t>
            </a:r>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66</a:t>
            </a:fld>
            <a:endParaRPr lang="en-US"/>
          </a:p>
        </p:txBody>
      </p:sp>
    </p:spTree>
    <p:extLst>
      <p:ext uri="{BB962C8B-B14F-4D97-AF65-F5344CB8AC3E}">
        <p14:creationId xmlns:p14="http://schemas.microsoft.com/office/powerpoint/2010/main" val="4033389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smtClean="0"/>
              <a:t>We also observe the convergence behavior of the proposed algorithm. The blue dot line represents PSO and the red line represents DE. From this figure, we can easily see that 1ST-DE demonstrates faster convergence than 1ST-PSO. </a:t>
            </a:r>
            <a:endParaRPr lang="en-US" sz="1300" dirty="0"/>
          </a:p>
        </p:txBody>
      </p:sp>
      <p:sp>
        <p:nvSpPr>
          <p:cNvPr id="4" name="Slide Number Placeholder 3"/>
          <p:cNvSpPr>
            <a:spLocks noGrp="1"/>
          </p:cNvSpPr>
          <p:nvPr>
            <p:ph type="sldNum" sz="quarter" idx="10"/>
          </p:nvPr>
        </p:nvSpPr>
        <p:spPr/>
        <p:txBody>
          <a:bodyPr/>
          <a:lstStyle/>
          <a:p>
            <a:fld id="{54F738B2-9FA7-4F83-B3CA-7E6550F0D047}" type="slidenum">
              <a:rPr lang="en-US" smtClean="0"/>
              <a:pPr/>
              <a:t>67</a:t>
            </a:fld>
            <a:endParaRPr lang="en-US"/>
          </a:p>
        </p:txBody>
      </p:sp>
    </p:spTree>
    <p:extLst>
      <p:ext uri="{BB962C8B-B14F-4D97-AF65-F5344CB8AC3E}">
        <p14:creationId xmlns:p14="http://schemas.microsoft.com/office/powerpoint/2010/main" val="936932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me e</a:t>
            </a:r>
            <a:r>
              <a:rPr lang="en-US" dirty="0" smtClean="0"/>
              <a:t>xplain the concept</a:t>
            </a:r>
            <a:r>
              <a:rPr lang="en-US" baseline="0" dirty="0" smtClean="0"/>
              <a:t> of Pareto front , this figure show an example of two objective function f1 and f2 with minimization problem.  The dots represents a solution with respect to their fitness value f1 and f2. </a:t>
            </a:r>
          </a:p>
          <a:p>
            <a:r>
              <a:rPr lang="en-US" baseline="0" dirty="0" smtClean="0"/>
              <a:t>In this graph, we can see that “the solution X dominates solution y” or “x is better than y” because the objective function of f1 and f2 are less than both in y.</a:t>
            </a:r>
          </a:p>
          <a:p>
            <a:r>
              <a:rPr lang="en-US" b="1" baseline="0" dirty="0" smtClean="0"/>
              <a:t>So, what we want is a non-dominated front which consists of a set solution which are non-dominated by other solution on that front .</a:t>
            </a:r>
          </a:p>
          <a:p>
            <a:r>
              <a:rPr lang="en-US" b="1" baseline="0" dirty="0" smtClean="0"/>
              <a:t> </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18</a:t>
            </a:fld>
            <a:endParaRPr lang="th-TH"/>
          </a:p>
        </p:txBody>
      </p:sp>
    </p:spTree>
    <p:extLst>
      <p:ext uri="{BB962C8B-B14F-4D97-AF65-F5344CB8AC3E}">
        <p14:creationId xmlns:p14="http://schemas.microsoft.com/office/powerpoint/2010/main" val="2092491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Actually,</a:t>
            </a:r>
            <a:r>
              <a:rPr lang="en-US" u="sng" baseline="0" dirty="0" smtClean="0"/>
              <a:t> there are m</a:t>
            </a:r>
            <a:r>
              <a:rPr lang="en-US" u="sng" dirty="0" smtClean="0"/>
              <a:t>any</a:t>
            </a:r>
            <a:r>
              <a:rPr lang="en-US" u="sng" baseline="0" dirty="0" smtClean="0"/>
              <a:t> version of PSO proposed by researchers</a:t>
            </a:r>
            <a:r>
              <a:rPr lang="en-US" u="none" baseline="0" dirty="0" smtClean="0"/>
              <a:t>.</a:t>
            </a:r>
          </a:p>
          <a:p>
            <a:r>
              <a:rPr lang="en-US" baseline="0" dirty="0" smtClean="0"/>
              <a:t>In this study, </a:t>
            </a:r>
            <a:r>
              <a:rPr lang="en-US" b="1" baseline="0" dirty="0" smtClean="0"/>
              <a:t>we applied GLNPSO </a:t>
            </a:r>
            <a:r>
              <a:rPr lang="en-US" baseline="0" dirty="0" smtClean="0"/>
              <a:t>which was proposed by </a:t>
            </a:r>
            <a:r>
              <a:rPr lang="en-US" baseline="0" dirty="0" err="1" smtClean="0"/>
              <a:t>Pongchairerk</a:t>
            </a:r>
            <a:r>
              <a:rPr lang="en-US" baseline="0" dirty="0" smtClean="0"/>
              <a:t> and </a:t>
            </a:r>
            <a:r>
              <a:rPr lang="en-US" baseline="0" dirty="0" err="1" smtClean="0"/>
              <a:t>Kachitvichyanukul</a:t>
            </a:r>
            <a:r>
              <a:rPr lang="en-US" baseline="0" dirty="0" smtClean="0"/>
              <a:t> in 2005.</a:t>
            </a:r>
          </a:p>
          <a:p>
            <a:r>
              <a:rPr lang="en-US" u="sng" baseline="0" dirty="0" smtClean="0"/>
              <a:t>Instead of using only one global learning term </a:t>
            </a:r>
            <a:r>
              <a:rPr lang="en-US" baseline="0" dirty="0" smtClean="0"/>
              <a:t>, GLNPSO uses multiple social learning terms which are global, local , and near-neighbor to </a:t>
            </a:r>
            <a:r>
              <a:rPr lang="en-US" b="1" baseline="0" dirty="0" smtClean="0"/>
              <a:t>help </a:t>
            </a:r>
            <a:r>
              <a:rPr lang="en-US" baseline="0" dirty="0" smtClean="0"/>
              <a:t>the particles to </a:t>
            </a:r>
            <a:r>
              <a:rPr lang="en-US" u="sng" baseline="0" dirty="0" smtClean="0"/>
              <a:t>gain more knowledg</a:t>
            </a:r>
            <a:r>
              <a:rPr lang="en-US" baseline="0" dirty="0" smtClean="0"/>
              <a:t>e and </a:t>
            </a:r>
            <a:r>
              <a:rPr lang="en-US" u="sng" baseline="0" dirty="0" smtClean="0"/>
              <a:t>increase</a:t>
            </a:r>
            <a:r>
              <a:rPr lang="en-US" baseline="0" dirty="0" smtClean="0"/>
              <a:t> the coverage of the search space.</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38</a:t>
            </a:fld>
            <a:endParaRPr lang="th-TH"/>
          </a:p>
        </p:txBody>
      </p:sp>
    </p:spTree>
    <p:extLst>
      <p:ext uri="{BB962C8B-B14F-4D97-AF65-F5344CB8AC3E}">
        <p14:creationId xmlns:p14="http://schemas.microsoft.com/office/powerpoint/2010/main" val="1144842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how we mapped the solution for JSP,</a:t>
            </a:r>
          </a:p>
          <a:p>
            <a:pPr defTabSz="988375" eaLnBrk="1" fontAlgn="auto" hangingPunct="1">
              <a:spcBef>
                <a:spcPts val="0"/>
              </a:spcBef>
              <a:spcAft>
                <a:spcPts val="0"/>
              </a:spcAft>
              <a:defRPr/>
            </a:pPr>
            <a:r>
              <a:rPr lang="en-US" baseline="0" dirty="0" smtClean="0"/>
              <a:t>First, </a:t>
            </a:r>
            <a:r>
              <a:rPr lang="en-US" sz="1900" dirty="0" smtClean="0"/>
              <a:t>we use random key representation to encode solution; the number of dimensions is set to be equal to the total number of operations. With an example of 2 jobs 3 machines; total operations is 6. Then we have the total dimension of 6, and each value in a vector dimension is initially generated with a uniform random number in range [0, 1].</a:t>
            </a:r>
          </a:p>
          <a:p>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39</a:t>
            </a:fld>
            <a:endParaRPr lang="th-TH"/>
          </a:p>
        </p:txBody>
      </p:sp>
    </p:spTree>
    <p:extLst>
      <p:ext uri="{BB962C8B-B14F-4D97-AF65-F5344CB8AC3E}">
        <p14:creationId xmlns:p14="http://schemas.microsoft.com/office/powerpoint/2010/main" val="3482077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900" dirty="0" smtClean="0"/>
              <a:t>Then, we apply m-repetition of job numbers permutation to determine sequence of operations. Suppose that each dimension have value like this. These values are sorted by ascending order. Then, the repetition of job number will be assigned to these dimensions based on the number of operations. In these example, Both Job A and Job B have three operations, so the first three dimensions will be assigned to Job A, and the next three dimensions will be assign to job B. </a:t>
            </a:r>
          </a:p>
          <a:p>
            <a:r>
              <a:rPr lang="en-US" sz="1900" dirty="0" smtClean="0"/>
              <a:t>Finally, the dimension is re-order as original order to determine the sequence of all operations. </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40</a:t>
            </a:fld>
            <a:endParaRPr lang="th-TH"/>
          </a:p>
        </p:txBody>
      </p:sp>
    </p:spTree>
    <p:extLst>
      <p:ext uri="{BB962C8B-B14F-4D97-AF65-F5344CB8AC3E}">
        <p14:creationId xmlns:p14="http://schemas.microsoft.com/office/powerpoint/2010/main" val="248731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900" dirty="0" smtClean="0"/>
              <a:t>To decode solution in to a schedule, we apply operation-based approach which always generates an active schedule. </a:t>
            </a:r>
          </a:p>
          <a:p>
            <a:r>
              <a:rPr lang="en-US" sz="1900" dirty="0" smtClean="0"/>
              <a:t>Note that when we see Job A for the first time, it means the first operation of job A, when we see the job A for the second time; it means the second operation of Job A. So, the first operation of job A on M1 with processing time 3, will be schedule first. Then the first operation of Job B, on M2 with processing time 5 will be scheduled, and then second operation of job A on M2, and so on … Finally we will get the completed schedule. </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41</a:t>
            </a:fld>
            <a:endParaRPr lang="th-TH"/>
          </a:p>
        </p:txBody>
      </p:sp>
    </p:spTree>
    <p:extLst>
      <p:ext uri="{BB962C8B-B14F-4D97-AF65-F5344CB8AC3E}">
        <p14:creationId xmlns:p14="http://schemas.microsoft.com/office/powerpoint/2010/main" val="178145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study use MOPSO algorithm proposed by Su and</a:t>
            </a:r>
            <a:r>
              <a:rPr lang="en-US" baseline="0" dirty="0" smtClean="0"/>
              <a:t> Prof. </a:t>
            </a:r>
            <a:r>
              <a:rPr lang="en-US" baseline="0" dirty="0" err="1" smtClean="0"/>
              <a:t>Voratas</a:t>
            </a:r>
            <a:r>
              <a:rPr lang="en-US" baseline="0" dirty="0" smtClean="0"/>
              <a:t>.</a:t>
            </a:r>
          </a:p>
          <a:p>
            <a:r>
              <a:rPr lang="en-US" baseline="0" dirty="0" smtClean="0"/>
              <a:t>In this framework, most of procedures are similar to a basic PSO, </a:t>
            </a:r>
            <a:r>
              <a:rPr lang="en-US" b="1" baseline="0" dirty="0" smtClean="0"/>
              <a:t>but</a:t>
            </a:r>
            <a:r>
              <a:rPr lang="en-US" baseline="0" dirty="0" smtClean="0"/>
              <a:t> </a:t>
            </a:r>
            <a:r>
              <a:rPr lang="en-US" b="1" baseline="0" dirty="0" smtClean="0"/>
              <a:t>with an </a:t>
            </a:r>
            <a:r>
              <a:rPr lang="en-US" b="1" u="sng" baseline="0" dirty="0" smtClean="0"/>
              <a:t>addition</a:t>
            </a:r>
            <a:r>
              <a:rPr lang="en-US" b="1" baseline="0" dirty="0" smtClean="0"/>
              <a:t> of Elite group which store a set of non-dominated solutions found by the whole swarm.  </a:t>
            </a:r>
          </a:p>
          <a:p>
            <a:r>
              <a:rPr lang="en-US" baseline="0" dirty="0" smtClean="0"/>
              <a:t>Then the </a:t>
            </a:r>
            <a:r>
              <a:rPr lang="en-US" b="1" u="sng" baseline="0" dirty="0" smtClean="0"/>
              <a:t>solutions</a:t>
            </a:r>
            <a:r>
              <a:rPr lang="en-US" u="sng" baseline="0" dirty="0" smtClean="0"/>
              <a:t> in </a:t>
            </a:r>
            <a:r>
              <a:rPr lang="en-US" b="1" u="sng" baseline="0" dirty="0" smtClean="0"/>
              <a:t>Elite</a:t>
            </a:r>
            <a:r>
              <a:rPr lang="en-US" u="sng" baseline="0" dirty="0" smtClean="0"/>
              <a:t> group will be selected to </a:t>
            </a:r>
            <a:r>
              <a:rPr lang="en-US" b="1" u="sng" baseline="0" dirty="0" smtClean="0"/>
              <a:t>guide</a:t>
            </a:r>
            <a:r>
              <a:rPr lang="en-US" u="sng" baseline="0" dirty="0" smtClean="0"/>
              <a:t> the movement of the swarm</a:t>
            </a:r>
            <a:r>
              <a:rPr lang="en-US" u="none" baseline="0" dirty="0" smtClean="0"/>
              <a:t>.</a:t>
            </a:r>
            <a:endParaRPr lang="en-US" baseline="0" dirty="0" smtClean="0"/>
          </a:p>
          <a:p>
            <a:r>
              <a:rPr lang="en-US" baseline="0" dirty="0" smtClean="0"/>
              <a:t>Therefore </a:t>
            </a:r>
            <a:r>
              <a:rPr lang="en-US" u="sng" baseline="0" dirty="0" smtClean="0"/>
              <a:t>another important aspect </a:t>
            </a:r>
            <a:r>
              <a:rPr lang="en-US" baseline="0" dirty="0" smtClean="0"/>
              <a:t>is the </a:t>
            </a:r>
            <a:r>
              <a:rPr lang="en-US" b="1" baseline="0" dirty="0" smtClean="0"/>
              <a:t>movement strategy</a:t>
            </a:r>
            <a:r>
              <a:rPr lang="en-US" baseline="0" dirty="0" smtClean="0"/>
              <a:t> of particles to search for a better set of non-dominated solutions</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42</a:t>
            </a:fld>
            <a:endParaRPr lang="th-TH"/>
          </a:p>
        </p:txBody>
      </p:sp>
    </p:spTree>
    <p:extLst>
      <p:ext uri="{BB962C8B-B14F-4D97-AF65-F5344CB8AC3E}">
        <p14:creationId xmlns:p14="http://schemas.microsoft.com/office/powerpoint/2010/main" val="426163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study applies</a:t>
            </a:r>
            <a:r>
              <a:rPr lang="en-US" baseline="0" dirty="0" smtClean="0"/>
              <a:t> Ms* strategy </a:t>
            </a:r>
            <a:r>
              <a:rPr lang="en-US" b="1" baseline="0" dirty="0" smtClean="0"/>
              <a:t>in MOPSO , which have been successfully applied to solve many test problems</a:t>
            </a:r>
            <a:r>
              <a:rPr lang="en-US" baseline="0" dirty="0" smtClean="0"/>
              <a:t>.</a:t>
            </a:r>
          </a:p>
          <a:p>
            <a:r>
              <a:rPr lang="en-US" baseline="0" dirty="0" smtClean="0"/>
              <a:t>The Ms* uses a single swarm with a mixture of particles with different movement behaviors. </a:t>
            </a:r>
          </a:p>
          <a:p>
            <a:r>
              <a:rPr lang="en-US" baseline="0" dirty="0" smtClean="0"/>
              <a:t>G 1 will search based on its own experience, G2, G3 and G4 </a:t>
            </a:r>
            <a:r>
              <a:rPr lang="en-US" baseline="0" dirty="0" err="1" smtClean="0"/>
              <a:t>uitlize</a:t>
            </a:r>
            <a:r>
              <a:rPr lang="en-US" baseline="0" dirty="0" smtClean="0"/>
              <a:t> global knowledge to lead their move. </a:t>
            </a:r>
          </a:p>
          <a:p>
            <a:r>
              <a:rPr lang="en-US" baseline="0" dirty="0" smtClean="0"/>
              <a:t>G1 aims to search at the less crowded area, G2 try to fill the gaps of solutions on Pareto-front, and G4 aim to search at the border of the front</a:t>
            </a:r>
          </a:p>
          <a:p>
            <a:r>
              <a:rPr lang="en-US" b="1" baseline="0" dirty="0" smtClean="0"/>
              <a:t>The</a:t>
            </a:r>
            <a:r>
              <a:rPr lang="en-US" baseline="0" dirty="0" smtClean="0"/>
              <a:t> </a:t>
            </a:r>
            <a:r>
              <a:rPr lang="en-US" b="1" baseline="0" dirty="0" smtClean="0"/>
              <a:t>four group of particles corporate in the same swarm, sharing their flying experience, and store the knowledge in the common Elite group</a:t>
            </a:r>
            <a:r>
              <a:rPr lang="en-US" baseline="0" dirty="0" smtClean="0"/>
              <a:t>.</a:t>
            </a:r>
            <a:endParaRPr lang="th-TH" dirty="0"/>
          </a:p>
        </p:txBody>
      </p:sp>
      <p:sp>
        <p:nvSpPr>
          <p:cNvPr id="4" name="Slide Number Placeholder 3"/>
          <p:cNvSpPr>
            <a:spLocks noGrp="1"/>
          </p:cNvSpPr>
          <p:nvPr>
            <p:ph type="sldNum" sz="quarter" idx="10"/>
          </p:nvPr>
        </p:nvSpPr>
        <p:spPr/>
        <p:txBody>
          <a:bodyPr/>
          <a:lstStyle/>
          <a:p>
            <a:fld id="{DC666287-C26A-434B-8B35-CF3004D08A62}" type="slidenum">
              <a:rPr lang="th-TH" smtClean="0"/>
              <a:pPr/>
              <a:t>43</a:t>
            </a:fld>
            <a:endParaRPr lang="th-TH"/>
          </a:p>
        </p:txBody>
      </p:sp>
    </p:spTree>
    <p:extLst>
      <p:ext uri="{BB962C8B-B14F-4D97-AF65-F5344CB8AC3E}">
        <p14:creationId xmlns:p14="http://schemas.microsoft.com/office/powerpoint/2010/main" val="234415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AITnew06"/>
          <p:cNvPicPr>
            <a:picLocks noChangeAspect="1" noChangeArrowheads="1"/>
          </p:cNvPicPr>
          <p:nvPr/>
        </p:nvPicPr>
        <p:blipFill>
          <a:blip r:embed="rId2" cstate="print"/>
          <a:srcRect/>
          <a:stretch>
            <a:fillRect/>
          </a:stretch>
        </p:blipFill>
        <p:spPr bwMode="auto">
          <a:xfrm>
            <a:off x="685800" y="304800"/>
            <a:ext cx="5791200" cy="1103313"/>
          </a:xfrm>
          <a:prstGeom prst="rect">
            <a:avLst/>
          </a:prstGeom>
          <a:noFill/>
          <a:ln w="9525">
            <a:noFill/>
            <a:miter lim="800000"/>
            <a:headEnd/>
            <a:tailEnd/>
          </a:ln>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7570EC4-5B6B-4932-886B-71145FB3F6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209D56-D4C7-4BB8-85E2-BC30DFB76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A1EBDE-D68B-4F8B-9B45-C9905C9BF4E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F27E6AC-46EB-4BEF-B18D-F1326F3243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89037"/>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D3C1E7-C94E-4AB4-852D-E16808CD9E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E2BAFC-2DF4-445C-9088-FE6EDDD9305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339F80-F1A2-4DC6-A909-81BFDA95D9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8ED53D0-394F-47D9-A7A2-2A85D008DB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7808134-08BE-4CEF-B141-96B653FE18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AE1E092-704E-4B9F-8540-52CD6706CBB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F4C81E-A1A0-47F8-AAD5-F1EFF05E72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9B996C-9EBA-46E5-AFE3-D58B2D3D5FA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9" descr="AIT-1959"/>
          <p:cNvPicPr>
            <a:picLocks noChangeAspect="1" noChangeArrowheads="1"/>
          </p:cNvPicPr>
          <p:nvPr userDrawn="1"/>
        </p:nvPicPr>
        <p:blipFill>
          <a:blip r:embed="rId14" cstate="print">
            <a:lum bright="70000" contrast="-70000"/>
          </a:blip>
          <a:srcRect/>
          <a:stretch>
            <a:fillRect/>
          </a:stretch>
        </p:blipFill>
        <p:spPr bwMode="auto">
          <a:xfrm>
            <a:off x="1676400" y="1066800"/>
            <a:ext cx="5791200" cy="5791200"/>
          </a:xfrm>
          <a:prstGeom prst="rect">
            <a:avLst/>
          </a:prstGeom>
          <a:noFill/>
          <a:ln w="9525">
            <a:noFill/>
            <a:miter lim="800000"/>
            <a:headEnd/>
            <a:tailEnd/>
          </a:ln>
        </p:spPr>
      </p:pic>
      <p:sp>
        <p:nvSpPr>
          <p:cNvPr id="1126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8" name="Rectangle 3"/>
          <p:cNvSpPr>
            <a:spLocks noGrp="1" noChangeArrowheads="1"/>
          </p:cNvSpPr>
          <p:nvPr>
            <p:ph type="body" idx="1"/>
          </p:nvPr>
        </p:nvSpPr>
        <p:spPr bwMode="auto">
          <a:xfrm>
            <a:off x="457200" y="15240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5863CAF2-49A3-4FCB-B02F-A349ECE1140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oratas@ait.ac.t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www.citeulike.org/user/satarov/publications" TargetMode="External"/><Relationship Id="rId2" Type="http://schemas.openxmlformats.org/officeDocument/2006/relationships/hyperlink" Target="mailto:voratas@ait.ac.th"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mailto:voratas@ait.ac.th" TargetMode="External"/><Relationship Id="rId2" Type="http://schemas.openxmlformats.org/officeDocument/2006/relationships/hyperlink" Target="http://www.citeulike.org/user/satarov/publication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524000"/>
            <a:ext cx="7924800" cy="1470025"/>
          </a:xfrm>
        </p:spPr>
        <p:txBody>
          <a:bodyPr/>
          <a:lstStyle/>
          <a:p>
            <a:pPr eaLnBrk="1" hangingPunct="1"/>
            <a:r>
              <a:rPr lang="en-US" sz="3600" dirty="0" smtClean="0"/>
              <a:t>Recent Advances in</a:t>
            </a:r>
            <a:br>
              <a:rPr lang="en-US" sz="3600" dirty="0" smtClean="0"/>
            </a:br>
            <a:r>
              <a:rPr lang="en-US" sz="3600" dirty="0" err="1" smtClean="0"/>
              <a:t>Multiobjective</a:t>
            </a:r>
            <a:r>
              <a:rPr lang="en-US" sz="3600" dirty="0" smtClean="0"/>
              <a:t> Evolutionary Algorithms</a:t>
            </a:r>
          </a:p>
        </p:txBody>
      </p:sp>
      <p:sp>
        <p:nvSpPr>
          <p:cNvPr id="14339" name="Rectangle 3"/>
          <p:cNvSpPr>
            <a:spLocks noGrp="1" noChangeArrowheads="1"/>
          </p:cNvSpPr>
          <p:nvPr>
            <p:ph type="subTitle" idx="1"/>
          </p:nvPr>
        </p:nvSpPr>
        <p:spPr>
          <a:xfrm>
            <a:off x="533400" y="3429000"/>
            <a:ext cx="8229600" cy="1752600"/>
          </a:xfrm>
        </p:spPr>
        <p:txBody>
          <a:bodyPr/>
          <a:lstStyle/>
          <a:p>
            <a:pPr eaLnBrk="1" hangingPunct="1">
              <a:lnSpc>
                <a:spcPct val="90000"/>
              </a:lnSpc>
            </a:pPr>
            <a:r>
              <a:rPr lang="en-US" altLang="ja-JP" sz="2400" dirty="0" smtClean="0">
                <a:latin typeface="Trebuchet MS" pitchFamily="34" charset="0"/>
                <a:ea typeface="MS PGothic" pitchFamily="34" charset="-128"/>
              </a:rPr>
              <a:t>Voratas Kachitvichyanukul</a:t>
            </a:r>
          </a:p>
          <a:p>
            <a:pPr eaLnBrk="1" hangingPunct="1">
              <a:lnSpc>
                <a:spcPct val="90000"/>
              </a:lnSpc>
            </a:pPr>
            <a:r>
              <a:rPr lang="en-US" altLang="ja-JP" sz="2400" dirty="0" smtClean="0">
                <a:latin typeface="Trebuchet MS" pitchFamily="34" charset="0"/>
                <a:ea typeface="MS PGothic" pitchFamily="34" charset="-128"/>
              </a:rPr>
              <a:t>School of Engineering and Technology</a:t>
            </a:r>
            <a:br>
              <a:rPr lang="en-US" altLang="ja-JP" sz="2400" dirty="0" smtClean="0">
                <a:latin typeface="Trebuchet MS" pitchFamily="34" charset="0"/>
                <a:ea typeface="MS PGothic" pitchFamily="34" charset="-128"/>
              </a:rPr>
            </a:br>
            <a:r>
              <a:rPr lang="en-US" altLang="ja-JP" sz="2400" dirty="0" smtClean="0">
                <a:latin typeface="Trebuchet MS" pitchFamily="34" charset="0"/>
                <a:ea typeface="MS PGothic" pitchFamily="34" charset="-128"/>
              </a:rPr>
              <a:t>Asian Institute of Technology, Thailand</a:t>
            </a:r>
            <a:br>
              <a:rPr lang="en-US" altLang="ja-JP" sz="2400" dirty="0" smtClean="0">
                <a:latin typeface="Trebuchet MS" pitchFamily="34" charset="0"/>
                <a:ea typeface="MS PGothic" pitchFamily="34" charset="-128"/>
              </a:rPr>
            </a:br>
            <a:r>
              <a:rPr lang="en-US" altLang="ja-JP" sz="2400" dirty="0" smtClean="0">
                <a:latin typeface="Trebuchet MS" pitchFamily="34" charset="0"/>
                <a:ea typeface="MS PGothic" pitchFamily="34" charset="-128"/>
              </a:rPr>
              <a:t> </a:t>
            </a:r>
            <a:r>
              <a:rPr lang="en-US" altLang="ja-JP" sz="2400" dirty="0" smtClean="0">
                <a:latin typeface="Trebuchet MS" pitchFamily="34" charset="0"/>
                <a:ea typeface="MS PGothic" pitchFamily="34" charset="-128"/>
                <a:hlinkClick r:id="rId2"/>
              </a:rPr>
              <a:t>voratas@ait.ac.th</a:t>
            </a:r>
            <a:endParaRPr lang="en-US" sz="2400" dirty="0" smtClean="0">
              <a:latin typeface="Trebuchet MS" pitchFamily="34" charset="0"/>
            </a:endParaRPr>
          </a:p>
          <a:p>
            <a:pPr eaLnBrk="1" hangingPunct="1"/>
            <a:endParaRPr lang="en-US" sz="2400" dirty="0" smtClean="0"/>
          </a:p>
          <a:p>
            <a:pPr eaLnBrk="1" hangingPunct="1"/>
            <a:r>
              <a:rPr lang="en-US" sz="2400" dirty="0" smtClean="0"/>
              <a:t>Zhejiang University</a:t>
            </a:r>
          </a:p>
          <a:p>
            <a:pPr eaLnBrk="1" hangingPunct="1"/>
            <a:r>
              <a:rPr lang="en-US" sz="2400" dirty="0" smtClean="0"/>
              <a:t>November 17, 2014</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64632" y="142500"/>
            <a:ext cx="7260343" cy="609600"/>
          </a:xfrm>
        </p:spPr>
        <p:txBody>
          <a:bodyPr/>
          <a:lstStyle/>
          <a:p>
            <a:pPr algn="ctr"/>
            <a:r>
              <a:rPr lang="en-US" altLang="ko-KR" dirty="0" smtClean="0">
                <a:ea typeface="Gulim" pitchFamily="34" charset="-127"/>
              </a:rPr>
              <a:t>Pareto Optimality</a:t>
            </a:r>
            <a:endParaRPr lang="en-US" altLang="ko-KR" dirty="0">
              <a:ea typeface="Gulim" pitchFamily="34" charset="-127"/>
            </a:endParaRPr>
          </a:p>
        </p:txBody>
      </p:sp>
      <p:grpSp>
        <p:nvGrpSpPr>
          <p:cNvPr id="2" name="Group 54"/>
          <p:cNvGrpSpPr/>
          <p:nvPr/>
        </p:nvGrpSpPr>
        <p:grpSpPr>
          <a:xfrm>
            <a:off x="990600" y="836712"/>
            <a:ext cx="6827003" cy="5183088"/>
            <a:chOff x="2123728" y="931712"/>
            <a:chExt cx="4824536" cy="3662807"/>
          </a:xfrm>
        </p:grpSpPr>
        <p:cxnSp>
          <p:nvCxnSpPr>
            <p:cNvPr id="94211" name="AutoShape 3"/>
            <p:cNvCxnSpPr>
              <a:cxnSpLocks noChangeShapeType="1"/>
            </p:cNvCxnSpPr>
            <p:nvPr/>
          </p:nvCxnSpPr>
          <p:spPr bwMode="auto">
            <a:xfrm>
              <a:off x="2843808" y="4149080"/>
              <a:ext cx="3633192" cy="1588"/>
            </a:xfrm>
            <a:prstGeom prst="straightConnector1">
              <a:avLst/>
            </a:prstGeom>
            <a:noFill/>
            <a:ln w="25400">
              <a:solidFill>
                <a:srgbClr val="000000"/>
              </a:solidFill>
              <a:round/>
              <a:headEnd/>
              <a:tailEnd type="triangle" w="med" len="med"/>
            </a:ln>
          </p:spPr>
        </p:cxnSp>
        <p:cxnSp>
          <p:nvCxnSpPr>
            <p:cNvPr id="94212" name="AutoShape 4"/>
            <p:cNvCxnSpPr>
              <a:cxnSpLocks noChangeShapeType="1"/>
            </p:cNvCxnSpPr>
            <p:nvPr/>
          </p:nvCxnSpPr>
          <p:spPr bwMode="auto">
            <a:xfrm rot="5400000" flipH="1" flipV="1">
              <a:off x="1449212" y="2735365"/>
              <a:ext cx="2789195" cy="2"/>
            </a:xfrm>
            <a:prstGeom prst="straightConnector1">
              <a:avLst/>
            </a:prstGeom>
            <a:noFill/>
            <a:ln w="25400">
              <a:solidFill>
                <a:srgbClr val="000000"/>
              </a:solidFill>
              <a:round/>
              <a:headEnd/>
              <a:tailEnd type="triangle" w="med" len="med"/>
            </a:ln>
          </p:spPr>
        </p:cxnSp>
        <p:sp>
          <p:nvSpPr>
            <p:cNvPr id="94213" name="Arc 5"/>
            <p:cNvSpPr>
              <a:spLocks/>
            </p:cNvSpPr>
            <p:nvPr/>
          </p:nvSpPr>
          <p:spPr bwMode="auto">
            <a:xfrm rot="10800000">
              <a:off x="3059831" y="1772816"/>
              <a:ext cx="3096343" cy="2160240"/>
            </a:xfrm>
            <a:custGeom>
              <a:avLst/>
              <a:gdLst>
                <a:gd name="G0" fmla="+- 2266 0 0"/>
                <a:gd name="G1" fmla="+- 21600 0 0"/>
                <a:gd name="G2" fmla="+- 21600 0 0"/>
                <a:gd name="T0" fmla="*/ 0 w 23866"/>
                <a:gd name="T1" fmla="*/ 119 h 21600"/>
                <a:gd name="T2" fmla="*/ 23866 w 23866"/>
                <a:gd name="T3" fmla="*/ 21600 h 21600"/>
                <a:gd name="T4" fmla="*/ 2266 w 23866"/>
                <a:gd name="T5" fmla="*/ 21600 h 21600"/>
              </a:gdLst>
              <a:ahLst/>
              <a:cxnLst>
                <a:cxn ang="0">
                  <a:pos x="T0" y="T1"/>
                </a:cxn>
                <a:cxn ang="0">
                  <a:pos x="T2" y="T3"/>
                </a:cxn>
                <a:cxn ang="0">
                  <a:pos x="T4" y="T5"/>
                </a:cxn>
              </a:cxnLst>
              <a:rect l="0" t="0" r="r" b="b"/>
              <a:pathLst>
                <a:path w="23866" h="21600" fill="none" extrusionOk="0">
                  <a:moveTo>
                    <a:pt x="0" y="119"/>
                  </a:moveTo>
                  <a:cubicBezTo>
                    <a:pt x="752" y="39"/>
                    <a:pt x="1509" y="-1"/>
                    <a:pt x="2266" y="0"/>
                  </a:cubicBezTo>
                  <a:cubicBezTo>
                    <a:pt x="14195" y="0"/>
                    <a:pt x="23866" y="9670"/>
                    <a:pt x="23866" y="21600"/>
                  </a:cubicBezTo>
                </a:path>
                <a:path w="23866" h="21600" stroke="0" extrusionOk="0">
                  <a:moveTo>
                    <a:pt x="0" y="119"/>
                  </a:moveTo>
                  <a:cubicBezTo>
                    <a:pt x="752" y="39"/>
                    <a:pt x="1509" y="-1"/>
                    <a:pt x="2266" y="0"/>
                  </a:cubicBezTo>
                  <a:cubicBezTo>
                    <a:pt x="14195" y="0"/>
                    <a:pt x="23866" y="9670"/>
                    <a:pt x="23866" y="21600"/>
                  </a:cubicBezTo>
                  <a:lnTo>
                    <a:pt x="2266" y="21600"/>
                  </a:lnTo>
                  <a:close/>
                </a:path>
              </a:pathLst>
            </a:cu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4" name="AutoShape 6"/>
            <p:cNvSpPr>
              <a:spLocks noChangeArrowheads="1"/>
            </p:cNvSpPr>
            <p:nvPr/>
          </p:nvSpPr>
          <p:spPr bwMode="auto">
            <a:xfrm>
              <a:off x="3039167" y="1988840"/>
              <a:ext cx="64619" cy="64619"/>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5" name="AutoShape 7"/>
            <p:cNvSpPr>
              <a:spLocks noChangeArrowheads="1"/>
            </p:cNvSpPr>
            <p:nvPr/>
          </p:nvSpPr>
          <p:spPr bwMode="auto">
            <a:xfrm>
              <a:off x="3189945" y="2492896"/>
              <a:ext cx="64619" cy="64619"/>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6" name="AutoShape 8"/>
            <p:cNvSpPr>
              <a:spLocks noChangeArrowheads="1"/>
            </p:cNvSpPr>
            <p:nvPr/>
          </p:nvSpPr>
          <p:spPr bwMode="auto">
            <a:xfrm>
              <a:off x="3513041" y="2947936"/>
              <a:ext cx="64619" cy="64619"/>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7" name="AutoShape 9"/>
            <p:cNvSpPr>
              <a:spLocks noChangeArrowheads="1"/>
            </p:cNvSpPr>
            <p:nvPr/>
          </p:nvSpPr>
          <p:spPr bwMode="auto">
            <a:xfrm>
              <a:off x="3912811" y="3307976"/>
              <a:ext cx="64619" cy="64619"/>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8" name="AutoShape 10"/>
            <p:cNvSpPr>
              <a:spLocks noChangeArrowheads="1"/>
            </p:cNvSpPr>
            <p:nvPr/>
          </p:nvSpPr>
          <p:spPr bwMode="auto">
            <a:xfrm>
              <a:off x="4805425" y="3752076"/>
              <a:ext cx="64619" cy="64619"/>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9" name="AutoShape 11"/>
            <p:cNvSpPr>
              <a:spLocks noChangeArrowheads="1"/>
            </p:cNvSpPr>
            <p:nvPr/>
          </p:nvSpPr>
          <p:spPr bwMode="auto">
            <a:xfrm>
              <a:off x="5580112" y="3883708"/>
              <a:ext cx="64619" cy="64619"/>
            </a:xfrm>
            <a:prstGeom prst="flowChartConnector">
              <a:avLst/>
            </a:prstGeom>
            <a:solidFill>
              <a:srgbClr val="FF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20" name="Text Box 12"/>
            <p:cNvSpPr txBox="1">
              <a:spLocks noChangeArrowheads="1"/>
            </p:cNvSpPr>
            <p:nvPr/>
          </p:nvSpPr>
          <p:spPr bwMode="auto">
            <a:xfrm>
              <a:off x="2669691" y="3389795"/>
              <a:ext cx="1931107" cy="72008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0" fontAlgn="base" latinLnBrk="0" hangingPunct="0">
                <a:lnSpc>
                  <a:spcPct val="100000"/>
                </a:lnSpc>
                <a:spcBef>
                  <a:spcPct val="0"/>
                </a:spcBef>
                <a:spcAft>
                  <a:spcPts val="100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Non-                                                 dominated front</a:t>
              </a:r>
              <a:endParaRPr kumimoji="0" lang="th-TH" sz="2400" b="1" i="0" u="none" strike="noStrike" cap="none" normalizeH="0" baseline="0" dirty="0" smtClean="0">
                <a:ln>
                  <a:noFill/>
                </a:ln>
                <a:solidFill>
                  <a:schemeClr val="tx1"/>
                </a:solidFill>
                <a:effectLst/>
                <a:latin typeface="Times New Roman" pitchFamily="18" charset="0"/>
              </a:endParaRPr>
            </a:p>
          </p:txBody>
        </p:sp>
        <p:sp>
          <p:nvSpPr>
            <p:cNvPr id="94221" name="AutoShape 13"/>
            <p:cNvSpPr>
              <a:spLocks noChangeArrowheads="1"/>
            </p:cNvSpPr>
            <p:nvPr/>
          </p:nvSpPr>
          <p:spPr bwMode="auto">
            <a:xfrm>
              <a:off x="4385401" y="2311307"/>
              <a:ext cx="129238" cy="129238"/>
            </a:xfrm>
            <a:prstGeom prst="flowChartConnector">
              <a:avLst/>
            </a:prstGeom>
            <a:solidFill>
              <a:srgbClr val="FFC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22" name="AutoShape 14"/>
            <p:cNvSpPr>
              <a:spLocks noChangeArrowheads="1"/>
            </p:cNvSpPr>
            <p:nvPr/>
          </p:nvSpPr>
          <p:spPr bwMode="auto">
            <a:xfrm>
              <a:off x="5225450" y="1848202"/>
              <a:ext cx="129238" cy="129238"/>
            </a:xfrm>
            <a:prstGeom prst="flowChartConnector">
              <a:avLst/>
            </a:prstGeom>
            <a:solidFill>
              <a:srgbClr val="00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cxnSp>
          <p:nvCxnSpPr>
            <p:cNvPr id="94223" name="AutoShape 15"/>
            <p:cNvCxnSpPr>
              <a:cxnSpLocks noChangeShapeType="1"/>
            </p:cNvCxnSpPr>
            <p:nvPr/>
          </p:nvCxnSpPr>
          <p:spPr bwMode="auto">
            <a:xfrm rot="5400000">
              <a:off x="4211960" y="3068960"/>
              <a:ext cx="2160240" cy="1588"/>
            </a:xfrm>
            <a:prstGeom prst="straightConnector1">
              <a:avLst/>
            </a:prstGeom>
            <a:noFill/>
            <a:ln w="15875">
              <a:solidFill>
                <a:srgbClr val="000000"/>
              </a:solidFill>
              <a:prstDash val="dash"/>
              <a:round/>
              <a:headEnd/>
              <a:tailEnd/>
            </a:ln>
          </p:spPr>
        </p:cxnSp>
        <p:cxnSp>
          <p:nvCxnSpPr>
            <p:cNvPr id="94224" name="AutoShape 16"/>
            <p:cNvCxnSpPr>
              <a:cxnSpLocks noChangeShapeType="1"/>
            </p:cNvCxnSpPr>
            <p:nvPr/>
          </p:nvCxnSpPr>
          <p:spPr bwMode="auto">
            <a:xfrm rot="5400000">
              <a:off x="3636276" y="3320989"/>
              <a:ext cx="1656185" cy="1588"/>
            </a:xfrm>
            <a:prstGeom prst="straightConnector1">
              <a:avLst/>
            </a:prstGeom>
            <a:noFill/>
            <a:ln w="15875">
              <a:solidFill>
                <a:srgbClr val="000000"/>
              </a:solidFill>
              <a:prstDash val="dash"/>
              <a:round/>
              <a:headEnd/>
              <a:tailEnd/>
            </a:ln>
          </p:spPr>
        </p:cxnSp>
        <p:cxnSp>
          <p:nvCxnSpPr>
            <p:cNvPr id="94225" name="AutoShape 17"/>
            <p:cNvCxnSpPr>
              <a:cxnSpLocks noChangeShapeType="1"/>
            </p:cNvCxnSpPr>
            <p:nvPr/>
          </p:nvCxnSpPr>
          <p:spPr bwMode="auto">
            <a:xfrm rot="10800000">
              <a:off x="2843808" y="1893082"/>
              <a:ext cx="2332980" cy="1588"/>
            </a:xfrm>
            <a:prstGeom prst="straightConnector1">
              <a:avLst/>
            </a:prstGeom>
            <a:noFill/>
            <a:ln w="15875">
              <a:solidFill>
                <a:srgbClr val="000000"/>
              </a:solidFill>
              <a:prstDash val="dash"/>
              <a:round/>
              <a:headEnd/>
              <a:tailEnd/>
            </a:ln>
          </p:spPr>
        </p:cxnSp>
        <p:cxnSp>
          <p:nvCxnSpPr>
            <p:cNvPr id="94226" name="AutoShape 18"/>
            <p:cNvCxnSpPr>
              <a:cxnSpLocks noChangeShapeType="1"/>
            </p:cNvCxnSpPr>
            <p:nvPr/>
          </p:nvCxnSpPr>
          <p:spPr bwMode="auto">
            <a:xfrm rot="10800000">
              <a:off x="2843808" y="2348880"/>
              <a:ext cx="1512168" cy="1588"/>
            </a:xfrm>
            <a:prstGeom prst="straightConnector1">
              <a:avLst/>
            </a:prstGeom>
            <a:noFill/>
            <a:ln w="15875">
              <a:solidFill>
                <a:srgbClr val="000000"/>
              </a:solidFill>
              <a:prstDash val="dash"/>
              <a:round/>
              <a:headEnd/>
              <a:tailEnd/>
            </a:ln>
          </p:spPr>
        </p:cxnSp>
        <p:sp>
          <p:nvSpPr>
            <p:cNvPr id="94227" name="Text Box 19"/>
            <p:cNvSpPr txBox="1">
              <a:spLocks noChangeArrowheads="1"/>
            </p:cNvSpPr>
            <p:nvPr/>
          </p:nvSpPr>
          <p:spPr bwMode="auto">
            <a:xfrm>
              <a:off x="2123728" y="1711925"/>
              <a:ext cx="648072"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f</a:t>
              </a:r>
              <a:r>
                <a:rPr kumimoji="0" lang="en-US" sz="1600" b="1" i="1" u="none" strike="noStrike" cap="none" normalizeH="0" baseline="-25000" dirty="0" smtClean="0">
                  <a:ln>
                    <a:noFill/>
                  </a:ln>
                  <a:solidFill>
                    <a:schemeClr val="tx1"/>
                  </a:solidFill>
                  <a:effectLst/>
                  <a:latin typeface="Times New Roman" pitchFamily="18" charset="0"/>
                  <a:ea typeface="Angsana New" pitchFamily="18" charset="-34"/>
                  <a:cs typeface="Cordia New" pitchFamily="34" charset="-34"/>
                </a:rPr>
                <a:t>2</a:t>
              </a: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(y)</a:t>
              </a:r>
              <a:endParaRPr kumimoji="0" lang="th-TH" sz="2400" b="1" i="0" u="none" strike="noStrike" cap="none" normalizeH="0" baseline="0" dirty="0" smtClean="0">
                <a:ln>
                  <a:noFill/>
                </a:ln>
                <a:solidFill>
                  <a:schemeClr val="tx1"/>
                </a:solidFill>
                <a:effectLst/>
                <a:latin typeface="Times New Roman" pitchFamily="18" charset="0"/>
              </a:endParaRPr>
            </a:p>
          </p:txBody>
        </p:sp>
        <p:sp>
          <p:nvSpPr>
            <p:cNvPr id="94228" name="Text Box 20"/>
            <p:cNvSpPr txBox="1">
              <a:spLocks noChangeArrowheads="1"/>
            </p:cNvSpPr>
            <p:nvPr/>
          </p:nvSpPr>
          <p:spPr bwMode="auto">
            <a:xfrm>
              <a:off x="2123728" y="2132856"/>
              <a:ext cx="670049"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f</a:t>
              </a:r>
              <a:r>
                <a:rPr kumimoji="0" lang="en-US" sz="1600" b="1" i="1" u="none" strike="noStrike" cap="none" normalizeH="0" baseline="-25000" dirty="0" smtClean="0">
                  <a:ln>
                    <a:noFill/>
                  </a:ln>
                  <a:solidFill>
                    <a:schemeClr val="tx1"/>
                  </a:solidFill>
                  <a:effectLst/>
                  <a:latin typeface="Times New Roman" pitchFamily="18" charset="0"/>
                  <a:ea typeface="Angsana New" pitchFamily="18" charset="-34"/>
                  <a:cs typeface="Cordia New" pitchFamily="34" charset="-34"/>
                </a:rPr>
                <a:t>2</a:t>
              </a: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(x)</a:t>
              </a:r>
              <a:endParaRPr kumimoji="0" lang="th-TH" sz="2400" b="1" i="0" u="none" strike="noStrike" cap="none" normalizeH="0" baseline="0" dirty="0" smtClean="0">
                <a:ln>
                  <a:noFill/>
                </a:ln>
                <a:solidFill>
                  <a:schemeClr val="tx1"/>
                </a:solidFill>
                <a:effectLst/>
                <a:latin typeface="Times New Roman" pitchFamily="18" charset="0"/>
              </a:endParaRPr>
            </a:p>
          </p:txBody>
        </p:sp>
        <p:sp>
          <p:nvSpPr>
            <p:cNvPr id="94229" name="Text Box 21"/>
            <p:cNvSpPr txBox="1">
              <a:spLocks noChangeArrowheads="1"/>
            </p:cNvSpPr>
            <p:nvPr/>
          </p:nvSpPr>
          <p:spPr bwMode="auto">
            <a:xfrm>
              <a:off x="4139952" y="4234479"/>
              <a:ext cx="648072" cy="3600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f</a:t>
              </a:r>
              <a:r>
                <a:rPr kumimoji="0" lang="en-US" sz="1600" b="1" i="1" u="none" strike="noStrike" cap="none" normalizeH="0" baseline="-25000" dirty="0" smtClean="0">
                  <a:ln>
                    <a:noFill/>
                  </a:ln>
                  <a:solidFill>
                    <a:schemeClr val="tx1"/>
                  </a:solidFill>
                  <a:effectLst/>
                  <a:latin typeface="Times New Roman" pitchFamily="18" charset="0"/>
                  <a:ea typeface="Angsana New" pitchFamily="18" charset="-34"/>
                  <a:cs typeface="Cordia New" pitchFamily="34" charset="-34"/>
                </a:rPr>
                <a:t>1</a:t>
              </a: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(x)</a:t>
              </a:r>
              <a:endParaRPr kumimoji="0" lang="th-TH" sz="2400" b="1" i="0" u="none" strike="noStrike" cap="none" normalizeH="0" baseline="0" dirty="0" smtClean="0">
                <a:ln>
                  <a:noFill/>
                </a:ln>
                <a:solidFill>
                  <a:schemeClr val="tx1"/>
                </a:solidFill>
                <a:effectLst/>
                <a:latin typeface="Times New Roman" pitchFamily="18" charset="0"/>
              </a:endParaRPr>
            </a:p>
          </p:txBody>
        </p:sp>
        <p:sp>
          <p:nvSpPr>
            <p:cNvPr id="30" name="Text Box 21"/>
            <p:cNvSpPr txBox="1">
              <a:spLocks noChangeArrowheads="1"/>
            </p:cNvSpPr>
            <p:nvPr/>
          </p:nvSpPr>
          <p:spPr bwMode="auto">
            <a:xfrm>
              <a:off x="5076056" y="4221088"/>
              <a:ext cx="576064" cy="3600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f</a:t>
              </a:r>
              <a:r>
                <a:rPr kumimoji="0" lang="en-US" sz="1600" b="1" i="1" u="none" strike="noStrike" cap="none" normalizeH="0" baseline="-25000" dirty="0" smtClean="0">
                  <a:ln>
                    <a:noFill/>
                  </a:ln>
                  <a:solidFill>
                    <a:schemeClr val="tx1"/>
                  </a:solidFill>
                  <a:effectLst/>
                  <a:latin typeface="Times New Roman" pitchFamily="18" charset="0"/>
                  <a:ea typeface="Angsana New" pitchFamily="18" charset="-34"/>
                  <a:cs typeface="Cordia New" pitchFamily="34" charset="-34"/>
                </a:rPr>
                <a:t>1</a:t>
              </a:r>
              <a:r>
                <a:rPr kumimoji="0" lang="en-US" sz="16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(y)</a:t>
              </a:r>
              <a:endParaRPr kumimoji="0" lang="th-TH" sz="2400" b="1" i="0" u="none" strike="noStrike" cap="none" normalizeH="0" baseline="0" dirty="0" smtClean="0">
                <a:ln>
                  <a:noFill/>
                </a:ln>
                <a:solidFill>
                  <a:schemeClr val="tx1"/>
                </a:solidFill>
                <a:effectLst/>
                <a:latin typeface="Times New Roman" pitchFamily="18" charset="0"/>
              </a:endParaRPr>
            </a:p>
          </p:txBody>
        </p:sp>
        <p:sp>
          <p:nvSpPr>
            <p:cNvPr id="94230" name="Text Box 22"/>
            <p:cNvSpPr txBox="1">
              <a:spLocks noChangeArrowheads="1"/>
            </p:cNvSpPr>
            <p:nvPr/>
          </p:nvSpPr>
          <p:spPr bwMode="auto">
            <a:xfrm>
              <a:off x="4549008" y="1906473"/>
              <a:ext cx="327968" cy="5776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x</a:t>
              </a:r>
              <a:endParaRPr kumimoji="0" lang="th-TH" sz="2800" b="1" i="0" u="none" strike="noStrike" cap="none" normalizeH="0" baseline="0" dirty="0" smtClean="0">
                <a:ln>
                  <a:noFill/>
                </a:ln>
                <a:solidFill>
                  <a:schemeClr val="tx1"/>
                </a:solidFill>
                <a:effectLst/>
                <a:latin typeface="Times New Roman" pitchFamily="18" charset="0"/>
              </a:endParaRPr>
            </a:p>
          </p:txBody>
        </p:sp>
        <p:sp>
          <p:nvSpPr>
            <p:cNvPr id="32" name="Text Box 22"/>
            <p:cNvSpPr txBox="1">
              <a:spLocks noChangeArrowheads="1"/>
            </p:cNvSpPr>
            <p:nvPr/>
          </p:nvSpPr>
          <p:spPr bwMode="auto">
            <a:xfrm>
              <a:off x="5412346" y="1401659"/>
              <a:ext cx="315913"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lang="en-US" b="1" i="1" dirty="0">
                  <a:cs typeface="Cordia New" pitchFamily="34" charset="-34"/>
                </a:rPr>
                <a:t>y</a:t>
              </a:r>
              <a:endParaRPr kumimoji="0" lang="th-TH" sz="2800" b="1" i="0" u="none" strike="noStrike" cap="none" normalizeH="0" baseline="0" dirty="0" smtClean="0">
                <a:ln>
                  <a:noFill/>
                </a:ln>
                <a:solidFill>
                  <a:schemeClr val="tx1"/>
                </a:solidFill>
                <a:effectLst/>
                <a:latin typeface="Times New Roman" pitchFamily="18" charset="0"/>
              </a:endParaRPr>
            </a:p>
          </p:txBody>
        </p:sp>
        <p:cxnSp>
          <p:nvCxnSpPr>
            <p:cNvPr id="51" name="Straight Arrow Connector 50"/>
            <p:cNvCxnSpPr/>
            <p:nvPr/>
          </p:nvCxnSpPr>
          <p:spPr bwMode="auto">
            <a:xfrm flipV="1">
              <a:off x="3635896" y="3501008"/>
              <a:ext cx="288032" cy="144016"/>
            </a:xfrm>
            <a:prstGeom prst="straightConnector1">
              <a:avLst/>
            </a:prstGeom>
            <a:solidFill>
              <a:schemeClr val="accent1"/>
            </a:solidFill>
            <a:ln w="19050" cap="flat" cmpd="sng" algn="ctr">
              <a:solidFill>
                <a:schemeClr val="bg2"/>
              </a:solidFill>
              <a:prstDash val="solid"/>
              <a:round/>
              <a:headEnd type="none"/>
              <a:tailEnd type="arrow"/>
            </a:ln>
            <a:effectLst/>
          </p:spPr>
        </p:cxnSp>
        <p:sp>
          <p:nvSpPr>
            <p:cNvPr id="94231" name="Text Box 23"/>
            <p:cNvSpPr txBox="1">
              <a:spLocks noChangeArrowheads="1"/>
            </p:cNvSpPr>
            <p:nvPr/>
          </p:nvSpPr>
          <p:spPr bwMode="auto">
            <a:xfrm>
              <a:off x="6516216" y="3789040"/>
              <a:ext cx="4320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4000" b="1" i="1" u="none" strike="noStrike" cap="none" normalizeH="0" baseline="0" dirty="0" smtClean="0">
                  <a:ln>
                    <a:noFill/>
                  </a:ln>
                  <a:solidFill>
                    <a:schemeClr val="tx1"/>
                  </a:solidFill>
                  <a:effectLst/>
                  <a:latin typeface="Calibri" pitchFamily="34" charset="0"/>
                  <a:ea typeface="Angsana New" pitchFamily="18" charset="-34"/>
                  <a:cs typeface="Cordia New" pitchFamily="34" charset="-34"/>
                </a:rPr>
                <a:t>f</a:t>
              </a:r>
              <a:r>
                <a:rPr kumimoji="0" lang="en-US" sz="4000" b="1" i="1" u="none" strike="noStrike" cap="none" normalizeH="0" baseline="-25000" dirty="0" smtClean="0">
                  <a:ln>
                    <a:noFill/>
                  </a:ln>
                  <a:solidFill>
                    <a:schemeClr val="tx1"/>
                  </a:solidFill>
                  <a:effectLst/>
                  <a:latin typeface="Calibri" pitchFamily="34" charset="0"/>
                  <a:ea typeface="Angsana New" pitchFamily="18" charset="-34"/>
                  <a:cs typeface="Cordia New" pitchFamily="34" charset="-34"/>
                </a:rPr>
                <a:t>1</a:t>
              </a:r>
              <a:endParaRPr kumimoji="0" lang="th-TH" sz="4000" b="1" i="0" u="none" strike="noStrike" cap="none" normalizeH="0" baseline="0" dirty="0" smtClean="0">
                <a:ln>
                  <a:noFill/>
                </a:ln>
                <a:solidFill>
                  <a:schemeClr val="tx1"/>
                </a:solidFill>
                <a:effectLst/>
                <a:latin typeface="Times New Roman" pitchFamily="18" charset="0"/>
              </a:endParaRPr>
            </a:p>
          </p:txBody>
        </p:sp>
        <p:sp>
          <p:nvSpPr>
            <p:cNvPr id="53" name="Text Box 23"/>
            <p:cNvSpPr txBox="1">
              <a:spLocks noChangeArrowheads="1"/>
            </p:cNvSpPr>
            <p:nvPr/>
          </p:nvSpPr>
          <p:spPr bwMode="auto">
            <a:xfrm>
              <a:off x="2472651" y="931712"/>
              <a:ext cx="4320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4000" b="1" i="1" u="none" strike="noStrike" cap="none" normalizeH="0" baseline="0" dirty="0" smtClean="0">
                  <a:ln>
                    <a:noFill/>
                  </a:ln>
                  <a:solidFill>
                    <a:schemeClr val="tx1"/>
                  </a:solidFill>
                  <a:effectLst/>
                  <a:latin typeface="Calibri" pitchFamily="34" charset="0"/>
                  <a:ea typeface="Angsana New" pitchFamily="18" charset="-34"/>
                  <a:cs typeface="Cordia New" pitchFamily="34" charset="-34"/>
                </a:rPr>
                <a:t>f</a:t>
              </a:r>
              <a:r>
                <a:rPr lang="en-US" sz="4000" b="1" i="1" baseline="-25000" dirty="0">
                  <a:latin typeface="Calibri" pitchFamily="34" charset="0"/>
                  <a:ea typeface="Angsana New" pitchFamily="18" charset="-34"/>
                  <a:cs typeface="Cordia New" pitchFamily="34" charset="-34"/>
                </a:rPr>
                <a:t>2</a:t>
              </a:r>
              <a:endParaRPr kumimoji="0" lang="th-TH" sz="4000" b="1" i="0" u="none" strike="noStrike" cap="none" normalizeH="0" baseline="0" dirty="0" smtClean="0">
                <a:ln>
                  <a:noFill/>
                </a:ln>
                <a:solidFill>
                  <a:schemeClr val="tx1"/>
                </a:solidFill>
                <a:effectLst/>
                <a:latin typeface="Times New Roman" pitchFamily="18" charset="0"/>
              </a:endParaRPr>
            </a:p>
          </p:txBody>
        </p:sp>
      </p:grpSp>
      <p:sp>
        <p:nvSpPr>
          <p:cNvPr id="29" name="Text Box 12"/>
          <p:cNvSpPr txBox="1">
            <a:spLocks noChangeArrowheads="1"/>
          </p:cNvSpPr>
          <p:nvPr/>
        </p:nvSpPr>
        <p:spPr bwMode="auto">
          <a:xfrm>
            <a:off x="6248400" y="2743200"/>
            <a:ext cx="2133600" cy="1219200"/>
          </a:xfrm>
          <a:prstGeom prst="borderCallout3">
            <a:avLst>
              <a:gd name="adj1" fmla="val 50232"/>
              <a:gd name="adj2" fmla="val 133"/>
              <a:gd name="adj3" fmla="val 63327"/>
              <a:gd name="adj4" fmla="val -22487"/>
              <a:gd name="adj5" fmla="val 87434"/>
              <a:gd name="adj6" fmla="val -52117"/>
              <a:gd name="adj7" fmla="val 147752"/>
              <a:gd name="adj8" fmla="val -101455"/>
            </a:avLst>
          </a:prstGeom>
          <a:solidFill>
            <a:schemeClr val="accent1">
              <a:lumMod val="90000"/>
              <a:alpha val="0"/>
            </a:schemeClr>
          </a:solidFill>
          <a:ln w="9525">
            <a:solidFill>
              <a:schemeClr val="accent1">
                <a:lumMod val="75000"/>
              </a:schemeClr>
            </a:solidFill>
            <a:miter lim="800000"/>
            <a:headEnd/>
            <a:tailEnd/>
          </a:ln>
        </p:spPr>
        <p:txBody>
          <a:bodyPr vert="horz" wrap="square" lIns="91440" tIns="45720" rIns="91440" bIns="45720" numCol="1" anchor="t" anchorCtr="0" compatLnSpc="1">
            <a:prstTxWarp prst="textNoShape">
              <a:avLst/>
            </a:prstTxWarp>
          </a:bodyPr>
          <a:lstStyle/>
          <a:p>
            <a:pPr marL="57150" marR="0" lvl="1" algn="l" defTabSz="914400" rtl="0" eaLnBrk="0" fontAlgn="base" latinLnBrk="0" hangingPunct="0">
              <a:lnSpc>
                <a:spcPct val="100000"/>
              </a:lnSpc>
              <a:spcBef>
                <a:spcPct val="0"/>
              </a:spcBef>
              <a:spcAft>
                <a:spcPts val="1000"/>
              </a:spcAft>
              <a:buClrTx/>
              <a:buSzTx/>
              <a:buFontTx/>
              <a:buNone/>
              <a:tabLst/>
            </a:pPr>
            <a:r>
              <a:rPr kumimoji="0" lang="en-US" sz="3600" i="1" u="none" strike="noStrike" cap="none" normalizeH="0" baseline="0" dirty="0" smtClean="0">
                <a:ln w="12700">
                  <a:solidFill>
                    <a:schemeClr val="tx1"/>
                  </a:solidFill>
                </a:ln>
                <a:solidFill>
                  <a:schemeClr val="tx1"/>
                </a:solidFill>
                <a:effectLst/>
                <a:latin typeface="Times New Roman" pitchFamily="18" charset="0"/>
                <a:ea typeface="Angsana New" pitchFamily="18" charset="-34"/>
                <a:cs typeface="Cordia New" pitchFamily="34" charset="-34"/>
              </a:rPr>
              <a:t>Pareto</a:t>
            </a:r>
            <a:r>
              <a:rPr kumimoji="0" lang="en-US" sz="3600" i="1" u="none" strike="noStrike" cap="none" normalizeH="0" dirty="0" smtClean="0">
                <a:ln w="12700">
                  <a:solidFill>
                    <a:schemeClr val="tx1"/>
                  </a:solidFill>
                </a:ln>
                <a:solidFill>
                  <a:schemeClr val="tx1"/>
                </a:solidFill>
                <a:effectLst/>
                <a:latin typeface="Times New Roman" pitchFamily="18" charset="0"/>
                <a:ea typeface="Angsana New" pitchFamily="18" charset="-34"/>
                <a:cs typeface="Cordia New" pitchFamily="34" charset="-34"/>
              </a:rPr>
              <a:t> </a:t>
            </a:r>
            <a:r>
              <a:rPr kumimoji="0" lang="en-US" sz="3600" i="1" u="none" strike="noStrike" cap="none" normalizeH="0" baseline="0" dirty="0" smtClean="0">
                <a:ln w="12700">
                  <a:solidFill>
                    <a:schemeClr val="tx1"/>
                  </a:solidFill>
                </a:ln>
                <a:solidFill>
                  <a:schemeClr val="tx1"/>
                </a:solidFill>
                <a:effectLst/>
                <a:latin typeface="Times New Roman" pitchFamily="18" charset="0"/>
                <a:ea typeface="Angsana New" pitchFamily="18" charset="-34"/>
                <a:cs typeface="Cordia New" pitchFamily="34" charset="-34"/>
              </a:rPr>
              <a:t>frontier</a:t>
            </a:r>
            <a:endParaRPr kumimoji="0" lang="th-TH" sz="3600" i="0" u="none" strike="noStrike" cap="none" normalizeH="0" baseline="0" dirty="0" smtClean="0">
              <a:ln w="12700">
                <a:solidFill>
                  <a:schemeClr val="tx1"/>
                </a:solid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64632" y="142500"/>
            <a:ext cx="7260343" cy="609600"/>
          </a:xfrm>
        </p:spPr>
        <p:txBody>
          <a:bodyPr/>
          <a:lstStyle/>
          <a:p>
            <a:pPr algn="ctr"/>
            <a:r>
              <a:rPr lang="en-US" altLang="ko-KR" dirty="0" smtClean="0">
                <a:ea typeface="Gulim" pitchFamily="34" charset="-127"/>
              </a:rPr>
              <a:t>Comparing Pareto Fronts</a:t>
            </a:r>
            <a:endParaRPr lang="en-US" altLang="ko-KR" dirty="0">
              <a:ea typeface="Gulim" pitchFamily="34" charset="-127"/>
            </a:endParaRPr>
          </a:p>
        </p:txBody>
      </p:sp>
      <p:grpSp>
        <p:nvGrpSpPr>
          <p:cNvPr id="2" name="Group 54"/>
          <p:cNvGrpSpPr/>
          <p:nvPr/>
        </p:nvGrpSpPr>
        <p:grpSpPr>
          <a:xfrm>
            <a:off x="1484346" y="836712"/>
            <a:ext cx="6333256" cy="4858452"/>
            <a:chOff x="2472651" y="931712"/>
            <a:chExt cx="4475613" cy="3433392"/>
          </a:xfrm>
        </p:grpSpPr>
        <p:cxnSp>
          <p:nvCxnSpPr>
            <p:cNvPr id="94211" name="AutoShape 3"/>
            <p:cNvCxnSpPr>
              <a:cxnSpLocks noChangeShapeType="1"/>
            </p:cNvCxnSpPr>
            <p:nvPr/>
          </p:nvCxnSpPr>
          <p:spPr bwMode="auto">
            <a:xfrm>
              <a:off x="2843808" y="4149080"/>
              <a:ext cx="3633192" cy="1588"/>
            </a:xfrm>
            <a:prstGeom prst="straightConnector1">
              <a:avLst/>
            </a:prstGeom>
            <a:noFill/>
            <a:ln w="25400">
              <a:solidFill>
                <a:srgbClr val="000000"/>
              </a:solidFill>
              <a:round/>
              <a:headEnd/>
              <a:tailEnd type="triangle" w="med" len="med"/>
            </a:ln>
          </p:spPr>
        </p:cxnSp>
        <p:cxnSp>
          <p:nvCxnSpPr>
            <p:cNvPr id="94212" name="AutoShape 4"/>
            <p:cNvCxnSpPr>
              <a:cxnSpLocks noChangeShapeType="1"/>
            </p:cNvCxnSpPr>
            <p:nvPr/>
          </p:nvCxnSpPr>
          <p:spPr bwMode="auto">
            <a:xfrm rot="5400000" flipH="1" flipV="1">
              <a:off x="1449212" y="2735365"/>
              <a:ext cx="2789195" cy="2"/>
            </a:xfrm>
            <a:prstGeom prst="straightConnector1">
              <a:avLst/>
            </a:prstGeom>
            <a:noFill/>
            <a:ln w="25400">
              <a:solidFill>
                <a:srgbClr val="000000"/>
              </a:solidFill>
              <a:round/>
              <a:headEnd/>
              <a:tailEnd type="triangle" w="med" len="med"/>
            </a:ln>
          </p:spPr>
        </p:cxnSp>
        <p:sp>
          <p:nvSpPr>
            <p:cNvPr id="94213" name="Arc 5"/>
            <p:cNvSpPr>
              <a:spLocks/>
            </p:cNvSpPr>
            <p:nvPr/>
          </p:nvSpPr>
          <p:spPr bwMode="auto">
            <a:xfrm rot="10800000">
              <a:off x="3059831" y="1772816"/>
              <a:ext cx="3096343" cy="2160240"/>
            </a:xfrm>
            <a:custGeom>
              <a:avLst/>
              <a:gdLst>
                <a:gd name="G0" fmla="+- 2266 0 0"/>
                <a:gd name="G1" fmla="+- 21600 0 0"/>
                <a:gd name="G2" fmla="+- 21600 0 0"/>
                <a:gd name="T0" fmla="*/ 0 w 23866"/>
                <a:gd name="T1" fmla="*/ 119 h 21600"/>
                <a:gd name="T2" fmla="*/ 23866 w 23866"/>
                <a:gd name="T3" fmla="*/ 21600 h 21600"/>
                <a:gd name="T4" fmla="*/ 2266 w 23866"/>
                <a:gd name="T5" fmla="*/ 21600 h 21600"/>
              </a:gdLst>
              <a:ahLst/>
              <a:cxnLst>
                <a:cxn ang="0">
                  <a:pos x="T0" y="T1"/>
                </a:cxn>
                <a:cxn ang="0">
                  <a:pos x="T2" y="T3"/>
                </a:cxn>
                <a:cxn ang="0">
                  <a:pos x="T4" y="T5"/>
                </a:cxn>
              </a:cxnLst>
              <a:rect l="0" t="0" r="r" b="b"/>
              <a:pathLst>
                <a:path w="23866" h="21600" fill="none" extrusionOk="0">
                  <a:moveTo>
                    <a:pt x="0" y="119"/>
                  </a:moveTo>
                  <a:cubicBezTo>
                    <a:pt x="752" y="39"/>
                    <a:pt x="1509" y="-1"/>
                    <a:pt x="2266" y="0"/>
                  </a:cubicBezTo>
                  <a:cubicBezTo>
                    <a:pt x="14195" y="0"/>
                    <a:pt x="23866" y="9670"/>
                    <a:pt x="23866" y="21600"/>
                  </a:cubicBezTo>
                </a:path>
                <a:path w="23866" h="21600" stroke="0" extrusionOk="0">
                  <a:moveTo>
                    <a:pt x="0" y="119"/>
                  </a:moveTo>
                  <a:cubicBezTo>
                    <a:pt x="752" y="39"/>
                    <a:pt x="1509" y="-1"/>
                    <a:pt x="2266" y="0"/>
                  </a:cubicBezTo>
                  <a:cubicBezTo>
                    <a:pt x="14195" y="0"/>
                    <a:pt x="23866" y="9670"/>
                    <a:pt x="23866" y="21600"/>
                  </a:cubicBezTo>
                  <a:lnTo>
                    <a:pt x="2266" y="21600"/>
                  </a:lnTo>
                  <a:close/>
                </a:path>
              </a:pathLst>
            </a:cu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31" name="Text Box 23"/>
            <p:cNvSpPr txBox="1">
              <a:spLocks noChangeArrowheads="1"/>
            </p:cNvSpPr>
            <p:nvPr/>
          </p:nvSpPr>
          <p:spPr bwMode="auto">
            <a:xfrm>
              <a:off x="6516216" y="3789040"/>
              <a:ext cx="4320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4000" b="1" i="1" u="none" strike="noStrike" cap="none" normalizeH="0" baseline="0" dirty="0" smtClean="0">
                  <a:ln>
                    <a:noFill/>
                  </a:ln>
                  <a:solidFill>
                    <a:schemeClr val="tx1"/>
                  </a:solidFill>
                  <a:effectLst/>
                  <a:latin typeface="Calibri" pitchFamily="34" charset="0"/>
                  <a:ea typeface="Angsana New" pitchFamily="18" charset="-34"/>
                  <a:cs typeface="Cordia New" pitchFamily="34" charset="-34"/>
                </a:rPr>
                <a:t>f</a:t>
              </a:r>
              <a:r>
                <a:rPr kumimoji="0" lang="en-US" sz="4000" b="1" i="1" u="none" strike="noStrike" cap="none" normalizeH="0" baseline="-25000" dirty="0" smtClean="0">
                  <a:ln>
                    <a:noFill/>
                  </a:ln>
                  <a:solidFill>
                    <a:schemeClr val="tx1"/>
                  </a:solidFill>
                  <a:effectLst/>
                  <a:latin typeface="Calibri" pitchFamily="34" charset="0"/>
                  <a:ea typeface="Angsana New" pitchFamily="18" charset="-34"/>
                  <a:cs typeface="Cordia New" pitchFamily="34" charset="-34"/>
                </a:rPr>
                <a:t>1</a:t>
              </a:r>
              <a:endParaRPr kumimoji="0" lang="th-TH" sz="4000" b="1" i="0" u="none" strike="noStrike" cap="none" normalizeH="0" baseline="0" dirty="0" smtClean="0">
                <a:ln>
                  <a:noFill/>
                </a:ln>
                <a:solidFill>
                  <a:schemeClr val="tx1"/>
                </a:solidFill>
                <a:effectLst/>
                <a:latin typeface="Times New Roman" pitchFamily="18" charset="0"/>
              </a:endParaRPr>
            </a:p>
          </p:txBody>
        </p:sp>
        <p:sp>
          <p:nvSpPr>
            <p:cNvPr id="53" name="Text Box 23"/>
            <p:cNvSpPr txBox="1">
              <a:spLocks noChangeArrowheads="1"/>
            </p:cNvSpPr>
            <p:nvPr/>
          </p:nvSpPr>
          <p:spPr bwMode="auto">
            <a:xfrm>
              <a:off x="2472651" y="931712"/>
              <a:ext cx="4320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4000" b="1" i="1" u="none" strike="noStrike" cap="none" normalizeH="0" baseline="0" dirty="0" smtClean="0">
                  <a:ln>
                    <a:noFill/>
                  </a:ln>
                  <a:solidFill>
                    <a:schemeClr val="tx1"/>
                  </a:solidFill>
                  <a:effectLst/>
                  <a:latin typeface="Calibri" pitchFamily="34" charset="0"/>
                  <a:ea typeface="Angsana New" pitchFamily="18" charset="-34"/>
                  <a:cs typeface="Cordia New" pitchFamily="34" charset="-34"/>
                </a:rPr>
                <a:t>f</a:t>
              </a:r>
              <a:r>
                <a:rPr lang="en-US" sz="4000" b="1" i="1" baseline="-25000" dirty="0">
                  <a:latin typeface="Calibri" pitchFamily="34" charset="0"/>
                  <a:ea typeface="Angsana New" pitchFamily="18" charset="-34"/>
                  <a:cs typeface="Cordia New" pitchFamily="34" charset="-34"/>
                </a:rPr>
                <a:t>2</a:t>
              </a:r>
              <a:endParaRPr kumimoji="0" lang="th-TH" sz="4000" b="1" i="0" u="none" strike="noStrike" cap="none" normalizeH="0" baseline="0" dirty="0" smtClean="0">
                <a:ln>
                  <a:noFill/>
                </a:ln>
                <a:solidFill>
                  <a:schemeClr val="tx1"/>
                </a:solidFill>
                <a:effectLst/>
                <a:latin typeface="Times New Roman" pitchFamily="18" charset="0"/>
              </a:endParaRPr>
            </a:p>
          </p:txBody>
        </p:sp>
      </p:grpSp>
      <p:sp>
        <p:nvSpPr>
          <p:cNvPr id="29" name="Text Box 12"/>
          <p:cNvSpPr txBox="1">
            <a:spLocks noChangeArrowheads="1"/>
          </p:cNvSpPr>
          <p:nvPr/>
        </p:nvSpPr>
        <p:spPr bwMode="auto">
          <a:xfrm>
            <a:off x="6248400" y="2743200"/>
            <a:ext cx="2133600" cy="1219200"/>
          </a:xfrm>
          <a:prstGeom prst="borderCallout3">
            <a:avLst>
              <a:gd name="adj1" fmla="val 50232"/>
              <a:gd name="adj2" fmla="val 133"/>
              <a:gd name="adj3" fmla="val 63327"/>
              <a:gd name="adj4" fmla="val -22487"/>
              <a:gd name="adj5" fmla="val 87434"/>
              <a:gd name="adj6" fmla="val -52117"/>
              <a:gd name="adj7" fmla="val 147752"/>
              <a:gd name="adj8" fmla="val -101455"/>
            </a:avLst>
          </a:prstGeom>
          <a:solidFill>
            <a:schemeClr val="accent1">
              <a:lumMod val="90000"/>
              <a:alpha val="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57150" marR="0" lvl="1" algn="l" defTabSz="914400" rtl="0" eaLnBrk="0" fontAlgn="base" latinLnBrk="0" hangingPunct="0">
              <a:lnSpc>
                <a:spcPct val="100000"/>
              </a:lnSpc>
              <a:spcBef>
                <a:spcPct val="0"/>
              </a:spcBef>
              <a:spcAft>
                <a:spcPts val="1000"/>
              </a:spcAft>
              <a:buClrTx/>
              <a:buSzTx/>
              <a:buFontTx/>
              <a:buNone/>
              <a:tabLst/>
            </a:pPr>
            <a:r>
              <a:rPr kumimoji="0" lang="en-US" sz="2800" i="1" u="none" strike="noStrike" cap="none" normalizeH="0" baseline="0" dirty="0" smtClean="0">
                <a:ln w="12700">
                  <a:solidFill>
                    <a:schemeClr val="tx1"/>
                  </a:solidFill>
                </a:ln>
                <a:solidFill>
                  <a:schemeClr val="tx1"/>
                </a:solidFill>
                <a:effectLst/>
                <a:latin typeface="Times New Roman" pitchFamily="18" charset="0"/>
                <a:ea typeface="Angsana New" pitchFamily="18" charset="-34"/>
                <a:cs typeface="Cordia New" pitchFamily="34" charset="-34"/>
              </a:rPr>
              <a:t>Pareto</a:t>
            </a:r>
            <a:r>
              <a:rPr kumimoji="0" lang="en-US" sz="2800" i="1" u="none" strike="noStrike" cap="none" normalizeH="0" dirty="0" smtClean="0">
                <a:ln w="12700">
                  <a:solidFill>
                    <a:schemeClr val="tx1"/>
                  </a:solidFill>
                </a:ln>
                <a:solidFill>
                  <a:schemeClr val="tx1"/>
                </a:solidFill>
                <a:effectLst/>
                <a:latin typeface="Times New Roman" pitchFamily="18" charset="0"/>
                <a:ea typeface="Angsana New" pitchFamily="18" charset="-34"/>
                <a:cs typeface="Cordia New" pitchFamily="34" charset="-34"/>
              </a:rPr>
              <a:t> </a:t>
            </a:r>
            <a:r>
              <a:rPr kumimoji="0" lang="en-US" sz="2800" i="1" u="none" strike="noStrike" cap="none" normalizeH="0" baseline="0" dirty="0" smtClean="0">
                <a:ln w="12700">
                  <a:solidFill>
                    <a:schemeClr val="tx1"/>
                  </a:solidFill>
                </a:ln>
                <a:solidFill>
                  <a:schemeClr val="tx1"/>
                </a:solidFill>
                <a:effectLst/>
                <a:latin typeface="Times New Roman" pitchFamily="18" charset="0"/>
                <a:ea typeface="Angsana New" pitchFamily="18" charset="-34"/>
                <a:cs typeface="Cordia New" pitchFamily="34" charset="-34"/>
              </a:rPr>
              <a:t>frontier 1</a:t>
            </a:r>
            <a:endParaRPr kumimoji="0" lang="th-TH" sz="2800" i="0" u="none" strike="noStrike" cap="none" normalizeH="0" baseline="0" dirty="0" smtClean="0">
              <a:ln w="12700">
                <a:solidFill>
                  <a:schemeClr val="tx1"/>
                </a:solidFill>
              </a:ln>
              <a:solidFill>
                <a:schemeClr val="tx1"/>
              </a:solidFill>
              <a:effectLst/>
              <a:latin typeface="Times New Roman" pitchFamily="18" charset="0"/>
            </a:endParaRPr>
          </a:p>
        </p:txBody>
      </p:sp>
      <p:sp>
        <p:nvSpPr>
          <p:cNvPr id="31" name="Arc 5"/>
          <p:cNvSpPr>
            <a:spLocks/>
          </p:cNvSpPr>
          <p:nvPr/>
        </p:nvSpPr>
        <p:spPr bwMode="auto">
          <a:xfrm rot="10800000">
            <a:off x="2400292" y="1905000"/>
            <a:ext cx="4381508" cy="3056867"/>
          </a:xfrm>
          <a:custGeom>
            <a:avLst/>
            <a:gdLst>
              <a:gd name="G0" fmla="+- 2266 0 0"/>
              <a:gd name="G1" fmla="+- 21600 0 0"/>
              <a:gd name="G2" fmla="+- 21600 0 0"/>
              <a:gd name="T0" fmla="*/ 0 w 23866"/>
              <a:gd name="T1" fmla="*/ 119 h 21600"/>
              <a:gd name="T2" fmla="*/ 23866 w 23866"/>
              <a:gd name="T3" fmla="*/ 21600 h 21600"/>
              <a:gd name="T4" fmla="*/ 2266 w 23866"/>
              <a:gd name="T5" fmla="*/ 21600 h 21600"/>
            </a:gdLst>
            <a:ahLst/>
            <a:cxnLst>
              <a:cxn ang="0">
                <a:pos x="T0" y="T1"/>
              </a:cxn>
              <a:cxn ang="0">
                <a:pos x="T2" y="T3"/>
              </a:cxn>
              <a:cxn ang="0">
                <a:pos x="T4" y="T5"/>
              </a:cxn>
            </a:cxnLst>
            <a:rect l="0" t="0" r="r" b="b"/>
            <a:pathLst>
              <a:path w="23866" h="21600" fill="none" extrusionOk="0">
                <a:moveTo>
                  <a:pt x="0" y="119"/>
                </a:moveTo>
                <a:cubicBezTo>
                  <a:pt x="752" y="39"/>
                  <a:pt x="1509" y="-1"/>
                  <a:pt x="2266" y="0"/>
                </a:cubicBezTo>
                <a:cubicBezTo>
                  <a:pt x="14195" y="0"/>
                  <a:pt x="23866" y="9670"/>
                  <a:pt x="23866" y="21600"/>
                </a:cubicBezTo>
              </a:path>
              <a:path w="23866" h="21600" stroke="0" extrusionOk="0">
                <a:moveTo>
                  <a:pt x="0" y="119"/>
                </a:moveTo>
                <a:cubicBezTo>
                  <a:pt x="752" y="39"/>
                  <a:pt x="1509" y="-1"/>
                  <a:pt x="2266" y="0"/>
                </a:cubicBezTo>
                <a:cubicBezTo>
                  <a:pt x="14195" y="0"/>
                  <a:pt x="23866" y="9670"/>
                  <a:pt x="23866" y="21600"/>
                </a:cubicBezTo>
                <a:lnTo>
                  <a:pt x="2266" y="21600"/>
                </a:lnTo>
                <a:close/>
              </a:path>
            </a:pathLst>
          </a:custGeom>
          <a:noFill/>
          <a:ln w="25400">
            <a:solidFill>
              <a:srgbClr val="00B05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3" name="Text Box 12"/>
          <p:cNvSpPr txBox="1">
            <a:spLocks noChangeArrowheads="1"/>
          </p:cNvSpPr>
          <p:nvPr/>
        </p:nvSpPr>
        <p:spPr bwMode="auto">
          <a:xfrm>
            <a:off x="4419600" y="990600"/>
            <a:ext cx="2133600" cy="1219200"/>
          </a:xfrm>
          <a:prstGeom prst="borderCallout3">
            <a:avLst>
              <a:gd name="adj1" fmla="val 50232"/>
              <a:gd name="adj2" fmla="val 133"/>
              <a:gd name="adj3" fmla="val 63327"/>
              <a:gd name="adj4" fmla="val -22487"/>
              <a:gd name="adj5" fmla="val 87434"/>
              <a:gd name="adj6" fmla="val -52117"/>
              <a:gd name="adj7" fmla="val 175575"/>
              <a:gd name="adj8" fmla="val -77262"/>
            </a:avLst>
          </a:prstGeom>
          <a:solidFill>
            <a:schemeClr val="accent1">
              <a:lumMod val="90000"/>
              <a:alpha val="0"/>
            </a:schemeClr>
          </a:solidFill>
          <a:ln w="9525">
            <a:solidFill>
              <a:srgbClr val="00B050"/>
            </a:solidFill>
            <a:miter lim="800000"/>
            <a:headEnd/>
            <a:tailEnd/>
          </a:ln>
        </p:spPr>
        <p:txBody>
          <a:bodyPr vert="horz" wrap="square" lIns="91440" tIns="45720" rIns="91440" bIns="45720" numCol="1" anchor="t" anchorCtr="0" compatLnSpc="1">
            <a:prstTxWarp prst="textNoShape">
              <a:avLst/>
            </a:prstTxWarp>
          </a:bodyPr>
          <a:lstStyle/>
          <a:p>
            <a:pPr marL="57150" marR="0" lvl="1" algn="l" defTabSz="914400" rtl="0" eaLnBrk="0" fontAlgn="base" latinLnBrk="0" hangingPunct="0">
              <a:lnSpc>
                <a:spcPct val="100000"/>
              </a:lnSpc>
              <a:spcBef>
                <a:spcPct val="0"/>
              </a:spcBef>
              <a:spcAft>
                <a:spcPts val="1000"/>
              </a:spcAft>
              <a:buClrTx/>
              <a:buSzTx/>
              <a:buFontTx/>
              <a:buNone/>
              <a:tabLst/>
            </a:pPr>
            <a:r>
              <a:rPr kumimoji="0" lang="en-US" sz="2800" i="1" u="none" strike="noStrike" cap="none" normalizeH="0" baseline="0" dirty="0" smtClean="0">
                <a:ln w="12700">
                  <a:solidFill>
                    <a:schemeClr val="tx1"/>
                  </a:solidFill>
                </a:ln>
                <a:solidFill>
                  <a:srgbClr val="00B050"/>
                </a:solidFill>
                <a:effectLst/>
                <a:latin typeface="Times New Roman" pitchFamily="18" charset="0"/>
                <a:ea typeface="Angsana New" pitchFamily="18" charset="-34"/>
                <a:cs typeface="Cordia New" pitchFamily="34" charset="-34"/>
              </a:rPr>
              <a:t>Pareto</a:t>
            </a:r>
            <a:r>
              <a:rPr kumimoji="0" lang="en-US" sz="2800" i="1" u="none" strike="noStrike" cap="none" normalizeH="0" dirty="0" smtClean="0">
                <a:ln w="12700">
                  <a:solidFill>
                    <a:schemeClr val="tx1"/>
                  </a:solidFill>
                </a:ln>
                <a:solidFill>
                  <a:srgbClr val="00B050"/>
                </a:solidFill>
                <a:effectLst/>
                <a:latin typeface="Times New Roman" pitchFamily="18" charset="0"/>
                <a:ea typeface="Angsana New" pitchFamily="18" charset="-34"/>
                <a:cs typeface="Cordia New" pitchFamily="34" charset="-34"/>
              </a:rPr>
              <a:t> </a:t>
            </a:r>
            <a:r>
              <a:rPr kumimoji="0" lang="en-US" sz="2800" i="1" u="none" strike="noStrike" cap="none" normalizeH="0" baseline="0" dirty="0" smtClean="0">
                <a:ln w="12700">
                  <a:solidFill>
                    <a:schemeClr val="tx1"/>
                  </a:solidFill>
                </a:ln>
                <a:solidFill>
                  <a:srgbClr val="00B050"/>
                </a:solidFill>
                <a:effectLst/>
                <a:latin typeface="Times New Roman" pitchFamily="18" charset="0"/>
                <a:ea typeface="Angsana New" pitchFamily="18" charset="-34"/>
                <a:cs typeface="Cordia New" pitchFamily="34" charset="-34"/>
              </a:rPr>
              <a:t>frontier 2</a:t>
            </a:r>
            <a:endParaRPr kumimoji="0" lang="th-TH" sz="2800" i="0" u="none" strike="noStrike" cap="none" normalizeH="0" baseline="0" dirty="0" smtClean="0">
              <a:ln w="12700">
                <a:solidFill>
                  <a:schemeClr val="tx1"/>
                </a:solidFill>
              </a:ln>
              <a:solidFill>
                <a:srgbClr val="00B050"/>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ox(in)">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GB" dirty="0" smtClean="0"/>
              <a:t>Inverted Generational Distance (IGD)</a:t>
            </a:r>
          </a:p>
          <a:p>
            <a:endParaRPr lang="en-GB" dirty="0" smtClean="0"/>
          </a:p>
          <a:p>
            <a:pPr>
              <a:buNone/>
            </a:pPr>
            <a:endParaRPr lang="en-US" dirty="0" smtClean="0"/>
          </a:p>
          <a:p>
            <a:r>
              <a:rPr lang="en-GB" dirty="0" smtClean="0"/>
              <a:t> </a:t>
            </a:r>
          </a:p>
          <a:p>
            <a:r>
              <a:rPr lang="en-GB" dirty="0" smtClean="0"/>
              <a:t>SPREAD</a:t>
            </a:r>
            <a:endParaRPr lang="en-US" dirty="0"/>
          </a:p>
        </p:txBody>
      </p:sp>
      <p:sp>
        <p:nvSpPr>
          <p:cNvPr id="258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3200400" y="1905000"/>
          <a:ext cx="2362200" cy="1707296"/>
        </p:xfrm>
        <a:graphic>
          <a:graphicData uri="http://schemas.openxmlformats.org/presentationml/2006/ole">
            <mc:AlternateContent xmlns:mc="http://schemas.openxmlformats.org/markup-compatibility/2006">
              <mc:Choice xmlns:v="urn:schemas-microsoft-com:vml" Requires="v">
                <p:oleObj spid="_x0000_s221194" name="Equation" r:id="rId3" imgW="990360" imgH="647640" progId="Equation.DSMT4">
                  <p:embed/>
                </p:oleObj>
              </mc:Choice>
              <mc:Fallback>
                <p:oleObj name="Equation" r:id="rId3" imgW="990360" imgH="647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05000"/>
                        <a:ext cx="2362200" cy="1707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743199" y="3962400"/>
          <a:ext cx="5829300" cy="1981200"/>
        </p:xfrm>
        <a:graphic>
          <a:graphicData uri="http://schemas.openxmlformats.org/presentationml/2006/ole">
            <mc:AlternateContent xmlns:mc="http://schemas.openxmlformats.org/markup-compatibility/2006">
              <mc:Choice xmlns:v="urn:schemas-microsoft-com:vml" Requires="v">
                <p:oleObj spid="_x0000_s221195" name="Equation" r:id="rId5" imgW="1942920" imgH="660240" progId="Equation.DSMT4">
                  <p:embed/>
                </p:oleObj>
              </mc:Choice>
              <mc:Fallback>
                <p:oleObj name="Equation" r:id="rId5" imgW="1942920" imgH="6602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199" y="3962400"/>
                        <a:ext cx="58293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MOGA </a:t>
            </a:r>
            <a:endParaRPr lang="en-US" dirty="0"/>
          </a:p>
        </p:txBody>
      </p:sp>
      <p:sp>
        <p:nvSpPr>
          <p:cNvPr id="3" name="Content Placeholder 2"/>
          <p:cNvSpPr>
            <a:spLocks noGrp="1"/>
          </p:cNvSpPr>
          <p:nvPr>
            <p:ph idx="1"/>
          </p:nvPr>
        </p:nvSpPr>
        <p:spPr/>
        <p:txBody>
          <a:bodyPr/>
          <a:lstStyle/>
          <a:p>
            <a:r>
              <a:rPr lang="en-US" dirty="0" smtClean="0"/>
              <a:t>Fonseca and Fleming (1993) </a:t>
            </a:r>
          </a:p>
          <a:p>
            <a:r>
              <a:rPr lang="en-US" dirty="0" smtClean="0"/>
              <a:t>Use k+1 populations of chromosomes</a:t>
            </a:r>
          </a:p>
          <a:p>
            <a:r>
              <a:rPr lang="en-US" dirty="0" smtClean="0"/>
              <a:t>The each population optimize one of the k objectives</a:t>
            </a:r>
          </a:p>
          <a:p>
            <a:r>
              <a:rPr lang="en-US" dirty="0" smtClean="0"/>
              <a:t>The k+1 population optimize the combined objective</a:t>
            </a:r>
          </a:p>
          <a:p>
            <a:r>
              <a:rPr lang="en-US" dirty="0" smtClean="0"/>
              <a:t>the fitness value is determined based on the number of solutions that dominate it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NSGA</a:t>
            </a:r>
            <a:endParaRPr lang="en-US" dirty="0"/>
          </a:p>
        </p:txBody>
      </p:sp>
      <p:sp>
        <p:nvSpPr>
          <p:cNvPr id="3" name="Content Placeholder 2"/>
          <p:cNvSpPr>
            <a:spLocks noGrp="1"/>
          </p:cNvSpPr>
          <p:nvPr>
            <p:ph idx="1"/>
          </p:nvPr>
        </p:nvSpPr>
        <p:spPr/>
        <p:txBody>
          <a:bodyPr/>
          <a:lstStyle/>
          <a:p>
            <a:r>
              <a:rPr lang="en-US" dirty="0" err="1" smtClean="0"/>
              <a:t>Srinivas</a:t>
            </a:r>
            <a:r>
              <a:rPr lang="en-US" dirty="0" smtClean="0"/>
              <a:t> and Deb (1994) proposed Non-dominated Sorting Genetic Algorithm (NSGA) to assigned fitness values based on Pareto ranking</a:t>
            </a:r>
          </a:p>
          <a:p>
            <a:r>
              <a:rPr lang="en-US" dirty="0" smtClean="0"/>
              <a:t>Both MOGA and NSGA applied the concept of fitness sharing which intends to degrade the fitness of an individual according to its density in the neighborhood area</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smtClean="0"/>
              <a:t>MOPSO</a:t>
            </a:r>
            <a:endParaRPr lang="en-US" dirty="0"/>
          </a:p>
        </p:txBody>
      </p:sp>
      <p:sp>
        <p:nvSpPr>
          <p:cNvPr id="3" name="Content Placeholder 2"/>
          <p:cNvSpPr>
            <a:spLocks noGrp="1"/>
          </p:cNvSpPr>
          <p:nvPr>
            <p:ph idx="1"/>
          </p:nvPr>
        </p:nvSpPr>
        <p:spPr/>
        <p:txBody>
          <a:bodyPr/>
          <a:lstStyle/>
          <a:p>
            <a:r>
              <a:rPr lang="en-US" sz="3200" dirty="0" smtClean="0"/>
              <a:t>Particle Swarm Optimization – PSO – is a powerful evolutionary methods</a:t>
            </a:r>
          </a:p>
          <a:p>
            <a:r>
              <a:rPr lang="en-US" sz="3200" dirty="0" smtClean="0"/>
              <a:t>PSO allows particles in the swarm to fly in a very large searching space</a:t>
            </a:r>
          </a:p>
          <a:p>
            <a:pPr lvl="2" algn="thaiDist"/>
            <a:r>
              <a:rPr lang="en-US" sz="3200" dirty="0" smtClean="0"/>
              <a:t>Suitable for exploring Pareto fronts</a:t>
            </a:r>
          </a:p>
          <a:p>
            <a:r>
              <a:rPr lang="en-US" sz="3200" dirty="0" smtClean="0"/>
              <a:t>Research questions:</a:t>
            </a:r>
          </a:p>
          <a:p>
            <a:pPr lvl="2"/>
            <a:r>
              <a:rPr lang="en-US" sz="2800" dirty="0" smtClean="0"/>
              <a:t>How to efficiently use PSO framework to solve MO problems ?</a:t>
            </a:r>
          </a:p>
          <a:p>
            <a:pPr lvl="2"/>
            <a:r>
              <a:rPr lang="en-US" sz="2800" dirty="0" smtClean="0"/>
              <a:t>What movement strategy should be used to obtain quality Pareto fronts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1430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4000" dirty="0" smtClean="0"/>
              <a:t>PSO Framework for Single objective</a:t>
            </a:r>
            <a:endParaRPr lang="en-US" sz="4000" dirty="0"/>
          </a:p>
        </p:txBody>
      </p:sp>
      <p:grpSp>
        <p:nvGrpSpPr>
          <p:cNvPr id="3" name="Group 39"/>
          <p:cNvGrpSpPr/>
          <p:nvPr/>
        </p:nvGrpSpPr>
        <p:grpSpPr>
          <a:xfrm>
            <a:off x="990599" y="824360"/>
            <a:ext cx="7772401" cy="5043040"/>
            <a:chOff x="990599" y="824360"/>
            <a:chExt cx="7765893" cy="5043040"/>
          </a:xfrm>
        </p:grpSpPr>
        <p:sp>
          <p:nvSpPr>
            <p:cNvPr id="73" name="Text Box 20"/>
            <p:cNvSpPr txBox="1">
              <a:spLocks noChangeArrowheads="1"/>
            </p:cNvSpPr>
            <p:nvPr/>
          </p:nvSpPr>
          <p:spPr bwMode="auto">
            <a:xfrm>
              <a:off x="6934200" y="4228698"/>
              <a:ext cx="690409" cy="267102"/>
            </a:xfrm>
            <a:prstGeom prst="rect">
              <a:avLst/>
            </a:prstGeom>
            <a:noFill/>
            <a:ln w="9525" algn="ctr">
              <a:noFill/>
              <a:miter lim="800000"/>
              <a:headEnd/>
              <a:tailEnd/>
            </a:ln>
            <a:effectLst/>
          </p:spPr>
          <p:txBody>
            <a:bodyPr>
              <a:spAutoFit/>
            </a:bodyPr>
            <a:lstStyle/>
            <a:p>
              <a:pPr>
                <a:lnSpc>
                  <a:spcPct val="60000"/>
                </a:lnSpc>
              </a:pPr>
              <a:r>
                <a:rPr lang="en-US" b="1" i="1" dirty="0">
                  <a:latin typeface="Century Gothic" pitchFamily="34" charset="0"/>
                  <a:cs typeface="Angsana New" pitchFamily="18" charset="-34"/>
                </a:rPr>
                <a:t>Yes</a:t>
              </a:r>
              <a:endParaRPr lang="th-TH" b="1" i="1" dirty="0">
                <a:latin typeface="Century Gothic" pitchFamily="34" charset="0"/>
                <a:cs typeface="Angsana New" pitchFamily="18" charset="-34"/>
              </a:endParaRPr>
            </a:p>
          </p:txBody>
        </p:sp>
        <p:sp>
          <p:nvSpPr>
            <p:cNvPr id="97" name="Flowchart: Terminator 42"/>
            <p:cNvSpPr/>
            <p:nvPr/>
          </p:nvSpPr>
          <p:spPr bwMode="auto">
            <a:xfrm>
              <a:off x="3851352" y="824360"/>
              <a:ext cx="1136492" cy="324439"/>
            </a:xfrm>
            <a:prstGeom prst="flowChartTermina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sp3d extrusionH="57150">
                <a:bevelT w="38100" h="38100"/>
              </a:sp3d>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b="1" dirty="0" smtClean="0">
                  <a:solidFill>
                    <a:schemeClr val="tx1"/>
                  </a:solidFill>
                  <a:latin typeface="Century Gothic" pitchFamily="34" charset="0"/>
                </a:rPr>
                <a:t>Start</a:t>
              </a:r>
              <a:endParaRPr lang="th-TH" b="1" dirty="0" smtClean="0">
                <a:solidFill>
                  <a:schemeClr val="tx1"/>
                </a:solidFill>
                <a:latin typeface="Century Gothic" pitchFamily="34" charset="0"/>
              </a:endParaRPr>
            </a:p>
          </p:txBody>
        </p:sp>
        <p:sp>
          <p:nvSpPr>
            <p:cNvPr id="98" name="Rounded Rectangle 38"/>
            <p:cNvSpPr/>
            <p:nvPr/>
          </p:nvSpPr>
          <p:spPr bwMode="auto">
            <a:xfrm flipH="1">
              <a:off x="990599" y="1432825"/>
              <a:ext cx="6857999" cy="476641"/>
            </a:xfrm>
            <a:prstGeom prst="roundRect">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Initialize particles with random position and zero velocity</a:t>
              </a:r>
              <a:endParaRPr lang="th-TH" b="1" dirty="0" smtClean="0">
                <a:latin typeface="Century Gothic" pitchFamily="34" charset="0"/>
                <a:cs typeface="Angsana New" pitchFamily="18" charset="-34"/>
              </a:endParaRPr>
            </a:p>
          </p:txBody>
        </p:sp>
        <p:cxnSp>
          <p:nvCxnSpPr>
            <p:cNvPr id="99" name="Elbow Connector 99"/>
            <p:cNvCxnSpPr/>
            <p:nvPr/>
          </p:nvCxnSpPr>
          <p:spPr bwMode="auto">
            <a:xfrm rot="5400000">
              <a:off x="4277585" y="1290759"/>
              <a:ext cx="284026"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08" name="Rounded Rectangle 38"/>
            <p:cNvSpPr/>
            <p:nvPr/>
          </p:nvSpPr>
          <p:spPr bwMode="auto">
            <a:xfrm flipH="1">
              <a:off x="2293255" y="2285693"/>
              <a:ext cx="4252687" cy="508417"/>
            </a:xfrm>
            <a:prstGeom prst="roundRect">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Evaluate Objective Values</a:t>
              </a:r>
              <a:endParaRPr lang="th-TH" b="1" dirty="0" smtClean="0">
                <a:latin typeface="Century Gothic" pitchFamily="34" charset="0"/>
                <a:cs typeface="Angsana New" pitchFamily="18" charset="-34"/>
              </a:endParaRPr>
            </a:p>
          </p:txBody>
        </p:sp>
        <p:cxnSp>
          <p:nvCxnSpPr>
            <p:cNvPr id="109" name="Elbow Connector 99"/>
            <p:cNvCxnSpPr/>
            <p:nvPr/>
          </p:nvCxnSpPr>
          <p:spPr bwMode="auto">
            <a:xfrm rot="5400000">
              <a:off x="4247373" y="2113414"/>
              <a:ext cx="344451"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26" name="AutoShape 9"/>
            <p:cNvSpPr>
              <a:spLocks noChangeArrowheads="1"/>
            </p:cNvSpPr>
            <p:nvPr/>
          </p:nvSpPr>
          <p:spPr bwMode="auto">
            <a:xfrm>
              <a:off x="1574798" y="4290495"/>
              <a:ext cx="5689600" cy="513472"/>
            </a:xfrm>
            <a:prstGeom prst="flowChartDecision">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wrap="square" lIns="36000" tIns="0" rIns="36000" bIns="0">
              <a:spAutoFit/>
              <a:scene3d>
                <a:camera prst="orthographicFront"/>
                <a:lightRig rig="threePt" dir="t"/>
              </a:scene3d>
              <a:sp3d extrusionH="57150">
                <a:bevelT w="38100" h="38100"/>
              </a:sp3d>
            </a:bodyPr>
            <a:lstStyle/>
            <a:p>
              <a:pPr algn="ctr"/>
              <a:r>
                <a:rPr lang="en-US" sz="1800" b="1" dirty="0">
                  <a:solidFill>
                    <a:schemeClr val="tx1"/>
                  </a:solidFill>
                  <a:latin typeface="Century Gothic" pitchFamily="34" charset="0"/>
                </a:rPr>
                <a:t>Meet stopping </a:t>
              </a:r>
              <a:r>
                <a:rPr lang="en-US" sz="1800" b="1" dirty="0" smtClean="0">
                  <a:solidFill>
                    <a:schemeClr val="tx1"/>
                  </a:solidFill>
                  <a:latin typeface="Century Gothic" pitchFamily="34" charset="0"/>
                </a:rPr>
                <a:t>criterion</a:t>
              </a:r>
              <a:r>
                <a:rPr lang="en-US" sz="1800" b="1" dirty="0">
                  <a:solidFill>
                    <a:schemeClr val="tx1"/>
                  </a:solidFill>
                  <a:latin typeface="Century Gothic" pitchFamily="34" charset="0"/>
                </a:rPr>
                <a:t>?</a:t>
              </a:r>
              <a:endParaRPr lang="th-TH" sz="1800" b="1" dirty="0">
                <a:solidFill>
                  <a:schemeClr val="tx1"/>
                </a:solidFill>
                <a:latin typeface="Century Gothic" pitchFamily="34" charset="0"/>
              </a:endParaRPr>
            </a:p>
          </p:txBody>
        </p:sp>
        <p:sp>
          <p:nvSpPr>
            <p:cNvPr id="130" name="Flowchart: Terminator 42"/>
            <p:cNvSpPr/>
            <p:nvPr/>
          </p:nvSpPr>
          <p:spPr bwMode="auto">
            <a:xfrm>
              <a:off x="7620000" y="4278351"/>
              <a:ext cx="1136492" cy="537760"/>
            </a:xfrm>
            <a:prstGeom prst="flowChartTermina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sp3d extrusionH="57150">
                <a:bevelT w="38100" h="38100"/>
              </a:sp3d>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b="1" dirty="0" smtClean="0">
                  <a:solidFill>
                    <a:schemeClr val="tx1"/>
                  </a:solidFill>
                  <a:latin typeface="Century Gothic" pitchFamily="34" charset="0"/>
                </a:rPr>
                <a:t>End</a:t>
              </a:r>
              <a:endParaRPr lang="th-TH" b="1" dirty="0" smtClean="0">
                <a:solidFill>
                  <a:schemeClr val="tx1"/>
                </a:solidFill>
                <a:latin typeface="Century Gothic" pitchFamily="34" charset="0"/>
              </a:endParaRPr>
            </a:p>
          </p:txBody>
        </p:sp>
        <p:cxnSp>
          <p:nvCxnSpPr>
            <p:cNvPr id="131" name="Elbow Connector 99"/>
            <p:cNvCxnSpPr/>
            <p:nvPr/>
          </p:nvCxnSpPr>
          <p:spPr bwMode="auto">
            <a:xfrm>
              <a:off x="7264398" y="4546437"/>
              <a:ext cx="355602"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38" name="Rounded Rectangle 38"/>
            <p:cNvSpPr/>
            <p:nvPr/>
          </p:nvSpPr>
          <p:spPr bwMode="auto">
            <a:xfrm flipH="1">
              <a:off x="2242455" y="5358983"/>
              <a:ext cx="4354287" cy="508417"/>
            </a:xfrm>
            <a:prstGeom prst="roundRect">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Update velocity and position</a:t>
              </a:r>
              <a:endParaRPr lang="th-TH" b="1" dirty="0" smtClean="0">
                <a:latin typeface="Century Gothic" pitchFamily="34" charset="0"/>
                <a:cs typeface="Angsana New" pitchFamily="18" charset="-34"/>
              </a:endParaRPr>
            </a:p>
          </p:txBody>
        </p:sp>
        <p:sp>
          <p:nvSpPr>
            <p:cNvPr id="145" name="Text Box 20"/>
            <p:cNvSpPr txBox="1">
              <a:spLocks noChangeArrowheads="1"/>
            </p:cNvSpPr>
            <p:nvPr/>
          </p:nvSpPr>
          <p:spPr bwMode="auto">
            <a:xfrm>
              <a:off x="4648200" y="4940347"/>
              <a:ext cx="690409" cy="241253"/>
            </a:xfrm>
            <a:prstGeom prst="rect">
              <a:avLst/>
            </a:prstGeom>
            <a:noFill/>
            <a:ln w="9525" algn="ctr">
              <a:noFill/>
              <a:miter lim="800000"/>
              <a:headEnd/>
              <a:tailEnd/>
            </a:ln>
            <a:effectLst/>
          </p:spPr>
          <p:txBody>
            <a:bodyPr>
              <a:spAutoFit/>
            </a:bodyPr>
            <a:lstStyle/>
            <a:p>
              <a:pPr>
                <a:lnSpc>
                  <a:spcPct val="60000"/>
                </a:lnSpc>
              </a:pPr>
              <a:r>
                <a:rPr lang="en-US" b="1" i="1" dirty="0" smtClean="0">
                  <a:latin typeface="Century Gothic" pitchFamily="34" charset="0"/>
                  <a:cs typeface="Angsana New" pitchFamily="18" charset="-34"/>
                </a:rPr>
                <a:t>No</a:t>
              </a:r>
              <a:endParaRPr lang="th-TH" b="1" i="1" dirty="0">
                <a:latin typeface="Century Gothic" pitchFamily="34" charset="0"/>
                <a:cs typeface="Angsana New" pitchFamily="18" charset="-34"/>
              </a:endParaRPr>
            </a:p>
          </p:txBody>
        </p:sp>
        <p:sp>
          <p:nvSpPr>
            <p:cNvPr id="151" name="Rounded Rectangle 38"/>
            <p:cNvSpPr/>
            <p:nvPr/>
          </p:nvSpPr>
          <p:spPr bwMode="auto">
            <a:xfrm flipH="1">
              <a:off x="2474684" y="3276600"/>
              <a:ext cx="3889829" cy="508417"/>
            </a:xfrm>
            <a:prstGeom prst="roundRect">
              <a:avLst/>
            </a:prstGeom>
            <a:solidFill>
              <a:srgbClr val="FFFF00"/>
            </a:solidFill>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Update </a:t>
              </a:r>
              <a:r>
                <a:rPr lang="en-US" b="1" dirty="0" err="1" smtClean="0">
                  <a:latin typeface="Century Gothic" pitchFamily="34" charset="0"/>
                  <a:cs typeface="Angsana New" pitchFamily="18" charset="-34"/>
                </a:rPr>
                <a:t>pBest</a:t>
              </a:r>
              <a:r>
                <a:rPr lang="en-US" b="1" dirty="0" smtClean="0">
                  <a:latin typeface="Century Gothic" pitchFamily="34" charset="0"/>
                  <a:cs typeface="Angsana New" pitchFamily="18" charset="-34"/>
                </a:rPr>
                <a:t> &amp; </a:t>
              </a:r>
              <a:r>
                <a:rPr lang="en-US" b="1" dirty="0" err="1" smtClean="0">
                  <a:latin typeface="Century Gothic" pitchFamily="34" charset="0"/>
                  <a:cs typeface="Angsana New" pitchFamily="18" charset="-34"/>
                </a:rPr>
                <a:t>gBest</a:t>
              </a:r>
              <a:endParaRPr lang="th-TH" b="1" dirty="0" smtClean="0">
                <a:latin typeface="Century Gothic" pitchFamily="34" charset="0"/>
                <a:cs typeface="Angsana New" pitchFamily="18" charset="-34"/>
              </a:endParaRPr>
            </a:p>
          </p:txBody>
        </p:sp>
        <p:cxnSp>
          <p:nvCxnSpPr>
            <p:cNvPr id="42" name="Elbow Connector 99"/>
            <p:cNvCxnSpPr>
              <a:stCxn id="138" idx="2"/>
              <a:endCxn id="108" idx="1"/>
            </p:cNvCxnSpPr>
            <p:nvPr/>
          </p:nvCxnSpPr>
          <p:spPr bwMode="auto">
            <a:xfrm rot="5400000" flipH="1" flipV="1">
              <a:off x="3819021" y="3140479"/>
              <a:ext cx="3327498" cy="2126344"/>
            </a:xfrm>
            <a:prstGeom prst="bentConnector4">
              <a:avLst>
                <a:gd name="adj1" fmla="val -6870"/>
                <a:gd name="adj2" fmla="val 209636"/>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25" name="Elbow Connector 99"/>
            <p:cNvCxnSpPr>
              <a:stCxn id="108" idx="2"/>
              <a:endCxn id="151" idx="0"/>
            </p:cNvCxnSpPr>
            <p:nvPr/>
          </p:nvCxnSpPr>
          <p:spPr bwMode="auto">
            <a:xfrm rot="5400000">
              <a:off x="4178353" y="3035355"/>
              <a:ext cx="482490"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33" name="Elbow Connector 99"/>
            <p:cNvCxnSpPr/>
            <p:nvPr/>
          </p:nvCxnSpPr>
          <p:spPr bwMode="auto">
            <a:xfrm rot="5400000">
              <a:off x="4179149" y="4025161"/>
              <a:ext cx="482490"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34" name="Elbow Connector 99"/>
            <p:cNvCxnSpPr/>
            <p:nvPr/>
          </p:nvCxnSpPr>
          <p:spPr bwMode="auto">
            <a:xfrm rot="5400000">
              <a:off x="4179149" y="5091961"/>
              <a:ext cx="482490"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dirty="0" smtClean="0"/>
              <a:t>PSO Framework for Multi-objective</a:t>
            </a:r>
            <a:endParaRPr lang="en-US" sz="4000" dirty="0"/>
          </a:p>
        </p:txBody>
      </p:sp>
      <p:grpSp>
        <p:nvGrpSpPr>
          <p:cNvPr id="3" name="Group 45"/>
          <p:cNvGrpSpPr/>
          <p:nvPr/>
        </p:nvGrpSpPr>
        <p:grpSpPr>
          <a:xfrm>
            <a:off x="159654" y="824360"/>
            <a:ext cx="8596838" cy="5576440"/>
            <a:chOff x="159654" y="519560"/>
            <a:chExt cx="8596838" cy="5975826"/>
          </a:xfrm>
        </p:grpSpPr>
        <p:sp>
          <p:nvSpPr>
            <p:cNvPr id="73" name="Text Box 20"/>
            <p:cNvSpPr txBox="1">
              <a:spLocks noChangeArrowheads="1"/>
            </p:cNvSpPr>
            <p:nvPr/>
          </p:nvSpPr>
          <p:spPr bwMode="auto">
            <a:xfrm>
              <a:off x="6934200" y="3962400"/>
              <a:ext cx="690409" cy="286232"/>
            </a:xfrm>
            <a:prstGeom prst="rect">
              <a:avLst/>
            </a:prstGeom>
            <a:noFill/>
            <a:ln w="9525" algn="ctr">
              <a:noFill/>
              <a:miter lim="800000"/>
              <a:headEnd/>
              <a:tailEnd/>
            </a:ln>
            <a:effectLst/>
          </p:spPr>
          <p:txBody>
            <a:bodyPr>
              <a:spAutoFit/>
            </a:bodyPr>
            <a:lstStyle/>
            <a:p>
              <a:pPr>
                <a:lnSpc>
                  <a:spcPct val="60000"/>
                </a:lnSpc>
              </a:pPr>
              <a:r>
                <a:rPr lang="en-US" b="1" i="1" dirty="0">
                  <a:latin typeface="Century Gothic" pitchFamily="34" charset="0"/>
                  <a:cs typeface="Angsana New" pitchFamily="18" charset="-34"/>
                </a:rPr>
                <a:t>Yes</a:t>
              </a:r>
              <a:endParaRPr lang="th-TH" b="1" i="1" dirty="0">
                <a:latin typeface="Century Gothic" pitchFamily="34" charset="0"/>
                <a:cs typeface="Angsana New" pitchFamily="18" charset="-34"/>
              </a:endParaRPr>
            </a:p>
          </p:txBody>
        </p:sp>
        <p:sp>
          <p:nvSpPr>
            <p:cNvPr id="97" name="Flowchart: Terminator 42"/>
            <p:cNvSpPr/>
            <p:nvPr/>
          </p:nvSpPr>
          <p:spPr bwMode="auto">
            <a:xfrm>
              <a:off x="3851352" y="519560"/>
              <a:ext cx="1136492" cy="347675"/>
            </a:xfrm>
            <a:prstGeom prst="flowChartTermina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sp3d extrusionH="57150">
                <a:bevelT w="38100" h="38100"/>
              </a:sp3d>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b="1" dirty="0" smtClean="0">
                  <a:solidFill>
                    <a:schemeClr val="tx1"/>
                  </a:solidFill>
                  <a:latin typeface="Century Gothic" pitchFamily="34" charset="0"/>
                </a:rPr>
                <a:t>Start</a:t>
              </a:r>
              <a:endParaRPr lang="th-TH" b="1" dirty="0" smtClean="0">
                <a:solidFill>
                  <a:schemeClr val="tx1"/>
                </a:solidFill>
                <a:latin typeface="Century Gothic" pitchFamily="34" charset="0"/>
              </a:endParaRPr>
            </a:p>
          </p:txBody>
        </p:sp>
        <p:sp>
          <p:nvSpPr>
            <p:cNvPr id="98" name="Rounded Rectangle 38"/>
            <p:cNvSpPr/>
            <p:nvPr/>
          </p:nvSpPr>
          <p:spPr bwMode="auto">
            <a:xfrm flipH="1">
              <a:off x="990599" y="1171603"/>
              <a:ext cx="6857999" cy="510778"/>
            </a:xfrm>
            <a:prstGeom prst="roundRect">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Initialize particles with random position and zero velocity</a:t>
              </a:r>
              <a:endParaRPr lang="th-TH" b="1" dirty="0" smtClean="0">
                <a:latin typeface="Century Gothic" pitchFamily="34" charset="0"/>
                <a:cs typeface="Angsana New" pitchFamily="18" charset="-34"/>
              </a:endParaRPr>
            </a:p>
          </p:txBody>
        </p:sp>
        <p:cxnSp>
          <p:nvCxnSpPr>
            <p:cNvPr id="99" name="Elbow Connector 99"/>
            <p:cNvCxnSpPr/>
            <p:nvPr/>
          </p:nvCxnSpPr>
          <p:spPr bwMode="auto">
            <a:xfrm rot="5400000">
              <a:off x="4267414" y="1019419"/>
              <a:ext cx="304368"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08" name="Rounded Rectangle 38"/>
            <p:cNvSpPr/>
            <p:nvPr/>
          </p:nvSpPr>
          <p:spPr bwMode="auto">
            <a:xfrm flipH="1">
              <a:off x="2293255" y="2085554"/>
              <a:ext cx="4252687" cy="544830"/>
            </a:xfrm>
            <a:prstGeom prst="roundRect">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Evaluate Objective Values</a:t>
              </a:r>
              <a:endParaRPr lang="th-TH" b="1" dirty="0" smtClean="0">
                <a:latin typeface="Century Gothic" pitchFamily="34" charset="0"/>
                <a:cs typeface="Angsana New" pitchFamily="18" charset="-34"/>
              </a:endParaRPr>
            </a:p>
          </p:txBody>
        </p:sp>
        <p:cxnSp>
          <p:nvCxnSpPr>
            <p:cNvPr id="109" name="Elbow Connector 99"/>
            <p:cNvCxnSpPr/>
            <p:nvPr/>
          </p:nvCxnSpPr>
          <p:spPr bwMode="auto">
            <a:xfrm rot="5400000">
              <a:off x="4235038" y="1900993"/>
              <a:ext cx="369121"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15" name="Rounded Rectangle 38"/>
            <p:cNvSpPr/>
            <p:nvPr/>
          </p:nvSpPr>
          <p:spPr bwMode="auto">
            <a:xfrm flipH="1">
              <a:off x="2300512" y="2933320"/>
              <a:ext cx="4238172" cy="885349"/>
            </a:xfrm>
            <a:prstGeom prst="roundRect">
              <a:avLst/>
            </a:prstGeom>
            <a:solidFill>
              <a:srgbClr val="FFC000"/>
            </a:solidFill>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Determine global </a:t>
              </a:r>
            </a:p>
            <a:p>
              <a:pPr algn="ctr"/>
              <a:r>
                <a:rPr lang="en-US" b="1" dirty="0" smtClean="0">
                  <a:latin typeface="Century Gothic" pitchFamily="34" charset="0"/>
                  <a:cs typeface="Angsana New" pitchFamily="18" charset="-34"/>
                </a:rPr>
                <a:t>non-dominated front</a:t>
              </a:r>
              <a:endParaRPr lang="th-TH" b="1" dirty="0" smtClean="0">
                <a:latin typeface="Century Gothic" pitchFamily="34" charset="0"/>
                <a:cs typeface="Angsana New" pitchFamily="18" charset="-34"/>
              </a:endParaRPr>
            </a:p>
          </p:txBody>
        </p:sp>
        <p:cxnSp>
          <p:nvCxnSpPr>
            <p:cNvPr id="116" name="Elbow Connector 99"/>
            <p:cNvCxnSpPr/>
            <p:nvPr/>
          </p:nvCxnSpPr>
          <p:spPr bwMode="auto">
            <a:xfrm rot="5400000">
              <a:off x="4267414" y="2782568"/>
              <a:ext cx="304368"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21" name="Flowchart: Document 120"/>
            <p:cNvSpPr/>
            <p:nvPr/>
          </p:nvSpPr>
          <p:spPr bwMode="auto">
            <a:xfrm>
              <a:off x="159654" y="2936712"/>
              <a:ext cx="1458254" cy="878564"/>
            </a:xfrm>
            <a:prstGeom prst="flowChartDocument">
              <a:avLst/>
            </a:prstGeom>
            <a:solidFill>
              <a:srgbClr val="FFFF00"/>
            </a:solidFill>
            <a:ln w="28575">
              <a:solidFill>
                <a:srgbClr val="00206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algn="ctr"/>
              <a:r>
                <a:rPr lang="en-US" b="1" dirty="0" smtClean="0">
                  <a:latin typeface="Century Gothic" pitchFamily="34" charset="0"/>
                  <a:cs typeface="Angsana New" pitchFamily="18" charset="-34"/>
                </a:rPr>
                <a:t>Elite group</a:t>
              </a:r>
              <a:endParaRPr lang="th-TH" b="1" dirty="0" smtClean="0">
                <a:latin typeface="Century Gothic" pitchFamily="34" charset="0"/>
                <a:cs typeface="Angsana New" pitchFamily="18" charset="-34"/>
              </a:endParaRPr>
            </a:p>
          </p:txBody>
        </p:sp>
        <p:sp>
          <p:nvSpPr>
            <p:cNvPr id="126" name="AutoShape 9"/>
            <p:cNvSpPr>
              <a:spLocks noChangeArrowheads="1"/>
            </p:cNvSpPr>
            <p:nvPr/>
          </p:nvSpPr>
          <p:spPr bwMode="auto">
            <a:xfrm>
              <a:off x="1574798" y="4114800"/>
              <a:ext cx="5689600" cy="550247"/>
            </a:xfrm>
            <a:prstGeom prst="flowChartDecision">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wrap="square" lIns="36000" tIns="0" rIns="36000" bIns="0">
              <a:spAutoFit/>
              <a:scene3d>
                <a:camera prst="orthographicFront"/>
                <a:lightRig rig="threePt" dir="t"/>
              </a:scene3d>
              <a:sp3d extrusionH="57150">
                <a:bevelT w="38100" h="38100"/>
              </a:sp3d>
            </a:bodyPr>
            <a:lstStyle/>
            <a:p>
              <a:pPr algn="ctr"/>
              <a:r>
                <a:rPr lang="en-US" sz="1800" b="1" dirty="0">
                  <a:solidFill>
                    <a:schemeClr val="tx1"/>
                  </a:solidFill>
                  <a:latin typeface="Century Gothic" pitchFamily="34" charset="0"/>
                </a:rPr>
                <a:t>Meet stopping </a:t>
              </a:r>
              <a:r>
                <a:rPr lang="en-US" sz="1800" b="1" dirty="0" smtClean="0">
                  <a:solidFill>
                    <a:schemeClr val="tx1"/>
                  </a:solidFill>
                  <a:latin typeface="Century Gothic" pitchFamily="34" charset="0"/>
                </a:rPr>
                <a:t>criterion</a:t>
              </a:r>
              <a:r>
                <a:rPr lang="en-US" sz="1800" b="1" dirty="0">
                  <a:solidFill>
                    <a:schemeClr val="tx1"/>
                  </a:solidFill>
                  <a:latin typeface="Century Gothic" pitchFamily="34" charset="0"/>
                </a:rPr>
                <a:t>?</a:t>
              </a:r>
              <a:endParaRPr lang="th-TH" sz="1800" b="1" dirty="0">
                <a:solidFill>
                  <a:schemeClr val="tx1"/>
                </a:solidFill>
                <a:latin typeface="Century Gothic" pitchFamily="34" charset="0"/>
              </a:endParaRPr>
            </a:p>
          </p:txBody>
        </p:sp>
        <p:sp>
          <p:nvSpPr>
            <p:cNvPr id="130" name="Flowchart: Terminator 42"/>
            <p:cNvSpPr/>
            <p:nvPr/>
          </p:nvSpPr>
          <p:spPr bwMode="auto">
            <a:xfrm>
              <a:off x="7620000" y="4107181"/>
              <a:ext cx="1136492" cy="576275"/>
            </a:xfrm>
            <a:prstGeom prst="flowChartTerminator">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sp3d extrusionH="57150">
                <a:bevelT w="38100" h="38100"/>
              </a:sp3d>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b="1" dirty="0" smtClean="0">
                  <a:solidFill>
                    <a:schemeClr val="tx1"/>
                  </a:solidFill>
                  <a:latin typeface="Century Gothic" pitchFamily="34" charset="0"/>
                </a:rPr>
                <a:t>End</a:t>
              </a:r>
              <a:endParaRPr lang="th-TH" b="1" dirty="0" smtClean="0">
                <a:solidFill>
                  <a:schemeClr val="tx1"/>
                </a:solidFill>
                <a:latin typeface="Century Gothic" pitchFamily="34" charset="0"/>
              </a:endParaRPr>
            </a:p>
          </p:txBody>
        </p:sp>
        <p:cxnSp>
          <p:nvCxnSpPr>
            <p:cNvPr id="131" name="Elbow Connector 99"/>
            <p:cNvCxnSpPr>
              <a:stCxn id="126" idx="3"/>
              <a:endCxn id="130" idx="1"/>
            </p:cNvCxnSpPr>
            <p:nvPr/>
          </p:nvCxnSpPr>
          <p:spPr bwMode="auto">
            <a:xfrm>
              <a:off x="7264398" y="4389924"/>
              <a:ext cx="355602" cy="5395"/>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sp>
          <p:nvSpPr>
            <p:cNvPr id="138" name="Rounded Rectangle 38"/>
            <p:cNvSpPr/>
            <p:nvPr/>
          </p:nvSpPr>
          <p:spPr bwMode="auto">
            <a:xfrm flipH="1">
              <a:off x="2242455" y="5950556"/>
              <a:ext cx="4354287" cy="544830"/>
            </a:xfrm>
            <a:prstGeom prst="roundRect">
              <a:avLst/>
            </a:prstGeom>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Update velocity and position</a:t>
              </a:r>
              <a:endParaRPr lang="th-TH" b="1" dirty="0" smtClean="0">
                <a:latin typeface="Century Gothic" pitchFamily="34" charset="0"/>
                <a:cs typeface="Angsana New" pitchFamily="18" charset="-34"/>
              </a:endParaRPr>
            </a:p>
          </p:txBody>
        </p:sp>
        <p:sp>
          <p:nvSpPr>
            <p:cNvPr id="145" name="Text Box 20"/>
            <p:cNvSpPr txBox="1">
              <a:spLocks noChangeArrowheads="1"/>
            </p:cNvSpPr>
            <p:nvPr/>
          </p:nvSpPr>
          <p:spPr bwMode="auto">
            <a:xfrm>
              <a:off x="4724400" y="4724400"/>
              <a:ext cx="690409" cy="258532"/>
            </a:xfrm>
            <a:prstGeom prst="rect">
              <a:avLst/>
            </a:prstGeom>
            <a:noFill/>
            <a:ln w="9525" algn="ctr">
              <a:noFill/>
              <a:miter lim="800000"/>
              <a:headEnd/>
              <a:tailEnd/>
            </a:ln>
            <a:effectLst/>
          </p:spPr>
          <p:txBody>
            <a:bodyPr>
              <a:spAutoFit/>
            </a:bodyPr>
            <a:lstStyle/>
            <a:p>
              <a:pPr>
                <a:lnSpc>
                  <a:spcPct val="60000"/>
                </a:lnSpc>
              </a:pPr>
              <a:r>
                <a:rPr lang="en-US" b="1" i="1" dirty="0" smtClean="0">
                  <a:latin typeface="Century Gothic" pitchFamily="34" charset="0"/>
                  <a:cs typeface="Angsana New" pitchFamily="18" charset="-34"/>
                </a:rPr>
                <a:t>No</a:t>
              </a:r>
              <a:endParaRPr lang="th-TH" b="1" i="1" dirty="0">
                <a:latin typeface="Century Gothic" pitchFamily="34" charset="0"/>
                <a:cs typeface="Angsana New" pitchFamily="18" charset="-34"/>
              </a:endParaRPr>
            </a:p>
          </p:txBody>
        </p:sp>
        <p:sp>
          <p:nvSpPr>
            <p:cNvPr id="151" name="Rounded Rectangle 38"/>
            <p:cNvSpPr/>
            <p:nvPr/>
          </p:nvSpPr>
          <p:spPr bwMode="auto">
            <a:xfrm flipH="1">
              <a:off x="2474684" y="5029200"/>
              <a:ext cx="3889829" cy="544830"/>
            </a:xfrm>
            <a:prstGeom prst="roundRect">
              <a:avLst/>
            </a:prstGeom>
            <a:solidFill>
              <a:srgbClr val="FFC000"/>
            </a:solidFill>
            <a:ln w="28575">
              <a:solidFill>
                <a:srgbClr val="002060"/>
              </a:solidFill>
            </a:ln>
          </p:spPr>
          <p:style>
            <a:lnRef idx="1">
              <a:schemeClr val="accent1"/>
            </a:lnRef>
            <a:fillRef idx="2">
              <a:schemeClr val="accent1"/>
            </a:fillRef>
            <a:effectRef idx="1">
              <a:schemeClr val="accent1"/>
            </a:effectRef>
            <a:fontRef idx="minor">
              <a:schemeClr val="dk1"/>
            </a:fontRef>
          </p:style>
          <p:txBody>
            <a:bodyPr vert="horz" wrap="square" lIns="91440" tIns="91440" rIns="91440" bIns="91440" numCol="1" rtlCol="0" anchor="ctr" anchorCtr="0" compatLnSpc="1">
              <a:prstTxWarp prst="textNoShape">
                <a:avLst/>
              </a:prstTxWarp>
              <a:spAutoFit/>
              <a:sp3d extrusionH="57150">
                <a:bevelT w="38100" h="38100"/>
              </a:sp3d>
            </a:bodyPr>
            <a:lstStyle/>
            <a:p>
              <a:pPr algn="ctr"/>
              <a:r>
                <a:rPr lang="en-US" b="1" dirty="0" smtClean="0">
                  <a:latin typeface="Century Gothic" pitchFamily="34" charset="0"/>
                  <a:cs typeface="Angsana New" pitchFamily="18" charset="-34"/>
                </a:rPr>
                <a:t>Update guidance</a:t>
              </a:r>
              <a:endParaRPr lang="th-TH" b="1" dirty="0" smtClean="0">
                <a:latin typeface="Century Gothic" pitchFamily="34" charset="0"/>
                <a:cs typeface="Angsana New" pitchFamily="18" charset="-34"/>
              </a:endParaRPr>
            </a:p>
          </p:txBody>
        </p:sp>
        <p:cxnSp>
          <p:nvCxnSpPr>
            <p:cNvPr id="156" name="Elbow Connector 99"/>
            <p:cNvCxnSpPr/>
            <p:nvPr/>
          </p:nvCxnSpPr>
          <p:spPr bwMode="auto">
            <a:xfrm rot="16200000" flipH="1">
              <a:off x="4231335" y="5760471"/>
              <a:ext cx="376526" cy="3643"/>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24" name="Elbow Connector 99"/>
            <p:cNvCxnSpPr/>
            <p:nvPr/>
          </p:nvCxnSpPr>
          <p:spPr bwMode="auto">
            <a:xfrm rot="5400000">
              <a:off x="4271533" y="3966734"/>
              <a:ext cx="296131"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27" name="Elbow Connector 99"/>
            <p:cNvCxnSpPr/>
            <p:nvPr/>
          </p:nvCxnSpPr>
          <p:spPr bwMode="auto">
            <a:xfrm rot="5400000">
              <a:off x="4237522" y="4847123"/>
              <a:ext cx="364153" cy="1588"/>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35" name="Elbow Connector 99"/>
            <p:cNvCxnSpPr>
              <a:stCxn id="115" idx="3"/>
              <a:endCxn id="121" idx="3"/>
            </p:cNvCxnSpPr>
            <p:nvPr/>
          </p:nvCxnSpPr>
          <p:spPr bwMode="auto">
            <a:xfrm rot="10800000">
              <a:off x="1617908" y="3375995"/>
              <a:ext cx="682604" cy="1"/>
            </a:xfrm>
            <a:prstGeom prst="bentConnector3">
              <a:avLst>
                <a:gd name="adj1" fmla="val 50000"/>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38" name="Elbow Connector 99"/>
            <p:cNvCxnSpPr>
              <a:stCxn id="121" idx="2"/>
              <a:endCxn id="151" idx="3"/>
            </p:cNvCxnSpPr>
            <p:nvPr/>
          </p:nvCxnSpPr>
          <p:spPr bwMode="auto">
            <a:xfrm rot="16200000" flipH="1">
              <a:off x="909521" y="3736452"/>
              <a:ext cx="1544422" cy="1585903"/>
            </a:xfrm>
            <a:prstGeom prst="bentConnector2">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cxnSp>
          <p:nvCxnSpPr>
            <p:cNvPr id="42" name="Elbow Connector 99"/>
            <p:cNvCxnSpPr>
              <a:stCxn id="138" idx="2"/>
              <a:endCxn id="108" idx="1"/>
            </p:cNvCxnSpPr>
            <p:nvPr/>
          </p:nvCxnSpPr>
          <p:spPr bwMode="auto">
            <a:xfrm rot="5400000" flipH="1" flipV="1">
              <a:off x="3414061" y="3363506"/>
              <a:ext cx="4137417" cy="2126344"/>
            </a:xfrm>
            <a:prstGeom prst="bentConnector4">
              <a:avLst>
                <a:gd name="adj1" fmla="val -5525"/>
                <a:gd name="adj2" fmla="val 214551"/>
              </a:avLst>
            </a:prstGeom>
            <a:ln w="28575">
              <a:solidFill>
                <a:schemeClr val="accent1">
                  <a:lumMod val="50000"/>
                </a:schemeClr>
              </a:solidFill>
              <a:prstDash val="solid"/>
              <a:headEnd type="none" w="med" len="med"/>
              <a:tailEnd type="stealth" w="lg" len="lg"/>
            </a:ln>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49"/>
          <p:cNvSpPr/>
          <p:nvPr/>
        </p:nvSpPr>
        <p:spPr>
          <a:xfrm>
            <a:off x="2370667" y="2370667"/>
            <a:ext cx="3612444" cy="2686755"/>
          </a:xfrm>
          <a:custGeom>
            <a:avLst/>
            <a:gdLst>
              <a:gd name="connsiteX0" fmla="*/ 0 w 3612444"/>
              <a:gd name="connsiteY0" fmla="*/ 0 h 2686755"/>
              <a:gd name="connsiteX1" fmla="*/ 406400 w 3612444"/>
              <a:gd name="connsiteY1" fmla="*/ 733777 h 2686755"/>
              <a:gd name="connsiteX2" fmla="*/ 677333 w 3612444"/>
              <a:gd name="connsiteY2" fmla="*/ 1365955 h 2686755"/>
              <a:gd name="connsiteX3" fmla="*/ 1399822 w 3612444"/>
              <a:gd name="connsiteY3" fmla="*/ 1783644 h 2686755"/>
              <a:gd name="connsiteX4" fmla="*/ 2325511 w 3612444"/>
              <a:gd name="connsiteY4" fmla="*/ 2415822 h 2686755"/>
              <a:gd name="connsiteX5" fmla="*/ 3612444 w 3612444"/>
              <a:gd name="connsiteY5" fmla="*/ 2686755 h 2686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2444" h="2686755">
                <a:moveTo>
                  <a:pt x="0" y="0"/>
                </a:moveTo>
                <a:cubicBezTo>
                  <a:pt x="146755" y="253059"/>
                  <a:pt x="293511" y="506118"/>
                  <a:pt x="406400" y="733777"/>
                </a:cubicBezTo>
                <a:cubicBezTo>
                  <a:pt x="519289" y="961436"/>
                  <a:pt x="511763" y="1190977"/>
                  <a:pt x="677333" y="1365955"/>
                </a:cubicBezTo>
                <a:cubicBezTo>
                  <a:pt x="842903" y="1540933"/>
                  <a:pt x="1125126" y="1608666"/>
                  <a:pt x="1399822" y="1783644"/>
                </a:cubicBezTo>
                <a:cubicBezTo>
                  <a:pt x="1674518" y="1958622"/>
                  <a:pt x="1956741" y="2265304"/>
                  <a:pt x="2325511" y="2415822"/>
                </a:cubicBezTo>
                <a:cubicBezTo>
                  <a:pt x="2694281" y="2566341"/>
                  <a:pt x="3153362" y="2626548"/>
                  <a:pt x="3612444" y="2686755"/>
                </a:cubicBezTo>
              </a:path>
            </a:pathLst>
          </a:cu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770" name="Rectangle 2"/>
          <p:cNvSpPr>
            <a:spLocks noGrp="1" noChangeArrowheads="1"/>
          </p:cNvSpPr>
          <p:nvPr>
            <p:ph type="title"/>
          </p:nvPr>
        </p:nvSpPr>
        <p:spPr>
          <a:xfrm>
            <a:off x="1164632" y="142500"/>
            <a:ext cx="7260343" cy="609600"/>
          </a:xfrm>
        </p:spPr>
        <p:txBody>
          <a:bodyPr/>
          <a:lstStyle/>
          <a:p>
            <a:pPr algn="ctr"/>
            <a:r>
              <a:rPr lang="en-US" altLang="ko-KR" dirty="0" smtClean="0">
                <a:ea typeface="Gulim" pitchFamily="34" charset="-127"/>
              </a:rPr>
              <a:t>Movement Strategies</a:t>
            </a:r>
            <a:endParaRPr lang="en-US" altLang="ko-KR" dirty="0">
              <a:ea typeface="Gulim" pitchFamily="34" charset="-127"/>
            </a:endParaRPr>
          </a:p>
        </p:txBody>
      </p:sp>
      <p:grpSp>
        <p:nvGrpSpPr>
          <p:cNvPr id="2" name="Group 54"/>
          <p:cNvGrpSpPr/>
          <p:nvPr/>
        </p:nvGrpSpPr>
        <p:grpSpPr>
          <a:xfrm>
            <a:off x="1524000" y="838200"/>
            <a:ext cx="6333256" cy="4858452"/>
            <a:chOff x="2472651" y="931712"/>
            <a:chExt cx="4475613" cy="3433392"/>
          </a:xfrm>
        </p:grpSpPr>
        <p:cxnSp>
          <p:nvCxnSpPr>
            <p:cNvPr id="94211" name="AutoShape 3"/>
            <p:cNvCxnSpPr>
              <a:cxnSpLocks noChangeShapeType="1"/>
            </p:cNvCxnSpPr>
            <p:nvPr/>
          </p:nvCxnSpPr>
          <p:spPr bwMode="auto">
            <a:xfrm>
              <a:off x="2843808" y="4149080"/>
              <a:ext cx="3633192" cy="1588"/>
            </a:xfrm>
            <a:prstGeom prst="straightConnector1">
              <a:avLst/>
            </a:prstGeom>
            <a:noFill/>
            <a:ln w="25400">
              <a:solidFill>
                <a:srgbClr val="000000"/>
              </a:solidFill>
              <a:round/>
              <a:headEnd/>
              <a:tailEnd type="triangle" w="med" len="med"/>
            </a:ln>
          </p:spPr>
        </p:cxnSp>
        <p:cxnSp>
          <p:nvCxnSpPr>
            <p:cNvPr id="94212" name="AutoShape 4"/>
            <p:cNvCxnSpPr>
              <a:cxnSpLocks noChangeShapeType="1"/>
            </p:cNvCxnSpPr>
            <p:nvPr/>
          </p:nvCxnSpPr>
          <p:spPr bwMode="auto">
            <a:xfrm rot="5400000" flipH="1" flipV="1">
              <a:off x="1449212" y="2735365"/>
              <a:ext cx="2789195" cy="2"/>
            </a:xfrm>
            <a:prstGeom prst="straightConnector1">
              <a:avLst/>
            </a:prstGeom>
            <a:noFill/>
            <a:ln w="25400">
              <a:solidFill>
                <a:srgbClr val="000000"/>
              </a:solidFill>
              <a:round/>
              <a:headEnd/>
              <a:tailEnd type="triangle" w="med" len="med"/>
            </a:ln>
          </p:spPr>
        </p:cxnSp>
        <p:sp>
          <p:nvSpPr>
            <p:cNvPr id="94214" name="AutoShape 6"/>
            <p:cNvSpPr>
              <a:spLocks noChangeArrowheads="1"/>
            </p:cNvSpPr>
            <p:nvPr/>
          </p:nvSpPr>
          <p:spPr bwMode="auto">
            <a:xfrm>
              <a:off x="3039167" y="1988840"/>
              <a:ext cx="64619" cy="64619"/>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5" name="AutoShape 7"/>
            <p:cNvSpPr>
              <a:spLocks noChangeArrowheads="1"/>
            </p:cNvSpPr>
            <p:nvPr/>
          </p:nvSpPr>
          <p:spPr bwMode="auto">
            <a:xfrm>
              <a:off x="3323471" y="2492896"/>
              <a:ext cx="64619" cy="64619"/>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6" name="AutoShape 8"/>
            <p:cNvSpPr>
              <a:spLocks noChangeArrowheads="1"/>
            </p:cNvSpPr>
            <p:nvPr/>
          </p:nvSpPr>
          <p:spPr bwMode="auto">
            <a:xfrm>
              <a:off x="3513041" y="2947936"/>
              <a:ext cx="64619" cy="64619"/>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7" name="AutoShape 9"/>
            <p:cNvSpPr>
              <a:spLocks noChangeArrowheads="1"/>
            </p:cNvSpPr>
            <p:nvPr/>
          </p:nvSpPr>
          <p:spPr bwMode="auto">
            <a:xfrm>
              <a:off x="4023512" y="3236464"/>
              <a:ext cx="64619" cy="64619"/>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8" name="AutoShape 10"/>
            <p:cNvSpPr>
              <a:spLocks noChangeArrowheads="1"/>
            </p:cNvSpPr>
            <p:nvPr/>
          </p:nvSpPr>
          <p:spPr bwMode="auto">
            <a:xfrm>
              <a:off x="4680474" y="3678029"/>
              <a:ext cx="64619" cy="64619"/>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19" name="AutoShape 11"/>
            <p:cNvSpPr>
              <a:spLocks noChangeArrowheads="1"/>
            </p:cNvSpPr>
            <p:nvPr/>
          </p:nvSpPr>
          <p:spPr bwMode="auto">
            <a:xfrm>
              <a:off x="5580112" y="3883708"/>
              <a:ext cx="64619" cy="64619"/>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94220" name="Text Box 12"/>
            <p:cNvSpPr txBox="1">
              <a:spLocks noChangeArrowheads="1"/>
            </p:cNvSpPr>
            <p:nvPr/>
          </p:nvSpPr>
          <p:spPr bwMode="auto">
            <a:xfrm>
              <a:off x="2669691" y="3389795"/>
              <a:ext cx="1931107" cy="72008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0" fontAlgn="base" latinLnBrk="0" hangingPunct="0">
                <a:lnSpc>
                  <a:spcPct val="100000"/>
                </a:lnSpc>
                <a:spcBef>
                  <a:spcPct val="0"/>
                </a:spcBef>
                <a:spcAft>
                  <a:spcPts val="100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ea typeface="Angsana New" pitchFamily="18" charset="-34"/>
                  <a:cs typeface="Cordia New" pitchFamily="34" charset="-34"/>
                </a:rPr>
                <a:t>Non-                                                 dominated front</a:t>
              </a:r>
              <a:endParaRPr kumimoji="0" lang="th-TH" sz="2400" b="1" i="0" u="none" strike="noStrike" cap="none" normalizeH="0" baseline="0" dirty="0" smtClean="0">
                <a:ln>
                  <a:noFill/>
                </a:ln>
                <a:solidFill>
                  <a:schemeClr val="tx1"/>
                </a:solidFill>
                <a:effectLst/>
                <a:latin typeface="Times New Roman" pitchFamily="18" charset="0"/>
              </a:endParaRPr>
            </a:p>
          </p:txBody>
        </p:sp>
        <p:cxnSp>
          <p:nvCxnSpPr>
            <p:cNvPr id="51" name="Straight Arrow Connector 50"/>
            <p:cNvCxnSpPr/>
            <p:nvPr/>
          </p:nvCxnSpPr>
          <p:spPr bwMode="auto">
            <a:xfrm flipV="1">
              <a:off x="3635896" y="3501008"/>
              <a:ext cx="288032" cy="144016"/>
            </a:xfrm>
            <a:prstGeom prst="straightConnector1">
              <a:avLst/>
            </a:prstGeom>
            <a:solidFill>
              <a:schemeClr val="accent1"/>
            </a:solidFill>
            <a:ln w="19050" cap="flat" cmpd="sng" algn="ctr">
              <a:solidFill>
                <a:schemeClr val="bg2"/>
              </a:solidFill>
              <a:prstDash val="solid"/>
              <a:round/>
              <a:headEnd type="none"/>
              <a:tailEnd type="arrow"/>
            </a:ln>
            <a:effectLst/>
          </p:spPr>
        </p:cxnSp>
        <p:sp>
          <p:nvSpPr>
            <p:cNvPr id="94231" name="Text Box 23"/>
            <p:cNvSpPr txBox="1">
              <a:spLocks noChangeArrowheads="1"/>
            </p:cNvSpPr>
            <p:nvPr/>
          </p:nvSpPr>
          <p:spPr bwMode="auto">
            <a:xfrm>
              <a:off x="6516216" y="3789040"/>
              <a:ext cx="4320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4000" b="1" i="1" u="none" strike="noStrike" cap="none" normalizeH="0" baseline="0" dirty="0" smtClean="0">
                  <a:ln>
                    <a:noFill/>
                  </a:ln>
                  <a:solidFill>
                    <a:schemeClr val="tx1"/>
                  </a:solidFill>
                  <a:effectLst/>
                  <a:latin typeface="Calibri" pitchFamily="34" charset="0"/>
                  <a:ea typeface="Angsana New" pitchFamily="18" charset="-34"/>
                  <a:cs typeface="Cordia New" pitchFamily="34" charset="-34"/>
                </a:rPr>
                <a:t>f</a:t>
              </a:r>
              <a:r>
                <a:rPr kumimoji="0" lang="en-US" sz="4000" b="1" i="1" u="none" strike="noStrike" cap="none" normalizeH="0" baseline="-25000" dirty="0" smtClean="0">
                  <a:ln>
                    <a:noFill/>
                  </a:ln>
                  <a:solidFill>
                    <a:schemeClr val="tx1"/>
                  </a:solidFill>
                  <a:effectLst/>
                  <a:latin typeface="Calibri" pitchFamily="34" charset="0"/>
                  <a:ea typeface="Angsana New" pitchFamily="18" charset="-34"/>
                  <a:cs typeface="Cordia New" pitchFamily="34" charset="-34"/>
                </a:rPr>
                <a:t>1</a:t>
              </a:r>
              <a:endParaRPr kumimoji="0" lang="th-TH" sz="4000" b="1" i="0" u="none" strike="noStrike" cap="none" normalizeH="0" baseline="0" dirty="0" smtClean="0">
                <a:ln>
                  <a:noFill/>
                </a:ln>
                <a:solidFill>
                  <a:schemeClr val="tx1"/>
                </a:solidFill>
                <a:effectLst/>
                <a:latin typeface="Times New Roman" pitchFamily="18" charset="0"/>
              </a:endParaRPr>
            </a:p>
          </p:txBody>
        </p:sp>
        <p:sp>
          <p:nvSpPr>
            <p:cNvPr id="53" name="Text Box 23"/>
            <p:cNvSpPr txBox="1">
              <a:spLocks noChangeArrowheads="1"/>
            </p:cNvSpPr>
            <p:nvPr/>
          </p:nvSpPr>
          <p:spPr bwMode="auto">
            <a:xfrm>
              <a:off x="2472651" y="931712"/>
              <a:ext cx="4320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tabLst/>
              </a:pPr>
              <a:r>
                <a:rPr kumimoji="0" lang="en-US" sz="4000" b="1" i="1" u="none" strike="noStrike" cap="none" normalizeH="0" baseline="0" dirty="0" smtClean="0">
                  <a:ln>
                    <a:noFill/>
                  </a:ln>
                  <a:solidFill>
                    <a:schemeClr val="tx1"/>
                  </a:solidFill>
                  <a:effectLst/>
                  <a:latin typeface="Calibri" pitchFamily="34" charset="0"/>
                  <a:ea typeface="Angsana New" pitchFamily="18" charset="-34"/>
                  <a:cs typeface="Cordia New" pitchFamily="34" charset="-34"/>
                </a:rPr>
                <a:t>f</a:t>
              </a:r>
              <a:r>
                <a:rPr lang="en-US" sz="4000" b="1" i="1" baseline="-25000" dirty="0">
                  <a:latin typeface="Calibri" pitchFamily="34" charset="0"/>
                  <a:ea typeface="Angsana New" pitchFamily="18" charset="-34"/>
                  <a:cs typeface="Cordia New" pitchFamily="34" charset="-34"/>
                </a:rPr>
                <a:t>2</a:t>
              </a:r>
              <a:endParaRPr kumimoji="0" lang="th-TH" sz="4000" b="1" i="0" u="none" strike="noStrike" cap="none" normalizeH="0" baseline="0" dirty="0" smtClean="0">
                <a:ln>
                  <a:noFill/>
                </a:ln>
                <a:solidFill>
                  <a:schemeClr val="tx1"/>
                </a:solidFill>
                <a:effectLst/>
                <a:latin typeface="Times New Roman" pitchFamily="18" charset="0"/>
              </a:endParaRPr>
            </a:p>
          </p:txBody>
        </p:sp>
      </p:grpSp>
      <p:sp>
        <p:nvSpPr>
          <p:cNvPr id="31" name="AutoShape 6"/>
          <p:cNvSpPr>
            <a:spLocks noChangeArrowheads="1"/>
          </p:cNvSpPr>
          <p:nvPr/>
        </p:nvSpPr>
        <p:spPr bwMode="auto">
          <a:xfrm>
            <a:off x="4343400" y="21336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3" name="AutoShape 7"/>
          <p:cNvSpPr>
            <a:spLocks noChangeArrowheads="1"/>
          </p:cNvSpPr>
          <p:nvPr/>
        </p:nvSpPr>
        <p:spPr bwMode="auto">
          <a:xfrm>
            <a:off x="2774733" y="2084869"/>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4" name="AutoShape 8"/>
          <p:cNvSpPr>
            <a:spLocks noChangeArrowheads="1"/>
          </p:cNvSpPr>
          <p:nvPr/>
        </p:nvSpPr>
        <p:spPr bwMode="auto">
          <a:xfrm>
            <a:off x="3231933" y="2728778"/>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5" name="AutoShape 9"/>
          <p:cNvSpPr>
            <a:spLocks noChangeArrowheads="1"/>
          </p:cNvSpPr>
          <p:nvPr/>
        </p:nvSpPr>
        <p:spPr bwMode="auto">
          <a:xfrm>
            <a:off x="4800600" y="28956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6" name="AutoShape 10"/>
          <p:cNvSpPr>
            <a:spLocks noChangeArrowheads="1"/>
          </p:cNvSpPr>
          <p:nvPr/>
        </p:nvSpPr>
        <p:spPr bwMode="auto">
          <a:xfrm>
            <a:off x="5334000" y="32004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7" name="AutoShape 11"/>
          <p:cNvSpPr>
            <a:spLocks noChangeArrowheads="1"/>
          </p:cNvSpPr>
          <p:nvPr/>
        </p:nvSpPr>
        <p:spPr bwMode="auto">
          <a:xfrm>
            <a:off x="6096000" y="32766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8" name="AutoShape 6"/>
          <p:cNvSpPr>
            <a:spLocks noChangeArrowheads="1"/>
          </p:cNvSpPr>
          <p:nvPr/>
        </p:nvSpPr>
        <p:spPr bwMode="auto">
          <a:xfrm>
            <a:off x="3505200" y="20574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39" name="AutoShape 7"/>
          <p:cNvSpPr>
            <a:spLocks noChangeArrowheads="1"/>
          </p:cNvSpPr>
          <p:nvPr/>
        </p:nvSpPr>
        <p:spPr bwMode="auto">
          <a:xfrm>
            <a:off x="3886200" y="27432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40" name="AutoShape 8"/>
          <p:cNvSpPr>
            <a:spLocks noChangeArrowheads="1"/>
          </p:cNvSpPr>
          <p:nvPr/>
        </p:nvSpPr>
        <p:spPr bwMode="auto">
          <a:xfrm>
            <a:off x="4572000" y="35814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41" name="AutoShape 9"/>
          <p:cNvSpPr>
            <a:spLocks noChangeArrowheads="1"/>
          </p:cNvSpPr>
          <p:nvPr/>
        </p:nvSpPr>
        <p:spPr bwMode="auto">
          <a:xfrm>
            <a:off x="5410200" y="23622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42" name="AutoShape 10"/>
          <p:cNvSpPr>
            <a:spLocks noChangeArrowheads="1"/>
          </p:cNvSpPr>
          <p:nvPr/>
        </p:nvSpPr>
        <p:spPr bwMode="auto">
          <a:xfrm>
            <a:off x="5715000" y="41148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52" name="AutoShape 6"/>
          <p:cNvSpPr>
            <a:spLocks noChangeArrowheads="1"/>
          </p:cNvSpPr>
          <p:nvPr/>
        </p:nvSpPr>
        <p:spPr bwMode="auto">
          <a:xfrm>
            <a:off x="2328333" y="2328333"/>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54" name="AutoShape 7"/>
          <p:cNvSpPr>
            <a:spLocks noChangeArrowheads="1"/>
          </p:cNvSpPr>
          <p:nvPr/>
        </p:nvSpPr>
        <p:spPr bwMode="auto">
          <a:xfrm>
            <a:off x="2730639" y="3041602"/>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55" name="AutoShape 8"/>
          <p:cNvSpPr>
            <a:spLocks noChangeArrowheads="1"/>
          </p:cNvSpPr>
          <p:nvPr/>
        </p:nvSpPr>
        <p:spPr bwMode="auto">
          <a:xfrm>
            <a:off x="2998892" y="3685511"/>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56" name="AutoShape 9"/>
          <p:cNvSpPr>
            <a:spLocks noChangeArrowheads="1"/>
          </p:cNvSpPr>
          <p:nvPr/>
        </p:nvSpPr>
        <p:spPr bwMode="auto">
          <a:xfrm>
            <a:off x="3721239" y="4093795"/>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57" name="AutoShape 10"/>
          <p:cNvSpPr>
            <a:spLocks noChangeArrowheads="1"/>
          </p:cNvSpPr>
          <p:nvPr/>
        </p:nvSpPr>
        <p:spPr bwMode="auto">
          <a:xfrm>
            <a:off x="4650879" y="4718635"/>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58" name="AutoShape 11"/>
          <p:cNvSpPr>
            <a:spLocks noChangeArrowheads="1"/>
          </p:cNvSpPr>
          <p:nvPr/>
        </p:nvSpPr>
        <p:spPr bwMode="auto">
          <a:xfrm>
            <a:off x="5923919" y="5009683"/>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sp>
        <p:nvSpPr>
          <p:cNvPr id="43" name="AutoShape 11"/>
          <p:cNvSpPr>
            <a:spLocks noChangeArrowheads="1"/>
          </p:cNvSpPr>
          <p:nvPr/>
        </p:nvSpPr>
        <p:spPr bwMode="auto">
          <a:xfrm>
            <a:off x="6705600" y="4191000"/>
            <a:ext cx="91440" cy="91440"/>
          </a:xfrm>
          <a:prstGeom prst="flowChartConnector">
            <a:avLst/>
          </a:prstGeom>
          <a:solidFill>
            <a:srgbClr val="0070C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h-TH"/>
          </a:p>
        </p:txBody>
      </p:sp>
      <p:cxnSp>
        <p:nvCxnSpPr>
          <p:cNvPr id="44" name="Straight Arrow Connector 43"/>
          <p:cNvCxnSpPr/>
          <p:nvPr/>
        </p:nvCxnSpPr>
        <p:spPr bwMode="auto">
          <a:xfrm rot="5400000">
            <a:off x="3657599" y="2895600"/>
            <a:ext cx="381000" cy="228600"/>
          </a:xfrm>
          <a:prstGeom prst="straightConnector1">
            <a:avLst/>
          </a:prstGeom>
          <a:solidFill>
            <a:schemeClr val="accent1"/>
          </a:solidFill>
          <a:ln w="19050" cap="flat" cmpd="sng" algn="ctr">
            <a:solidFill>
              <a:schemeClr val="bg2"/>
            </a:solidFill>
            <a:prstDash val="solid"/>
            <a:round/>
            <a:headEnd type="none"/>
            <a:tailEnd type="arrow"/>
          </a:ln>
          <a:effectLst/>
        </p:spPr>
      </p:cxnSp>
      <p:cxnSp>
        <p:nvCxnSpPr>
          <p:cNvPr id="47" name="Straight Arrow Connector 46"/>
          <p:cNvCxnSpPr/>
          <p:nvPr/>
        </p:nvCxnSpPr>
        <p:spPr bwMode="auto">
          <a:xfrm rot="5400000">
            <a:off x="4419600" y="2971800"/>
            <a:ext cx="381000" cy="381000"/>
          </a:xfrm>
          <a:prstGeom prst="straightConnector1">
            <a:avLst/>
          </a:prstGeom>
          <a:solidFill>
            <a:schemeClr val="accent1"/>
          </a:solidFill>
          <a:ln w="19050" cap="flat" cmpd="sng" algn="ctr">
            <a:solidFill>
              <a:schemeClr val="bg2"/>
            </a:solidFill>
            <a:prstDash val="solid"/>
            <a:round/>
            <a:headEnd type="none"/>
            <a:tailEnd type="arrow"/>
          </a:ln>
          <a:effectLst/>
        </p:spPr>
      </p:cxnSp>
      <p:cxnSp>
        <p:nvCxnSpPr>
          <p:cNvPr id="48" name="Straight Arrow Connector 47"/>
          <p:cNvCxnSpPr/>
          <p:nvPr/>
        </p:nvCxnSpPr>
        <p:spPr bwMode="auto">
          <a:xfrm rot="5400000">
            <a:off x="4343400" y="3733800"/>
            <a:ext cx="381000" cy="228600"/>
          </a:xfrm>
          <a:prstGeom prst="straightConnector1">
            <a:avLst/>
          </a:prstGeom>
          <a:solidFill>
            <a:schemeClr val="accent1"/>
          </a:solidFill>
          <a:ln w="19050" cap="flat" cmpd="sng" algn="ctr">
            <a:solidFill>
              <a:schemeClr val="bg2"/>
            </a:solidFill>
            <a:prstDash val="solid"/>
            <a:round/>
            <a:headEnd type="none"/>
            <a:tailEnd type="arrow"/>
          </a:ln>
          <a:effectLst/>
        </p:spPr>
      </p:cxnSp>
      <p:cxnSp>
        <p:nvCxnSpPr>
          <p:cNvPr id="49" name="Straight Arrow Connector 48"/>
          <p:cNvCxnSpPr/>
          <p:nvPr/>
        </p:nvCxnSpPr>
        <p:spPr bwMode="auto">
          <a:xfrm rot="10800000" flipV="1">
            <a:off x="5410200" y="4191000"/>
            <a:ext cx="304800" cy="228600"/>
          </a:xfrm>
          <a:prstGeom prst="straightConnector1">
            <a:avLst/>
          </a:prstGeom>
          <a:solidFill>
            <a:schemeClr val="accent1"/>
          </a:solidFill>
          <a:ln w="19050" cap="flat" cmpd="sng" algn="ctr">
            <a:solidFill>
              <a:schemeClr val="bg2"/>
            </a:solidFill>
            <a:prstDash val="solid"/>
            <a:round/>
            <a:headEnd type="none"/>
            <a:tailEnd type="arrow"/>
          </a:ln>
          <a:effectLst/>
        </p:spPr>
      </p:cxnSp>
      <p:cxnSp>
        <p:nvCxnSpPr>
          <p:cNvPr id="61" name="Straight Arrow Connector 60"/>
          <p:cNvCxnSpPr/>
          <p:nvPr/>
        </p:nvCxnSpPr>
        <p:spPr bwMode="auto">
          <a:xfrm rot="10800000" flipV="1">
            <a:off x="2438400" y="2133600"/>
            <a:ext cx="381000" cy="76200"/>
          </a:xfrm>
          <a:prstGeom prst="straightConnector1">
            <a:avLst/>
          </a:prstGeom>
          <a:solidFill>
            <a:schemeClr val="accent1"/>
          </a:solidFill>
          <a:ln w="19050" cap="flat" cmpd="sng" algn="ctr">
            <a:solidFill>
              <a:schemeClr val="bg2"/>
            </a:solidFill>
            <a:prstDash val="solid"/>
            <a:round/>
            <a:headEnd type="none"/>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sz="4000" dirty="0" smtClean="0"/>
              <a:t>Movement strategies</a:t>
            </a:r>
            <a:endParaRPr lang="en-US" sz="4000" dirty="0"/>
          </a:p>
        </p:txBody>
      </p:sp>
      <p:sp>
        <p:nvSpPr>
          <p:cNvPr id="3" name="Content Placeholder 2"/>
          <p:cNvSpPr>
            <a:spLocks noGrp="1"/>
          </p:cNvSpPr>
          <p:nvPr>
            <p:ph idx="1"/>
          </p:nvPr>
        </p:nvSpPr>
        <p:spPr>
          <a:xfrm>
            <a:off x="295275" y="1173162"/>
            <a:ext cx="8524875" cy="4313238"/>
          </a:xfrm>
        </p:spPr>
        <p:txBody>
          <a:bodyPr/>
          <a:lstStyle/>
          <a:p>
            <a:r>
              <a:rPr lang="en-US" sz="4000" dirty="0" smtClean="0"/>
              <a:t>Because a single global best does not make any sense in multi-objective problem, a new representative for the global knowledge of the swarm need to be redefined based on the movement strategy.</a:t>
            </a:r>
          </a:p>
          <a:p>
            <a:pPr>
              <a:buNone/>
            </a:pPr>
            <a:endParaRPr lang="en-US" sz="4000" baseline="-25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2"/>
          <p:cNvSpPr>
            <a:spLocks noGrp="1" noChangeArrowheads="1"/>
          </p:cNvSpPr>
          <p:nvPr>
            <p:ph type="title"/>
          </p:nvPr>
        </p:nvSpPr>
        <p:spPr/>
        <p:txBody>
          <a:bodyPr/>
          <a:lstStyle/>
          <a:p>
            <a:pPr eaLnBrk="1" hangingPunct="1"/>
            <a:r>
              <a:rPr lang="en-US" smtClean="0"/>
              <a:t>Polynomial versus NP-Hard</a:t>
            </a:r>
          </a:p>
        </p:txBody>
      </p:sp>
      <p:sp>
        <p:nvSpPr>
          <p:cNvPr id="11273" name="Line 3"/>
          <p:cNvSpPr>
            <a:spLocks noChangeShapeType="1"/>
          </p:cNvSpPr>
          <p:nvPr/>
        </p:nvSpPr>
        <p:spPr bwMode="auto">
          <a:xfrm flipV="1">
            <a:off x="1447800" y="1905000"/>
            <a:ext cx="0" cy="3733800"/>
          </a:xfrm>
          <a:prstGeom prst="line">
            <a:avLst/>
          </a:prstGeom>
          <a:noFill/>
          <a:ln w="9525">
            <a:solidFill>
              <a:schemeClr val="tx1"/>
            </a:solidFill>
            <a:round/>
            <a:headEnd/>
            <a:tailEnd type="triangle" w="med" len="med"/>
          </a:ln>
        </p:spPr>
        <p:txBody>
          <a:bodyPr wrap="none" anchor="ctr"/>
          <a:lstStyle/>
          <a:p>
            <a:endParaRPr lang="en-US"/>
          </a:p>
        </p:txBody>
      </p:sp>
      <p:sp>
        <p:nvSpPr>
          <p:cNvPr id="11274" name="Line 4"/>
          <p:cNvSpPr>
            <a:spLocks noChangeShapeType="1"/>
          </p:cNvSpPr>
          <p:nvPr/>
        </p:nvSpPr>
        <p:spPr bwMode="auto">
          <a:xfrm>
            <a:off x="1447800" y="5638800"/>
            <a:ext cx="5410200" cy="0"/>
          </a:xfrm>
          <a:prstGeom prst="line">
            <a:avLst/>
          </a:prstGeom>
          <a:noFill/>
          <a:ln w="9525">
            <a:solidFill>
              <a:schemeClr val="tx1"/>
            </a:solidFill>
            <a:round/>
            <a:headEnd/>
            <a:tailEnd type="triangle" w="med" len="med"/>
          </a:ln>
        </p:spPr>
        <p:txBody>
          <a:bodyPr wrap="none" anchor="ctr"/>
          <a:lstStyle/>
          <a:p>
            <a:endParaRPr lang="en-US"/>
          </a:p>
        </p:txBody>
      </p:sp>
      <p:grpSp>
        <p:nvGrpSpPr>
          <p:cNvPr id="2" name="Group 18"/>
          <p:cNvGrpSpPr>
            <a:grpSpLocks/>
          </p:cNvGrpSpPr>
          <p:nvPr/>
        </p:nvGrpSpPr>
        <p:grpSpPr bwMode="auto">
          <a:xfrm>
            <a:off x="1447800" y="4162425"/>
            <a:ext cx="6324600" cy="1476375"/>
            <a:chOff x="912" y="2622"/>
            <a:chExt cx="3984" cy="930"/>
          </a:xfrm>
        </p:grpSpPr>
        <p:sp>
          <p:nvSpPr>
            <p:cNvPr id="11282" name="Freeform 5"/>
            <p:cNvSpPr>
              <a:spLocks/>
            </p:cNvSpPr>
            <p:nvPr/>
          </p:nvSpPr>
          <p:spPr bwMode="auto">
            <a:xfrm>
              <a:off x="912" y="2928"/>
              <a:ext cx="3360" cy="624"/>
            </a:xfrm>
            <a:custGeom>
              <a:avLst/>
              <a:gdLst>
                <a:gd name="T0" fmla="*/ 0 w 3360"/>
                <a:gd name="T1" fmla="*/ 624 h 624"/>
                <a:gd name="T2" fmla="*/ 624 w 3360"/>
                <a:gd name="T3" fmla="*/ 192 h 624"/>
                <a:gd name="T4" fmla="*/ 1824 w 3360"/>
                <a:gd name="T5" fmla="*/ 48 h 624"/>
                <a:gd name="T6" fmla="*/ 3360 w 3360"/>
                <a:gd name="T7" fmla="*/ 0 h 624"/>
                <a:gd name="T8" fmla="*/ 0 60000 65536"/>
                <a:gd name="T9" fmla="*/ 0 60000 65536"/>
                <a:gd name="T10" fmla="*/ 0 60000 65536"/>
                <a:gd name="T11" fmla="*/ 0 60000 65536"/>
                <a:gd name="T12" fmla="*/ 0 w 3360"/>
                <a:gd name="T13" fmla="*/ 0 h 624"/>
                <a:gd name="T14" fmla="*/ 3360 w 3360"/>
                <a:gd name="T15" fmla="*/ 624 h 624"/>
              </a:gdLst>
              <a:ahLst/>
              <a:cxnLst>
                <a:cxn ang="T8">
                  <a:pos x="T0" y="T1"/>
                </a:cxn>
                <a:cxn ang="T9">
                  <a:pos x="T2" y="T3"/>
                </a:cxn>
                <a:cxn ang="T10">
                  <a:pos x="T4" y="T5"/>
                </a:cxn>
                <a:cxn ang="T11">
                  <a:pos x="T6" y="T7"/>
                </a:cxn>
              </a:cxnLst>
              <a:rect l="T12" t="T13" r="T14" b="T15"/>
              <a:pathLst>
                <a:path w="3360" h="624">
                  <a:moveTo>
                    <a:pt x="0" y="624"/>
                  </a:moveTo>
                  <a:cubicBezTo>
                    <a:pt x="160" y="456"/>
                    <a:pt x="320" y="288"/>
                    <a:pt x="624" y="192"/>
                  </a:cubicBezTo>
                  <a:cubicBezTo>
                    <a:pt x="928" y="96"/>
                    <a:pt x="1368" y="80"/>
                    <a:pt x="1824" y="48"/>
                  </a:cubicBezTo>
                  <a:cubicBezTo>
                    <a:pt x="2280" y="16"/>
                    <a:pt x="2820" y="8"/>
                    <a:pt x="3360" y="0"/>
                  </a:cubicBezTo>
                </a:path>
              </a:pathLst>
            </a:custGeom>
            <a:noFill/>
            <a:ln w="28575">
              <a:solidFill>
                <a:srgbClr val="00B0F0"/>
              </a:solidFill>
              <a:prstDash val="lgDash"/>
              <a:round/>
              <a:headEnd/>
              <a:tailEnd/>
            </a:ln>
          </p:spPr>
          <p:txBody>
            <a:bodyPr wrap="none" anchor="ctr"/>
            <a:lstStyle/>
            <a:p>
              <a:endParaRPr lang="en-US"/>
            </a:p>
          </p:txBody>
        </p:sp>
        <p:graphicFrame>
          <p:nvGraphicFramePr>
            <p:cNvPr id="11271" name="Object 9"/>
            <p:cNvGraphicFramePr>
              <a:graphicFrameLocks noChangeAspect="1"/>
            </p:cNvGraphicFramePr>
            <p:nvPr/>
          </p:nvGraphicFramePr>
          <p:xfrm>
            <a:off x="4048" y="2622"/>
            <a:ext cx="848" cy="306"/>
          </p:xfrm>
          <a:graphic>
            <a:graphicData uri="http://schemas.openxmlformats.org/presentationml/2006/ole">
              <mc:AlternateContent xmlns:mc="http://schemas.openxmlformats.org/markup-compatibility/2006">
                <mc:Choice xmlns:v="urn:schemas-microsoft-com:vml" Requires="v">
                  <p:oleObj spid="_x0000_s1050" name="Equation" r:id="rId3" imgW="558720" imgH="203040" progId="Equation.3">
                    <p:embed/>
                  </p:oleObj>
                </mc:Choice>
                <mc:Fallback>
                  <p:oleObj name="Equation" r:id="rId3" imgW="558720" imgH="2030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 y="2622"/>
                          <a:ext cx="848"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5"/>
          <p:cNvGrpSpPr>
            <a:grpSpLocks/>
          </p:cNvGrpSpPr>
          <p:nvPr/>
        </p:nvGrpSpPr>
        <p:grpSpPr bwMode="auto">
          <a:xfrm>
            <a:off x="1447800" y="2438400"/>
            <a:ext cx="6113463" cy="3200400"/>
            <a:chOff x="912" y="1536"/>
            <a:chExt cx="3851" cy="2016"/>
          </a:xfrm>
        </p:grpSpPr>
        <p:sp>
          <p:nvSpPr>
            <p:cNvPr id="11281" name="Line 8"/>
            <p:cNvSpPr>
              <a:spLocks noChangeShapeType="1"/>
            </p:cNvSpPr>
            <p:nvPr/>
          </p:nvSpPr>
          <p:spPr bwMode="auto">
            <a:xfrm flipV="1">
              <a:off x="912" y="1776"/>
              <a:ext cx="3264" cy="1776"/>
            </a:xfrm>
            <a:prstGeom prst="line">
              <a:avLst/>
            </a:prstGeom>
            <a:noFill/>
            <a:ln w="28575">
              <a:solidFill>
                <a:srgbClr val="00B050"/>
              </a:solidFill>
              <a:prstDash val="dashDot"/>
              <a:round/>
              <a:headEnd/>
              <a:tailEnd/>
            </a:ln>
          </p:spPr>
          <p:txBody>
            <a:bodyPr wrap="none" anchor="ctr"/>
            <a:lstStyle/>
            <a:p>
              <a:endParaRPr lang="en-US"/>
            </a:p>
          </p:txBody>
        </p:sp>
        <p:graphicFrame>
          <p:nvGraphicFramePr>
            <p:cNvPr id="11270" name="Object 10"/>
            <p:cNvGraphicFramePr>
              <a:graphicFrameLocks noChangeAspect="1"/>
            </p:cNvGraphicFramePr>
            <p:nvPr/>
          </p:nvGraphicFramePr>
          <p:xfrm>
            <a:off x="4245" y="1536"/>
            <a:ext cx="518" cy="306"/>
          </p:xfrm>
          <a:graphic>
            <a:graphicData uri="http://schemas.openxmlformats.org/presentationml/2006/ole">
              <mc:AlternateContent xmlns:mc="http://schemas.openxmlformats.org/markup-compatibility/2006">
                <mc:Choice xmlns:v="urn:schemas-microsoft-com:vml" Requires="v">
                  <p:oleObj spid="_x0000_s1051" name="Equation" r:id="rId5" imgW="342720" imgH="203040" progId="Equation.3">
                    <p:embed/>
                  </p:oleObj>
                </mc:Choice>
                <mc:Fallback>
                  <p:oleObj name="Equation" r:id="rId5" imgW="34272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5" y="1536"/>
                          <a:ext cx="518"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6"/>
          <p:cNvGrpSpPr>
            <a:grpSpLocks/>
          </p:cNvGrpSpPr>
          <p:nvPr/>
        </p:nvGrpSpPr>
        <p:grpSpPr bwMode="auto">
          <a:xfrm>
            <a:off x="1447800" y="1949450"/>
            <a:ext cx="4708525" cy="3689350"/>
            <a:chOff x="912" y="1228"/>
            <a:chExt cx="2966" cy="2324"/>
          </a:xfrm>
        </p:grpSpPr>
        <p:sp>
          <p:nvSpPr>
            <p:cNvPr id="11280" name="Freeform 6"/>
            <p:cNvSpPr>
              <a:spLocks/>
            </p:cNvSpPr>
            <p:nvPr/>
          </p:nvSpPr>
          <p:spPr bwMode="auto">
            <a:xfrm>
              <a:off x="912" y="1248"/>
              <a:ext cx="2352" cy="2304"/>
            </a:xfrm>
            <a:custGeom>
              <a:avLst/>
              <a:gdLst>
                <a:gd name="T0" fmla="*/ 0 w 2352"/>
                <a:gd name="T1" fmla="*/ 2304 h 2304"/>
                <a:gd name="T2" fmla="*/ 1006 w 2352"/>
                <a:gd name="T3" fmla="*/ 1852 h 2304"/>
                <a:gd name="T4" fmla="*/ 1920 w 2352"/>
                <a:gd name="T5" fmla="*/ 912 h 2304"/>
                <a:gd name="T6" fmla="*/ 2352 w 2352"/>
                <a:gd name="T7" fmla="*/ 0 h 2304"/>
                <a:gd name="T8" fmla="*/ 0 60000 65536"/>
                <a:gd name="T9" fmla="*/ 0 60000 65536"/>
                <a:gd name="T10" fmla="*/ 0 60000 65536"/>
                <a:gd name="T11" fmla="*/ 0 60000 65536"/>
                <a:gd name="T12" fmla="*/ 0 w 2352"/>
                <a:gd name="T13" fmla="*/ 0 h 2304"/>
                <a:gd name="T14" fmla="*/ 2352 w 2352"/>
                <a:gd name="T15" fmla="*/ 2304 h 2304"/>
              </a:gdLst>
              <a:ahLst/>
              <a:cxnLst>
                <a:cxn ang="T8">
                  <a:pos x="T0" y="T1"/>
                </a:cxn>
                <a:cxn ang="T9">
                  <a:pos x="T2" y="T3"/>
                </a:cxn>
                <a:cxn ang="T10">
                  <a:pos x="T4" y="T5"/>
                </a:cxn>
                <a:cxn ang="T11">
                  <a:pos x="T6" y="T7"/>
                </a:cxn>
              </a:cxnLst>
              <a:rect l="T12" t="T13" r="T14" b="T15"/>
              <a:pathLst>
                <a:path w="2352" h="2304">
                  <a:moveTo>
                    <a:pt x="0" y="2304"/>
                  </a:moveTo>
                  <a:cubicBezTo>
                    <a:pt x="168" y="2229"/>
                    <a:pt x="686" y="2084"/>
                    <a:pt x="1006" y="1852"/>
                  </a:cubicBezTo>
                  <a:cubicBezTo>
                    <a:pt x="1326" y="1620"/>
                    <a:pt x="1696" y="1221"/>
                    <a:pt x="1920" y="912"/>
                  </a:cubicBezTo>
                  <a:cubicBezTo>
                    <a:pt x="2144" y="603"/>
                    <a:pt x="2244" y="288"/>
                    <a:pt x="2352" y="0"/>
                  </a:cubicBezTo>
                </a:path>
              </a:pathLst>
            </a:custGeom>
            <a:noFill/>
            <a:ln w="28575">
              <a:solidFill>
                <a:schemeClr val="tx1"/>
              </a:solidFill>
              <a:round/>
              <a:headEnd/>
              <a:tailEnd/>
            </a:ln>
          </p:spPr>
          <p:txBody>
            <a:bodyPr wrap="none" anchor="ctr"/>
            <a:lstStyle/>
            <a:p>
              <a:endParaRPr lang="en-US"/>
            </a:p>
          </p:txBody>
        </p:sp>
        <p:graphicFrame>
          <p:nvGraphicFramePr>
            <p:cNvPr id="11269" name="Object 11"/>
            <p:cNvGraphicFramePr>
              <a:graphicFrameLocks noChangeAspect="1"/>
            </p:cNvGraphicFramePr>
            <p:nvPr/>
          </p:nvGraphicFramePr>
          <p:xfrm>
            <a:off x="3264" y="1228"/>
            <a:ext cx="614" cy="347"/>
          </p:xfrm>
          <a:graphic>
            <a:graphicData uri="http://schemas.openxmlformats.org/presentationml/2006/ole">
              <mc:AlternateContent xmlns:mc="http://schemas.openxmlformats.org/markup-compatibility/2006">
                <mc:Choice xmlns:v="urn:schemas-microsoft-com:vml" Requires="v">
                  <p:oleObj spid="_x0000_s1052" name="Equation" r:id="rId7" imgW="406080" imgH="228600" progId="Equation.3">
                    <p:embed/>
                  </p:oleObj>
                </mc:Choice>
                <mc:Fallback>
                  <p:oleObj name="Equation" r:id="rId7" imgW="40608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228"/>
                          <a:ext cx="614"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7"/>
          <p:cNvGrpSpPr>
            <a:grpSpLocks/>
          </p:cNvGrpSpPr>
          <p:nvPr/>
        </p:nvGrpSpPr>
        <p:grpSpPr bwMode="auto">
          <a:xfrm>
            <a:off x="1447800" y="2025650"/>
            <a:ext cx="2743200" cy="3619500"/>
            <a:chOff x="912" y="1276"/>
            <a:chExt cx="1728" cy="2280"/>
          </a:xfrm>
        </p:grpSpPr>
        <p:sp>
          <p:nvSpPr>
            <p:cNvPr id="11279" name="Freeform 7"/>
            <p:cNvSpPr>
              <a:spLocks/>
            </p:cNvSpPr>
            <p:nvPr/>
          </p:nvSpPr>
          <p:spPr bwMode="auto">
            <a:xfrm>
              <a:off x="912" y="1344"/>
              <a:ext cx="1728" cy="2212"/>
            </a:xfrm>
            <a:custGeom>
              <a:avLst/>
              <a:gdLst>
                <a:gd name="T0" fmla="*/ 0 w 1728"/>
                <a:gd name="T1" fmla="*/ 2208 h 2212"/>
                <a:gd name="T2" fmla="*/ 1033 w 1728"/>
                <a:gd name="T3" fmla="*/ 2147 h 2212"/>
                <a:gd name="T4" fmla="*/ 1415 w 1728"/>
                <a:gd name="T5" fmla="*/ 1820 h 2212"/>
                <a:gd name="T6" fmla="*/ 1728 w 1728"/>
                <a:gd name="T7" fmla="*/ 0 h 2212"/>
                <a:gd name="T8" fmla="*/ 0 60000 65536"/>
                <a:gd name="T9" fmla="*/ 0 60000 65536"/>
                <a:gd name="T10" fmla="*/ 0 60000 65536"/>
                <a:gd name="T11" fmla="*/ 0 60000 65536"/>
                <a:gd name="T12" fmla="*/ 0 w 1728"/>
                <a:gd name="T13" fmla="*/ 0 h 2212"/>
                <a:gd name="T14" fmla="*/ 1728 w 1728"/>
                <a:gd name="T15" fmla="*/ 2212 h 2212"/>
              </a:gdLst>
              <a:ahLst/>
              <a:cxnLst>
                <a:cxn ang="T8">
                  <a:pos x="T0" y="T1"/>
                </a:cxn>
                <a:cxn ang="T9">
                  <a:pos x="T2" y="T3"/>
                </a:cxn>
                <a:cxn ang="T10">
                  <a:pos x="T4" y="T5"/>
                </a:cxn>
                <a:cxn ang="T11">
                  <a:pos x="T6" y="T7"/>
                </a:cxn>
              </a:cxnLst>
              <a:rect l="T12" t="T13" r="T14" b="T15"/>
              <a:pathLst>
                <a:path w="1728" h="2212">
                  <a:moveTo>
                    <a:pt x="0" y="2208"/>
                  </a:moveTo>
                  <a:cubicBezTo>
                    <a:pt x="172" y="2198"/>
                    <a:pt x="797" y="2212"/>
                    <a:pt x="1033" y="2147"/>
                  </a:cubicBezTo>
                  <a:cubicBezTo>
                    <a:pt x="1269" y="2082"/>
                    <a:pt x="1299" y="2178"/>
                    <a:pt x="1415" y="1820"/>
                  </a:cubicBezTo>
                  <a:cubicBezTo>
                    <a:pt x="1531" y="1462"/>
                    <a:pt x="1663" y="379"/>
                    <a:pt x="1728" y="0"/>
                  </a:cubicBezTo>
                </a:path>
              </a:pathLst>
            </a:custGeom>
            <a:noFill/>
            <a:ln w="28575">
              <a:solidFill>
                <a:srgbClr val="FF0000"/>
              </a:solidFill>
              <a:prstDash val="lgDashDot"/>
              <a:round/>
              <a:headEnd/>
              <a:tailEnd/>
            </a:ln>
          </p:spPr>
          <p:txBody>
            <a:bodyPr wrap="none" anchor="ctr"/>
            <a:lstStyle/>
            <a:p>
              <a:endParaRPr lang="en-US"/>
            </a:p>
          </p:txBody>
        </p:sp>
        <p:graphicFrame>
          <p:nvGraphicFramePr>
            <p:cNvPr id="11268" name="Object 12"/>
            <p:cNvGraphicFramePr>
              <a:graphicFrameLocks noChangeAspect="1"/>
            </p:cNvGraphicFramePr>
            <p:nvPr/>
          </p:nvGraphicFramePr>
          <p:xfrm>
            <a:off x="1977" y="1276"/>
            <a:ext cx="615" cy="347"/>
          </p:xfrm>
          <a:graphic>
            <a:graphicData uri="http://schemas.openxmlformats.org/presentationml/2006/ole">
              <mc:AlternateContent xmlns:mc="http://schemas.openxmlformats.org/markup-compatibility/2006">
                <mc:Choice xmlns:v="urn:schemas-microsoft-com:vml" Requires="v">
                  <p:oleObj spid="_x0000_s1053" name="Equation" r:id="rId9" imgW="406080" imgH="228600" progId="Equation.3">
                    <p:embed/>
                  </p:oleObj>
                </mc:Choice>
                <mc:Fallback>
                  <p:oleObj name="Equation" r:id="rId9" imgW="40608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7" y="1276"/>
                          <a:ext cx="615"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266" name="Object 13"/>
          <p:cNvGraphicFramePr>
            <a:graphicFrameLocks noChangeAspect="1"/>
          </p:cNvGraphicFramePr>
          <p:nvPr/>
        </p:nvGraphicFramePr>
        <p:xfrm>
          <a:off x="6254750" y="5686425"/>
          <a:ext cx="2508250" cy="485775"/>
        </p:xfrm>
        <a:graphic>
          <a:graphicData uri="http://schemas.openxmlformats.org/presentationml/2006/ole">
            <mc:AlternateContent xmlns:mc="http://schemas.openxmlformats.org/markup-compatibility/2006">
              <mc:Choice xmlns:v="urn:schemas-microsoft-com:vml" Requires="v">
                <p:oleObj spid="_x0000_s1054" name="Equation" r:id="rId11" imgW="1041120" imgH="203040" progId="Equation.3">
                  <p:embed/>
                </p:oleObj>
              </mc:Choice>
              <mc:Fallback>
                <p:oleObj name="Equation" r:id="rId11" imgW="1041120" imgH="2030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54750" y="5686425"/>
                        <a:ext cx="25082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14"/>
          <p:cNvGraphicFramePr>
            <a:graphicFrameLocks noChangeAspect="1"/>
          </p:cNvGraphicFramePr>
          <p:nvPr/>
        </p:nvGraphicFramePr>
        <p:xfrm>
          <a:off x="1371600" y="1600200"/>
          <a:ext cx="885825" cy="423863"/>
        </p:xfrm>
        <a:graphic>
          <a:graphicData uri="http://schemas.openxmlformats.org/presentationml/2006/ole">
            <mc:AlternateContent xmlns:mc="http://schemas.openxmlformats.org/markup-compatibility/2006">
              <mc:Choice xmlns:v="urn:schemas-microsoft-com:vml" Requires="v">
                <p:oleObj spid="_x0000_s1055" name="Equation" r:id="rId13" imgW="368280" imgH="177480" progId="Equation.3">
                  <p:embed/>
                </p:oleObj>
              </mc:Choice>
              <mc:Fallback>
                <p:oleObj name="Equation" r:id="rId13" imgW="368280" imgH="17748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1600200"/>
                        <a:ext cx="88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9933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3333CC"/>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20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FF00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20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00CC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Movement Strategies</a:t>
            </a:r>
            <a:endParaRPr lang="en-US" dirty="0"/>
          </a:p>
        </p:txBody>
      </p:sp>
      <p:sp>
        <p:nvSpPr>
          <p:cNvPr id="3" name="Content Placeholder 2"/>
          <p:cNvSpPr>
            <a:spLocks noGrp="1"/>
          </p:cNvSpPr>
          <p:nvPr>
            <p:ph idx="1"/>
          </p:nvPr>
        </p:nvSpPr>
        <p:spPr/>
        <p:txBody>
          <a:bodyPr/>
          <a:lstStyle/>
          <a:p>
            <a:r>
              <a:rPr lang="en-US" dirty="0" smtClean="0"/>
              <a:t>There are endless possibilities</a:t>
            </a:r>
          </a:p>
          <a:p>
            <a:r>
              <a:rPr lang="en-US" dirty="0" smtClean="0"/>
              <a:t>Brute force, simply did whatever the original PSO did in single objective</a:t>
            </a:r>
          </a:p>
          <a:p>
            <a:r>
              <a:rPr lang="en-US" dirty="0" smtClean="0"/>
              <a:t>Random Walk</a:t>
            </a:r>
          </a:p>
          <a:p>
            <a:r>
              <a:rPr lang="en-US" dirty="0" smtClean="0"/>
              <a:t>Explore the unexplored space in the non-dominated front</a:t>
            </a:r>
          </a:p>
          <a:p>
            <a:r>
              <a:rPr lang="en-US" dirty="0" smtClean="0"/>
              <a:t>Filling the gap between solutions in the existing non-dominated front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smtClean="0"/>
              <a:t>Movement strategies Explored</a:t>
            </a:r>
            <a:endParaRPr lang="en-US" dirty="0"/>
          </a:p>
        </p:txBody>
      </p:sp>
      <p:sp>
        <p:nvSpPr>
          <p:cNvPr id="3" name="Content Placeholder 2"/>
          <p:cNvSpPr>
            <a:spLocks noGrp="1"/>
          </p:cNvSpPr>
          <p:nvPr>
            <p:ph idx="1"/>
          </p:nvPr>
        </p:nvSpPr>
        <p:spPr>
          <a:xfrm>
            <a:off x="228600" y="1143000"/>
            <a:ext cx="8686800" cy="4525963"/>
          </a:xfrm>
        </p:spPr>
        <p:txBody>
          <a:bodyPr/>
          <a:lstStyle/>
          <a:p>
            <a:r>
              <a:rPr lang="en-US" b="1" dirty="0" smtClean="0">
                <a:solidFill>
                  <a:srgbClr val="00B050"/>
                </a:solidFill>
              </a:rPr>
              <a:t>Ms0</a:t>
            </a:r>
            <a:r>
              <a:rPr lang="en-US" dirty="0" smtClean="0"/>
              <a:t>: </a:t>
            </a:r>
            <a:r>
              <a:rPr lang="en-GB" dirty="0" smtClean="0"/>
              <a:t>Particles only use local information </a:t>
            </a:r>
            <a:endParaRPr lang="en-US" b="1" dirty="0" smtClean="0">
              <a:solidFill>
                <a:srgbClr val="00B050"/>
              </a:solidFill>
            </a:endParaRPr>
          </a:p>
          <a:p>
            <a:r>
              <a:rPr lang="en-US" b="1" dirty="0" smtClean="0">
                <a:solidFill>
                  <a:srgbClr val="00B050"/>
                </a:solidFill>
              </a:rPr>
              <a:t>Ms1</a:t>
            </a:r>
            <a:r>
              <a:rPr lang="en-US" dirty="0" smtClean="0"/>
              <a:t>: </a:t>
            </a:r>
            <a:r>
              <a:rPr lang="en-GB" dirty="0" smtClean="0"/>
              <a:t>Pick a global guidance located in the least crowded areas</a:t>
            </a:r>
            <a:endParaRPr lang="en-US" dirty="0" smtClean="0"/>
          </a:p>
          <a:p>
            <a:r>
              <a:rPr lang="en-US" b="1" dirty="0" smtClean="0">
                <a:solidFill>
                  <a:srgbClr val="00B050"/>
                </a:solidFill>
              </a:rPr>
              <a:t>Ms2</a:t>
            </a:r>
            <a:r>
              <a:rPr lang="en-US" dirty="0" smtClean="0"/>
              <a:t>: Explore the unexplored space in the non-dominated front</a:t>
            </a:r>
          </a:p>
          <a:p>
            <a:r>
              <a:rPr lang="en-US" b="1" dirty="0" smtClean="0">
                <a:solidFill>
                  <a:srgbClr val="00B050"/>
                </a:solidFill>
              </a:rPr>
              <a:t>Ms3</a:t>
            </a:r>
            <a:r>
              <a:rPr lang="en-US" dirty="0" smtClean="0"/>
              <a:t>: Explore the boundaries of the non-dominated front</a:t>
            </a:r>
          </a:p>
          <a:p>
            <a:r>
              <a:rPr lang="en-US" b="1" dirty="0" smtClean="0">
                <a:solidFill>
                  <a:srgbClr val="00B050"/>
                </a:solidFill>
              </a:rPr>
              <a:t>Ms*</a:t>
            </a:r>
            <a:r>
              <a:rPr lang="en-US" dirty="0" smtClean="0"/>
              <a:t>: </a:t>
            </a:r>
            <a:r>
              <a:rPr lang="en-GB" dirty="0" smtClean="0"/>
              <a:t>Explore solution space with mixed particles </a:t>
            </a:r>
            <a:endParaRPr lang="en-US" sz="3200" dirty="0" smtClean="0"/>
          </a:p>
          <a:p>
            <a:pPr>
              <a:buNone/>
            </a:pPr>
            <a:endParaRPr lang="en-US" baseline="-25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smtClean="0"/>
              <a:t>Crowding Distance (CD)</a:t>
            </a:r>
          </a:p>
        </p:txBody>
      </p:sp>
      <p:grpSp>
        <p:nvGrpSpPr>
          <p:cNvPr id="3" name="Group 37"/>
          <p:cNvGrpSpPr/>
          <p:nvPr/>
        </p:nvGrpSpPr>
        <p:grpSpPr>
          <a:xfrm>
            <a:off x="1510212" y="2369006"/>
            <a:ext cx="6033588" cy="3655259"/>
            <a:chOff x="1510212" y="2369006"/>
            <a:chExt cx="6033588" cy="3655259"/>
          </a:xfrm>
        </p:grpSpPr>
        <p:sp>
          <p:nvSpPr>
            <p:cNvPr id="18" name="Rectangle 17"/>
            <p:cNvSpPr/>
            <p:nvPr/>
          </p:nvSpPr>
          <p:spPr bwMode="auto">
            <a:xfrm>
              <a:off x="2588655" y="3387144"/>
              <a:ext cx="296213" cy="798490"/>
            </a:xfrm>
            <a:prstGeom prst="rect">
              <a:avLst/>
            </a:prstGeom>
            <a:noFill/>
            <a:ln w="1905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4" name="Group 18"/>
            <p:cNvGrpSpPr/>
            <p:nvPr/>
          </p:nvGrpSpPr>
          <p:grpSpPr>
            <a:xfrm>
              <a:off x="1993900" y="2369006"/>
              <a:ext cx="4787900" cy="3634386"/>
              <a:chOff x="6342856" y="962819"/>
              <a:chExt cx="2582069" cy="1848644"/>
            </a:xfrm>
          </p:grpSpPr>
          <p:sp>
            <p:nvSpPr>
              <p:cNvPr id="20" name="Freeform 19"/>
              <p:cNvSpPr/>
              <p:nvPr/>
            </p:nvSpPr>
            <p:spPr bwMode="auto">
              <a:xfrm>
                <a:off x="6610350" y="1219200"/>
                <a:ext cx="1600200" cy="1362075"/>
              </a:xfrm>
              <a:custGeom>
                <a:avLst/>
                <a:gdLst>
                  <a:gd name="connsiteX0" fmla="*/ 0 w 1600200"/>
                  <a:gd name="connsiteY0" fmla="*/ 0 h 1362075"/>
                  <a:gd name="connsiteX1" fmla="*/ 438150 w 1600200"/>
                  <a:gd name="connsiteY1" fmla="*/ 962025 h 1362075"/>
                  <a:gd name="connsiteX2" fmla="*/ 1600200 w 1600200"/>
                  <a:gd name="connsiteY2" fmla="*/ 1362075 h 1362075"/>
                </a:gdLst>
                <a:ahLst/>
                <a:cxnLst>
                  <a:cxn ang="0">
                    <a:pos x="connsiteX0" y="connsiteY0"/>
                  </a:cxn>
                  <a:cxn ang="0">
                    <a:pos x="connsiteX1" y="connsiteY1"/>
                  </a:cxn>
                  <a:cxn ang="0">
                    <a:pos x="connsiteX2" y="connsiteY2"/>
                  </a:cxn>
                </a:cxnLst>
                <a:rect l="l" t="t" r="r" b="b"/>
                <a:pathLst>
                  <a:path w="1600200" h="1362075">
                    <a:moveTo>
                      <a:pt x="0" y="0"/>
                    </a:moveTo>
                    <a:cubicBezTo>
                      <a:pt x="85725" y="367506"/>
                      <a:pt x="171450" y="735013"/>
                      <a:pt x="438150" y="962025"/>
                    </a:cubicBezTo>
                    <a:cubicBezTo>
                      <a:pt x="704850" y="1189038"/>
                      <a:pt x="1152525" y="1275556"/>
                      <a:pt x="1600200" y="1362075"/>
                    </a:cubicBezTo>
                  </a:path>
                </a:pathLst>
              </a:cu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5" name="Group 19"/>
              <p:cNvGrpSpPr/>
              <p:nvPr/>
            </p:nvGrpSpPr>
            <p:grpSpPr>
              <a:xfrm>
                <a:off x="6342856" y="962819"/>
                <a:ext cx="2582069" cy="1848644"/>
                <a:chOff x="6342856" y="962819"/>
                <a:chExt cx="2582069" cy="1848644"/>
              </a:xfrm>
            </p:grpSpPr>
            <p:cxnSp>
              <p:nvCxnSpPr>
                <p:cNvPr id="30" name="Straight Arrow Connector 29"/>
                <p:cNvCxnSpPr/>
                <p:nvPr/>
              </p:nvCxnSpPr>
              <p:spPr bwMode="auto">
                <a:xfrm rot="5400000" flipH="1" flipV="1">
                  <a:off x="5419725" y="1885950"/>
                  <a:ext cx="184785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6343650" y="2809875"/>
                  <a:ext cx="258127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22" name="Oval 21"/>
              <p:cNvSpPr/>
              <p:nvPr/>
            </p:nvSpPr>
            <p:spPr bwMode="auto">
              <a:xfrm>
                <a:off x="6629400" y="1409700"/>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3" name="Oval 22"/>
              <p:cNvSpPr/>
              <p:nvPr/>
            </p:nvSpPr>
            <p:spPr bwMode="auto">
              <a:xfrm>
                <a:off x="6694461" y="1636542"/>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4" name="Oval 23"/>
              <p:cNvSpPr/>
              <p:nvPr/>
            </p:nvSpPr>
            <p:spPr bwMode="auto">
              <a:xfrm>
                <a:off x="6762596" y="1834590"/>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5" name="Oval 9"/>
              <p:cNvSpPr/>
              <p:nvPr/>
            </p:nvSpPr>
            <p:spPr bwMode="auto">
              <a:xfrm>
                <a:off x="7121319" y="2198298"/>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6" name="Oval 25"/>
              <p:cNvSpPr/>
              <p:nvPr/>
            </p:nvSpPr>
            <p:spPr bwMode="auto">
              <a:xfrm>
                <a:off x="7279056" y="2293328"/>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7" name="Oval 26"/>
              <p:cNvSpPr/>
              <p:nvPr/>
            </p:nvSpPr>
            <p:spPr bwMode="auto">
              <a:xfrm>
                <a:off x="8010525" y="2486025"/>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8" name="Oval 27"/>
              <p:cNvSpPr/>
              <p:nvPr/>
            </p:nvSpPr>
            <p:spPr bwMode="auto">
              <a:xfrm>
                <a:off x="7600950" y="1485900"/>
                <a:ext cx="104775" cy="1143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29" name="Straight Arrow Connector 28"/>
              <p:cNvCxnSpPr/>
              <p:nvPr/>
            </p:nvCxnSpPr>
            <p:spPr bwMode="auto">
              <a:xfrm rot="5400000" flipH="1" flipV="1">
                <a:off x="6834188" y="2243138"/>
                <a:ext cx="257175" cy="209550"/>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grpSp>
        <p:sp>
          <p:nvSpPr>
            <p:cNvPr id="32" name="TextBox 31"/>
            <p:cNvSpPr txBox="1"/>
            <p:nvPr/>
          </p:nvSpPr>
          <p:spPr>
            <a:xfrm>
              <a:off x="2229550" y="5505015"/>
              <a:ext cx="1465598" cy="338554"/>
            </a:xfrm>
            <a:prstGeom prst="rect">
              <a:avLst/>
            </a:prstGeom>
            <a:noFill/>
          </p:spPr>
          <p:txBody>
            <a:bodyPr wrap="square" rtlCol="0">
              <a:spAutoFit/>
            </a:bodyPr>
            <a:lstStyle/>
            <a:p>
              <a:r>
                <a:rPr lang="en-US" sz="1600" i="1" dirty="0" smtClean="0"/>
                <a:t>Elite group</a:t>
              </a:r>
              <a:endParaRPr lang="en-US" sz="1600" i="1" dirty="0"/>
            </a:p>
          </p:txBody>
        </p:sp>
        <p:sp>
          <p:nvSpPr>
            <p:cNvPr id="33" name="TextBox 32"/>
            <p:cNvSpPr txBox="1"/>
            <p:nvPr/>
          </p:nvSpPr>
          <p:spPr>
            <a:xfrm>
              <a:off x="6227840" y="5562600"/>
              <a:ext cx="511854" cy="461665"/>
            </a:xfrm>
            <a:prstGeom prst="rect">
              <a:avLst/>
            </a:prstGeom>
            <a:noFill/>
          </p:spPr>
          <p:txBody>
            <a:bodyPr wrap="square" rtlCol="0">
              <a:spAutoFit/>
            </a:bodyPr>
            <a:lstStyle/>
            <a:p>
              <a:r>
                <a:rPr lang="en-US" sz="2400" i="1" dirty="0" smtClean="0"/>
                <a:t>f</a:t>
              </a:r>
              <a:r>
                <a:rPr lang="en-US" sz="2400" i="1" baseline="-25000" dirty="0" smtClean="0"/>
                <a:t>1</a:t>
              </a:r>
              <a:endParaRPr lang="en-US" sz="2400" i="1" baseline="-25000" dirty="0"/>
            </a:p>
          </p:txBody>
        </p:sp>
        <p:sp>
          <p:nvSpPr>
            <p:cNvPr id="34" name="TextBox 33"/>
            <p:cNvSpPr txBox="1"/>
            <p:nvPr/>
          </p:nvSpPr>
          <p:spPr>
            <a:xfrm>
              <a:off x="1510212" y="2650358"/>
              <a:ext cx="511854" cy="461665"/>
            </a:xfrm>
            <a:prstGeom prst="rect">
              <a:avLst/>
            </a:prstGeom>
            <a:noFill/>
          </p:spPr>
          <p:txBody>
            <a:bodyPr wrap="square" rtlCol="0">
              <a:spAutoFit/>
            </a:bodyPr>
            <a:lstStyle/>
            <a:p>
              <a:r>
                <a:rPr lang="en-US" sz="2400" i="1" dirty="0" smtClean="0"/>
                <a:t>f</a:t>
              </a:r>
              <a:r>
                <a:rPr lang="en-US" sz="2400" i="1" baseline="-25000" dirty="0" smtClean="0"/>
                <a:t>2</a:t>
              </a:r>
              <a:endParaRPr lang="en-US" sz="2400" i="1" baseline="-25000" dirty="0"/>
            </a:p>
          </p:txBody>
        </p:sp>
        <p:cxnSp>
          <p:nvCxnSpPr>
            <p:cNvPr id="35" name="Straight Arrow Connector 34"/>
            <p:cNvCxnSpPr/>
            <p:nvPr/>
          </p:nvCxnSpPr>
          <p:spPr bwMode="auto">
            <a:xfrm rot="5400000">
              <a:off x="5350037" y="5067841"/>
              <a:ext cx="339029" cy="244095"/>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sp>
          <p:nvSpPr>
            <p:cNvPr id="36" name="TextBox 35"/>
            <p:cNvSpPr txBox="1"/>
            <p:nvPr/>
          </p:nvSpPr>
          <p:spPr>
            <a:xfrm>
              <a:off x="5334000" y="4415135"/>
              <a:ext cx="2209800" cy="461665"/>
            </a:xfrm>
            <a:prstGeom prst="rect">
              <a:avLst/>
            </a:prstGeom>
            <a:noFill/>
          </p:spPr>
          <p:txBody>
            <a:bodyPr wrap="square" rtlCol="0">
              <a:spAutoFit/>
            </a:bodyPr>
            <a:lstStyle/>
            <a:p>
              <a:r>
                <a:rPr lang="en-US" sz="2400" i="1" dirty="0" smtClean="0"/>
                <a:t>Less crowded</a:t>
              </a:r>
              <a:endParaRPr lang="en-US" sz="2400" i="1" dirty="0"/>
            </a:p>
          </p:txBody>
        </p:sp>
        <p:cxnSp>
          <p:nvCxnSpPr>
            <p:cNvPr id="37" name="Straight Arrow Connector 36"/>
            <p:cNvCxnSpPr/>
            <p:nvPr/>
          </p:nvCxnSpPr>
          <p:spPr bwMode="auto">
            <a:xfrm rot="16200000" flipH="1">
              <a:off x="4013204" y="4165601"/>
              <a:ext cx="1625597" cy="634999"/>
            </a:xfrm>
            <a:prstGeom prst="straightConnector1">
              <a:avLst/>
            </a:prstGeom>
            <a:solidFill>
              <a:schemeClr val="accent1"/>
            </a:solidFill>
            <a:ln w="9525" cap="flat" cmpd="sng" algn="ctr">
              <a:solidFill>
                <a:schemeClr val="tx1"/>
              </a:solidFill>
              <a:prstDash val="dash"/>
              <a:round/>
              <a:headEnd type="none" w="med" len="med"/>
              <a:tailEnd type="stealth"/>
            </a:ln>
            <a:effectLst/>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lvl="4"/>
            <a:r>
              <a:rPr lang="en-US" sz="4000" dirty="0" smtClean="0">
                <a:latin typeface="+mj-lt"/>
                <a:ea typeface="+mj-ea"/>
                <a:cs typeface="+mj-cs"/>
              </a:rPr>
              <a:t>Ms1: </a:t>
            </a:r>
            <a:r>
              <a:rPr lang="en-GB" sz="4000" dirty="0" smtClean="0">
                <a:latin typeface="+mj-lt"/>
                <a:ea typeface="+mj-ea"/>
                <a:cs typeface="+mj-cs"/>
              </a:rPr>
              <a:t>Pick a global guidance located in the least crowded areas</a:t>
            </a:r>
            <a:endParaRPr lang="en-US" sz="4000" dirty="0">
              <a:latin typeface="+mj-lt"/>
              <a:ea typeface="+mj-ea"/>
              <a:cs typeface="+mj-cs"/>
            </a:endParaRPr>
          </a:p>
        </p:txBody>
      </p:sp>
      <p:sp>
        <p:nvSpPr>
          <p:cNvPr id="3" name="Content Placeholder 2"/>
          <p:cNvSpPr>
            <a:spLocks noGrp="1"/>
          </p:cNvSpPr>
          <p:nvPr>
            <p:ph idx="1"/>
          </p:nvPr>
        </p:nvSpPr>
        <p:spPr>
          <a:xfrm>
            <a:off x="295275" y="1349375"/>
            <a:ext cx="8524875" cy="2003425"/>
          </a:xfrm>
        </p:spPr>
        <p:txBody>
          <a:bodyPr/>
          <a:lstStyle/>
          <a:p>
            <a:r>
              <a:rPr lang="en-US" sz="2800" dirty="0" smtClean="0"/>
              <a:t>A scalar called crowding distance (CD) will be calculated for each particle in the Elite group</a:t>
            </a:r>
          </a:p>
          <a:p>
            <a:r>
              <a:rPr lang="en-US" sz="2800" dirty="0" smtClean="0"/>
              <a:t>The particle should move to less crowded area</a:t>
            </a:r>
          </a:p>
        </p:txBody>
      </p:sp>
      <p:grpSp>
        <p:nvGrpSpPr>
          <p:cNvPr id="4" name="Group 25"/>
          <p:cNvGrpSpPr/>
          <p:nvPr/>
        </p:nvGrpSpPr>
        <p:grpSpPr>
          <a:xfrm>
            <a:off x="1905000" y="3124200"/>
            <a:ext cx="4495800" cy="3048000"/>
            <a:chOff x="2571750" y="3543301"/>
            <a:chExt cx="4984234" cy="2798166"/>
          </a:xfrm>
        </p:grpSpPr>
        <p:grpSp>
          <p:nvGrpSpPr>
            <p:cNvPr id="5" name="Group 3"/>
            <p:cNvGrpSpPr/>
            <p:nvPr/>
          </p:nvGrpSpPr>
          <p:grpSpPr>
            <a:xfrm>
              <a:off x="2922028" y="3543301"/>
              <a:ext cx="3173972" cy="2409290"/>
              <a:chOff x="6342856" y="962819"/>
              <a:chExt cx="2582069" cy="1848644"/>
            </a:xfrm>
          </p:grpSpPr>
          <p:sp>
            <p:nvSpPr>
              <p:cNvPr id="11" name="Freeform 10"/>
              <p:cNvSpPr/>
              <p:nvPr/>
            </p:nvSpPr>
            <p:spPr bwMode="auto">
              <a:xfrm>
                <a:off x="6610350" y="1219200"/>
                <a:ext cx="1600200" cy="1362075"/>
              </a:xfrm>
              <a:custGeom>
                <a:avLst/>
                <a:gdLst>
                  <a:gd name="connsiteX0" fmla="*/ 0 w 1600200"/>
                  <a:gd name="connsiteY0" fmla="*/ 0 h 1362075"/>
                  <a:gd name="connsiteX1" fmla="*/ 438150 w 1600200"/>
                  <a:gd name="connsiteY1" fmla="*/ 962025 h 1362075"/>
                  <a:gd name="connsiteX2" fmla="*/ 1600200 w 1600200"/>
                  <a:gd name="connsiteY2" fmla="*/ 1362075 h 1362075"/>
                </a:gdLst>
                <a:ahLst/>
                <a:cxnLst>
                  <a:cxn ang="0">
                    <a:pos x="connsiteX0" y="connsiteY0"/>
                  </a:cxn>
                  <a:cxn ang="0">
                    <a:pos x="connsiteX1" y="connsiteY1"/>
                  </a:cxn>
                  <a:cxn ang="0">
                    <a:pos x="connsiteX2" y="connsiteY2"/>
                  </a:cxn>
                </a:cxnLst>
                <a:rect l="l" t="t" r="r" b="b"/>
                <a:pathLst>
                  <a:path w="1600200" h="1362075">
                    <a:moveTo>
                      <a:pt x="0" y="0"/>
                    </a:moveTo>
                    <a:cubicBezTo>
                      <a:pt x="85725" y="367506"/>
                      <a:pt x="171450" y="735013"/>
                      <a:pt x="438150" y="962025"/>
                    </a:cubicBezTo>
                    <a:cubicBezTo>
                      <a:pt x="704850" y="1189038"/>
                      <a:pt x="1152525" y="1275556"/>
                      <a:pt x="1600200" y="1362075"/>
                    </a:cubicBezTo>
                  </a:path>
                </a:pathLst>
              </a:cu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7" name="Group 19"/>
              <p:cNvGrpSpPr/>
              <p:nvPr/>
            </p:nvGrpSpPr>
            <p:grpSpPr>
              <a:xfrm>
                <a:off x="6342856" y="962819"/>
                <a:ext cx="2582069" cy="1848644"/>
                <a:chOff x="6342856" y="962819"/>
                <a:chExt cx="2582069" cy="1848644"/>
              </a:xfrm>
            </p:grpSpPr>
            <p:cxnSp>
              <p:nvCxnSpPr>
                <p:cNvPr id="22" name="Straight Arrow Connector 21"/>
                <p:cNvCxnSpPr/>
                <p:nvPr/>
              </p:nvCxnSpPr>
              <p:spPr bwMode="auto">
                <a:xfrm rot="5400000" flipH="1" flipV="1">
                  <a:off x="5419725" y="1885950"/>
                  <a:ext cx="184785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6343650" y="2809875"/>
                  <a:ext cx="258127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3" name="Oval 12"/>
              <p:cNvSpPr/>
              <p:nvPr/>
            </p:nvSpPr>
            <p:spPr bwMode="auto">
              <a:xfrm>
                <a:off x="6629400" y="1409700"/>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6694461" y="1636542"/>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6762596" y="1834590"/>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6" name="Oval 9"/>
              <p:cNvSpPr/>
              <p:nvPr/>
            </p:nvSpPr>
            <p:spPr bwMode="auto">
              <a:xfrm>
                <a:off x="7121319" y="2198298"/>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7" name="Oval 16"/>
              <p:cNvSpPr/>
              <p:nvPr/>
            </p:nvSpPr>
            <p:spPr bwMode="auto">
              <a:xfrm>
                <a:off x="7279056" y="2293328"/>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8010525" y="2486025"/>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7600950" y="1485900"/>
                <a:ext cx="104775" cy="1143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21" name="Straight Arrow Connector 20"/>
              <p:cNvCxnSpPr/>
              <p:nvPr/>
            </p:nvCxnSpPr>
            <p:spPr bwMode="auto">
              <a:xfrm rot="5400000" flipH="1" flipV="1">
                <a:off x="6834188" y="2243138"/>
                <a:ext cx="257175" cy="209550"/>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grpSp>
        <p:sp>
          <p:nvSpPr>
            <p:cNvPr id="6" name="TextBox 5"/>
            <p:cNvSpPr txBox="1"/>
            <p:nvPr/>
          </p:nvSpPr>
          <p:spPr>
            <a:xfrm>
              <a:off x="3028380" y="5528457"/>
              <a:ext cx="1619140" cy="459143"/>
            </a:xfrm>
            <a:prstGeom prst="rect">
              <a:avLst/>
            </a:prstGeom>
            <a:noFill/>
          </p:spPr>
          <p:txBody>
            <a:bodyPr wrap="none" rtlCol="0">
              <a:spAutoFit/>
            </a:bodyPr>
            <a:lstStyle/>
            <a:p>
              <a:r>
                <a:rPr lang="en-US" sz="2000" i="1" dirty="0" smtClean="0"/>
                <a:t>Elite group</a:t>
              </a:r>
              <a:endParaRPr lang="en-US" sz="2000" i="1" dirty="0"/>
            </a:p>
          </p:txBody>
        </p:sp>
        <p:sp>
          <p:nvSpPr>
            <p:cNvPr id="9" name="TextBox 8"/>
            <p:cNvSpPr txBox="1"/>
            <p:nvPr/>
          </p:nvSpPr>
          <p:spPr>
            <a:xfrm>
              <a:off x="5651077" y="5882324"/>
              <a:ext cx="401383" cy="459143"/>
            </a:xfrm>
            <a:prstGeom prst="rect">
              <a:avLst/>
            </a:prstGeom>
            <a:noFill/>
          </p:spPr>
          <p:txBody>
            <a:bodyPr wrap="none" rtlCol="0">
              <a:spAutoFit/>
            </a:bodyPr>
            <a:lstStyle/>
            <a:p>
              <a:r>
                <a:rPr lang="en-US" sz="2000" i="1" dirty="0" smtClean="0"/>
                <a:t>f</a:t>
              </a:r>
              <a:r>
                <a:rPr lang="en-US" sz="2000" i="1" baseline="-25000" dirty="0" smtClean="0"/>
                <a:t>1</a:t>
              </a:r>
              <a:endParaRPr lang="en-US" sz="2000" i="1" baseline="-25000" dirty="0"/>
            </a:p>
          </p:txBody>
        </p:sp>
        <p:sp>
          <p:nvSpPr>
            <p:cNvPr id="10" name="TextBox 9"/>
            <p:cNvSpPr txBox="1"/>
            <p:nvPr/>
          </p:nvSpPr>
          <p:spPr>
            <a:xfrm>
              <a:off x="2571750" y="3753299"/>
              <a:ext cx="401383" cy="459143"/>
            </a:xfrm>
            <a:prstGeom prst="rect">
              <a:avLst/>
            </a:prstGeom>
            <a:noFill/>
          </p:spPr>
          <p:txBody>
            <a:bodyPr wrap="none" rtlCol="0">
              <a:spAutoFit/>
            </a:bodyPr>
            <a:lstStyle/>
            <a:p>
              <a:r>
                <a:rPr lang="en-US" sz="2000" i="1" dirty="0" smtClean="0"/>
                <a:t>f</a:t>
              </a:r>
              <a:r>
                <a:rPr lang="en-US" sz="2000" i="1" baseline="-25000" dirty="0" smtClean="0"/>
                <a:t>2</a:t>
              </a:r>
              <a:endParaRPr lang="en-US" sz="2000" i="1" baseline="-25000" dirty="0"/>
            </a:p>
          </p:txBody>
        </p:sp>
        <p:cxnSp>
          <p:nvCxnSpPr>
            <p:cNvPr id="25" name="Straight Arrow Connector 24"/>
            <p:cNvCxnSpPr/>
            <p:nvPr/>
          </p:nvCxnSpPr>
          <p:spPr bwMode="auto">
            <a:xfrm rot="10800000" flipV="1">
              <a:off x="5156200" y="5168899"/>
              <a:ext cx="444500" cy="292101"/>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sp>
          <p:nvSpPr>
            <p:cNvPr id="28" name="TextBox 27"/>
            <p:cNvSpPr txBox="1"/>
            <p:nvPr/>
          </p:nvSpPr>
          <p:spPr>
            <a:xfrm>
              <a:off x="5401546" y="4767499"/>
              <a:ext cx="2154438" cy="459143"/>
            </a:xfrm>
            <a:prstGeom prst="rect">
              <a:avLst/>
            </a:prstGeom>
            <a:noFill/>
          </p:spPr>
          <p:txBody>
            <a:bodyPr wrap="none" rtlCol="0">
              <a:spAutoFit/>
            </a:bodyPr>
            <a:lstStyle/>
            <a:p>
              <a:r>
                <a:rPr lang="en-US" sz="2000" i="1" dirty="0" smtClean="0"/>
                <a:t>More attractive</a:t>
              </a:r>
              <a:endParaRPr lang="en-US" sz="2000" i="1" dirty="0"/>
            </a:p>
          </p:txBody>
        </p:sp>
        <p:cxnSp>
          <p:nvCxnSpPr>
            <p:cNvPr id="29" name="Straight Arrow Connector 28"/>
            <p:cNvCxnSpPr/>
            <p:nvPr/>
          </p:nvCxnSpPr>
          <p:spPr bwMode="auto">
            <a:xfrm rot="16200000" flipH="1">
              <a:off x="4279900" y="4762500"/>
              <a:ext cx="1016000" cy="381000"/>
            </a:xfrm>
            <a:prstGeom prst="straightConnector1">
              <a:avLst/>
            </a:prstGeom>
            <a:solidFill>
              <a:schemeClr val="accent1"/>
            </a:solidFill>
            <a:ln w="9525" cap="flat" cmpd="sng" algn="ctr">
              <a:solidFill>
                <a:schemeClr val="tx1"/>
              </a:solidFill>
              <a:prstDash val="dash"/>
              <a:round/>
              <a:headEnd type="none" w="med" len="med"/>
              <a:tailEnd type="stealth"/>
            </a:ln>
            <a:effec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lvl="4"/>
            <a:r>
              <a:rPr lang="en-US" sz="4000" dirty="0" smtClean="0">
                <a:latin typeface="+mj-lt"/>
                <a:ea typeface="+mj-ea"/>
                <a:cs typeface="+mj-cs"/>
              </a:rPr>
              <a:t>Ms2: Explore the unexplored space in the non-dominated front</a:t>
            </a:r>
            <a:endParaRPr lang="en-US" sz="4000" dirty="0">
              <a:latin typeface="+mj-lt"/>
              <a:ea typeface="+mj-ea"/>
              <a:cs typeface="+mj-cs"/>
            </a:endParaRPr>
          </a:p>
        </p:txBody>
      </p:sp>
      <p:sp>
        <p:nvSpPr>
          <p:cNvPr id="3" name="Content Placeholder 2"/>
          <p:cNvSpPr>
            <a:spLocks noGrp="1"/>
          </p:cNvSpPr>
          <p:nvPr>
            <p:ph idx="1"/>
          </p:nvPr>
        </p:nvSpPr>
        <p:spPr>
          <a:xfrm>
            <a:off x="295275" y="1295400"/>
            <a:ext cx="8524875" cy="1139825"/>
          </a:xfrm>
        </p:spPr>
        <p:txBody>
          <a:bodyPr/>
          <a:lstStyle/>
          <a:p>
            <a:r>
              <a:rPr lang="en-US" sz="3200" dirty="0" smtClean="0"/>
              <a:t>In general, particles tend to converge to good areas which may form clusters of particles near the front. </a:t>
            </a:r>
          </a:p>
          <a:p>
            <a:r>
              <a:rPr lang="en-US" sz="3200" dirty="0" smtClean="0"/>
              <a:t>Particles need to be guided to potential unexplored area of the front.</a:t>
            </a:r>
          </a:p>
          <a:p>
            <a:endParaRPr lang="en-US" sz="3200" dirty="0"/>
          </a:p>
        </p:txBody>
      </p:sp>
      <p:grpSp>
        <p:nvGrpSpPr>
          <p:cNvPr id="5" name="Group 32"/>
          <p:cNvGrpSpPr/>
          <p:nvPr/>
        </p:nvGrpSpPr>
        <p:grpSpPr>
          <a:xfrm>
            <a:off x="1543050" y="3836896"/>
            <a:ext cx="4240282" cy="2588332"/>
            <a:chOff x="1423324" y="3505200"/>
            <a:chExt cx="4240282" cy="2588332"/>
          </a:xfrm>
        </p:grpSpPr>
        <p:sp>
          <p:nvSpPr>
            <p:cNvPr id="4" name="Freeform 3"/>
            <p:cNvSpPr/>
            <p:nvPr/>
          </p:nvSpPr>
          <p:spPr bwMode="auto">
            <a:xfrm>
              <a:off x="2153727" y="3857294"/>
              <a:ext cx="2273978" cy="1899535"/>
            </a:xfrm>
            <a:custGeom>
              <a:avLst/>
              <a:gdLst>
                <a:gd name="connsiteX0" fmla="*/ 0 w 1600200"/>
                <a:gd name="connsiteY0" fmla="*/ 0 h 1362075"/>
                <a:gd name="connsiteX1" fmla="*/ 438150 w 1600200"/>
                <a:gd name="connsiteY1" fmla="*/ 962025 h 1362075"/>
                <a:gd name="connsiteX2" fmla="*/ 1600200 w 1600200"/>
                <a:gd name="connsiteY2" fmla="*/ 1362075 h 1362075"/>
              </a:gdLst>
              <a:ahLst/>
              <a:cxnLst>
                <a:cxn ang="0">
                  <a:pos x="connsiteX0" y="connsiteY0"/>
                </a:cxn>
                <a:cxn ang="0">
                  <a:pos x="connsiteX1" y="connsiteY1"/>
                </a:cxn>
                <a:cxn ang="0">
                  <a:pos x="connsiteX2" y="connsiteY2"/>
                </a:cxn>
              </a:cxnLst>
              <a:rect l="l" t="t" r="r" b="b"/>
              <a:pathLst>
                <a:path w="1600200" h="1362075">
                  <a:moveTo>
                    <a:pt x="0" y="0"/>
                  </a:moveTo>
                  <a:cubicBezTo>
                    <a:pt x="85725" y="367506"/>
                    <a:pt x="171450" y="735013"/>
                    <a:pt x="438150" y="962025"/>
                  </a:cubicBezTo>
                  <a:cubicBezTo>
                    <a:pt x="704850" y="1189038"/>
                    <a:pt x="1152525" y="1275556"/>
                    <a:pt x="1600200" y="1362075"/>
                  </a:cubicBezTo>
                </a:path>
              </a:pathLst>
            </a:cu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26" name="Group 19"/>
            <p:cNvGrpSpPr/>
            <p:nvPr/>
          </p:nvGrpSpPr>
          <p:grpSpPr>
            <a:xfrm>
              <a:off x="1773602" y="3505200"/>
              <a:ext cx="3669272" cy="2578099"/>
              <a:chOff x="6342856" y="962819"/>
              <a:chExt cx="2582069" cy="1848644"/>
            </a:xfrm>
          </p:grpSpPr>
          <p:cxnSp>
            <p:nvCxnSpPr>
              <p:cNvPr id="6" name="Straight Arrow Connector 5"/>
              <p:cNvCxnSpPr/>
              <p:nvPr/>
            </p:nvCxnSpPr>
            <p:spPr bwMode="auto">
              <a:xfrm rot="5400000" flipH="1" flipV="1">
                <a:off x="5419725" y="1885950"/>
                <a:ext cx="184785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p:nvPr/>
            </p:nvCxnSpPr>
            <p:spPr bwMode="auto">
              <a:xfrm>
                <a:off x="6343650" y="2809875"/>
                <a:ext cx="258127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8" name="Oval 7"/>
            <p:cNvSpPr/>
            <p:nvPr/>
          </p:nvSpPr>
          <p:spPr bwMode="auto">
            <a:xfrm>
              <a:off x="2180798" y="4122963"/>
              <a:ext cx="148891" cy="1594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2273253" y="4439315"/>
              <a:ext cx="148891" cy="1594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2370077" y="4715510"/>
              <a:ext cx="148891" cy="1594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1" name="Oval 9"/>
            <p:cNvSpPr/>
            <p:nvPr/>
          </p:nvSpPr>
          <p:spPr bwMode="auto">
            <a:xfrm>
              <a:off x="3483094" y="5470384"/>
              <a:ext cx="148891" cy="1594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3840597" y="5571162"/>
              <a:ext cx="148891" cy="1594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4143458" y="5623995"/>
              <a:ext cx="148891" cy="15940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2888328" y="4407031"/>
              <a:ext cx="148891" cy="159402"/>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15" name="Straight Arrow Connector 14"/>
            <p:cNvCxnSpPr>
              <a:stCxn id="16" idx="1"/>
            </p:cNvCxnSpPr>
            <p:nvPr/>
          </p:nvCxnSpPr>
          <p:spPr bwMode="auto">
            <a:xfrm rot="10800000" flipV="1">
              <a:off x="3760694" y="5186969"/>
              <a:ext cx="615380" cy="395577"/>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sp>
          <p:nvSpPr>
            <p:cNvPr id="16" name="TextBox 15"/>
            <p:cNvSpPr txBox="1"/>
            <p:nvPr/>
          </p:nvSpPr>
          <p:spPr>
            <a:xfrm>
              <a:off x="4376074" y="5002304"/>
              <a:ext cx="1287532" cy="369332"/>
            </a:xfrm>
            <a:prstGeom prst="rect">
              <a:avLst/>
            </a:prstGeom>
            <a:noFill/>
          </p:spPr>
          <p:txBody>
            <a:bodyPr wrap="none" rtlCol="0">
              <a:spAutoFit/>
            </a:bodyPr>
            <a:lstStyle/>
            <a:p>
              <a:r>
                <a:rPr lang="en-US" i="1" dirty="0" smtClean="0"/>
                <a:t>Elite group</a:t>
              </a:r>
              <a:endParaRPr lang="en-US" i="1" dirty="0"/>
            </a:p>
          </p:txBody>
        </p:sp>
        <p:sp>
          <p:nvSpPr>
            <p:cNvPr id="17" name="TextBox 16"/>
            <p:cNvSpPr txBox="1"/>
            <p:nvPr/>
          </p:nvSpPr>
          <p:spPr>
            <a:xfrm>
              <a:off x="4959852" y="5724200"/>
              <a:ext cx="333746" cy="369332"/>
            </a:xfrm>
            <a:prstGeom prst="rect">
              <a:avLst/>
            </a:prstGeom>
            <a:noFill/>
          </p:spPr>
          <p:txBody>
            <a:bodyPr wrap="none" rtlCol="0">
              <a:spAutoFit/>
            </a:bodyPr>
            <a:lstStyle/>
            <a:p>
              <a:r>
                <a:rPr lang="en-US" i="1" dirty="0" smtClean="0"/>
                <a:t>f</a:t>
              </a:r>
              <a:r>
                <a:rPr lang="en-US" i="1" baseline="-25000" dirty="0" smtClean="0"/>
                <a:t>1</a:t>
              </a:r>
              <a:endParaRPr lang="en-US" i="1" baseline="-25000" dirty="0"/>
            </a:p>
          </p:txBody>
        </p:sp>
        <p:sp>
          <p:nvSpPr>
            <p:cNvPr id="18" name="TextBox 17"/>
            <p:cNvSpPr txBox="1"/>
            <p:nvPr/>
          </p:nvSpPr>
          <p:spPr>
            <a:xfrm>
              <a:off x="1423324" y="3633547"/>
              <a:ext cx="333746" cy="369332"/>
            </a:xfrm>
            <a:prstGeom prst="rect">
              <a:avLst/>
            </a:prstGeom>
            <a:noFill/>
          </p:spPr>
          <p:txBody>
            <a:bodyPr wrap="none" rtlCol="0">
              <a:spAutoFit/>
            </a:bodyPr>
            <a:lstStyle/>
            <a:p>
              <a:r>
                <a:rPr lang="en-US" i="1" dirty="0" smtClean="0"/>
                <a:t>f</a:t>
              </a:r>
              <a:r>
                <a:rPr lang="en-US" i="1" baseline="-25000" dirty="0" smtClean="0"/>
                <a:t>2</a:t>
              </a:r>
              <a:endParaRPr lang="en-US" i="1" baseline="-25000" dirty="0"/>
            </a:p>
          </p:txBody>
        </p:sp>
        <p:cxnSp>
          <p:nvCxnSpPr>
            <p:cNvPr id="19" name="Straight Arrow Connector 18"/>
            <p:cNvCxnSpPr>
              <a:stCxn id="10" idx="5"/>
              <a:endCxn id="11" idx="1"/>
            </p:cNvCxnSpPr>
            <p:nvPr/>
          </p:nvCxnSpPr>
          <p:spPr bwMode="auto">
            <a:xfrm rot="16200000" flipH="1">
              <a:off x="2679951" y="4668780"/>
              <a:ext cx="642160" cy="1007736"/>
            </a:xfrm>
            <a:prstGeom prst="straightConnector1">
              <a:avLst/>
            </a:prstGeom>
            <a:solidFill>
              <a:schemeClr val="accent1"/>
            </a:solidFill>
            <a:ln w="9525" cap="flat" cmpd="sng" algn="ctr">
              <a:solidFill>
                <a:schemeClr val="tx1"/>
              </a:solidFill>
              <a:prstDash val="dash"/>
              <a:round/>
              <a:headEnd type="none" w="med" len="med"/>
              <a:tailEnd type="stealth"/>
            </a:ln>
            <a:effectLst/>
          </p:spPr>
        </p:cxnSp>
        <p:cxnSp>
          <p:nvCxnSpPr>
            <p:cNvPr id="20" name="Straight Arrow Connector 19"/>
            <p:cNvCxnSpPr>
              <a:endCxn id="14" idx="3"/>
            </p:cNvCxnSpPr>
            <p:nvPr/>
          </p:nvCxnSpPr>
          <p:spPr bwMode="auto">
            <a:xfrm rot="5400000" flipH="1" flipV="1">
              <a:off x="1586673" y="4741690"/>
              <a:ext cx="1522060" cy="1124859"/>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sp>
          <p:nvSpPr>
            <p:cNvPr id="21" name="TextBox 20"/>
            <p:cNvSpPr txBox="1"/>
            <p:nvPr/>
          </p:nvSpPr>
          <p:spPr>
            <a:xfrm>
              <a:off x="2216652" y="5368600"/>
              <a:ext cx="311304" cy="261610"/>
            </a:xfrm>
            <a:prstGeom prst="rect">
              <a:avLst/>
            </a:prstGeom>
            <a:noFill/>
          </p:spPr>
          <p:txBody>
            <a:bodyPr wrap="none" rtlCol="0">
              <a:spAutoFit/>
            </a:bodyPr>
            <a:lstStyle/>
            <a:p>
              <a:r>
                <a:rPr lang="en-US" sz="1100" i="1" dirty="0" smtClean="0"/>
                <a:t>P</a:t>
              </a:r>
              <a:r>
                <a:rPr lang="en-US" sz="1100" i="1" baseline="-25000" dirty="0" smtClean="0"/>
                <a:t>i</a:t>
              </a:r>
              <a:endParaRPr lang="en-US" sz="1100" i="1" baseline="-25000" dirty="0"/>
            </a:p>
          </p:txBody>
        </p:sp>
        <p:cxnSp>
          <p:nvCxnSpPr>
            <p:cNvPr id="22" name="Straight Arrow Connector 21"/>
            <p:cNvCxnSpPr>
              <a:endCxn id="10" idx="3"/>
            </p:cNvCxnSpPr>
            <p:nvPr/>
          </p:nvCxnSpPr>
          <p:spPr bwMode="auto">
            <a:xfrm rot="5400000" flipH="1" flipV="1">
              <a:off x="1469089" y="5155056"/>
              <a:ext cx="1226280" cy="619305"/>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cxnSp>
          <p:nvCxnSpPr>
            <p:cNvPr id="23" name="Straight Arrow Connector 22"/>
            <p:cNvCxnSpPr>
              <a:endCxn id="11" idx="3"/>
            </p:cNvCxnSpPr>
            <p:nvPr/>
          </p:nvCxnSpPr>
          <p:spPr bwMode="auto">
            <a:xfrm flipV="1">
              <a:off x="1791624" y="5606442"/>
              <a:ext cx="1713275" cy="452356"/>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sp>
          <p:nvSpPr>
            <p:cNvPr id="24" name="TextBox 23"/>
            <p:cNvSpPr txBox="1"/>
            <p:nvPr/>
          </p:nvSpPr>
          <p:spPr>
            <a:xfrm>
              <a:off x="2508752" y="5571800"/>
              <a:ext cx="340158" cy="261610"/>
            </a:xfrm>
            <a:prstGeom prst="rect">
              <a:avLst/>
            </a:prstGeom>
            <a:noFill/>
          </p:spPr>
          <p:txBody>
            <a:bodyPr wrap="none" rtlCol="0">
              <a:spAutoFit/>
            </a:bodyPr>
            <a:lstStyle/>
            <a:p>
              <a:r>
                <a:rPr lang="en-US" sz="1100" i="1" dirty="0" smtClean="0"/>
                <a:t>E</a:t>
              </a:r>
              <a:r>
                <a:rPr lang="en-US" sz="1100" i="1" baseline="-25000" dirty="0" smtClean="0"/>
                <a:t>1</a:t>
              </a:r>
              <a:endParaRPr lang="en-US" sz="1100" i="1" baseline="-25000" dirty="0"/>
            </a:p>
          </p:txBody>
        </p:sp>
        <p:sp>
          <p:nvSpPr>
            <p:cNvPr id="25" name="TextBox 24"/>
            <p:cNvSpPr txBox="1"/>
            <p:nvPr/>
          </p:nvSpPr>
          <p:spPr>
            <a:xfrm>
              <a:off x="1873752" y="5127300"/>
              <a:ext cx="340158" cy="261610"/>
            </a:xfrm>
            <a:prstGeom prst="rect">
              <a:avLst/>
            </a:prstGeom>
            <a:noFill/>
          </p:spPr>
          <p:txBody>
            <a:bodyPr wrap="none" rtlCol="0">
              <a:spAutoFit/>
            </a:bodyPr>
            <a:lstStyle/>
            <a:p>
              <a:r>
                <a:rPr lang="en-US" sz="1100" i="1" dirty="0" smtClean="0"/>
                <a:t>E</a:t>
              </a:r>
              <a:r>
                <a:rPr lang="en-US" sz="1100" i="1" baseline="-25000" dirty="0" smtClean="0"/>
                <a:t>2</a:t>
              </a:r>
              <a:endParaRPr lang="en-US" sz="1100" i="1" baseline="-25000" dirty="0"/>
            </a:p>
          </p:txBody>
        </p:sp>
        <p:sp>
          <p:nvSpPr>
            <p:cNvPr id="28" name="Oval 27"/>
            <p:cNvSpPr/>
            <p:nvPr/>
          </p:nvSpPr>
          <p:spPr bwMode="auto">
            <a:xfrm>
              <a:off x="2761328" y="4965831"/>
              <a:ext cx="148891" cy="15940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3156874" y="4164104"/>
              <a:ext cx="1838965" cy="369332"/>
            </a:xfrm>
            <a:prstGeom prst="rect">
              <a:avLst/>
            </a:prstGeom>
            <a:noFill/>
          </p:spPr>
          <p:txBody>
            <a:bodyPr wrap="none" rtlCol="0">
              <a:spAutoFit/>
            </a:bodyPr>
            <a:lstStyle/>
            <a:p>
              <a:r>
                <a:rPr lang="en-US" i="1" dirty="0" smtClean="0"/>
                <a:t>Current Position</a:t>
              </a:r>
              <a:endParaRPr lang="en-US" i="1" dirty="0"/>
            </a:p>
          </p:txBody>
        </p:sp>
        <p:sp>
          <p:nvSpPr>
            <p:cNvPr id="44" name="TextBox 43"/>
            <p:cNvSpPr txBox="1"/>
            <p:nvPr/>
          </p:nvSpPr>
          <p:spPr>
            <a:xfrm>
              <a:off x="2877052" y="4949500"/>
              <a:ext cx="542136" cy="261610"/>
            </a:xfrm>
            <a:prstGeom prst="rect">
              <a:avLst/>
            </a:prstGeom>
            <a:noFill/>
          </p:spPr>
          <p:txBody>
            <a:bodyPr wrap="none" rtlCol="0">
              <a:spAutoFit/>
            </a:bodyPr>
            <a:lstStyle/>
            <a:p>
              <a:r>
                <a:rPr lang="en-US" sz="1100" i="1" dirty="0" smtClean="0"/>
                <a:t>E</a:t>
              </a:r>
              <a:r>
                <a:rPr lang="en-US" sz="1100" i="1" baseline="-25000" dirty="0" smtClean="0"/>
                <a:t>1</a:t>
              </a:r>
              <a:r>
                <a:rPr lang="en-US" sz="1100" i="1" dirty="0" smtClean="0"/>
                <a:t>-E</a:t>
              </a:r>
              <a:r>
                <a:rPr lang="en-US" sz="1100" i="1" baseline="-25000" dirty="0" smtClean="0"/>
                <a:t>2</a:t>
              </a:r>
              <a:endParaRPr lang="en-US" sz="1100" i="1" baseline="-25000" dirty="0"/>
            </a:p>
          </p:txBody>
        </p:sp>
        <p:cxnSp>
          <p:nvCxnSpPr>
            <p:cNvPr id="45" name="Straight Arrow Connector 44"/>
            <p:cNvCxnSpPr>
              <a:stCxn id="14" idx="2"/>
              <a:endCxn id="10" idx="7"/>
            </p:cNvCxnSpPr>
            <p:nvPr/>
          </p:nvCxnSpPr>
          <p:spPr bwMode="auto">
            <a:xfrm rot="10800000" flipV="1">
              <a:off x="2497164" y="4486732"/>
              <a:ext cx="391165" cy="252122"/>
            </a:xfrm>
            <a:prstGeom prst="straightConnector1">
              <a:avLst/>
            </a:prstGeom>
            <a:solidFill>
              <a:schemeClr val="accent1"/>
            </a:solidFill>
            <a:ln w="9525" cap="flat" cmpd="sng" algn="ctr">
              <a:solidFill>
                <a:schemeClr val="tx1"/>
              </a:solidFill>
              <a:prstDash val="sysDot"/>
              <a:round/>
              <a:headEnd type="none" w="med" len="med"/>
              <a:tailEnd type="stealth"/>
            </a:ln>
            <a:effectLst/>
          </p:spPr>
        </p:cxnSp>
        <p:cxnSp>
          <p:nvCxnSpPr>
            <p:cNvPr id="48" name="Straight Arrow Connector 47"/>
            <p:cNvCxnSpPr>
              <a:stCxn id="14" idx="5"/>
              <a:endCxn id="11" idx="0"/>
            </p:cNvCxnSpPr>
            <p:nvPr/>
          </p:nvCxnSpPr>
          <p:spPr bwMode="auto">
            <a:xfrm rot="16200000" flipH="1">
              <a:off x="2822830" y="4735673"/>
              <a:ext cx="927295" cy="542126"/>
            </a:xfrm>
            <a:prstGeom prst="straightConnector1">
              <a:avLst/>
            </a:prstGeom>
            <a:solidFill>
              <a:schemeClr val="accent1"/>
            </a:solidFill>
            <a:ln w="9525" cap="flat" cmpd="sng" algn="ctr">
              <a:solidFill>
                <a:schemeClr val="tx1"/>
              </a:solidFill>
              <a:prstDash val="sysDot"/>
              <a:round/>
              <a:headEnd type="none" w="med" len="med"/>
              <a:tailEnd type="stealth"/>
            </a:ln>
            <a:effectLst/>
          </p:spPr>
        </p:cxnSp>
        <p:sp>
          <p:nvSpPr>
            <p:cNvPr id="53" name="TextBox 52"/>
            <p:cNvSpPr txBox="1"/>
            <p:nvPr/>
          </p:nvSpPr>
          <p:spPr>
            <a:xfrm>
              <a:off x="2381752" y="4347520"/>
              <a:ext cx="494046" cy="261610"/>
            </a:xfrm>
            <a:prstGeom prst="rect">
              <a:avLst/>
            </a:prstGeom>
            <a:noFill/>
          </p:spPr>
          <p:txBody>
            <a:bodyPr wrap="none" rtlCol="0">
              <a:spAutoFit/>
            </a:bodyPr>
            <a:lstStyle/>
            <a:p>
              <a:r>
                <a:rPr lang="en-US" sz="1100" i="1" dirty="0" smtClean="0"/>
                <a:t>E</a:t>
              </a:r>
              <a:r>
                <a:rPr lang="en-US" sz="1100" i="1" baseline="-25000" dirty="0" smtClean="0"/>
                <a:t>2</a:t>
              </a:r>
              <a:r>
                <a:rPr lang="en-US" sz="1100" i="1" dirty="0" smtClean="0"/>
                <a:t>-P</a:t>
              </a:r>
              <a:r>
                <a:rPr lang="en-US" sz="1100" i="1" baseline="-25000" dirty="0" smtClean="0"/>
                <a:t>i</a:t>
              </a:r>
              <a:endParaRPr lang="en-US" sz="1100" i="1" baseline="-2500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lvl="4"/>
            <a:r>
              <a:rPr lang="en-US" sz="4000" dirty="0" smtClean="0">
                <a:latin typeface="+mj-lt"/>
                <a:ea typeface="+mj-ea"/>
                <a:cs typeface="+mj-cs"/>
              </a:rPr>
              <a:t>Ms3: Explore the Boundaries of the non-dominated front</a:t>
            </a:r>
            <a:endParaRPr lang="en-US" sz="4000" dirty="0">
              <a:latin typeface="+mj-lt"/>
              <a:ea typeface="+mj-ea"/>
              <a:cs typeface="+mj-cs"/>
            </a:endParaRPr>
          </a:p>
        </p:txBody>
      </p:sp>
      <p:sp>
        <p:nvSpPr>
          <p:cNvPr id="3" name="Content Placeholder 2"/>
          <p:cNvSpPr>
            <a:spLocks noGrp="1"/>
          </p:cNvSpPr>
          <p:nvPr>
            <p:ph idx="1"/>
          </p:nvPr>
        </p:nvSpPr>
        <p:spPr>
          <a:xfrm>
            <a:off x="295275" y="1295400"/>
            <a:ext cx="8524875" cy="1139825"/>
          </a:xfrm>
        </p:spPr>
        <p:txBody>
          <a:bodyPr/>
          <a:lstStyle/>
          <a:p>
            <a:r>
              <a:rPr lang="en-US" sz="3200" dirty="0" smtClean="0"/>
              <a:t>Particles need to be guided toward the top or bottom end of the non-dominated front.</a:t>
            </a:r>
          </a:p>
          <a:p>
            <a:endParaRPr lang="en-US" sz="3200" dirty="0"/>
          </a:p>
        </p:txBody>
      </p:sp>
      <p:grpSp>
        <p:nvGrpSpPr>
          <p:cNvPr id="4" name="Group 67"/>
          <p:cNvGrpSpPr/>
          <p:nvPr/>
        </p:nvGrpSpPr>
        <p:grpSpPr>
          <a:xfrm>
            <a:off x="2514600" y="2590800"/>
            <a:ext cx="5111661" cy="3810000"/>
            <a:chOff x="2514600" y="2590800"/>
            <a:chExt cx="5111661" cy="3810000"/>
          </a:xfrm>
        </p:grpSpPr>
        <p:grpSp>
          <p:nvGrpSpPr>
            <p:cNvPr id="5" name="Group 3"/>
            <p:cNvGrpSpPr/>
            <p:nvPr/>
          </p:nvGrpSpPr>
          <p:grpSpPr>
            <a:xfrm>
              <a:off x="2923870" y="3048000"/>
              <a:ext cx="3708534" cy="2815065"/>
              <a:chOff x="6342856" y="962819"/>
              <a:chExt cx="2582069" cy="1848644"/>
            </a:xfrm>
          </p:grpSpPr>
          <p:sp>
            <p:nvSpPr>
              <p:cNvPr id="41" name="Freeform 40"/>
              <p:cNvSpPr/>
              <p:nvPr/>
            </p:nvSpPr>
            <p:spPr bwMode="auto">
              <a:xfrm>
                <a:off x="6610350" y="1219200"/>
                <a:ext cx="1600200" cy="1362075"/>
              </a:xfrm>
              <a:custGeom>
                <a:avLst/>
                <a:gdLst>
                  <a:gd name="connsiteX0" fmla="*/ 0 w 1600200"/>
                  <a:gd name="connsiteY0" fmla="*/ 0 h 1362075"/>
                  <a:gd name="connsiteX1" fmla="*/ 438150 w 1600200"/>
                  <a:gd name="connsiteY1" fmla="*/ 962025 h 1362075"/>
                  <a:gd name="connsiteX2" fmla="*/ 1600200 w 1600200"/>
                  <a:gd name="connsiteY2" fmla="*/ 1362075 h 1362075"/>
                </a:gdLst>
                <a:ahLst/>
                <a:cxnLst>
                  <a:cxn ang="0">
                    <a:pos x="connsiteX0" y="connsiteY0"/>
                  </a:cxn>
                  <a:cxn ang="0">
                    <a:pos x="connsiteX1" y="connsiteY1"/>
                  </a:cxn>
                  <a:cxn ang="0">
                    <a:pos x="connsiteX2" y="connsiteY2"/>
                  </a:cxn>
                </a:cxnLst>
                <a:rect l="l" t="t" r="r" b="b"/>
                <a:pathLst>
                  <a:path w="1600200" h="1362075">
                    <a:moveTo>
                      <a:pt x="0" y="0"/>
                    </a:moveTo>
                    <a:cubicBezTo>
                      <a:pt x="85725" y="367506"/>
                      <a:pt x="171450" y="735013"/>
                      <a:pt x="438150" y="962025"/>
                    </a:cubicBezTo>
                    <a:cubicBezTo>
                      <a:pt x="704850" y="1189038"/>
                      <a:pt x="1152525" y="1275556"/>
                      <a:pt x="1600200" y="1362075"/>
                    </a:cubicBezTo>
                  </a:path>
                </a:pathLst>
              </a:cu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6" name="Group 19"/>
              <p:cNvGrpSpPr/>
              <p:nvPr/>
            </p:nvGrpSpPr>
            <p:grpSpPr>
              <a:xfrm>
                <a:off x="6342856" y="962819"/>
                <a:ext cx="2582069" cy="1848644"/>
                <a:chOff x="6342856" y="962819"/>
                <a:chExt cx="2582069" cy="1848644"/>
              </a:xfrm>
            </p:grpSpPr>
            <p:cxnSp>
              <p:nvCxnSpPr>
                <p:cNvPr id="55" name="Straight Arrow Connector 54"/>
                <p:cNvCxnSpPr/>
                <p:nvPr/>
              </p:nvCxnSpPr>
              <p:spPr bwMode="auto">
                <a:xfrm rot="5400000" flipH="1" flipV="1">
                  <a:off x="5419725" y="1885950"/>
                  <a:ext cx="184785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p:nvPr/>
              </p:nvCxnSpPr>
              <p:spPr bwMode="auto">
                <a:xfrm>
                  <a:off x="6343650" y="2809875"/>
                  <a:ext cx="2581275"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3" name="Oval 42"/>
              <p:cNvSpPr/>
              <p:nvPr/>
            </p:nvSpPr>
            <p:spPr bwMode="auto">
              <a:xfrm>
                <a:off x="6629400" y="1409700"/>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6" name="Oval 45"/>
              <p:cNvSpPr/>
              <p:nvPr/>
            </p:nvSpPr>
            <p:spPr bwMode="auto">
              <a:xfrm>
                <a:off x="6694461" y="1636542"/>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7" name="Oval 46"/>
              <p:cNvSpPr/>
              <p:nvPr/>
            </p:nvSpPr>
            <p:spPr bwMode="auto">
              <a:xfrm>
                <a:off x="6762596" y="1834590"/>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9" name="Oval 9"/>
              <p:cNvSpPr/>
              <p:nvPr/>
            </p:nvSpPr>
            <p:spPr bwMode="auto">
              <a:xfrm>
                <a:off x="7121319" y="2198298"/>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0" name="Oval 49"/>
              <p:cNvSpPr/>
              <p:nvPr/>
            </p:nvSpPr>
            <p:spPr bwMode="auto">
              <a:xfrm>
                <a:off x="7279056" y="2293328"/>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1" name="Oval 50"/>
              <p:cNvSpPr/>
              <p:nvPr/>
            </p:nvSpPr>
            <p:spPr bwMode="auto">
              <a:xfrm>
                <a:off x="8128352" y="2499849"/>
                <a:ext cx="104775" cy="1143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2" name="Oval 51"/>
              <p:cNvSpPr/>
              <p:nvPr/>
            </p:nvSpPr>
            <p:spPr bwMode="auto">
              <a:xfrm>
                <a:off x="7600950" y="1485900"/>
                <a:ext cx="104775" cy="1143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54" name="Straight Arrow Connector 53"/>
              <p:cNvCxnSpPr/>
              <p:nvPr/>
            </p:nvCxnSpPr>
            <p:spPr bwMode="auto">
              <a:xfrm rot="5400000" flipH="1" flipV="1">
                <a:off x="6834188" y="2243138"/>
                <a:ext cx="257175" cy="209550"/>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grpSp>
        <p:sp>
          <p:nvSpPr>
            <p:cNvPr id="35" name="TextBox 34"/>
            <p:cNvSpPr txBox="1"/>
            <p:nvPr/>
          </p:nvSpPr>
          <p:spPr>
            <a:xfrm>
              <a:off x="3048136" y="5367497"/>
              <a:ext cx="1135199" cy="398372"/>
            </a:xfrm>
            <a:prstGeom prst="rect">
              <a:avLst/>
            </a:prstGeom>
            <a:noFill/>
          </p:spPr>
          <p:txBody>
            <a:bodyPr wrap="none" rtlCol="0">
              <a:spAutoFit/>
            </a:bodyPr>
            <a:lstStyle/>
            <a:p>
              <a:r>
                <a:rPr lang="en-US" sz="1100" i="1" dirty="0" smtClean="0"/>
                <a:t>Elite group</a:t>
              </a:r>
              <a:endParaRPr lang="en-US" sz="1100" i="1" dirty="0"/>
            </a:p>
          </p:txBody>
        </p:sp>
        <p:sp>
          <p:nvSpPr>
            <p:cNvPr id="36" name="TextBox 35"/>
            <p:cNvSpPr txBox="1"/>
            <p:nvPr/>
          </p:nvSpPr>
          <p:spPr>
            <a:xfrm>
              <a:off x="6112551" y="5816025"/>
              <a:ext cx="450764" cy="584775"/>
            </a:xfrm>
            <a:prstGeom prst="rect">
              <a:avLst/>
            </a:prstGeom>
            <a:noFill/>
          </p:spPr>
          <p:txBody>
            <a:bodyPr wrap="none" rtlCol="0">
              <a:spAutoFit/>
            </a:bodyPr>
            <a:lstStyle/>
            <a:p>
              <a:r>
                <a:rPr lang="en-US" sz="3200" i="1" dirty="0" smtClean="0"/>
                <a:t>f</a:t>
              </a:r>
              <a:r>
                <a:rPr lang="en-US" sz="3200" i="1" baseline="-25000" dirty="0" smtClean="0"/>
                <a:t>1</a:t>
              </a:r>
              <a:endParaRPr lang="en-US" sz="3200" i="1" baseline="-25000" dirty="0"/>
            </a:p>
          </p:txBody>
        </p:sp>
        <p:sp>
          <p:nvSpPr>
            <p:cNvPr id="37" name="TextBox 36"/>
            <p:cNvSpPr txBox="1"/>
            <p:nvPr/>
          </p:nvSpPr>
          <p:spPr>
            <a:xfrm>
              <a:off x="2514600" y="3293366"/>
              <a:ext cx="450764" cy="584775"/>
            </a:xfrm>
            <a:prstGeom prst="rect">
              <a:avLst/>
            </a:prstGeom>
            <a:noFill/>
          </p:spPr>
          <p:txBody>
            <a:bodyPr wrap="none" rtlCol="0">
              <a:spAutoFit/>
            </a:bodyPr>
            <a:lstStyle/>
            <a:p>
              <a:r>
                <a:rPr lang="en-US" sz="3200" i="1" dirty="0" smtClean="0"/>
                <a:t>f</a:t>
              </a:r>
              <a:r>
                <a:rPr lang="en-US" sz="3200" i="1" baseline="-25000" dirty="0" smtClean="0"/>
                <a:t>2</a:t>
              </a:r>
              <a:endParaRPr lang="en-US" sz="3200" i="1" baseline="-25000" dirty="0"/>
            </a:p>
          </p:txBody>
        </p:sp>
        <p:cxnSp>
          <p:nvCxnSpPr>
            <p:cNvPr id="38" name="Straight Arrow Connector 37"/>
            <p:cNvCxnSpPr/>
            <p:nvPr/>
          </p:nvCxnSpPr>
          <p:spPr bwMode="auto">
            <a:xfrm rot="5400000">
              <a:off x="5691037" y="4971346"/>
              <a:ext cx="386617" cy="338690"/>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sp>
          <p:nvSpPr>
            <p:cNvPr id="39" name="TextBox 38"/>
            <p:cNvSpPr txBox="1"/>
            <p:nvPr/>
          </p:nvSpPr>
          <p:spPr>
            <a:xfrm>
              <a:off x="5748824" y="4495800"/>
              <a:ext cx="1877437" cy="400110"/>
            </a:xfrm>
            <a:prstGeom prst="rect">
              <a:avLst/>
            </a:prstGeom>
            <a:noFill/>
          </p:spPr>
          <p:txBody>
            <a:bodyPr wrap="none" rtlCol="0">
              <a:spAutoFit/>
            </a:bodyPr>
            <a:lstStyle/>
            <a:p>
              <a:r>
                <a:rPr lang="en-US" sz="2000" i="1" dirty="0" smtClean="0"/>
                <a:t>More attractive</a:t>
              </a:r>
              <a:endParaRPr lang="en-US" sz="2000" i="1" dirty="0"/>
            </a:p>
          </p:txBody>
        </p:sp>
        <p:cxnSp>
          <p:nvCxnSpPr>
            <p:cNvPr id="40" name="Straight Arrow Connector 39"/>
            <p:cNvCxnSpPr/>
            <p:nvPr/>
          </p:nvCxnSpPr>
          <p:spPr bwMode="auto">
            <a:xfrm rot="16200000" flipH="1">
              <a:off x="4567688" y="4415288"/>
              <a:ext cx="1232436" cy="604988"/>
            </a:xfrm>
            <a:prstGeom prst="straightConnector1">
              <a:avLst/>
            </a:prstGeom>
            <a:solidFill>
              <a:schemeClr val="accent1"/>
            </a:solidFill>
            <a:ln w="9525" cap="flat" cmpd="sng" algn="ctr">
              <a:solidFill>
                <a:schemeClr val="tx1"/>
              </a:solidFill>
              <a:prstDash val="dash"/>
              <a:round/>
              <a:headEnd type="none" w="med" len="med"/>
              <a:tailEnd type="stealth"/>
            </a:ln>
            <a:effectLst/>
          </p:spPr>
        </p:cxnSp>
        <p:cxnSp>
          <p:nvCxnSpPr>
            <p:cNvPr id="57" name="Straight Arrow Connector 56"/>
            <p:cNvCxnSpPr/>
            <p:nvPr/>
          </p:nvCxnSpPr>
          <p:spPr bwMode="auto">
            <a:xfrm rot="10800000">
              <a:off x="3429000" y="3429000"/>
              <a:ext cx="1295400" cy="76200"/>
            </a:xfrm>
            <a:prstGeom prst="straightConnector1">
              <a:avLst/>
            </a:prstGeom>
            <a:solidFill>
              <a:schemeClr val="accent1"/>
            </a:solidFill>
            <a:ln w="9525" cap="flat" cmpd="sng" algn="ctr">
              <a:solidFill>
                <a:schemeClr val="tx1"/>
              </a:solidFill>
              <a:prstDash val="dash"/>
              <a:round/>
              <a:headEnd type="none" w="med" len="med"/>
              <a:tailEnd type="stealth"/>
            </a:ln>
            <a:effectLst/>
          </p:spPr>
        </p:cxnSp>
        <p:sp>
          <p:nvSpPr>
            <p:cNvPr id="60" name="Oval 59"/>
            <p:cNvSpPr/>
            <p:nvPr/>
          </p:nvSpPr>
          <p:spPr bwMode="auto">
            <a:xfrm>
              <a:off x="3245062" y="3352800"/>
              <a:ext cx="150485" cy="1740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2" name="Oval 61"/>
            <p:cNvSpPr/>
            <p:nvPr/>
          </p:nvSpPr>
          <p:spPr bwMode="auto">
            <a:xfrm>
              <a:off x="4800600" y="3429000"/>
              <a:ext cx="150485" cy="174053"/>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3" name="Oval 62"/>
            <p:cNvSpPr/>
            <p:nvPr/>
          </p:nvSpPr>
          <p:spPr bwMode="auto">
            <a:xfrm>
              <a:off x="5486400" y="3429000"/>
              <a:ext cx="150485" cy="174053"/>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4" name="TextBox 63"/>
            <p:cNvSpPr txBox="1"/>
            <p:nvPr/>
          </p:nvSpPr>
          <p:spPr>
            <a:xfrm>
              <a:off x="3276600" y="2590800"/>
              <a:ext cx="1877437" cy="400110"/>
            </a:xfrm>
            <a:prstGeom prst="rect">
              <a:avLst/>
            </a:prstGeom>
            <a:noFill/>
          </p:spPr>
          <p:txBody>
            <a:bodyPr wrap="none" rtlCol="0">
              <a:spAutoFit/>
            </a:bodyPr>
            <a:lstStyle/>
            <a:p>
              <a:r>
                <a:rPr lang="en-US" sz="2000" i="1" dirty="0" smtClean="0"/>
                <a:t>More attractive</a:t>
              </a:r>
              <a:endParaRPr lang="en-US" sz="2000" i="1" dirty="0"/>
            </a:p>
          </p:txBody>
        </p:sp>
        <p:cxnSp>
          <p:nvCxnSpPr>
            <p:cNvPr id="65" name="Straight Arrow Connector 64"/>
            <p:cNvCxnSpPr/>
            <p:nvPr/>
          </p:nvCxnSpPr>
          <p:spPr bwMode="auto">
            <a:xfrm rot="10800000" flipV="1">
              <a:off x="3429001" y="2935302"/>
              <a:ext cx="519363" cy="341297"/>
            </a:xfrm>
            <a:prstGeom prst="straightConnector1">
              <a:avLst/>
            </a:prstGeom>
            <a:solidFill>
              <a:schemeClr val="accent1"/>
            </a:solidFill>
            <a:ln w="9525" cap="flat" cmpd="sng" algn="ctr">
              <a:solidFill>
                <a:schemeClr val="tx1"/>
              </a:solidFill>
              <a:prstDash val="solid"/>
              <a:round/>
              <a:headEnd type="none" w="med" len="med"/>
              <a:tailEnd type="stealth"/>
            </a:ln>
            <a:effectLst/>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noFill/>
          <a:ln w="9525">
            <a:noFill/>
            <a:miter lim="800000"/>
            <a:headEnd/>
            <a:tailEnd/>
          </a:ln>
        </p:spPr>
        <p:txBody>
          <a:bodyPr vert="horz" wrap="square" lIns="91440" tIns="45720" rIns="91440" bIns="45720" numCol="1" anchor="ctr" anchorCtr="0" compatLnSpc="1">
            <a:prstTxWarp prst="textNoShape">
              <a:avLst/>
            </a:prstTxWarp>
          </a:bodyPr>
          <a:lstStyle/>
          <a:p>
            <a:pPr lvl="4"/>
            <a:r>
              <a:rPr lang="en-US" sz="3600" dirty="0" smtClean="0">
                <a:latin typeface="+mj-lt"/>
                <a:ea typeface="+mj-ea"/>
                <a:cs typeface="+mj-cs"/>
              </a:rPr>
              <a:t>Ms*: Explore the space with mixed particles</a:t>
            </a:r>
            <a:endParaRPr lang="en-US" sz="3600" dirty="0">
              <a:latin typeface="+mj-lt"/>
              <a:ea typeface="+mj-ea"/>
              <a:cs typeface="+mj-cs"/>
            </a:endParaRPr>
          </a:p>
        </p:txBody>
      </p:sp>
      <p:sp>
        <p:nvSpPr>
          <p:cNvPr id="3" name="Content Placeholder 2"/>
          <p:cNvSpPr>
            <a:spLocks noGrp="1"/>
          </p:cNvSpPr>
          <p:nvPr>
            <p:ph idx="1"/>
          </p:nvPr>
        </p:nvSpPr>
        <p:spPr/>
        <p:txBody>
          <a:bodyPr/>
          <a:lstStyle/>
          <a:p>
            <a:r>
              <a:rPr lang="en-US" sz="3200" dirty="0" smtClean="0"/>
              <a:t>A productive swarm should have following groups of members:</a:t>
            </a:r>
          </a:p>
          <a:p>
            <a:pPr lvl="0"/>
            <a:r>
              <a:rPr lang="en-GB" dirty="0" smtClean="0"/>
              <a:t>Ones that prefer to explore based on its own local non-dominated position (Ms0)</a:t>
            </a:r>
            <a:endParaRPr lang="en-US" sz="4400" dirty="0" smtClean="0"/>
          </a:p>
          <a:p>
            <a:pPr lvl="0"/>
            <a:r>
              <a:rPr lang="en-GB" dirty="0" smtClean="0"/>
              <a:t>Ones that prefer to follow the global trend but avoid the crowded areas–(Ms1)</a:t>
            </a:r>
            <a:endParaRPr lang="en-US" sz="4400" dirty="0" smtClean="0"/>
          </a:p>
          <a:p>
            <a:pPr lvl="0"/>
            <a:r>
              <a:rPr lang="en-GB" dirty="0" smtClean="0"/>
              <a:t>Ones that fill the gaps left by previous movements– Group 2 (Ms2)</a:t>
            </a:r>
            <a:endParaRPr lang="en-US" sz="4400" dirty="0" smtClean="0"/>
          </a:p>
          <a:p>
            <a:r>
              <a:rPr lang="en-GB" dirty="0" smtClean="0"/>
              <a:t>Ones that like to explore new areas– Group 3 (Ms3)</a:t>
            </a:r>
            <a:endParaRPr lang="en-US" sz="8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r>
              <a:rPr lang="en-GB" dirty="0" smtClean="0"/>
              <a:t>Inverted Generational Distance (IGD)</a:t>
            </a:r>
          </a:p>
          <a:p>
            <a:endParaRPr lang="en-GB" dirty="0" smtClean="0"/>
          </a:p>
          <a:p>
            <a:pPr>
              <a:buNone/>
            </a:pPr>
            <a:endParaRPr lang="en-US" dirty="0" smtClean="0"/>
          </a:p>
          <a:p>
            <a:r>
              <a:rPr lang="en-GB" dirty="0" smtClean="0"/>
              <a:t> </a:t>
            </a:r>
          </a:p>
          <a:p>
            <a:r>
              <a:rPr lang="en-GB" dirty="0" smtClean="0"/>
              <a:t>SPREAD</a:t>
            </a:r>
            <a:endParaRPr lang="en-US" dirty="0"/>
          </a:p>
        </p:txBody>
      </p:sp>
      <p:sp>
        <p:nvSpPr>
          <p:cNvPr id="258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3200400" y="1905000"/>
          <a:ext cx="2362200" cy="1707296"/>
        </p:xfrm>
        <a:graphic>
          <a:graphicData uri="http://schemas.openxmlformats.org/presentationml/2006/ole">
            <mc:AlternateContent xmlns:mc="http://schemas.openxmlformats.org/markup-compatibility/2006">
              <mc:Choice xmlns:v="urn:schemas-microsoft-com:vml" Requires="v">
                <p:oleObj spid="_x0000_s166922" name="Equation" r:id="rId3" imgW="990360" imgH="647640" progId="Equation.DSMT4">
                  <p:embed/>
                </p:oleObj>
              </mc:Choice>
              <mc:Fallback>
                <p:oleObj name="Equation" r:id="rId3" imgW="990360" imgH="647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05000"/>
                        <a:ext cx="2362200" cy="1707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2743199" y="3962400"/>
          <a:ext cx="5829300" cy="1981200"/>
        </p:xfrm>
        <a:graphic>
          <a:graphicData uri="http://schemas.openxmlformats.org/presentationml/2006/ole">
            <mc:AlternateContent xmlns:mc="http://schemas.openxmlformats.org/markup-compatibility/2006">
              <mc:Choice xmlns:v="urn:schemas-microsoft-com:vml" Requires="v">
                <p:oleObj spid="_x0000_s166923" name="Equation" r:id="rId5" imgW="1942920" imgH="660240" progId="Equation.DSMT4">
                  <p:embed/>
                </p:oleObj>
              </mc:Choice>
              <mc:Fallback>
                <p:oleObj name="Equation" r:id="rId5" imgW="1942920" imgH="6602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199" y="3962400"/>
                        <a:ext cx="58293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I-Beam Design Problem</a:t>
            </a:r>
            <a:endParaRPr lang="en-US" dirty="0"/>
          </a:p>
        </p:txBody>
      </p:sp>
      <p:pic>
        <p:nvPicPr>
          <p:cNvPr id="3" name="Picture 2"/>
          <p:cNvPicPr/>
          <p:nvPr/>
        </p:nvPicPr>
        <p:blipFill>
          <a:blip r:embed="rId2" cstate="print"/>
          <a:srcRect t="2905" r="1914" b="2905"/>
          <a:stretch>
            <a:fillRect/>
          </a:stretch>
        </p:blipFill>
        <p:spPr bwMode="auto">
          <a:xfrm>
            <a:off x="1447800" y="1219200"/>
            <a:ext cx="6324600" cy="5321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I-Beam Design Problem</a:t>
            </a:r>
            <a:endParaRPr lang="en-US" dirty="0"/>
          </a:p>
        </p:txBody>
      </p:sp>
      <p:sp>
        <p:nvSpPr>
          <p:cNvPr id="4" name="Content Placeholder 3"/>
          <p:cNvSpPr>
            <a:spLocks noGrp="1"/>
          </p:cNvSpPr>
          <p:nvPr>
            <p:ph idx="1"/>
          </p:nvPr>
        </p:nvSpPr>
        <p:spPr/>
        <p:txBody>
          <a:bodyPr/>
          <a:lstStyle/>
          <a:p>
            <a:r>
              <a:rPr lang="en-GB" dirty="0" smtClean="0"/>
              <a:t>This is a non-linear design problem to find the dimension of an I-beam as shown in earlier slide, which must satisfy the geometric and strength constraints and minimize following objective functions:</a:t>
            </a:r>
            <a:endParaRPr lang="en-US" dirty="0" smtClean="0"/>
          </a:p>
          <a:p>
            <a:pPr lvl="0"/>
            <a:r>
              <a:rPr lang="en-GB" dirty="0" smtClean="0"/>
              <a:t>Cross section area of beam </a:t>
            </a:r>
            <a:endParaRPr lang="en-US" dirty="0" smtClean="0"/>
          </a:p>
          <a:p>
            <a:pPr lvl="0"/>
            <a:r>
              <a:rPr lang="en-GB" dirty="0" smtClean="0"/>
              <a:t>Static deflection of the beam under a certain force</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Algorithm (EA)</a:t>
            </a:r>
            <a:endParaRPr lang="en-US" dirty="0"/>
          </a:p>
        </p:txBody>
      </p:sp>
      <p:sp>
        <p:nvSpPr>
          <p:cNvPr id="3" name="Content Placeholder 2"/>
          <p:cNvSpPr>
            <a:spLocks noGrp="1"/>
          </p:cNvSpPr>
          <p:nvPr>
            <p:ph idx="1"/>
          </p:nvPr>
        </p:nvSpPr>
        <p:spPr/>
        <p:txBody>
          <a:bodyPr/>
          <a:lstStyle/>
          <a:p>
            <a:r>
              <a:rPr lang="en-US" i="1" dirty="0" smtClean="0"/>
              <a:t>Sometime also called </a:t>
            </a:r>
          </a:p>
          <a:p>
            <a:pPr lvl="1"/>
            <a:r>
              <a:rPr lang="en-US" i="1" dirty="0" smtClean="0"/>
              <a:t>evolutionary computation (EC) or</a:t>
            </a:r>
          </a:p>
          <a:p>
            <a:pPr lvl="1"/>
            <a:r>
              <a:rPr lang="en-US" i="1" dirty="0" smtClean="0"/>
              <a:t>evolutionary intelligence (EI).</a:t>
            </a:r>
          </a:p>
          <a:p>
            <a:r>
              <a:rPr lang="en-US" i="1" dirty="0" smtClean="0"/>
              <a:t>Strength</a:t>
            </a:r>
          </a:p>
          <a:p>
            <a:pPr lvl="1"/>
            <a:r>
              <a:rPr lang="en-US" i="1" dirty="0" smtClean="0"/>
              <a:t>free from model structure</a:t>
            </a:r>
          </a:p>
          <a:p>
            <a:r>
              <a:rPr lang="en-US" i="1" dirty="0" smtClean="0"/>
              <a:t>Weakness</a:t>
            </a:r>
          </a:p>
          <a:p>
            <a:pPr lvl="1"/>
            <a:r>
              <a:rPr lang="en-US" i="1" dirty="0" smtClean="0"/>
              <a:t>do not know when the best answer is found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lstStyle/>
          <a:p>
            <a:r>
              <a:rPr lang="en-US" dirty="0" smtClean="0"/>
              <a:t>Mathematical Model</a:t>
            </a:r>
            <a:endParaRPr lang="en-US" dirty="0"/>
          </a:p>
        </p:txBody>
      </p:sp>
      <p:sp>
        <p:nvSpPr>
          <p:cNvPr id="3" name="Content Placeholder 2"/>
          <p:cNvSpPr>
            <a:spLocks noGrp="1"/>
          </p:cNvSpPr>
          <p:nvPr>
            <p:ph idx="1"/>
          </p:nvPr>
        </p:nvSpPr>
        <p:spPr>
          <a:xfrm>
            <a:off x="457200" y="1143000"/>
            <a:ext cx="8229600" cy="4525963"/>
          </a:xfrm>
        </p:spPr>
        <p:txBody>
          <a:bodyPr/>
          <a:lstStyle/>
          <a:p>
            <a:r>
              <a:rPr lang="en-GB" dirty="0" err="1" smtClean="0"/>
              <a:t>Coello</a:t>
            </a:r>
            <a:r>
              <a:rPr lang="en-GB" dirty="0" smtClean="0"/>
              <a:t> and Christiansen (1999)</a:t>
            </a:r>
            <a:endParaRPr lang="en-US" dirty="0" smtClean="0"/>
          </a:p>
          <a:p>
            <a:endParaRPr lang="en-US" dirty="0"/>
          </a:p>
        </p:txBody>
      </p:sp>
      <p:graphicFrame>
        <p:nvGraphicFramePr>
          <p:cNvPr id="4" name="Object 3"/>
          <p:cNvGraphicFramePr>
            <a:graphicFrameLocks noChangeAspect="1"/>
          </p:cNvGraphicFramePr>
          <p:nvPr/>
        </p:nvGraphicFramePr>
        <p:xfrm>
          <a:off x="609599" y="2133600"/>
          <a:ext cx="7877567" cy="4191000"/>
        </p:xfrm>
        <a:graphic>
          <a:graphicData uri="http://schemas.openxmlformats.org/presentationml/2006/ole">
            <mc:AlternateContent xmlns:mc="http://schemas.openxmlformats.org/markup-compatibility/2006">
              <mc:Choice xmlns:v="urn:schemas-microsoft-com:vml" Requires="v">
                <p:oleObj spid="_x0000_s167942" name="Equation" r:id="rId3" imgW="3390840" imgH="1803240" progId="Equation.DSMT4">
                  <p:embed/>
                </p:oleObj>
              </mc:Choice>
              <mc:Fallback>
                <p:oleObj name="Equation" r:id="rId3" imgW="3390840" imgH="1803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2133600"/>
                        <a:ext cx="7877567"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for the I-Beam Design</a:t>
            </a:r>
            <a:endParaRPr lang="en-US" dirty="0"/>
          </a:p>
        </p:txBody>
      </p:sp>
      <p:graphicFrame>
        <p:nvGraphicFramePr>
          <p:cNvPr id="4" name="Chart 3"/>
          <p:cNvGraphicFramePr/>
          <p:nvPr/>
        </p:nvGraphicFramePr>
        <p:xfrm>
          <a:off x="685800" y="1447800"/>
          <a:ext cx="7945329"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lstStyle/>
          <a:p>
            <a:r>
              <a:rPr lang="en-GB" dirty="0" smtClean="0"/>
              <a:t>Limited Assets Markowitz model</a:t>
            </a:r>
            <a:endParaRPr lang="en-US" dirty="0"/>
          </a:p>
        </p:txBody>
      </p:sp>
      <p:graphicFrame>
        <p:nvGraphicFramePr>
          <p:cNvPr id="4" name="Object 3"/>
          <p:cNvGraphicFramePr>
            <a:graphicFrameLocks noChangeAspect="1"/>
          </p:cNvGraphicFramePr>
          <p:nvPr/>
        </p:nvGraphicFramePr>
        <p:xfrm>
          <a:off x="685800" y="838200"/>
          <a:ext cx="7985125" cy="5731925"/>
        </p:xfrm>
        <a:graphic>
          <a:graphicData uri="http://schemas.openxmlformats.org/presentationml/2006/ole">
            <mc:AlternateContent xmlns:mc="http://schemas.openxmlformats.org/markup-compatibility/2006">
              <mc:Choice xmlns:v="urn:schemas-microsoft-com:vml" Requires="v">
                <p:oleObj spid="_x0000_s168966" name="Equation" r:id="rId3" imgW="3149280" imgH="2260440" progId="Equation.DSMT4">
                  <p:embed/>
                </p:oleObj>
              </mc:Choice>
              <mc:Fallback>
                <p:oleObj name="Equation" r:id="rId3" imgW="3149280" imgH="22604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38200"/>
                        <a:ext cx="7985125" cy="573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Front</a:t>
            </a:r>
            <a:endParaRPr lang="en-US" dirty="0"/>
          </a:p>
        </p:txBody>
      </p:sp>
      <p:graphicFrame>
        <p:nvGraphicFramePr>
          <p:cNvPr id="4" name="Chart 3"/>
          <p:cNvGraphicFramePr/>
          <p:nvPr/>
        </p:nvGraphicFramePr>
        <p:xfrm>
          <a:off x="1447800" y="1295400"/>
          <a:ext cx="68580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Time</a:t>
            </a:r>
            <a:endParaRPr lang="en-US" dirty="0"/>
          </a:p>
        </p:txBody>
      </p:sp>
      <p:graphicFrame>
        <p:nvGraphicFramePr>
          <p:cNvPr id="4" name="Content Placeholder 3"/>
          <p:cNvGraphicFramePr>
            <a:graphicFrameLocks noGrp="1"/>
          </p:cNvGraphicFramePr>
          <p:nvPr>
            <p:ph idx="1"/>
          </p:nvPr>
        </p:nvGraphicFramePr>
        <p:xfrm>
          <a:off x="381000" y="1143000"/>
          <a:ext cx="8534401" cy="4754880"/>
        </p:xfrm>
        <a:graphic>
          <a:graphicData uri="http://schemas.openxmlformats.org/drawingml/2006/table">
            <a:tbl>
              <a:tblPr/>
              <a:tblGrid>
                <a:gridCol w="1600200"/>
                <a:gridCol w="1219200"/>
                <a:gridCol w="1219200"/>
                <a:gridCol w="1143000"/>
                <a:gridCol w="1143000"/>
                <a:gridCol w="1136173"/>
                <a:gridCol w="1073628"/>
              </a:tblGrid>
              <a:tr h="180975">
                <a:tc rowSpan="2">
                  <a:txBody>
                    <a:bodyPr/>
                    <a:lstStyle/>
                    <a:p>
                      <a:pPr marL="0" marR="0">
                        <a:spcBef>
                          <a:spcPts val="0"/>
                        </a:spcBef>
                        <a:spcAft>
                          <a:spcPts val="0"/>
                        </a:spcAft>
                      </a:pPr>
                      <a:r>
                        <a:rPr lang="en-GB" sz="2400" dirty="0">
                          <a:solidFill>
                            <a:srgbClr val="000000"/>
                          </a:solidFill>
                          <a:latin typeface="Times New Roman"/>
                          <a:ea typeface="Times New Roman"/>
                          <a:cs typeface="Cordia New"/>
                        </a:rPr>
                        <a:t>Data Set</a:t>
                      </a:r>
                      <a:endParaRPr lang="en-US" sz="2400" dirty="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0"/>
                        </a:spcBef>
                        <a:spcAft>
                          <a:spcPts val="0"/>
                        </a:spcAft>
                      </a:pPr>
                      <a:r>
                        <a:rPr lang="en-GB" sz="2400">
                          <a:solidFill>
                            <a:srgbClr val="000000"/>
                          </a:solidFill>
                          <a:latin typeface="Times New Roman"/>
                          <a:ea typeface="Times New Roman"/>
                          <a:cs typeface="Cordia New"/>
                        </a:rPr>
                        <a:t>Number Assets</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spcBef>
                          <a:spcPts val="0"/>
                        </a:spcBef>
                        <a:spcAft>
                          <a:spcPts val="0"/>
                        </a:spcAft>
                      </a:pPr>
                      <a:r>
                        <a:rPr lang="en-GB" sz="2400" dirty="0">
                          <a:solidFill>
                            <a:srgbClr val="000000"/>
                          </a:solidFill>
                          <a:latin typeface="Times New Roman"/>
                          <a:ea typeface="Times New Roman"/>
                          <a:cs typeface="Cordia New"/>
                        </a:rPr>
                        <a:t>K=5</a:t>
                      </a:r>
                      <a:endParaRPr lang="en-US" sz="2400" dirty="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CPLEX</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INC. SET</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PSO-Ms1</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PSO-Ms2</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PSO-Ms*</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975">
                <a:tc>
                  <a:txBody>
                    <a:bodyPr/>
                    <a:lstStyle/>
                    <a:p>
                      <a:pPr marL="0" marR="0">
                        <a:spcBef>
                          <a:spcPts val="0"/>
                        </a:spcBef>
                        <a:spcAft>
                          <a:spcPts val="0"/>
                        </a:spcAft>
                      </a:pPr>
                      <a:r>
                        <a:rPr lang="en-GB" sz="2400">
                          <a:solidFill>
                            <a:srgbClr val="000000"/>
                          </a:solidFill>
                          <a:latin typeface="Times New Roman"/>
                          <a:ea typeface="Times New Roman"/>
                          <a:cs typeface="Cordia New"/>
                        </a:rPr>
                        <a:t>Hang Seng</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31</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12</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39</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a:t>
                      </a:r>
                      <a:endParaRPr lang="en-US" sz="2400">
                        <a:latin typeface="Times New Roman"/>
                        <a:ea typeface="Times New Roman"/>
                        <a:cs typeface="Cordia New"/>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90500">
                <a:tc>
                  <a:txBody>
                    <a:bodyPr/>
                    <a:lstStyle/>
                    <a:p>
                      <a:pPr marL="0" marR="0">
                        <a:spcBef>
                          <a:spcPts val="0"/>
                        </a:spcBef>
                        <a:spcAft>
                          <a:spcPts val="0"/>
                        </a:spcAft>
                      </a:pPr>
                      <a:r>
                        <a:rPr lang="en-GB" sz="2400">
                          <a:solidFill>
                            <a:srgbClr val="000000"/>
                          </a:solidFill>
                          <a:latin typeface="Times New Roman"/>
                          <a:ea typeface="Times New Roman"/>
                          <a:cs typeface="Cordia New"/>
                        </a:rPr>
                        <a:t>DAX 100</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85</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906</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363</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dirty="0">
                          <a:solidFill>
                            <a:srgbClr val="000000"/>
                          </a:solidFill>
                          <a:latin typeface="Times New Roman"/>
                          <a:ea typeface="Times New Roman"/>
                          <a:cs typeface="Cordia New"/>
                        </a:rPr>
                        <a:t>2</a:t>
                      </a:r>
                      <a:endParaRPr lang="en-US" sz="2400" dirty="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a:noFill/>
                    </a:lnT>
                    <a:lnB>
                      <a:noFill/>
                    </a:lnB>
                  </a:tcPr>
                </a:tc>
              </a:tr>
              <a:tr h="180975">
                <a:tc>
                  <a:txBody>
                    <a:bodyPr/>
                    <a:lstStyle/>
                    <a:p>
                      <a:pPr marL="0" marR="0">
                        <a:spcBef>
                          <a:spcPts val="0"/>
                        </a:spcBef>
                        <a:spcAft>
                          <a:spcPts val="0"/>
                        </a:spcAft>
                      </a:pPr>
                      <a:r>
                        <a:rPr lang="en-GB" sz="2400">
                          <a:solidFill>
                            <a:srgbClr val="000000"/>
                          </a:solidFill>
                          <a:latin typeface="Times New Roman"/>
                          <a:ea typeface="Times New Roman"/>
                          <a:cs typeface="Cordia New"/>
                        </a:rPr>
                        <a:t>FTSE 100</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89</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3190</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638</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a:noFill/>
                    </a:lnT>
                    <a:lnB>
                      <a:noFill/>
                    </a:lnB>
                  </a:tcPr>
                </a:tc>
              </a:tr>
              <a:tr h="180975">
                <a:tc>
                  <a:txBody>
                    <a:bodyPr/>
                    <a:lstStyle/>
                    <a:p>
                      <a:pPr marL="0" marR="0">
                        <a:spcBef>
                          <a:spcPts val="0"/>
                        </a:spcBef>
                        <a:spcAft>
                          <a:spcPts val="0"/>
                        </a:spcAft>
                      </a:pPr>
                      <a:r>
                        <a:rPr lang="en-GB" sz="2400">
                          <a:solidFill>
                            <a:srgbClr val="000000"/>
                          </a:solidFill>
                          <a:latin typeface="Times New Roman"/>
                          <a:ea typeface="Times New Roman"/>
                          <a:cs typeface="Cordia New"/>
                        </a:rPr>
                        <a:t>S&amp;P 100</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98</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12055</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1363</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a:t>
                      </a:r>
                      <a:endParaRPr lang="en-US" sz="2400">
                        <a:latin typeface="Times New Roman"/>
                        <a:ea typeface="Times New Roman"/>
                        <a:cs typeface="Cordia New"/>
                      </a:endParaRPr>
                    </a:p>
                  </a:txBody>
                  <a:tcPr marL="68580" marR="68580" marT="0" marB="0" anchor="ctr">
                    <a:lnL>
                      <a:noFill/>
                    </a:lnL>
                    <a:lnR>
                      <a:noFill/>
                    </a:lnR>
                    <a:lnT>
                      <a:noFill/>
                    </a:lnT>
                    <a:lnB>
                      <a:noFill/>
                    </a:lnB>
                  </a:tcPr>
                </a:tc>
              </a:tr>
              <a:tr h="180975">
                <a:tc>
                  <a:txBody>
                    <a:bodyPr/>
                    <a:lstStyle/>
                    <a:p>
                      <a:pPr marL="0" marR="0">
                        <a:spcBef>
                          <a:spcPts val="0"/>
                        </a:spcBef>
                        <a:spcAft>
                          <a:spcPts val="0"/>
                        </a:spcAft>
                      </a:pPr>
                      <a:r>
                        <a:rPr lang="en-GB" sz="2400">
                          <a:solidFill>
                            <a:srgbClr val="000000"/>
                          </a:solidFill>
                          <a:latin typeface="Times New Roman"/>
                          <a:ea typeface="Times New Roman"/>
                          <a:cs typeface="Cordia New"/>
                        </a:rPr>
                        <a:t>Nikkei</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225</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186</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389</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18</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16</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18</a:t>
                      </a:r>
                      <a:endParaRPr lang="en-US" sz="2400">
                        <a:latin typeface="Times New Roman"/>
                        <a:ea typeface="Times New Roman"/>
                        <a:cs typeface="Cordia New"/>
                      </a:endParaRPr>
                    </a:p>
                  </a:txBody>
                  <a:tcPr marL="68580" marR="68580" marT="0" marB="0" anchor="ctr">
                    <a:lnL>
                      <a:noFill/>
                    </a:lnL>
                    <a:lnR>
                      <a:noFill/>
                    </a:lnR>
                    <a:lnT>
                      <a:noFill/>
                    </a:lnT>
                    <a:lnB>
                      <a:noFill/>
                    </a:lnB>
                  </a:tcPr>
                </a:tc>
              </a:tr>
              <a:tr h="180975">
                <a:tc>
                  <a:txBody>
                    <a:bodyPr/>
                    <a:lstStyle/>
                    <a:p>
                      <a:pPr marL="0" marR="0">
                        <a:spcBef>
                          <a:spcPts val="0"/>
                        </a:spcBef>
                        <a:spcAft>
                          <a:spcPts val="0"/>
                        </a:spcAft>
                      </a:pPr>
                      <a:r>
                        <a:rPr lang="en-GB" sz="2400">
                          <a:solidFill>
                            <a:srgbClr val="000000"/>
                          </a:solidFill>
                          <a:latin typeface="Times New Roman"/>
                          <a:ea typeface="Times New Roman"/>
                          <a:cs typeface="Cordia New"/>
                        </a:rPr>
                        <a:t>S&amp;P 500</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457</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2625</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31</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26</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26</a:t>
                      </a:r>
                      <a:endParaRPr lang="en-US" sz="2400">
                        <a:latin typeface="Times New Roman"/>
                        <a:ea typeface="Times New Roman"/>
                        <a:cs typeface="Cordia New"/>
                      </a:endParaRPr>
                    </a:p>
                  </a:txBody>
                  <a:tcPr marL="68580" marR="68580" marT="0" marB="0" anchor="ctr">
                    <a:lnL>
                      <a:noFill/>
                    </a:lnL>
                    <a:lnR>
                      <a:noFill/>
                    </a:lnR>
                    <a:lnT>
                      <a:noFill/>
                    </a:lnT>
                    <a:lnB>
                      <a:noFill/>
                    </a:lnB>
                  </a:tcPr>
                </a:tc>
              </a:tr>
              <a:tr h="190500">
                <a:tc>
                  <a:txBody>
                    <a:bodyPr/>
                    <a:lstStyle/>
                    <a:p>
                      <a:pPr marL="0" marR="0">
                        <a:spcBef>
                          <a:spcPts val="0"/>
                        </a:spcBef>
                        <a:spcAft>
                          <a:spcPts val="0"/>
                        </a:spcAft>
                      </a:pPr>
                      <a:r>
                        <a:rPr lang="en-GB" sz="2400">
                          <a:solidFill>
                            <a:srgbClr val="000000"/>
                          </a:solidFill>
                          <a:latin typeface="Times New Roman"/>
                          <a:ea typeface="Times New Roman"/>
                          <a:cs typeface="Cordia New"/>
                        </a:rPr>
                        <a:t>Russell 2000</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1318</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14819</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73</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72</a:t>
                      </a:r>
                      <a:endParaRPr lang="en-US" sz="2400">
                        <a:latin typeface="Times New Roman"/>
                        <a:ea typeface="Times New Roman"/>
                        <a:cs typeface="Cordia New"/>
                      </a:endParaRPr>
                    </a:p>
                  </a:txBody>
                  <a:tcPr marL="68580" marR="68580" marT="0" marB="0" anchor="ctr">
                    <a:lnL>
                      <a:noFill/>
                    </a:lnL>
                    <a:lnR>
                      <a:noFill/>
                    </a:lnR>
                    <a:lnT>
                      <a:noFill/>
                    </a:lnT>
                    <a:lnB>
                      <a:noFill/>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74</a:t>
                      </a:r>
                      <a:endParaRPr lang="en-US" sz="2400">
                        <a:latin typeface="Times New Roman"/>
                        <a:ea typeface="Times New Roman"/>
                        <a:cs typeface="Cordia New"/>
                      </a:endParaRPr>
                    </a:p>
                  </a:txBody>
                  <a:tcPr marL="68580" marR="68580" marT="0" marB="0" anchor="ctr">
                    <a:lnL>
                      <a:noFill/>
                    </a:lnL>
                    <a:lnR>
                      <a:noFill/>
                    </a:lnR>
                    <a:lnT>
                      <a:noFill/>
                    </a:lnT>
                    <a:lnB>
                      <a:noFill/>
                    </a:lnB>
                  </a:tcPr>
                </a:tc>
              </a:tr>
              <a:tr h="180975">
                <a:tc>
                  <a:txBody>
                    <a:bodyPr/>
                    <a:lstStyle/>
                    <a:p>
                      <a:pPr marL="0" marR="0">
                        <a:spcBef>
                          <a:spcPts val="0"/>
                        </a:spcBef>
                        <a:spcAft>
                          <a:spcPts val="0"/>
                        </a:spcAft>
                      </a:pPr>
                      <a:r>
                        <a:rPr lang="en-GB" sz="2400">
                          <a:solidFill>
                            <a:srgbClr val="000000"/>
                          </a:solidFill>
                          <a:latin typeface="Times New Roman"/>
                          <a:ea typeface="Times New Roman"/>
                          <a:cs typeface="Cordia New"/>
                        </a:rPr>
                        <a:t>Russell 3000</a:t>
                      </a:r>
                      <a:endParaRPr lang="en-US" sz="240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2151</a:t>
                      </a:r>
                      <a:endParaRPr lang="en-US" sz="240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a:t>
                      </a:r>
                      <a:endParaRPr lang="en-US" sz="240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47964</a:t>
                      </a:r>
                      <a:endParaRPr lang="en-US" sz="240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120</a:t>
                      </a:r>
                      <a:endParaRPr lang="en-US" sz="240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a:solidFill>
                            <a:srgbClr val="000000"/>
                          </a:solidFill>
                          <a:latin typeface="Times New Roman"/>
                          <a:ea typeface="Times New Roman"/>
                          <a:cs typeface="Cordia New"/>
                        </a:rPr>
                        <a:t>117</a:t>
                      </a:r>
                      <a:endParaRPr lang="en-US" sz="240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GB" sz="2400" dirty="0">
                          <a:solidFill>
                            <a:srgbClr val="000000"/>
                          </a:solidFill>
                          <a:latin typeface="Times New Roman"/>
                          <a:ea typeface="Times New Roman"/>
                          <a:cs typeface="Cordia New"/>
                        </a:rPr>
                        <a:t>121</a:t>
                      </a:r>
                      <a:endParaRPr lang="en-US" sz="2400" dirty="0">
                        <a:latin typeface="Times New Roman"/>
                        <a:ea typeface="Times New Roman"/>
                        <a:cs typeface="Cordia New"/>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a:t>
            </a:r>
            <a:endParaRPr lang="en-US" dirty="0"/>
          </a:p>
        </p:txBody>
      </p:sp>
      <p:sp>
        <p:nvSpPr>
          <p:cNvPr id="3" name="Content Placeholder 2"/>
          <p:cNvSpPr>
            <a:spLocks noGrp="1"/>
          </p:cNvSpPr>
          <p:nvPr>
            <p:ph idx="1"/>
          </p:nvPr>
        </p:nvSpPr>
        <p:spPr/>
        <p:txBody>
          <a:bodyPr/>
          <a:lstStyle/>
          <a:p>
            <a:r>
              <a:rPr lang="en-GB" dirty="0" smtClean="0"/>
              <a:t>The PSO algorithm with multiple movement strategies, PSO-Ms*, has shown the most robust results and outperformed NSGA-II and NSGA-II with self adaptive mechanism in both quality of the non-dominated solutions and the spread of these solutions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(2)</a:t>
            </a:r>
            <a:endParaRPr lang="en-US" dirty="0"/>
          </a:p>
        </p:txBody>
      </p:sp>
      <p:sp>
        <p:nvSpPr>
          <p:cNvPr id="3" name="Content Placeholder 2"/>
          <p:cNvSpPr>
            <a:spLocks noGrp="1"/>
          </p:cNvSpPr>
          <p:nvPr>
            <p:ph idx="1"/>
          </p:nvPr>
        </p:nvSpPr>
        <p:spPr/>
        <p:txBody>
          <a:bodyPr/>
          <a:lstStyle/>
          <a:p>
            <a:r>
              <a:rPr lang="en-GB" dirty="0" smtClean="0"/>
              <a:t>Two real-world applications are also used to confirm the effectiveness of multi-objective PSO algorithms. In the engineering design problem, the solutions found by PSO-Ms* are very competitive with other algorithms in literature. Besides, it is also noted that the PSO algorithms can be easily modified to handle constraints.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(3)</a:t>
            </a:r>
            <a:endParaRPr lang="en-US" dirty="0"/>
          </a:p>
        </p:txBody>
      </p:sp>
      <p:sp>
        <p:nvSpPr>
          <p:cNvPr id="3" name="Content Placeholder 2"/>
          <p:cNvSpPr>
            <a:spLocks noGrp="1"/>
          </p:cNvSpPr>
          <p:nvPr>
            <p:ph idx="1"/>
          </p:nvPr>
        </p:nvSpPr>
        <p:spPr/>
        <p:txBody>
          <a:bodyPr/>
          <a:lstStyle/>
          <a:p>
            <a:r>
              <a:rPr lang="en-GB" dirty="0" smtClean="0"/>
              <a:t>The portfolio optimization problem demonstrated that the algorithm is very efficient even when dealing with problems that require indirect encoding/decoding procedure. Moreover, the PSO algorithms are also very robust when tested with high dimensional problems</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GLNPSO</a:t>
            </a:r>
            <a:endParaRPr lang="en-US" altLang="ko-KR" dirty="0">
              <a:ea typeface="Gulim" pitchFamily="34" charset="-127"/>
            </a:endParaRPr>
          </a:p>
        </p:txBody>
      </p:sp>
      <p:sp>
        <p:nvSpPr>
          <p:cNvPr id="32771" name="Rectangle 3"/>
          <p:cNvSpPr>
            <a:spLocks noGrp="1" noChangeArrowheads="1"/>
          </p:cNvSpPr>
          <p:nvPr>
            <p:ph type="body" idx="1"/>
          </p:nvPr>
        </p:nvSpPr>
        <p:spPr>
          <a:xfrm>
            <a:off x="251520" y="1124744"/>
            <a:ext cx="8712968" cy="5040560"/>
          </a:xfrm>
        </p:spPr>
        <p:txBody>
          <a:bodyPr/>
          <a:lstStyle/>
          <a:p>
            <a:r>
              <a:rPr lang="en-US" altLang="ko-KR" b="1" dirty="0" smtClean="0">
                <a:ea typeface="Gulim" pitchFamily="34" charset="-127"/>
              </a:rPr>
              <a:t>This study implements  </a:t>
            </a:r>
            <a:r>
              <a:rPr lang="en-US" altLang="ko-KR" b="1" i="1" u="sng" dirty="0" smtClean="0">
                <a:ea typeface="Gulim" pitchFamily="34" charset="-127"/>
              </a:rPr>
              <a:t>GLNPSO</a:t>
            </a:r>
            <a:r>
              <a:rPr lang="en-US" altLang="ko-KR" b="1" dirty="0" smtClean="0">
                <a:ea typeface="Gulim" pitchFamily="34" charset="-127"/>
              </a:rPr>
              <a:t> (</a:t>
            </a:r>
            <a:r>
              <a:rPr lang="en-US" altLang="ko-KR" b="1" dirty="0" err="1" smtClean="0">
                <a:ea typeface="Gulim" pitchFamily="34" charset="-127"/>
              </a:rPr>
              <a:t>Pongchairerk</a:t>
            </a:r>
            <a:r>
              <a:rPr lang="en-US" altLang="ko-KR" b="1" dirty="0" smtClean="0">
                <a:ea typeface="Gulim" pitchFamily="34" charset="-127"/>
              </a:rPr>
              <a:t>  and </a:t>
            </a:r>
            <a:r>
              <a:rPr lang="en-US" altLang="ko-KR" b="1" dirty="0" err="1" smtClean="0">
                <a:ea typeface="Gulim" pitchFamily="34" charset="-127"/>
              </a:rPr>
              <a:t>Kachitvichyanukul</a:t>
            </a:r>
            <a:r>
              <a:rPr lang="en-US" altLang="ko-KR" b="1" dirty="0" smtClean="0">
                <a:ea typeface="Gulim" pitchFamily="34" charset="-127"/>
              </a:rPr>
              <a:t> 2005) with the use of multiple social learning terms</a:t>
            </a:r>
            <a:endParaRPr lang="ko-KR" altLang="en-US" b="1" dirty="0" smtClean="0">
              <a:ea typeface="Gulim" pitchFamily="34" charset="-127"/>
            </a:endParaRPr>
          </a:p>
          <a:p>
            <a:r>
              <a:rPr lang="en-US" altLang="ko-KR" b="1" dirty="0" smtClean="0">
                <a:ea typeface="Gulim" pitchFamily="34" charset="-127"/>
              </a:rPr>
              <a:t>GLNPSO : Global, Local and , Near-Neighbor Particle Swarm Optimization</a:t>
            </a: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pic>
        <p:nvPicPr>
          <p:cNvPr id="83969"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pic>
        <p:nvPicPr>
          <p:cNvPr id="83970" name="Picture 2"/>
          <p:cNvPicPr>
            <a:picLocks noChangeAspect="1" noChangeArrowheads="1"/>
          </p:cNvPicPr>
          <p:nvPr/>
        </p:nvPicPr>
        <p:blipFill>
          <a:blip r:embed="rId4" cstate="print"/>
          <a:srcRect l="12103" t="40275" r="53641" b="43660"/>
          <a:stretch>
            <a:fillRect/>
          </a:stretch>
        </p:blipFill>
        <p:spPr bwMode="auto">
          <a:xfrm>
            <a:off x="1219200" y="4419600"/>
            <a:ext cx="6408712"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Solution Mapping</a:t>
            </a:r>
            <a:endParaRPr lang="en-US" altLang="ko-KR" dirty="0">
              <a:ea typeface="Gulim" pitchFamily="34" charset="-127"/>
            </a:endParaRPr>
          </a:p>
        </p:txBody>
      </p:sp>
      <p:sp>
        <p:nvSpPr>
          <p:cNvPr id="32771" name="Rectangle 3"/>
          <p:cNvSpPr>
            <a:spLocks noGrp="1" noChangeArrowheads="1"/>
          </p:cNvSpPr>
          <p:nvPr>
            <p:ph type="body" idx="1"/>
          </p:nvPr>
        </p:nvSpPr>
        <p:spPr>
          <a:xfrm>
            <a:off x="251520" y="1052736"/>
            <a:ext cx="8712968" cy="5400600"/>
          </a:xfrm>
        </p:spPr>
        <p:txBody>
          <a:bodyPr/>
          <a:lstStyle/>
          <a:p>
            <a:r>
              <a:rPr lang="en-US" sz="2000" b="1" dirty="0" smtClean="0"/>
              <a:t>Encoding</a:t>
            </a:r>
          </a:p>
          <a:p>
            <a:pPr>
              <a:buNone/>
            </a:pPr>
            <a:r>
              <a:rPr lang="en-US" sz="2000" b="1" i="1" dirty="0" smtClean="0"/>
              <a:t>    </a:t>
            </a:r>
            <a:r>
              <a:rPr lang="en-US" sz="2000" dirty="0" smtClean="0"/>
              <a:t>Apply </a:t>
            </a:r>
            <a:r>
              <a:rPr lang="en-US" sz="2000" b="1" i="1" dirty="0" smtClean="0"/>
              <a:t>a random key representation </a:t>
            </a:r>
            <a:r>
              <a:rPr lang="en-US" sz="2000" dirty="0" smtClean="0"/>
              <a:t>(Bean, 1994) which always generate a feasible schedule</a:t>
            </a:r>
          </a:p>
          <a:p>
            <a:pPr algn="ctr">
              <a:buNone/>
            </a:pPr>
            <a:r>
              <a:rPr lang="en-US" sz="2000" i="1" dirty="0" smtClean="0"/>
              <a:t>    number of dimensions = total number of operations </a:t>
            </a:r>
          </a:p>
          <a:p>
            <a:pPr>
              <a:buNone/>
            </a:pPr>
            <a:endParaRPr lang="en-US" sz="1800" dirty="0" smtClean="0"/>
          </a:p>
          <a:p>
            <a:pPr>
              <a:buNone/>
            </a:pPr>
            <a:r>
              <a:rPr lang="en-US" sz="2000" i="1" dirty="0" smtClean="0"/>
              <a:t>            </a:t>
            </a:r>
            <a:r>
              <a:rPr lang="en-US" sz="1800" dirty="0" smtClean="0"/>
              <a:t>JSP : 2 jobs 3 machine</a:t>
            </a:r>
          </a:p>
          <a:p>
            <a:pPr>
              <a:buNone/>
            </a:pPr>
            <a:endParaRPr lang="en-US" sz="18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endParaRPr lang="en-US" sz="16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endParaRPr lang="en-US" sz="1600" dirty="0"/>
          </a:p>
          <a:p>
            <a:pPr>
              <a:buNone/>
            </a:pPr>
            <a:endParaRPr lang="en-US" sz="1600" dirty="0" smtClean="0"/>
          </a:p>
          <a:p>
            <a:pPr>
              <a:buNone/>
            </a:pPr>
            <a:endParaRPr lang="en-US" sz="1600" dirty="0" smtClean="0"/>
          </a:p>
          <a:p>
            <a:pPr>
              <a:buNone/>
            </a:pPr>
            <a:endParaRPr lang="ko-KR" altLang="en-US" sz="1800" dirty="0">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pic>
        <p:nvPicPr>
          <p:cNvPr id="7"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grpSp>
        <p:nvGrpSpPr>
          <p:cNvPr id="2" name="Group 83"/>
          <p:cNvGrpSpPr>
            <a:grpSpLocks/>
          </p:cNvGrpSpPr>
          <p:nvPr/>
        </p:nvGrpSpPr>
        <p:grpSpPr bwMode="auto">
          <a:xfrm>
            <a:off x="2637655" y="5695307"/>
            <a:ext cx="3887788" cy="492126"/>
            <a:chOff x="689" y="2659"/>
            <a:chExt cx="2449" cy="310"/>
          </a:xfrm>
          <a:solidFill>
            <a:schemeClr val="accent1">
              <a:lumMod val="20000"/>
              <a:lumOff val="80000"/>
            </a:schemeClr>
          </a:solidFill>
        </p:grpSpPr>
        <p:sp>
          <p:nvSpPr>
            <p:cNvPr id="10" name="Text Box 44"/>
            <p:cNvSpPr txBox="1">
              <a:spLocks noChangeArrowheads="1"/>
            </p:cNvSpPr>
            <p:nvPr/>
          </p:nvSpPr>
          <p:spPr bwMode="auto">
            <a:xfrm>
              <a:off x="1097" y="2659"/>
              <a:ext cx="408" cy="310"/>
            </a:xfrm>
            <a:prstGeom prst="rect">
              <a:avLst/>
            </a:prstGeom>
            <a:grp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.97</a:t>
              </a:r>
              <a:endParaRPr lang="th-TH" sz="2600" i="1" dirty="0">
                <a:solidFill>
                  <a:schemeClr val="bg2"/>
                </a:solidFill>
                <a:latin typeface="Tahoma" pitchFamily="34" charset="0"/>
                <a:ea typeface="Tahoma" pitchFamily="34" charset="0"/>
                <a:cs typeface="Tahoma" pitchFamily="34" charset="0"/>
              </a:endParaRPr>
            </a:p>
          </p:txBody>
        </p:sp>
        <p:sp>
          <p:nvSpPr>
            <p:cNvPr id="11" name="Text Box 45"/>
            <p:cNvSpPr txBox="1">
              <a:spLocks noChangeArrowheads="1"/>
            </p:cNvSpPr>
            <p:nvPr/>
          </p:nvSpPr>
          <p:spPr bwMode="auto">
            <a:xfrm>
              <a:off x="1505" y="2659"/>
              <a:ext cx="408" cy="310"/>
            </a:xfrm>
            <a:prstGeom prst="rect">
              <a:avLst/>
            </a:prstGeom>
            <a:grp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.34</a:t>
              </a:r>
              <a:endParaRPr lang="th-TH" sz="2600" i="1" dirty="0">
                <a:solidFill>
                  <a:schemeClr val="bg2"/>
                </a:solidFill>
                <a:latin typeface="Tahoma" pitchFamily="34" charset="0"/>
                <a:ea typeface="Tahoma" pitchFamily="34" charset="0"/>
                <a:cs typeface="Tahoma" pitchFamily="34" charset="0"/>
              </a:endParaRPr>
            </a:p>
          </p:txBody>
        </p:sp>
        <p:sp>
          <p:nvSpPr>
            <p:cNvPr id="12" name="Text Box 46"/>
            <p:cNvSpPr txBox="1">
              <a:spLocks noChangeArrowheads="1"/>
            </p:cNvSpPr>
            <p:nvPr/>
          </p:nvSpPr>
          <p:spPr bwMode="auto">
            <a:xfrm>
              <a:off x="1914" y="2659"/>
              <a:ext cx="408" cy="310"/>
            </a:xfrm>
            <a:prstGeom prst="rect">
              <a:avLst/>
            </a:prstGeom>
            <a:grp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.46</a:t>
              </a:r>
              <a:endParaRPr lang="th-TH" sz="2600" i="1" dirty="0">
                <a:solidFill>
                  <a:schemeClr val="bg2"/>
                </a:solidFill>
                <a:latin typeface="Tahoma" pitchFamily="34" charset="0"/>
                <a:ea typeface="Tahoma" pitchFamily="34" charset="0"/>
                <a:cs typeface="Tahoma" pitchFamily="34" charset="0"/>
              </a:endParaRPr>
            </a:p>
          </p:txBody>
        </p:sp>
        <p:sp>
          <p:nvSpPr>
            <p:cNvPr id="13" name="Text Box 47"/>
            <p:cNvSpPr txBox="1">
              <a:spLocks noChangeArrowheads="1"/>
            </p:cNvSpPr>
            <p:nvPr/>
          </p:nvSpPr>
          <p:spPr bwMode="auto">
            <a:xfrm>
              <a:off x="2730" y="2659"/>
              <a:ext cx="408" cy="310"/>
            </a:xfrm>
            <a:prstGeom prst="rect">
              <a:avLst/>
            </a:prstGeom>
            <a:grp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.58</a:t>
              </a:r>
              <a:endParaRPr lang="th-TH" sz="2600" i="1" dirty="0">
                <a:solidFill>
                  <a:schemeClr val="bg2"/>
                </a:solidFill>
                <a:latin typeface="Tahoma" pitchFamily="34" charset="0"/>
                <a:ea typeface="Tahoma" pitchFamily="34" charset="0"/>
                <a:cs typeface="Tahoma" pitchFamily="34" charset="0"/>
              </a:endParaRPr>
            </a:p>
          </p:txBody>
        </p:sp>
        <p:sp>
          <p:nvSpPr>
            <p:cNvPr id="14" name="Text Box 54"/>
            <p:cNvSpPr txBox="1">
              <a:spLocks noChangeArrowheads="1"/>
            </p:cNvSpPr>
            <p:nvPr/>
          </p:nvSpPr>
          <p:spPr bwMode="auto">
            <a:xfrm>
              <a:off x="2322" y="2659"/>
              <a:ext cx="408" cy="310"/>
            </a:xfrm>
            <a:prstGeom prst="rect">
              <a:avLst/>
            </a:prstGeom>
            <a:grp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.71</a:t>
              </a:r>
              <a:endParaRPr lang="th-TH" sz="2600" i="1" dirty="0">
                <a:solidFill>
                  <a:schemeClr val="bg2"/>
                </a:solidFill>
                <a:latin typeface="Tahoma" pitchFamily="34" charset="0"/>
                <a:ea typeface="Tahoma" pitchFamily="34" charset="0"/>
                <a:cs typeface="Tahoma" pitchFamily="34" charset="0"/>
              </a:endParaRPr>
            </a:p>
          </p:txBody>
        </p:sp>
        <p:sp>
          <p:nvSpPr>
            <p:cNvPr id="15" name="Text Box 55"/>
            <p:cNvSpPr txBox="1">
              <a:spLocks noChangeArrowheads="1"/>
            </p:cNvSpPr>
            <p:nvPr/>
          </p:nvSpPr>
          <p:spPr bwMode="auto">
            <a:xfrm>
              <a:off x="689" y="2659"/>
              <a:ext cx="408" cy="310"/>
            </a:xfrm>
            <a:prstGeom prst="rect">
              <a:avLst/>
            </a:prstGeom>
            <a:grp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.23</a:t>
              </a:r>
              <a:endParaRPr lang="th-TH" sz="2600" i="1" dirty="0">
                <a:solidFill>
                  <a:schemeClr val="bg2"/>
                </a:solidFill>
                <a:latin typeface="Tahoma" pitchFamily="34" charset="0"/>
                <a:ea typeface="Tahoma" pitchFamily="34" charset="0"/>
                <a:cs typeface="Tahoma" pitchFamily="34" charset="0"/>
              </a:endParaRPr>
            </a:p>
          </p:txBody>
        </p:sp>
      </p:grpSp>
      <p:sp>
        <p:nvSpPr>
          <p:cNvPr id="16" name="TextBox 15"/>
          <p:cNvSpPr txBox="1"/>
          <p:nvPr/>
        </p:nvSpPr>
        <p:spPr>
          <a:xfrm>
            <a:off x="2790055" y="5238107"/>
            <a:ext cx="381000" cy="381000"/>
          </a:xfrm>
          <a:prstGeom prst="rect">
            <a:avLst/>
          </a:prstGeom>
          <a:noFill/>
        </p:spPr>
        <p:txBody>
          <a:bodyPr wrap="square" rtlCol="0">
            <a:spAutoFit/>
          </a:bodyPr>
          <a:lstStyle/>
          <a:p>
            <a:r>
              <a:rPr lang="en-US" b="1" i="1" dirty="0" smtClean="0">
                <a:solidFill>
                  <a:schemeClr val="bg2"/>
                </a:solidFill>
                <a:latin typeface="Tahoma" pitchFamily="34" charset="0"/>
                <a:ea typeface="Tahoma" pitchFamily="34" charset="0"/>
                <a:cs typeface="Tahoma" pitchFamily="34" charset="0"/>
              </a:rPr>
              <a:t>1</a:t>
            </a:r>
            <a:endParaRPr lang="en-US" b="1" i="1" dirty="0">
              <a:solidFill>
                <a:schemeClr val="bg2"/>
              </a:solidFill>
              <a:latin typeface="Tahoma" pitchFamily="34" charset="0"/>
              <a:ea typeface="Tahoma" pitchFamily="34" charset="0"/>
              <a:cs typeface="Tahoma" pitchFamily="34" charset="0"/>
            </a:endParaRPr>
          </a:p>
        </p:txBody>
      </p:sp>
      <p:sp>
        <p:nvSpPr>
          <p:cNvPr id="17" name="TextBox 16"/>
          <p:cNvSpPr txBox="1"/>
          <p:nvPr/>
        </p:nvSpPr>
        <p:spPr>
          <a:xfrm>
            <a:off x="3475855" y="5238107"/>
            <a:ext cx="381000" cy="381000"/>
          </a:xfrm>
          <a:prstGeom prst="rect">
            <a:avLst/>
          </a:prstGeom>
          <a:noFill/>
        </p:spPr>
        <p:txBody>
          <a:bodyPr wrap="square" rtlCol="0">
            <a:spAutoFit/>
          </a:bodyPr>
          <a:lstStyle/>
          <a:p>
            <a:r>
              <a:rPr lang="en-US" b="1" i="1" dirty="0" smtClean="0">
                <a:solidFill>
                  <a:schemeClr val="bg2"/>
                </a:solidFill>
                <a:latin typeface="Tahoma" pitchFamily="34" charset="0"/>
                <a:ea typeface="Tahoma" pitchFamily="34" charset="0"/>
                <a:cs typeface="Tahoma" pitchFamily="34" charset="0"/>
              </a:rPr>
              <a:t>2</a:t>
            </a:r>
            <a:endParaRPr lang="en-US" b="1" i="1" dirty="0">
              <a:solidFill>
                <a:schemeClr val="bg2"/>
              </a:solidFill>
              <a:latin typeface="Tahoma" pitchFamily="34" charset="0"/>
              <a:ea typeface="Tahoma" pitchFamily="34" charset="0"/>
              <a:cs typeface="Tahoma" pitchFamily="34" charset="0"/>
            </a:endParaRPr>
          </a:p>
        </p:txBody>
      </p:sp>
      <p:sp>
        <p:nvSpPr>
          <p:cNvPr id="18" name="TextBox 17"/>
          <p:cNvSpPr txBox="1"/>
          <p:nvPr/>
        </p:nvSpPr>
        <p:spPr>
          <a:xfrm>
            <a:off x="4085455" y="5238107"/>
            <a:ext cx="381000" cy="381000"/>
          </a:xfrm>
          <a:prstGeom prst="rect">
            <a:avLst/>
          </a:prstGeom>
          <a:noFill/>
        </p:spPr>
        <p:txBody>
          <a:bodyPr wrap="square" rtlCol="0">
            <a:spAutoFit/>
          </a:bodyPr>
          <a:lstStyle/>
          <a:p>
            <a:r>
              <a:rPr lang="en-US" b="1" i="1" dirty="0" smtClean="0">
                <a:solidFill>
                  <a:schemeClr val="bg2"/>
                </a:solidFill>
                <a:latin typeface="Tahoma" pitchFamily="34" charset="0"/>
                <a:ea typeface="Tahoma" pitchFamily="34" charset="0"/>
                <a:cs typeface="Tahoma" pitchFamily="34" charset="0"/>
              </a:rPr>
              <a:t>3</a:t>
            </a:r>
            <a:endParaRPr lang="en-US" b="1" i="1" dirty="0">
              <a:solidFill>
                <a:schemeClr val="bg2"/>
              </a:solidFill>
              <a:latin typeface="Tahoma" pitchFamily="34" charset="0"/>
              <a:ea typeface="Tahoma" pitchFamily="34" charset="0"/>
              <a:cs typeface="Tahoma" pitchFamily="34" charset="0"/>
            </a:endParaRPr>
          </a:p>
        </p:txBody>
      </p:sp>
      <p:sp>
        <p:nvSpPr>
          <p:cNvPr id="19" name="TextBox 18"/>
          <p:cNvSpPr txBox="1"/>
          <p:nvPr/>
        </p:nvSpPr>
        <p:spPr>
          <a:xfrm>
            <a:off x="4695055" y="5238107"/>
            <a:ext cx="381000" cy="381000"/>
          </a:xfrm>
          <a:prstGeom prst="rect">
            <a:avLst/>
          </a:prstGeom>
          <a:noFill/>
        </p:spPr>
        <p:txBody>
          <a:bodyPr wrap="square" rtlCol="0">
            <a:spAutoFit/>
          </a:bodyPr>
          <a:lstStyle/>
          <a:p>
            <a:r>
              <a:rPr lang="en-US" b="1" i="1" dirty="0" smtClean="0">
                <a:solidFill>
                  <a:schemeClr val="bg2"/>
                </a:solidFill>
                <a:latin typeface="Tahoma" pitchFamily="34" charset="0"/>
                <a:ea typeface="Tahoma" pitchFamily="34" charset="0"/>
                <a:cs typeface="Tahoma" pitchFamily="34" charset="0"/>
              </a:rPr>
              <a:t>4</a:t>
            </a:r>
            <a:endParaRPr lang="en-US" b="1" i="1" dirty="0">
              <a:solidFill>
                <a:schemeClr val="bg2"/>
              </a:solidFill>
              <a:latin typeface="Tahoma" pitchFamily="34" charset="0"/>
              <a:ea typeface="Tahoma" pitchFamily="34" charset="0"/>
              <a:cs typeface="Tahoma" pitchFamily="34" charset="0"/>
            </a:endParaRPr>
          </a:p>
        </p:txBody>
      </p:sp>
      <p:sp>
        <p:nvSpPr>
          <p:cNvPr id="20" name="TextBox 19"/>
          <p:cNvSpPr txBox="1"/>
          <p:nvPr/>
        </p:nvSpPr>
        <p:spPr>
          <a:xfrm>
            <a:off x="5380855" y="5238107"/>
            <a:ext cx="381000" cy="381000"/>
          </a:xfrm>
          <a:prstGeom prst="rect">
            <a:avLst/>
          </a:prstGeom>
          <a:noFill/>
        </p:spPr>
        <p:txBody>
          <a:bodyPr wrap="square" rtlCol="0">
            <a:spAutoFit/>
          </a:bodyPr>
          <a:lstStyle/>
          <a:p>
            <a:r>
              <a:rPr lang="en-US" b="1" i="1" dirty="0" smtClean="0">
                <a:solidFill>
                  <a:schemeClr val="bg2"/>
                </a:solidFill>
                <a:latin typeface="Tahoma" pitchFamily="34" charset="0"/>
                <a:ea typeface="Tahoma" pitchFamily="34" charset="0"/>
                <a:cs typeface="Tahoma" pitchFamily="34" charset="0"/>
              </a:rPr>
              <a:t>5</a:t>
            </a:r>
            <a:endParaRPr lang="en-US" b="1" i="1" dirty="0">
              <a:solidFill>
                <a:schemeClr val="bg2"/>
              </a:solidFill>
              <a:latin typeface="Tahoma" pitchFamily="34" charset="0"/>
              <a:ea typeface="Tahoma" pitchFamily="34" charset="0"/>
              <a:cs typeface="Tahoma" pitchFamily="34" charset="0"/>
            </a:endParaRPr>
          </a:p>
        </p:txBody>
      </p:sp>
      <p:sp>
        <p:nvSpPr>
          <p:cNvPr id="21" name="TextBox 20"/>
          <p:cNvSpPr txBox="1"/>
          <p:nvPr/>
        </p:nvSpPr>
        <p:spPr>
          <a:xfrm>
            <a:off x="5990455" y="5238107"/>
            <a:ext cx="381000" cy="381000"/>
          </a:xfrm>
          <a:prstGeom prst="rect">
            <a:avLst/>
          </a:prstGeom>
          <a:noFill/>
        </p:spPr>
        <p:txBody>
          <a:bodyPr wrap="square" rtlCol="0">
            <a:spAutoFit/>
          </a:bodyPr>
          <a:lstStyle/>
          <a:p>
            <a:r>
              <a:rPr lang="en-US" b="1" i="1" dirty="0" smtClean="0">
                <a:solidFill>
                  <a:schemeClr val="bg2"/>
                </a:solidFill>
                <a:latin typeface="Tahoma" pitchFamily="34" charset="0"/>
                <a:ea typeface="Tahoma" pitchFamily="34" charset="0"/>
                <a:cs typeface="Tahoma" pitchFamily="34" charset="0"/>
              </a:rPr>
              <a:t>6</a:t>
            </a:r>
            <a:endParaRPr lang="en-US" b="1" i="1" dirty="0">
              <a:solidFill>
                <a:schemeClr val="bg2"/>
              </a:solidFill>
              <a:latin typeface="Tahoma" pitchFamily="34" charset="0"/>
              <a:ea typeface="Tahoma" pitchFamily="34" charset="0"/>
              <a:cs typeface="Tahoma" pitchFamily="34" charset="0"/>
            </a:endParaRPr>
          </a:p>
        </p:txBody>
      </p:sp>
      <p:sp>
        <p:nvSpPr>
          <p:cNvPr id="22" name="TextBox 21"/>
          <p:cNvSpPr txBox="1"/>
          <p:nvPr/>
        </p:nvSpPr>
        <p:spPr>
          <a:xfrm>
            <a:off x="1528305" y="5238107"/>
            <a:ext cx="914400" cy="369332"/>
          </a:xfrm>
          <a:prstGeom prst="rect">
            <a:avLst/>
          </a:prstGeom>
          <a:noFill/>
        </p:spPr>
        <p:txBody>
          <a:bodyPr wrap="square" rtlCol="0">
            <a:spAutoFit/>
          </a:bodyPr>
          <a:lstStyle/>
          <a:p>
            <a:r>
              <a:rPr lang="en-US" b="1" i="1" dirty="0" smtClean="0">
                <a:solidFill>
                  <a:schemeClr val="bg2"/>
                </a:solidFill>
              </a:rPr>
              <a:t>Dim.</a:t>
            </a:r>
            <a:endParaRPr lang="en-US" b="1" i="1" dirty="0">
              <a:solidFill>
                <a:schemeClr val="bg2"/>
              </a:solidFill>
            </a:endParaRPr>
          </a:p>
        </p:txBody>
      </p:sp>
      <p:graphicFrame>
        <p:nvGraphicFramePr>
          <p:cNvPr id="23" name="Table 22"/>
          <p:cNvGraphicFramePr>
            <a:graphicFrameLocks noGrp="1"/>
          </p:cNvGraphicFramePr>
          <p:nvPr/>
        </p:nvGraphicFramePr>
        <p:xfrm>
          <a:off x="1619672" y="3356992"/>
          <a:ext cx="6095999" cy="11125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r>
                        <a:rPr lang="en-US" sz="1600" dirty="0" smtClean="0"/>
                        <a:t>Job</a:t>
                      </a:r>
                      <a:endParaRPr lang="th-TH" sz="1600" dirty="0"/>
                    </a:p>
                  </a:txBody>
                  <a:tcPr/>
                </a:tc>
                <a:tc gridSpan="3">
                  <a:txBody>
                    <a:bodyPr/>
                    <a:lstStyle/>
                    <a:p>
                      <a:pPr algn="ctr"/>
                      <a:r>
                        <a:rPr lang="en-US" sz="1600" dirty="0" smtClean="0"/>
                        <a:t>Machine Sequence</a:t>
                      </a:r>
                      <a:endParaRPr lang="th-TH" sz="1600" dirty="0"/>
                    </a:p>
                  </a:txBody>
                  <a:tcPr/>
                </a:tc>
                <a:tc hMerge="1">
                  <a:txBody>
                    <a:bodyPr/>
                    <a:lstStyle/>
                    <a:p>
                      <a:endParaRPr lang="th-TH" sz="2000" dirty="0"/>
                    </a:p>
                  </a:txBody>
                  <a:tcPr/>
                </a:tc>
                <a:tc hMerge="1">
                  <a:txBody>
                    <a:bodyPr/>
                    <a:lstStyle/>
                    <a:p>
                      <a:endParaRPr lang="th-TH" sz="2000" dirty="0"/>
                    </a:p>
                  </a:txBody>
                  <a:tcPr/>
                </a:tc>
                <a:tc gridSpan="3">
                  <a:txBody>
                    <a:bodyPr/>
                    <a:lstStyle/>
                    <a:p>
                      <a:pPr algn="ctr"/>
                      <a:r>
                        <a:rPr lang="en-US" sz="1600" dirty="0" smtClean="0"/>
                        <a:t>Processing Time</a:t>
                      </a:r>
                      <a:endParaRPr lang="th-TH" sz="1600" dirty="0"/>
                    </a:p>
                  </a:txBody>
                  <a:tcPr/>
                </a:tc>
                <a:tc hMerge="1">
                  <a:txBody>
                    <a:bodyPr/>
                    <a:lstStyle/>
                    <a:p>
                      <a:endParaRPr lang="th-TH" sz="2000" dirty="0"/>
                    </a:p>
                  </a:txBody>
                  <a:tcPr/>
                </a:tc>
                <a:tc hMerge="1">
                  <a:txBody>
                    <a:bodyPr/>
                    <a:lstStyle/>
                    <a:p>
                      <a:endParaRPr lang="th-TH" sz="2000" dirty="0"/>
                    </a:p>
                  </a:txBody>
                  <a:tcPr/>
                </a:tc>
              </a:tr>
              <a:tr h="370840">
                <a:tc>
                  <a:txBody>
                    <a:bodyPr/>
                    <a:lstStyle/>
                    <a:p>
                      <a:pPr algn="ctr"/>
                      <a:r>
                        <a:rPr lang="en-US" sz="1600" dirty="0" smtClean="0"/>
                        <a:t>A</a:t>
                      </a:r>
                      <a:endParaRPr lang="th-TH" sz="1600" dirty="0"/>
                    </a:p>
                  </a:txBody>
                  <a:tcPr/>
                </a:tc>
                <a:tc>
                  <a:txBody>
                    <a:bodyPr/>
                    <a:lstStyle/>
                    <a:p>
                      <a:pPr algn="ctr"/>
                      <a:r>
                        <a:rPr lang="en-US" sz="1600" dirty="0" smtClean="0"/>
                        <a:t>M1</a:t>
                      </a:r>
                      <a:endParaRPr lang="th-TH" sz="1600" dirty="0"/>
                    </a:p>
                  </a:txBody>
                  <a:tcPr/>
                </a:tc>
                <a:tc>
                  <a:txBody>
                    <a:bodyPr/>
                    <a:lstStyle/>
                    <a:p>
                      <a:pPr algn="ctr"/>
                      <a:r>
                        <a:rPr lang="en-US" sz="1600" dirty="0" smtClean="0"/>
                        <a:t>M2</a:t>
                      </a:r>
                      <a:endParaRPr lang="th-TH" sz="1600" dirty="0"/>
                    </a:p>
                  </a:txBody>
                  <a:tcPr/>
                </a:tc>
                <a:tc>
                  <a:txBody>
                    <a:bodyPr/>
                    <a:lstStyle/>
                    <a:p>
                      <a:pPr algn="ctr"/>
                      <a:r>
                        <a:rPr lang="en-US" sz="1600" dirty="0" smtClean="0"/>
                        <a:t>M3</a:t>
                      </a:r>
                      <a:endParaRPr lang="th-TH" sz="1600" dirty="0"/>
                    </a:p>
                  </a:txBody>
                  <a:tcPr/>
                </a:tc>
                <a:tc>
                  <a:txBody>
                    <a:bodyPr/>
                    <a:lstStyle/>
                    <a:p>
                      <a:pPr algn="ctr"/>
                      <a:r>
                        <a:rPr lang="en-US" sz="1600" dirty="0" smtClean="0"/>
                        <a:t>3</a:t>
                      </a:r>
                      <a:endParaRPr lang="th-TH" sz="1600" dirty="0"/>
                    </a:p>
                  </a:txBody>
                  <a:tcPr/>
                </a:tc>
                <a:tc>
                  <a:txBody>
                    <a:bodyPr/>
                    <a:lstStyle/>
                    <a:p>
                      <a:pPr algn="ctr"/>
                      <a:r>
                        <a:rPr lang="en-US" sz="1600" dirty="0" smtClean="0"/>
                        <a:t>2</a:t>
                      </a:r>
                      <a:endParaRPr lang="th-TH" sz="1600" dirty="0"/>
                    </a:p>
                  </a:txBody>
                  <a:tcPr/>
                </a:tc>
                <a:tc>
                  <a:txBody>
                    <a:bodyPr/>
                    <a:lstStyle/>
                    <a:p>
                      <a:pPr algn="ctr"/>
                      <a:r>
                        <a:rPr lang="en-US" sz="1600" dirty="0" smtClean="0"/>
                        <a:t>6</a:t>
                      </a:r>
                      <a:endParaRPr lang="th-TH" sz="1600" dirty="0"/>
                    </a:p>
                  </a:txBody>
                  <a:tcPr/>
                </a:tc>
              </a:tr>
              <a:tr h="370840">
                <a:tc>
                  <a:txBody>
                    <a:bodyPr/>
                    <a:lstStyle/>
                    <a:p>
                      <a:pPr algn="ctr"/>
                      <a:r>
                        <a:rPr lang="en-US" sz="1600" dirty="0" smtClean="0"/>
                        <a:t>B</a:t>
                      </a:r>
                      <a:endParaRPr lang="th-TH" sz="1600" dirty="0"/>
                    </a:p>
                  </a:txBody>
                  <a:tcPr/>
                </a:tc>
                <a:tc>
                  <a:txBody>
                    <a:bodyPr/>
                    <a:lstStyle/>
                    <a:p>
                      <a:pPr algn="ctr"/>
                      <a:r>
                        <a:rPr lang="en-US" sz="1600" dirty="0" smtClean="0"/>
                        <a:t>M2</a:t>
                      </a:r>
                      <a:endParaRPr lang="th-TH" sz="1600" dirty="0"/>
                    </a:p>
                  </a:txBody>
                  <a:tcPr/>
                </a:tc>
                <a:tc>
                  <a:txBody>
                    <a:bodyPr/>
                    <a:lstStyle/>
                    <a:p>
                      <a:pPr algn="ctr"/>
                      <a:r>
                        <a:rPr lang="en-US" sz="1600" dirty="0" smtClean="0"/>
                        <a:t>M1</a:t>
                      </a:r>
                      <a:endParaRPr lang="th-TH" sz="1600" dirty="0"/>
                    </a:p>
                  </a:txBody>
                  <a:tcPr/>
                </a:tc>
                <a:tc>
                  <a:txBody>
                    <a:bodyPr/>
                    <a:lstStyle/>
                    <a:p>
                      <a:pPr algn="ctr"/>
                      <a:r>
                        <a:rPr lang="en-US" sz="1600" dirty="0" smtClean="0"/>
                        <a:t>M3</a:t>
                      </a:r>
                      <a:endParaRPr lang="th-TH" sz="1600" dirty="0"/>
                    </a:p>
                  </a:txBody>
                  <a:tcPr/>
                </a:tc>
                <a:tc>
                  <a:txBody>
                    <a:bodyPr/>
                    <a:lstStyle/>
                    <a:p>
                      <a:pPr algn="ctr"/>
                      <a:r>
                        <a:rPr lang="en-US" sz="1600" dirty="0" smtClean="0"/>
                        <a:t>5</a:t>
                      </a:r>
                      <a:endParaRPr lang="th-TH" sz="1600" dirty="0"/>
                    </a:p>
                  </a:txBody>
                  <a:tcPr/>
                </a:tc>
                <a:tc>
                  <a:txBody>
                    <a:bodyPr/>
                    <a:lstStyle/>
                    <a:p>
                      <a:pPr algn="ctr"/>
                      <a:r>
                        <a:rPr lang="en-US" sz="1600" dirty="0" smtClean="0"/>
                        <a:t>3</a:t>
                      </a:r>
                      <a:endParaRPr lang="th-TH" sz="1600" dirty="0"/>
                    </a:p>
                  </a:txBody>
                  <a:tcPr/>
                </a:tc>
                <a:tc>
                  <a:txBody>
                    <a:bodyPr/>
                    <a:lstStyle/>
                    <a:p>
                      <a:pPr algn="ctr"/>
                      <a:r>
                        <a:rPr lang="en-US" sz="1600" dirty="0" smtClean="0"/>
                        <a:t>4</a:t>
                      </a:r>
                      <a:endParaRPr lang="th-TH" sz="16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r>
              <a:rPr lang="en-US" dirty="0" smtClean="0"/>
              <a:t>Where EA fits</a:t>
            </a:r>
          </a:p>
        </p:txBody>
      </p:sp>
      <p:sp>
        <p:nvSpPr>
          <p:cNvPr id="6" name="Text Placeholder 5"/>
          <p:cNvSpPr>
            <a:spLocks noGrp="1"/>
          </p:cNvSpPr>
          <p:nvPr>
            <p:ph type="body" sz="half" idx="1"/>
          </p:nvPr>
        </p:nvSpPr>
        <p:spPr>
          <a:xfrm>
            <a:off x="1447800" y="1112837"/>
            <a:ext cx="6172200" cy="4525963"/>
          </a:xfrm>
        </p:spPr>
        <p:txBody>
          <a:bodyPr/>
          <a:lstStyle/>
          <a:p>
            <a:r>
              <a:rPr lang="en-US" sz="3600" dirty="0" err="1" smtClean="0"/>
              <a:t>Multiobjective</a:t>
            </a:r>
            <a:r>
              <a:rPr lang="en-US" sz="3600" dirty="0" smtClean="0"/>
              <a:t> optimization</a:t>
            </a:r>
          </a:p>
          <a:p>
            <a:r>
              <a:rPr lang="en-US" sz="3600" dirty="0" smtClean="0"/>
              <a:t>Multimodal optimization</a:t>
            </a:r>
          </a:p>
          <a:p>
            <a:r>
              <a:rPr lang="en-US" sz="3600" dirty="0" smtClean="0"/>
              <a:t>Constrained optimization</a:t>
            </a:r>
          </a:p>
          <a:p>
            <a:r>
              <a:rPr lang="en-US" sz="3600" dirty="0" smtClean="0"/>
              <a:t>Combinatorial optimization</a:t>
            </a:r>
          </a:p>
          <a:p>
            <a:endParaRPr lang="en-US" sz="3600" dirty="0"/>
          </a:p>
        </p:txBody>
      </p:sp>
      <p:graphicFrame>
        <p:nvGraphicFramePr>
          <p:cNvPr id="4" name="Content Placeholder 3"/>
          <p:cNvGraphicFramePr>
            <a:graphicFrameLocks noGrp="1"/>
          </p:cNvGraphicFramePr>
          <p:nvPr>
            <p:ph sz="half" idx="2"/>
          </p:nvPr>
        </p:nvGraphicFramePr>
        <p:xfrm>
          <a:off x="4800600" y="2713037"/>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477000" y="4964668"/>
            <a:ext cx="609600" cy="369332"/>
          </a:xfrm>
          <a:prstGeom prst="rect">
            <a:avLst/>
          </a:prstGeom>
          <a:noFill/>
        </p:spPr>
        <p:txBody>
          <a:bodyPr wrap="square" rtlCol="0">
            <a:spAutoFit/>
          </a:bodyPr>
          <a:lstStyle/>
          <a:p>
            <a:pPr algn="ctr"/>
            <a:r>
              <a:rPr lang="en-US" dirty="0" smtClean="0"/>
              <a:t>EA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Graphic spid="4" grpId="0">
        <p:bldAsOne/>
      </p:bldGraphic>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Solution Mapping</a:t>
            </a:r>
            <a:endParaRPr lang="en-US" altLang="ko-KR" dirty="0">
              <a:ea typeface="Gulim" pitchFamily="34" charset="-127"/>
            </a:endParaRPr>
          </a:p>
        </p:txBody>
      </p:sp>
      <p:sp>
        <p:nvSpPr>
          <p:cNvPr id="32771" name="Rectangle 3"/>
          <p:cNvSpPr>
            <a:spLocks noGrp="1" noChangeArrowheads="1"/>
          </p:cNvSpPr>
          <p:nvPr>
            <p:ph type="body" idx="1"/>
          </p:nvPr>
        </p:nvSpPr>
        <p:spPr>
          <a:xfrm>
            <a:off x="251520" y="1052736"/>
            <a:ext cx="8712968" cy="3168352"/>
          </a:xfrm>
        </p:spPr>
        <p:txBody>
          <a:bodyPr/>
          <a:lstStyle/>
          <a:p>
            <a:pPr>
              <a:buNone/>
            </a:pPr>
            <a:r>
              <a:rPr lang="en-US" altLang="zh-CN" sz="2000" dirty="0" smtClean="0">
                <a:solidFill>
                  <a:schemeClr val="tx2"/>
                </a:solidFill>
                <a:ea typeface="SimSun" pitchFamily="2" charset="-122"/>
              </a:rPr>
              <a:t>Apply the </a:t>
            </a:r>
            <a:r>
              <a:rPr lang="en-US" altLang="zh-CN" sz="2000" b="1" i="1" dirty="0" smtClean="0">
                <a:solidFill>
                  <a:schemeClr val="tx2"/>
                </a:solidFill>
                <a:ea typeface="SimSun" pitchFamily="2" charset="-122"/>
              </a:rPr>
              <a:t>m-repetition of job numbers permutation </a:t>
            </a:r>
            <a:r>
              <a:rPr lang="en-US" altLang="zh-CN" sz="2000" dirty="0" smtClean="0">
                <a:solidFill>
                  <a:schemeClr val="tx2"/>
                </a:solidFill>
                <a:ea typeface="SimSun" pitchFamily="2" charset="-122"/>
              </a:rPr>
              <a:t>(</a:t>
            </a:r>
            <a:r>
              <a:rPr lang="en-US" altLang="zh-CN" sz="2000" dirty="0" err="1" smtClean="0">
                <a:solidFill>
                  <a:schemeClr val="tx2"/>
                </a:solidFill>
                <a:ea typeface="SimSun" pitchFamily="2" charset="-122"/>
              </a:rPr>
              <a:t>Tasgetiren</a:t>
            </a:r>
            <a:r>
              <a:rPr lang="en-US" altLang="zh-CN" sz="2000" dirty="0" smtClean="0">
                <a:solidFill>
                  <a:schemeClr val="tx2"/>
                </a:solidFill>
                <a:ea typeface="SimSun" pitchFamily="2" charset="-122"/>
              </a:rPr>
              <a:t> et al., 2005)</a:t>
            </a:r>
          </a:p>
          <a:p>
            <a:pPr>
              <a:buNone/>
            </a:pPr>
            <a:endParaRPr lang="ko-KR" altLang="en-US" dirty="0">
              <a:solidFill>
                <a:schemeClr val="bg2"/>
              </a:solidFill>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pic>
        <p:nvPicPr>
          <p:cNvPr id="7"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sp>
        <p:nvSpPr>
          <p:cNvPr id="24" name="TextBox 23"/>
          <p:cNvSpPr txBox="1"/>
          <p:nvPr/>
        </p:nvSpPr>
        <p:spPr>
          <a:xfrm>
            <a:off x="1530453" y="2921587"/>
            <a:ext cx="914400" cy="369332"/>
          </a:xfrm>
          <a:prstGeom prst="rect">
            <a:avLst/>
          </a:prstGeom>
          <a:noFill/>
        </p:spPr>
        <p:txBody>
          <a:bodyPr wrap="square" rtlCol="0">
            <a:spAutoFit/>
          </a:bodyPr>
          <a:lstStyle/>
          <a:p>
            <a:r>
              <a:rPr lang="en-US" b="1" i="1" dirty="0" smtClean="0"/>
              <a:t>Dim.</a:t>
            </a:r>
            <a:endParaRPr lang="en-US" b="1" i="1" dirty="0"/>
          </a:p>
        </p:txBody>
      </p:sp>
      <p:sp>
        <p:nvSpPr>
          <p:cNvPr id="25" name="TextBox 24"/>
          <p:cNvSpPr txBox="1"/>
          <p:nvPr/>
        </p:nvSpPr>
        <p:spPr>
          <a:xfrm>
            <a:off x="1517574" y="1840167"/>
            <a:ext cx="914400" cy="369332"/>
          </a:xfrm>
          <a:prstGeom prst="rect">
            <a:avLst/>
          </a:prstGeom>
          <a:noFill/>
        </p:spPr>
        <p:txBody>
          <a:bodyPr wrap="square" rtlCol="0">
            <a:spAutoFit/>
          </a:bodyPr>
          <a:lstStyle/>
          <a:p>
            <a:r>
              <a:rPr lang="en-US" b="1" i="1" dirty="0" smtClean="0"/>
              <a:t>Dim.</a:t>
            </a:r>
            <a:endParaRPr lang="en-US" b="1" i="1" dirty="0"/>
          </a:p>
        </p:txBody>
      </p:sp>
      <p:sp>
        <p:nvSpPr>
          <p:cNvPr id="26" name="TextBox 25"/>
          <p:cNvSpPr txBox="1"/>
          <p:nvPr/>
        </p:nvSpPr>
        <p:spPr>
          <a:xfrm>
            <a:off x="1517574" y="4235634"/>
            <a:ext cx="914400" cy="369332"/>
          </a:xfrm>
          <a:prstGeom prst="rect">
            <a:avLst/>
          </a:prstGeom>
          <a:noFill/>
        </p:spPr>
        <p:txBody>
          <a:bodyPr wrap="square" rtlCol="0">
            <a:spAutoFit/>
          </a:bodyPr>
          <a:lstStyle/>
          <a:p>
            <a:r>
              <a:rPr lang="en-US" b="1" i="1" dirty="0" smtClean="0"/>
              <a:t>Dim.</a:t>
            </a:r>
            <a:endParaRPr lang="en-US" b="1" i="1" dirty="0"/>
          </a:p>
        </p:txBody>
      </p:sp>
      <p:sp>
        <p:nvSpPr>
          <p:cNvPr id="27" name="AutoShape 148"/>
          <p:cNvSpPr>
            <a:spLocks noChangeArrowheads="1"/>
          </p:cNvSpPr>
          <p:nvPr/>
        </p:nvSpPr>
        <p:spPr bwMode="auto">
          <a:xfrm>
            <a:off x="4267200" y="5292786"/>
            <a:ext cx="381000" cy="362733"/>
          </a:xfrm>
          <a:prstGeom prst="downArrow">
            <a:avLst>
              <a:gd name="adj1" fmla="val 50000"/>
              <a:gd name="adj2" fmla="val 25000"/>
            </a:avLst>
          </a:prstGeom>
          <a:solidFill>
            <a:srgbClr val="FF0000"/>
          </a:solidFill>
          <a:ln w="9525" algn="ctr">
            <a:solidFill>
              <a:schemeClr val="tx1"/>
            </a:solidFill>
            <a:miter lim="800000"/>
            <a:headEnd/>
            <a:tailEnd/>
          </a:ln>
          <a:effectLst/>
        </p:spPr>
        <p:txBody>
          <a:bodyPr wrap="none" anchor="ctr"/>
          <a:lstStyle/>
          <a:p>
            <a:endParaRPr lang="en-US"/>
          </a:p>
        </p:txBody>
      </p:sp>
      <p:sp>
        <p:nvSpPr>
          <p:cNvPr id="28" name="Rectangle 101"/>
          <p:cNvSpPr>
            <a:spLocks noChangeArrowheads="1"/>
          </p:cNvSpPr>
          <p:nvPr/>
        </p:nvSpPr>
        <p:spPr bwMode="auto">
          <a:xfrm>
            <a:off x="2622748" y="5657638"/>
            <a:ext cx="466725"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1</a:t>
            </a:r>
          </a:p>
        </p:txBody>
      </p:sp>
      <p:sp>
        <p:nvSpPr>
          <p:cNvPr id="29" name="Rectangle 103"/>
          <p:cNvSpPr>
            <a:spLocks noChangeArrowheads="1"/>
          </p:cNvSpPr>
          <p:nvPr/>
        </p:nvSpPr>
        <p:spPr bwMode="auto">
          <a:xfrm>
            <a:off x="3260923" y="5662400"/>
            <a:ext cx="4667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2</a:t>
            </a:r>
            <a:endParaRPr lang="en-US" b="1" i="1" dirty="0">
              <a:solidFill>
                <a:srgbClr val="000000"/>
              </a:solidFill>
              <a:latin typeface="Tahoma" pitchFamily="34" charset="0"/>
              <a:ea typeface="Tahoma" pitchFamily="34" charset="0"/>
              <a:cs typeface="Tahoma" pitchFamily="34" charset="0"/>
            </a:endParaRPr>
          </a:p>
        </p:txBody>
      </p:sp>
      <p:sp>
        <p:nvSpPr>
          <p:cNvPr id="30" name="Rectangle 105"/>
          <p:cNvSpPr>
            <a:spLocks noChangeArrowheads="1"/>
          </p:cNvSpPr>
          <p:nvPr/>
        </p:nvSpPr>
        <p:spPr bwMode="auto">
          <a:xfrm>
            <a:off x="3792735" y="5663988"/>
            <a:ext cx="6826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a:t>
            </a:r>
            <a:r>
              <a:rPr lang="en-US" b="1" i="1" dirty="0">
                <a:solidFill>
                  <a:srgbClr val="000000"/>
                </a:solidFill>
                <a:latin typeface="Tahoma" pitchFamily="34" charset="0"/>
                <a:ea typeface="Tahoma" pitchFamily="34" charset="0"/>
                <a:cs typeface="Tahoma" pitchFamily="34" charset="0"/>
              </a:rPr>
              <a:t>3</a:t>
            </a:r>
          </a:p>
        </p:txBody>
      </p:sp>
      <p:sp>
        <p:nvSpPr>
          <p:cNvPr id="31" name="Rectangle 107"/>
          <p:cNvSpPr>
            <a:spLocks noChangeArrowheads="1"/>
          </p:cNvSpPr>
          <p:nvPr/>
        </p:nvSpPr>
        <p:spPr bwMode="auto">
          <a:xfrm>
            <a:off x="4561085" y="5663988"/>
            <a:ext cx="465138"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4</a:t>
            </a:r>
            <a:endParaRPr lang="en-US" b="1" i="1" dirty="0">
              <a:solidFill>
                <a:srgbClr val="000000"/>
              </a:solidFill>
              <a:latin typeface="Tahoma" pitchFamily="34" charset="0"/>
              <a:ea typeface="Tahoma" pitchFamily="34" charset="0"/>
              <a:cs typeface="Tahoma" pitchFamily="34" charset="0"/>
            </a:endParaRPr>
          </a:p>
        </p:txBody>
      </p:sp>
      <p:sp>
        <p:nvSpPr>
          <p:cNvPr id="32" name="Rectangle 109"/>
          <p:cNvSpPr>
            <a:spLocks noChangeArrowheads="1"/>
          </p:cNvSpPr>
          <p:nvPr/>
        </p:nvSpPr>
        <p:spPr bwMode="auto">
          <a:xfrm>
            <a:off x="5100835" y="5668750"/>
            <a:ext cx="682625" cy="490538"/>
          </a:xfrm>
          <a:prstGeom prst="rect">
            <a:avLst/>
          </a:prstGeom>
          <a:noFill/>
          <a:ln w="9525">
            <a:noFill/>
            <a:miter lim="800000"/>
            <a:headEnd/>
            <a:tailEnd/>
          </a:ln>
        </p:spPr>
        <p:txBody>
          <a:bodyPr anchor="ctr"/>
          <a:lstStyle/>
          <a:p>
            <a:pPr>
              <a:spcBef>
                <a:spcPct val="0"/>
              </a:spcBef>
            </a:pPr>
            <a:r>
              <a:rPr lang="en-US" i="1" dirty="0" smtClean="0">
                <a:solidFill>
                  <a:srgbClr val="99FF99"/>
                </a:solidFill>
                <a:cs typeface="Arial" charset="0"/>
              </a:rPr>
              <a:t>  </a:t>
            </a:r>
            <a:r>
              <a:rPr lang="en-US" b="1" i="1" dirty="0">
                <a:solidFill>
                  <a:srgbClr val="000000"/>
                </a:solidFill>
                <a:latin typeface="Tahoma" pitchFamily="34" charset="0"/>
                <a:ea typeface="Tahoma" pitchFamily="34" charset="0"/>
                <a:cs typeface="Tahoma" pitchFamily="34" charset="0"/>
              </a:rPr>
              <a:t>5</a:t>
            </a:r>
            <a:r>
              <a:rPr lang="en-US" b="1" i="1" dirty="0" smtClean="0">
                <a:solidFill>
                  <a:srgbClr val="000000"/>
                </a:solidFill>
                <a:latin typeface="Tahoma" pitchFamily="34" charset="0"/>
                <a:ea typeface="Tahoma" pitchFamily="34" charset="0"/>
                <a:cs typeface="Tahoma" pitchFamily="34" charset="0"/>
              </a:rPr>
              <a:t> </a:t>
            </a:r>
            <a:endParaRPr lang="en-US" b="1" i="1" dirty="0">
              <a:solidFill>
                <a:srgbClr val="000000"/>
              </a:solidFill>
              <a:latin typeface="Tahoma" pitchFamily="34" charset="0"/>
              <a:ea typeface="Tahoma" pitchFamily="34" charset="0"/>
              <a:cs typeface="Tahoma" pitchFamily="34" charset="0"/>
            </a:endParaRPr>
          </a:p>
        </p:txBody>
      </p:sp>
      <p:sp>
        <p:nvSpPr>
          <p:cNvPr id="33" name="Rectangle 111"/>
          <p:cNvSpPr>
            <a:spLocks noChangeArrowheads="1"/>
          </p:cNvSpPr>
          <p:nvPr/>
        </p:nvSpPr>
        <p:spPr bwMode="auto">
          <a:xfrm>
            <a:off x="5821560" y="5665575"/>
            <a:ext cx="557213"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a:t>
            </a:r>
            <a:r>
              <a:rPr lang="en-US" b="1" i="1" dirty="0">
                <a:solidFill>
                  <a:srgbClr val="000000"/>
                </a:solidFill>
                <a:latin typeface="Tahoma" pitchFamily="34" charset="0"/>
                <a:ea typeface="Tahoma" pitchFamily="34" charset="0"/>
                <a:cs typeface="Tahoma" pitchFamily="34" charset="0"/>
              </a:rPr>
              <a:t>6</a:t>
            </a:r>
          </a:p>
        </p:txBody>
      </p:sp>
      <p:sp>
        <p:nvSpPr>
          <p:cNvPr id="34" name="TextBox 33"/>
          <p:cNvSpPr txBox="1"/>
          <p:nvPr/>
        </p:nvSpPr>
        <p:spPr>
          <a:xfrm>
            <a:off x="1502547" y="5688813"/>
            <a:ext cx="914400" cy="369332"/>
          </a:xfrm>
          <a:prstGeom prst="rect">
            <a:avLst/>
          </a:prstGeom>
          <a:noFill/>
        </p:spPr>
        <p:txBody>
          <a:bodyPr wrap="square" rtlCol="0">
            <a:spAutoFit/>
          </a:bodyPr>
          <a:lstStyle/>
          <a:p>
            <a:r>
              <a:rPr lang="en-US" b="1" i="1" dirty="0" smtClean="0"/>
              <a:t>Dim.</a:t>
            </a:r>
            <a:endParaRPr lang="en-US" b="1" i="1" dirty="0"/>
          </a:p>
        </p:txBody>
      </p:sp>
      <p:sp>
        <p:nvSpPr>
          <p:cNvPr id="35" name="Text Box 84"/>
          <p:cNvSpPr txBox="1">
            <a:spLocks noChangeArrowheads="1"/>
          </p:cNvSpPr>
          <p:nvPr/>
        </p:nvSpPr>
        <p:spPr bwMode="auto">
          <a:xfrm>
            <a:off x="2514600" y="6156762"/>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36" name="Text Box 84"/>
          <p:cNvSpPr txBox="1">
            <a:spLocks noChangeArrowheads="1"/>
          </p:cNvSpPr>
          <p:nvPr/>
        </p:nvSpPr>
        <p:spPr bwMode="auto">
          <a:xfrm>
            <a:off x="4457163" y="6156762"/>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37" name="Text Box 84"/>
          <p:cNvSpPr txBox="1">
            <a:spLocks noChangeArrowheads="1"/>
          </p:cNvSpPr>
          <p:nvPr/>
        </p:nvSpPr>
        <p:spPr bwMode="auto">
          <a:xfrm>
            <a:off x="3810000" y="6156762"/>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38" name="Text Box 75"/>
          <p:cNvSpPr txBox="1">
            <a:spLocks noChangeArrowheads="1"/>
          </p:cNvSpPr>
          <p:nvPr/>
        </p:nvSpPr>
        <p:spPr bwMode="auto">
          <a:xfrm>
            <a:off x="3174642" y="6156762"/>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39" name="Text Box 75"/>
          <p:cNvSpPr txBox="1">
            <a:spLocks noChangeArrowheads="1"/>
          </p:cNvSpPr>
          <p:nvPr/>
        </p:nvSpPr>
        <p:spPr bwMode="auto">
          <a:xfrm>
            <a:off x="5750415" y="61503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40" name="Text Box 75"/>
          <p:cNvSpPr txBox="1">
            <a:spLocks noChangeArrowheads="1"/>
          </p:cNvSpPr>
          <p:nvPr/>
        </p:nvSpPr>
        <p:spPr bwMode="auto">
          <a:xfrm>
            <a:off x="5103252" y="61503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41" name="Text Box 43"/>
          <p:cNvSpPr txBox="1">
            <a:spLocks noChangeArrowheads="1"/>
          </p:cNvSpPr>
          <p:nvPr/>
        </p:nvSpPr>
        <p:spPr bwMode="auto">
          <a:xfrm>
            <a:off x="2533896" y="2212602"/>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.23</a:t>
            </a:r>
            <a:endParaRPr lang="th-TH" sz="2600" i="1" dirty="0">
              <a:solidFill>
                <a:schemeClr val="bg2"/>
              </a:solidFill>
              <a:latin typeface="Tahoma" pitchFamily="34" charset="0"/>
              <a:ea typeface="Tahoma" pitchFamily="34" charset="0"/>
              <a:cs typeface="Tahoma" pitchFamily="34" charset="0"/>
            </a:endParaRPr>
          </a:p>
        </p:txBody>
      </p:sp>
      <p:sp>
        <p:nvSpPr>
          <p:cNvPr id="42" name="Rectangle 47"/>
          <p:cNvSpPr>
            <a:spLocks noChangeArrowheads="1"/>
          </p:cNvSpPr>
          <p:nvPr/>
        </p:nvSpPr>
        <p:spPr bwMode="auto">
          <a:xfrm>
            <a:off x="2686296" y="1755402"/>
            <a:ext cx="466725" cy="490538"/>
          </a:xfrm>
          <a:prstGeom prst="rect">
            <a:avLst/>
          </a:prstGeom>
          <a:noFill/>
          <a:ln w="9525">
            <a:noFill/>
            <a:miter lim="800000"/>
            <a:headEnd/>
            <a:tailEnd/>
          </a:ln>
        </p:spPr>
        <p:txBody>
          <a:bodyPr anchor="ctr"/>
          <a:lstStyle/>
          <a:p>
            <a:pPr>
              <a:spcBef>
                <a:spcPct val="0"/>
              </a:spcBef>
            </a:pPr>
            <a:r>
              <a:rPr lang="en-US" b="1" i="1" dirty="0">
                <a:solidFill>
                  <a:schemeClr val="bg2"/>
                </a:solidFill>
                <a:latin typeface="Tahoma" pitchFamily="34" charset="0"/>
                <a:ea typeface="Tahoma" pitchFamily="34" charset="0"/>
                <a:cs typeface="Tahoma" pitchFamily="34" charset="0"/>
              </a:rPr>
              <a:t>1 </a:t>
            </a:r>
          </a:p>
        </p:txBody>
      </p:sp>
      <p:sp>
        <p:nvSpPr>
          <p:cNvPr id="43" name="Text Box 32"/>
          <p:cNvSpPr txBox="1">
            <a:spLocks noChangeArrowheads="1"/>
          </p:cNvSpPr>
          <p:nvPr/>
        </p:nvSpPr>
        <p:spPr bwMode="auto">
          <a:xfrm>
            <a:off x="3181059" y="2212602"/>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.97</a:t>
            </a:r>
            <a:endParaRPr lang="th-TH" sz="2600" i="1" dirty="0">
              <a:solidFill>
                <a:schemeClr val="bg2"/>
              </a:solidFill>
              <a:latin typeface="Tahoma" pitchFamily="34" charset="0"/>
              <a:ea typeface="Tahoma" pitchFamily="34" charset="0"/>
              <a:cs typeface="Tahoma" pitchFamily="34" charset="0"/>
            </a:endParaRPr>
          </a:p>
        </p:txBody>
      </p:sp>
      <p:sp>
        <p:nvSpPr>
          <p:cNvPr id="44" name="Text Box 33"/>
          <p:cNvSpPr txBox="1">
            <a:spLocks noChangeArrowheads="1"/>
          </p:cNvSpPr>
          <p:nvPr/>
        </p:nvSpPr>
        <p:spPr bwMode="auto">
          <a:xfrm>
            <a:off x="3829296" y="2212602"/>
            <a:ext cx="647700" cy="492125"/>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.34</a:t>
            </a:r>
            <a:endParaRPr lang="th-TH" sz="2600" i="1" dirty="0">
              <a:solidFill>
                <a:schemeClr val="bg2"/>
              </a:solidFill>
              <a:latin typeface="Tahoma" pitchFamily="34" charset="0"/>
              <a:ea typeface="Tahoma" pitchFamily="34" charset="0"/>
              <a:cs typeface="Tahoma" pitchFamily="34" charset="0"/>
            </a:endParaRPr>
          </a:p>
        </p:txBody>
      </p:sp>
      <p:sp>
        <p:nvSpPr>
          <p:cNvPr id="45" name="Text Box 34"/>
          <p:cNvSpPr txBox="1">
            <a:spLocks noChangeArrowheads="1"/>
          </p:cNvSpPr>
          <p:nvPr/>
        </p:nvSpPr>
        <p:spPr bwMode="auto">
          <a:xfrm>
            <a:off x="4438896" y="2212602"/>
            <a:ext cx="647700" cy="492125"/>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.46</a:t>
            </a:r>
            <a:endParaRPr lang="th-TH" sz="2600" i="1" dirty="0">
              <a:solidFill>
                <a:schemeClr val="bg2"/>
              </a:solidFill>
              <a:latin typeface="Tahoma" pitchFamily="34" charset="0"/>
              <a:ea typeface="Tahoma" pitchFamily="34" charset="0"/>
              <a:cs typeface="Tahoma" pitchFamily="34" charset="0"/>
            </a:endParaRPr>
          </a:p>
        </p:txBody>
      </p:sp>
      <p:sp>
        <p:nvSpPr>
          <p:cNvPr id="46" name="Text Box 42"/>
          <p:cNvSpPr txBox="1">
            <a:spLocks noChangeArrowheads="1"/>
          </p:cNvSpPr>
          <p:nvPr/>
        </p:nvSpPr>
        <p:spPr bwMode="auto">
          <a:xfrm>
            <a:off x="5086059" y="2212602"/>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.71</a:t>
            </a:r>
            <a:endParaRPr lang="th-TH" sz="2600" i="1" dirty="0">
              <a:solidFill>
                <a:schemeClr val="bg2"/>
              </a:solidFill>
              <a:latin typeface="Tahoma" pitchFamily="34" charset="0"/>
              <a:ea typeface="Tahoma" pitchFamily="34" charset="0"/>
              <a:cs typeface="Tahoma" pitchFamily="34" charset="0"/>
            </a:endParaRPr>
          </a:p>
        </p:txBody>
      </p:sp>
      <p:sp>
        <p:nvSpPr>
          <p:cNvPr id="47" name="Text Box 35"/>
          <p:cNvSpPr txBox="1">
            <a:spLocks noChangeArrowheads="1"/>
          </p:cNvSpPr>
          <p:nvPr/>
        </p:nvSpPr>
        <p:spPr bwMode="auto">
          <a:xfrm>
            <a:off x="5734296" y="2212602"/>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400" i="1" dirty="0" smtClean="0">
                <a:solidFill>
                  <a:schemeClr val="bg2"/>
                </a:solidFill>
              </a:rPr>
              <a:t>.</a:t>
            </a:r>
            <a:r>
              <a:rPr lang="en-US" sz="2600" i="1" dirty="0" smtClean="0">
                <a:solidFill>
                  <a:schemeClr val="bg2"/>
                </a:solidFill>
                <a:latin typeface="Tahoma" pitchFamily="34" charset="0"/>
                <a:ea typeface="Tahoma" pitchFamily="34" charset="0"/>
                <a:cs typeface="Tahoma" pitchFamily="34" charset="0"/>
              </a:rPr>
              <a:t>58</a:t>
            </a:r>
            <a:endParaRPr lang="th-TH" sz="2600" i="1" dirty="0">
              <a:solidFill>
                <a:schemeClr val="bg2"/>
              </a:solidFill>
              <a:latin typeface="Tahoma" pitchFamily="34" charset="0"/>
              <a:ea typeface="Tahoma" pitchFamily="34" charset="0"/>
              <a:cs typeface="Tahoma" pitchFamily="34" charset="0"/>
            </a:endParaRPr>
          </a:p>
        </p:txBody>
      </p:sp>
      <p:sp>
        <p:nvSpPr>
          <p:cNvPr id="48" name="Rectangle 48"/>
          <p:cNvSpPr>
            <a:spLocks noChangeArrowheads="1"/>
          </p:cNvSpPr>
          <p:nvPr/>
        </p:nvSpPr>
        <p:spPr bwMode="auto">
          <a:xfrm>
            <a:off x="3295896" y="1755402"/>
            <a:ext cx="465138"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2</a:t>
            </a:r>
          </a:p>
        </p:txBody>
      </p:sp>
      <p:sp>
        <p:nvSpPr>
          <p:cNvPr id="49" name="Rectangle 49"/>
          <p:cNvSpPr>
            <a:spLocks noChangeArrowheads="1"/>
          </p:cNvSpPr>
          <p:nvPr/>
        </p:nvSpPr>
        <p:spPr bwMode="auto">
          <a:xfrm>
            <a:off x="3829296" y="1755402"/>
            <a:ext cx="6826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3 </a:t>
            </a:r>
            <a:endParaRPr lang="en-US" b="1" i="1" dirty="0">
              <a:solidFill>
                <a:srgbClr val="000000"/>
              </a:solidFill>
              <a:latin typeface="Tahoma" pitchFamily="34" charset="0"/>
              <a:ea typeface="Tahoma" pitchFamily="34" charset="0"/>
              <a:cs typeface="Tahoma" pitchFamily="34" charset="0"/>
            </a:endParaRPr>
          </a:p>
        </p:txBody>
      </p:sp>
      <p:sp>
        <p:nvSpPr>
          <p:cNvPr id="50" name="Rectangle 50"/>
          <p:cNvSpPr>
            <a:spLocks noChangeArrowheads="1"/>
          </p:cNvSpPr>
          <p:nvPr/>
        </p:nvSpPr>
        <p:spPr bwMode="auto">
          <a:xfrm>
            <a:off x="4515096" y="1755402"/>
            <a:ext cx="4667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4 </a:t>
            </a:r>
            <a:endParaRPr lang="en-US" b="1" i="1" dirty="0">
              <a:solidFill>
                <a:srgbClr val="000000"/>
              </a:solidFill>
              <a:latin typeface="Tahoma" pitchFamily="34" charset="0"/>
              <a:ea typeface="Tahoma" pitchFamily="34" charset="0"/>
              <a:cs typeface="Tahoma" pitchFamily="34" charset="0"/>
            </a:endParaRPr>
          </a:p>
        </p:txBody>
      </p:sp>
      <p:sp>
        <p:nvSpPr>
          <p:cNvPr id="51" name="Rectangle 51"/>
          <p:cNvSpPr>
            <a:spLocks noChangeArrowheads="1"/>
          </p:cNvSpPr>
          <p:nvPr/>
        </p:nvSpPr>
        <p:spPr bwMode="auto">
          <a:xfrm>
            <a:off x="5200896" y="1755402"/>
            <a:ext cx="465138"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5</a:t>
            </a:r>
          </a:p>
        </p:txBody>
      </p:sp>
      <p:sp>
        <p:nvSpPr>
          <p:cNvPr id="52" name="Rectangle 52"/>
          <p:cNvSpPr>
            <a:spLocks noChangeArrowheads="1"/>
          </p:cNvSpPr>
          <p:nvPr/>
        </p:nvSpPr>
        <p:spPr bwMode="auto">
          <a:xfrm>
            <a:off x="5734296" y="1755402"/>
            <a:ext cx="6826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6 </a:t>
            </a:r>
            <a:endParaRPr lang="en-US" b="1" i="1" dirty="0">
              <a:solidFill>
                <a:srgbClr val="000000"/>
              </a:solidFill>
              <a:latin typeface="Tahoma" pitchFamily="34" charset="0"/>
              <a:ea typeface="Tahoma" pitchFamily="34" charset="0"/>
              <a:cs typeface="Tahoma" pitchFamily="34" charset="0"/>
            </a:endParaRPr>
          </a:p>
        </p:txBody>
      </p:sp>
      <p:sp>
        <p:nvSpPr>
          <p:cNvPr id="53" name="Text Box 43"/>
          <p:cNvSpPr txBox="1">
            <a:spLocks noChangeArrowheads="1"/>
          </p:cNvSpPr>
          <p:nvPr/>
        </p:nvSpPr>
        <p:spPr bwMode="auto">
          <a:xfrm>
            <a:off x="2514600" y="3285828"/>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.23</a:t>
            </a:r>
            <a:endParaRPr lang="th-TH" sz="2600" i="1" dirty="0">
              <a:solidFill>
                <a:schemeClr val="bg2"/>
              </a:solidFill>
              <a:latin typeface="Tahoma" pitchFamily="34" charset="0"/>
              <a:ea typeface="Tahoma" pitchFamily="34" charset="0"/>
              <a:cs typeface="Tahoma" pitchFamily="34" charset="0"/>
            </a:endParaRPr>
          </a:p>
        </p:txBody>
      </p:sp>
      <p:sp>
        <p:nvSpPr>
          <p:cNvPr id="54" name="Rectangle 47"/>
          <p:cNvSpPr>
            <a:spLocks noChangeArrowheads="1"/>
          </p:cNvSpPr>
          <p:nvPr/>
        </p:nvSpPr>
        <p:spPr bwMode="auto">
          <a:xfrm>
            <a:off x="2667000" y="2828628"/>
            <a:ext cx="466725" cy="490538"/>
          </a:xfrm>
          <a:prstGeom prst="rect">
            <a:avLst/>
          </a:prstGeom>
          <a:noFill/>
          <a:ln w="9525">
            <a:noFill/>
            <a:miter lim="800000"/>
            <a:headEnd/>
            <a:tailEnd/>
          </a:ln>
        </p:spPr>
        <p:txBody>
          <a:bodyPr anchor="ctr"/>
          <a:lstStyle/>
          <a:p>
            <a:pPr>
              <a:spcBef>
                <a:spcPct val="0"/>
              </a:spcBef>
            </a:pPr>
            <a:r>
              <a:rPr lang="en-US" b="1" i="1" dirty="0">
                <a:solidFill>
                  <a:schemeClr val="bg2"/>
                </a:solidFill>
                <a:latin typeface="Tahoma" pitchFamily="34" charset="0"/>
                <a:ea typeface="Tahoma" pitchFamily="34" charset="0"/>
                <a:cs typeface="Tahoma" pitchFamily="34" charset="0"/>
              </a:rPr>
              <a:t>1 </a:t>
            </a:r>
          </a:p>
        </p:txBody>
      </p:sp>
      <p:sp>
        <p:nvSpPr>
          <p:cNvPr id="55" name="Text Box 32"/>
          <p:cNvSpPr txBox="1">
            <a:spLocks noChangeArrowheads="1"/>
          </p:cNvSpPr>
          <p:nvPr/>
        </p:nvSpPr>
        <p:spPr bwMode="auto">
          <a:xfrm>
            <a:off x="5752563" y="3285828"/>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.97</a:t>
            </a:r>
            <a:endParaRPr lang="th-TH" sz="2600" i="1" dirty="0">
              <a:solidFill>
                <a:schemeClr val="bg2"/>
              </a:solidFill>
              <a:latin typeface="Tahoma" pitchFamily="34" charset="0"/>
              <a:ea typeface="Tahoma" pitchFamily="34" charset="0"/>
              <a:cs typeface="Tahoma" pitchFamily="34" charset="0"/>
            </a:endParaRPr>
          </a:p>
        </p:txBody>
      </p:sp>
      <p:sp>
        <p:nvSpPr>
          <p:cNvPr id="56" name="Text Box 33"/>
          <p:cNvSpPr txBox="1">
            <a:spLocks noChangeArrowheads="1"/>
          </p:cNvSpPr>
          <p:nvPr/>
        </p:nvSpPr>
        <p:spPr bwMode="auto">
          <a:xfrm>
            <a:off x="3174642" y="3285828"/>
            <a:ext cx="647700" cy="492125"/>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.34</a:t>
            </a:r>
            <a:endParaRPr lang="th-TH" sz="2600" i="1" dirty="0">
              <a:solidFill>
                <a:schemeClr val="bg2"/>
              </a:solidFill>
              <a:latin typeface="Tahoma" pitchFamily="34" charset="0"/>
              <a:ea typeface="Tahoma" pitchFamily="34" charset="0"/>
              <a:cs typeface="Tahoma" pitchFamily="34" charset="0"/>
            </a:endParaRPr>
          </a:p>
        </p:txBody>
      </p:sp>
      <p:sp>
        <p:nvSpPr>
          <p:cNvPr id="57" name="Text Box 34"/>
          <p:cNvSpPr txBox="1">
            <a:spLocks noChangeArrowheads="1"/>
          </p:cNvSpPr>
          <p:nvPr/>
        </p:nvSpPr>
        <p:spPr bwMode="auto">
          <a:xfrm>
            <a:off x="3810000" y="3285828"/>
            <a:ext cx="647700" cy="492125"/>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.46</a:t>
            </a:r>
            <a:endParaRPr lang="th-TH" sz="2600" i="1" dirty="0">
              <a:solidFill>
                <a:schemeClr val="bg2"/>
              </a:solidFill>
              <a:latin typeface="Tahoma" pitchFamily="34" charset="0"/>
              <a:ea typeface="Tahoma" pitchFamily="34" charset="0"/>
              <a:cs typeface="Tahoma" pitchFamily="34" charset="0"/>
            </a:endParaRPr>
          </a:p>
        </p:txBody>
      </p:sp>
      <p:sp>
        <p:nvSpPr>
          <p:cNvPr id="58" name="Text Box 42"/>
          <p:cNvSpPr txBox="1">
            <a:spLocks noChangeArrowheads="1"/>
          </p:cNvSpPr>
          <p:nvPr/>
        </p:nvSpPr>
        <p:spPr bwMode="auto">
          <a:xfrm>
            <a:off x="5104326" y="3285828"/>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600" i="1" dirty="0" smtClean="0">
                <a:solidFill>
                  <a:schemeClr val="bg2"/>
                </a:solidFill>
                <a:latin typeface="Tahoma" pitchFamily="34" charset="0"/>
                <a:ea typeface="Tahoma" pitchFamily="34" charset="0"/>
                <a:cs typeface="Tahoma" pitchFamily="34" charset="0"/>
              </a:rPr>
              <a:t>.71</a:t>
            </a:r>
            <a:endParaRPr lang="th-TH" sz="2600" i="1" dirty="0">
              <a:solidFill>
                <a:schemeClr val="bg2"/>
              </a:solidFill>
              <a:latin typeface="Tahoma" pitchFamily="34" charset="0"/>
              <a:ea typeface="Tahoma" pitchFamily="34" charset="0"/>
              <a:cs typeface="Tahoma" pitchFamily="34" charset="0"/>
            </a:endParaRPr>
          </a:p>
        </p:txBody>
      </p:sp>
      <p:sp>
        <p:nvSpPr>
          <p:cNvPr id="59" name="Text Box 35"/>
          <p:cNvSpPr txBox="1">
            <a:spLocks noChangeArrowheads="1"/>
          </p:cNvSpPr>
          <p:nvPr/>
        </p:nvSpPr>
        <p:spPr bwMode="auto">
          <a:xfrm>
            <a:off x="4457163" y="3285828"/>
            <a:ext cx="647700" cy="492126"/>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r>
              <a:rPr lang="en-US" sz="2400" i="1" dirty="0" smtClean="0">
                <a:solidFill>
                  <a:schemeClr val="bg2"/>
                </a:solidFill>
              </a:rPr>
              <a:t>.</a:t>
            </a:r>
            <a:r>
              <a:rPr lang="en-US" sz="2600" i="1" dirty="0" smtClean="0">
                <a:solidFill>
                  <a:schemeClr val="bg2"/>
                </a:solidFill>
                <a:latin typeface="Tahoma" pitchFamily="34" charset="0"/>
                <a:ea typeface="Tahoma" pitchFamily="34" charset="0"/>
                <a:cs typeface="Tahoma" pitchFamily="34" charset="0"/>
              </a:rPr>
              <a:t>58</a:t>
            </a:r>
            <a:endParaRPr lang="th-TH" sz="2600" i="1" dirty="0">
              <a:solidFill>
                <a:schemeClr val="bg2"/>
              </a:solidFill>
              <a:latin typeface="Tahoma" pitchFamily="34" charset="0"/>
              <a:ea typeface="Tahoma" pitchFamily="34" charset="0"/>
              <a:cs typeface="Tahoma" pitchFamily="34" charset="0"/>
            </a:endParaRPr>
          </a:p>
        </p:txBody>
      </p:sp>
      <p:sp>
        <p:nvSpPr>
          <p:cNvPr id="60" name="Rectangle 48"/>
          <p:cNvSpPr>
            <a:spLocks noChangeArrowheads="1"/>
          </p:cNvSpPr>
          <p:nvPr/>
        </p:nvSpPr>
        <p:spPr bwMode="auto">
          <a:xfrm>
            <a:off x="5867400" y="2828628"/>
            <a:ext cx="465138"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2</a:t>
            </a:r>
          </a:p>
        </p:txBody>
      </p:sp>
      <p:sp>
        <p:nvSpPr>
          <p:cNvPr id="61" name="Rectangle 49"/>
          <p:cNvSpPr>
            <a:spLocks noChangeArrowheads="1"/>
          </p:cNvSpPr>
          <p:nvPr/>
        </p:nvSpPr>
        <p:spPr bwMode="auto">
          <a:xfrm>
            <a:off x="3174642" y="2828628"/>
            <a:ext cx="682625" cy="490538"/>
          </a:xfrm>
          <a:prstGeom prst="rect">
            <a:avLst/>
          </a:prstGeom>
          <a:noFill/>
          <a:ln w="9525">
            <a:noFill/>
            <a:miter lim="800000"/>
            <a:headEnd/>
            <a:tailEnd/>
          </a:ln>
        </p:spPr>
        <p:txBody>
          <a:bodyPr anchor="ctr"/>
          <a:lstStyle/>
          <a:p>
            <a:pPr>
              <a:spcBef>
                <a:spcPct val="0"/>
              </a:spcBef>
            </a:pPr>
            <a:r>
              <a:rPr lang="en-US" b="1" i="1" dirty="0" smtClean="0">
                <a:solidFill>
                  <a:schemeClr val="bg2"/>
                </a:solidFill>
                <a:latin typeface="Tahoma" pitchFamily="34" charset="0"/>
                <a:ea typeface="Tahoma" pitchFamily="34" charset="0"/>
                <a:cs typeface="Tahoma" pitchFamily="34" charset="0"/>
              </a:rPr>
              <a:t>  3 </a:t>
            </a:r>
            <a:endParaRPr lang="en-US" b="1" i="1" dirty="0">
              <a:solidFill>
                <a:schemeClr val="bg2"/>
              </a:solidFill>
              <a:latin typeface="Tahoma" pitchFamily="34" charset="0"/>
              <a:ea typeface="Tahoma" pitchFamily="34" charset="0"/>
              <a:cs typeface="Tahoma" pitchFamily="34" charset="0"/>
            </a:endParaRPr>
          </a:p>
        </p:txBody>
      </p:sp>
      <p:sp>
        <p:nvSpPr>
          <p:cNvPr id="62" name="Rectangle 50"/>
          <p:cNvSpPr>
            <a:spLocks noChangeArrowheads="1"/>
          </p:cNvSpPr>
          <p:nvPr/>
        </p:nvSpPr>
        <p:spPr bwMode="auto">
          <a:xfrm>
            <a:off x="3886200" y="2828628"/>
            <a:ext cx="4667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4 </a:t>
            </a:r>
            <a:endParaRPr lang="en-US" b="1" i="1" dirty="0">
              <a:solidFill>
                <a:srgbClr val="000000"/>
              </a:solidFill>
              <a:latin typeface="Tahoma" pitchFamily="34" charset="0"/>
              <a:ea typeface="Tahoma" pitchFamily="34" charset="0"/>
              <a:cs typeface="Tahoma" pitchFamily="34" charset="0"/>
            </a:endParaRPr>
          </a:p>
        </p:txBody>
      </p:sp>
      <p:sp>
        <p:nvSpPr>
          <p:cNvPr id="63" name="Rectangle 51"/>
          <p:cNvSpPr>
            <a:spLocks noChangeArrowheads="1"/>
          </p:cNvSpPr>
          <p:nvPr/>
        </p:nvSpPr>
        <p:spPr bwMode="auto">
          <a:xfrm>
            <a:off x="5244921" y="2828628"/>
            <a:ext cx="465138"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5</a:t>
            </a:r>
          </a:p>
        </p:txBody>
      </p:sp>
      <p:sp>
        <p:nvSpPr>
          <p:cNvPr id="64" name="Rectangle 52"/>
          <p:cNvSpPr>
            <a:spLocks noChangeArrowheads="1"/>
          </p:cNvSpPr>
          <p:nvPr/>
        </p:nvSpPr>
        <p:spPr bwMode="auto">
          <a:xfrm>
            <a:off x="4470042" y="2828628"/>
            <a:ext cx="6826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6 </a:t>
            </a:r>
            <a:endParaRPr lang="en-US" b="1" i="1" dirty="0">
              <a:solidFill>
                <a:srgbClr val="000000"/>
              </a:solidFill>
              <a:latin typeface="Tahoma" pitchFamily="34" charset="0"/>
              <a:ea typeface="Tahoma" pitchFamily="34" charset="0"/>
              <a:cs typeface="Tahoma" pitchFamily="34" charset="0"/>
            </a:endParaRPr>
          </a:p>
        </p:txBody>
      </p:sp>
      <p:sp>
        <p:nvSpPr>
          <p:cNvPr id="65" name="AutoShape 148"/>
          <p:cNvSpPr>
            <a:spLocks noChangeArrowheads="1"/>
          </p:cNvSpPr>
          <p:nvPr/>
        </p:nvSpPr>
        <p:spPr bwMode="auto">
          <a:xfrm>
            <a:off x="4267200" y="3871818"/>
            <a:ext cx="381000" cy="362733"/>
          </a:xfrm>
          <a:prstGeom prst="downArrow">
            <a:avLst>
              <a:gd name="adj1" fmla="val 50000"/>
              <a:gd name="adj2" fmla="val 25000"/>
            </a:avLst>
          </a:prstGeom>
          <a:solidFill>
            <a:srgbClr val="FF0000"/>
          </a:solidFill>
          <a:ln w="9525" algn="ctr">
            <a:solidFill>
              <a:schemeClr val="tx1"/>
            </a:solidFill>
            <a:miter lim="800000"/>
            <a:headEnd/>
            <a:tailEnd/>
          </a:ln>
          <a:effectLst/>
        </p:spPr>
        <p:txBody>
          <a:bodyPr wrap="none" anchor="ctr"/>
          <a:lstStyle/>
          <a:p>
            <a:endParaRPr lang="en-US"/>
          </a:p>
        </p:txBody>
      </p:sp>
      <p:sp>
        <p:nvSpPr>
          <p:cNvPr id="66" name="Rectangle 101"/>
          <p:cNvSpPr>
            <a:spLocks noChangeArrowheads="1"/>
          </p:cNvSpPr>
          <p:nvPr/>
        </p:nvSpPr>
        <p:spPr bwMode="auto">
          <a:xfrm>
            <a:off x="2637775" y="4191580"/>
            <a:ext cx="466725"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1</a:t>
            </a:r>
          </a:p>
        </p:txBody>
      </p:sp>
      <p:sp>
        <p:nvSpPr>
          <p:cNvPr id="67" name="Rectangle 103"/>
          <p:cNvSpPr>
            <a:spLocks noChangeArrowheads="1"/>
          </p:cNvSpPr>
          <p:nvPr/>
        </p:nvSpPr>
        <p:spPr bwMode="auto">
          <a:xfrm>
            <a:off x="3275950" y="4196342"/>
            <a:ext cx="466725"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3</a:t>
            </a:r>
          </a:p>
        </p:txBody>
      </p:sp>
      <p:sp>
        <p:nvSpPr>
          <p:cNvPr id="68" name="Rectangle 105"/>
          <p:cNvSpPr>
            <a:spLocks noChangeArrowheads="1"/>
          </p:cNvSpPr>
          <p:nvPr/>
        </p:nvSpPr>
        <p:spPr bwMode="auto">
          <a:xfrm>
            <a:off x="3807762" y="4197930"/>
            <a:ext cx="6826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4</a:t>
            </a:r>
            <a:endParaRPr lang="en-US" b="1" i="1" dirty="0">
              <a:solidFill>
                <a:srgbClr val="000000"/>
              </a:solidFill>
              <a:latin typeface="Tahoma" pitchFamily="34" charset="0"/>
              <a:ea typeface="Tahoma" pitchFamily="34" charset="0"/>
              <a:cs typeface="Tahoma" pitchFamily="34" charset="0"/>
            </a:endParaRPr>
          </a:p>
        </p:txBody>
      </p:sp>
      <p:sp>
        <p:nvSpPr>
          <p:cNvPr id="69" name="Rectangle 107"/>
          <p:cNvSpPr>
            <a:spLocks noChangeArrowheads="1"/>
          </p:cNvSpPr>
          <p:nvPr/>
        </p:nvSpPr>
        <p:spPr bwMode="auto">
          <a:xfrm>
            <a:off x="4576112" y="4197930"/>
            <a:ext cx="465138"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6</a:t>
            </a:r>
          </a:p>
        </p:txBody>
      </p:sp>
      <p:sp>
        <p:nvSpPr>
          <p:cNvPr id="70" name="Rectangle 109"/>
          <p:cNvSpPr>
            <a:spLocks noChangeArrowheads="1"/>
          </p:cNvSpPr>
          <p:nvPr/>
        </p:nvSpPr>
        <p:spPr bwMode="auto">
          <a:xfrm>
            <a:off x="5115862" y="4202692"/>
            <a:ext cx="682625" cy="490538"/>
          </a:xfrm>
          <a:prstGeom prst="rect">
            <a:avLst/>
          </a:prstGeom>
          <a:noFill/>
          <a:ln w="9525">
            <a:noFill/>
            <a:miter lim="800000"/>
            <a:headEnd/>
            <a:tailEnd/>
          </a:ln>
        </p:spPr>
        <p:txBody>
          <a:bodyPr anchor="ctr"/>
          <a:lstStyle/>
          <a:p>
            <a:pPr>
              <a:spcBef>
                <a:spcPct val="0"/>
              </a:spcBef>
            </a:pPr>
            <a:r>
              <a:rPr lang="en-US" i="1" dirty="0" smtClean="0">
                <a:solidFill>
                  <a:srgbClr val="99FF99"/>
                </a:solidFill>
                <a:cs typeface="Arial" charset="0"/>
              </a:rPr>
              <a:t>  </a:t>
            </a:r>
            <a:r>
              <a:rPr lang="en-US" b="1" i="1" dirty="0">
                <a:solidFill>
                  <a:srgbClr val="000000"/>
                </a:solidFill>
                <a:latin typeface="Tahoma" pitchFamily="34" charset="0"/>
                <a:ea typeface="Tahoma" pitchFamily="34" charset="0"/>
                <a:cs typeface="Tahoma" pitchFamily="34" charset="0"/>
              </a:rPr>
              <a:t>5</a:t>
            </a:r>
            <a:r>
              <a:rPr lang="en-US" b="1" i="1" dirty="0" smtClean="0">
                <a:solidFill>
                  <a:srgbClr val="000000"/>
                </a:solidFill>
                <a:latin typeface="Tahoma" pitchFamily="34" charset="0"/>
                <a:ea typeface="Tahoma" pitchFamily="34" charset="0"/>
                <a:cs typeface="Tahoma" pitchFamily="34" charset="0"/>
              </a:rPr>
              <a:t> </a:t>
            </a:r>
            <a:endParaRPr lang="en-US" b="1" i="1" dirty="0">
              <a:solidFill>
                <a:srgbClr val="000000"/>
              </a:solidFill>
              <a:latin typeface="Tahoma" pitchFamily="34" charset="0"/>
              <a:ea typeface="Tahoma" pitchFamily="34" charset="0"/>
              <a:cs typeface="Tahoma" pitchFamily="34" charset="0"/>
            </a:endParaRPr>
          </a:p>
        </p:txBody>
      </p:sp>
      <p:sp>
        <p:nvSpPr>
          <p:cNvPr id="71" name="Rectangle 111"/>
          <p:cNvSpPr>
            <a:spLocks noChangeArrowheads="1"/>
          </p:cNvSpPr>
          <p:nvPr/>
        </p:nvSpPr>
        <p:spPr bwMode="auto">
          <a:xfrm>
            <a:off x="5836587" y="4199517"/>
            <a:ext cx="557213"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2</a:t>
            </a:r>
            <a:endParaRPr lang="en-US" b="1" i="1" dirty="0">
              <a:solidFill>
                <a:srgbClr val="000000"/>
              </a:solidFill>
              <a:latin typeface="Tahoma" pitchFamily="34" charset="0"/>
              <a:ea typeface="Tahoma" pitchFamily="34" charset="0"/>
              <a:cs typeface="Tahoma" pitchFamily="34" charset="0"/>
            </a:endParaRPr>
          </a:p>
        </p:txBody>
      </p:sp>
      <p:sp>
        <p:nvSpPr>
          <p:cNvPr id="72" name="Text Box 84"/>
          <p:cNvSpPr txBox="1">
            <a:spLocks noChangeArrowheads="1"/>
          </p:cNvSpPr>
          <p:nvPr/>
        </p:nvSpPr>
        <p:spPr bwMode="auto">
          <a:xfrm>
            <a:off x="2514600" y="47100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73" name="Text Box 84"/>
          <p:cNvSpPr txBox="1">
            <a:spLocks noChangeArrowheads="1"/>
          </p:cNvSpPr>
          <p:nvPr/>
        </p:nvSpPr>
        <p:spPr bwMode="auto">
          <a:xfrm>
            <a:off x="3174642" y="47100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74" name="Text Box 84"/>
          <p:cNvSpPr txBox="1">
            <a:spLocks noChangeArrowheads="1"/>
          </p:cNvSpPr>
          <p:nvPr/>
        </p:nvSpPr>
        <p:spPr bwMode="auto">
          <a:xfrm>
            <a:off x="3822879" y="47100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75" name="Text Box 75"/>
          <p:cNvSpPr txBox="1">
            <a:spLocks noChangeArrowheads="1"/>
          </p:cNvSpPr>
          <p:nvPr/>
        </p:nvSpPr>
        <p:spPr bwMode="auto">
          <a:xfrm>
            <a:off x="4470042" y="47100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76" name="Text Box 75"/>
          <p:cNvSpPr txBox="1">
            <a:spLocks noChangeArrowheads="1"/>
          </p:cNvSpPr>
          <p:nvPr/>
        </p:nvSpPr>
        <p:spPr bwMode="auto">
          <a:xfrm>
            <a:off x="5765442" y="47100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77" name="Text Box 75"/>
          <p:cNvSpPr txBox="1">
            <a:spLocks noChangeArrowheads="1"/>
          </p:cNvSpPr>
          <p:nvPr/>
        </p:nvSpPr>
        <p:spPr bwMode="auto">
          <a:xfrm>
            <a:off x="5118279" y="4710009"/>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500"/>
                                        <p:tgtEl>
                                          <p:spTgt spid="4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500"/>
                                        <p:tgtEl>
                                          <p:spTgt spid="4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left)">
                                      <p:cBhvr>
                                        <p:cTn id="37" dur="500"/>
                                        <p:tgtEl>
                                          <p:spTgt spid="5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41"/>
                                        </p:tgtEl>
                                      </p:cBhvr>
                                    </p:animEffect>
                                    <p:set>
                                      <p:cBhvr>
                                        <p:cTn id="45" dur="1" fill="hold">
                                          <p:stCondLst>
                                            <p:cond delay="499"/>
                                          </p:stCondLst>
                                        </p:cTn>
                                        <p:tgtEl>
                                          <p:spTgt spid="41"/>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42"/>
                                        </p:tgtEl>
                                      </p:cBhvr>
                                    </p:animEffect>
                                    <p:set>
                                      <p:cBhvr>
                                        <p:cTn id="48" dur="1" fill="hold">
                                          <p:stCondLst>
                                            <p:cond delay="499"/>
                                          </p:stCondLst>
                                        </p:cTn>
                                        <p:tgtEl>
                                          <p:spTgt spid="42"/>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1000"/>
                                        <p:tgtEl>
                                          <p:spTgt spid="54"/>
                                        </p:tgtEl>
                                      </p:cBhvr>
                                    </p:animEffect>
                                  </p:childTnLst>
                                </p:cTn>
                              </p:par>
                            </p:childTnLst>
                          </p:cTn>
                        </p:par>
                        <p:par>
                          <p:cTn id="59" fill="hold">
                            <p:stCondLst>
                              <p:cond delay="1500"/>
                            </p:stCondLst>
                            <p:childTnLst>
                              <p:par>
                                <p:cTn id="60" presetID="10" presetClass="exit" presetSubtype="0" fill="hold" grpId="1" nodeType="afterEffect">
                                  <p:stCondLst>
                                    <p:cond delay="0"/>
                                  </p:stCondLst>
                                  <p:childTnLst>
                                    <p:animEffect transition="out" filter="fade">
                                      <p:cBhvr>
                                        <p:cTn id="61" dur="500"/>
                                        <p:tgtEl>
                                          <p:spTgt spid="44"/>
                                        </p:tgtEl>
                                      </p:cBhvr>
                                    </p:animEffect>
                                    <p:set>
                                      <p:cBhvr>
                                        <p:cTn id="62" dur="1" fill="hold">
                                          <p:stCondLst>
                                            <p:cond delay="499"/>
                                          </p:stCondLst>
                                        </p:cTn>
                                        <p:tgtEl>
                                          <p:spTgt spid="44"/>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49"/>
                                        </p:tgtEl>
                                      </p:cBhvr>
                                    </p:animEffect>
                                    <p:set>
                                      <p:cBhvr>
                                        <p:cTn id="65" dur="1" fill="hold">
                                          <p:stCondLst>
                                            <p:cond delay="499"/>
                                          </p:stCondLst>
                                        </p:cTn>
                                        <p:tgtEl>
                                          <p:spTgt spid="49"/>
                                        </p:tgtEl>
                                        <p:attrNameLst>
                                          <p:attrName>style.visibility</p:attrName>
                                        </p:attrNameLst>
                                      </p:cBhvr>
                                      <p:to>
                                        <p:strVal val="hidden"/>
                                      </p:to>
                                    </p:se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500"/>
                                        <p:tgtEl>
                                          <p:spTgt spid="45"/>
                                        </p:tgtEl>
                                      </p:cBhvr>
                                    </p:animEffect>
                                    <p:set>
                                      <p:cBhvr>
                                        <p:cTn id="76" dur="1" fill="hold">
                                          <p:stCondLst>
                                            <p:cond delay="499"/>
                                          </p:stCondLst>
                                        </p:cTn>
                                        <p:tgtEl>
                                          <p:spTgt spid="45"/>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50"/>
                                        </p:tgtEl>
                                      </p:cBhvr>
                                    </p:animEffect>
                                    <p:set>
                                      <p:cBhvr>
                                        <p:cTn id="79" dur="1" fill="hold">
                                          <p:stCondLst>
                                            <p:cond delay="499"/>
                                          </p:stCondLst>
                                        </p:cTn>
                                        <p:tgtEl>
                                          <p:spTgt spid="50"/>
                                        </p:tgtEl>
                                        <p:attrNameLst>
                                          <p:attrName>style.visibility</p:attrName>
                                        </p:attrNameLst>
                                      </p:cBhvr>
                                      <p:to>
                                        <p:strVal val="hidden"/>
                                      </p:to>
                                    </p:set>
                                  </p:childTnLst>
                                </p:cTn>
                              </p:par>
                            </p:childTnLst>
                          </p:cTn>
                        </p:par>
                        <p:par>
                          <p:cTn id="80" fill="hold">
                            <p:stCondLst>
                              <p:cond delay="3000"/>
                            </p:stCondLst>
                            <p:childTnLst>
                              <p:par>
                                <p:cTn id="81" presetID="10"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fade">
                                      <p:cBhvr>
                                        <p:cTn id="86" dur="500"/>
                                        <p:tgtEl>
                                          <p:spTgt spid="62"/>
                                        </p:tgtEl>
                                      </p:cBhvr>
                                    </p:animEffect>
                                  </p:childTnLst>
                                </p:cTn>
                              </p:par>
                            </p:childTnLst>
                          </p:cTn>
                        </p:par>
                        <p:par>
                          <p:cTn id="87" fill="hold">
                            <p:stCondLst>
                              <p:cond delay="3500"/>
                            </p:stCondLst>
                            <p:childTnLst>
                              <p:par>
                                <p:cTn id="88" presetID="10" presetClass="exit" presetSubtype="0" fill="hold" grpId="1" nodeType="afterEffect">
                                  <p:stCondLst>
                                    <p:cond delay="0"/>
                                  </p:stCondLst>
                                  <p:childTnLst>
                                    <p:animEffect transition="out" filter="fade">
                                      <p:cBhvr>
                                        <p:cTn id="89" dur="500"/>
                                        <p:tgtEl>
                                          <p:spTgt spid="47"/>
                                        </p:tgtEl>
                                      </p:cBhvr>
                                    </p:animEffect>
                                    <p:set>
                                      <p:cBhvr>
                                        <p:cTn id="90" dur="1" fill="hold">
                                          <p:stCondLst>
                                            <p:cond delay="499"/>
                                          </p:stCondLst>
                                        </p:cTn>
                                        <p:tgtEl>
                                          <p:spTgt spid="47"/>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52"/>
                                        </p:tgtEl>
                                      </p:cBhvr>
                                    </p:animEffect>
                                    <p:set>
                                      <p:cBhvr>
                                        <p:cTn id="93" dur="1" fill="hold">
                                          <p:stCondLst>
                                            <p:cond delay="499"/>
                                          </p:stCondLst>
                                        </p:cTn>
                                        <p:tgtEl>
                                          <p:spTgt spid="52"/>
                                        </p:tgtEl>
                                        <p:attrNameLst>
                                          <p:attrName>style.visibility</p:attrName>
                                        </p:attrNameLst>
                                      </p:cBhvr>
                                      <p:to>
                                        <p:strVal val="hidden"/>
                                      </p:to>
                                    </p:set>
                                  </p:childTnLst>
                                </p:cTn>
                              </p:par>
                            </p:childTnLst>
                          </p:cTn>
                        </p:par>
                        <p:par>
                          <p:cTn id="94" fill="hold">
                            <p:stCondLst>
                              <p:cond delay="4000"/>
                            </p:stCondLst>
                            <p:childTnLst>
                              <p:par>
                                <p:cTn id="95" presetID="10" presetClass="entr" presetSubtype="0" fill="hold" grpId="0" nodeType="after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fade">
                                      <p:cBhvr>
                                        <p:cTn id="97" dur="500"/>
                                        <p:tgtEl>
                                          <p:spTgt spid="5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fade">
                                      <p:cBhvr>
                                        <p:cTn id="100" dur="500"/>
                                        <p:tgtEl>
                                          <p:spTgt spid="64"/>
                                        </p:tgtEl>
                                      </p:cBhvr>
                                    </p:animEffect>
                                  </p:childTnLst>
                                </p:cTn>
                              </p:par>
                            </p:childTnLst>
                          </p:cTn>
                        </p:par>
                        <p:par>
                          <p:cTn id="101" fill="hold">
                            <p:stCondLst>
                              <p:cond delay="4500"/>
                            </p:stCondLst>
                            <p:childTnLst>
                              <p:par>
                                <p:cTn id="102" presetID="10" presetClass="exit" presetSubtype="0" fill="hold" grpId="1" nodeType="afterEffect">
                                  <p:stCondLst>
                                    <p:cond delay="0"/>
                                  </p:stCondLst>
                                  <p:childTnLst>
                                    <p:animEffect transition="out" filter="fade">
                                      <p:cBhvr>
                                        <p:cTn id="103" dur="500"/>
                                        <p:tgtEl>
                                          <p:spTgt spid="46"/>
                                        </p:tgtEl>
                                      </p:cBhvr>
                                    </p:animEffect>
                                    <p:set>
                                      <p:cBhvr>
                                        <p:cTn id="104" dur="1" fill="hold">
                                          <p:stCondLst>
                                            <p:cond delay="499"/>
                                          </p:stCondLst>
                                        </p:cTn>
                                        <p:tgtEl>
                                          <p:spTgt spid="46"/>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51"/>
                                        </p:tgtEl>
                                      </p:cBhvr>
                                    </p:animEffect>
                                    <p:set>
                                      <p:cBhvr>
                                        <p:cTn id="107" dur="1" fill="hold">
                                          <p:stCondLst>
                                            <p:cond delay="499"/>
                                          </p:stCondLst>
                                        </p:cTn>
                                        <p:tgtEl>
                                          <p:spTgt spid="51"/>
                                        </p:tgtEl>
                                        <p:attrNameLst>
                                          <p:attrName>style.visibility</p:attrName>
                                        </p:attrNameLst>
                                      </p:cBhvr>
                                      <p:to>
                                        <p:strVal val="hidden"/>
                                      </p:to>
                                    </p:set>
                                  </p:childTnLst>
                                </p:cTn>
                              </p:par>
                            </p:childTnLst>
                          </p:cTn>
                        </p:par>
                        <p:par>
                          <p:cTn id="108" fill="hold">
                            <p:stCondLst>
                              <p:cond delay="5000"/>
                            </p:stCondLst>
                            <p:childTnLst>
                              <p:par>
                                <p:cTn id="109" presetID="10" presetClass="entr" presetSubtype="0" fill="hold" grpId="0"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fade">
                                      <p:cBhvr>
                                        <p:cTn id="111" dur="500"/>
                                        <p:tgtEl>
                                          <p:spTgt spid="5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fade">
                                      <p:cBhvr>
                                        <p:cTn id="114" dur="500"/>
                                        <p:tgtEl>
                                          <p:spTgt spid="63"/>
                                        </p:tgtEl>
                                      </p:cBhvr>
                                    </p:animEffect>
                                  </p:childTnLst>
                                </p:cTn>
                              </p:par>
                            </p:childTnLst>
                          </p:cTn>
                        </p:par>
                        <p:par>
                          <p:cTn id="115" fill="hold">
                            <p:stCondLst>
                              <p:cond delay="5500"/>
                            </p:stCondLst>
                            <p:childTnLst>
                              <p:par>
                                <p:cTn id="116" presetID="10" presetClass="exit" presetSubtype="0" fill="hold" grpId="1" nodeType="afterEffect">
                                  <p:stCondLst>
                                    <p:cond delay="0"/>
                                  </p:stCondLst>
                                  <p:childTnLst>
                                    <p:animEffect transition="out" filter="fade">
                                      <p:cBhvr>
                                        <p:cTn id="117" dur="500"/>
                                        <p:tgtEl>
                                          <p:spTgt spid="43"/>
                                        </p:tgtEl>
                                      </p:cBhvr>
                                    </p:animEffect>
                                    <p:set>
                                      <p:cBhvr>
                                        <p:cTn id="118" dur="1" fill="hold">
                                          <p:stCondLst>
                                            <p:cond delay="499"/>
                                          </p:stCondLst>
                                        </p:cTn>
                                        <p:tgtEl>
                                          <p:spTgt spid="43"/>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48"/>
                                        </p:tgtEl>
                                      </p:cBhvr>
                                    </p:animEffect>
                                    <p:set>
                                      <p:cBhvr>
                                        <p:cTn id="121" dur="1" fill="hold">
                                          <p:stCondLst>
                                            <p:cond delay="499"/>
                                          </p:stCondLst>
                                        </p:cTn>
                                        <p:tgtEl>
                                          <p:spTgt spid="48"/>
                                        </p:tgtEl>
                                        <p:attrNameLst>
                                          <p:attrName>style.visibility</p:attrName>
                                        </p:attrNameLst>
                                      </p:cBhvr>
                                      <p:to>
                                        <p:strVal val="hidden"/>
                                      </p:to>
                                    </p:set>
                                  </p:childTnLst>
                                </p:cTn>
                              </p:par>
                            </p:childTnLst>
                          </p:cTn>
                        </p:par>
                        <p:par>
                          <p:cTn id="122" fill="hold">
                            <p:stCondLst>
                              <p:cond delay="6000"/>
                            </p:stCondLst>
                            <p:childTnLst>
                              <p:par>
                                <p:cTn id="123" presetID="10" presetClass="entr" presetSubtype="0" fill="hold" grpId="0" nodeType="after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fade">
                                      <p:cBhvr>
                                        <p:cTn id="125" dur="500"/>
                                        <p:tgtEl>
                                          <p:spTgt spid="5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fade">
                                      <p:cBhvr>
                                        <p:cTn id="128" dur="500"/>
                                        <p:tgtEl>
                                          <p:spTgt spid="6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0" nodeType="clickEffect">
                                  <p:stCondLst>
                                    <p:cond delay="0"/>
                                  </p:stCondLst>
                                  <p:childTnLst>
                                    <p:set>
                                      <p:cBhvr>
                                        <p:cTn id="132" dur="1" fill="hold">
                                          <p:stCondLst>
                                            <p:cond delay="0"/>
                                          </p:stCondLst>
                                        </p:cTn>
                                        <p:tgtEl>
                                          <p:spTgt spid="65"/>
                                        </p:tgtEl>
                                        <p:attrNameLst>
                                          <p:attrName>style.visibility</p:attrName>
                                        </p:attrNameLst>
                                      </p:cBhvr>
                                      <p:to>
                                        <p:strVal val="visible"/>
                                      </p:to>
                                    </p:set>
                                    <p:animEffect transition="in" filter="wipe(up)">
                                      <p:cBhvr>
                                        <p:cTn id="133" dur="500"/>
                                        <p:tgtEl>
                                          <p:spTgt spid="6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left)">
                                      <p:cBhvr>
                                        <p:cTn id="138" dur="500"/>
                                        <p:tgtEl>
                                          <p:spTgt spid="26"/>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animEffect transition="in" filter="wipe(left)">
                                      <p:cBhvr>
                                        <p:cTn id="141" dur="500"/>
                                        <p:tgtEl>
                                          <p:spTgt spid="66"/>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wipe(left)">
                                      <p:cBhvr>
                                        <p:cTn id="144" dur="500"/>
                                        <p:tgtEl>
                                          <p:spTgt spid="67"/>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68"/>
                                        </p:tgtEl>
                                        <p:attrNameLst>
                                          <p:attrName>style.visibility</p:attrName>
                                        </p:attrNameLst>
                                      </p:cBhvr>
                                      <p:to>
                                        <p:strVal val="visible"/>
                                      </p:to>
                                    </p:set>
                                    <p:animEffect transition="in" filter="wipe(left)">
                                      <p:cBhvr>
                                        <p:cTn id="147" dur="500"/>
                                        <p:tgtEl>
                                          <p:spTgt spid="68"/>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wipe(left)">
                                      <p:cBhvr>
                                        <p:cTn id="150" dur="500"/>
                                        <p:tgtEl>
                                          <p:spTgt spid="69"/>
                                        </p:tgtEl>
                                      </p:cBhvr>
                                    </p:animEffect>
                                  </p:childTnLst>
                                </p:cTn>
                              </p:par>
                              <p:par>
                                <p:cTn id="151" presetID="22" presetClass="entr" presetSubtype="8" fill="hold" grpId="0" nodeType="withEffect">
                                  <p:stCondLst>
                                    <p:cond delay="0"/>
                                  </p:stCondLst>
                                  <p:childTnLst>
                                    <p:set>
                                      <p:cBhvr>
                                        <p:cTn id="152" dur="1" fill="hold">
                                          <p:stCondLst>
                                            <p:cond delay="0"/>
                                          </p:stCondLst>
                                        </p:cTn>
                                        <p:tgtEl>
                                          <p:spTgt spid="70"/>
                                        </p:tgtEl>
                                        <p:attrNameLst>
                                          <p:attrName>style.visibility</p:attrName>
                                        </p:attrNameLst>
                                      </p:cBhvr>
                                      <p:to>
                                        <p:strVal val="visible"/>
                                      </p:to>
                                    </p:set>
                                    <p:animEffect transition="in" filter="wipe(left)">
                                      <p:cBhvr>
                                        <p:cTn id="153" dur="500"/>
                                        <p:tgtEl>
                                          <p:spTgt spid="70"/>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wipe(left)">
                                      <p:cBhvr>
                                        <p:cTn id="156" dur="500"/>
                                        <p:tgtEl>
                                          <p:spTgt spid="71"/>
                                        </p:tgtEl>
                                      </p:cBhvr>
                                    </p:animEffect>
                                  </p:childTnLst>
                                </p:cTn>
                              </p:par>
                              <p:par>
                                <p:cTn id="157" presetID="22" presetClass="entr" presetSubtype="8" fill="hold" grpId="0" nodeType="withEffect">
                                  <p:stCondLst>
                                    <p:cond delay="0"/>
                                  </p:stCondLst>
                                  <p:childTnLst>
                                    <p:set>
                                      <p:cBhvr>
                                        <p:cTn id="158" dur="1" fill="hold">
                                          <p:stCondLst>
                                            <p:cond delay="0"/>
                                          </p:stCondLst>
                                        </p:cTn>
                                        <p:tgtEl>
                                          <p:spTgt spid="72"/>
                                        </p:tgtEl>
                                        <p:attrNameLst>
                                          <p:attrName>style.visibility</p:attrName>
                                        </p:attrNameLst>
                                      </p:cBhvr>
                                      <p:to>
                                        <p:strVal val="visible"/>
                                      </p:to>
                                    </p:set>
                                    <p:animEffect transition="in" filter="wipe(left)">
                                      <p:cBhvr>
                                        <p:cTn id="159" dur="500"/>
                                        <p:tgtEl>
                                          <p:spTgt spid="72"/>
                                        </p:tgtEl>
                                      </p:cBhvr>
                                    </p:animEffect>
                                  </p:childTnLst>
                                </p:cTn>
                              </p:par>
                              <p:par>
                                <p:cTn id="160" presetID="22" presetClass="entr" presetSubtype="8" fill="hold" grpId="0" nodeType="withEffect">
                                  <p:stCondLst>
                                    <p:cond delay="0"/>
                                  </p:stCondLst>
                                  <p:childTnLst>
                                    <p:set>
                                      <p:cBhvr>
                                        <p:cTn id="161" dur="1" fill="hold">
                                          <p:stCondLst>
                                            <p:cond delay="0"/>
                                          </p:stCondLst>
                                        </p:cTn>
                                        <p:tgtEl>
                                          <p:spTgt spid="73"/>
                                        </p:tgtEl>
                                        <p:attrNameLst>
                                          <p:attrName>style.visibility</p:attrName>
                                        </p:attrNameLst>
                                      </p:cBhvr>
                                      <p:to>
                                        <p:strVal val="visible"/>
                                      </p:to>
                                    </p:set>
                                    <p:animEffect transition="in" filter="wipe(left)">
                                      <p:cBhvr>
                                        <p:cTn id="162" dur="500"/>
                                        <p:tgtEl>
                                          <p:spTgt spid="73"/>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74"/>
                                        </p:tgtEl>
                                        <p:attrNameLst>
                                          <p:attrName>style.visibility</p:attrName>
                                        </p:attrNameLst>
                                      </p:cBhvr>
                                      <p:to>
                                        <p:strVal val="visible"/>
                                      </p:to>
                                    </p:set>
                                    <p:animEffect transition="in" filter="wipe(left)">
                                      <p:cBhvr>
                                        <p:cTn id="165" dur="500"/>
                                        <p:tgtEl>
                                          <p:spTgt spid="74"/>
                                        </p:tgtEl>
                                      </p:cBhvr>
                                    </p:animEffect>
                                  </p:childTnLst>
                                </p:cTn>
                              </p:par>
                              <p:par>
                                <p:cTn id="166" presetID="22" presetClass="entr" presetSubtype="8"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wipe(left)">
                                      <p:cBhvr>
                                        <p:cTn id="168" dur="500"/>
                                        <p:tgtEl>
                                          <p:spTgt spid="75"/>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76"/>
                                        </p:tgtEl>
                                        <p:attrNameLst>
                                          <p:attrName>style.visibility</p:attrName>
                                        </p:attrNameLst>
                                      </p:cBhvr>
                                      <p:to>
                                        <p:strVal val="visible"/>
                                      </p:to>
                                    </p:set>
                                    <p:animEffect transition="in" filter="wipe(left)">
                                      <p:cBhvr>
                                        <p:cTn id="171" dur="500"/>
                                        <p:tgtEl>
                                          <p:spTgt spid="76"/>
                                        </p:tgtEl>
                                      </p:cBhvr>
                                    </p:animEffect>
                                  </p:childTnLst>
                                </p:cTn>
                              </p:par>
                              <p:par>
                                <p:cTn id="172" presetID="22" presetClass="entr" presetSubtype="8" fill="hold" grpId="0" nodeType="withEffect">
                                  <p:stCondLst>
                                    <p:cond delay="0"/>
                                  </p:stCondLst>
                                  <p:childTnLst>
                                    <p:set>
                                      <p:cBhvr>
                                        <p:cTn id="173" dur="1" fill="hold">
                                          <p:stCondLst>
                                            <p:cond delay="0"/>
                                          </p:stCondLst>
                                        </p:cTn>
                                        <p:tgtEl>
                                          <p:spTgt spid="77"/>
                                        </p:tgtEl>
                                        <p:attrNameLst>
                                          <p:attrName>style.visibility</p:attrName>
                                        </p:attrNameLst>
                                      </p:cBhvr>
                                      <p:to>
                                        <p:strVal val="visible"/>
                                      </p:to>
                                    </p:set>
                                    <p:animEffect transition="in" filter="wipe(left)">
                                      <p:cBhvr>
                                        <p:cTn id="174" dur="500"/>
                                        <p:tgtEl>
                                          <p:spTgt spid="77"/>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27"/>
                                        </p:tgtEl>
                                        <p:attrNameLst>
                                          <p:attrName>style.visibility</p:attrName>
                                        </p:attrNameLst>
                                      </p:cBhvr>
                                      <p:to>
                                        <p:strVal val="visible"/>
                                      </p:to>
                                    </p:set>
                                    <p:animEffect transition="in" filter="wipe(up)">
                                      <p:cBhvr>
                                        <p:cTn id="179" dur="500"/>
                                        <p:tgtEl>
                                          <p:spTgt spid="27"/>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1" nodeType="clickEffect">
                                  <p:stCondLst>
                                    <p:cond delay="0"/>
                                  </p:stCondLst>
                                  <p:childTnLst>
                                    <p:animEffect transition="out" filter="fade">
                                      <p:cBhvr>
                                        <p:cTn id="183" dur="500"/>
                                        <p:tgtEl>
                                          <p:spTgt spid="72"/>
                                        </p:tgtEl>
                                      </p:cBhvr>
                                    </p:animEffect>
                                    <p:set>
                                      <p:cBhvr>
                                        <p:cTn id="184" dur="1" fill="hold">
                                          <p:stCondLst>
                                            <p:cond delay="499"/>
                                          </p:stCondLst>
                                        </p:cTn>
                                        <p:tgtEl>
                                          <p:spTgt spid="72"/>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66"/>
                                        </p:tgtEl>
                                      </p:cBhvr>
                                    </p:animEffect>
                                    <p:set>
                                      <p:cBhvr>
                                        <p:cTn id="187" dur="1" fill="hold">
                                          <p:stCondLst>
                                            <p:cond delay="499"/>
                                          </p:stCondLst>
                                        </p:cTn>
                                        <p:tgtEl>
                                          <p:spTgt spid="66"/>
                                        </p:tgtEl>
                                        <p:attrNameLst>
                                          <p:attrName>style.visibility</p:attrName>
                                        </p:attrNameLst>
                                      </p:cBhvr>
                                      <p:to>
                                        <p:strVal val="hidden"/>
                                      </p:to>
                                    </p:set>
                                  </p:childTnLst>
                                </p:cTn>
                              </p:par>
                            </p:childTnLst>
                          </p:cTn>
                        </p:par>
                        <p:par>
                          <p:cTn id="188" fill="hold">
                            <p:stCondLst>
                              <p:cond delay="500"/>
                            </p:stCondLst>
                            <p:childTnLst>
                              <p:par>
                                <p:cTn id="189" presetID="10" presetClass="entr" presetSubtype="0" fill="hold" grpId="0" nodeType="afterEffect">
                                  <p:stCondLst>
                                    <p:cond delay="0"/>
                                  </p:stCondLst>
                                  <p:childTnLst>
                                    <p:set>
                                      <p:cBhvr>
                                        <p:cTn id="190" dur="1" fill="hold">
                                          <p:stCondLst>
                                            <p:cond delay="0"/>
                                          </p:stCondLst>
                                        </p:cTn>
                                        <p:tgtEl>
                                          <p:spTgt spid="35"/>
                                        </p:tgtEl>
                                        <p:attrNameLst>
                                          <p:attrName>style.visibility</p:attrName>
                                        </p:attrNameLst>
                                      </p:cBhvr>
                                      <p:to>
                                        <p:strVal val="visible"/>
                                      </p:to>
                                    </p:set>
                                    <p:animEffect transition="in" filter="fade">
                                      <p:cBhvr>
                                        <p:cTn id="191" dur="500"/>
                                        <p:tgtEl>
                                          <p:spTgt spid="3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28"/>
                                        </p:tgtEl>
                                        <p:attrNameLst>
                                          <p:attrName>style.visibility</p:attrName>
                                        </p:attrNameLst>
                                      </p:cBhvr>
                                      <p:to>
                                        <p:strVal val="visible"/>
                                      </p:to>
                                    </p:set>
                                    <p:animEffect transition="in" filter="fade">
                                      <p:cBhvr>
                                        <p:cTn id="194" dur="500"/>
                                        <p:tgtEl>
                                          <p:spTgt spid="28"/>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4"/>
                                        </p:tgtEl>
                                        <p:attrNameLst>
                                          <p:attrName>style.visibility</p:attrName>
                                        </p:attrNameLst>
                                      </p:cBhvr>
                                      <p:to>
                                        <p:strVal val="visible"/>
                                      </p:to>
                                    </p:set>
                                    <p:animEffect transition="in" filter="fade">
                                      <p:cBhvr>
                                        <p:cTn id="197" dur="500"/>
                                        <p:tgtEl>
                                          <p:spTgt spid="34"/>
                                        </p:tgtEl>
                                      </p:cBhvr>
                                    </p:animEffect>
                                  </p:childTnLst>
                                </p:cTn>
                              </p:par>
                            </p:childTnLst>
                          </p:cTn>
                        </p:par>
                        <p:par>
                          <p:cTn id="198" fill="hold">
                            <p:stCondLst>
                              <p:cond delay="1000"/>
                            </p:stCondLst>
                            <p:childTnLst>
                              <p:par>
                                <p:cTn id="199" presetID="10" presetClass="exit" presetSubtype="0" fill="hold" grpId="1" nodeType="afterEffect">
                                  <p:stCondLst>
                                    <p:cond delay="0"/>
                                  </p:stCondLst>
                                  <p:childTnLst>
                                    <p:animEffect transition="out" filter="fade">
                                      <p:cBhvr>
                                        <p:cTn id="200" dur="500"/>
                                        <p:tgtEl>
                                          <p:spTgt spid="71"/>
                                        </p:tgtEl>
                                      </p:cBhvr>
                                    </p:animEffect>
                                    <p:set>
                                      <p:cBhvr>
                                        <p:cTn id="201" dur="1" fill="hold">
                                          <p:stCondLst>
                                            <p:cond delay="499"/>
                                          </p:stCondLst>
                                        </p:cTn>
                                        <p:tgtEl>
                                          <p:spTgt spid="71"/>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76"/>
                                        </p:tgtEl>
                                      </p:cBhvr>
                                    </p:animEffect>
                                    <p:set>
                                      <p:cBhvr>
                                        <p:cTn id="204" dur="1" fill="hold">
                                          <p:stCondLst>
                                            <p:cond delay="499"/>
                                          </p:stCondLst>
                                        </p:cTn>
                                        <p:tgtEl>
                                          <p:spTgt spid="76"/>
                                        </p:tgtEl>
                                        <p:attrNameLst>
                                          <p:attrName>style.visibility</p:attrName>
                                        </p:attrNameLst>
                                      </p:cBhvr>
                                      <p:to>
                                        <p:strVal val="hidden"/>
                                      </p:to>
                                    </p:set>
                                  </p:childTnLst>
                                </p:cTn>
                              </p:par>
                            </p:childTnLst>
                          </p:cTn>
                        </p:par>
                        <p:par>
                          <p:cTn id="205" fill="hold">
                            <p:stCondLst>
                              <p:cond delay="1500"/>
                            </p:stCondLst>
                            <p:childTnLst>
                              <p:par>
                                <p:cTn id="206" presetID="10" presetClass="entr" presetSubtype="0" fill="hold" grpId="0" nodeType="afterEffect">
                                  <p:stCondLst>
                                    <p:cond delay="0"/>
                                  </p:stCondLst>
                                  <p:childTnLst>
                                    <p:set>
                                      <p:cBhvr>
                                        <p:cTn id="207" dur="1" fill="hold">
                                          <p:stCondLst>
                                            <p:cond delay="0"/>
                                          </p:stCondLst>
                                        </p:cTn>
                                        <p:tgtEl>
                                          <p:spTgt spid="38"/>
                                        </p:tgtEl>
                                        <p:attrNameLst>
                                          <p:attrName>style.visibility</p:attrName>
                                        </p:attrNameLst>
                                      </p:cBhvr>
                                      <p:to>
                                        <p:strVal val="visible"/>
                                      </p:to>
                                    </p:set>
                                    <p:animEffect transition="in" filter="fade">
                                      <p:cBhvr>
                                        <p:cTn id="208" dur="500"/>
                                        <p:tgtEl>
                                          <p:spTgt spid="38"/>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9"/>
                                        </p:tgtEl>
                                        <p:attrNameLst>
                                          <p:attrName>style.visibility</p:attrName>
                                        </p:attrNameLst>
                                      </p:cBhvr>
                                      <p:to>
                                        <p:strVal val="visible"/>
                                      </p:to>
                                    </p:set>
                                    <p:animEffect transition="in" filter="fade">
                                      <p:cBhvr>
                                        <p:cTn id="211" dur="500"/>
                                        <p:tgtEl>
                                          <p:spTgt spid="29"/>
                                        </p:tgtEl>
                                      </p:cBhvr>
                                    </p:animEffect>
                                  </p:childTnLst>
                                </p:cTn>
                              </p:par>
                            </p:childTnLst>
                          </p:cTn>
                        </p:par>
                        <p:par>
                          <p:cTn id="212" fill="hold">
                            <p:stCondLst>
                              <p:cond delay="2000"/>
                            </p:stCondLst>
                            <p:childTnLst>
                              <p:par>
                                <p:cTn id="213" presetID="10" presetClass="exit" presetSubtype="0" fill="hold" grpId="1" nodeType="afterEffect">
                                  <p:stCondLst>
                                    <p:cond delay="0"/>
                                  </p:stCondLst>
                                  <p:childTnLst>
                                    <p:animEffect transition="out" filter="fade">
                                      <p:cBhvr>
                                        <p:cTn id="214" dur="500"/>
                                        <p:tgtEl>
                                          <p:spTgt spid="73"/>
                                        </p:tgtEl>
                                      </p:cBhvr>
                                    </p:animEffect>
                                    <p:set>
                                      <p:cBhvr>
                                        <p:cTn id="215" dur="1" fill="hold">
                                          <p:stCondLst>
                                            <p:cond delay="499"/>
                                          </p:stCondLst>
                                        </p:cTn>
                                        <p:tgtEl>
                                          <p:spTgt spid="73"/>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500"/>
                                        <p:tgtEl>
                                          <p:spTgt spid="67"/>
                                        </p:tgtEl>
                                      </p:cBhvr>
                                    </p:animEffect>
                                    <p:set>
                                      <p:cBhvr>
                                        <p:cTn id="218" dur="1" fill="hold">
                                          <p:stCondLst>
                                            <p:cond delay="499"/>
                                          </p:stCondLst>
                                        </p:cTn>
                                        <p:tgtEl>
                                          <p:spTgt spid="67"/>
                                        </p:tgtEl>
                                        <p:attrNameLst>
                                          <p:attrName>style.visibility</p:attrName>
                                        </p:attrNameLst>
                                      </p:cBhvr>
                                      <p:to>
                                        <p:strVal val="hidden"/>
                                      </p:to>
                                    </p:set>
                                  </p:childTnLst>
                                </p:cTn>
                              </p:par>
                            </p:childTnLst>
                          </p:cTn>
                        </p:par>
                        <p:par>
                          <p:cTn id="219" fill="hold">
                            <p:stCondLst>
                              <p:cond delay="2500"/>
                            </p:stCondLst>
                            <p:childTnLst>
                              <p:par>
                                <p:cTn id="220" presetID="10" presetClass="entr" presetSubtype="0" fill="hold" grpId="0" nodeType="afterEffect">
                                  <p:stCondLst>
                                    <p:cond delay="0"/>
                                  </p:stCondLst>
                                  <p:childTnLst>
                                    <p:set>
                                      <p:cBhvr>
                                        <p:cTn id="221" dur="1" fill="hold">
                                          <p:stCondLst>
                                            <p:cond delay="0"/>
                                          </p:stCondLst>
                                        </p:cTn>
                                        <p:tgtEl>
                                          <p:spTgt spid="37"/>
                                        </p:tgtEl>
                                        <p:attrNameLst>
                                          <p:attrName>style.visibility</p:attrName>
                                        </p:attrNameLst>
                                      </p:cBhvr>
                                      <p:to>
                                        <p:strVal val="visible"/>
                                      </p:to>
                                    </p:set>
                                    <p:animEffect transition="in" filter="fade">
                                      <p:cBhvr>
                                        <p:cTn id="222" dur="500"/>
                                        <p:tgtEl>
                                          <p:spTgt spid="3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30"/>
                                        </p:tgtEl>
                                        <p:attrNameLst>
                                          <p:attrName>style.visibility</p:attrName>
                                        </p:attrNameLst>
                                      </p:cBhvr>
                                      <p:to>
                                        <p:strVal val="visible"/>
                                      </p:to>
                                    </p:set>
                                    <p:animEffect transition="in" filter="fade">
                                      <p:cBhvr>
                                        <p:cTn id="225" dur="500"/>
                                        <p:tgtEl>
                                          <p:spTgt spid="30"/>
                                        </p:tgtEl>
                                      </p:cBhvr>
                                    </p:animEffect>
                                  </p:childTnLst>
                                </p:cTn>
                              </p:par>
                            </p:childTnLst>
                          </p:cTn>
                        </p:par>
                        <p:par>
                          <p:cTn id="226" fill="hold">
                            <p:stCondLst>
                              <p:cond delay="3000"/>
                            </p:stCondLst>
                            <p:childTnLst>
                              <p:par>
                                <p:cTn id="227" presetID="10" presetClass="exit" presetSubtype="0" fill="hold" grpId="1" nodeType="afterEffect">
                                  <p:stCondLst>
                                    <p:cond delay="0"/>
                                  </p:stCondLst>
                                  <p:childTnLst>
                                    <p:animEffect transition="out" filter="fade">
                                      <p:cBhvr>
                                        <p:cTn id="228" dur="500"/>
                                        <p:tgtEl>
                                          <p:spTgt spid="68"/>
                                        </p:tgtEl>
                                      </p:cBhvr>
                                    </p:animEffect>
                                    <p:set>
                                      <p:cBhvr>
                                        <p:cTn id="229" dur="1" fill="hold">
                                          <p:stCondLst>
                                            <p:cond delay="499"/>
                                          </p:stCondLst>
                                        </p:cTn>
                                        <p:tgtEl>
                                          <p:spTgt spid="68"/>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500"/>
                                        <p:tgtEl>
                                          <p:spTgt spid="74"/>
                                        </p:tgtEl>
                                      </p:cBhvr>
                                    </p:animEffect>
                                    <p:set>
                                      <p:cBhvr>
                                        <p:cTn id="232" dur="1" fill="hold">
                                          <p:stCondLst>
                                            <p:cond delay="499"/>
                                          </p:stCondLst>
                                        </p:cTn>
                                        <p:tgtEl>
                                          <p:spTgt spid="74"/>
                                        </p:tgtEl>
                                        <p:attrNameLst>
                                          <p:attrName>style.visibility</p:attrName>
                                        </p:attrNameLst>
                                      </p:cBhvr>
                                      <p:to>
                                        <p:strVal val="hidden"/>
                                      </p:to>
                                    </p:set>
                                  </p:childTnLst>
                                </p:cTn>
                              </p:par>
                            </p:childTnLst>
                          </p:cTn>
                        </p:par>
                        <p:par>
                          <p:cTn id="233" fill="hold">
                            <p:stCondLst>
                              <p:cond delay="3500"/>
                            </p:stCondLst>
                            <p:childTnLst>
                              <p:par>
                                <p:cTn id="234" presetID="10" presetClass="entr" presetSubtype="0" fill="hold" grpId="0" nodeType="afterEffect">
                                  <p:stCondLst>
                                    <p:cond delay="0"/>
                                  </p:stCondLst>
                                  <p:childTnLst>
                                    <p:set>
                                      <p:cBhvr>
                                        <p:cTn id="235" dur="1" fill="hold">
                                          <p:stCondLst>
                                            <p:cond delay="0"/>
                                          </p:stCondLst>
                                        </p:cTn>
                                        <p:tgtEl>
                                          <p:spTgt spid="36"/>
                                        </p:tgtEl>
                                        <p:attrNameLst>
                                          <p:attrName>style.visibility</p:attrName>
                                        </p:attrNameLst>
                                      </p:cBhvr>
                                      <p:to>
                                        <p:strVal val="visible"/>
                                      </p:to>
                                    </p:set>
                                    <p:animEffect transition="in" filter="fade">
                                      <p:cBhvr>
                                        <p:cTn id="236" dur="500"/>
                                        <p:tgtEl>
                                          <p:spTgt spid="36"/>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31"/>
                                        </p:tgtEl>
                                        <p:attrNameLst>
                                          <p:attrName>style.visibility</p:attrName>
                                        </p:attrNameLst>
                                      </p:cBhvr>
                                      <p:to>
                                        <p:strVal val="visible"/>
                                      </p:to>
                                    </p:set>
                                    <p:animEffect transition="in" filter="fade">
                                      <p:cBhvr>
                                        <p:cTn id="239" dur="500"/>
                                        <p:tgtEl>
                                          <p:spTgt spid="31"/>
                                        </p:tgtEl>
                                      </p:cBhvr>
                                    </p:animEffect>
                                  </p:childTnLst>
                                </p:cTn>
                              </p:par>
                            </p:childTnLst>
                          </p:cTn>
                        </p:par>
                        <p:par>
                          <p:cTn id="240" fill="hold">
                            <p:stCondLst>
                              <p:cond delay="4000"/>
                            </p:stCondLst>
                            <p:childTnLst>
                              <p:par>
                                <p:cTn id="241" presetID="10" presetClass="exit" presetSubtype="0" fill="hold" grpId="1" nodeType="afterEffect">
                                  <p:stCondLst>
                                    <p:cond delay="0"/>
                                  </p:stCondLst>
                                  <p:childTnLst>
                                    <p:animEffect transition="out" filter="fade">
                                      <p:cBhvr>
                                        <p:cTn id="242" dur="500"/>
                                        <p:tgtEl>
                                          <p:spTgt spid="77"/>
                                        </p:tgtEl>
                                      </p:cBhvr>
                                    </p:animEffect>
                                    <p:set>
                                      <p:cBhvr>
                                        <p:cTn id="243" dur="1" fill="hold">
                                          <p:stCondLst>
                                            <p:cond delay="499"/>
                                          </p:stCondLst>
                                        </p:cTn>
                                        <p:tgtEl>
                                          <p:spTgt spid="77"/>
                                        </p:tgtEl>
                                        <p:attrNameLst>
                                          <p:attrName>style.visibility</p:attrName>
                                        </p:attrNameLst>
                                      </p:cBhvr>
                                      <p:to>
                                        <p:strVal val="hidden"/>
                                      </p:to>
                                    </p:set>
                                  </p:childTnLst>
                                </p:cTn>
                              </p:par>
                              <p:par>
                                <p:cTn id="244" presetID="10" presetClass="exit" presetSubtype="0" fill="hold" grpId="1" nodeType="withEffect">
                                  <p:stCondLst>
                                    <p:cond delay="0"/>
                                  </p:stCondLst>
                                  <p:childTnLst>
                                    <p:animEffect transition="out" filter="fade">
                                      <p:cBhvr>
                                        <p:cTn id="245" dur="500"/>
                                        <p:tgtEl>
                                          <p:spTgt spid="70"/>
                                        </p:tgtEl>
                                      </p:cBhvr>
                                    </p:animEffect>
                                    <p:set>
                                      <p:cBhvr>
                                        <p:cTn id="246" dur="1" fill="hold">
                                          <p:stCondLst>
                                            <p:cond delay="499"/>
                                          </p:stCondLst>
                                        </p:cTn>
                                        <p:tgtEl>
                                          <p:spTgt spid="70"/>
                                        </p:tgtEl>
                                        <p:attrNameLst>
                                          <p:attrName>style.visibility</p:attrName>
                                        </p:attrNameLst>
                                      </p:cBhvr>
                                      <p:to>
                                        <p:strVal val="hidden"/>
                                      </p:to>
                                    </p:set>
                                  </p:childTnLst>
                                </p:cTn>
                              </p:par>
                            </p:childTnLst>
                          </p:cTn>
                        </p:par>
                        <p:par>
                          <p:cTn id="247" fill="hold">
                            <p:stCondLst>
                              <p:cond delay="4500"/>
                            </p:stCondLst>
                            <p:childTnLst>
                              <p:par>
                                <p:cTn id="248" presetID="10" presetClass="entr" presetSubtype="0" fill="hold" grpId="0" nodeType="afterEffect">
                                  <p:stCondLst>
                                    <p:cond delay="0"/>
                                  </p:stCondLst>
                                  <p:childTnLst>
                                    <p:set>
                                      <p:cBhvr>
                                        <p:cTn id="249" dur="1" fill="hold">
                                          <p:stCondLst>
                                            <p:cond delay="0"/>
                                          </p:stCondLst>
                                        </p:cTn>
                                        <p:tgtEl>
                                          <p:spTgt spid="40"/>
                                        </p:tgtEl>
                                        <p:attrNameLst>
                                          <p:attrName>style.visibility</p:attrName>
                                        </p:attrNameLst>
                                      </p:cBhvr>
                                      <p:to>
                                        <p:strVal val="visible"/>
                                      </p:to>
                                    </p:set>
                                    <p:animEffect transition="in" filter="fade">
                                      <p:cBhvr>
                                        <p:cTn id="250" dur="500"/>
                                        <p:tgtEl>
                                          <p:spTgt spid="40"/>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32"/>
                                        </p:tgtEl>
                                        <p:attrNameLst>
                                          <p:attrName>style.visibility</p:attrName>
                                        </p:attrNameLst>
                                      </p:cBhvr>
                                      <p:to>
                                        <p:strVal val="visible"/>
                                      </p:to>
                                    </p:set>
                                    <p:animEffect transition="in" filter="fade">
                                      <p:cBhvr>
                                        <p:cTn id="253" dur="500"/>
                                        <p:tgtEl>
                                          <p:spTgt spid="32"/>
                                        </p:tgtEl>
                                      </p:cBhvr>
                                    </p:animEffect>
                                  </p:childTnLst>
                                </p:cTn>
                              </p:par>
                            </p:childTnLst>
                          </p:cTn>
                        </p:par>
                        <p:par>
                          <p:cTn id="254" fill="hold">
                            <p:stCondLst>
                              <p:cond delay="5000"/>
                            </p:stCondLst>
                            <p:childTnLst>
                              <p:par>
                                <p:cTn id="255" presetID="10" presetClass="exit" presetSubtype="0" fill="hold" grpId="1" nodeType="afterEffect">
                                  <p:stCondLst>
                                    <p:cond delay="0"/>
                                  </p:stCondLst>
                                  <p:childTnLst>
                                    <p:animEffect transition="out" filter="fade">
                                      <p:cBhvr>
                                        <p:cTn id="256" dur="500"/>
                                        <p:tgtEl>
                                          <p:spTgt spid="75"/>
                                        </p:tgtEl>
                                      </p:cBhvr>
                                    </p:animEffect>
                                    <p:set>
                                      <p:cBhvr>
                                        <p:cTn id="257" dur="1" fill="hold">
                                          <p:stCondLst>
                                            <p:cond delay="499"/>
                                          </p:stCondLst>
                                        </p:cTn>
                                        <p:tgtEl>
                                          <p:spTgt spid="75"/>
                                        </p:tgtEl>
                                        <p:attrNameLst>
                                          <p:attrName>style.visibility</p:attrName>
                                        </p:attrNameLst>
                                      </p:cBhvr>
                                      <p:to>
                                        <p:strVal val="hidden"/>
                                      </p:to>
                                    </p:set>
                                  </p:childTnLst>
                                </p:cTn>
                              </p:par>
                              <p:par>
                                <p:cTn id="258" presetID="10" presetClass="exit" presetSubtype="0" fill="hold" grpId="1" nodeType="withEffect">
                                  <p:stCondLst>
                                    <p:cond delay="0"/>
                                  </p:stCondLst>
                                  <p:childTnLst>
                                    <p:animEffect transition="out" filter="fade">
                                      <p:cBhvr>
                                        <p:cTn id="259" dur="500"/>
                                        <p:tgtEl>
                                          <p:spTgt spid="69"/>
                                        </p:tgtEl>
                                      </p:cBhvr>
                                    </p:animEffect>
                                    <p:set>
                                      <p:cBhvr>
                                        <p:cTn id="260" dur="1" fill="hold">
                                          <p:stCondLst>
                                            <p:cond delay="499"/>
                                          </p:stCondLst>
                                        </p:cTn>
                                        <p:tgtEl>
                                          <p:spTgt spid="69"/>
                                        </p:tgtEl>
                                        <p:attrNameLst>
                                          <p:attrName>style.visibility</p:attrName>
                                        </p:attrNameLst>
                                      </p:cBhvr>
                                      <p:to>
                                        <p:strVal val="hidden"/>
                                      </p:to>
                                    </p:set>
                                  </p:childTnLst>
                                </p:cTn>
                              </p:par>
                            </p:childTnLst>
                          </p:cTn>
                        </p:par>
                        <p:par>
                          <p:cTn id="261" fill="hold">
                            <p:stCondLst>
                              <p:cond delay="5500"/>
                            </p:stCondLst>
                            <p:childTnLst>
                              <p:par>
                                <p:cTn id="262" presetID="10" presetClass="entr" presetSubtype="0" fill="hold" grpId="0" nodeType="afterEffect">
                                  <p:stCondLst>
                                    <p:cond delay="0"/>
                                  </p:stCondLst>
                                  <p:childTnLst>
                                    <p:set>
                                      <p:cBhvr>
                                        <p:cTn id="263" dur="1" fill="hold">
                                          <p:stCondLst>
                                            <p:cond delay="0"/>
                                          </p:stCondLst>
                                        </p:cTn>
                                        <p:tgtEl>
                                          <p:spTgt spid="39"/>
                                        </p:tgtEl>
                                        <p:attrNameLst>
                                          <p:attrName>style.visibility</p:attrName>
                                        </p:attrNameLst>
                                      </p:cBhvr>
                                      <p:to>
                                        <p:strVal val="visible"/>
                                      </p:to>
                                    </p:set>
                                    <p:animEffect transition="in" filter="fade">
                                      <p:cBhvr>
                                        <p:cTn id="264" dur="500"/>
                                        <p:tgtEl>
                                          <p:spTgt spid="39"/>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33"/>
                                        </p:tgtEl>
                                        <p:attrNameLst>
                                          <p:attrName>style.visibility</p:attrName>
                                        </p:attrNameLst>
                                      </p:cBhvr>
                                      <p:to>
                                        <p:strVal val="visible"/>
                                      </p:to>
                                    </p:set>
                                    <p:animEffect transition="in" filter="fade">
                                      <p:cBhvr>
                                        <p:cTn id="26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animBg="1"/>
      <p:bldP spid="28" grpId="0"/>
      <p:bldP spid="29" grpId="0"/>
      <p:bldP spid="30" grpId="0"/>
      <p:bldP spid="31" grpId="0"/>
      <p:bldP spid="32" grpId="0"/>
      <p:bldP spid="33" grpId="0"/>
      <p:bldP spid="34" grpId="0"/>
      <p:bldP spid="35" grpId="0" animBg="1"/>
      <p:bldP spid="36" grpId="0" animBg="1"/>
      <p:bldP spid="37" grpId="0" animBg="1"/>
      <p:bldP spid="38" grpId="0" animBg="1"/>
      <p:bldP spid="39" grpId="0" animBg="1"/>
      <p:bldP spid="40" grpId="0" animBg="1"/>
      <p:bldP spid="41" grpId="0" animBg="1"/>
      <p:bldP spid="41" grpId="1" animBg="1"/>
      <p:bldP spid="42" grpId="0"/>
      <p:bldP spid="42" grpId="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p:bldP spid="48" grpId="1"/>
      <p:bldP spid="49" grpId="0"/>
      <p:bldP spid="49" grpId="1"/>
      <p:bldP spid="50" grpId="0"/>
      <p:bldP spid="50" grpId="1"/>
      <p:bldP spid="51" grpId="0"/>
      <p:bldP spid="51" grpId="1"/>
      <p:bldP spid="52" grpId="0"/>
      <p:bldP spid="52" grpId="1"/>
      <p:bldP spid="53" grpId="0" animBg="1"/>
      <p:bldP spid="54" grpId="0"/>
      <p:bldP spid="55" grpId="0" animBg="1"/>
      <p:bldP spid="56" grpId="0" animBg="1"/>
      <p:bldP spid="57" grpId="0" animBg="1"/>
      <p:bldP spid="58" grpId="0" animBg="1"/>
      <p:bldP spid="59" grpId="0" animBg="1"/>
      <p:bldP spid="60" grpId="0"/>
      <p:bldP spid="61" grpId="0"/>
      <p:bldP spid="62" grpId="0"/>
      <p:bldP spid="63" grpId="0"/>
      <p:bldP spid="64" grpId="0"/>
      <p:bldP spid="65" grpId="0" animBg="1"/>
      <p:bldP spid="66" grpId="0"/>
      <p:bldP spid="66" grpId="1"/>
      <p:bldP spid="67" grpId="0"/>
      <p:bldP spid="67" grpId="1"/>
      <p:bldP spid="68" grpId="0"/>
      <p:bldP spid="68" grpId="1"/>
      <p:bldP spid="69" grpId="0"/>
      <p:bldP spid="69" grpId="1"/>
      <p:bldP spid="70" grpId="0"/>
      <p:bldP spid="70" grpId="1"/>
      <p:bldP spid="71" grpId="0"/>
      <p:bldP spid="71" grpId="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Solution Mapping</a:t>
            </a:r>
            <a:endParaRPr lang="en-US" altLang="ko-KR" dirty="0">
              <a:ea typeface="Gulim" pitchFamily="34" charset="-127"/>
            </a:endParaRPr>
          </a:p>
        </p:txBody>
      </p:sp>
      <p:sp>
        <p:nvSpPr>
          <p:cNvPr id="32771" name="Rectangle 3"/>
          <p:cNvSpPr>
            <a:spLocks noGrp="1" noChangeArrowheads="1"/>
          </p:cNvSpPr>
          <p:nvPr>
            <p:ph type="body" idx="1"/>
          </p:nvPr>
        </p:nvSpPr>
        <p:spPr>
          <a:xfrm>
            <a:off x="497184" y="902608"/>
            <a:ext cx="8712968" cy="1080120"/>
          </a:xfrm>
        </p:spPr>
        <p:txBody>
          <a:bodyPr/>
          <a:lstStyle/>
          <a:p>
            <a:r>
              <a:rPr lang="en-US" sz="2000" b="1" dirty="0" smtClean="0"/>
              <a:t>Decoding</a:t>
            </a:r>
          </a:p>
          <a:p>
            <a:pPr>
              <a:buNone/>
            </a:pPr>
            <a:r>
              <a:rPr lang="en-US" sz="2000" b="1" dirty="0" smtClean="0"/>
              <a:t>        </a:t>
            </a:r>
            <a:r>
              <a:rPr lang="en-US" sz="2000" dirty="0" smtClean="0"/>
              <a:t>Apply</a:t>
            </a:r>
            <a:r>
              <a:rPr lang="en-US" sz="2000" b="1" dirty="0" smtClean="0"/>
              <a:t> </a:t>
            </a:r>
            <a:r>
              <a:rPr lang="en-US" sz="2000" b="1" i="1" dirty="0" smtClean="0"/>
              <a:t>operation-based approach </a:t>
            </a:r>
            <a:r>
              <a:rPr lang="en-US" sz="2000" dirty="0" smtClean="0"/>
              <a:t>(Cheng et al.,1996)            to generate an active schedule</a:t>
            </a: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pic>
        <p:nvPicPr>
          <p:cNvPr id="7"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graphicFrame>
        <p:nvGraphicFramePr>
          <p:cNvPr id="8" name="Table 7"/>
          <p:cNvGraphicFramePr>
            <a:graphicFrameLocks noGrp="1"/>
          </p:cNvGraphicFramePr>
          <p:nvPr/>
        </p:nvGraphicFramePr>
        <p:xfrm>
          <a:off x="1609792" y="2060849"/>
          <a:ext cx="5472607" cy="1122399"/>
        </p:xfrm>
        <a:graphic>
          <a:graphicData uri="http://schemas.openxmlformats.org/drawingml/2006/table">
            <a:tbl>
              <a:tblPr firstRow="1" bandRow="1">
                <a:tableStyleId>{5C22544A-7EE6-4342-B048-85BDC9FD1C3A}</a:tableStyleId>
              </a:tblPr>
              <a:tblGrid>
                <a:gridCol w="781801"/>
                <a:gridCol w="781801"/>
                <a:gridCol w="781801"/>
                <a:gridCol w="781801"/>
                <a:gridCol w="781801"/>
                <a:gridCol w="781801"/>
                <a:gridCol w="781801"/>
              </a:tblGrid>
              <a:tr h="374133">
                <a:tc>
                  <a:txBody>
                    <a:bodyPr/>
                    <a:lstStyle/>
                    <a:p>
                      <a:pPr algn="ctr"/>
                      <a:r>
                        <a:rPr lang="en-US" sz="1500" dirty="0" smtClean="0">
                          <a:solidFill>
                            <a:srgbClr val="FF0000"/>
                          </a:solidFill>
                        </a:rPr>
                        <a:t>Job</a:t>
                      </a:r>
                      <a:endParaRPr lang="th-TH" sz="1500" dirty="0">
                        <a:solidFill>
                          <a:srgbClr val="FF0000"/>
                        </a:solidFill>
                      </a:endParaRPr>
                    </a:p>
                  </a:txBody>
                  <a:tcPr/>
                </a:tc>
                <a:tc gridSpan="3">
                  <a:txBody>
                    <a:bodyPr/>
                    <a:lstStyle/>
                    <a:p>
                      <a:pPr algn="ctr"/>
                      <a:r>
                        <a:rPr lang="en-US" sz="1500" dirty="0" smtClean="0">
                          <a:solidFill>
                            <a:srgbClr val="FF0000"/>
                          </a:solidFill>
                        </a:rPr>
                        <a:t>Machine Sequence</a:t>
                      </a:r>
                      <a:endParaRPr lang="th-TH" sz="1500" dirty="0">
                        <a:solidFill>
                          <a:srgbClr val="FF0000"/>
                        </a:solidFill>
                      </a:endParaRPr>
                    </a:p>
                  </a:txBody>
                  <a:tcPr/>
                </a:tc>
                <a:tc hMerge="1">
                  <a:txBody>
                    <a:bodyPr/>
                    <a:lstStyle/>
                    <a:p>
                      <a:endParaRPr lang="th-TH" sz="2000" dirty="0"/>
                    </a:p>
                  </a:txBody>
                  <a:tcPr/>
                </a:tc>
                <a:tc hMerge="1">
                  <a:txBody>
                    <a:bodyPr/>
                    <a:lstStyle/>
                    <a:p>
                      <a:endParaRPr lang="th-TH" sz="2000" dirty="0"/>
                    </a:p>
                  </a:txBody>
                  <a:tcPr/>
                </a:tc>
                <a:tc gridSpan="3">
                  <a:txBody>
                    <a:bodyPr/>
                    <a:lstStyle/>
                    <a:p>
                      <a:pPr algn="ctr"/>
                      <a:r>
                        <a:rPr lang="en-US" sz="1500" dirty="0" smtClean="0">
                          <a:solidFill>
                            <a:srgbClr val="FF0000"/>
                          </a:solidFill>
                        </a:rPr>
                        <a:t>Processing Time</a:t>
                      </a:r>
                      <a:endParaRPr lang="th-TH" sz="1500" dirty="0">
                        <a:solidFill>
                          <a:srgbClr val="FF0000"/>
                        </a:solidFill>
                      </a:endParaRPr>
                    </a:p>
                  </a:txBody>
                  <a:tcPr/>
                </a:tc>
                <a:tc hMerge="1">
                  <a:txBody>
                    <a:bodyPr/>
                    <a:lstStyle/>
                    <a:p>
                      <a:endParaRPr lang="th-TH" sz="2000" dirty="0"/>
                    </a:p>
                  </a:txBody>
                  <a:tcPr/>
                </a:tc>
                <a:tc hMerge="1">
                  <a:txBody>
                    <a:bodyPr/>
                    <a:lstStyle/>
                    <a:p>
                      <a:endParaRPr lang="th-TH" sz="2000" dirty="0"/>
                    </a:p>
                  </a:txBody>
                  <a:tcPr/>
                </a:tc>
              </a:tr>
              <a:tr h="374133">
                <a:tc>
                  <a:txBody>
                    <a:bodyPr/>
                    <a:lstStyle/>
                    <a:p>
                      <a:pPr algn="ctr"/>
                      <a:r>
                        <a:rPr lang="en-US" sz="1500" dirty="0" smtClean="0"/>
                        <a:t>A</a:t>
                      </a:r>
                      <a:endParaRPr lang="th-TH" sz="1500" dirty="0"/>
                    </a:p>
                  </a:txBody>
                  <a:tcPr/>
                </a:tc>
                <a:tc>
                  <a:txBody>
                    <a:bodyPr/>
                    <a:lstStyle/>
                    <a:p>
                      <a:pPr algn="ctr"/>
                      <a:r>
                        <a:rPr lang="en-US" sz="1500" dirty="0" smtClean="0"/>
                        <a:t>M1</a:t>
                      </a:r>
                      <a:endParaRPr lang="th-TH" sz="1500" dirty="0"/>
                    </a:p>
                  </a:txBody>
                  <a:tcPr/>
                </a:tc>
                <a:tc>
                  <a:txBody>
                    <a:bodyPr/>
                    <a:lstStyle/>
                    <a:p>
                      <a:pPr algn="ctr"/>
                      <a:r>
                        <a:rPr lang="en-US" sz="1500" dirty="0" smtClean="0"/>
                        <a:t>M2</a:t>
                      </a:r>
                      <a:endParaRPr lang="th-TH" sz="1500" dirty="0"/>
                    </a:p>
                  </a:txBody>
                  <a:tcPr/>
                </a:tc>
                <a:tc>
                  <a:txBody>
                    <a:bodyPr/>
                    <a:lstStyle/>
                    <a:p>
                      <a:pPr algn="ctr"/>
                      <a:r>
                        <a:rPr lang="en-US" sz="1500" dirty="0" smtClean="0"/>
                        <a:t>M3</a:t>
                      </a:r>
                      <a:endParaRPr lang="th-TH" sz="1500" dirty="0"/>
                    </a:p>
                  </a:txBody>
                  <a:tcPr/>
                </a:tc>
                <a:tc>
                  <a:txBody>
                    <a:bodyPr/>
                    <a:lstStyle/>
                    <a:p>
                      <a:pPr algn="ctr"/>
                      <a:r>
                        <a:rPr lang="en-US" sz="1500" dirty="0" smtClean="0"/>
                        <a:t>3</a:t>
                      </a:r>
                      <a:endParaRPr lang="th-TH" sz="1500" dirty="0"/>
                    </a:p>
                  </a:txBody>
                  <a:tcPr/>
                </a:tc>
                <a:tc>
                  <a:txBody>
                    <a:bodyPr/>
                    <a:lstStyle/>
                    <a:p>
                      <a:pPr algn="ctr"/>
                      <a:r>
                        <a:rPr lang="en-US" sz="1500" dirty="0" smtClean="0"/>
                        <a:t>2</a:t>
                      </a:r>
                      <a:endParaRPr lang="th-TH" sz="1500" dirty="0"/>
                    </a:p>
                  </a:txBody>
                  <a:tcPr/>
                </a:tc>
                <a:tc>
                  <a:txBody>
                    <a:bodyPr/>
                    <a:lstStyle/>
                    <a:p>
                      <a:pPr algn="ctr"/>
                      <a:r>
                        <a:rPr lang="en-US" sz="1500" dirty="0" smtClean="0"/>
                        <a:t>6</a:t>
                      </a:r>
                      <a:endParaRPr lang="th-TH" sz="1500" dirty="0"/>
                    </a:p>
                  </a:txBody>
                  <a:tcPr/>
                </a:tc>
              </a:tr>
              <a:tr h="374133">
                <a:tc>
                  <a:txBody>
                    <a:bodyPr/>
                    <a:lstStyle/>
                    <a:p>
                      <a:pPr algn="ctr"/>
                      <a:r>
                        <a:rPr lang="en-US" sz="1500" dirty="0" smtClean="0"/>
                        <a:t>B</a:t>
                      </a:r>
                      <a:endParaRPr lang="th-TH" sz="1500" dirty="0"/>
                    </a:p>
                  </a:txBody>
                  <a:tcPr/>
                </a:tc>
                <a:tc>
                  <a:txBody>
                    <a:bodyPr/>
                    <a:lstStyle/>
                    <a:p>
                      <a:pPr algn="ctr"/>
                      <a:r>
                        <a:rPr lang="en-US" sz="1500" dirty="0" smtClean="0"/>
                        <a:t>M2</a:t>
                      </a:r>
                      <a:endParaRPr lang="th-TH" sz="1500" dirty="0"/>
                    </a:p>
                  </a:txBody>
                  <a:tcPr/>
                </a:tc>
                <a:tc>
                  <a:txBody>
                    <a:bodyPr/>
                    <a:lstStyle/>
                    <a:p>
                      <a:pPr algn="ctr"/>
                      <a:r>
                        <a:rPr lang="en-US" sz="1500" dirty="0" smtClean="0"/>
                        <a:t>M1</a:t>
                      </a:r>
                      <a:endParaRPr lang="th-TH" sz="1500" dirty="0"/>
                    </a:p>
                  </a:txBody>
                  <a:tcPr/>
                </a:tc>
                <a:tc>
                  <a:txBody>
                    <a:bodyPr/>
                    <a:lstStyle/>
                    <a:p>
                      <a:pPr algn="ctr"/>
                      <a:r>
                        <a:rPr lang="en-US" sz="1500" dirty="0" smtClean="0"/>
                        <a:t>M3</a:t>
                      </a:r>
                      <a:endParaRPr lang="th-TH" sz="1500" dirty="0"/>
                    </a:p>
                  </a:txBody>
                  <a:tcPr/>
                </a:tc>
                <a:tc>
                  <a:txBody>
                    <a:bodyPr/>
                    <a:lstStyle/>
                    <a:p>
                      <a:pPr algn="ctr"/>
                      <a:r>
                        <a:rPr lang="en-US" sz="1500" dirty="0" smtClean="0"/>
                        <a:t>5</a:t>
                      </a:r>
                      <a:endParaRPr lang="th-TH" sz="1500" dirty="0"/>
                    </a:p>
                  </a:txBody>
                  <a:tcPr/>
                </a:tc>
                <a:tc>
                  <a:txBody>
                    <a:bodyPr/>
                    <a:lstStyle/>
                    <a:p>
                      <a:pPr algn="ctr"/>
                      <a:r>
                        <a:rPr lang="en-US" sz="1500" dirty="0" smtClean="0"/>
                        <a:t>3</a:t>
                      </a:r>
                      <a:endParaRPr lang="th-TH" sz="1500" dirty="0"/>
                    </a:p>
                  </a:txBody>
                  <a:tcPr/>
                </a:tc>
                <a:tc>
                  <a:txBody>
                    <a:bodyPr/>
                    <a:lstStyle/>
                    <a:p>
                      <a:pPr algn="ctr"/>
                      <a:r>
                        <a:rPr lang="en-US" sz="1500" dirty="0" smtClean="0"/>
                        <a:t>4</a:t>
                      </a:r>
                      <a:endParaRPr lang="th-TH" sz="1500" dirty="0"/>
                    </a:p>
                  </a:txBody>
                  <a:tcPr/>
                </a:tc>
              </a:tr>
            </a:tbl>
          </a:graphicData>
        </a:graphic>
      </p:graphicFrame>
      <p:sp>
        <p:nvSpPr>
          <p:cNvPr id="9" name="Rectangle 101"/>
          <p:cNvSpPr>
            <a:spLocks noChangeArrowheads="1"/>
          </p:cNvSpPr>
          <p:nvPr/>
        </p:nvSpPr>
        <p:spPr bwMode="auto">
          <a:xfrm>
            <a:off x="3009887" y="3352800"/>
            <a:ext cx="466725" cy="490538"/>
          </a:xfrm>
          <a:prstGeom prst="rect">
            <a:avLst/>
          </a:prstGeom>
          <a:noFill/>
          <a:ln w="9525">
            <a:noFill/>
            <a:miter lim="800000"/>
            <a:headEnd/>
            <a:tailEnd/>
          </a:ln>
        </p:spPr>
        <p:txBody>
          <a:bodyPr anchor="ctr"/>
          <a:lstStyle/>
          <a:p>
            <a:pPr>
              <a:spcBef>
                <a:spcPct val="0"/>
              </a:spcBef>
            </a:pPr>
            <a:r>
              <a:rPr lang="en-US" b="1" i="1" dirty="0">
                <a:solidFill>
                  <a:srgbClr val="000000"/>
                </a:solidFill>
                <a:latin typeface="Tahoma" pitchFamily="34" charset="0"/>
                <a:ea typeface="Tahoma" pitchFamily="34" charset="0"/>
                <a:cs typeface="Tahoma" pitchFamily="34" charset="0"/>
              </a:rPr>
              <a:t>1</a:t>
            </a:r>
          </a:p>
        </p:txBody>
      </p:sp>
      <p:sp>
        <p:nvSpPr>
          <p:cNvPr id="10" name="Rectangle 103"/>
          <p:cNvSpPr>
            <a:spLocks noChangeArrowheads="1"/>
          </p:cNvSpPr>
          <p:nvPr/>
        </p:nvSpPr>
        <p:spPr bwMode="auto">
          <a:xfrm>
            <a:off x="3648062" y="3344949"/>
            <a:ext cx="4667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2</a:t>
            </a:r>
            <a:endParaRPr lang="en-US" b="1" i="1" dirty="0">
              <a:solidFill>
                <a:srgbClr val="000000"/>
              </a:solidFill>
              <a:latin typeface="Tahoma" pitchFamily="34" charset="0"/>
              <a:ea typeface="Tahoma" pitchFamily="34" charset="0"/>
              <a:cs typeface="Tahoma" pitchFamily="34" charset="0"/>
            </a:endParaRPr>
          </a:p>
        </p:txBody>
      </p:sp>
      <p:sp>
        <p:nvSpPr>
          <p:cNvPr id="11" name="Rectangle 105"/>
          <p:cNvSpPr>
            <a:spLocks noChangeArrowheads="1"/>
          </p:cNvSpPr>
          <p:nvPr/>
        </p:nvSpPr>
        <p:spPr bwMode="auto">
          <a:xfrm>
            <a:off x="4179874" y="3346537"/>
            <a:ext cx="682625"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a:t>
            </a:r>
            <a:r>
              <a:rPr lang="en-US" b="1" i="1" dirty="0">
                <a:solidFill>
                  <a:srgbClr val="000000"/>
                </a:solidFill>
                <a:latin typeface="Tahoma" pitchFamily="34" charset="0"/>
                <a:ea typeface="Tahoma" pitchFamily="34" charset="0"/>
                <a:cs typeface="Tahoma" pitchFamily="34" charset="0"/>
              </a:rPr>
              <a:t>3</a:t>
            </a:r>
          </a:p>
        </p:txBody>
      </p:sp>
      <p:sp>
        <p:nvSpPr>
          <p:cNvPr id="12" name="Rectangle 107"/>
          <p:cNvSpPr>
            <a:spLocks noChangeArrowheads="1"/>
          </p:cNvSpPr>
          <p:nvPr/>
        </p:nvSpPr>
        <p:spPr bwMode="auto">
          <a:xfrm>
            <a:off x="4948224" y="3346537"/>
            <a:ext cx="465138"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4</a:t>
            </a:r>
            <a:endParaRPr lang="en-US" b="1" i="1" dirty="0">
              <a:solidFill>
                <a:srgbClr val="000000"/>
              </a:solidFill>
              <a:latin typeface="Tahoma" pitchFamily="34" charset="0"/>
              <a:ea typeface="Tahoma" pitchFamily="34" charset="0"/>
              <a:cs typeface="Tahoma" pitchFamily="34" charset="0"/>
            </a:endParaRPr>
          </a:p>
        </p:txBody>
      </p:sp>
      <p:sp>
        <p:nvSpPr>
          <p:cNvPr id="13" name="Rectangle 109"/>
          <p:cNvSpPr>
            <a:spLocks noChangeArrowheads="1"/>
          </p:cNvSpPr>
          <p:nvPr/>
        </p:nvSpPr>
        <p:spPr bwMode="auto">
          <a:xfrm>
            <a:off x="5487974" y="3351299"/>
            <a:ext cx="682625" cy="490538"/>
          </a:xfrm>
          <a:prstGeom prst="rect">
            <a:avLst/>
          </a:prstGeom>
          <a:noFill/>
          <a:ln w="9525">
            <a:noFill/>
            <a:miter lim="800000"/>
            <a:headEnd/>
            <a:tailEnd/>
          </a:ln>
        </p:spPr>
        <p:txBody>
          <a:bodyPr anchor="ctr"/>
          <a:lstStyle/>
          <a:p>
            <a:pPr>
              <a:spcBef>
                <a:spcPct val="0"/>
              </a:spcBef>
            </a:pPr>
            <a:r>
              <a:rPr lang="en-US" i="1" dirty="0" smtClean="0">
                <a:solidFill>
                  <a:srgbClr val="99FF99"/>
                </a:solidFill>
                <a:cs typeface="Arial" charset="0"/>
              </a:rPr>
              <a:t>  </a:t>
            </a:r>
            <a:r>
              <a:rPr lang="en-US" b="1" i="1" dirty="0">
                <a:solidFill>
                  <a:srgbClr val="000000"/>
                </a:solidFill>
                <a:latin typeface="Tahoma" pitchFamily="34" charset="0"/>
                <a:ea typeface="Tahoma" pitchFamily="34" charset="0"/>
                <a:cs typeface="Tahoma" pitchFamily="34" charset="0"/>
              </a:rPr>
              <a:t>5</a:t>
            </a:r>
            <a:r>
              <a:rPr lang="en-US" b="1" i="1" dirty="0" smtClean="0">
                <a:solidFill>
                  <a:srgbClr val="000000"/>
                </a:solidFill>
                <a:latin typeface="Tahoma" pitchFamily="34" charset="0"/>
                <a:ea typeface="Tahoma" pitchFamily="34" charset="0"/>
                <a:cs typeface="Tahoma" pitchFamily="34" charset="0"/>
              </a:rPr>
              <a:t> </a:t>
            </a:r>
            <a:endParaRPr lang="en-US" b="1" i="1" dirty="0">
              <a:solidFill>
                <a:srgbClr val="000000"/>
              </a:solidFill>
              <a:latin typeface="Tahoma" pitchFamily="34" charset="0"/>
              <a:ea typeface="Tahoma" pitchFamily="34" charset="0"/>
              <a:cs typeface="Tahoma" pitchFamily="34" charset="0"/>
            </a:endParaRPr>
          </a:p>
        </p:txBody>
      </p:sp>
      <p:sp>
        <p:nvSpPr>
          <p:cNvPr id="14" name="Rectangle 111"/>
          <p:cNvSpPr>
            <a:spLocks noChangeArrowheads="1"/>
          </p:cNvSpPr>
          <p:nvPr/>
        </p:nvSpPr>
        <p:spPr bwMode="auto">
          <a:xfrm>
            <a:off x="6208699" y="3348124"/>
            <a:ext cx="557213" cy="490538"/>
          </a:xfrm>
          <a:prstGeom prst="rect">
            <a:avLst/>
          </a:prstGeom>
          <a:noFill/>
          <a:ln w="9525">
            <a:noFill/>
            <a:miter lim="800000"/>
            <a:headEnd/>
            <a:tailEnd/>
          </a:ln>
        </p:spPr>
        <p:txBody>
          <a:bodyPr anchor="ctr"/>
          <a:lstStyle/>
          <a:p>
            <a:pPr>
              <a:spcBef>
                <a:spcPct val="0"/>
              </a:spcBef>
            </a:pPr>
            <a:r>
              <a:rPr lang="en-US" b="1" i="1" dirty="0" smtClean="0">
                <a:solidFill>
                  <a:srgbClr val="000000"/>
                </a:solidFill>
                <a:latin typeface="Tahoma" pitchFamily="34" charset="0"/>
                <a:ea typeface="Tahoma" pitchFamily="34" charset="0"/>
                <a:cs typeface="Tahoma" pitchFamily="34" charset="0"/>
              </a:rPr>
              <a:t>  </a:t>
            </a:r>
            <a:r>
              <a:rPr lang="en-US" b="1" i="1" dirty="0">
                <a:solidFill>
                  <a:srgbClr val="000000"/>
                </a:solidFill>
                <a:latin typeface="Tahoma" pitchFamily="34" charset="0"/>
                <a:ea typeface="Tahoma" pitchFamily="34" charset="0"/>
                <a:cs typeface="Tahoma" pitchFamily="34" charset="0"/>
              </a:rPr>
              <a:t>6</a:t>
            </a:r>
          </a:p>
        </p:txBody>
      </p:sp>
      <p:sp>
        <p:nvSpPr>
          <p:cNvPr id="15" name="TextBox 14"/>
          <p:cNvSpPr txBox="1"/>
          <p:nvPr/>
        </p:nvSpPr>
        <p:spPr>
          <a:xfrm>
            <a:off x="1889686" y="3371362"/>
            <a:ext cx="914400" cy="369332"/>
          </a:xfrm>
          <a:prstGeom prst="rect">
            <a:avLst/>
          </a:prstGeom>
          <a:noFill/>
        </p:spPr>
        <p:txBody>
          <a:bodyPr wrap="square" rtlCol="0">
            <a:spAutoFit/>
          </a:bodyPr>
          <a:lstStyle/>
          <a:p>
            <a:r>
              <a:rPr lang="en-US" b="1" i="1" dirty="0" smtClean="0"/>
              <a:t>Dim.</a:t>
            </a:r>
            <a:endParaRPr lang="en-US" b="1" i="1" dirty="0"/>
          </a:p>
        </p:txBody>
      </p:sp>
      <p:sp>
        <p:nvSpPr>
          <p:cNvPr id="16" name="Text Box 84"/>
          <p:cNvSpPr txBox="1">
            <a:spLocks noChangeArrowheads="1"/>
          </p:cNvSpPr>
          <p:nvPr/>
        </p:nvSpPr>
        <p:spPr bwMode="auto">
          <a:xfrm>
            <a:off x="2901739" y="3839311"/>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17" name="Text Box 84"/>
          <p:cNvSpPr txBox="1">
            <a:spLocks noChangeArrowheads="1"/>
          </p:cNvSpPr>
          <p:nvPr/>
        </p:nvSpPr>
        <p:spPr bwMode="auto">
          <a:xfrm>
            <a:off x="4844302" y="3839311"/>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18" name="Text Box 84"/>
          <p:cNvSpPr txBox="1">
            <a:spLocks noChangeArrowheads="1"/>
          </p:cNvSpPr>
          <p:nvPr/>
        </p:nvSpPr>
        <p:spPr bwMode="auto">
          <a:xfrm>
            <a:off x="4197139" y="3839311"/>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wrap="square">
            <a:spAutoFit/>
          </a:bodyPr>
          <a:lstStyle/>
          <a:p>
            <a:pPr algn="ctr"/>
            <a:r>
              <a:rPr lang="en-US" sz="2400" b="1" i="1" dirty="0">
                <a:solidFill>
                  <a:srgbClr val="00B050"/>
                </a:solidFill>
                <a:effectLst>
                  <a:outerShdw blurRad="38100" dist="38100" dir="2700000" algn="tl">
                    <a:srgbClr val="000000">
                      <a:alpha val="43137"/>
                    </a:srgbClr>
                  </a:outerShdw>
                </a:effectLst>
              </a:rPr>
              <a:t>A</a:t>
            </a:r>
            <a:endParaRPr lang="th-TH" sz="2400" b="1" i="1" dirty="0">
              <a:solidFill>
                <a:srgbClr val="00B050"/>
              </a:solidFill>
              <a:effectLst>
                <a:outerShdw blurRad="38100" dist="38100" dir="2700000" algn="tl">
                  <a:srgbClr val="000000">
                    <a:alpha val="43137"/>
                  </a:srgbClr>
                </a:outerShdw>
              </a:effectLst>
            </a:endParaRPr>
          </a:p>
        </p:txBody>
      </p:sp>
      <p:sp>
        <p:nvSpPr>
          <p:cNvPr id="19" name="Text Box 75"/>
          <p:cNvSpPr txBox="1">
            <a:spLocks noChangeArrowheads="1"/>
          </p:cNvSpPr>
          <p:nvPr/>
        </p:nvSpPr>
        <p:spPr bwMode="auto">
          <a:xfrm>
            <a:off x="3548902" y="3839311"/>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20" name="Text Box 75"/>
          <p:cNvSpPr txBox="1">
            <a:spLocks noChangeArrowheads="1"/>
          </p:cNvSpPr>
          <p:nvPr/>
        </p:nvSpPr>
        <p:spPr bwMode="auto">
          <a:xfrm>
            <a:off x="6137554" y="3832858"/>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sp>
        <p:nvSpPr>
          <p:cNvPr id="21" name="Text Box 75"/>
          <p:cNvSpPr txBox="1">
            <a:spLocks noChangeArrowheads="1"/>
          </p:cNvSpPr>
          <p:nvPr/>
        </p:nvSpPr>
        <p:spPr bwMode="auto">
          <a:xfrm>
            <a:off x="5490391" y="3832858"/>
            <a:ext cx="647700" cy="46196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pPr algn="ctr"/>
            <a:r>
              <a:rPr lang="en-US" sz="2400" b="1" i="1" dirty="0">
                <a:solidFill>
                  <a:srgbClr val="FFC000"/>
                </a:solidFill>
                <a:effectLst>
                  <a:outerShdw blurRad="38100" dist="38100" dir="2700000" algn="tl">
                    <a:srgbClr val="000000"/>
                  </a:outerShdw>
                </a:effectLst>
              </a:rPr>
              <a:t>B</a:t>
            </a:r>
            <a:endParaRPr lang="th-TH" sz="2400" b="1" i="1" dirty="0">
              <a:solidFill>
                <a:srgbClr val="FFC000"/>
              </a:solidFill>
              <a:effectLst>
                <a:outerShdw blurRad="38100" dist="38100" dir="2700000" algn="tl">
                  <a:srgbClr val="000000"/>
                </a:outerShdw>
              </a:effectLst>
            </a:endParaRPr>
          </a:p>
        </p:txBody>
      </p:sp>
      <p:cxnSp>
        <p:nvCxnSpPr>
          <p:cNvPr id="23" name="Straight Connector 22"/>
          <p:cNvCxnSpPr/>
          <p:nvPr/>
        </p:nvCxnSpPr>
        <p:spPr>
          <a:xfrm rot="5400000">
            <a:off x="66238" y="5280663"/>
            <a:ext cx="21336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4112" y="6369999"/>
            <a:ext cx="6858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45917" y="4619547"/>
            <a:ext cx="1016358" cy="381000"/>
          </a:xfrm>
          <a:prstGeom prst="rect">
            <a:avLst/>
          </a:prstGeom>
          <a:solidFill>
            <a:srgbClr val="00B050"/>
          </a:solidFill>
          <a:ln>
            <a:solidFill>
              <a:srgbClr val="00CC00"/>
            </a:solidFill>
          </a:ln>
        </p:spPr>
        <p:txBody>
          <a:bodyPr wrap="square" rtlCol="0">
            <a:spAutoFit/>
          </a:bodyPr>
          <a:lstStyle/>
          <a:p>
            <a:pPr algn="ctr"/>
            <a:r>
              <a:rPr lang="en-US" b="1" dirty="0" smtClean="0">
                <a:solidFill>
                  <a:schemeClr val="bg2"/>
                </a:solidFill>
              </a:rPr>
              <a:t>A</a:t>
            </a:r>
            <a:endParaRPr lang="en-US" b="1" dirty="0">
              <a:solidFill>
                <a:schemeClr val="bg2"/>
              </a:solidFill>
            </a:endParaRPr>
          </a:p>
        </p:txBody>
      </p:sp>
      <p:sp>
        <p:nvSpPr>
          <p:cNvPr id="26" name="TextBox 25"/>
          <p:cNvSpPr txBox="1"/>
          <p:nvPr/>
        </p:nvSpPr>
        <p:spPr>
          <a:xfrm>
            <a:off x="2848075" y="5229147"/>
            <a:ext cx="635358" cy="381000"/>
          </a:xfrm>
          <a:prstGeom prst="rect">
            <a:avLst/>
          </a:prstGeom>
          <a:solidFill>
            <a:srgbClr val="00B050"/>
          </a:solidFill>
          <a:ln>
            <a:solidFill>
              <a:srgbClr val="00CC00"/>
            </a:solidFill>
          </a:ln>
        </p:spPr>
        <p:txBody>
          <a:bodyPr wrap="square" rtlCol="0">
            <a:spAutoFit/>
          </a:bodyPr>
          <a:lstStyle/>
          <a:p>
            <a:pPr algn="ctr"/>
            <a:r>
              <a:rPr lang="en-US" b="1" dirty="0" smtClean="0">
                <a:solidFill>
                  <a:schemeClr val="bg2"/>
                </a:solidFill>
              </a:rPr>
              <a:t>A</a:t>
            </a:r>
            <a:endParaRPr lang="en-US" b="1" dirty="0">
              <a:solidFill>
                <a:schemeClr val="bg2"/>
              </a:solidFill>
            </a:endParaRPr>
          </a:p>
        </p:txBody>
      </p:sp>
      <p:sp>
        <p:nvSpPr>
          <p:cNvPr id="27" name="TextBox 26"/>
          <p:cNvSpPr txBox="1"/>
          <p:nvPr/>
        </p:nvSpPr>
        <p:spPr>
          <a:xfrm>
            <a:off x="3533875" y="5838747"/>
            <a:ext cx="2057400" cy="381000"/>
          </a:xfrm>
          <a:prstGeom prst="rect">
            <a:avLst/>
          </a:prstGeom>
          <a:solidFill>
            <a:srgbClr val="00B050"/>
          </a:solidFill>
          <a:ln>
            <a:solidFill>
              <a:srgbClr val="00CC00"/>
            </a:solidFill>
          </a:ln>
        </p:spPr>
        <p:txBody>
          <a:bodyPr wrap="square" rtlCol="0">
            <a:spAutoFit/>
          </a:bodyPr>
          <a:lstStyle/>
          <a:p>
            <a:pPr algn="ctr"/>
            <a:r>
              <a:rPr lang="en-US" b="1" dirty="0" smtClean="0">
                <a:solidFill>
                  <a:schemeClr val="bg2"/>
                </a:solidFill>
              </a:rPr>
              <a:t>A</a:t>
            </a:r>
            <a:endParaRPr lang="en-US" b="1" dirty="0">
              <a:solidFill>
                <a:schemeClr val="bg2"/>
              </a:solidFill>
            </a:endParaRPr>
          </a:p>
        </p:txBody>
      </p:sp>
      <p:sp>
        <p:nvSpPr>
          <p:cNvPr id="28" name="TextBox 27"/>
          <p:cNvSpPr txBox="1"/>
          <p:nvPr/>
        </p:nvSpPr>
        <p:spPr>
          <a:xfrm>
            <a:off x="1145917" y="5229147"/>
            <a:ext cx="1702158" cy="381000"/>
          </a:xfrm>
          <a:prstGeom prst="rect">
            <a:avLst/>
          </a:prstGeom>
          <a:solidFill>
            <a:srgbClr val="FFC000"/>
          </a:solidFill>
          <a:ln>
            <a:solidFill>
              <a:srgbClr val="FFC000"/>
            </a:solidFill>
          </a:ln>
        </p:spPr>
        <p:txBody>
          <a:bodyPr wrap="square" rtlCol="0">
            <a:spAutoFit/>
          </a:bodyPr>
          <a:lstStyle/>
          <a:p>
            <a:pPr algn="ctr"/>
            <a:r>
              <a:rPr lang="en-US" b="1" dirty="0">
                <a:solidFill>
                  <a:schemeClr val="bg2"/>
                </a:solidFill>
              </a:rPr>
              <a:t>B</a:t>
            </a:r>
          </a:p>
        </p:txBody>
      </p:sp>
      <p:sp>
        <p:nvSpPr>
          <p:cNvPr id="29" name="TextBox 28"/>
          <p:cNvSpPr txBox="1"/>
          <p:nvPr/>
        </p:nvSpPr>
        <p:spPr>
          <a:xfrm>
            <a:off x="5583577" y="5838747"/>
            <a:ext cx="1302024" cy="381000"/>
          </a:xfrm>
          <a:prstGeom prst="rect">
            <a:avLst/>
          </a:prstGeom>
          <a:solidFill>
            <a:srgbClr val="FFC000"/>
          </a:solidFill>
          <a:ln>
            <a:solidFill>
              <a:srgbClr val="FFC000"/>
            </a:solidFill>
          </a:ln>
        </p:spPr>
        <p:txBody>
          <a:bodyPr wrap="square" rtlCol="0">
            <a:spAutoFit/>
          </a:bodyPr>
          <a:lstStyle/>
          <a:p>
            <a:pPr algn="ctr"/>
            <a:r>
              <a:rPr lang="en-US" b="1" dirty="0">
                <a:solidFill>
                  <a:schemeClr val="bg2"/>
                </a:solidFill>
              </a:rPr>
              <a:t>B</a:t>
            </a:r>
          </a:p>
        </p:txBody>
      </p:sp>
      <p:sp>
        <p:nvSpPr>
          <p:cNvPr id="30" name="TextBox 29"/>
          <p:cNvSpPr txBox="1"/>
          <p:nvPr/>
        </p:nvSpPr>
        <p:spPr>
          <a:xfrm>
            <a:off x="2848075" y="4619547"/>
            <a:ext cx="990600" cy="381000"/>
          </a:xfrm>
          <a:prstGeom prst="rect">
            <a:avLst/>
          </a:prstGeom>
          <a:solidFill>
            <a:srgbClr val="FFC000"/>
          </a:solidFill>
          <a:ln>
            <a:solidFill>
              <a:srgbClr val="FFC000"/>
            </a:solidFill>
          </a:ln>
        </p:spPr>
        <p:txBody>
          <a:bodyPr wrap="square" rtlCol="0">
            <a:spAutoFit/>
          </a:bodyPr>
          <a:lstStyle/>
          <a:p>
            <a:pPr algn="ctr"/>
            <a:r>
              <a:rPr lang="en-US" b="1" dirty="0">
                <a:solidFill>
                  <a:schemeClr val="bg2"/>
                </a:solidFill>
              </a:rPr>
              <a:t>B</a:t>
            </a:r>
          </a:p>
        </p:txBody>
      </p:sp>
      <p:sp>
        <p:nvSpPr>
          <p:cNvPr id="31" name="TextBox 30"/>
          <p:cNvSpPr txBox="1"/>
          <p:nvPr/>
        </p:nvSpPr>
        <p:spPr>
          <a:xfrm>
            <a:off x="614665" y="4619547"/>
            <a:ext cx="533400" cy="369332"/>
          </a:xfrm>
          <a:prstGeom prst="rect">
            <a:avLst/>
          </a:prstGeom>
          <a:noFill/>
        </p:spPr>
        <p:txBody>
          <a:bodyPr wrap="square" rtlCol="0">
            <a:spAutoFit/>
          </a:bodyPr>
          <a:lstStyle/>
          <a:p>
            <a:r>
              <a:rPr lang="en-US" dirty="0" smtClean="0"/>
              <a:t>M1</a:t>
            </a:r>
            <a:endParaRPr lang="en-US" dirty="0"/>
          </a:p>
        </p:txBody>
      </p:sp>
      <p:sp>
        <p:nvSpPr>
          <p:cNvPr id="32" name="TextBox 31"/>
          <p:cNvSpPr txBox="1"/>
          <p:nvPr/>
        </p:nvSpPr>
        <p:spPr>
          <a:xfrm>
            <a:off x="588907" y="5229147"/>
            <a:ext cx="533400" cy="369332"/>
          </a:xfrm>
          <a:prstGeom prst="rect">
            <a:avLst/>
          </a:prstGeom>
          <a:noFill/>
        </p:spPr>
        <p:txBody>
          <a:bodyPr wrap="square" rtlCol="0">
            <a:spAutoFit/>
          </a:bodyPr>
          <a:lstStyle/>
          <a:p>
            <a:r>
              <a:rPr lang="en-US" dirty="0" smtClean="0"/>
              <a:t>M2</a:t>
            </a:r>
            <a:endParaRPr lang="en-US" dirty="0"/>
          </a:p>
        </p:txBody>
      </p:sp>
      <p:sp>
        <p:nvSpPr>
          <p:cNvPr id="33" name="TextBox 32"/>
          <p:cNvSpPr txBox="1"/>
          <p:nvPr/>
        </p:nvSpPr>
        <p:spPr>
          <a:xfrm>
            <a:off x="601786" y="5838747"/>
            <a:ext cx="533400" cy="369332"/>
          </a:xfrm>
          <a:prstGeom prst="rect">
            <a:avLst/>
          </a:prstGeom>
          <a:noFill/>
        </p:spPr>
        <p:txBody>
          <a:bodyPr wrap="square" rtlCol="0">
            <a:spAutoFit/>
          </a:bodyPr>
          <a:lstStyle/>
          <a:p>
            <a:r>
              <a:rPr lang="en-US" dirty="0" smtClean="0"/>
              <a:t>M3</a:t>
            </a:r>
            <a:endParaRPr lang="en-US" dirty="0"/>
          </a:p>
        </p:txBody>
      </p:sp>
      <p:sp>
        <p:nvSpPr>
          <p:cNvPr id="34" name="TextBox 33"/>
          <p:cNvSpPr txBox="1"/>
          <p:nvPr/>
        </p:nvSpPr>
        <p:spPr>
          <a:xfrm>
            <a:off x="1632097" y="6485911"/>
            <a:ext cx="329484" cy="304800"/>
          </a:xfrm>
          <a:prstGeom prst="rect">
            <a:avLst/>
          </a:prstGeom>
          <a:noFill/>
        </p:spPr>
        <p:txBody>
          <a:bodyPr wrap="square" rtlCol="0">
            <a:spAutoFit/>
          </a:bodyPr>
          <a:lstStyle/>
          <a:p>
            <a:r>
              <a:rPr lang="en-US" sz="1400" dirty="0"/>
              <a:t>2</a:t>
            </a:r>
          </a:p>
        </p:txBody>
      </p:sp>
      <p:cxnSp>
        <p:nvCxnSpPr>
          <p:cNvPr id="35" name="Straight Connector 34"/>
          <p:cNvCxnSpPr/>
          <p:nvPr/>
        </p:nvCxnSpPr>
        <p:spPr>
          <a:xfrm rot="5400000">
            <a:off x="17050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3908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1340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4482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7624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30766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71914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8198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505675" y="6448347"/>
            <a:ext cx="15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306092" y="6484836"/>
            <a:ext cx="329484" cy="304800"/>
          </a:xfrm>
          <a:prstGeom prst="rect">
            <a:avLst/>
          </a:prstGeom>
          <a:noFill/>
        </p:spPr>
        <p:txBody>
          <a:bodyPr wrap="square" rtlCol="0">
            <a:spAutoFit/>
          </a:bodyPr>
          <a:lstStyle/>
          <a:p>
            <a:r>
              <a:rPr lang="en-US" sz="1400" dirty="0" smtClean="0"/>
              <a:t>4</a:t>
            </a:r>
            <a:endParaRPr lang="en-US" sz="1400" dirty="0"/>
          </a:p>
        </p:txBody>
      </p:sp>
      <p:sp>
        <p:nvSpPr>
          <p:cNvPr id="45" name="TextBox 44"/>
          <p:cNvSpPr txBox="1"/>
          <p:nvPr/>
        </p:nvSpPr>
        <p:spPr>
          <a:xfrm>
            <a:off x="2981161" y="6485910"/>
            <a:ext cx="329484" cy="304800"/>
          </a:xfrm>
          <a:prstGeom prst="rect">
            <a:avLst/>
          </a:prstGeom>
          <a:noFill/>
        </p:spPr>
        <p:txBody>
          <a:bodyPr wrap="square" rtlCol="0">
            <a:spAutoFit/>
          </a:bodyPr>
          <a:lstStyle/>
          <a:p>
            <a:r>
              <a:rPr lang="en-US" sz="1400" dirty="0" smtClean="0"/>
              <a:t>6</a:t>
            </a:r>
            <a:endParaRPr lang="en-US" sz="1400" dirty="0"/>
          </a:p>
        </p:txBody>
      </p:sp>
      <p:sp>
        <p:nvSpPr>
          <p:cNvPr id="46" name="TextBox 45"/>
          <p:cNvSpPr txBox="1"/>
          <p:nvPr/>
        </p:nvSpPr>
        <p:spPr>
          <a:xfrm>
            <a:off x="3681988" y="6485910"/>
            <a:ext cx="329484" cy="304800"/>
          </a:xfrm>
          <a:prstGeom prst="rect">
            <a:avLst/>
          </a:prstGeom>
          <a:noFill/>
        </p:spPr>
        <p:txBody>
          <a:bodyPr wrap="square" rtlCol="0">
            <a:spAutoFit/>
          </a:bodyPr>
          <a:lstStyle/>
          <a:p>
            <a:r>
              <a:rPr lang="en-US" sz="1400" dirty="0" smtClean="0"/>
              <a:t>8</a:t>
            </a:r>
            <a:endParaRPr lang="en-US" sz="1400" dirty="0"/>
          </a:p>
        </p:txBody>
      </p:sp>
      <p:sp>
        <p:nvSpPr>
          <p:cNvPr id="47" name="TextBox 46"/>
          <p:cNvSpPr txBox="1"/>
          <p:nvPr/>
        </p:nvSpPr>
        <p:spPr>
          <a:xfrm>
            <a:off x="4331299" y="6485910"/>
            <a:ext cx="457200" cy="307777"/>
          </a:xfrm>
          <a:prstGeom prst="rect">
            <a:avLst/>
          </a:prstGeom>
          <a:noFill/>
        </p:spPr>
        <p:txBody>
          <a:bodyPr wrap="square" rtlCol="0">
            <a:spAutoFit/>
          </a:bodyPr>
          <a:lstStyle/>
          <a:p>
            <a:r>
              <a:rPr lang="en-US" sz="1400" dirty="0" smtClean="0"/>
              <a:t>10</a:t>
            </a:r>
            <a:endParaRPr lang="en-US" sz="1400" dirty="0"/>
          </a:p>
        </p:txBody>
      </p:sp>
      <p:sp>
        <p:nvSpPr>
          <p:cNvPr id="48" name="TextBox 47"/>
          <p:cNvSpPr txBox="1"/>
          <p:nvPr/>
        </p:nvSpPr>
        <p:spPr>
          <a:xfrm>
            <a:off x="5009581" y="6497715"/>
            <a:ext cx="405684" cy="307777"/>
          </a:xfrm>
          <a:prstGeom prst="rect">
            <a:avLst/>
          </a:prstGeom>
          <a:noFill/>
        </p:spPr>
        <p:txBody>
          <a:bodyPr wrap="square" rtlCol="0">
            <a:spAutoFit/>
          </a:bodyPr>
          <a:lstStyle/>
          <a:p>
            <a:r>
              <a:rPr lang="en-US" sz="1400" dirty="0" smtClean="0"/>
              <a:t>12</a:t>
            </a:r>
            <a:endParaRPr lang="en-US" sz="1400" dirty="0"/>
          </a:p>
        </p:txBody>
      </p:sp>
      <p:sp>
        <p:nvSpPr>
          <p:cNvPr id="49" name="TextBox 48"/>
          <p:cNvSpPr txBox="1"/>
          <p:nvPr/>
        </p:nvSpPr>
        <p:spPr>
          <a:xfrm>
            <a:off x="5697529" y="6497715"/>
            <a:ext cx="405684" cy="307777"/>
          </a:xfrm>
          <a:prstGeom prst="rect">
            <a:avLst/>
          </a:prstGeom>
          <a:noFill/>
        </p:spPr>
        <p:txBody>
          <a:bodyPr wrap="square" rtlCol="0">
            <a:spAutoFit/>
          </a:bodyPr>
          <a:lstStyle/>
          <a:p>
            <a:r>
              <a:rPr lang="en-US" sz="1400" dirty="0" smtClean="0"/>
              <a:t>14</a:t>
            </a:r>
            <a:endParaRPr lang="en-US" sz="1400" dirty="0"/>
          </a:p>
        </p:txBody>
      </p:sp>
      <p:sp>
        <p:nvSpPr>
          <p:cNvPr id="50" name="TextBox 49"/>
          <p:cNvSpPr txBox="1"/>
          <p:nvPr/>
        </p:nvSpPr>
        <p:spPr>
          <a:xfrm>
            <a:off x="6383329" y="6473031"/>
            <a:ext cx="481884" cy="307777"/>
          </a:xfrm>
          <a:prstGeom prst="rect">
            <a:avLst/>
          </a:prstGeom>
          <a:noFill/>
        </p:spPr>
        <p:txBody>
          <a:bodyPr wrap="square" rtlCol="0">
            <a:spAutoFit/>
          </a:bodyPr>
          <a:lstStyle/>
          <a:p>
            <a:r>
              <a:rPr lang="en-US" sz="1400" dirty="0" smtClean="0"/>
              <a:t>16</a:t>
            </a:r>
            <a:endParaRPr lang="en-US" sz="1400" dirty="0"/>
          </a:p>
        </p:txBody>
      </p:sp>
      <p:sp>
        <p:nvSpPr>
          <p:cNvPr id="51" name="TextBox 50"/>
          <p:cNvSpPr txBox="1"/>
          <p:nvPr/>
        </p:nvSpPr>
        <p:spPr>
          <a:xfrm>
            <a:off x="7028344" y="6471957"/>
            <a:ext cx="457200" cy="307777"/>
          </a:xfrm>
          <a:prstGeom prst="rect">
            <a:avLst/>
          </a:prstGeom>
          <a:noFill/>
        </p:spPr>
        <p:txBody>
          <a:bodyPr wrap="square" rtlCol="0">
            <a:spAutoFit/>
          </a:bodyPr>
          <a:lstStyle/>
          <a:p>
            <a:r>
              <a:rPr lang="en-US" sz="1400" dirty="0" smtClean="0"/>
              <a:t>18</a:t>
            </a:r>
            <a:endParaRPr lang="en-US" sz="1400" dirty="0"/>
          </a:p>
        </p:txBody>
      </p:sp>
      <p:sp>
        <p:nvSpPr>
          <p:cNvPr id="52" name="Oval 51"/>
          <p:cNvSpPr/>
          <p:nvPr/>
        </p:nvSpPr>
        <p:spPr>
          <a:xfrm>
            <a:off x="2400532" y="2392435"/>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909248" y="3815710"/>
            <a:ext cx="609600" cy="533400"/>
          </a:xfrm>
          <a:prstGeom prst="ellipse">
            <a:avLst/>
          </a:prstGeom>
          <a:noFill/>
          <a:ln w="349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864690" y="2392435"/>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401606" y="2812072"/>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851811" y="2810998"/>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204648" y="3815710"/>
            <a:ext cx="609600" cy="533400"/>
          </a:xfrm>
          <a:prstGeom prst="ellipse">
            <a:avLst/>
          </a:prstGeom>
          <a:noFill/>
          <a:ln w="349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890448" y="3815710"/>
            <a:ext cx="609600" cy="533400"/>
          </a:xfrm>
          <a:prstGeom prst="ellipse">
            <a:avLst/>
          </a:prstGeom>
          <a:noFill/>
          <a:ln w="349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500048" y="3815710"/>
            <a:ext cx="609600" cy="533400"/>
          </a:xfrm>
          <a:prstGeom prst="ellipse">
            <a:avLst/>
          </a:prstGeom>
          <a:noFill/>
          <a:ln w="349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6185848" y="3815710"/>
            <a:ext cx="609600" cy="533400"/>
          </a:xfrm>
          <a:prstGeom prst="ellipse">
            <a:avLst/>
          </a:prstGeom>
          <a:noFill/>
          <a:ln w="349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569290" y="3802831"/>
            <a:ext cx="609600" cy="533400"/>
          </a:xfrm>
          <a:prstGeom prst="ellipse">
            <a:avLst/>
          </a:prstGeom>
          <a:noFill/>
          <a:ln w="3492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652448" y="2823877"/>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013611" y="2799193"/>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214048" y="2392435"/>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25853" y="2799193"/>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014685" y="2392435"/>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652448" y="2392435"/>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53085" y="2810998"/>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465964" y="2396713"/>
            <a:ext cx="609600" cy="381000"/>
          </a:xfrm>
          <a:prstGeom prst="ellipse">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a:stCxn id="53" idx="1"/>
            <a:endCxn id="53" idx="5"/>
          </p:cNvCxnSpPr>
          <p:nvPr/>
        </p:nvCxnSpPr>
        <p:spPr>
          <a:xfrm rot="16200000" flipH="1">
            <a:off x="3025463" y="3866884"/>
            <a:ext cx="377170" cy="43105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3" idx="3"/>
            <a:endCxn id="53" idx="7"/>
          </p:cNvCxnSpPr>
          <p:nvPr/>
        </p:nvCxnSpPr>
        <p:spPr>
          <a:xfrm rot="5400000" flipH="1" flipV="1">
            <a:off x="3025463" y="3866884"/>
            <a:ext cx="377170" cy="431052"/>
          </a:xfrm>
          <a:prstGeom prst="line">
            <a:avLst/>
          </a:prstGeom>
          <a:ln w="381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2" idx="1"/>
            <a:endCxn id="52" idx="5"/>
          </p:cNvCxnSpPr>
          <p:nvPr/>
        </p:nvCxnSpPr>
        <p:spPr>
          <a:xfrm rot="16200000" flipH="1">
            <a:off x="2570628" y="2367409"/>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2" idx="3"/>
            <a:endCxn id="52" idx="7"/>
          </p:cNvCxnSpPr>
          <p:nvPr/>
        </p:nvCxnSpPr>
        <p:spPr>
          <a:xfrm rot="5400000" flipH="1" flipV="1">
            <a:off x="2570628" y="2367409"/>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5017974" y="2356406"/>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2564826" y="276936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809470" y="2356406"/>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3371070" y="2341658"/>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5015514" y="276690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5809470" y="2341658"/>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3385818" y="2356406"/>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000766" y="276936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2562366" y="276936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5047470" y="2341658"/>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6288989" y="3884283"/>
            <a:ext cx="377170" cy="43105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5603189" y="3884283"/>
            <a:ext cx="377170" cy="43105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flipH="1">
            <a:off x="4993589" y="3884283"/>
            <a:ext cx="377170" cy="43105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2537" y="3869535"/>
            <a:ext cx="377170" cy="43105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3668693" y="3837579"/>
            <a:ext cx="377170" cy="43105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6303737" y="3869535"/>
            <a:ext cx="377170" cy="431052"/>
          </a:xfrm>
          <a:prstGeom prst="line">
            <a:avLst/>
          </a:prstGeom>
          <a:ln w="381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5603189" y="3884283"/>
            <a:ext cx="377170" cy="431052"/>
          </a:xfrm>
          <a:prstGeom prst="line">
            <a:avLst/>
          </a:prstGeom>
          <a:ln w="381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flipV="1">
            <a:off x="4978841" y="3869535"/>
            <a:ext cx="377170" cy="431052"/>
          </a:xfrm>
          <a:prstGeom prst="line">
            <a:avLst/>
          </a:prstGeom>
          <a:ln w="381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4324997" y="3854787"/>
            <a:ext cx="377170" cy="431052"/>
          </a:xfrm>
          <a:prstGeom prst="line">
            <a:avLst/>
          </a:prstGeom>
          <a:ln w="381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flipH="1" flipV="1">
            <a:off x="3651485" y="3837579"/>
            <a:ext cx="377170" cy="431052"/>
          </a:xfrm>
          <a:prstGeom prst="line">
            <a:avLst/>
          </a:prstGeom>
          <a:ln w="381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3403026" y="276690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a:off x="6647670" y="2341658"/>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flipH="1">
            <a:off x="4147818" y="2356406"/>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3388278" y="2754614"/>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flipH="1" flipV="1">
            <a:off x="6632922" y="2356406"/>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4162566" y="2356406"/>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6200000" flipH="1">
            <a:off x="6615714" y="276936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4179774" y="276936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5809470" y="2798858"/>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179774" y="2752154"/>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6600966" y="2769362"/>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5809470" y="2798858"/>
            <a:ext cx="269408" cy="431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10" presetClass="entr" presetSubtype="0"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500"/>
                                        <p:tgtEl>
                                          <p:spTgt spid="73"/>
                                        </p:tgtEl>
                                      </p:cBhvr>
                                    </p:animEffect>
                                  </p:childTnLst>
                                </p:cTn>
                              </p:par>
                              <p:par>
                                <p:cTn id="24" presetID="10" presetClass="entr" presetSubtype="0" fill="hold" nodeType="with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fade">
                                      <p:cBhvr>
                                        <p:cTn id="26" dur="500"/>
                                        <p:tgtEl>
                                          <p:spTgt spid="83"/>
                                        </p:tgtEl>
                                      </p:cBhvr>
                                    </p:animEffec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childTnLst>
                                </p:cTn>
                              </p:par>
                            </p:childTnLst>
                          </p:cTn>
                        </p:par>
                        <p:par>
                          <p:cTn id="50" fill="hold">
                            <p:stCondLst>
                              <p:cond delay="1000"/>
                            </p:stCondLst>
                            <p:childTnLst>
                              <p:par>
                                <p:cTn id="51" presetID="10" presetClass="entr" presetSubtype="0" fill="hold" nodeType="after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par>
                                <p:cTn id="54" presetID="10" presetClass="entr" presetSubtype="0"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par>
                                <p:cTn id="57" presetID="10"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500"/>
                                        <p:tgtEl>
                                          <p:spTgt spid="78"/>
                                        </p:tgtEl>
                                      </p:cBhvr>
                                    </p:animEffect>
                                  </p:childTnLst>
                                </p:cTn>
                              </p:par>
                              <p:par>
                                <p:cTn id="60" presetID="10" presetClass="entr" presetSubtype="0" fill="hold"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par>
                                <p:cTn id="63" presetID="10"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fade">
                                      <p:cBhvr>
                                        <p:cTn id="65" dur="500"/>
                                        <p:tgtEl>
                                          <p:spTgt spid="93"/>
                                        </p:tgtEl>
                                      </p:cBhvr>
                                    </p:animEffect>
                                  </p:childTnLst>
                                </p:cTn>
                              </p:par>
                              <p:par>
                                <p:cTn id="66" presetID="10" presetClass="entr" presetSubtype="0" fill="hold" nodeType="with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fade">
                                      <p:cBhvr>
                                        <p:cTn id="68" dur="500"/>
                                        <p:tgtEl>
                                          <p:spTgt spid="8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childTnLst>
                                </p:cTn>
                              </p:par>
                            </p:childTnLst>
                          </p:cTn>
                        </p:par>
                        <p:par>
                          <p:cTn id="83" fill="hold">
                            <p:stCondLst>
                              <p:cond delay="1000"/>
                            </p:stCondLst>
                            <p:childTnLst>
                              <p:par>
                                <p:cTn id="84" presetID="10" presetClass="entr" presetSubtype="0"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nodeType="withEffect">
                                  <p:stCondLst>
                                    <p:cond delay="0"/>
                                  </p:stCondLst>
                                  <p:childTnLst>
                                    <p:set>
                                      <p:cBhvr>
                                        <p:cTn id="88" dur="1" fill="hold">
                                          <p:stCondLst>
                                            <p:cond delay="0"/>
                                          </p:stCondLst>
                                        </p:cTn>
                                        <p:tgtEl>
                                          <p:spTgt spid="92"/>
                                        </p:tgtEl>
                                        <p:attrNameLst>
                                          <p:attrName>style.visibility</p:attrName>
                                        </p:attrNameLst>
                                      </p:cBhvr>
                                      <p:to>
                                        <p:strVal val="visible"/>
                                      </p:to>
                                    </p:set>
                                    <p:animEffect transition="in" filter="fade">
                                      <p:cBhvr>
                                        <p:cTn id="89" dur="500"/>
                                        <p:tgtEl>
                                          <p:spTgt spid="92"/>
                                        </p:tgtEl>
                                      </p:cBhvr>
                                    </p:animEffect>
                                  </p:childTnLst>
                                </p:cTn>
                              </p:par>
                              <p:par>
                                <p:cTn id="90" presetID="10" presetClass="entr" presetSubtype="0" fill="hold" nodeType="with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fade">
                                      <p:cBhvr>
                                        <p:cTn id="92" dur="500"/>
                                        <p:tgtEl>
                                          <p:spTgt spid="80"/>
                                        </p:tgtEl>
                                      </p:cBhvr>
                                    </p:animEffect>
                                  </p:childTnLst>
                                </p:cTn>
                              </p:par>
                              <p:par>
                                <p:cTn id="93" presetID="10" presetClass="entr" presetSubtype="0" fill="hold" nodeType="with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fade">
                                      <p:cBhvr>
                                        <p:cTn id="95" dur="500"/>
                                        <p:tgtEl>
                                          <p:spTgt spid="77"/>
                                        </p:tgtEl>
                                      </p:cBhvr>
                                    </p:animEffect>
                                  </p:childTnLst>
                                </p:cTn>
                              </p:par>
                              <p:par>
                                <p:cTn id="96" presetID="10" presetClass="entr" presetSubtype="0" fill="hold" nodeType="withEffect">
                                  <p:stCondLst>
                                    <p:cond delay="0"/>
                                  </p:stCondLst>
                                  <p:childTnLst>
                                    <p:set>
                                      <p:cBhvr>
                                        <p:cTn id="97" dur="1" fill="hold">
                                          <p:stCondLst>
                                            <p:cond delay="0"/>
                                          </p:stCondLst>
                                        </p:cTn>
                                        <p:tgtEl>
                                          <p:spTgt spid="79"/>
                                        </p:tgtEl>
                                        <p:attrNameLst>
                                          <p:attrName>style.visibility</p:attrName>
                                        </p:attrNameLst>
                                      </p:cBhvr>
                                      <p:to>
                                        <p:strVal val="visible"/>
                                      </p:to>
                                    </p:set>
                                    <p:animEffect transition="in" filter="fade">
                                      <p:cBhvr>
                                        <p:cTn id="98" dur="500"/>
                                        <p:tgtEl>
                                          <p:spTgt spid="79"/>
                                        </p:tgtEl>
                                      </p:cBhvr>
                                    </p:animEffect>
                                  </p:childTnLst>
                                </p:cTn>
                              </p:par>
                              <p:par>
                                <p:cTn id="99" presetID="10"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fade">
                                      <p:cBhvr>
                                        <p:cTn id="106" dur="500"/>
                                        <p:tgtEl>
                                          <p:spTgt spid="5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fade">
                                      <p:cBhvr>
                                        <p:cTn id="109" dur="500"/>
                                        <p:tgtEl>
                                          <p:spTgt spid="6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500"/>
                                        <p:tgtEl>
                                          <p:spTgt spid="6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1000"/>
                                        <p:tgtEl>
                                          <p:spTgt spid="27"/>
                                        </p:tgtEl>
                                      </p:cBhvr>
                                    </p:animEffect>
                                  </p:childTnLst>
                                </p:cTn>
                              </p:par>
                            </p:childTnLst>
                          </p:cTn>
                        </p:par>
                        <p:par>
                          <p:cTn id="116" fill="hold">
                            <p:stCondLst>
                              <p:cond delay="1000"/>
                            </p:stCondLst>
                            <p:childTnLst>
                              <p:par>
                                <p:cTn id="117" presetID="10" presetClass="entr" presetSubtype="0" fill="hold" nodeType="after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fade">
                                      <p:cBhvr>
                                        <p:cTn id="119" dur="500"/>
                                        <p:tgtEl>
                                          <p:spTgt spid="86"/>
                                        </p:tgtEl>
                                      </p:cBhvr>
                                    </p:animEffect>
                                  </p:childTnLst>
                                </p:cTn>
                              </p:par>
                              <p:par>
                                <p:cTn id="120" presetID="10" presetClass="entr" presetSubtype="0" fill="hold"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fade">
                                      <p:cBhvr>
                                        <p:cTn id="122" dur="500"/>
                                        <p:tgtEl>
                                          <p:spTgt spid="91"/>
                                        </p:tgtEl>
                                      </p:cBhvr>
                                    </p:animEffect>
                                  </p:childTnLst>
                                </p:cTn>
                              </p:par>
                              <p:par>
                                <p:cTn id="123" presetID="10" presetClass="entr" presetSubtype="0" fill="hold" nodeType="withEffect">
                                  <p:stCondLst>
                                    <p:cond delay="0"/>
                                  </p:stCondLst>
                                  <p:childTnLst>
                                    <p:set>
                                      <p:cBhvr>
                                        <p:cTn id="124" dur="1" fill="hold">
                                          <p:stCondLst>
                                            <p:cond delay="0"/>
                                          </p:stCondLst>
                                        </p:cTn>
                                        <p:tgtEl>
                                          <p:spTgt spid="99"/>
                                        </p:tgtEl>
                                        <p:attrNameLst>
                                          <p:attrName>style.visibility</p:attrName>
                                        </p:attrNameLst>
                                      </p:cBhvr>
                                      <p:to>
                                        <p:strVal val="visible"/>
                                      </p:to>
                                    </p:set>
                                    <p:animEffect transition="in" filter="fade">
                                      <p:cBhvr>
                                        <p:cTn id="125" dur="500"/>
                                        <p:tgtEl>
                                          <p:spTgt spid="99"/>
                                        </p:tgtEl>
                                      </p:cBhvr>
                                    </p:animEffect>
                                  </p:childTnLst>
                                </p:cTn>
                              </p:par>
                              <p:par>
                                <p:cTn id="126" presetID="10" presetClass="entr" presetSubtype="0" fill="hold" nodeType="with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fade">
                                      <p:cBhvr>
                                        <p:cTn id="128" dur="500"/>
                                        <p:tgtEl>
                                          <p:spTgt spid="96"/>
                                        </p:tgtEl>
                                      </p:cBhvr>
                                    </p:animEffect>
                                  </p:childTnLst>
                                </p:cTn>
                              </p:par>
                              <p:par>
                                <p:cTn id="129" presetID="10" presetClass="entr" presetSubtype="0" fill="hold" nodeType="withEffect">
                                  <p:stCondLst>
                                    <p:cond delay="0"/>
                                  </p:stCondLst>
                                  <p:childTnLst>
                                    <p:set>
                                      <p:cBhvr>
                                        <p:cTn id="130" dur="1" fill="hold">
                                          <p:stCondLst>
                                            <p:cond delay="0"/>
                                          </p:stCondLst>
                                        </p:cTn>
                                        <p:tgtEl>
                                          <p:spTgt spid="95"/>
                                        </p:tgtEl>
                                        <p:attrNameLst>
                                          <p:attrName>style.visibility</p:attrName>
                                        </p:attrNameLst>
                                      </p:cBhvr>
                                      <p:to>
                                        <p:strVal val="visible"/>
                                      </p:to>
                                    </p:set>
                                    <p:animEffect transition="in" filter="fade">
                                      <p:cBhvr>
                                        <p:cTn id="131" dur="500"/>
                                        <p:tgtEl>
                                          <p:spTgt spid="95"/>
                                        </p:tgtEl>
                                      </p:cBhvr>
                                    </p:animEffect>
                                  </p:childTnLst>
                                </p:cTn>
                              </p:par>
                              <p:par>
                                <p:cTn id="132" presetID="10" presetClass="entr" presetSubtype="0" fill="hold" nodeType="withEffect">
                                  <p:stCondLst>
                                    <p:cond delay="0"/>
                                  </p:stCondLst>
                                  <p:childTnLst>
                                    <p:set>
                                      <p:cBhvr>
                                        <p:cTn id="133" dur="1" fill="hold">
                                          <p:stCondLst>
                                            <p:cond delay="0"/>
                                          </p:stCondLst>
                                        </p:cTn>
                                        <p:tgtEl>
                                          <p:spTgt spid="98"/>
                                        </p:tgtEl>
                                        <p:attrNameLst>
                                          <p:attrName>style.visibility</p:attrName>
                                        </p:attrNameLst>
                                      </p:cBhvr>
                                      <p:to>
                                        <p:strVal val="visible"/>
                                      </p:to>
                                    </p:set>
                                    <p:animEffect transition="in" filter="fade">
                                      <p:cBhvr>
                                        <p:cTn id="134" dur="500"/>
                                        <p:tgtEl>
                                          <p:spTgt spid="9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fade">
                                      <p:cBhvr>
                                        <p:cTn id="139" dur="500"/>
                                        <p:tgtEl>
                                          <p:spTgt spid="5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5"/>
                                        </p:tgtEl>
                                        <p:attrNameLst>
                                          <p:attrName>style.visibility</p:attrName>
                                        </p:attrNameLst>
                                      </p:cBhvr>
                                      <p:to>
                                        <p:strVal val="visible"/>
                                      </p:to>
                                    </p:set>
                                    <p:animEffect transition="in" filter="fade">
                                      <p:cBhvr>
                                        <p:cTn id="142" dur="500"/>
                                        <p:tgtEl>
                                          <p:spTgt spid="6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fade">
                                      <p:cBhvr>
                                        <p:cTn id="145" dur="500"/>
                                        <p:tgtEl>
                                          <p:spTgt spid="6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0"/>
                                        </p:tgtEl>
                                        <p:attrNameLst>
                                          <p:attrName>style.visibility</p:attrName>
                                        </p:attrNameLst>
                                      </p:cBhvr>
                                      <p:to>
                                        <p:strVal val="visible"/>
                                      </p:to>
                                    </p:set>
                                    <p:animEffect transition="in" filter="fade">
                                      <p:cBhvr>
                                        <p:cTn id="148" dur="1000"/>
                                        <p:tgtEl>
                                          <p:spTgt spid="30"/>
                                        </p:tgtEl>
                                      </p:cBhvr>
                                    </p:animEffect>
                                  </p:childTnLst>
                                </p:cTn>
                              </p:par>
                            </p:childTnLst>
                          </p:cTn>
                        </p:par>
                        <p:par>
                          <p:cTn id="149" fill="hold">
                            <p:stCondLst>
                              <p:cond delay="1000"/>
                            </p:stCondLst>
                            <p:childTnLst>
                              <p:par>
                                <p:cTn id="150" presetID="10" presetClass="entr" presetSubtype="0" fill="hold" nodeType="after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fade">
                                      <p:cBhvr>
                                        <p:cTn id="152" dur="500"/>
                                        <p:tgtEl>
                                          <p:spTgt spid="85"/>
                                        </p:tgtEl>
                                      </p:cBhvr>
                                    </p:animEffect>
                                  </p:childTnLst>
                                </p:cTn>
                              </p:par>
                              <p:par>
                                <p:cTn id="153" presetID="10" presetClass="entr" presetSubtype="0" fill="hold" nodeType="with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par>
                                <p:cTn id="156" presetID="10" presetClass="entr" presetSubtype="0" fill="hold" nodeType="withEffect">
                                  <p:stCondLst>
                                    <p:cond delay="0"/>
                                  </p:stCondLst>
                                  <p:childTnLst>
                                    <p:set>
                                      <p:cBhvr>
                                        <p:cTn id="157" dur="1" fill="hold">
                                          <p:stCondLst>
                                            <p:cond delay="0"/>
                                          </p:stCondLst>
                                        </p:cTn>
                                        <p:tgtEl>
                                          <p:spTgt spid="94"/>
                                        </p:tgtEl>
                                        <p:attrNameLst>
                                          <p:attrName>style.visibility</p:attrName>
                                        </p:attrNameLst>
                                      </p:cBhvr>
                                      <p:to>
                                        <p:strVal val="visible"/>
                                      </p:to>
                                    </p:set>
                                    <p:animEffect transition="in" filter="fade">
                                      <p:cBhvr>
                                        <p:cTn id="158" dur="500"/>
                                        <p:tgtEl>
                                          <p:spTgt spid="94"/>
                                        </p:tgtEl>
                                      </p:cBhvr>
                                    </p:animEffect>
                                  </p:childTnLst>
                                </p:cTn>
                              </p:par>
                              <p:par>
                                <p:cTn id="159" presetID="10" presetClass="entr" presetSubtype="0" fill="hold" nodeType="withEffect">
                                  <p:stCondLst>
                                    <p:cond delay="0"/>
                                  </p:stCondLst>
                                  <p:childTnLst>
                                    <p:set>
                                      <p:cBhvr>
                                        <p:cTn id="160" dur="1" fill="hold">
                                          <p:stCondLst>
                                            <p:cond delay="0"/>
                                          </p:stCondLst>
                                        </p:cTn>
                                        <p:tgtEl>
                                          <p:spTgt spid="97"/>
                                        </p:tgtEl>
                                        <p:attrNameLst>
                                          <p:attrName>style.visibility</p:attrName>
                                        </p:attrNameLst>
                                      </p:cBhvr>
                                      <p:to>
                                        <p:strVal val="visible"/>
                                      </p:to>
                                    </p:set>
                                    <p:animEffect transition="in" filter="fade">
                                      <p:cBhvr>
                                        <p:cTn id="161" dur="500"/>
                                        <p:tgtEl>
                                          <p:spTgt spid="97"/>
                                        </p:tgtEl>
                                      </p:cBhvr>
                                    </p:animEffect>
                                  </p:childTnLst>
                                </p:cTn>
                              </p:par>
                              <p:par>
                                <p:cTn id="162" presetID="10" presetClass="entr" presetSubtype="0" fill="hold" nodeType="withEffect">
                                  <p:stCondLst>
                                    <p:cond delay="0"/>
                                  </p:stCondLst>
                                  <p:childTnLst>
                                    <p:set>
                                      <p:cBhvr>
                                        <p:cTn id="163" dur="1" fill="hold">
                                          <p:stCondLst>
                                            <p:cond delay="0"/>
                                          </p:stCondLst>
                                        </p:cTn>
                                        <p:tgtEl>
                                          <p:spTgt spid="102"/>
                                        </p:tgtEl>
                                        <p:attrNameLst>
                                          <p:attrName>style.visibility</p:attrName>
                                        </p:attrNameLst>
                                      </p:cBhvr>
                                      <p:to>
                                        <p:strVal val="visible"/>
                                      </p:to>
                                    </p:set>
                                    <p:animEffect transition="in" filter="fade">
                                      <p:cBhvr>
                                        <p:cTn id="164" dur="500"/>
                                        <p:tgtEl>
                                          <p:spTgt spid="102"/>
                                        </p:tgtEl>
                                      </p:cBhvr>
                                    </p:animEffect>
                                  </p:childTnLst>
                                </p:cTn>
                              </p:par>
                              <p:par>
                                <p:cTn id="165" presetID="10" presetClass="entr" presetSubtype="0" fill="hold" nodeType="with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fade">
                                      <p:cBhvr>
                                        <p:cTn id="167" dur="500"/>
                                        <p:tgtEl>
                                          <p:spTgt spid="10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0"/>
                                        </p:tgtEl>
                                        <p:attrNameLst>
                                          <p:attrName>style.visibility</p:attrName>
                                        </p:attrNameLst>
                                      </p:cBhvr>
                                      <p:to>
                                        <p:strVal val="visible"/>
                                      </p:to>
                                    </p:set>
                                    <p:animEffect transition="in" filter="fade">
                                      <p:cBhvr>
                                        <p:cTn id="172" dur="500"/>
                                        <p:tgtEl>
                                          <p:spTgt spid="6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3"/>
                                        </p:tgtEl>
                                        <p:attrNameLst>
                                          <p:attrName>style.visibility</p:attrName>
                                        </p:attrNameLst>
                                      </p:cBhvr>
                                      <p:to>
                                        <p:strVal val="visible"/>
                                      </p:to>
                                    </p:set>
                                    <p:animEffect transition="in" filter="fade">
                                      <p:cBhvr>
                                        <p:cTn id="175" dur="500"/>
                                        <p:tgtEl>
                                          <p:spTgt spid="6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8"/>
                                        </p:tgtEl>
                                        <p:attrNameLst>
                                          <p:attrName>style.visibility</p:attrName>
                                        </p:attrNameLst>
                                      </p:cBhvr>
                                      <p:to>
                                        <p:strVal val="visible"/>
                                      </p:to>
                                    </p:set>
                                    <p:animEffect transition="in" filter="fade">
                                      <p:cBhvr>
                                        <p:cTn id="178" dur="500"/>
                                        <p:tgtEl>
                                          <p:spTgt spid="6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9"/>
                                        </p:tgtEl>
                                        <p:attrNameLst>
                                          <p:attrName>style.visibility</p:attrName>
                                        </p:attrNameLst>
                                      </p:cBhvr>
                                      <p:to>
                                        <p:strVal val="visible"/>
                                      </p:to>
                                    </p:set>
                                    <p:animEffect transition="in" filter="fade">
                                      <p:cBhvr>
                                        <p:cTn id="181" dur="1000"/>
                                        <p:tgtEl>
                                          <p:spTgt spid="29"/>
                                        </p:tgtEl>
                                      </p:cBhvr>
                                    </p:animEffect>
                                  </p:childTnLst>
                                </p:cTn>
                              </p:par>
                            </p:childTnLst>
                          </p:cTn>
                        </p:par>
                        <p:par>
                          <p:cTn id="182" fill="hold">
                            <p:stCondLst>
                              <p:cond delay="1000"/>
                            </p:stCondLst>
                            <p:childTnLst>
                              <p:par>
                                <p:cTn id="183" presetID="10" presetClass="entr" presetSubtype="0" fill="hold" nodeType="after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fade">
                                      <p:cBhvr>
                                        <p:cTn id="185" dur="500"/>
                                        <p:tgtEl>
                                          <p:spTgt spid="103"/>
                                        </p:tgtEl>
                                      </p:cBhvr>
                                    </p:animEffect>
                                  </p:childTnLst>
                                </p:cTn>
                              </p:par>
                              <p:par>
                                <p:cTn id="186" presetID="10" presetClass="entr" presetSubtype="0" fill="hold" nodeType="withEffect">
                                  <p:stCondLst>
                                    <p:cond delay="0"/>
                                  </p:stCondLst>
                                  <p:childTnLst>
                                    <p:set>
                                      <p:cBhvr>
                                        <p:cTn id="187" dur="1" fill="hold">
                                          <p:stCondLst>
                                            <p:cond delay="0"/>
                                          </p:stCondLst>
                                        </p:cTn>
                                        <p:tgtEl>
                                          <p:spTgt spid="101"/>
                                        </p:tgtEl>
                                        <p:attrNameLst>
                                          <p:attrName>style.visibility</p:attrName>
                                        </p:attrNameLst>
                                      </p:cBhvr>
                                      <p:to>
                                        <p:strVal val="visible"/>
                                      </p:to>
                                    </p:set>
                                    <p:animEffect transition="in" filter="fade">
                                      <p:cBhvr>
                                        <p:cTn id="188" dur="500"/>
                                        <p:tgtEl>
                                          <p:spTgt spid="101"/>
                                        </p:tgtEl>
                                      </p:cBhvr>
                                    </p:animEffect>
                                  </p:childTnLst>
                                </p:cTn>
                              </p:par>
                              <p:par>
                                <p:cTn id="189" presetID="10" presetClass="entr" presetSubtype="0" fill="hold" nodeType="withEffect">
                                  <p:stCondLst>
                                    <p:cond delay="0"/>
                                  </p:stCondLst>
                                  <p:childTnLst>
                                    <p:set>
                                      <p:cBhvr>
                                        <p:cTn id="190" dur="1" fill="hold">
                                          <p:stCondLst>
                                            <p:cond delay="0"/>
                                          </p:stCondLst>
                                        </p:cTn>
                                        <p:tgtEl>
                                          <p:spTgt spid="100"/>
                                        </p:tgtEl>
                                        <p:attrNameLst>
                                          <p:attrName>style.visibility</p:attrName>
                                        </p:attrNameLst>
                                      </p:cBhvr>
                                      <p:to>
                                        <p:strVal val="visible"/>
                                      </p:to>
                                    </p:set>
                                    <p:animEffect transition="in" filter="fade">
                                      <p:cBhvr>
                                        <p:cTn id="191" dur="500"/>
                                        <p:tgtEl>
                                          <p:spTgt spid="100"/>
                                        </p:tgtEl>
                                      </p:cBhvr>
                                    </p:animEffect>
                                  </p:childTnLst>
                                </p:cTn>
                              </p:par>
                              <p:par>
                                <p:cTn id="192" presetID="10" presetClass="entr" presetSubtype="0" fill="hold" nodeType="withEffect">
                                  <p:stCondLst>
                                    <p:cond delay="0"/>
                                  </p:stCondLst>
                                  <p:childTnLst>
                                    <p:set>
                                      <p:cBhvr>
                                        <p:cTn id="193" dur="1" fill="hold">
                                          <p:stCondLst>
                                            <p:cond delay="0"/>
                                          </p:stCondLst>
                                        </p:cTn>
                                        <p:tgtEl>
                                          <p:spTgt spid="104"/>
                                        </p:tgtEl>
                                        <p:attrNameLst>
                                          <p:attrName>style.visibility</p:attrName>
                                        </p:attrNameLst>
                                      </p:cBhvr>
                                      <p:to>
                                        <p:strVal val="visible"/>
                                      </p:to>
                                    </p:set>
                                    <p:animEffect transition="in" filter="fade">
                                      <p:cBhvr>
                                        <p:cTn id="194" dur="500"/>
                                        <p:tgtEl>
                                          <p:spTgt spid="104"/>
                                        </p:tgtEl>
                                      </p:cBhvr>
                                    </p:animEffect>
                                  </p:childTnLst>
                                </p:cTn>
                              </p:par>
                              <p:par>
                                <p:cTn id="195" presetID="10" presetClass="entr" presetSubtype="0" fill="hold" nodeType="withEffect">
                                  <p:stCondLst>
                                    <p:cond delay="0"/>
                                  </p:stCondLst>
                                  <p:childTnLst>
                                    <p:set>
                                      <p:cBhvr>
                                        <p:cTn id="196" dur="1" fill="hold">
                                          <p:stCondLst>
                                            <p:cond delay="0"/>
                                          </p:stCondLst>
                                        </p:cTn>
                                        <p:tgtEl>
                                          <p:spTgt spid="84"/>
                                        </p:tgtEl>
                                        <p:attrNameLst>
                                          <p:attrName>style.visibility</p:attrName>
                                        </p:attrNameLst>
                                      </p:cBhvr>
                                      <p:to>
                                        <p:strVal val="visible"/>
                                      </p:to>
                                    </p:set>
                                    <p:animEffect transition="in" filter="fade">
                                      <p:cBhvr>
                                        <p:cTn id="197" dur="500"/>
                                        <p:tgtEl>
                                          <p:spTgt spid="84"/>
                                        </p:tgtEl>
                                      </p:cBhvr>
                                    </p:animEffect>
                                  </p:childTnLst>
                                </p:cTn>
                              </p:par>
                              <p:par>
                                <p:cTn id="198" presetID="10" presetClass="entr" presetSubtype="0" fill="hold" nodeType="withEffect">
                                  <p:stCondLst>
                                    <p:cond delay="0"/>
                                  </p:stCondLst>
                                  <p:childTnLst>
                                    <p:set>
                                      <p:cBhvr>
                                        <p:cTn id="199" dur="1" fill="hold">
                                          <p:stCondLst>
                                            <p:cond delay="0"/>
                                          </p:stCondLst>
                                        </p:cTn>
                                        <p:tgtEl>
                                          <p:spTgt spid="89"/>
                                        </p:tgtEl>
                                        <p:attrNameLst>
                                          <p:attrName>style.visibility</p:attrName>
                                        </p:attrNameLst>
                                      </p:cBhvr>
                                      <p:to>
                                        <p:strVal val="visible"/>
                                      </p:to>
                                    </p:set>
                                    <p:animEffect transition="in" filter="fade">
                                      <p:cBhvr>
                                        <p:cTn id="20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609600"/>
            <a:ext cx="7260343" cy="609600"/>
          </a:xfrm>
        </p:spPr>
        <p:txBody>
          <a:bodyPr/>
          <a:lstStyle/>
          <a:p>
            <a:r>
              <a:rPr lang="en-US" altLang="ko-KR" dirty="0" smtClean="0">
                <a:ea typeface="Gulim" pitchFamily="34" charset="-127"/>
              </a:rPr>
              <a:t>Multi-objective PSO (MOPSO)</a:t>
            </a:r>
            <a:endParaRPr lang="en-US" altLang="ko-KR" dirty="0">
              <a:ea typeface="Gulim" pitchFamily="34" charset="-127"/>
            </a:endParaRPr>
          </a:p>
        </p:txBody>
      </p:sp>
      <p:sp>
        <p:nvSpPr>
          <p:cNvPr id="14" name="Rectangle 13"/>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grpSp>
        <p:nvGrpSpPr>
          <p:cNvPr id="2" name="Group 59"/>
          <p:cNvGrpSpPr/>
          <p:nvPr/>
        </p:nvGrpSpPr>
        <p:grpSpPr>
          <a:xfrm>
            <a:off x="1253160" y="1677568"/>
            <a:ext cx="6840760" cy="4931976"/>
            <a:chOff x="899592" y="1628800"/>
            <a:chExt cx="6840760" cy="4931976"/>
          </a:xfrm>
        </p:grpSpPr>
        <p:sp>
          <p:nvSpPr>
            <p:cNvPr id="6" name="Flowchart: Terminator 5"/>
            <p:cNvSpPr/>
            <p:nvPr/>
          </p:nvSpPr>
          <p:spPr bwMode="auto">
            <a:xfrm>
              <a:off x="3995936" y="1628800"/>
              <a:ext cx="792088" cy="360040"/>
            </a:xfrm>
            <a:prstGeom prst="flowChartTerminato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cs typeface="Times New Roman" pitchFamily="18" charset="0"/>
                </a:rPr>
                <a:t>Start</a:t>
              </a:r>
              <a:endParaRPr kumimoji="0" lang="th-TH" sz="1600" b="1" i="0" u="none" strike="noStrike" cap="none" normalizeH="0" baseline="0" dirty="0" smtClean="0">
                <a:ln>
                  <a:noFill/>
                </a:ln>
                <a:solidFill>
                  <a:schemeClr val="bg2"/>
                </a:solidFill>
                <a:effectLst/>
              </a:endParaRPr>
            </a:p>
          </p:txBody>
        </p:sp>
        <p:sp>
          <p:nvSpPr>
            <p:cNvPr id="8" name="Flowchart: Alternate Process 7"/>
            <p:cNvSpPr/>
            <p:nvPr/>
          </p:nvSpPr>
          <p:spPr bwMode="auto">
            <a:xfrm>
              <a:off x="1797976" y="2276872"/>
              <a:ext cx="5184576" cy="360040"/>
            </a:xfrm>
            <a:prstGeom prst="flowChartAlternateProcess">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rPr>
                <a:t>Initialize</a:t>
              </a:r>
              <a:r>
                <a:rPr kumimoji="0" lang="en-US" sz="1600" b="1" i="0" u="none" strike="noStrike" cap="none" normalizeH="0" dirty="0" smtClean="0">
                  <a:ln>
                    <a:noFill/>
                  </a:ln>
                  <a:solidFill>
                    <a:schemeClr val="bg2"/>
                  </a:solidFill>
                  <a:effectLst/>
                  <a:latin typeface="Times New Roman" pitchFamily="18" charset="0"/>
                </a:rPr>
                <a:t> particle with random position and zero velocity</a:t>
              </a:r>
              <a:endParaRPr kumimoji="0" lang="th-TH" sz="1600" b="1" i="0" u="none" strike="noStrike" cap="none" normalizeH="0" baseline="0" dirty="0" smtClean="0">
                <a:ln>
                  <a:noFill/>
                </a:ln>
                <a:solidFill>
                  <a:schemeClr val="bg2"/>
                </a:solidFill>
                <a:effectLst/>
                <a:latin typeface="Times New Roman" pitchFamily="18" charset="0"/>
              </a:endParaRPr>
            </a:p>
          </p:txBody>
        </p:sp>
        <p:sp>
          <p:nvSpPr>
            <p:cNvPr id="9" name="Flowchart: Alternate Process 8"/>
            <p:cNvSpPr/>
            <p:nvPr/>
          </p:nvSpPr>
          <p:spPr bwMode="auto">
            <a:xfrm>
              <a:off x="2916960" y="2996952"/>
              <a:ext cx="2952328" cy="324616"/>
            </a:xfrm>
            <a:prstGeom prst="flowChartAlternateProcess">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rPr>
                <a:t>Evaluate Objective values</a:t>
              </a:r>
              <a:endParaRPr kumimoji="0" lang="th-TH" sz="1600" b="1" i="0" u="none" strike="noStrike" cap="none" normalizeH="0" baseline="0" dirty="0" smtClean="0">
                <a:ln>
                  <a:noFill/>
                </a:ln>
                <a:solidFill>
                  <a:schemeClr val="bg2"/>
                </a:solidFill>
                <a:effectLst/>
                <a:latin typeface="Times New Roman" pitchFamily="18" charset="0"/>
              </a:endParaRPr>
            </a:p>
          </p:txBody>
        </p:sp>
        <p:sp>
          <p:nvSpPr>
            <p:cNvPr id="10" name="Flowchart: Alternate Process 9"/>
            <p:cNvSpPr/>
            <p:nvPr/>
          </p:nvSpPr>
          <p:spPr bwMode="auto">
            <a:xfrm>
              <a:off x="2593496" y="3717032"/>
              <a:ext cx="3600400" cy="324616"/>
            </a:xfrm>
            <a:prstGeom prst="flowChartAlternateProcess">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rPr>
                <a:t>Determine global non-dominated front</a:t>
              </a:r>
              <a:endParaRPr kumimoji="0" lang="th-TH" sz="1600" b="1" i="0" u="none" strike="noStrike" cap="none" normalizeH="0" baseline="0" dirty="0" smtClean="0">
                <a:ln>
                  <a:noFill/>
                </a:ln>
                <a:solidFill>
                  <a:schemeClr val="bg2"/>
                </a:solidFill>
                <a:effectLst/>
                <a:latin typeface="Times New Roman" pitchFamily="18" charset="0"/>
              </a:endParaRPr>
            </a:p>
          </p:txBody>
        </p:sp>
        <p:sp>
          <p:nvSpPr>
            <p:cNvPr id="11" name="Flowchart: Alternate Process 10"/>
            <p:cNvSpPr/>
            <p:nvPr/>
          </p:nvSpPr>
          <p:spPr bwMode="auto">
            <a:xfrm>
              <a:off x="3314720" y="5589240"/>
              <a:ext cx="2160240" cy="324616"/>
            </a:xfrm>
            <a:prstGeom prst="flowChartAlternateProcess">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rPr>
                <a:t>Update guidance</a:t>
              </a:r>
              <a:endParaRPr kumimoji="0" lang="th-TH" sz="1600" b="1" i="0" u="none" strike="noStrike" cap="none" normalizeH="0" baseline="0" dirty="0" smtClean="0">
                <a:ln>
                  <a:noFill/>
                </a:ln>
                <a:solidFill>
                  <a:schemeClr val="bg2"/>
                </a:solidFill>
                <a:effectLst/>
                <a:latin typeface="Times New Roman" pitchFamily="18" charset="0"/>
              </a:endParaRPr>
            </a:p>
          </p:txBody>
        </p:sp>
        <p:sp>
          <p:nvSpPr>
            <p:cNvPr id="12" name="Flowchart: Alternate Process 11"/>
            <p:cNvSpPr/>
            <p:nvPr/>
          </p:nvSpPr>
          <p:spPr bwMode="auto">
            <a:xfrm>
              <a:off x="2881528" y="6200736"/>
              <a:ext cx="3024336" cy="360040"/>
            </a:xfrm>
            <a:prstGeom prst="flowChartAlternateProcess">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rPr>
                <a:t>Update</a:t>
              </a:r>
              <a:r>
                <a:rPr kumimoji="0" lang="en-US" sz="1600" b="1" i="0" u="none" strike="noStrike" cap="none" normalizeH="0" dirty="0" smtClean="0">
                  <a:ln>
                    <a:noFill/>
                  </a:ln>
                  <a:solidFill>
                    <a:schemeClr val="bg2"/>
                  </a:solidFill>
                  <a:effectLst/>
                  <a:latin typeface="Times New Roman" pitchFamily="18" charset="0"/>
                </a:rPr>
                <a:t> velocity and position</a:t>
              </a:r>
              <a:endParaRPr kumimoji="0" lang="th-TH" sz="1600" b="1" i="0" u="none" strike="noStrike" cap="none" normalizeH="0" baseline="0" dirty="0" smtClean="0">
                <a:ln>
                  <a:noFill/>
                </a:ln>
                <a:solidFill>
                  <a:schemeClr val="bg2"/>
                </a:solidFill>
                <a:effectLst/>
                <a:latin typeface="Times New Roman" pitchFamily="18" charset="0"/>
              </a:endParaRPr>
            </a:p>
          </p:txBody>
        </p:sp>
        <p:sp>
          <p:nvSpPr>
            <p:cNvPr id="13" name="Flowchart: Terminator 12"/>
            <p:cNvSpPr/>
            <p:nvPr/>
          </p:nvSpPr>
          <p:spPr bwMode="auto">
            <a:xfrm>
              <a:off x="6948264" y="4533504"/>
              <a:ext cx="792088" cy="432048"/>
            </a:xfrm>
            <a:prstGeom prst="flowChartTerminato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cs typeface="Times New Roman" pitchFamily="18" charset="0"/>
                </a:rPr>
                <a:t>End</a:t>
              </a:r>
              <a:endParaRPr kumimoji="0" lang="th-TH" sz="1600" b="1" i="0" u="none" strike="noStrike" cap="none" normalizeH="0" baseline="0" dirty="0" smtClean="0">
                <a:ln>
                  <a:noFill/>
                </a:ln>
                <a:solidFill>
                  <a:schemeClr val="bg2"/>
                </a:solidFill>
                <a:effectLst/>
              </a:endParaRPr>
            </a:p>
          </p:txBody>
        </p:sp>
        <p:sp>
          <p:nvSpPr>
            <p:cNvPr id="15" name="Flowchart: Decision 14"/>
            <p:cNvSpPr/>
            <p:nvPr/>
          </p:nvSpPr>
          <p:spPr bwMode="auto">
            <a:xfrm>
              <a:off x="2919248" y="4362816"/>
              <a:ext cx="2952328" cy="792088"/>
            </a:xfrm>
            <a:prstGeom prst="flowChartDecision">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solidFill>
                  <a:effectLst/>
                  <a:latin typeface="Times New Roman" pitchFamily="18" charset="0"/>
                </a:rPr>
                <a:t>Meet Stopping</a:t>
              </a:r>
              <a:r>
                <a:rPr kumimoji="0" lang="en-US" sz="1600" b="1" i="0" u="none" strike="noStrike" cap="none" normalizeH="0" dirty="0" smtClean="0">
                  <a:ln>
                    <a:noFill/>
                  </a:ln>
                  <a:solidFill>
                    <a:schemeClr val="bg2"/>
                  </a:solidFill>
                  <a:effectLst/>
                  <a:latin typeface="Times New Roman" pitchFamily="18" charset="0"/>
                </a:rPr>
                <a:t> Criteria</a:t>
              </a:r>
              <a:endParaRPr kumimoji="0" lang="th-TH" sz="1600" b="1" i="0" u="none" strike="noStrike" cap="none" normalizeH="0" baseline="0" dirty="0" smtClean="0">
                <a:ln>
                  <a:noFill/>
                </a:ln>
                <a:solidFill>
                  <a:schemeClr val="bg2"/>
                </a:solidFill>
                <a:effectLst/>
                <a:latin typeface="Times New Roman" pitchFamily="18" charset="0"/>
              </a:endParaRPr>
            </a:p>
          </p:txBody>
        </p:sp>
        <p:cxnSp>
          <p:nvCxnSpPr>
            <p:cNvPr id="19" name="Straight Arrow Connector 18"/>
            <p:cNvCxnSpPr>
              <a:stCxn id="6" idx="2"/>
              <a:endCxn id="8" idx="0"/>
            </p:cNvCxnSpPr>
            <p:nvPr/>
          </p:nvCxnSpPr>
          <p:spPr bwMode="auto">
            <a:xfrm rot="5400000">
              <a:off x="4247106" y="2131998"/>
              <a:ext cx="288032" cy="171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8" idx="2"/>
              <a:endCxn id="9" idx="0"/>
            </p:cNvCxnSpPr>
            <p:nvPr/>
          </p:nvCxnSpPr>
          <p:spPr bwMode="auto">
            <a:xfrm rot="16200000" flipH="1">
              <a:off x="4211674" y="2815502"/>
              <a:ext cx="360040" cy="286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a:stCxn id="9" idx="2"/>
              <a:endCxn id="10" idx="0"/>
            </p:cNvCxnSpPr>
            <p:nvPr/>
          </p:nvCxnSpPr>
          <p:spPr bwMode="auto">
            <a:xfrm rot="16200000" flipH="1">
              <a:off x="4195678" y="3519014"/>
              <a:ext cx="395464" cy="57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stCxn id="10" idx="2"/>
            </p:cNvCxnSpPr>
            <p:nvPr/>
          </p:nvCxnSpPr>
          <p:spPr bwMode="auto">
            <a:xfrm rot="5400000">
              <a:off x="4231968" y="4203376"/>
              <a:ext cx="32345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a:stCxn id="15" idx="2"/>
              <a:endCxn id="11" idx="0"/>
            </p:cNvCxnSpPr>
            <p:nvPr/>
          </p:nvCxnSpPr>
          <p:spPr bwMode="auto">
            <a:xfrm rot="5400000">
              <a:off x="4177958" y="5371786"/>
              <a:ext cx="434336" cy="57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a:stCxn id="11" idx="2"/>
              <a:endCxn id="12" idx="0"/>
            </p:cNvCxnSpPr>
            <p:nvPr/>
          </p:nvCxnSpPr>
          <p:spPr bwMode="auto">
            <a:xfrm rot="5400000">
              <a:off x="4250828" y="6056724"/>
              <a:ext cx="286880" cy="11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Flowchart: Document 31"/>
            <p:cNvSpPr/>
            <p:nvPr/>
          </p:nvSpPr>
          <p:spPr bwMode="auto">
            <a:xfrm>
              <a:off x="899592" y="3487672"/>
              <a:ext cx="864096" cy="792088"/>
            </a:xfrm>
            <a:prstGeom prst="flowChartDocument">
              <a:avLst/>
            </a:prstGeom>
            <a:solidFill>
              <a:schemeClr val="accent4">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FF00"/>
                  </a:solidFill>
                  <a:effectLst/>
                  <a:latin typeface="Times New Roman" pitchFamily="18" charset="0"/>
                </a:rPr>
                <a:t>Elite group</a:t>
              </a:r>
              <a:endParaRPr kumimoji="0" lang="th-TH" b="1" i="0" u="none" strike="noStrike" cap="none" normalizeH="0" baseline="0" dirty="0" smtClean="0">
                <a:ln>
                  <a:noFill/>
                </a:ln>
                <a:solidFill>
                  <a:srgbClr val="FFFF00"/>
                </a:solidFill>
                <a:effectLst/>
                <a:latin typeface="Times New Roman" pitchFamily="18" charset="0"/>
              </a:endParaRPr>
            </a:p>
          </p:txBody>
        </p:sp>
        <p:cxnSp>
          <p:nvCxnSpPr>
            <p:cNvPr id="35" name="Straight Arrow Connector 34"/>
            <p:cNvCxnSpPr>
              <a:stCxn id="15" idx="3"/>
              <a:endCxn id="13" idx="1"/>
            </p:cNvCxnSpPr>
            <p:nvPr/>
          </p:nvCxnSpPr>
          <p:spPr bwMode="auto">
            <a:xfrm flipV="1">
              <a:off x="5871576" y="4749528"/>
              <a:ext cx="1076688" cy="933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9" name="Straight Arrow Connector 38"/>
            <p:cNvCxnSpPr>
              <a:stCxn id="10" idx="1"/>
              <a:endCxn id="32" idx="3"/>
            </p:cNvCxnSpPr>
            <p:nvPr/>
          </p:nvCxnSpPr>
          <p:spPr bwMode="auto">
            <a:xfrm rot="10800000" flipV="1">
              <a:off x="1763688" y="3879340"/>
              <a:ext cx="829808" cy="437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0" name="TextBox 39"/>
            <p:cNvSpPr txBox="1"/>
            <p:nvPr/>
          </p:nvSpPr>
          <p:spPr>
            <a:xfrm>
              <a:off x="6146272" y="4415016"/>
              <a:ext cx="648072" cy="338554"/>
            </a:xfrm>
            <a:prstGeom prst="rect">
              <a:avLst/>
            </a:prstGeom>
            <a:noFill/>
          </p:spPr>
          <p:txBody>
            <a:bodyPr wrap="square" rtlCol="0">
              <a:spAutoFit/>
            </a:bodyPr>
            <a:lstStyle/>
            <a:p>
              <a:r>
                <a:rPr lang="en-US" sz="1600" b="1" dirty="0" smtClean="0">
                  <a:solidFill>
                    <a:schemeClr val="bg2"/>
                  </a:solidFill>
                </a:rPr>
                <a:t>Yes</a:t>
              </a:r>
              <a:endParaRPr lang="th-TH" sz="1600" b="1" dirty="0">
                <a:solidFill>
                  <a:schemeClr val="bg2"/>
                </a:solidFill>
              </a:endParaRPr>
            </a:p>
          </p:txBody>
        </p:sp>
        <p:sp>
          <p:nvSpPr>
            <p:cNvPr id="41" name="TextBox 40"/>
            <p:cNvSpPr txBox="1"/>
            <p:nvPr/>
          </p:nvSpPr>
          <p:spPr>
            <a:xfrm>
              <a:off x="4499992" y="5157192"/>
              <a:ext cx="648072" cy="338554"/>
            </a:xfrm>
            <a:prstGeom prst="rect">
              <a:avLst/>
            </a:prstGeom>
            <a:noFill/>
          </p:spPr>
          <p:txBody>
            <a:bodyPr wrap="square" rtlCol="0">
              <a:spAutoFit/>
            </a:bodyPr>
            <a:lstStyle/>
            <a:p>
              <a:r>
                <a:rPr lang="en-US" sz="1600" b="1" dirty="0" smtClean="0">
                  <a:solidFill>
                    <a:schemeClr val="bg2"/>
                  </a:solidFill>
                </a:rPr>
                <a:t>No</a:t>
              </a:r>
              <a:endParaRPr lang="th-TH" sz="1600" b="1" dirty="0">
                <a:solidFill>
                  <a:schemeClr val="bg2"/>
                </a:solidFill>
              </a:endParaRPr>
            </a:p>
          </p:txBody>
        </p:sp>
        <p:cxnSp>
          <p:nvCxnSpPr>
            <p:cNvPr id="43" name="Straight Connector 42"/>
            <p:cNvCxnSpPr>
              <a:stCxn id="32" idx="2"/>
            </p:cNvCxnSpPr>
            <p:nvPr/>
          </p:nvCxnSpPr>
          <p:spPr bwMode="auto">
            <a:xfrm rot="5400000">
              <a:off x="254673" y="5304361"/>
              <a:ext cx="215393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Arrow Connector 58"/>
            <p:cNvCxnSpPr>
              <a:endCxn id="12" idx="1"/>
            </p:cNvCxnSpPr>
            <p:nvPr/>
          </p:nvCxnSpPr>
          <p:spPr bwMode="auto">
            <a:xfrm flipV="1">
              <a:off x="1331640" y="6380756"/>
              <a:ext cx="1549888" cy="57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pic>
        <p:nvPicPr>
          <p:cNvPr id="61"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sp>
        <p:nvSpPr>
          <p:cNvPr id="28" name="Content Placeholder 27"/>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Movement Strategy</a:t>
            </a:r>
            <a:endParaRPr lang="en-US" altLang="ko-KR" dirty="0">
              <a:ea typeface="Gulim" pitchFamily="34" charset="-127"/>
            </a:endParaRPr>
          </a:p>
        </p:txBody>
      </p:sp>
      <p:sp>
        <p:nvSpPr>
          <p:cNvPr id="32771" name="Rectangle 3"/>
          <p:cNvSpPr>
            <a:spLocks noGrp="1" noChangeArrowheads="1"/>
          </p:cNvSpPr>
          <p:nvPr>
            <p:ph type="body" idx="1"/>
          </p:nvPr>
        </p:nvSpPr>
        <p:spPr>
          <a:xfrm>
            <a:off x="251520" y="1124744"/>
            <a:ext cx="8712968" cy="432048"/>
          </a:xfrm>
        </p:spPr>
        <p:txBody>
          <a:bodyPr/>
          <a:lstStyle/>
          <a:p>
            <a:r>
              <a:rPr lang="en-US" altLang="ko-KR" sz="2000" b="1" dirty="0" smtClean="0">
                <a:solidFill>
                  <a:schemeClr val="tx2"/>
                </a:solidFill>
                <a:effectLst>
                  <a:outerShdw blurRad="38100" dist="38100" dir="2700000" algn="tl">
                    <a:srgbClr val="000000"/>
                  </a:outerShdw>
                </a:effectLst>
                <a:ea typeface="Gulim" pitchFamily="34" charset="-127"/>
              </a:rPr>
              <a:t>This study adopts Ms* strategy in MOPSO </a:t>
            </a:r>
          </a:p>
          <a:p>
            <a:endParaRPr lang="en-US" altLang="ko-KR" sz="2000" b="1" dirty="0">
              <a:solidFill>
                <a:schemeClr val="tx2"/>
              </a:solidFill>
              <a:effectLst>
                <a:outerShdw blurRad="38100" dist="38100" dir="2700000" algn="tl">
                  <a:srgbClr val="000000"/>
                </a:outerShdw>
              </a:effectLst>
              <a:ea typeface="Gulim" pitchFamily="34" charset="-127"/>
            </a:endParaRPr>
          </a:p>
          <a:p>
            <a:endParaRPr lang="en-US" altLang="ko-KR" sz="2000" b="1" dirty="0" smtClean="0">
              <a:solidFill>
                <a:schemeClr val="tx2"/>
              </a:solidFill>
              <a:effectLst>
                <a:outerShdw blurRad="38100" dist="38100" dir="2700000" algn="tl">
                  <a:srgbClr val="000000"/>
                </a:outerShdw>
              </a:effectLst>
              <a:ea typeface="Gulim" pitchFamily="34" charset="-127"/>
            </a:endParaRPr>
          </a:p>
          <a:p>
            <a:endParaRPr lang="en-US" altLang="ko-KR" sz="2000" b="1" dirty="0">
              <a:solidFill>
                <a:schemeClr val="tx2"/>
              </a:solidFill>
              <a:effectLst>
                <a:outerShdw blurRad="38100" dist="38100" dir="2700000" algn="tl">
                  <a:srgbClr val="000000"/>
                </a:outerShdw>
              </a:effectLst>
              <a:ea typeface="Gulim" pitchFamily="34" charset="-127"/>
            </a:endParaRPr>
          </a:p>
          <a:p>
            <a:endParaRPr lang="en-US" altLang="ko-KR" sz="2000" b="1" dirty="0" smtClean="0">
              <a:solidFill>
                <a:schemeClr val="tx2"/>
              </a:solidFill>
              <a:effectLst>
                <a:outerShdw blurRad="38100" dist="38100" dir="2700000" algn="tl">
                  <a:srgbClr val="000000"/>
                </a:outerShdw>
              </a:effectLst>
              <a:ea typeface="Gulim" pitchFamily="34" charset="-127"/>
            </a:endParaRPr>
          </a:p>
          <a:p>
            <a:endParaRPr lang="en-US" altLang="ko-KR" sz="2000" b="1" dirty="0" smtClean="0">
              <a:solidFill>
                <a:schemeClr val="tx2"/>
              </a:solidFill>
              <a:effectLst>
                <a:outerShdw blurRad="38100" dist="38100" dir="2700000" algn="tl">
                  <a:srgbClr val="000000"/>
                </a:outerShdw>
              </a:effectLst>
              <a:ea typeface="Gulim" pitchFamily="34" charset="-127"/>
            </a:endParaRPr>
          </a:p>
          <a:p>
            <a:endParaRPr lang="en-US" altLang="ko-KR" sz="2000" b="1" dirty="0">
              <a:solidFill>
                <a:schemeClr val="tx2"/>
              </a:solidFill>
              <a:effectLst>
                <a:outerShdw blurRad="38100" dist="38100" dir="2700000" algn="tl">
                  <a:srgbClr val="000000"/>
                </a:outerShdw>
              </a:effectLst>
              <a:ea typeface="Gulim" pitchFamily="34" charset="-127"/>
            </a:endParaRPr>
          </a:p>
          <a:p>
            <a:endParaRPr lang="en-US" altLang="ko-KR" sz="2000" b="1" dirty="0" smtClean="0">
              <a:solidFill>
                <a:schemeClr val="tx2"/>
              </a:solidFill>
              <a:effectLst>
                <a:outerShdw blurRad="38100" dist="38100" dir="2700000" algn="tl">
                  <a:srgbClr val="000000"/>
                </a:outerShdw>
              </a:effectLst>
              <a:ea typeface="Gulim" pitchFamily="34" charset="-127"/>
            </a:endParaRPr>
          </a:p>
          <a:p>
            <a:endParaRPr lang="en-US" altLang="ko-KR" sz="2000" b="1" dirty="0">
              <a:solidFill>
                <a:schemeClr val="tx2"/>
              </a:solidFill>
              <a:effectLst>
                <a:outerShdw blurRad="38100" dist="38100" dir="2700000" algn="tl">
                  <a:srgbClr val="000000"/>
                </a:outerShdw>
              </a:effectLst>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pic>
        <p:nvPicPr>
          <p:cNvPr id="7"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grpSp>
        <p:nvGrpSpPr>
          <p:cNvPr id="38" name="Group 37"/>
          <p:cNvGrpSpPr/>
          <p:nvPr/>
        </p:nvGrpSpPr>
        <p:grpSpPr>
          <a:xfrm>
            <a:off x="251520" y="1736108"/>
            <a:ext cx="8424936" cy="5053652"/>
            <a:chOff x="251520" y="1736108"/>
            <a:chExt cx="8424936" cy="5053652"/>
          </a:xfrm>
        </p:grpSpPr>
        <p:sp>
          <p:nvSpPr>
            <p:cNvPr id="8" name="Rounded Rectangle 7"/>
            <p:cNvSpPr/>
            <p:nvPr/>
          </p:nvSpPr>
          <p:spPr bwMode="auto">
            <a:xfrm>
              <a:off x="3779912" y="1736108"/>
              <a:ext cx="1512168" cy="648072"/>
            </a:xfrm>
            <a:prstGeom prst="roundRect">
              <a:avLst/>
            </a:prstGeom>
            <a:solidFill>
              <a:srgbClr val="FF9900"/>
            </a:solidFill>
            <a:ln w="9525" cap="flat" cmpd="sng" algn="ctr">
              <a:solidFill>
                <a:srgbClr val="FF99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smtClean="0">
                  <a:solidFill>
                    <a:schemeClr val="bg2"/>
                  </a:solidFill>
                  <a:effectLst>
                    <a:outerShdw blurRad="38100" dist="38100" dir="2700000" algn="tl">
                      <a:srgbClr val="000000">
                        <a:alpha val="43137"/>
                      </a:srgbClr>
                    </a:outerShdw>
                  </a:effectLst>
                </a:rPr>
                <a:t>Swarm</a:t>
              </a:r>
              <a:endParaRPr kumimoji="0" lang="th-TH" sz="2800" b="1" i="0" u="none" strike="noStrike" cap="none" normalizeH="0" baseline="0" dirty="0" smtClean="0">
                <a:ln>
                  <a:noFill/>
                </a:ln>
                <a:solidFill>
                  <a:schemeClr val="bg2"/>
                </a:solidFill>
                <a:effectLst>
                  <a:outerShdw blurRad="38100" dist="38100" dir="2700000" algn="tl">
                    <a:srgbClr val="000000">
                      <a:alpha val="43137"/>
                    </a:srgbClr>
                  </a:outerShdw>
                </a:effectLst>
                <a:latin typeface="Times New Roman" pitchFamily="18" charset="0"/>
              </a:endParaRPr>
            </a:p>
          </p:txBody>
        </p:sp>
        <p:sp>
          <p:nvSpPr>
            <p:cNvPr id="10" name="Rounded Rectangle 9"/>
            <p:cNvSpPr/>
            <p:nvPr/>
          </p:nvSpPr>
          <p:spPr bwMode="auto">
            <a:xfrm>
              <a:off x="251520" y="3933056"/>
              <a:ext cx="1512168" cy="648072"/>
            </a:xfrm>
            <a:prstGeom prst="roundRect">
              <a:avLst/>
            </a:prstGeom>
            <a:solidFill>
              <a:srgbClr val="FFFF00"/>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1" dirty="0" smtClean="0">
                  <a:solidFill>
                    <a:schemeClr val="bg2"/>
                  </a:solidFill>
                  <a:effectLst>
                    <a:outerShdw blurRad="38100" dist="38100" dir="2700000" algn="tl">
                      <a:srgbClr val="000000">
                        <a:alpha val="43137"/>
                      </a:srgbClr>
                    </a:outerShdw>
                  </a:effectLst>
                </a:rPr>
                <a:t>Group1</a:t>
              </a:r>
              <a:endParaRPr kumimoji="0" lang="th-TH" sz="2400" b="1" i="0" u="none" strike="noStrike" cap="none" normalizeH="0" baseline="0" dirty="0" smtClean="0">
                <a:ln>
                  <a:noFill/>
                </a:ln>
                <a:solidFill>
                  <a:schemeClr val="bg2"/>
                </a:solidFill>
                <a:effectLst>
                  <a:outerShdw blurRad="38100" dist="38100" dir="2700000" algn="tl">
                    <a:srgbClr val="000000">
                      <a:alpha val="43137"/>
                    </a:srgbClr>
                  </a:outerShdw>
                </a:effectLst>
                <a:latin typeface="Times New Roman" pitchFamily="18" charset="0"/>
              </a:endParaRPr>
            </a:p>
          </p:txBody>
        </p:sp>
        <p:sp>
          <p:nvSpPr>
            <p:cNvPr id="11" name="Rounded Rectangle 10"/>
            <p:cNvSpPr/>
            <p:nvPr/>
          </p:nvSpPr>
          <p:spPr bwMode="auto">
            <a:xfrm>
              <a:off x="2815088" y="3933056"/>
              <a:ext cx="1512168" cy="648072"/>
            </a:xfrm>
            <a:prstGeom prst="round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smtClean="0">
                  <a:solidFill>
                    <a:schemeClr val="bg2"/>
                  </a:solidFill>
                  <a:effectLst>
                    <a:outerShdw blurRad="38100" dist="38100" dir="2700000" algn="tl">
                      <a:srgbClr val="000000">
                        <a:alpha val="43137"/>
                      </a:srgbClr>
                    </a:outerShdw>
                  </a:effectLst>
                </a:rPr>
                <a:t>Group2</a:t>
              </a:r>
              <a:endParaRPr kumimoji="0" lang="th-TH" sz="2400" b="1" i="0" u="none" strike="noStrike" cap="none" normalizeH="0" baseline="0" dirty="0" smtClean="0">
                <a:ln>
                  <a:noFill/>
                </a:ln>
                <a:solidFill>
                  <a:schemeClr val="bg2"/>
                </a:solidFill>
                <a:effectLst>
                  <a:outerShdw blurRad="38100" dist="38100" dir="2700000" algn="tl">
                    <a:srgbClr val="000000">
                      <a:alpha val="43137"/>
                    </a:srgbClr>
                  </a:outerShdw>
                </a:effectLst>
                <a:latin typeface="Times New Roman" pitchFamily="18" charset="0"/>
              </a:endParaRPr>
            </a:p>
          </p:txBody>
        </p:sp>
        <p:sp>
          <p:nvSpPr>
            <p:cNvPr id="12" name="Rounded Rectangle 11"/>
            <p:cNvSpPr/>
            <p:nvPr/>
          </p:nvSpPr>
          <p:spPr bwMode="auto">
            <a:xfrm>
              <a:off x="5047336" y="3933056"/>
              <a:ext cx="1584176" cy="648072"/>
            </a:xfrm>
            <a:prstGeom prst="roundRect">
              <a:avLst/>
            </a:prstGeom>
            <a:solidFill>
              <a:srgbClr val="FF00FF"/>
            </a:solidFill>
            <a:ln w="9525" cap="flat" cmpd="sng" algn="ctr">
              <a:solidFill>
                <a:srgbClr val="FF00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smtClean="0">
                  <a:solidFill>
                    <a:schemeClr val="bg2"/>
                  </a:solidFill>
                  <a:effectLst>
                    <a:outerShdw blurRad="38100" dist="38100" dir="2700000" algn="tl">
                      <a:srgbClr val="000000">
                        <a:alpha val="43137"/>
                      </a:srgbClr>
                    </a:outerShdw>
                  </a:effectLst>
                </a:rPr>
                <a:t>Group3</a:t>
              </a:r>
              <a:endParaRPr kumimoji="0" lang="th-TH" sz="2400" b="1" i="0" u="none" strike="noStrike" cap="none" normalizeH="0" baseline="0" dirty="0" smtClean="0">
                <a:ln>
                  <a:noFill/>
                </a:ln>
                <a:solidFill>
                  <a:schemeClr val="bg2"/>
                </a:solidFill>
                <a:effectLst>
                  <a:outerShdw blurRad="38100" dist="38100" dir="2700000" algn="tl">
                    <a:srgbClr val="000000">
                      <a:alpha val="43137"/>
                    </a:srgbClr>
                  </a:outerShdw>
                </a:effectLst>
                <a:latin typeface="Times New Roman" pitchFamily="18" charset="0"/>
              </a:endParaRPr>
            </a:p>
          </p:txBody>
        </p:sp>
        <p:sp>
          <p:nvSpPr>
            <p:cNvPr id="13" name="Rounded Rectangle 12"/>
            <p:cNvSpPr/>
            <p:nvPr/>
          </p:nvSpPr>
          <p:spPr bwMode="auto">
            <a:xfrm>
              <a:off x="7092280" y="3933056"/>
              <a:ext cx="1584176" cy="648072"/>
            </a:xfrm>
            <a:prstGeom prst="roundRect">
              <a:avLst/>
            </a:prstGeom>
            <a:solidFill>
              <a:srgbClr val="00FF00"/>
            </a:solidFill>
            <a:ln w="9525" cap="flat" cmpd="sng" algn="ctr">
              <a:solidFill>
                <a:srgbClr val="00FF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smtClean="0">
                  <a:solidFill>
                    <a:schemeClr val="bg2"/>
                  </a:solidFill>
                  <a:effectLst>
                    <a:outerShdw blurRad="38100" dist="38100" dir="2700000" algn="tl">
                      <a:srgbClr val="000000">
                        <a:alpha val="43137"/>
                      </a:srgbClr>
                    </a:outerShdw>
                  </a:effectLst>
                </a:rPr>
                <a:t>Group4</a:t>
              </a:r>
              <a:endParaRPr kumimoji="0" lang="th-TH" sz="2400" b="1" i="0" u="none" strike="noStrike" cap="none" normalizeH="0" baseline="0" dirty="0" smtClean="0">
                <a:ln>
                  <a:noFill/>
                </a:ln>
                <a:solidFill>
                  <a:schemeClr val="bg2"/>
                </a:solidFill>
                <a:effectLst>
                  <a:outerShdw blurRad="38100" dist="38100" dir="2700000" algn="tl">
                    <a:srgbClr val="000000">
                      <a:alpha val="43137"/>
                    </a:srgbClr>
                  </a:outerShdw>
                </a:effectLst>
                <a:latin typeface="Times New Roman" pitchFamily="18" charset="0"/>
              </a:endParaRPr>
            </a:p>
          </p:txBody>
        </p:sp>
        <p:sp>
          <p:nvSpPr>
            <p:cNvPr id="14" name="TextBox 13"/>
            <p:cNvSpPr txBox="1"/>
            <p:nvPr/>
          </p:nvSpPr>
          <p:spPr>
            <a:xfrm>
              <a:off x="1219200" y="2971800"/>
              <a:ext cx="1573560" cy="707886"/>
            </a:xfrm>
            <a:prstGeom prst="rect">
              <a:avLst/>
            </a:prstGeom>
            <a:solidFill>
              <a:schemeClr val="bg1">
                <a:lumMod val="20000"/>
                <a:lumOff val="80000"/>
              </a:schemeClr>
            </a:solidFill>
            <a:ln>
              <a:solidFill>
                <a:schemeClr val="bg1">
                  <a:lumMod val="20000"/>
                  <a:lumOff val="80000"/>
                </a:schemeClr>
              </a:solidFill>
            </a:ln>
          </p:spPr>
          <p:txBody>
            <a:bodyPr wrap="square" rtlCol="0">
              <a:spAutoFit/>
            </a:bodyPr>
            <a:lstStyle/>
            <a:p>
              <a:pPr algn="r"/>
              <a:r>
                <a:rPr lang="en-US" sz="2000" b="1" dirty="0" smtClean="0">
                  <a:solidFill>
                    <a:schemeClr val="bg2"/>
                  </a:solidFill>
                </a:rPr>
                <a:t>Personal Knowledge</a:t>
              </a:r>
              <a:endParaRPr lang="th-TH" sz="2000" b="1" dirty="0">
                <a:solidFill>
                  <a:schemeClr val="bg2"/>
                </a:solidFill>
              </a:endParaRPr>
            </a:p>
          </p:txBody>
        </p:sp>
        <p:sp>
          <p:nvSpPr>
            <p:cNvPr id="15" name="TextBox 14"/>
            <p:cNvSpPr txBox="1"/>
            <p:nvPr/>
          </p:nvSpPr>
          <p:spPr>
            <a:xfrm>
              <a:off x="2483768" y="4797152"/>
              <a:ext cx="1097632" cy="1015663"/>
            </a:xfrm>
            <a:prstGeom prst="rect">
              <a:avLst/>
            </a:prstGeom>
            <a:noFill/>
          </p:spPr>
          <p:txBody>
            <a:bodyPr wrap="square" rtlCol="0">
              <a:spAutoFit/>
            </a:bodyPr>
            <a:lstStyle/>
            <a:p>
              <a:r>
                <a:rPr lang="en-US" sz="2000" b="1" dirty="0">
                  <a:solidFill>
                    <a:schemeClr val="bg2"/>
                  </a:solidFill>
                </a:rPr>
                <a:t>L</a:t>
              </a:r>
              <a:r>
                <a:rPr lang="en-US" sz="2000" b="1" dirty="0" smtClean="0">
                  <a:solidFill>
                    <a:schemeClr val="bg2"/>
                  </a:solidFill>
                </a:rPr>
                <a:t>ess crowed area</a:t>
              </a:r>
              <a:endParaRPr lang="th-TH" sz="2000" b="1" dirty="0">
                <a:solidFill>
                  <a:schemeClr val="bg2"/>
                </a:solidFill>
              </a:endParaRPr>
            </a:p>
          </p:txBody>
        </p:sp>
        <p:sp>
          <p:nvSpPr>
            <p:cNvPr id="16" name="TextBox 15"/>
            <p:cNvSpPr txBox="1"/>
            <p:nvPr/>
          </p:nvSpPr>
          <p:spPr>
            <a:xfrm>
              <a:off x="5105400" y="4800600"/>
              <a:ext cx="1152128" cy="400110"/>
            </a:xfrm>
            <a:prstGeom prst="rect">
              <a:avLst/>
            </a:prstGeom>
            <a:noFill/>
          </p:spPr>
          <p:txBody>
            <a:bodyPr wrap="square" rtlCol="0">
              <a:spAutoFit/>
            </a:bodyPr>
            <a:lstStyle/>
            <a:p>
              <a:r>
                <a:rPr lang="en-US" sz="2000" b="1" dirty="0" smtClean="0">
                  <a:solidFill>
                    <a:schemeClr val="bg2"/>
                  </a:solidFill>
                </a:rPr>
                <a:t>Gaps</a:t>
              </a:r>
              <a:endParaRPr lang="th-TH" sz="2000" b="1" dirty="0">
                <a:solidFill>
                  <a:schemeClr val="bg2"/>
                </a:solidFill>
              </a:endParaRPr>
            </a:p>
          </p:txBody>
        </p:sp>
        <p:sp>
          <p:nvSpPr>
            <p:cNvPr id="17" name="TextBox 16"/>
            <p:cNvSpPr txBox="1"/>
            <p:nvPr/>
          </p:nvSpPr>
          <p:spPr>
            <a:xfrm>
              <a:off x="7020272" y="4797152"/>
              <a:ext cx="1440160" cy="400110"/>
            </a:xfrm>
            <a:prstGeom prst="rect">
              <a:avLst/>
            </a:prstGeom>
            <a:noFill/>
          </p:spPr>
          <p:txBody>
            <a:bodyPr wrap="square" rtlCol="0">
              <a:spAutoFit/>
            </a:bodyPr>
            <a:lstStyle/>
            <a:p>
              <a:r>
                <a:rPr lang="en-US" sz="2000" b="1" dirty="0" smtClean="0">
                  <a:solidFill>
                    <a:schemeClr val="bg2"/>
                  </a:solidFill>
                </a:rPr>
                <a:t>Borders</a:t>
              </a:r>
              <a:endParaRPr lang="th-TH" sz="2000" b="1" dirty="0">
                <a:solidFill>
                  <a:schemeClr val="bg2"/>
                </a:solidFill>
              </a:endParaRPr>
            </a:p>
          </p:txBody>
        </p:sp>
        <p:sp>
          <p:nvSpPr>
            <p:cNvPr id="18" name="TextBox 17"/>
            <p:cNvSpPr txBox="1"/>
            <p:nvPr/>
          </p:nvSpPr>
          <p:spPr>
            <a:xfrm>
              <a:off x="6019800" y="2743200"/>
              <a:ext cx="2304256" cy="707886"/>
            </a:xfrm>
            <a:prstGeom prst="rect">
              <a:avLst/>
            </a:prstGeom>
            <a:solidFill>
              <a:schemeClr val="bg1">
                <a:lumMod val="20000"/>
                <a:lumOff val="80000"/>
              </a:schemeClr>
            </a:solidFill>
            <a:ln>
              <a:solidFill>
                <a:schemeClr val="bg1">
                  <a:lumMod val="20000"/>
                  <a:lumOff val="80000"/>
                </a:schemeClr>
              </a:solidFill>
            </a:ln>
          </p:spPr>
          <p:txBody>
            <a:bodyPr wrap="square" rtlCol="0">
              <a:spAutoFit/>
            </a:bodyPr>
            <a:lstStyle/>
            <a:p>
              <a:r>
                <a:rPr lang="en-US" sz="2000" b="1" dirty="0" smtClean="0">
                  <a:solidFill>
                    <a:schemeClr val="bg2"/>
                  </a:solidFill>
                </a:rPr>
                <a:t>Global Knowledge</a:t>
              </a:r>
              <a:endParaRPr lang="th-TH" sz="2000" b="1" dirty="0">
                <a:solidFill>
                  <a:schemeClr val="bg2"/>
                </a:solidFill>
              </a:endParaRPr>
            </a:p>
          </p:txBody>
        </p:sp>
        <p:sp>
          <p:nvSpPr>
            <p:cNvPr id="19" name="Flowchart: Document 18"/>
            <p:cNvSpPr/>
            <p:nvPr/>
          </p:nvSpPr>
          <p:spPr bwMode="auto">
            <a:xfrm>
              <a:off x="4044416" y="5737024"/>
              <a:ext cx="1296144" cy="1052736"/>
            </a:xfrm>
            <a:prstGeom prst="flowChartDocument">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2"/>
                  </a:solidFill>
                  <a:effectLst/>
                  <a:latin typeface="Times New Roman" pitchFamily="18" charset="0"/>
                </a:rPr>
                <a:t>Elite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2"/>
                  </a:solidFill>
                  <a:effectLst/>
                  <a:latin typeface="Times New Roman" pitchFamily="18" charset="0"/>
                </a:rPr>
                <a:t>Group</a:t>
              </a:r>
              <a:endParaRPr kumimoji="0" lang="th-TH" sz="2400" b="1" i="0" u="none" strike="noStrike" cap="none" normalizeH="0" baseline="0" dirty="0" smtClean="0">
                <a:ln>
                  <a:noFill/>
                </a:ln>
                <a:solidFill>
                  <a:schemeClr val="bg2"/>
                </a:solidFill>
                <a:effectLst/>
                <a:latin typeface="Times New Roman" pitchFamily="18" charset="0"/>
              </a:endParaRPr>
            </a:p>
          </p:txBody>
        </p:sp>
        <p:cxnSp>
          <p:nvCxnSpPr>
            <p:cNvPr id="27" name="Straight Connector 26"/>
            <p:cNvCxnSpPr/>
            <p:nvPr/>
          </p:nvCxnSpPr>
          <p:spPr bwMode="auto">
            <a:xfrm rot="5400000">
              <a:off x="4405628" y="2570312"/>
              <a:ext cx="332744"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5400000">
              <a:off x="3463160" y="3789040"/>
              <a:ext cx="288032"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5720360" y="3789040"/>
              <a:ext cx="288032"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rot="5400000">
              <a:off x="8071672" y="3789040"/>
              <a:ext cx="288032"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971600" y="2755200"/>
              <a:ext cx="4910585"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7" name="Shape 36"/>
            <p:cNvCxnSpPr>
              <a:stCxn id="10" idx="2"/>
              <a:endCxn id="19" idx="1"/>
            </p:cNvCxnSpPr>
            <p:nvPr/>
          </p:nvCxnSpPr>
          <p:spPr bwMode="auto">
            <a:xfrm rot="16200000" flipH="1">
              <a:off x="1684878" y="3903854"/>
              <a:ext cx="1682264" cy="3036812"/>
            </a:xfrm>
            <a:prstGeom prst="bentConnector2">
              <a:avLst/>
            </a:prstGeom>
            <a:solidFill>
              <a:schemeClr val="accent1"/>
            </a:solidFill>
            <a:ln w="22225" cap="flat" cmpd="sng" algn="ctr">
              <a:solidFill>
                <a:schemeClr val="tx1"/>
              </a:solidFill>
              <a:prstDash val="solid"/>
              <a:round/>
              <a:headEnd type="arrow"/>
              <a:tailEnd type="arrow"/>
            </a:ln>
            <a:effectLst/>
          </p:spPr>
        </p:cxnSp>
        <p:cxnSp>
          <p:nvCxnSpPr>
            <p:cNvPr id="39" name="Shape 38"/>
            <p:cNvCxnSpPr>
              <a:stCxn id="11" idx="2"/>
              <a:endCxn id="19" idx="1"/>
            </p:cNvCxnSpPr>
            <p:nvPr/>
          </p:nvCxnSpPr>
          <p:spPr bwMode="auto">
            <a:xfrm rot="16200000" flipH="1">
              <a:off x="2966662" y="5185638"/>
              <a:ext cx="1682264" cy="473244"/>
            </a:xfrm>
            <a:prstGeom prst="bentConnector2">
              <a:avLst/>
            </a:prstGeom>
            <a:solidFill>
              <a:schemeClr val="accent1"/>
            </a:solidFill>
            <a:ln w="22225" cap="flat" cmpd="sng" algn="ctr">
              <a:solidFill>
                <a:schemeClr val="tx1"/>
              </a:solidFill>
              <a:prstDash val="solid"/>
              <a:round/>
              <a:headEnd type="arrow"/>
              <a:tailEnd type="arrow"/>
            </a:ln>
            <a:effectLst/>
          </p:spPr>
        </p:cxnSp>
        <p:cxnSp>
          <p:nvCxnSpPr>
            <p:cNvPr id="41" name="Shape 40"/>
            <p:cNvCxnSpPr>
              <a:stCxn id="12" idx="2"/>
              <a:endCxn id="19" idx="3"/>
            </p:cNvCxnSpPr>
            <p:nvPr/>
          </p:nvCxnSpPr>
          <p:spPr bwMode="auto">
            <a:xfrm rot="5400000">
              <a:off x="4748860" y="5172828"/>
              <a:ext cx="1682264" cy="498864"/>
            </a:xfrm>
            <a:prstGeom prst="bentConnector2">
              <a:avLst/>
            </a:prstGeom>
            <a:solidFill>
              <a:schemeClr val="accent1"/>
            </a:solidFill>
            <a:ln w="22225" cap="flat" cmpd="sng" algn="ctr">
              <a:solidFill>
                <a:schemeClr val="tx1"/>
              </a:solidFill>
              <a:prstDash val="solid"/>
              <a:round/>
              <a:headEnd type="arrow"/>
              <a:tailEnd type="arrow"/>
            </a:ln>
            <a:effectLst/>
          </p:spPr>
        </p:cxnSp>
        <p:cxnSp>
          <p:nvCxnSpPr>
            <p:cNvPr id="43" name="Shape 42"/>
            <p:cNvCxnSpPr/>
            <p:nvPr/>
          </p:nvCxnSpPr>
          <p:spPr bwMode="auto">
            <a:xfrm rot="5400000">
              <a:off x="6082892" y="4150356"/>
              <a:ext cx="1682264" cy="2543808"/>
            </a:xfrm>
            <a:prstGeom prst="bentConnector2">
              <a:avLst/>
            </a:prstGeom>
            <a:solidFill>
              <a:schemeClr val="accent1"/>
            </a:solidFill>
            <a:ln w="22225" cap="flat" cmpd="sng" algn="ctr">
              <a:solidFill>
                <a:schemeClr val="tx1"/>
              </a:solidFill>
              <a:prstDash val="solid"/>
              <a:round/>
              <a:headEnd type="arrow"/>
              <a:tailEnd type="arrow"/>
            </a:ln>
            <a:effectLst/>
          </p:spPr>
        </p:cxnSp>
        <p:cxnSp>
          <p:nvCxnSpPr>
            <p:cNvPr id="48" name="Straight Connector 47"/>
            <p:cNvCxnSpPr/>
            <p:nvPr/>
          </p:nvCxnSpPr>
          <p:spPr bwMode="auto">
            <a:xfrm flipH="1">
              <a:off x="971600" y="2743200"/>
              <a:ext cx="19000" cy="1176208"/>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3593528" y="3645024"/>
              <a:ext cx="4622160" cy="0"/>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5867400" y="2743200"/>
              <a:ext cx="744" cy="901824"/>
            </a:xfrm>
            <a:prstGeom prst="line">
              <a:avLst/>
            </a:prstGeom>
            <a:solidFill>
              <a:schemeClr val="accent1"/>
            </a:solidFill>
            <a:ln w="222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Computational Experiment</a:t>
            </a:r>
            <a:endParaRPr lang="en-US" altLang="ko-KR" dirty="0">
              <a:ea typeface="Gulim" pitchFamily="34" charset="-127"/>
            </a:endParaRPr>
          </a:p>
        </p:txBody>
      </p:sp>
      <p:sp>
        <p:nvSpPr>
          <p:cNvPr id="32771" name="Rectangle 3"/>
          <p:cNvSpPr>
            <a:spLocks noGrp="1" noChangeArrowheads="1"/>
          </p:cNvSpPr>
          <p:nvPr>
            <p:ph type="body" idx="1"/>
          </p:nvPr>
        </p:nvSpPr>
        <p:spPr>
          <a:xfrm>
            <a:off x="251520" y="1052736"/>
            <a:ext cx="8712968" cy="5805264"/>
          </a:xfrm>
        </p:spPr>
        <p:txBody>
          <a:bodyPr/>
          <a:lstStyle/>
          <a:p>
            <a:r>
              <a:rPr lang="en-US" sz="2000" b="1" dirty="0" smtClean="0"/>
              <a:t>Objective : Minimize </a:t>
            </a:r>
            <a:r>
              <a:rPr lang="en-US" sz="2000" b="1" dirty="0" err="1" smtClean="0"/>
              <a:t>makespan</a:t>
            </a:r>
            <a:r>
              <a:rPr lang="en-US" sz="2000" b="1" dirty="0" smtClean="0"/>
              <a:t> and </a:t>
            </a:r>
          </a:p>
          <a:p>
            <a:pPr>
              <a:buNone/>
            </a:pPr>
            <a:r>
              <a:rPr lang="en-US" sz="2000" b="1" dirty="0" smtClean="0"/>
              <a:t>                       Minimize total tardiness of jobs</a:t>
            </a:r>
          </a:p>
          <a:p>
            <a:r>
              <a:rPr lang="en-US" sz="2000" b="1" dirty="0" smtClean="0"/>
              <a:t>Test Instance</a:t>
            </a:r>
          </a:p>
          <a:p>
            <a:pPr>
              <a:buNone/>
            </a:pPr>
            <a:r>
              <a:rPr lang="en-US" sz="2000" dirty="0" smtClean="0"/>
              <a:t>		FT06, FT10, FT20, ABZ5, ABZ6, LA26, LA27, LA28</a:t>
            </a:r>
          </a:p>
          <a:p>
            <a:pPr>
              <a:buNone/>
            </a:pPr>
            <a:endParaRPr lang="en-US" sz="2000" dirty="0" smtClean="0"/>
          </a:p>
          <a:p>
            <a:r>
              <a:rPr lang="en-US" sz="2000" b="1" dirty="0" smtClean="0"/>
              <a:t>Parameter Setting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p>
            <a:pPr>
              <a:buNone/>
            </a:pPr>
            <a:endParaRPr lang="en-US" sz="1800" dirty="0" smtClean="0"/>
          </a:p>
          <a:p>
            <a:pPr>
              <a:buNone/>
            </a:pPr>
            <a:endParaRPr lang="ko-KR" altLang="en-US" sz="1800" dirty="0">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graphicFrame>
        <p:nvGraphicFramePr>
          <p:cNvPr id="7" name="Table 6"/>
          <p:cNvGraphicFramePr>
            <a:graphicFrameLocks noGrp="1"/>
          </p:cNvGraphicFramePr>
          <p:nvPr/>
        </p:nvGraphicFramePr>
        <p:xfrm>
          <a:off x="1625784" y="3356996"/>
          <a:ext cx="6432376" cy="3283884"/>
        </p:xfrm>
        <a:graphic>
          <a:graphicData uri="http://schemas.openxmlformats.org/drawingml/2006/table">
            <a:tbl>
              <a:tblPr firstRow="1" bandRow="1">
                <a:tableStyleId>{8A107856-5554-42FB-B03E-39F5DBC370BA}</a:tableStyleId>
              </a:tblPr>
              <a:tblGrid>
                <a:gridCol w="2736304"/>
                <a:gridCol w="3696072"/>
              </a:tblGrid>
              <a:tr h="364876">
                <a:tc>
                  <a:txBody>
                    <a:bodyPr/>
                    <a:lstStyle/>
                    <a:p>
                      <a:r>
                        <a:rPr lang="en-US" sz="1600" b="0" dirty="0" smtClean="0"/>
                        <a:t>Inertia weight</a:t>
                      </a:r>
                      <a:endParaRPr lang="th-TH" sz="1600" b="0" dirty="0"/>
                    </a:p>
                  </a:txBody>
                  <a:tcPr/>
                </a:tc>
                <a:tc>
                  <a:txBody>
                    <a:bodyPr/>
                    <a:lstStyle/>
                    <a:p>
                      <a:pPr algn="ctr"/>
                      <a:r>
                        <a:rPr lang="en-US" sz="1600" b="0" dirty="0" smtClean="0"/>
                        <a:t>Linearly decrease from 0.9 to 0.4</a:t>
                      </a:r>
                      <a:endParaRPr lang="th-TH" sz="1600" b="0" dirty="0"/>
                    </a:p>
                  </a:txBody>
                  <a:tcPr/>
                </a:tc>
              </a:tr>
              <a:tr h="364876">
                <a:tc>
                  <a:txBody>
                    <a:bodyPr/>
                    <a:lstStyle/>
                    <a:p>
                      <a:r>
                        <a:rPr lang="en-US" sz="1600" b="0" dirty="0" smtClean="0"/>
                        <a:t>Constant</a:t>
                      </a:r>
                      <a:r>
                        <a:rPr lang="en-US" sz="1600" b="0" baseline="0" dirty="0" smtClean="0"/>
                        <a:t> acceleration</a:t>
                      </a:r>
                      <a:endParaRPr lang="th-TH" sz="1600" b="0" dirty="0"/>
                    </a:p>
                  </a:txBody>
                  <a:tcPr/>
                </a:tc>
                <a:tc>
                  <a:txBody>
                    <a:bodyPr/>
                    <a:lstStyle/>
                    <a:p>
                      <a:pPr algn="ctr"/>
                      <a:r>
                        <a:rPr lang="en-US" sz="1600" i="1" dirty="0" smtClean="0"/>
                        <a:t>C</a:t>
                      </a:r>
                      <a:r>
                        <a:rPr lang="en-US" sz="1600" i="1" baseline="-25000" dirty="0" smtClean="0"/>
                        <a:t>p </a:t>
                      </a:r>
                      <a:r>
                        <a:rPr lang="en-US" sz="1600" i="1" dirty="0" smtClean="0"/>
                        <a:t>,</a:t>
                      </a:r>
                      <a:r>
                        <a:rPr lang="en-US" sz="1600" i="1" baseline="0" dirty="0" smtClean="0"/>
                        <a:t> C</a:t>
                      </a:r>
                      <a:r>
                        <a:rPr lang="en-US" sz="1600" i="1" baseline="-25000" dirty="0" smtClean="0"/>
                        <a:t>g </a:t>
                      </a:r>
                      <a:r>
                        <a:rPr lang="en-US" sz="1600" i="1" baseline="0" dirty="0" smtClean="0"/>
                        <a:t>, </a:t>
                      </a:r>
                      <a:r>
                        <a:rPr lang="en-US" sz="1600" i="1" baseline="0" dirty="0" err="1" smtClean="0"/>
                        <a:t>C</a:t>
                      </a:r>
                      <a:r>
                        <a:rPr lang="en-US" sz="1600" i="1" baseline="-25000" dirty="0" err="1" smtClean="0"/>
                        <a:t>l</a:t>
                      </a:r>
                      <a:r>
                        <a:rPr lang="en-US" sz="1600" i="1" baseline="-25000" dirty="0" smtClean="0"/>
                        <a:t> </a:t>
                      </a:r>
                      <a:r>
                        <a:rPr lang="en-US" sz="1600" i="1" baseline="0" dirty="0" smtClean="0"/>
                        <a:t>, </a:t>
                      </a:r>
                      <a:r>
                        <a:rPr lang="en-US" sz="1600" i="1" baseline="0" dirty="0" err="1" smtClean="0"/>
                        <a:t>C</a:t>
                      </a:r>
                      <a:r>
                        <a:rPr lang="en-US" sz="1600" i="1" baseline="-25000" dirty="0" err="1" smtClean="0"/>
                        <a:t>n</a:t>
                      </a:r>
                      <a:r>
                        <a:rPr lang="en-US" sz="1600" i="1" baseline="0" dirty="0" smtClean="0"/>
                        <a:t> </a:t>
                      </a:r>
                      <a:r>
                        <a:rPr lang="en-US" sz="1600" baseline="0" dirty="0" smtClean="0"/>
                        <a:t>= 1</a:t>
                      </a:r>
                      <a:endParaRPr lang="th-TH" sz="1600" dirty="0"/>
                    </a:p>
                  </a:txBody>
                  <a:tcPr/>
                </a:tc>
              </a:tr>
              <a:tr h="364876">
                <a:tc>
                  <a:txBody>
                    <a:bodyPr/>
                    <a:lstStyle/>
                    <a:p>
                      <a:r>
                        <a:rPr lang="en-US" sz="1600" b="0" dirty="0" smtClean="0"/>
                        <a:t>Swarm size</a:t>
                      </a:r>
                      <a:endParaRPr lang="th-TH" sz="1600" b="0" dirty="0"/>
                    </a:p>
                  </a:txBody>
                  <a:tcPr/>
                </a:tc>
                <a:tc>
                  <a:txBody>
                    <a:bodyPr/>
                    <a:lstStyle/>
                    <a:p>
                      <a:pPr algn="ctr"/>
                      <a:r>
                        <a:rPr lang="en-US" sz="1600" dirty="0" smtClean="0"/>
                        <a:t>1200 particles (400 each group)</a:t>
                      </a:r>
                      <a:endParaRPr lang="th-TH" sz="1600" dirty="0"/>
                    </a:p>
                  </a:txBody>
                  <a:tcPr/>
                </a:tc>
              </a:tr>
              <a:tr h="364876">
                <a:tc>
                  <a:txBody>
                    <a:bodyPr/>
                    <a:lstStyle/>
                    <a:p>
                      <a:r>
                        <a:rPr lang="en-US" sz="1600" b="0" dirty="0" smtClean="0"/>
                        <a:t>Particles</a:t>
                      </a:r>
                      <a:r>
                        <a:rPr lang="en-US" sz="1600" b="0" baseline="0" dirty="0" smtClean="0"/>
                        <a:t> in Elite group</a:t>
                      </a:r>
                      <a:endParaRPr lang="th-TH" sz="1600" b="0" dirty="0"/>
                    </a:p>
                  </a:txBody>
                  <a:tcPr/>
                </a:tc>
                <a:tc>
                  <a:txBody>
                    <a:bodyPr/>
                    <a:lstStyle/>
                    <a:p>
                      <a:pPr algn="ctr"/>
                      <a:r>
                        <a:rPr lang="en-US" sz="1600" dirty="0" smtClean="0"/>
                        <a:t>100 particles</a:t>
                      </a:r>
                      <a:endParaRPr lang="th-TH" sz="1600" dirty="0"/>
                    </a:p>
                  </a:txBody>
                  <a:tcPr/>
                </a:tc>
              </a:tr>
              <a:tr h="364876">
                <a:tc>
                  <a:txBody>
                    <a:bodyPr/>
                    <a:lstStyle/>
                    <a:p>
                      <a:r>
                        <a:rPr lang="en-US" sz="1600" b="0" dirty="0" smtClean="0"/>
                        <a:t>%</a:t>
                      </a:r>
                      <a:r>
                        <a:rPr lang="en-US" sz="1600" b="0" baseline="0" dirty="0" smtClean="0"/>
                        <a:t> top members</a:t>
                      </a:r>
                      <a:endParaRPr lang="th-TH" sz="1600" b="0" dirty="0"/>
                    </a:p>
                  </a:txBody>
                  <a:tcPr/>
                </a:tc>
                <a:tc>
                  <a:txBody>
                    <a:bodyPr/>
                    <a:lstStyle/>
                    <a:p>
                      <a:pPr algn="ctr"/>
                      <a:r>
                        <a:rPr lang="en-US" sz="1600" dirty="0" smtClean="0"/>
                        <a:t>10</a:t>
                      </a:r>
                      <a:endParaRPr lang="th-TH" sz="1600" dirty="0"/>
                    </a:p>
                  </a:txBody>
                  <a:tcPr/>
                </a:tc>
              </a:tr>
              <a:tr h="364876">
                <a:tc>
                  <a:txBody>
                    <a:bodyPr/>
                    <a:lstStyle/>
                    <a:p>
                      <a:r>
                        <a:rPr lang="en-US" sz="1600" b="0" dirty="0" smtClean="0"/>
                        <a:t>% bottom</a:t>
                      </a:r>
                      <a:r>
                        <a:rPr lang="en-US" sz="1600" b="0" baseline="0" dirty="0" smtClean="0"/>
                        <a:t> members</a:t>
                      </a:r>
                      <a:endParaRPr lang="th-TH" sz="1600" b="0" dirty="0"/>
                    </a:p>
                  </a:txBody>
                  <a:tcPr/>
                </a:tc>
                <a:tc>
                  <a:txBody>
                    <a:bodyPr/>
                    <a:lstStyle/>
                    <a:p>
                      <a:pPr algn="ctr"/>
                      <a:r>
                        <a:rPr lang="en-US" sz="1600" dirty="0" smtClean="0"/>
                        <a:t>20</a:t>
                      </a:r>
                      <a:endParaRPr lang="th-TH" sz="1600" dirty="0"/>
                    </a:p>
                  </a:txBody>
                  <a:tcPr/>
                </a:tc>
              </a:tr>
              <a:tr h="364876">
                <a:tc>
                  <a:txBody>
                    <a:bodyPr/>
                    <a:lstStyle/>
                    <a:p>
                      <a:r>
                        <a:rPr lang="en-US" sz="1600" b="0" dirty="0" smtClean="0"/>
                        <a:t>% Potential</a:t>
                      </a:r>
                      <a:r>
                        <a:rPr lang="en-US" sz="1600" b="0" baseline="0" dirty="0" smtClean="0"/>
                        <a:t> gap</a:t>
                      </a:r>
                      <a:endParaRPr lang="th-TH" sz="1600" b="0" dirty="0"/>
                    </a:p>
                  </a:txBody>
                  <a:tcPr/>
                </a:tc>
                <a:tc>
                  <a:txBody>
                    <a:bodyPr/>
                    <a:lstStyle/>
                    <a:p>
                      <a:pPr algn="ctr"/>
                      <a:r>
                        <a:rPr lang="en-US" sz="1600" dirty="0" smtClean="0"/>
                        <a:t>5</a:t>
                      </a:r>
                      <a:endParaRPr lang="th-TH" sz="1600" dirty="0"/>
                    </a:p>
                  </a:txBody>
                  <a:tcPr/>
                </a:tc>
              </a:tr>
              <a:tr h="364876">
                <a:tc>
                  <a:txBody>
                    <a:bodyPr/>
                    <a:lstStyle/>
                    <a:p>
                      <a:r>
                        <a:rPr lang="en-US" sz="1600" dirty="0" smtClean="0"/>
                        <a:t>Number</a:t>
                      </a:r>
                      <a:r>
                        <a:rPr lang="en-US" sz="1600" baseline="0" dirty="0" smtClean="0"/>
                        <a:t> of iterations</a:t>
                      </a:r>
                      <a:endParaRPr lang="th-TH" sz="1600" dirty="0"/>
                    </a:p>
                  </a:txBody>
                  <a:tcPr/>
                </a:tc>
                <a:tc>
                  <a:txBody>
                    <a:bodyPr/>
                    <a:lstStyle/>
                    <a:p>
                      <a:pPr algn="ctr"/>
                      <a:r>
                        <a:rPr lang="en-US" sz="1600" dirty="0" smtClean="0"/>
                        <a:t>2000</a:t>
                      </a:r>
                      <a:endParaRPr lang="th-TH" sz="1600" dirty="0"/>
                    </a:p>
                  </a:txBody>
                  <a:tcPr/>
                </a:tc>
              </a:tr>
              <a:tr h="364876">
                <a:tc>
                  <a:txBody>
                    <a:bodyPr/>
                    <a:lstStyle/>
                    <a:p>
                      <a:r>
                        <a:rPr lang="en-US" sz="1600" dirty="0" smtClean="0"/>
                        <a:t>Number</a:t>
                      </a:r>
                      <a:r>
                        <a:rPr lang="en-US" sz="1600" baseline="0" dirty="0" smtClean="0"/>
                        <a:t> of replications</a:t>
                      </a:r>
                      <a:endParaRPr lang="th-TH" sz="1600" dirty="0"/>
                    </a:p>
                  </a:txBody>
                  <a:tcPr/>
                </a:tc>
                <a:tc>
                  <a:txBody>
                    <a:bodyPr/>
                    <a:lstStyle/>
                    <a:p>
                      <a:pPr algn="ctr"/>
                      <a:r>
                        <a:rPr lang="en-US" sz="1600" dirty="0" smtClean="0"/>
                        <a:t>5</a:t>
                      </a:r>
                      <a:endParaRPr lang="th-TH" sz="1600" dirty="0"/>
                    </a:p>
                  </a:txBody>
                  <a:tcPr/>
                </a:tc>
              </a:tr>
            </a:tbl>
          </a:graphicData>
        </a:graphic>
      </p:graphicFrame>
      <p:pic>
        <p:nvPicPr>
          <p:cNvPr id="8"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Experimental Results</a:t>
            </a:r>
            <a:endParaRPr lang="en-US" altLang="ko-KR" dirty="0">
              <a:ea typeface="Gulim" pitchFamily="34" charset="-127"/>
            </a:endParaRPr>
          </a:p>
        </p:txBody>
      </p:sp>
      <p:sp>
        <p:nvSpPr>
          <p:cNvPr id="32771" name="Rectangle 3"/>
          <p:cNvSpPr>
            <a:spLocks noGrp="1" noChangeArrowheads="1"/>
          </p:cNvSpPr>
          <p:nvPr>
            <p:ph type="body" idx="1"/>
          </p:nvPr>
        </p:nvSpPr>
        <p:spPr>
          <a:xfrm>
            <a:off x="466120" y="1089912"/>
            <a:ext cx="8784976" cy="576064"/>
          </a:xfrm>
        </p:spPr>
        <p:txBody>
          <a:bodyPr/>
          <a:lstStyle/>
          <a:p>
            <a:r>
              <a:rPr lang="en-US" altLang="ko-KR" b="1" dirty="0" smtClean="0">
                <a:ea typeface="Gulim" pitchFamily="34" charset="-127"/>
              </a:rPr>
              <a:t>Movement behavior of a swarm in MOPSO</a:t>
            </a:r>
            <a:endParaRPr lang="ko-KR" altLang="en-US" b="1" dirty="0">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pic>
        <p:nvPicPr>
          <p:cNvPr id="8" name="Picture 7"/>
          <p:cNvPicPr/>
          <p:nvPr/>
        </p:nvPicPr>
        <p:blipFill>
          <a:blip r:embed="rId3" cstate="print"/>
          <a:srcRect/>
          <a:stretch>
            <a:fillRect/>
          </a:stretch>
        </p:blipFill>
        <p:spPr bwMode="auto">
          <a:xfrm>
            <a:off x="1187624" y="1628800"/>
            <a:ext cx="3240000" cy="2160000"/>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4499992" y="1628800"/>
            <a:ext cx="3240000" cy="2160000"/>
          </a:xfrm>
          <a:prstGeom prst="rect">
            <a:avLst/>
          </a:prstGeom>
          <a:noFill/>
          <a:ln w="9525">
            <a:noFill/>
            <a:miter lim="800000"/>
            <a:headEnd/>
            <a:tailEnd/>
          </a:ln>
        </p:spPr>
      </p:pic>
      <p:pic>
        <p:nvPicPr>
          <p:cNvPr id="10" name="Picture 9"/>
          <p:cNvPicPr/>
          <p:nvPr/>
        </p:nvPicPr>
        <p:blipFill>
          <a:blip r:embed="rId5" cstate="print"/>
          <a:srcRect/>
          <a:stretch>
            <a:fillRect/>
          </a:stretch>
        </p:blipFill>
        <p:spPr bwMode="auto">
          <a:xfrm>
            <a:off x="1187624" y="3933056"/>
            <a:ext cx="3240000" cy="2160000"/>
          </a:xfrm>
          <a:prstGeom prst="rect">
            <a:avLst/>
          </a:prstGeom>
          <a:noFill/>
          <a:ln w="9525">
            <a:noFill/>
            <a:miter lim="800000"/>
            <a:headEnd/>
            <a:tailEnd/>
          </a:ln>
        </p:spPr>
      </p:pic>
      <p:pic>
        <p:nvPicPr>
          <p:cNvPr id="11" name="Picture 10"/>
          <p:cNvPicPr/>
          <p:nvPr/>
        </p:nvPicPr>
        <p:blipFill>
          <a:blip r:embed="rId6" cstate="print"/>
          <a:srcRect/>
          <a:stretch>
            <a:fillRect/>
          </a:stretch>
        </p:blipFill>
        <p:spPr bwMode="auto">
          <a:xfrm>
            <a:off x="4499992" y="3933056"/>
            <a:ext cx="3240000" cy="2160000"/>
          </a:xfrm>
          <a:prstGeom prst="rect">
            <a:avLst/>
          </a:prstGeom>
          <a:noFill/>
          <a:ln w="9525">
            <a:noFill/>
            <a:miter lim="800000"/>
            <a:headEnd/>
            <a:tailEnd/>
          </a:ln>
        </p:spPr>
      </p:pic>
      <p:sp>
        <p:nvSpPr>
          <p:cNvPr id="12" name="TextBox 11"/>
          <p:cNvSpPr txBox="1"/>
          <p:nvPr/>
        </p:nvSpPr>
        <p:spPr>
          <a:xfrm>
            <a:off x="3047608" y="6120592"/>
            <a:ext cx="3256352" cy="400110"/>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rPr>
              <a:t>LA27 (20 jobs 10 machines)</a:t>
            </a:r>
            <a:endParaRPr lang="th-TH" sz="2000" b="1" dirty="0">
              <a:effectLst>
                <a:outerShdw blurRad="38100" dist="38100" dir="2700000" algn="tl">
                  <a:srgbClr val="000000">
                    <a:alpha val="43137"/>
                  </a:srgbClr>
                </a:outerShdw>
              </a:effectLst>
            </a:endParaRPr>
          </a:p>
        </p:txBody>
      </p:sp>
      <p:pic>
        <p:nvPicPr>
          <p:cNvPr id="13" name="Picture 1"/>
          <p:cNvPicPr>
            <a:picLocks noChangeAspect="1" noChangeArrowheads="1"/>
          </p:cNvPicPr>
          <p:nvPr/>
        </p:nvPicPr>
        <p:blipFill>
          <a:blip r:embed="rId7" cstate="print"/>
          <a:srcRect l="5113" t="3968" r="8656" b="7509"/>
          <a:stretch>
            <a:fillRect/>
          </a:stretch>
        </p:blipFill>
        <p:spPr bwMode="auto">
          <a:xfrm>
            <a:off x="-106875" y="-106876"/>
            <a:ext cx="1522398" cy="115961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th-TH" dirty="0"/>
          </a:p>
        </p:txBody>
      </p:sp>
      <p:sp>
        <p:nvSpPr>
          <p:cNvPr id="3" name="Content Placeholder 2"/>
          <p:cNvSpPr>
            <a:spLocks noGrp="1"/>
          </p:cNvSpPr>
          <p:nvPr>
            <p:ph idx="1"/>
          </p:nvPr>
        </p:nvSpPr>
        <p:spPr>
          <a:xfrm>
            <a:off x="323528" y="1124744"/>
            <a:ext cx="8820472" cy="5400600"/>
          </a:xfrm>
        </p:spPr>
        <p:txBody>
          <a:bodyPr/>
          <a:lstStyle/>
          <a:p>
            <a:r>
              <a:rPr lang="en-US" dirty="0" smtClean="0"/>
              <a:t>Results from MOPSO are compared to those obtained from SPEA  and CMOEA</a:t>
            </a:r>
          </a:p>
          <a:p>
            <a:r>
              <a:rPr lang="en-US" b="1" dirty="0" smtClean="0"/>
              <a:t>SPEA: </a:t>
            </a:r>
            <a:r>
              <a:rPr lang="en-US" u="sng" dirty="0" smtClean="0"/>
              <a:t>S</a:t>
            </a:r>
            <a:r>
              <a:rPr lang="en-US" dirty="0" smtClean="0"/>
              <a:t>trength </a:t>
            </a:r>
            <a:r>
              <a:rPr lang="en-US" u="sng" dirty="0" smtClean="0"/>
              <a:t>P</a:t>
            </a:r>
            <a:r>
              <a:rPr lang="en-US" dirty="0" smtClean="0"/>
              <a:t>areto </a:t>
            </a:r>
            <a:r>
              <a:rPr lang="en-US" u="sng" dirty="0" smtClean="0"/>
              <a:t>E</a:t>
            </a:r>
            <a:r>
              <a:rPr lang="en-US" dirty="0" smtClean="0"/>
              <a:t>volutionary </a:t>
            </a:r>
            <a:r>
              <a:rPr lang="en-US" u="sng" dirty="0" smtClean="0"/>
              <a:t>A</a:t>
            </a:r>
            <a:r>
              <a:rPr lang="en-US" dirty="0" smtClean="0"/>
              <a:t>lgorithm (</a:t>
            </a:r>
            <a:r>
              <a:rPr lang="en-US" dirty="0" err="1" smtClean="0"/>
              <a:t>Zitzler</a:t>
            </a:r>
            <a:r>
              <a:rPr lang="en-US" dirty="0" smtClean="0"/>
              <a:t> and Thiele, 1999)</a:t>
            </a:r>
          </a:p>
          <a:p>
            <a:r>
              <a:rPr lang="en-US" b="1" dirty="0" smtClean="0"/>
              <a:t>CMOEA: </a:t>
            </a:r>
            <a:r>
              <a:rPr lang="en-US" u="sng" dirty="0" smtClean="0"/>
              <a:t>C</a:t>
            </a:r>
            <a:r>
              <a:rPr lang="en-US" dirty="0" smtClean="0"/>
              <a:t>rowding-Measure-Based </a:t>
            </a:r>
            <a:r>
              <a:rPr lang="en-US" u="sng" dirty="0" smtClean="0"/>
              <a:t>M</a:t>
            </a:r>
            <a:r>
              <a:rPr lang="en-US" dirty="0" smtClean="0"/>
              <a:t>ulti-</a:t>
            </a:r>
            <a:r>
              <a:rPr lang="en-US" u="sng" dirty="0" smtClean="0"/>
              <a:t>O</a:t>
            </a:r>
            <a:r>
              <a:rPr lang="en-US" dirty="0" smtClean="0"/>
              <a:t>bjective </a:t>
            </a:r>
            <a:r>
              <a:rPr lang="en-US" u="sng" dirty="0" smtClean="0"/>
              <a:t>E</a:t>
            </a:r>
            <a:r>
              <a:rPr lang="en-US" dirty="0" smtClean="0"/>
              <a:t>volutionary </a:t>
            </a:r>
            <a:r>
              <a:rPr lang="en-US" u="sng" dirty="0" smtClean="0"/>
              <a:t>A</a:t>
            </a:r>
            <a:r>
              <a:rPr lang="en-US" dirty="0" smtClean="0"/>
              <a:t>lgorithm (Lei and Wu, 2002)</a:t>
            </a:r>
            <a:endParaRPr lang="th-TH" dirty="0"/>
          </a:p>
        </p:txBody>
      </p:sp>
      <p:pic>
        <p:nvPicPr>
          <p:cNvPr id="4"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sp>
        <p:nvSpPr>
          <p:cNvPr id="5" name="Rectangle 4"/>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Experimental results</a:t>
            </a:r>
            <a:endParaRPr lang="en-US" altLang="ko-KR" dirty="0">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graphicFrame>
        <p:nvGraphicFramePr>
          <p:cNvPr id="7" name="Table 6"/>
          <p:cNvGraphicFramePr>
            <a:graphicFrameLocks noGrp="1"/>
          </p:cNvGraphicFramePr>
          <p:nvPr/>
        </p:nvGraphicFramePr>
        <p:xfrm>
          <a:off x="137473" y="1556791"/>
          <a:ext cx="4342328" cy="4308850"/>
        </p:xfrm>
        <a:graphic>
          <a:graphicData uri="http://schemas.openxmlformats.org/drawingml/2006/table">
            <a:tbl>
              <a:tblPr firstRow="1" bandRow="1">
                <a:tableStyleId>{5C22544A-7EE6-4342-B048-85BDC9FD1C3A}</a:tableStyleId>
              </a:tblPr>
              <a:tblGrid>
                <a:gridCol w="885944"/>
                <a:gridCol w="1152128"/>
                <a:gridCol w="1152128"/>
                <a:gridCol w="1152128"/>
              </a:tblGrid>
              <a:tr h="325363">
                <a:tc>
                  <a:txBody>
                    <a:bodyPr/>
                    <a:lstStyle/>
                    <a:p>
                      <a:pPr algn="ctr"/>
                      <a:r>
                        <a:rPr lang="en-US" sz="900" dirty="0" smtClean="0"/>
                        <a:t>Instance</a:t>
                      </a:r>
                      <a:endParaRPr lang="th-TH" sz="900" dirty="0"/>
                    </a:p>
                  </a:txBody>
                  <a:tcPr/>
                </a:tc>
                <a:tc>
                  <a:txBody>
                    <a:bodyPr/>
                    <a:lstStyle/>
                    <a:p>
                      <a:pPr algn="ctr"/>
                      <a:r>
                        <a:rPr lang="en-US" sz="900" dirty="0" smtClean="0"/>
                        <a:t>SPEA</a:t>
                      </a:r>
                      <a:endParaRPr lang="th-TH" sz="900" dirty="0"/>
                    </a:p>
                  </a:txBody>
                  <a:tcPr/>
                </a:tc>
                <a:tc>
                  <a:txBody>
                    <a:bodyPr/>
                    <a:lstStyle/>
                    <a:p>
                      <a:pPr algn="ctr"/>
                      <a:r>
                        <a:rPr lang="en-US" sz="900" dirty="0" smtClean="0"/>
                        <a:t>CMOEA</a:t>
                      </a:r>
                      <a:endParaRPr lang="th-TH" sz="900" dirty="0"/>
                    </a:p>
                  </a:txBody>
                  <a:tcPr/>
                </a:tc>
                <a:tc>
                  <a:txBody>
                    <a:bodyPr/>
                    <a:lstStyle/>
                    <a:p>
                      <a:pPr algn="ctr"/>
                      <a:r>
                        <a:rPr lang="en-US" sz="900" dirty="0" smtClean="0"/>
                        <a:t>MOPSO</a:t>
                      </a:r>
                      <a:endParaRPr lang="th-TH" sz="900" dirty="0"/>
                    </a:p>
                  </a:txBody>
                  <a:tcPr/>
                </a:tc>
              </a:tr>
              <a:tr h="846491">
                <a:tc>
                  <a:txBody>
                    <a:bodyPr/>
                    <a:lstStyle/>
                    <a:p>
                      <a:r>
                        <a:rPr lang="en-US" sz="900" dirty="0" smtClean="0"/>
                        <a:t>FT06</a:t>
                      </a:r>
                      <a:endParaRPr lang="th-TH" sz="900" dirty="0"/>
                    </a:p>
                  </a:txBody>
                  <a:tcPr/>
                </a:tc>
                <a:tc>
                  <a:txBody>
                    <a:bodyPr/>
                    <a:lstStyle/>
                    <a:p>
                      <a:r>
                        <a:rPr lang="en-US" sz="900" dirty="0" smtClean="0"/>
                        <a:t>(58,4)</a:t>
                      </a:r>
                    </a:p>
                    <a:p>
                      <a:r>
                        <a:rPr lang="en-US" sz="900" dirty="0" smtClean="0"/>
                        <a:t>(60,1)</a:t>
                      </a:r>
                    </a:p>
                    <a:p>
                      <a:r>
                        <a:rPr lang="en-US" sz="900" dirty="0" smtClean="0"/>
                        <a:t>(62,0)</a:t>
                      </a:r>
                      <a:endParaRPr lang="th-TH" sz="900" dirty="0"/>
                    </a:p>
                  </a:txBody>
                  <a:tcPr/>
                </a:tc>
                <a:tc>
                  <a:txBody>
                    <a:bodyPr/>
                    <a:lstStyle/>
                    <a:p>
                      <a:r>
                        <a:rPr lang="en-US" sz="900" dirty="0" smtClean="0"/>
                        <a:t>(58,4)</a:t>
                      </a:r>
                    </a:p>
                    <a:p>
                      <a:r>
                        <a:rPr lang="en-US" sz="900" dirty="0" smtClean="0"/>
                        <a:t>(60,1)</a:t>
                      </a:r>
                    </a:p>
                    <a:p>
                      <a:r>
                        <a:rPr lang="en-US" sz="900" dirty="0" smtClean="0"/>
                        <a:t>(62,0)</a:t>
                      </a:r>
                      <a:endParaRPr lang="th-TH" sz="900" dirty="0" smtClean="0"/>
                    </a:p>
                    <a:p>
                      <a:endParaRPr lang="th-TH" sz="900" dirty="0"/>
                    </a:p>
                  </a:txBody>
                  <a:tcPr/>
                </a:tc>
                <a:tc>
                  <a:txBody>
                    <a:bodyPr/>
                    <a:lstStyle/>
                    <a:p>
                      <a:r>
                        <a:rPr lang="en-US" sz="900" dirty="0" smtClean="0"/>
                        <a:t>(58,4)</a:t>
                      </a:r>
                    </a:p>
                    <a:p>
                      <a:r>
                        <a:rPr lang="en-US" sz="900" dirty="0" smtClean="0"/>
                        <a:t>(60,1)</a:t>
                      </a:r>
                    </a:p>
                    <a:p>
                      <a:r>
                        <a:rPr lang="en-US" sz="900" dirty="0" smtClean="0"/>
                        <a:t>(62,0)</a:t>
                      </a:r>
                      <a:endParaRPr lang="th-TH" sz="900" dirty="0" smtClean="0"/>
                    </a:p>
                    <a:p>
                      <a:r>
                        <a:rPr lang="en-US" sz="900" dirty="0" smtClean="0"/>
                        <a:t>(55,28)</a:t>
                      </a:r>
                    </a:p>
                    <a:p>
                      <a:r>
                        <a:rPr lang="en-US" sz="900" dirty="0" smtClean="0"/>
                        <a:t>(56,27)</a:t>
                      </a:r>
                      <a:endParaRPr lang="th-TH" sz="900" dirty="0"/>
                    </a:p>
                  </a:txBody>
                  <a:tcPr/>
                </a:tc>
              </a:tr>
              <a:tr h="846491">
                <a:tc>
                  <a:txBody>
                    <a:bodyPr/>
                    <a:lstStyle/>
                    <a:p>
                      <a:r>
                        <a:rPr lang="en-US" sz="900" dirty="0" smtClean="0"/>
                        <a:t>FT10</a:t>
                      </a:r>
                      <a:endParaRPr lang="th-TH" sz="900" dirty="0"/>
                    </a:p>
                  </a:txBody>
                  <a:tcPr/>
                </a:tc>
                <a:tc>
                  <a:txBody>
                    <a:bodyPr/>
                    <a:lstStyle/>
                    <a:p>
                      <a:r>
                        <a:rPr lang="en-US" sz="900" dirty="0" smtClean="0"/>
                        <a:t>(1059,180)</a:t>
                      </a:r>
                    </a:p>
                    <a:p>
                      <a:r>
                        <a:rPr lang="en-US" sz="900" dirty="0" smtClean="0"/>
                        <a:t>(1076,196)</a:t>
                      </a:r>
                    </a:p>
                    <a:p>
                      <a:r>
                        <a:rPr lang="en-US" sz="900" dirty="0" smtClean="0"/>
                        <a:t>(1093,267)</a:t>
                      </a:r>
                      <a:endParaRPr lang="th-TH" sz="900" dirty="0"/>
                    </a:p>
                  </a:txBody>
                  <a:tcPr/>
                </a:tc>
                <a:tc>
                  <a:txBody>
                    <a:bodyPr/>
                    <a:lstStyle/>
                    <a:p>
                      <a:r>
                        <a:rPr lang="en-US" sz="900" dirty="0" smtClean="0"/>
                        <a:t>(1057,274)</a:t>
                      </a:r>
                    </a:p>
                    <a:p>
                      <a:r>
                        <a:rPr lang="en-US" sz="900" dirty="0" smtClean="0"/>
                        <a:t>(1072,187)</a:t>
                      </a:r>
                    </a:p>
                    <a:p>
                      <a:r>
                        <a:rPr lang="en-US" sz="900" dirty="0" smtClean="0"/>
                        <a:t>(1085,156)</a:t>
                      </a:r>
                      <a:endParaRPr lang="th-TH" sz="900" dirty="0"/>
                    </a:p>
                  </a:txBody>
                  <a:tcPr/>
                </a:tc>
                <a:tc>
                  <a:txBody>
                    <a:bodyPr/>
                    <a:lstStyle/>
                    <a:p>
                      <a:r>
                        <a:rPr lang="en-US" sz="900" dirty="0" smtClean="0"/>
                        <a:t>(1057,167)</a:t>
                      </a:r>
                    </a:p>
                    <a:p>
                      <a:r>
                        <a:rPr lang="en-US" sz="900" dirty="0" smtClean="0"/>
                        <a:t>(966,843)</a:t>
                      </a:r>
                    </a:p>
                    <a:p>
                      <a:r>
                        <a:rPr lang="en-US" sz="900" dirty="0" smtClean="0"/>
                        <a:t>(969,725)</a:t>
                      </a:r>
                    </a:p>
                    <a:p>
                      <a:r>
                        <a:rPr lang="en-US" sz="900" dirty="0" smtClean="0"/>
                        <a:t>(1090,234)</a:t>
                      </a:r>
                    </a:p>
                    <a:p>
                      <a:r>
                        <a:rPr lang="en-US" sz="900" dirty="0" smtClean="0"/>
                        <a:t>(1286,116)</a:t>
                      </a:r>
                      <a:endParaRPr lang="th-TH" sz="900" dirty="0"/>
                    </a:p>
                  </a:txBody>
                  <a:tcPr/>
                </a:tc>
              </a:tr>
              <a:tr h="1294633">
                <a:tc>
                  <a:txBody>
                    <a:bodyPr/>
                    <a:lstStyle/>
                    <a:p>
                      <a:r>
                        <a:rPr lang="en-US" sz="900" dirty="0" smtClean="0"/>
                        <a:t>FT20</a:t>
                      </a:r>
                      <a:endParaRPr lang="th-TH" sz="900" dirty="0"/>
                    </a:p>
                  </a:txBody>
                  <a:tcPr/>
                </a:tc>
                <a:tc>
                  <a:txBody>
                    <a:bodyPr/>
                    <a:lstStyle/>
                    <a:p>
                      <a:r>
                        <a:rPr lang="en-US" sz="900" dirty="0" smtClean="0"/>
                        <a:t>(1269,6629)</a:t>
                      </a:r>
                    </a:p>
                    <a:p>
                      <a:r>
                        <a:rPr lang="en-US" sz="900" dirty="0" smtClean="0"/>
                        <a:t>(1276,6928)</a:t>
                      </a:r>
                    </a:p>
                    <a:p>
                      <a:r>
                        <a:rPr lang="en-US" sz="900" dirty="0" smtClean="0"/>
                        <a:t>(1287,6376)</a:t>
                      </a:r>
                    </a:p>
                  </a:txBody>
                  <a:tcPr/>
                </a:tc>
                <a:tc>
                  <a:txBody>
                    <a:bodyPr/>
                    <a:lstStyle/>
                    <a:p>
                      <a:r>
                        <a:rPr lang="en-US" sz="900" dirty="0" smtClean="0"/>
                        <a:t>(1283,6858)</a:t>
                      </a:r>
                    </a:p>
                    <a:p>
                      <a:r>
                        <a:rPr lang="en-US" sz="900" dirty="0" smtClean="0"/>
                        <a:t>(1287,6668)</a:t>
                      </a:r>
                    </a:p>
                    <a:p>
                      <a:r>
                        <a:rPr lang="en-US" sz="900" dirty="0" smtClean="0"/>
                        <a:t>(1306,6644)</a:t>
                      </a:r>
                      <a:endParaRPr lang="th-TH" sz="900" dirty="0"/>
                    </a:p>
                  </a:txBody>
                  <a:tcPr/>
                </a:tc>
                <a:tc>
                  <a:txBody>
                    <a:bodyPr/>
                    <a:lstStyle/>
                    <a:p>
                      <a:r>
                        <a:rPr lang="en-US" sz="900" dirty="0" smtClean="0"/>
                        <a:t>(1234,8502)</a:t>
                      </a:r>
                    </a:p>
                    <a:p>
                      <a:r>
                        <a:rPr lang="en-US" sz="900" dirty="0" smtClean="0"/>
                        <a:t>(1246,8211)</a:t>
                      </a:r>
                    </a:p>
                    <a:p>
                      <a:r>
                        <a:rPr lang="en-US" sz="900" dirty="0" smtClean="0"/>
                        <a:t>(1258,7981)</a:t>
                      </a:r>
                    </a:p>
                    <a:p>
                      <a:r>
                        <a:rPr lang="en-US" sz="900" dirty="0" smtClean="0"/>
                        <a:t>(1271,7776)</a:t>
                      </a:r>
                    </a:p>
                    <a:p>
                      <a:r>
                        <a:rPr lang="en-US" sz="900" dirty="0" smtClean="0"/>
                        <a:t>(1304,7374)</a:t>
                      </a:r>
                    </a:p>
                    <a:p>
                      <a:r>
                        <a:rPr lang="en-US" sz="900" dirty="0" smtClean="0"/>
                        <a:t>(1310,7304)</a:t>
                      </a:r>
                    </a:p>
                    <a:p>
                      <a:r>
                        <a:rPr lang="en-US" sz="900" dirty="0" smtClean="0"/>
                        <a:t>(1333,7089)</a:t>
                      </a:r>
                    </a:p>
                    <a:p>
                      <a:r>
                        <a:rPr lang="en-US" sz="900" dirty="0" smtClean="0"/>
                        <a:t>(1454,6796)</a:t>
                      </a:r>
                    </a:p>
                  </a:txBody>
                  <a:tcPr/>
                </a:tc>
              </a:tr>
              <a:tr h="995872">
                <a:tc>
                  <a:txBody>
                    <a:bodyPr/>
                    <a:lstStyle/>
                    <a:p>
                      <a:r>
                        <a:rPr lang="en-US" sz="900" dirty="0" smtClean="0"/>
                        <a:t>ABZ5</a:t>
                      </a:r>
                      <a:endParaRPr lang="th-TH" sz="900" dirty="0"/>
                    </a:p>
                  </a:txBody>
                  <a:tcPr/>
                </a:tc>
                <a:tc>
                  <a:txBody>
                    <a:bodyPr/>
                    <a:lstStyle/>
                    <a:p>
                      <a:r>
                        <a:rPr lang="en-US" sz="900" dirty="0" smtClean="0"/>
                        <a:t>(1306,439)</a:t>
                      </a:r>
                    </a:p>
                    <a:p>
                      <a:r>
                        <a:rPr lang="en-US" sz="900" dirty="0" smtClean="0"/>
                        <a:t>(1316,486)</a:t>
                      </a:r>
                      <a:endParaRPr lang="th-TH" sz="900" dirty="0"/>
                    </a:p>
                  </a:txBody>
                  <a:tcPr/>
                </a:tc>
                <a:tc>
                  <a:txBody>
                    <a:bodyPr/>
                    <a:lstStyle/>
                    <a:p>
                      <a:r>
                        <a:rPr lang="en-US" sz="900" dirty="0" smtClean="0"/>
                        <a:t>(1277,422)</a:t>
                      </a:r>
                    </a:p>
                    <a:p>
                      <a:r>
                        <a:rPr lang="en-US" sz="900" dirty="0" smtClean="0"/>
                        <a:t>(1296,360)</a:t>
                      </a:r>
                      <a:endParaRPr lang="th-TH" sz="900" dirty="0"/>
                    </a:p>
                  </a:txBody>
                  <a:tcPr/>
                </a:tc>
                <a:tc>
                  <a:txBody>
                    <a:bodyPr/>
                    <a:lstStyle/>
                    <a:p>
                      <a:r>
                        <a:rPr lang="en-US" sz="900" dirty="0" smtClean="0">
                          <a:solidFill>
                            <a:srgbClr val="0070C0"/>
                          </a:solidFill>
                        </a:rPr>
                        <a:t>(1284,350)</a:t>
                      </a:r>
                    </a:p>
                    <a:p>
                      <a:r>
                        <a:rPr lang="en-US" sz="900" dirty="0" smtClean="0">
                          <a:solidFill>
                            <a:srgbClr val="0070C0"/>
                          </a:solidFill>
                        </a:rPr>
                        <a:t>(1270,460.5)</a:t>
                      </a:r>
                    </a:p>
                    <a:p>
                      <a:r>
                        <a:rPr lang="en-US" sz="900" dirty="0" smtClean="0">
                          <a:solidFill>
                            <a:srgbClr val="0070C0"/>
                          </a:solidFill>
                        </a:rPr>
                        <a:t>(1276,436)</a:t>
                      </a:r>
                    </a:p>
                    <a:p>
                      <a:r>
                        <a:rPr lang="en-US" sz="900" dirty="0" smtClean="0">
                          <a:solidFill>
                            <a:srgbClr val="0070C0"/>
                          </a:solidFill>
                        </a:rPr>
                        <a:t>(1317,200)</a:t>
                      </a:r>
                    </a:p>
                    <a:p>
                      <a:r>
                        <a:rPr lang="en-US" sz="900" dirty="0" smtClean="0">
                          <a:solidFill>
                            <a:srgbClr val="0070C0"/>
                          </a:solidFill>
                        </a:rPr>
                        <a:t>(1331,133)</a:t>
                      </a:r>
                    </a:p>
                    <a:p>
                      <a:r>
                        <a:rPr lang="en-US" sz="900" dirty="0" smtClean="0">
                          <a:solidFill>
                            <a:srgbClr val="0070C0"/>
                          </a:solidFill>
                        </a:rPr>
                        <a:t>(1337,0)</a:t>
                      </a:r>
                      <a:endParaRPr lang="th-TH" sz="900" dirty="0">
                        <a:solidFill>
                          <a:srgbClr val="0070C0"/>
                        </a:solidFill>
                      </a:endParaRPr>
                    </a:p>
                  </a:txBody>
                  <a:tcPr/>
                </a:tc>
              </a:tr>
            </a:tbl>
          </a:graphicData>
        </a:graphic>
      </p:graphicFrame>
      <p:sp>
        <p:nvSpPr>
          <p:cNvPr id="9" name="TextBox 8"/>
          <p:cNvSpPr txBox="1"/>
          <p:nvPr/>
        </p:nvSpPr>
        <p:spPr>
          <a:xfrm>
            <a:off x="0" y="1124744"/>
            <a:ext cx="9144000" cy="384721"/>
          </a:xfrm>
          <a:prstGeom prst="rect">
            <a:avLst/>
          </a:prstGeom>
          <a:noFill/>
        </p:spPr>
        <p:txBody>
          <a:bodyPr wrap="square" rtlCol="0">
            <a:spAutoFit/>
          </a:bodyPr>
          <a:lstStyle/>
          <a:p>
            <a:r>
              <a:rPr lang="en-US" sz="1900" b="1" dirty="0" smtClean="0"/>
              <a:t>Comparison of  objective function of solutions from MOPSO with SPEA  and CMOEA</a:t>
            </a:r>
            <a:endParaRPr lang="th-TH" sz="1900" b="1" dirty="0"/>
          </a:p>
        </p:txBody>
      </p:sp>
      <p:graphicFrame>
        <p:nvGraphicFramePr>
          <p:cNvPr id="10" name="Table 9"/>
          <p:cNvGraphicFramePr>
            <a:graphicFrameLocks noGrp="1"/>
          </p:cNvGraphicFramePr>
          <p:nvPr/>
        </p:nvGraphicFramePr>
        <p:xfrm>
          <a:off x="4610100" y="1556790"/>
          <a:ext cx="4342328" cy="5276507"/>
        </p:xfrm>
        <a:graphic>
          <a:graphicData uri="http://schemas.openxmlformats.org/drawingml/2006/table">
            <a:tbl>
              <a:tblPr firstRow="1" bandRow="1">
                <a:tableStyleId>{5C22544A-7EE6-4342-B048-85BDC9FD1C3A}</a:tableStyleId>
              </a:tblPr>
              <a:tblGrid>
                <a:gridCol w="885944"/>
                <a:gridCol w="1152128"/>
                <a:gridCol w="1152128"/>
                <a:gridCol w="1152128"/>
              </a:tblGrid>
              <a:tr h="320623">
                <a:tc>
                  <a:txBody>
                    <a:bodyPr/>
                    <a:lstStyle/>
                    <a:p>
                      <a:pPr algn="ctr"/>
                      <a:r>
                        <a:rPr lang="en-US" sz="900" dirty="0" smtClean="0"/>
                        <a:t>Instance</a:t>
                      </a:r>
                      <a:endParaRPr lang="th-TH" sz="900" dirty="0"/>
                    </a:p>
                  </a:txBody>
                  <a:tcPr/>
                </a:tc>
                <a:tc>
                  <a:txBody>
                    <a:bodyPr/>
                    <a:lstStyle/>
                    <a:p>
                      <a:pPr algn="ctr"/>
                      <a:r>
                        <a:rPr lang="en-US" sz="900" dirty="0" smtClean="0"/>
                        <a:t>SPEA</a:t>
                      </a:r>
                      <a:endParaRPr lang="th-TH" sz="900" dirty="0"/>
                    </a:p>
                  </a:txBody>
                  <a:tcPr/>
                </a:tc>
                <a:tc>
                  <a:txBody>
                    <a:bodyPr/>
                    <a:lstStyle/>
                    <a:p>
                      <a:pPr algn="ctr"/>
                      <a:r>
                        <a:rPr lang="en-US" sz="900" dirty="0" smtClean="0"/>
                        <a:t>CMOEA</a:t>
                      </a:r>
                      <a:endParaRPr lang="th-TH" sz="900" dirty="0"/>
                    </a:p>
                  </a:txBody>
                  <a:tcPr/>
                </a:tc>
                <a:tc>
                  <a:txBody>
                    <a:bodyPr/>
                    <a:lstStyle/>
                    <a:p>
                      <a:pPr algn="ctr"/>
                      <a:r>
                        <a:rPr lang="en-US" sz="900" dirty="0" smtClean="0"/>
                        <a:t>MOPSO</a:t>
                      </a:r>
                      <a:endParaRPr lang="th-TH" sz="900" dirty="0"/>
                    </a:p>
                  </a:txBody>
                  <a:tcPr/>
                </a:tc>
              </a:tr>
              <a:tr h="1275772">
                <a:tc>
                  <a:txBody>
                    <a:bodyPr/>
                    <a:lstStyle/>
                    <a:p>
                      <a:r>
                        <a:rPr lang="en-US" sz="900" dirty="0" smtClean="0"/>
                        <a:t>ABZ6</a:t>
                      </a:r>
                      <a:endParaRPr lang="th-TH" sz="900" dirty="0"/>
                    </a:p>
                  </a:txBody>
                  <a:tcPr/>
                </a:tc>
                <a:tc>
                  <a:txBody>
                    <a:bodyPr/>
                    <a:lstStyle/>
                    <a:p>
                      <a:r>
                        <a:rPr lang="en-US" sz="900" dirty="0" smtClean="0"/>
                        <a:t>(981,212)</a:t>
                      </a:r>
                    </a:p>
                    <a:p>
                      <a:r>
                        <a:rPr lang="en-US" sz="900" dirty="0" smtClean="0"/>
                        <a:t>(994,216)</a:t>
                      </a:r>
                    </a:p>
                    <a:p>
                      <a:r>
                        <a:rPr lang="en-US" sz="900" dirty="0" smtClean="0"/>
                        <a:t>(1002,166)</a:t>
                      </a:r>
                      <a:endParaRPr lang="th-TH" sz="900" dirty="0"/>
                    </a:p>
                  </a:txBody>
                  <a:tcPr/>
                </a:tc>
                <a:tc>
                  <a:txBody>
                    <a:bodyPr/>
                    <a:lstStyle/>
                    <a:p>
                      <a:r>
                        <a:rPr lang="en-US" sz="900" dirty="0" smtClean="0"/>
                        <a:t>(979,348)</a:t>
                      </a:r>
                    </a:p>
                    <a:p>
                      <a:r>
                        <a:rPr lang="en-US" sz="900" dirty="0" smtClean="0"/>
                        <a:t>(988,155)</a:t>
                      </a:r>
                    </a:p>
                    <a:p>
                      <a:r>
                        <a:rPr lang="en-US" sz="900" dirty="0" smtClean="0"/>
                        <a:t>(993,309)</a:t>
                      </a:r>
                      <a:endParaRPr lang="th-TH" sz="900" dirty="0" smtClean="0"/>
                    </a:p>
                    <a:p>
                      <a:endParaRPr lang="th-TH" sz="900" dirty="0"/>
                    </a:p>
                  </a:txBody>
                  <a:tcPr/>
                </a:tc>
                <a:tc>
                  <a:txBody>
                    <a:bodyPr/>
                    <a:lstStyle/>
                    <a:p>
                      <a:r>
                        <a:rPr lang="en-US" sz="900" dirty="0" smtClean="0">
                          <a:solidFill>
                            <a:srgbClr val="0070C0"/>
                          </a:solidFill>
                        </a:rPr>
                        <a:t>(978,301)</a:t>
                      </a:r>
                    </a:p>
                    <a:p>
                      <a:r>
                        <a:rPr lang="en-US" sz="900" dirty="0" smtClean="0">
                          <a:solidFill>
                            <a:srgbClr val="0070C0"/>
                          </a:solidFill>
                        </a:rPr>
                        <a:t>(984,251)</a:t>
                      </a:r>
                    </a:p>
                    <a:p>
                      <a:r>
                        <a:rPr lang="en-US" sz="900" dirty="0" smtClean="0">
                          <a:solidFill>
                            <a:srgbClr val="0070C0"/>
                          </a:solidFill>
                        </a:rPr>
                        <a:t>(994,196)</a:t>
                      </a:r>
                    </a:p>
                    <a:p>
                      <a:r>
                        <a:rPr lang="en-US" sz="900" dirty="0" smtClean="0">
                          <a:solidFill>
                            <a:srgbClr val="0070C0"/>
                          </a:solidFill>
                        </a:rPr>
                        <a:t>(1028,62.5)</a:t>
                      </a:r>
                    </a:p>
                    <a:p>
                      <a:r>
                        <a:rPr lang="en-US" sz="900" dirty="0" smtClean="0">
                          <a:solidFill>
                            <a:srgbClr val="0070C0"/>
                          </a:solidFill>
                        </a:rPr>
                        <a:t>(1054,43)</a:t>
                      </a:r>
                    </a:p>
                    <a:p>
                      <a:r>
                        <a:rPr lang="en-US" sz="900" dirty="0" smtClean="0">
                          <a:solidFill>
                            <a:srgbClr val="0070C0"/>
                          </a:solidFill>
                        </a:rPr>
                        <a:t>(1084,30)</a:t>
                      </a:r>
                    </a:p>
                    <a:p>
                      <a:r>
                        <a:rPr lang="en-US" sz="900" dirty="0" smtClean="0">
                          <a:solidFill>
                            <a:srgbClr val="0070C0"/>
                          </a:solidFill>
                        </a:rPr>
                        <a:t>(1088,1.5)</a:t>
                      </a:r>
                    </a:p>
                    <a:p>
                      <a:r>
                        <a:rPr lang="en-US" sz="900" dirty="0" smtClean="0">
                          <a:solidFill>
                            <a:srgbClr val="0070C0"/>
                          </a:solidFill>
                        </a:rPr>
                        <a:t>(1025,0)</a:t>
                      </a:r>
                      <a:endParaRPr lang="th-TH" sz="900" dirty="0">
                        <a:solidFill>
                          <a:srgbClr val="0070C0"/>
                        </a:solidFill>
                      </a:endParaRPr>
                    </a:p>
                  </a:txBody>
                  <a:tcPr/>
                </a:tc>
              </a:tr>
              <a:tr h="1128568">
                <a:tc>
                  <a:txBody>
                    <a:bodyPr/>
                    <a:lstStyle/>
                    <a:p>
                      <a:r>
                        <a:rPr lang="en-US" sz="900" dirty="0" smtClean="0"/>
                        <a:t>LA26</a:t>
                      </a:r>
                      <a:endParaRPr lang="th-TH" sz="900" dirty="0"/>
                    </a:p>
                  </a:txBody>
                  <a:tcPr/>
                </a:tc>
                <a:tc>
                  <a:txBody>
                    <a:bodyPr/>
                    <a:lstStyle/>
                    <a:p>
                      <a:r>
                        <a:rPr lang="en-US" sz="900" dirty="0" smtClean="0"/>
                        <a:t>(1405,4436)</a:t>
                      </a:r>
                    </a:p>
                    <a:p>
                      <a:r>
                        <a:rPr lang="en-US" sz="900" dirty="0" smtClean="0"/>
                        <a:t>(1428,4336)</a:t>
                      </a:r>
                      <a:endParaRPr lang="th-TH" sz="900" dirty="0"/>
                    </a:p>
                  </a:txBody>
                  <a:tcPr/>
                </a:tc>
                <a:tc>
                  <a:txBody>
                    <a:bodyPr/>
                    <a:lstStyle/>
                    <a:p>
                      <a:r>
                        <a:rPr lang="en-US" sz="900" dirty="0" smtClean="0"/>
                        <a:t>(1366,3539)</a:t>
                      </a:r>
                    </a:p>
                    <a:p>
                      <a:r>
                        <a:rPr lang="en-US" sz="900" dirty="0" smtClean="0"/>
                        <a:t>(1375,3537)</a:t>
                      </a:r>
                    </a:p>
                    <a:p>
                      <a:r>
                        <a:rPr lang="en-US" sz="900" dirty="0" smtClean="0"/>
                        <a:t>(1394,4063)</a:t>
                      </a:r>
                      <a:endParaRPr lang="th-TH" sz="900" dirty="0"/>
                    </a:p>
                  </a:txBody>
                  <a:tcPr/>
                </a:tc>
                <a:tc>
                  <a:txBody>
                    <a:bodyPr/>
                    <a:lstStyle/>
                    <a:p>
                      <a:r>
                        <a:rPr lang="en-US" sz="900" dirty="0" smtClean="0"/>
                        <a:t>(1333,5259)</a:t>
                      </a:r>
                    </a:p>
                    <a:p>
                      <a:r>
                        <a:rPr lang="en-US" sz="900" dirty="0" smtClean="0"/>
                        <a:t>(1345,5245)</a:t>
                      </a:r>
                    </a:p>
                    <a:p>
                      <a:r>
                        <a:rPr lang="en-US" sz="900" dirty="0" smtClean="0"/>
                        <a:t>(1346,4620)</a:t>
                      </a:r>
                    </a:p>
                    <a:p>
                      <a:r>
                        <a:rPr lang="en-US" sz="900" dirty="0" smtClean="0"/>
                        <a:t>(1349,4392)</a:t>
                      </a:r>
                    </a:p>
                    <a:p>
                      <a:r>
                        <a:rPr lang="en-US" sz="900" dirty="0" smtClean="0"/>
                        <a:t>(1375,4323)</a:t>
                      </a:r>
                    </a:p>
                    <a:p>
                      <a:r>
                        <a:rPr lang="en-US" sz="900" dirty="0" smtClean="0"/>
                        <a:t>(1389,4205)</a:t>
                      </a:r>
                    </a:p>
                    <a:p>
                      <a:r>
                        <a:rPr lang="en-US" sz="900" dirty="0" smtClean="0"/>
                        <a:t>(1676,3551)</a:t>
                      </a:r>
                      <a:endParaRPr lang="th-TH" sz="900" dirty="0"/>
                    </a:p>
                  </a:txBody>
                  <a:tcPr/>
                </a:tc>
              </a:tr>
              <a:tr h="1275772">
                <a:tc>
                  <a:txBody>
                    <a:bodyPr/>
                    <a:lstStyle/>
                    <a:p>
                      <a:r>
                        <a:rPr lang="en-US" sz="900" dirty="0" smtClean="0"/>
                        <a:t>LA27</a:t>
                      </a:r>
                      <a:endParaRPr lang="th-TH" sz="900" dirty="0"/>
                    </a:p>
                  </a:txBody>
                  <a:tcPr/>
                </a:tc>
                <a:tc>
                  <a:txBody>
                    <a:bodyPr/>
                    <a:lstStyle/>
                    <a:p>
                      <a:r>
                        <a:rPr lang="en-US" sz="900" dirty="0" smtClean="0"/>
                        <a:t>(1451,2960.5)</a:t>
                      </a:r>
                    </a:p>
                    <a:p>
                      <a:r>
                        <a:rPr lang="en-US" sz="900" dirty="0" smtClean="0"/>
                        <a:t>(1452,2512.5)</a:t>
                      </a:r>
                    </a:p>
                  </a:txBody>
                  <a:tcPr/>
                </a:tc>
                <a:tc>
                  <a:txBody>
                    <a:bodyPr/>
                    <a:lstStyle/>
                    <a:p>
                      <a:r>
                        <a:rPr lang="en-US" sz="900" dirty="0" smtClean="0"/>
                        <a:t>(1451,2968.5)</a:t>
                      </a:r>
                    </a:p>
                    <a:p>
                      <a:r>
                        <a:rPr lang="en-US" sz="900" dirty="0" smtClean="0"/>
                        <a:t>(1452,2611.5)</a:t>
                      </a:r>
                      <a:endParaRPr lang="th-TH" sz="900" dirty="0"/>
                    </a:p>
                  </a:txBody>
                  <a:tcPr/>
                </a:tc>
                <a:tc>
                  <a:txBody>
                    <a:bodyPr/>
                    <a:lstStyle/>
                    <a:p>
                      <a:r>
                        <a:rPr lang="en-US" sz="900" dirty="0" smtClean="0"/>
                        <a:t>(1386,4736.5)</a:t>
                      </a:r>
                    </a:p>
                    <a:p>
                      <a:r>
                        <a:rPr lang="en-US" sz="900" dirty="0" smtClean="0"/>
                        <a:t>(1389,4458.5)</a:t>
                      </a:r>
                    </a:p>
                    <a:p>
                      <a:r>
                        <a:rPr lang="en-US" sz="900" dirty="0" smtClean="0"/>
                        <a:t>(1401,4197.5)</a:t>
                      </a:r>
                    </a:p>
                    <a:p>
                      <a:r>
                        <a:rPr lang="en-US" sz="900" dirty="0" smtClean="0"/>
                        <a:t>(1407,4151.5)</a:t>
                      </a:r>
                    </a:p>
                    <a:p>
                      <a:r>
                        <a:rPr lang="en-US" sz="900" dirty="0" smtClean="0"/>
                        <a:t>(1416,3974.5)</a:t>
                      </a:r>
                    </a:p>
                    <a:p>
                      <a:r>
                        <a:rPr lang="en-US" sz="900" dirty="0" smtClean="0"/>
                        <a:t>(1434,3756.5)</a:t>
                      </a:r>
                    </a:p>
                    <a:p>
                      <a:r>
                        <a:rPr lang="en-US" sz="900" dirty="0" smtClean="0"/>
                        <a:t>(1483,3739.5)</a:t>
                      </a:r>
                    </a:p>
                    <a:p>
                      <a:r>
                        <a:rPr lang="en-US" sz="900" dirty="0" smtClean="0"/>
                        <a:t>(1508,3662.5)</a:t>
                      </a:r>
                    </a:p>
                  </a:txBody>
                  <a:tcPr/>
                </a:tc>
              </a:tr>
              <a:tr h="1275772">
                <a:tc>
                  <a:txBody>
                    <a:bodyPr/>
                    <a:lstStyle/>
                    <a:p>
                      <a:r>
                        <a:rPr lang="en-US" sz="900" dirty="0" smtClean="0"/>
                        <a:t>LA28</a:t>
                      </a:r>
                      <a:endParaRPr lang="th-TH" sz="900" dirty="0"/>
                    </a:p>
                  </a:txBody>
                  <a:tcPr/>
                </a:tc>
                <a:tc>
                  <a:txBody>
                    <a:bodyPr/>
                    <a:lstStyle/>
                    <a:p>
                      <a:r>
                        <a:rPr lang="en-US" sz="900" dirty="0" smtClean="0"/>
                        <a:t>(1400,3111)</a:t>
                      </a:r>
                    </a:p>
                    <a:p>
                      <a:r>
                        <a:rPr lang="en-US" sz="900" dirty="0" smtClean="0"/>
                        <a:t>(1414,2926</a:t>
                      </a:r>
                      <a:endParaRPr lang="th-TH" sz="900" dirty="0"/>
                    </a:p>
                  </a:txBody>
                  <a:tcPr/>
                </a:tc>
                <a:tc>
                  <a:txBody>
                    <a:bodyPr/>
                    <a:lstStyle/>
                    <a:p>
                      <a:r>
                        <a:rPr lang="en-US" sz="900" dirty="0" smtClean="0"/>
                        <a:t>(1398,3553)</a:t>
                      </a:r>
                    </a:p>
                    <a:p>
                      <a:r>
                        <a:rPr lang="en-US" sz="900" dirty="0" smtClean="0"/>
                        <a:t>(1410,3339)</a:t>
                      </a:r>
                      <a:endParaRPr lang="th-TH" sz="900" dirty="0"/>
                    </a:p>
                  </a:txBody>
                  <a:tcPr/>
                </a:tc>
                <a:tc>
                  <a:txBody>
                    <a:bodyPr/>
                    <a:lstStyle/>
                    <a:p>
                      <a:r>
                        <a:rPr lang="en-US" sz="900" dirty="0" smtClean="0"/>
                        <a:t>(1358,4825)</a:t>
                      </a:r>
                    </a:p>
                    <a:p>
                      <a:r>
                        <a:rPr lang="en-US" sz="900" dirty="0" smtClean="0"/>
                        <a:t>(1359,4785)</a:t>
                      </a:r>
                    </a:p>
                    <a:p>
                      <a:r>
                        <a:rPr lang="en-US" sz="900" dirty="0" smtClean="0"/>
                        <a:t>(1362,4773)</a:t>
                      </a:r>
                    </a:p>
                    <a:p>
                      <a:r>
                        <a:rPr lang="en-US" sz="900" dirty="0" smtClean="0"/>
                        <a:t>(1369,4158)</a:t>
                      </a:r>
                    </a:p>
                    <a:p>
                      <a:r>
                        <a:rPr lang="en-US" sz="900" dirty="0" smtClean="0"/>
                        <a:t>(1379,4088)</a:t>
                      </a:r>
                    </a:p>
                    <a:p>
                      <a:r>
                        <a:rPr lang="en-US" sz="900" dirty="0" smtClean="0"/>
                        <a:t>(1386,4019)</a:t>
                      </a:r>
                    </a:p>
                    <a:p>
                      <a:r>
                        <a:rPr lang="en-US" sz="900" dirty="0" smtClean="0"/>
                        <a:t>(1393,3501)</a:t>
                      </a:r>
                    </a:p>
                    <a:p>
                      <a:r>
                        <a:rPr lang="en-US" sz="900" dirty="0" smtClean="0"/>
                        <a:t>(1599,3311)</a:t>
                      </a:r>
                      <a:endParaRPr lang="th-TH" sz="900" dirty="0"/>
                    </a:p>
                  </a:txBody>
                  <a:tcPr/>
                </a:tc>
              </a:tr>
            </a:tbl>
          </a:graphicData>
        </a:graphic>
      </p:graphicFrame>
      <p:pic>
        <p:nvPicPr>
          <p:cNvPr id="13"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6" name="Object 2"/>
          <p:cNvGraphicFramePr>
            <a:graphicFrameLocks noChangeAspect="1"/>
          </p:cNvGraphicFramePr>
          <p:nvPr/>
        </p:nvGraphicFramePr>
        <p:xfrm>
          <a:off x="228600" y="685800"/>
          <a:ext cx="8610599" cy="5661025"/>
        </p:xfrm>
        <a:graphic>
          <a:graphicData uri="http://schemas.openxmlformats.org/presentationml/2006/ole">
            <mc:AlternateContent xmlns:mc="http://schemas.openxmlformats.org/markup-compatibility/2006">
              <mc:Choice xmlns:v="urn:schemas-microsoft-com:vml" Requires="v">
                <p:oleObj spid="_x0000_s169990" name="Document" r:id="rId3" imgW="7293220" imgH="5257636" progId="Word.Document.12">
                  <p:embed/>
                </p:oleObj>
              </mc:Choice>
              <mc:Fallback>
                <p:oleObj name="Document" r:id="rId3" imgW="7293220" imgH="5257636"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85800"/>
                        <a:ext cx="8610599"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44105" y="98425"/>
            <a:ext cx="7260343" cy="609600"/>
          </a:xfrm>
        </p:spPr>
        <p:txBody>
          <a:bodyPr/>
          <a:lstStyle/>
          <a:p>
            <a:r>
              <a:rPr lang="en-US" altLang="ko-KR" dirty="0" smtClean="0">
                <a:ea typeface="Gulim" pitchFamily="34" charset="-127"/>
              </a:rPr>
              <a:t>Experimental Results</a:t>
            </a:r>
            <a:endParaRPr lang="en-US" altLang="ko-KR" dirty="0">
              <a:ea typeface="Gulim" pitchFamily="34" charset="-127"/>
            </a:endParaRPr>
          </a:p>
        </p:txBody>
      </p:sp>
      <p:sp>
        <p:nvSpPr>
          <p:cNvPr id="32771" name="Rectangle 3"/>
          <p:cNvSpPr>
            <a:spLocks noGrp="1" noChangeArrowheads="1"/>
          </p:cNvSpPr>
          <p:nvPr>
            <p:ph type="body" idx="1"/>
          </p:nvPr>
        </p:nvSpPr>
        <p:spPr>
          <a:xfrm>
            <a:off x="1187624" y="1124744"/>
            <a:ext cx="7776864" cy="864096"/>
          </a:xfrm>
        </p:spPr>
        <p:txBody>
          <a:bodyPr/>
          <a:lstStyle/>
          <a:p>
            <a:r>
              <a:rPr lang="en-US" altLang="ko-KR" sz="1800" b="1" dirty="0" smtClean="0">
                <a:ea typeface="Gulim" pitchFamily="34" charset="-127"/>
              </a:rPr>
              <a:t>Use </a:t>
            </a:r>
            <a:r>
              <a:rPr lang="en-US" sz="1800" b="1" dirty="0" smtClean="0"/>
              <a:t>Č metric </a:t>
            </a:r>
            <a:r>
              <a:rPr lang="en-US" altLang="ko-KR" sz="1800" b="1" dirty="0" smtClean="0">
                <a:ea typeface="Gulim" pitchFamily="34" charset="-127"/>
              </a:rPr>
              <a:t>to measure the fraction of solutions of B that are dominated by solutions of A</a:t>
            </a:r>
          </a:p>
          <a:p>
            <a:endParaRPr lang="en-US" altLang="ko-KR" sz="1800" b="1" dirty="0" smtClean="0">
              <a:ea typeface="Gulim" pitchFamily="34" charset="-127"/>
            </a:endParaRPr>
          </a:p>
        </p:txBody>
      </p:sp>
      <p:sp>
        <p:nvSpPr>
          <p:cNvPr id="6" name="Rectangle 5"/>
          <p:cNvSpPr/>
          <p:nvPr/>
        </p:nvSpPr>
        <p:spPr bwMode="auto">
          <a:xfrm>
            <a:off x="7847792" y="6632784"/>
            <a:ext cx="1259632" cy="188640"/>
          </a:xfrm>
          <a:prstGeom prst="rect">
            <a:avLst/>
          </a:prstGeom>
          <a:solidFill>
            <a:srgbClr val="0099FF"/>
          </a:solidFill>
          <a:ln w="9525"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h-TH" sz="1800" b="0" i="0" u="none" strike="noStrike" cap="none" normalizeH="0" baseline="0" smtClean="0">
              <a:ln>
                <a:noFill/>
              </a:ln>
              <a:solidFill>
                <a:schemeClr val="tx1"/>
              </a:solidFill>
              <a:effectLst/>
              <a:latin typeface="Times New Roman" pitchFamily="18" charset="0"/>
            </a:endParaRPr>
          </a:p>
        </p:txBody>
      </p:sp>
      <p:graphicFrame>
        <p:nvGraphicFramePr>
          <p:cNvPr id="8" name="Table 7"/>
          <p:cNvGraphicFramePr>
            <a:graphicFrameLocks noGrp="1"/>
          </p:cNvGraphicFramePr>
          <p:nvPr/>
        </p:nvGraphicFramePr>
        <p:xfrm>
          <a:off x="2267744" y="2590800"/>
          <a:ext cx="6096000" cy="3750814"/>
        </p:xfrm>
        <a:graphic>
          <a:graphicData uri="http://schemas.openxmlformats.org/drawingml/2006/table">
            <a:tbl>
              <a:tblPr firstRow="1" bandRow="1">
                <a:tableStyleId>{5C22544A-7EE6-4342-B048-85BDC9FD1C3A}</a:tableStyleId>
              </a:tblPr>
              <a:tblGrid>
                <a:gridCol w="1368152"/>
                <a:gridCol w="1152128"/>
                <a:gridCol w="1224136"/>
                <a:gridCol w="1224136"/>
                <a:gridCol w="1127448"/>
              </a:tblGrid>
              <a:tr h="665638">
                <a:tc>
                  <a:txBody>
                    <a:bodyPr/>
                    <a:lstStyle/>
                    <a:p>
                      <a:r>
                        <a:rPr lang="en-US" sz="1800" dirty="0" smtClean="0">
                          <a:solidFill>
                            <a:srgbClr val="C00000"/>
                          </a:solidFill>
                        </a:rPr>
                        <a:t>Instance</a:t>
                      </a:r>
                      <a:endParaRPr lang="th-TH" sz="1800" dirty="0">
                        <a:solidFill>
                          <a:srgbClr val="C00000"/>
                        </a:solidFill>
                      </a:endParaRPr>
                    </a:p>
                  </a:txBody>
                  <a:tcPr anchor="ctr"/>
                </a:tc>
                <a:tc>
                  <a:txBody>
                    <a:bodyPr/>
                    <a:lstStyle/>
                    <a:p>
                      <a:r>
                        <a:rPr lang="en-US" sz="1800" i="1" dirty="0" smtClean="0">
                          <a:solidFill>
                            <a:srgbClr val="C00000"/>
                          </a:solidFill>
                        </a:rPr>
                        <a:t>Č(P,S)</a:t>
                      </a:r>
                      <a:endParaRPr lang="th-TH" sz="1800" i="1" dirty="0">
                        <a:solidFill>
                          <a:srgbClr val="C0000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C00000"/>
                          </a:solidFill>
                        </a:rPr>
                        <a:t>Č(S,P)</a:t>
                      </a:r>
                      <a:endParaRPr lang="th-TH" sz="1800" i="1" dirty="0" smtClean="0">
                        <a:solidFill>
                          <a:srgbClr val="C0000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C00000"/>
                          </a:solidFill>
                        </a:rPr>
                        <a:t>Č(P,C)</a:t>
                      </a:r>
                      <a:endParaRPr lang="th-TH" sz="1800" i="1" dirty="0" smtClean="0">
                        <a:solidFill>
                          <a:srgbClr val="C0000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C00000"/>
                          </a:solidFill>
                        </a:rPr>
                        <a:t>Č(C,P)</a:t>
                      </a:r>
                      <a:endParaRPr lang="th-TH" sz="1800" i="1" dirty="0" smtClean="0">
                        <a:solidFill>
                          <a:srgbClr val="C00000"/>
                        </a:solidFill>
                      </a:endParaRPr>
                    </a:p>
                  </a:txBody>
                  <a:tcPr anchor="ctr"/>
                </a:tc>
              </a:tr>
              <a:tr h="385647">
                <a:tc>
                  <a:txBody>
                    <a:bodyPr/>
                    <a:lstStyle/>
                    <a:p>
                      <a:r>
                        <a:rPr lang="en-US" sz="1800" dirty="0" smtClean="0"/>
                        <a:t>FT06</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a:t>
                      </a:r>
                      <a:endParaRPr lang="th-TH" sz="1800" dirty="0"/>
                    </a:p>
                  </a:txBody>
                  <a:tcPr anchor="ctr"/>
                </a:tc>
              </a:tr>
              <a:tr h="385647">
                <a:tc>
                  <a:txBody>
                    <a:bodyPr/>
                    <a:lstStyle/>
                    <a:p>
                      <a:r>
                        <a:rPr lang="en-US" sz="1800" dirty="0" smtClean="0"/>
                        <a:t>FT10</a:t>
                      </a:r>
                      <a:endParaRPr lang="th-TH" sz="1800" dirty="0"/>
                    </a:p>
                  </a:txBody>
                  <a:tcPr anchor="ctr"/>
                </a:tc>
                <a:tc>
                  <a:txBody>
                    <a:bodyPr/>
                    <a:lstStyle/>
                    <a:p>
                      <a:r>
                        <a:rPr lang="en-US" sz="1800" dirty="0" smtClean="0"/>
                        <a:t>0.667</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0.333</a:t>
                      </a:r>
                      <a:endParaRPr lang="th-TH" sz="1800" dirty="0"/>
                    </a:p>
                  </a:txBody>
                  <a:tcPr anchor="ctr"/>
                </a:tc>
                <a:tc>
                  <a:txBody>
                    <a:bodyPr/>
                    <a:lstStyle/>
                    <a:p>
                      <a:r>
                        <a:rPr lang="en-US" sz="1800" dirty="0" smtClean="0"/>
                        <a:t>0.2</a:t>
                      </a:r>
                      <a:endParaRPr lang="th-TH" sz="1800" dirty="0"/>
                    </a:p>
                  </a:txBody>
                  <a:tcPr anchor="ctr"/>
                </a:tc>
              </a:tr>
              <a:tr h="385647">
                <a:tc>
                  <a:txBody>
                    <a:bodyPr/>
                    <a:lstStyle/>
                    <a:p>
                      <a:r>
                        <a:rPr lang="en-US" sz="1800" dirty="0" smtClean="0"/>
                        <a:t>FT20</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0.5</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0.375</a:t>
                      </a:r>
                      <a:endParaRPr lang="th-TH" sz="1800" dirty="0"/>
                    </a:p>
                  </a:txBody>
                  <a:tcPr anchor="ctr"/>
                </a:tc>
              </a:tr>
              <a:tr h="385647">
                <a:tc>
                  <a:txBody>
                    <a:bodyPr/>
                    <a:lstStyle/>
                    <a:p>
                      <a:r>
                        <a:rPr lang="en-US" sz="1800" dirty="0" smtClean="0"/>
                        <a:t>ABZ5</a:t>
                      </a:r>
                      <a:endParaRPr lang="th-TH" sz="1800" dirty="0"/>
                    </a:p>
                  </a:txBody>
                  <a:tcPr anchor="ctr"/>
                </a:tc>
                <a:tc>
                  <a:txBody>
                    <a:bodyPr/>
                    <a:lstStyle/>
                    <a:p>
                      <a:r>
                        <a:rPr lang="en-US" sz="1800" dirty="0" smtClean="0"/>
                        <a:t>1</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0.5</a:t>
                      </a:r>
                      <a:endParaRPr lang="th-TH" sz="1800" dirty="0"/>
                    </a:p>
                  </a:txBody>
                  <a:tcPr anchor="ctr"/>
                </a:tc>
                <a:tc>
                  <a:txBody>
                    <a:bodyPr/>
                    <a:lstStyle/>
                    <a:p>
                      <a:r>
                        <a:rPr lang="en-US" sz="1800" dirty="0" smtClean="0"/>
                        <a:t>0</a:t>
                      </a:r>
                      <a:endParaRPr lang="th-TH" sz="1800" dirty="0"/>
                    </a:p>
                  </a:txBody>
                  <a:tcPr anchor="ctr"/>
                </a:tc>
              </a:tr>
              <a:tr h="385647">
                <a:tc>
                  <a:txBody>
                    <a:bodyPr/>
                    <a:lstStyle/>
                    <a:p>
                      <a:r>
                        <a:rPr lang="en-US" sz="1800" dirty="0" smtClean="0"/>
                        <a:t>ABZ6</a:t>
                      </a:r>
                      <a:endParaRPr lang="th-TH" sz="1800" dirty="0"/>
                    </a:p>
                  </a:txBody>
                  <a:tcPr anchor="ctr"/>
                </a:tc>
                <a:tc>
                  <a:txBody>
                    <a:bodyPr/>
                    <a:lstStyle/>
                    <a:p>
                      <a:r>
                        <a:rPr lang="en-US" sz="1800" dirty="0" smtClean="0"/>
                        <a:t>0.333</a:t>
                      </a:r>
                      <a:endParaRPr lang="th-TH" sz="1800" dirty="0"/>
                    </a:p>
                  </a:txBody>
                  <a:tcPr anchor="ctr"/>
                </a:tc>
                <a:tc>
                  <a:txBody>
                    <a:bodyPr/>
                    <a:lstStyle/>
                    <a:p>
                      <a:r>
                        <a:rPr lang="en-US" sz="1800" dirty="0" smtClean="0"/>
                        <a:t>0.125</a:t>
                      </a:r>
                      <a:endParaRPr lang="th-TH" sz="1800" dirty="0"/>
                    </a:p>
                  </a:txBody>
                  <a:tcPr anchor="ctr"/>
                </a:tc>
                <a:tc>
                  <a:txBody>
                    <a:bodyPr/>
                    <a:lstStyle/>
                    <a:p>
                      <a:r>
                        <a:rPr lang="en-US" sz="1800" dirty="0" smtClean="0"/>
                        <a:t>0.667</a:t>
                      </a:r>
                      <a:endParaRPr lang="th-TH" sz="1800" dirty="0"/>
                    </a:p>
                  </a:txBody>
                  <a:tcPr anchor="ctr"/>
                </a:tc>
                <a:tc>
                  <a:txBody>
                    <a:bodyPr/>
                    <a:lstStyle/>
                    <a:p>
                      <a:r>
                        <a:rPr lang="en-US" sz="1800" dirty="0" smtClean="0"/>
                        <a:t>0.125</a:t>
                      </a:r>
                      <a:endParaRPr lang="th-TH" sz="1800" dirty="0"/>
                    </a:p>
                  </a:txBody>
                  <a:tcPr anchor="ctr"/>
                </a:tc>
              </a:tr>
              <a:tr h="385647">
                <a:tc>
                  <a:txBody>
                    <a:bodyPr/>
                    <a:lstStyle/>
                    <a:p>
                      <a:r>
                        <a:rPr lang="en-US" sz="1800" dirty="0" smtClean="0"/>
                        <a:t>LA26</a:t>
                      </a:r>
                      <a:endParaRPr lang="th-TH" sz="1800" dirty="0"/>
                    </a:p>
                  </a:txBody>
                  <a:tcPr anchor="ctr"/>
                </a:tc>
                <a:tc>
                  <a:txBody>
                    <a:bodyPr/>
                    <a:lstStyle/>
                    <a:p>
                      <a:r>
                        <a:rPr lang="en-US" sz="1800" dirty="0" smtClean="0"/>
                        <a:t>1</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0.428</a:t>
                      </a:r>
                      <a:endParaRPr lang="th-TH" sz="1800" dirty="0"/>
                    </a:p>
                  </a:txBody>
                  <a:tcPr anchor="ctr"/>
                </a:tc>
                <a:tc>
                  <a:txBody>
                    <a:bodyPr/>
                    <a:lstStyle/>
                    <a:p>
                      <a:r>
                        <a:rPr lang="en-US" sz="1800" dirty="0" smtClean="0"/>
                        <a:t>0</a:t>
                      </a:r>
                      <a:endParaRPr lang="th-TH" sz="1800" dirty="0"/>
                    </a:p>
                  </a:txBody>
                  <a:tcPr anchor="ctr"/>
                </a:tc>
              </a:tr>
              <a:tr h="385647">
                <a:tc>
                  <a:txBody>
                    <a:bodyPr/>
                    <a:lstStyle/>
                    <a:p>
                      <a:r>
                        <a:rPr lang="en-US" sz="1800" dirty="0" smtClean="0"/>
                        <a:t>LA27</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0.25</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0.25</a:t>
                      </a:r>
                      <a:endParaRPr lang="th-TH" sz="1800" dirty="0"/>
                    </a:p>
                  </a:txBody>
                  <a:tcPr anchor="ctr"/>
                </a:tc>
              </a:tr>
              <a:tr h="385647">
                <a:tc>
                  <a:txBody>
                    <a:bodyPr/>
                    <a:lstStyle/>
                    <a:p>
                      <a:r>
                        <a:rPr lang="en-US" sz="1800" dirty="0" smtClean="0"/>
                        <a:t>LA28</a:t>
                      </a:r>
                      <a:endParaRPr lang="th-TH" sz="1800" dirty="0"/>
                    </a:p>
                  </a:txBody>
                  <a:tcPr anchor="ctr"/>
                </a:tc>
                <a:tc>
                  <a:txBody>
                    <a:bodyPr/>
                    <a:lstStyle/>
                    <a:p>
                      <a:r>
                        <a:rPr lang="en-US" sz="1800" dirty="0" smtClean="0"/>
                        <a:t>0</a:t>
                      </a:r>
                      <a:endParaRPr lang="th-TH" sz="1800" dirty="0"/>
                    </a:p>
                  </a:txBody>
                  <a:tcPr anchor="ctr"/>
                </a:tc>
                <a:tc>
                  <a:txBody>
                    <a:bodyPr/>
                    <a:lstStyle/>
                    <a:p>
                      <a:r>
                        <a:rPr lang="en-US" sz="1800" dirty="0" smtClean="0"/>
                        <a:t>0.125</a:t>
                      </a:r>
                      <a:endParaRPr lang="th-TH" sz="1800" dirty="0"/>
                    </a:p>
                  </a:txBody>
                  <a:tcPr anchor="ctr"/>
                </a:tc>
                <a:tc>
                  <a:txBody>
                    <a:bodyPr/>
                    <a:lstStyle/>
                    <a:p>
                      <a:r>
                        <a:rPr lang="en-US" sz="1800" dirty="0" smtClean="0"/>
                        <a:t>1</a:t>
                      </a:r>
                      <a:endParaRPr lang="th-TH" sz="1800" dirty="0"/>
                    </a:p>
                  </a:txBody>
                  <a:tcPr anchor="ctr"/>
                </a:tc>
                <a:tc>
                  <a:txBody>
                    <a:bodyPr/>
                    <a:lstStyle/>
                    <a:p>
                      <a:r>
                        <a:rPr lang="en-US" sz="1800" dirty="0" smtClean="0"/>
                        <a:t>0</a:t>
                      </a:r>
                      <a:endParaRPr lang="th-TH" sz="1800" dirty="0"/>
                    </a:p>
                  </a:txBody>
                  <a:tcPr anchor="ctr"/>
                </a:tc>
              </a:tr>
            </a:tbl>
          </a:graphicData>
        </a:graphic>
      </p:graphicFrame>
      <p:pic>
        <p:nvPicPr>
          <p:cNvPr id="12" name="Picture 1"/>
          <p:cNvPicPr>
            <a:picLocks noChangeAspect="1" noChangeArrowheads="1"/>
          </p:cNvPicPr>
          <p:nvPr/>
        </p:nvPicPr>
        <p:blipFill>
          <a:blip r:embed="rId3" cstate="print"/>
          <a:srcRect l="5113" t="3968" r="8656" b="7509"/>
          <a:stretch>
            <a:fillRect/>
          </a:stretch>
        </p:blipFill>
        <p:spPr bwMode="auto">
          <a:xfrm>
            <a:off x="-106875" y="-106876"/>
            <a:ext cx="1522398" cy="1159611"/>
          </a:xfrm>
          <a:prstGeom prst="rect">
            <a:avLst/>
          </a:prstGeom>
          <a:ln>
            <a:noFill/>
          </a:ln>
          <a:effectLst>
            <a:softEdge rad="112500"/>
          </a:effectLst>
        </p:spPr>
      </p:pic>
      <p:pic>
        <p:nvPicPr>
          <p:cNvPr id="72709" name="Picture 5"/>
          <p:cNvPicPr>
            <a:picLocks noChangeAspect="1" noChangeArrowheads="1"/>
          </p:cNvPicPr>
          <p:nvPr/>
        </p:nvPicPr>
        <p:blipFill>
          <a:blip r:embed="rId4" cstate="print"/>
          <a:srcRect l="20372" t="70515" r="56594" b="20980"/>
          <a:stretch>
            <a:fillRect/>
          </a:stretch>
        </p:blipFill>
        <p:spPr bwMode="auto">
          <a:xfrm>
            <a:off x="3461265" y="1676400"/>
            <a:ext cx="3396735" cy="828472"/>
          </a:xfrm>
          <a:prstGeom prst="rect">
            <a:avLst/>
          </a:prstGeom>
          <a:noFill/>
          <a:ln w="9525">
            <a:noFill/>
            <a:miter lim="800000"/>
            <a:headEnd/>
            <a:tailEnd/>
          </a:ln>
        </p:spPr>
      </p:pic>
      <p:sp>
        <p:nvSpPr>
          <p:cNvPr id="9" name="TextBox 8"/>
          <p:cNvSpPr txBox="1"/>
          <p:nvPr/>
        </p:nvSpPr>
        <p:spPr>
          <a:xfrm>
            <a:off x="179512" y="3140968"/>
            <a:ext cx="1944216" cy="1200329"/>
          </a:xfrm>
          <a:prstGeom prst="rect">
            <a:avLst/>
          </a:prstGeom>
          <a:noFill/>
        </p:spPr>
        <p:txBody>
          <a:bodyPr wrap="square" rtlCol="0">
            <a:spAutoFit/>
          </a:bodyPr>
          <a:lstStyle/>
          <a:p>
            <a:r>
              <a:rPr lang="en-US" sz="2400" b="1" dirty="0" smtClean="0"/>
              <a:t>P : MOPSO</a:t>
            </a:r>
          </a:p>
          <a:p>
            <a:r>
              <a:rPr lang="en-US" sz="2400" b="1" dirty="0" smtClean="0"/>
              <a:t>S : SPEA</a:t>
            </a:r>
          </a:p>
          <a:p>
            <a:r>
              <a:rPr lang="en-US" sz="2400" b="1" dirty="0" smtClean="0"/>
              <a:t>C: CMOEA</a:t>
            </a:r>
            <a:endParaRPr lang="th-TH"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Examples of EA</a:t>
            </a:r>
            <a:endParaRPr lang="en-US" dirty="0"/>
          </a:p>
        </p:txBody>
      </p:sp>
      <p:sp>
        <p:nvSpPr>
          <p:cNvPr id="8" name="Content Placeholder 7"/>
          <p:cNvSpPr>
            <a:spLocks noGrp="1"/>
          </p:cNvSpPr>
          <p:nvPr>
            <p:ph idx="1"/>
          </p:nvPr>
        </p:nvSpPr>
        <p:spPr/>
        <p:txBody>
          <a:bodyPr/>
          <a:lstStyle/>
          <a:p>
            <a:r>
              <a:rPr lang="en-US" dirty="0" smtClean="0"/>
              <a:t>Genetic Algorithm</a:t>
            </a:r>
          </a:p>
          <a:p>
            <a:r>
              <a:rPr lang="en-US" dirty="0" smtClean="0"/>
              <a:t>Particle Swarm Optimization</a:t>
            </a:r>
          </a:p>
          <a:p>
            <a:r>
              <a:rPr lang="en-US" dirty="0" smtClean="0"/>
              <a:t>Differential Evolution</a:t>
            </a:r>
          </a:p>
          <a:p>
            <a:r>
              <a:rPr lang="en-US" dirty="0" smtClean="0"/>
              <a:t>Artificial Immune System</a:t>
            </a:r>
          </a:p>
          <a:p>
            <a:r>
              <a:rPr lang="en-US" dirty="0" smtClean="0"/>
              <a:t>Ant Colony ?</a:t>
            </a:r>
          </a:p>
          <a:p>
            <a:r>
              <a:rPr lang="en-US" dirty="0" smtClean="0"/>
              <a:t>Bee Colony ?</a:t>
            </a:r>
          </a:p>
          <a:p>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Software Library</a:t>
            </a:r>
            <a:endParaRPr lang="en-US" dirty="0"/>
          </a:p>
        </p:txBody>
      </p:sp>
      <p:sp>
        <p:nvSpPr>
          <p:cNvPr id="3" name="Content Placeholder 2"/>
          <p:cNvSpPr>
            <a:spLocks noGrp="1"/>
          </p:cNvSpPr>
          <p:nvPr>
            <p:ph sz="quarter" idx="1"/>
          </p:nvPr>
        </p:nvSpPr>
        <p:spPr>
          <a:xfrm>
            <a:off x="457200" y="1066800"/>
            <a:ext cx="8229600" cy="4525963"/>
          </a:xfrm>
        </p:spPr>
        <p:txBody>
          <a:bodyPr>
            <a:noAutofit/>
          </a:bodyPr>
          <a:lstStyle/>
          <a:p>
            <a:r>
              <a:rPr lang="en-US" sz="2800" dirty="0" smtClean="0"/>
              <a:t>ET-Lib</a:t>
            </a:r>
          </a:p>
          <a:p>
            <a:r>
              <a:rPr lang="en-US" sz="2800" dirty="0" smtClean="0"/>
              <a:t>Object Library for Evolutionary Techniques</a:t>
            </a:r>
          </a:p>
          <a:p>
            <a:pPr lvl="1"/>
            <a:r>
              <a:rPr lang="en-US" sz="2400" dirty="0" smtClean="0"/>
              <a:t>Available as DLL library</a:t>
            </a:r>
          </a:p>
          <a:p>
            <a:pPr lvl="1"/>
            <a:r>
              <a:rPr lang="en-US" sz="2400" dirty="0" smtClean="0"/>
              <a:t>Object Oriented</a:t>
            </a:r>
          </a:p>
          <a:p>
            <a:r>
              <a:rPr lang="en-US" sz="2800" dirty="0" smtClean="0"/>
              <a:t>Include</a:t>
            </a:r>
          </a:p>
          <a:p>
            <a:pPr lvl="1"/>
            <a:r>
              <a:rPr lang="en-US" dirty="0" smtClean="0"/>
              <a:t>GLNPSO</a:t>
            </a:r>
          </a:p>
          <a:p>
            <a:pPr lvl="1"/>
            <a:r>
              <a:rPr lang="en-US" dirty="0" smtClean="0"/>
              <a:t>Adaptive GLNPSO</a:t>
            </a:r>
          </a:p>
          <a:p>
            <a:pPr lvl="1"/>
            <a:r>
              <a:rPr lang="en-US" dirty="0" smtClean="0"/>
              <a:t>DE</a:t>
            </a:r>
          </a:p>
          <a:p>
            <a:pPr lvl="1"/>
            <a:r>
              <a:rPr lang="en-US" dirty="0" smtClean="0"/>
              <a:t>DE with Grouping and Strategy Switching</a:t>
            </a:r>
          </a:p>
          <a:p>
            <a:pPr lvl="1"/>
            <a:r>
              <a:rPr lang="en-US" dirty="0" smtClean="0"/>
              <a:t>MOPSO</a:t>
            </a:r>
          </a:p>
          <a:p>
            <a:pPr lvl="1"/>
            <a:r>
              <a:rPr lang="en-US" dirty="0" smtClean="0"/>
              <a:t>MODE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a:xfrm>
            <a:off x="381000" y="975358"/>
            <a:ext cx="8458200" cy="5577842"/>
            <a:chOff x="457200" y="685798"/>
            <a:chExt cx="8458200" cy="5577842"/>
          </a:xfrm>
        </p:grpSpPr>
        <p:sp>
          <p:nvSpPr>
            <p:cNvPr id="3" name="TextBox 2"/>
            <p:cNvSpPr txBox="1"/>
            <p:nvPr/>
          </p:nvSpPr>
          <p:spPr>
            <a:xfrm>
              <a:off x="457200" y="685798"/>
              <a:ext cx="5105400" cy="5486400"/>
            </a:xfrm>
            <a:prstGeom prst="roundRect">
              <a:avLst/>
            </a:prstGeom>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n-US" sz="2400" dirty="0" smtClean="0"/>
                <a:t>Application Specific</a:t>
              </a:r>
              <a:endParaRPr lang="en-US" sz="2400" dirty="0"/>
            </a:p>
          </p:txBody>
        </p:sp>
        <p:sp>
          <p:nvSpPr>
            <p:cNvPr id="4" name="TextBox 3"/>
            <p:cNvSpPr txBox="1"/>
            <p:nvPr/>
          </p:nvSpPr>
          <p:spPr>
            <a:xfrm>
              <a:off x="457200" y="1447800"/>
              <a:ext cx="2590800" cy="4739640"/>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noAutofit/>
            </a:bodyPr>
            <a:lstStyle/>
            <a:p>
              <a:pPr algn="ctr"/>
              <a:r>
                <a:rPr lang="en-US" sz="2400" dirty="0" smtClean="0"/>
                <a:t>Problem Specific</a:t>
              </a:r>
              <a:endParaRPr lang="en-US" sz="2400" dirty="0"/>
            </a:p>
          </p:txBody>
        </p:sp>
        <p:sp>
          <p:nvSpPr>
            <p:cNvPr id="5" name="TextBox 4"/>
            <p:cNvSpPr txBox="1"/>
            <p:nvPr/>
          </p:nvSpPr>
          <p:spPr>
            <a:xfrm>
              <a:off x="5562600" y="685800"/>
              <a:ext cx="3352800" cy="5577840"/>
            </a:xfrm>
            <a:prstGeom prst="roundRect">
              <a:avLst/>
            </a:prstGeom>
          </p:spPr>
          <p:style>
            <a:lnRef idx="1">
              <a:schemeClr val="accent5"/>
            </a:lnRef>
            <a:fillRef idx="3">
              <a:schemeClr val="accent5"/>
            </a:fillRef>
            <a:effectRef idx="2">
              <a:schemeClr val="accent5"/>
            </a:effectRef>
            <a:fontRef idx="minor">
              <a:schemeClr val="lt1"/>
            </a:fontRef>
          </p:style>
          <p:txBody>
            <a:bodyPr wrap="square" rtlCol="0">
              <a:noAutofit/>
            </a:bodyPr>
            <a:lstStyle/>
            <a:p>
              <a:pPr algn="ctr"/>
              <a:r>
                <a:rPr lang="en-US" sz="2400" dirty="0" smtClean="0">
                  <a:solidFill>
                    <a:srgbClr val="FF0000"/>
                  </a:solidFill>
                </a:rPr>
                <a:t>Method Specific</a:t>
              </a:r>
              <a:endParaRPr lang="en-US" sz="2400" dirty="0">
                <a:solidFill>
                  <a:srgbClr val="FF0000"/>
                </a:solidFill>
              </a:endParaRPr>
            </a:p>
          </p:txBody>
        </p:sp>
        <p:sp>
          <p:nvSpPr>
            <p:cNvPr id="6" name="TextBox 5"/>
            <p:cNvSpPr txBox="1"/>
            <p:nvPr/>
          </p:nvSpPr>
          <p:spPr>
            <a:xfrm>
              <a:off x="5562600" y="1295400"/>
              <a:ext cx="3352800" cy="4953000"/>
            </a:xfrm>
            <a:prstGeom prst="roundRect">
              <a:avLst/>
            </a:prstGeom>
            <a:ln>
              <a:solidFill>
                <a:srgbClr val="C00000"/>
              </a:solidFill>
            </a:ln>
          </p:spPr>
          <p:style>
            <a:lnRef idx="1">
              <a:schemeClr val="accent5"/>
            </a:lnRef>
            <a:fillRef idx="2">
              <a:schemeClr val="accent5"/>
            </a:fillRef>
            <a:effectRef idx="1">
              <a:schemeClr val="accent5"/>
            </a:effectRef>
            <a:fontRef idx="minor">
              <a:schemeClr val="dk1"/>
            </a:fontRef>
          </p:style>
          <p:txBody>
            <a:bodyPr wrap="square" rtlCol="0">
              <a:noAutofit/>
            </a:bodyPr>
            <a:lstStyle/>
            <a:p>
              <a:pPr algn="ctr"/>
              <a:r>
                <a:rPr lang="en-US" sz="2400" dirty="0" smtClean="0"/>
                <a:t>PSO</a:t>
              </a:r>
              <a:endParaRPr lang="en-US" sz="2400" dirty="0"/>
            </a:p>
          </p:txBody>
        </p:sp>
        <p:sp>
          <p:nvSpPr>
            <p:cNvPr id="7" name="TextBox 6"/>
            <p:cNvSpPr txBox="1"/>
            <p:nvPr/>
          </p:nvSpPr>
          <p:spPr>
            <a:xfrm>
              <a:off x="3048000" y="1524000"/>
              <a:ext cx="2468880" cy="2468880"/>
            </a:xfrm>
            <a:prstGeom prst="roundRect">
              <a:avLst/>
            </a:prstGeom>
            <a:solidFill>
              <a:srgbClr val="FFC000"/>
            </a:solidFill>
          </p:spPr>
          <p:style>
            <a:lnRef idx="1">
              <a:schemeClr val="accent4"/>
            </a:lnRef>
            <a:fillRef idx="2">
              <a:schemeClr val="accent4"/>
            </a:fillRef>
            <a:effectRef idx="1">
              <a:schemeClr val="accent4"/>
            </a:effectRef>
            <a:fontRef idx="minor">
              <a:schemeClr val="dk1"/>
            </a:fontRef>
          </p:style>
          <p:txBody>
            <a:bodyPr wrap="square" rtlCol="0">
              <a:noAutofit/>
            </a:bodyPr>
            <a:lstStyle/>
            <a:p>
              <a:pPr algn="ctr"/>
              <a:r>
                <a:rPr lang="en-US" sz="2000" dirty="0" smtClean="0"/>
                <a:t>Representation</a:t>
              </a:r>
              <a:endParaRPr lang="en-US" sz="2000" dirty="0"/>
            </a:p>
          </p:txBody>
        </p:sp>
        <p:sp>
          <p:nvSpPr>
            <p:cNvPr id="8" name="TextBox 7"/>
            <p:cNvSpPr txBox="1"/>
            <p:nvPr/>
          </p:nvSpPr>
          <p:spPr>
            <a:xfrm>
              <a:off x="838200" y="2026920"/>
              <a:ext cx="1828800" cy="914400"/>
            </a:xfrm>
            <a:prstGeom prst="roundRect">
              <a:avLst/>
            </a:prstGeom>
            <a:effectLst>
              <a:softEdge rad="12700"/>
            </a:effectLst>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sz="2400" dirty="0" smtClean="0"/>
                <a:t>Read Input data</a:t>
              </a:r>
              <a:endParaRPr lang="en-US" sz="2400" dirty="0"/>
            </a:p>
          </p:txBody>
        </p:sp>
        <p:sp>
          <p:nvSpPr>
            <p:cNvPr id="9" name="TextBox 8"/>
            <p:cNvSpPr txBox="1"/>
            <p:nvPr/>
          </p:nvSpPr>
          <p:spPr>
            <a:xfrm>
              <a:off x="838200" y="3059853"/>
              <a:ext cx="1828800" cy="914400"/>
            </a:xfrm>
            <a:prstGeom prst="roundRect">
              <a:avLst/>
            </a:prstGeom>
            <a:effectLst>
              <a:softEdge rad="12700"/>
            </a:effectLst>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sz="2400" dirty="0" smtClean="0"/>
                <a:t>Constraints Checking</a:t>
              </a:r>
              <a:endParaRPr lang="en-US" sz="2400" dirty="0"/>
            </a:p>
          </p:txBody>
        </p:sp>
        <p:sp>
          <p:nvSpPr>
            <p:cNvPr id="10" name="TextBox 9"/>
            <p:cNvSpPr txBox="1"/>
            <p:nvPr/>
          </p:nvSpPr>
          <p:spPr>
            <a:xfrm>
              <a:off x="838200" y="4092786"/>
              <a:ext cx="1828800" cy="914400"/>
            </a:xfrm>
            <a:prstGeom prst="roundRect">
              <a:avLst/>
            </a:prstGeom>
            <a:effectLst>
              <a:softEdge rad="12700"/>
            </a:effectLst>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sz="2400" dirty="0" smtClean="0"/>
                <a:t>Evaluate Fitness</a:t>
              </a:r>
              <a:endParaRPr lang="en-US" sz="2400" dirty="0"/>
            </a:p>
          </p:txBody>
        </p:sp>
        <p:sp>
          <p:nvSpPr>
            <p:cNvPr id="11" name="TextBox 10"/>
            <p:cNvSpPr txBox="1"/>
            <p:nvPr/>
          </p:nvSpPr>
          <p:spPr>
            <a:xfrm>
              <a:off x="838200" y="5125720"/>
              <a:ext cx="1828800" cy="914400"/>
            </a:xfrm>
            <a:prstGeom prst="roundRect">
              <a:avLst/>
            </a:prstGeom>
            <a:effectLst>
              <a:softEdge rad="12700"/>
            </a:effectLst>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sz="2400" dirty="0" smtClean="0"/>
                <a:t>Display Results</a:t>
              </a:r>
              <a:endParaRPr lang="en-US" sz="2400" dirty="0"/>
            </a:p>
          </p:txBody>
        </p:sp>
        <p:sp>
          <p:nvSpPr>
            <p:cNvPr id="12" name="TextBox 11"/>
            <p:cNvSpPr txBox="1"/>
            <p:nvPr/>
          </p:nvSpPr>
          <p:spPr>
            <a:xfrm>
              <a:off x="3329940" y="2133600"/>
              <a:ext cx="1905000" cy="762000"/>
            </a:xfrm>
            <a:prstGeom prst="roundRect">
              <a:avLst/>
            </a:prstGeom>
            <a:effectLst>
              <a:softEdge rad="12700"/>
            </a:effectLst>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sz="2400" dirty="0" smtClean="0"/>
                <a:t>Encoding</a:t>
              </a:r>
              <a:endParaRPr lang="en-US" sz="2400" dirty="0"/>
            </a:p>
          </p:txBody>
        </p:sp>
        <p:sp>
          <p:nvSpPr>
            <p:cNvPr id="13" name="TextBox 12"/>
            <p:cNvSpPr txBox="1"/>
            <p:nvPr/>
          </p:nvSpPr>
          <p:spPr>
            <a:xfrm>
              <a:off x="3329940" y="3048000"/>
              <a:ext cx="1905000" cy="762000"/>
            </a:xfrm>
            <a:prstGeom prst="roundRect">
              <a:avLst/>
            </a:prstGeom>
            <a:effectLst>
              <a:softEdge rad="12700"/>
            </a:effectLst>
          </p:spPr>
          <p:style>
            <a:lnRef idx="2">
              <a:schemeClr val="accent1"/>
            </a:lnRef>
            <a:fillRef idx="1">
              <a:schemeClr val="lt1"/>
            </a:fillRef>
            <a:effectRef idx="0">
              <a:schemeClr val="accent1"/>
            </a:effectRef>
            <a:fontRef idx="minor">
              <a:schemeClr val="dk1"/>
            </a:fontRef>
          </p:style>
          <p:txBody>
            <a:bodyPr wrap="square" rtlCol="0">
              <a:noAutofit/>
            </a:bodyPr>
            <a:lstStyle/>
            <a:p>
              <a:pPr algn="ctr"/>
              <a:r>
                <a:rPr lang="en-US" sz="2400" dirty="0" smtClean="0"/>
                <a:t>Decoding</a:t>
              </a:r>
              <a:endParaRPr lang="en-US" sz="2400" dirty="0"/>
            </a:p>
          </p:txBody>
        </p:sp>
        <p:sp>
          <p:nvSpPr>
            <p:cNvPr id="14" name="TextBox 13"/>
            <p:cNvSpPr txBox="1"/>
            <p:nvPr/>
          </p:nvSpPr>
          <p:spPr>
            <a:xfrm>
              <a:off x="5989320" y="1905000"/>
              <a:ext cx="2651760" cy="914400"/>
            </a:xfrm>
            <a:prstGeom prst="roundRect">
              <a:avLst/>
            </a:prstGeom>
            <a:ln>
              <a:solidFill>
                <a:srgbClr val="C00000"/>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lang="en-US" sz="2400" dirty="0" smtClean="0"/>
                <a:t>0. Initialize Swarm</a:t>
              </a:r>
              <a:endParaRPr lang="en-US" sz="2400" dirty="0"/>
            </a:p>
          </p:txBody>
        </p:sp>
        <p:sp>
          <p:nvSpPr>
            <p:cNvPr id="16" name="TextBox 15"/>
            <p:cNvSpPr txBox="1"/>
            <p:nvPr/>
          </p:nvSpPr>
          <p:spPr>
            <a:xfrm>
              <a:off x="5989320" y="2895600"/>
              <a:ext cx="2651760" cy="914400"/>
            </a:xfrm>
            <a:prstGeom prst="roundRect">
              <a:avLst/>
            </a:prstGeom>
            <a:ln>
              <a:solidFill>
                <a:srgbClr val="C00000"/>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lang="en-US" sz="2400" dirty="0" smtClean="0"/>
                <a:t>1. Move Particles</a:t>
              </a:r>
              <a:endParaRPr lang="en-US" sz="2400" dirty="0"/>
            </a:p>
          </p:txBody>
        </p:sp>
        <p:sp>
          <p:nvSpPr>
            <p:cNvPr id="17" name="TextBox 16"/>
            <p:cNvSpPr txBox="1"/>
            <p:nvPr/>
          </p:nvSpPr>
          <p:spPr>
            <a:xfrm>
              <a:off x="5989320" y="3886200"/>
              <a:ext cx="2651760" cy="914400"/>
            </a:xfrm>
            <a:prstGeom prst="roundRect">
              <a:avLst/>
            </a:prstGeom>
            <a:ln>
              <a:solidFill>
                <a:srgbClr val="C00000"/>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lang="en-US" sz="2400" dirty="0" smtClean="0"/>
                <a:t>2. </a:t>
              </a:r>
              <a:r>
                <a:rPr lang="en-US" sz="2000" dirty="0" smtClean="0"/>
                <a:t>Update velocity &amp;  Parameters</a:t>
              </a:r>
              <a:endParaRPr lang="en-US" sz="2000" dirty="0"/>
            </a:p>
          </p:txBody>
        </p:sp>
        <p:sp>
          <p:nvSpPr>
            <p:cNvPr id="18" name="TextBox 17"/>
            <p:cNvSpPr txBox="1"/>
            <p:nvPr/>
          </p:nvSpPr>
          <p:spPr>
            <a:xfrm>
              <a:off x="5989320" y="4876800"/>
              <a:ext cx="2651760" cy="1280160"/>
            </a:xfrm>
            <a:prstGeom prst="roundRect">
              <a:avLst/>
            </a:prstGeom>
            <a:ln>
              <a:solidFill>
                <a:srgbClr val="C00000"/>
              </a:solidFill>
            </a:ln>
            <a:effectLst>
              <a:softEdge rad="12700"/>
            </a:effectLst>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lang="en-US" sz="2400" dirty="0" smtClean="0"/>
                <a:t>3. Repeat 1 &amp; 2 until stopping criterion is met</a:t>
              </a:r>
              <a:endParaRPr lang="en-US" sz="2400" dirty="0"/>
            </a:p>
          </p:txBody>
        </p:sp>
        <p:sp>
          <p:nvSpPr>
            <p:cNvPr id="19" name="Right Arrow 18"/>
            <p:cNvSpPr/>
            <p:nvPr/>
          </p:nvSpPr>
          <p:spPr>
            <a:xfrm>
              <a:off x="2743200" y="2255520"/>
              <a:ext cx="609600" cy="304800"/>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ight Arrow 19"/>
            <p:cNvSpPr/>
            <p:nvPr/>
          </p:nvSpPr>
          <p:spPr>
            <a:xfrm flipH="1">
              <a:off x="2667000" y="3093720"/>
              <a:ext cx="609600" cy="304800"/>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ight Arrow 20"/>
            <p:cNvSpPr/>
            <p:nvPr/>
          </p:nvSpPr>
          <p:spPr>
            <a:xfrm>
              <a:off x="2590800" y="4343400"/>
              <a:ext cx="3352800" cy="533400"/>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Down Arrow 21"/>
            <p:cNvSpPr/>
            <p:nvPr/>
          </p:nvSpPr>
          <p:spPr>
            <a:xfrm>
              <a:off x="2209800" y="3855720"/>
              <a:ext cx="381000" cy="457200"/>
            </a:xfrm>
            <a:prstGeom prst="down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ight Arrow 23"/>
            <p:cNvSpPr/>
            <p:nvPr/>
          </p:nvSpPr>
          <p:spPr>
            <a:xfrm>
              <a:off x="5334000" y="2286000"/>
              <a:ext cx="533400" cy="304800"/>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ight Arrow 24"/>
            <p:cNvSpPr/>
            <p:nvPr/>
          </p:nvSpPr>
          <p:spPr>
            <a:xfrm flipH="1">
              <a:off x="5257800" y="3200400"/>
              <a:ext cx="533400" cy="304800"/>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Down Arrow 27"/>
            <p:cNvSpPr/>
            <p:nvPr/>
          </p:nvSpPr>
          <p:spPr>
            <a:xfrm>
              <a:off x="7848600" y="4724400"/>
              <a:ext cx="533400" cy="304800"/>
            </a:xfrm>
            <a:prstGeom prst="down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Down Arrow 28"/>
            <p:cNvSpPr/>
            <p:nvPr/>
          </p:nvSpPr>
          <p:spPr>
            <a:xfrm>
              <a:off x="7848600" y="3733800"/>
              <a:ext cx="533400" cy="304800"/>
            </a:xfrm>
            <a:prstGeom prst="down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Down Arrow 29"/>
            <p:cNvSpPr/>
            <p:nvPr/>
          </p:nvSpPr>
          <p:spPr>
            <a:xfrm>
              <a:off x="7848600" y="2667000"/>
              <a:ext cx="533400" cy="304800"/>
            </a:xfrm>
            <a:prstGeom prst="down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ight Arrow 30"/>
            <p:cNvSpPr/>
            <p:nvPr/>
          </p:nvSpPr>
          <p:spPr>
            <a:xfrm flipH="1">
              <a:off x="2438400" y="5334000"/>
              <a:ext cx="3429000" cy="533400"/>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3" name="Title 32"/>
          <p:cNvSpPr>
            <a:spLocks noGrp="1"/>
          </p:cNvSpPr>
          <p:nvPr>
            <p:ph type="title"/>
          </p:nvPr>
        </p:nvSpPr>
        <p:spPr>
          <a:xfrm>
            <a:off x="457200" y="0"/>
            <a:ext cx="8229600" cy="1143000"/>
          </a:xfrm>
        </p:spPr>
        <p:txBody>
          <a:bodyPr/>
          <a:lstStyle/>
          <a:p>
            <a:r>
              <a:rPr lang="en-US" dirty="0" smtClean="0"/>
              <a:t>Library Structure for </a:t>
            </a:r>
            <a:r>
              <a:rPr lang="en-US" dirty="0" err="1" smtClean="0"/>
              <a:t>ETLib</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For More Information</a:t>
            </a:r>
            <a:endParaRPr lang="en-US" dirty="0"/>
          </a:p>
        </p:txBody>
      </p:sp>
      <p:sp>
        <p:nvSpPr>
          <p:cNvPr id="3" name="Content Placeholder 2"/>
          <p:cNvSpPr>
            <a:spLocks noGrp="1"/>
          </p:cNvSpPr>
          <p:nvPr>
            <p:ph sz="quarter" idx="1"/>
          </p:nvPr>
        </p:nvSpPr>
        <p:spPr>
          <a:xfrm>
            <a:off x="457200" y="990600"/>
            <a:ext cx="7848600" cy="5638800"/>
          </a:xfrm>
        </p:spPr>
        <p:txBody>
          <a:bodyPr>
            <a:normAutofit fontScale="77500" lnSpcReduction="20000"/>
          </a:bodyPr>
          <a:lstStyle/>
          <a:p>
            <a:r>
              <a:rPr lang="en-US" dirty="0" smtClean="0"/>
              <a:t>Email: </a:t>
            </a:r>
            <a:r>
              <a:rPr lang="en-US" dirty="0" smtClean="0">
                <a:hlinkClick r:id="rId2"/>
              </a:rPr>
              <a:t>voratas@ait.ac.th</a:t>
            </a:r>
            <a:endParaRPr lang="en-US" dirty="0" smtClean="0"/>
          </a:p>
          <a:p>
            <a:r>
              <a:rPr lang="en-US" dirty="0" smtClean="0"/>
              <a:t>List of references can be found on</a:t>
            </a:r>
          </a:p>
          <a:p>
            <a:r>
              <a:rPr lang="en-US" dirty="0" smtClean="0">
                <a:hlinkClick r:id="rId3"/>
              </a:rPr>
              <a:t>http://www.citeulike.org/user/satarov/publications</a:t>
            </a:r>
            <a:endParaRPr lang="en-US" dirty="0" smtClean="0"/>
          </a:p>
          <a:p>
            <a:endParaRPr lang="en-US" dirty="0" smtClean="0"/>
          </a:p>
          <a:p>
            <a:r>
              <a:rPr lang="en-US" sz="4300" dirty="0" smtClean="0"/>
              <a:t>Contributors:</a:t>
            </a:r>
          </a:p>
          <a:p>
            <a:r>
              <a:rPr lang="en-US" dirty="0" smtClean="0"/>
              <a:t>T. J. Ai</a:t>
            </a:r>
          </a:p>
          <a:p>
            <a:r>
              <a:rPr lang="en-US" dirty="0" smtClean="0"/>
              <a:t>Su Nguyen</a:t>
            </a:r>
          </a:p>
          <a:p>
            <a:r>
              <a:rPr lang="en-US" dirty="0" smtClean="0"/>
              <a:t>Chompoonoot Kasemset</a:t>
            </a:r>
          </a:p>
          <a:p>
            <a:r>
              <a:rPr lang="en-US" dirty="0" smtClean="0"/>
              <a:t>Natanaree </a:t>
            </a:r>
            <a:r>
              <a:rPr lang="en-US" dirty="0" err="1" smtClean="0"/>
              <a:t>Sooksekson</a:t>
            </a:r>
            <a:endParaRPr lang="en-US" dirty="0" smtClean="0"/>
          </a:p>
          <a:p>
            <a:r>
              <a:rPr lang="en-US" dirty="0" err="1" smtClean="0"/>
              <a:t>Warisa</a:t>
            </a:r>
            <a:r>
              <a:rPr lang="en-US" dirty="0" smtClean="0"/>
              <a:t> </a:t>
            </a:r>
            <a:r>
              <a:rPr lang="en-US" dirty="0" err="1" smtClean="0"/>
              <a:t>Wisittivanich</a:t>
            </a:r>
            <a:endParaRPr lang="en-US" dirty="0" smtClean="0"/>
          </a:p>
          <a:p>
            <a:r>
              <a:rPr lang="en-US" dirty="0" err="1" smtClean="0"/>
              <a:t>Manavit</a:t>
            </a:r>
            <a:r>
              <a:rPr lang="en-US" dirty="0" smtClean="0"/>
              <a:t> </a:t>
            </a:r>
            <a:r>
              <a:rPr lang="en-US" dirty="0" err="1" smtClean="0"/>
              <a:t>Vinaipanich</a:t>
            </a:r>
            <a:endParaRPr lang="en-US" dirty="0" smtClean="0"/>
          </a:p>
          <a:p>
            <a:r>
              <a:rPr lang="en-US" dirty="0" smtClean="0"/>
              <a:t>Siriwan Sitthitham</a:t>
            </a:r>
          </a:p>
          <a:p>
            <a:r>
              <a:rPr lang="en-US" dirty="0" smtClean="0"/>
              <a:t>Pandhapon Sombuntham</a:t>
            </a:r>
          </a:p>
          <a:p>
            <a:r>
              <a:rPr lang="en-US" dirty="0" smtClean="0"/>
              <a:t>Thongchai Pratchayaborirak</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Reference</a:t>
            </a:r>
          </a:p>
        </p:txBody>
      </p:sp>
      <p:sp>
        <p:nvSpPr>
          <p:cNvPr id="20483" name="Content Placeholder 2"/>
          <p:cNvSpPr>
            <a:spLocks noGrp="1"/>
          </p:cNvSpPr>
          <p:nvPr>
            <p:ph idx="1"/>
          </p:nvPr>
        </p:nvSpPr>
        <p:spPr>
          <a:xfrm>
            <a:off x="304800" y="1189038"/>
            <a:ext cx="8534400" cy="4525962"/>
          </a:xfrm>
        </p:spPr>
        <p:txBody>
          <a:bodyPr/>
          <a:lstStyle/>
          <a:p>
            <a:r>
              <a:rPr lang="en-GB" dirty="0" smtClean="0"/>
              <a:t>Nguyen, S. and Kachitvichyanukul, V. Movement strategies for multi-objective Particle Swarm Optimization, </a:t>
            </a:r>
            <a:r>
              <a:rPr lang="en-US" dirty="0" smtClean="0"/>
              <a:t>International Journal of Applied </a:t>
            </a:r>
            <a:r>
              <a:rPr lang="en-US" dirty="0" err="1" smtClean="0"/>
              <a:t>Metaheuristic</a:t>
            </a:r>
            <a:r>
              <a:rPr lang="en-US" dirty="0" smtClean="0"/>
              <a:t> Computing, 1(3), 59-79, July-September 2010</a:t>
            </a:r>
          </a:p>
          <a:p>
            <a:pPr lvl="0"/>
            <a:r>
              <a:rPr lang="en-US" dirty="0" smtClean="0"/>
              <a:t>Wisittipanich, W. and Kachitvichyanukul, V. Mutation Strategies toward Pareto Front for Multi-objective Differential Evolution Algorithm, International Journal of Operational Research, article in press.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Notes</a:t>
            </a:r>
          </a:p>
        </p:txBody>
      </p:sp>
      <p:sp>
        <p:nvSpPr>
          <p:cNvPr id="64515" name="Content Placeholder 2"/>
          <p:cNvSpPr>
            <a:spLocks noGrp="1"/>
          </p:cNvSpPr>
          <p:nvPr>
            <p:ph idx="1"/>
          </p:nvPr>
        </p:nvSpPr>
        <p:spPr/>
        <p:txBody>
          <a:bodyPr/>
          <a:lstStyle/>
          <a:p>
            <a:r>
              <a:rPr lang="en-US" sz="2800" dirty="0" smtClean="0"/>
              <a:t>References can be found at</a:t>
            </a:r>
            <a:endParaRPr lang="en-US" sz="2800" dirty="0" smtClean="0">
              <a:hlinkClick r:id="rId2"/>
            </a:endParaRPr>
          </a:p>
          <a:p>
            <a:r>
              <a:rPr lang="en-US" sz="2800" dirty="0" smtClean="0">
                <a:hlinkClick r:id="rId2"/>
              </a:rPr>
              <a:t>http://www.citeulike.org/user/satarov/publications</a:t>
            </a:r>
            <a:r>
              <a:rPr lang="en-US" sz="2800" dirty="0" smtClean="0"/>
              <a:t> </a:t>
            </a:r>
          </a:p>
          <a:p>
            <a:r>
              <a:rPr lang="en-US" sz="2800" dirty="0" smtClean="0"/>
              <a:t>Email: </a:t>
            </a:r>
            <a:r>
              <a:rPr lang="en-US" sz="2800" dirty="0" smtClean="0">
                <a:hlinkClick r:id="rId3"/>
              </a:rPr>
              <a:t>voratas@ait.ac.th</a:t>
            </a:r>
            <a:endParaRPr lang="en-US" sz="2800" dirty="0" smtClean="0"/>
          </a:p>
          <a:p>
            <a:r>
              <a:rPr lang="en-US" sz="2800" dirty="0" smtClean="0"/>
              <a:t>Some of the materials was used in short courses at:</a:t>
            </a:r>
          </a:p>
          <a:p>
            <a:pPr lvl="1"/>
            <a:r>
              <a:rPr lang="en-US" sz="2400" dirty="0" smtClean="0"/>
              <a:t>Sichuan University, China</a:t>
            </a:r>
          </a:p>
          <a:p>
            <a:pPr lvl="1"/>
            <a:r>
              <a:rPr lang="en-US" sz="2400" dirty="0" smtClean="0"/>
              <a:t>Shanghai Maritime University, China</a:t>
            </a:r>
          </a:p>
          <a:p>
            <a:pPr lvl="1"/>
            <a:r>
              <a:rPr lang="en-US" sz="2400" dirty="0" smtClean="0"/>
              <a:t>Chung </a:t>
            </a:r>
            <a:r>
              <a:rPr lang="en-US" sz="2400" dirty="0" err="1" smtClean="0"/>
              <a:t>Hua</a:t>
            </a:r>
            <a:r>
              <a:rPr lang="en-US" sz="2400" dirty="0" smtClean="0"/>
              <a:t> University, Taiwan</a:t>
            </a:r>
          </a:p>
          <a:p>
            <a:pPr lvl="1"/>
            <a:r>
              <a:rPr lang="en-US" sz="2400" dirty="0" smtClean="0"/>
              <a:t>Chung Yuan Christian University, Taiwan</a:t>
            </a:r>
          </a:p>
          <a:p>
            <a:pPr lvl="1"/>
            <a:r>
              <a:rPr lang="en-US" sz="2400" dirty="0" err="1" smtClean="0"/>
              <a:t>Tunghai</a:t>
            </a:r>
            <a:r>
              <a:rPr lang="en-US" sz="2400" dirty="0" smtClean="0"/>
              <a:t> University, Taiwan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Differential Evolution</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18"/>
          <p:cNvGrpSpPr/>
          <p:nvPr/>
        </p:nvGrpSpPr>
        <p:grpSpPr>
          <a:xfrm>
            <a:off x="778041" y="535708"/>
            <a:ext cx="7832559" cy="5865092"/>
            <a:chOff x="5249815" y="703580"/>
            <a:chExt cx="2903585" cy="4980940"/>
          </a:xfrm>
        </p:grpSpPr>
        <p:sp>
          <p:nvSpPr>
            <p:cNvPr id="55" name="AutoShape 22"/>
            <p:cNvSpPr>
              <a:spLocks noChangeArrowheads="1"/>
            </p:cNvSpPr>
            <p:nvPr/>
          </p:nvSpPr>
          <p:spPr bwMode="auto">
            <a:xfrm>
              <a:off x="7391400" y="4432300"/>
              <a:ext cx="762000" cy="444500"/>
            </a:xfrm>
            <a:prstGeom prst="flowChartTerminator">
              <a:avLst/>
            </a:prstGeom>
            <a:solidFill>
              <a:srgbClr val="FFFFFF"/>
            </a:solidFill>
            <a:ln w="12700" algn="ctr">
              <a:noFill/>
              <a:miter lim="800000"/>
              <a:headEnd/>
              <a:tailEnd/>
            </a:ln>
          </p:spPr>
          <p:txBody>
            <a:bodyPr wrap="none" anchor="ctr"/>
            <a:lstStyle/>
            <a:p>
              <a:pPr algn="ctr"/>
              <a:r>
                <a:rPr lang="en-US" sz="2400" b="1" dirty="0" smtClean="0">
                  <a:solidFill>
                    <a:srgbClr val="002060"/>
                  </a:solidFill>
                  <a:latin typeface="Times New Roman" pitchFamily="18" charset="0"/>
                  <a:cs typeface="Times New Roman" pitchFamily="18" charset="0"/>
                </a:rPr>
                <a:t>No</a:t>
              </a:r>
              <a:endParaRPr lang="th-TH" sz="2400" b="1" dirty="0">
                <a:solidFill>
                  <a:srgbClr val="002060"/>
                </a:solidFill>
                <a:latin typeface="Times New Roman" pitchFamily="18" charset="0"/>
                <a:cs typeface="Angsana New" pitchFamily="18" charset="-34"/>
              </a:endParaRPr>
            </a:p>
          </p:txBody>
        </p:sp>
        <p:sp>
          <p:nvSpPr>
            <p:cNvPr id="56" name="AutoShape 22"/>
            <p:cNvSpPr>
              <a:spLocks noChangeArrowheads="1"/>
            </p:cNvSpPr>
            <p:nvPr/>
          </p:nvSpPr>
          <p:spPr bwMode="auto">
            <a:xfrm>
              <a:off x="6477000" y="5041900"/>
              <a:ext cx="762000" cy="444500"/>
            </a:xfrm>
            <a:prstGeom prst="flowChartTerminator">
              <a:avLst/>
            </a:prstGeom>
            <a:solidFill>
              <a:srgbClr val="FFFFFF"/>
            </a:solidFill>
            <a:ln w="12700" algn="ctr">
              <a:noFill/>
              <a:miter lim="800000"/>
              <a:headEnd/>
              <a:tailEnd/>
            </a:ln>
          </p:spPr>
          <p:txBody>
            <a:bodyPr wrap="none" anchor="ctr"/>
            <a:lstStyle/>
            <a:p>
              <a:pPr algn="ctr"/>
              <a:r>
                <a:rPr lang="en-US" sz="2400" b="1" dirty="0" smtClean="0">
                  <a:solidFill>
                    <a:srgbClr val="002060"/>
                  </a:solidFill>
                  <a:latin typeface="Times New Roman" pitchFamily="18" charset="0"/>
                  <a:cs typeface="Times New Roman" pitchFamily="18" charset="0"/>
                </a:rPr>
                <a:t>Yes</a:t>
              </a:r>
              <a:endParaRPr lang="th-TH" sz="2400" b="1" dirty="0">
                <a:solidFill>
                  <a:srgbClr val="002060"/>
                </a:solidFill>
                <a:latin typeface="Times New Roman" pitchFamily="18" charset="0"/>
                <a:cs typeface="Angsana New" pitchFamily="18" charset="-34"/>
              </a:endParaRPr>
            </a:p>
          </p:txBody>
        </p:sp>
        <p:sp>
          <p:nvSpPr>
            <p:cNvPr id="57" name="AutoShape 22"/>
            <p:cNvSpPr>
              <a:spLocks noChangeArrowheads="1"/>
            </p:cNvSpPr>
            <p:nvPr/>
          </p:nvSpPr>
          <p:spPr bwMode="auto">
            <a:xfrm>
              <a:off x="5356860" y="1219200"/>
              <a:ext cx="2468880" cy="533400"/>
            </a:xfrm>
            <a:prstGeom prst="flowChartProcess">
              <a:avLst/>
            </a:prstGeom>
            <a:solidFill>
              <a:srgbClr val="FFFFFF"/>
            </a:solidFill>
            <a:ln w="12700" algn="ctr">
              <a:solidFill>
                <a:schemeClr val="tx2"/>
              </a:solidFill>
              <a:miter lim="800000"/>
              <a:headEnd/>
              <a:tailEnd/>
            </a:ln>
          </p:spPr>
          <p:txBody>
            <a:bodyPr wrap="none" anchor="ctr"/>
            <a:lstStyle/>
            <a:p>
              <a:pPr algn="ctr"/>
              <a:r>
                <a:rPr lang="en-US" sz="2400" b="1" dirty="0" smtClean="0">
                  <a:solidFill>
                    <a:srgbClr val="002060"/>
                  </a:solidFill>
                  <a:latin typeface="Times New Roman" pitchFamily="18" charset="0"/>
                  <a:cs typeface="Times New Roman" pitchFamily="18" charset="0"/>
                </a:rPr>
                <a:t>Generate initial population</a:t>
              </a:r>
            </a:p>
            <a:p>
              <a:pPr algn="ctr"/>
              <a:r>
                <a:rPr lang="en-US" sz="2400" b="1" dirty="0" smtClean="0">
                  <a:solidFill>
                    <a:srgbClr val="002060"/>
                  </a:solidFill>
                  <a:latin typeface="Times New Roman" pitchFamily="18" charset="0"/>
                  <a:cs typeface="Times New Roman" pitchFamily="18" charset="0"/>
                </a:rPr>
                <a:t>Evaluate fitness values</a:t>
              </a:r>
              <a:endParaRPr lang="th-TH" sz="2400" b="1" dirty="0">
                <a:solidFill>
                  <a:srgbClr val="002060"/>
                </a:solidFill>
                <a:latin typeface="Times New Roman" pitchFamily="18" charset="0"/>
                <a:cs typeface="Angsana New" pitchFamily="18" charset="-34"/>
              </a:endParaRPr>
            </a:p>
          </p:txBody>
        </p:sp>
        <p:sp>
          <p:nvSpPr>
            <p:cNvPr id="58" name="AutoShape 23"/>
            <p:cNvSpPr>
              <a:spLocks noChangeArrowheads="1"/>
            </p:cNvSpPr>
            <p:nvPr/>
          </p:nvSpPr>
          <p:spPr bwMode="auto">
            <a:xfrm>
              <a:off x="5249815" y="2653376"/>
              <a:ext cx="2683548" cy="1097280"/>
            </a:xfrm>
            <a:prstGeom prst="flowChartProcess">
              <a:avLst/>
            </a:prstGeom>
            <a:solidFill>
              <a:srgbClr val="FFFFFF"/>
            </a:solidFill>
            <a:ln w="12700" algn="ctr">
              <a:solidFill>
                <a:schemeClr val="tx2"/>
              </a:solidFill>
              <a:miter lim="800000"/>
              <a:headEnd/>
              <a:tailEnd/>
            </a:ln>
          </p:spPr>
          <p:txBody>
            <a:bodyPr wrap="none" anchor="ctr"/>
            <a:lstStyle/>
            <a:p>
              <a:pPr algn="ctr"/>
              <a:r>
                <a:rPr lang="en-US" sz="2400" b="1" dirty="0" smtClean="0">
                  <a:solidFill>
                    <a:srgbClr val="002060"/>
                  </a:solidFill>
                  <a:latin typeface="Times New Roman" pitchFamily="18" charset="0"/>
                  <a:cs typeface="Times New Roman" pitchFamily="18" charset="0"/>
                </a:rPr>
                <a:t>Generate trail vector, Evaluate fitness of trail vector, </a:t>
              </a:r>
              <a:br>
                <a:rPr lang="en-US" sz="2400" b="1" dirty="0" smtClean="0">
                  <a:solidFill>
                    <a:srgbClr val="002060"/>
                  </a:solidFill>
                  <a:latin typeface="Times New Roman" pitchFamily="18" charset="0"/>
                  <a:cs typeface="Times New Roman" pitchFamily="18" charset="0"/>
                </a:rPr>
              </a:br>
              <a:r>
                <a:rPr lang="en-US" sz="2400" b="1" dirty="0" smtClean="0">
                  <a:solidFill>
                    <a:srgbClr val="002060"/>
                  </a:solidFill>
                  <a:latin typeface="Times New Roman" pitchFamily="18" charset="0"/>
                  <a:cs typeface="Times New Roman" pitchFamily="18" charset="0"/>
                </a:rPr>
                <a:t>Select the better vector between, target vector and </a:t>
              </a:r>
              <a:br>
                <a:rPr lang="en-US" sz="2400" b="1" dirty="0" smtClean="0">
                  <a:solidFill>
                    <a:srgbClr val="002060"/>
                  </a:solidFill>
                  <a:latin typeface="Times New Roman" pitchFamily="18" charset="0"/>
                  <a:cs typeface="Times New Roman" pitchFamily="18" charset="0"/>
                </a:rPr>
              </a:br>
              <a:r>
                <a:rPr lang="en-US" sz="2400" b="1" dirty="0" smtClean="0">
                  <a:solidFill>
                    <a:srgbClr val="002060"/>
                  </a:solidFill>
                  <a:latin typeface="Times New Roman" pitchFamily="18" charset="0"/>
                  <a:cs typeface="Times New Roman" pitchFamily="18" charset="0"/>
                </a:rPr>
                <a:t>trail vector, Update global best vector</a:t>
              </a:r>
              <a:endParaRPr lang="th-TH" sz="2400" b="1" dirty="0" smtClean="0">
                <a:solidFill>
                  <a:srgbClr val="002060"/>
                </a:solidFill>
                <a:latin typeface="Times New Roman" pitchFamily="18" charset="0"/>
                <a:cs typeface="Angsana New" pitchFamily="18" charset="-34"/>
              </a:endParaRPr>
            </a:p>
          </p:txBody>
        </p:sp>
        <p:cxnSp>
          <p:nvCxnSpPr>
            <p:cNvPr id="60" name="AutoShape 27"/>
            <p:cNvCxnSpPr>
              <a:cxnSpLocks noChangeShapeType="1"/>
              <a:endCxn id="57" idx="0"/>
            </p:cNvCxnSpPr>
            <p:nvPr/>
          </p:nvCxnSpPr>
          <p:spPr bwMode="auto">
            <a:xfrm rot="5400000">
              <a:off x="6471047" y="1098153"/>
              <a:ext cx="241300" cy="794"/>
            </a:xfrm>
            <a:prstGeom prst="straightConnector1">
              <a:avLst/>
            </a:prstGeom>
            <a:noFill/>
            <a:ln w="12700">
              <a:solidFill>
                <a:schemeClr val="tx2"/>
              </a:solidFill>
              <a:round/>
              <a:headEnd/>
              <a:tailEnd type="triangle" w="med" len="med"/>
            </a:ln>
          </p:spPr>
        </p:cxnSp>
        <p:cxnSp>
          <p:nvCxnSpPr>
            <p:cNvPr id="61" name="AutoShape 28"/>
            <p:cNvCxnSpPr>
              <a:cxnSpLocks noChangeShapeType="1"/>
              <a:stCxn id="57" idx="2"/>
            </p:cNvCxnSpPr>
            <p:nvPr/>
          </p:nvCxnSpPr>
          <p:spPr bwMode="auto">
            <a:xfrm rot="5400000">
              <a:off x="6400006" y="1943100"/>
              <a:ext cx="381794" cy="794"/>
            </a:xfrm>
            <a:prstGeom prst="straightConnector1">
              <a:avLst/>
            </a:prstGeom>
            <a:noFill/>
            <a:ln w="12700">
              <a:solidFill>
                <a:schemeClr val="tx2"/>
              </a:solidFill>
              <a:round/>
              <a:headEnd/>
              <a:tailEnd type="triangle" w="med" len="med"/>
            </a:ln>
          </p:spPr>
        </p:cxnSp>
        <p:cxnSp>
          <p:nvCxnSpPr>
            <p:cNvPr id="63" name="AutoShape 30"/>
            <p:cNvCxnSpPr>
              <a:cxnSpLocks noChangeShapeType="1"/>
              <a:stCxn id="86" idx="2"/>
              <a:endCxn id="69" idx="1"/>
            </p:cNvCxnSpPr>
            <p:nvPr/>
          </p:nvCxnSpPr>
          <p:spPr bwMode="auto">
            <a:xfrm rot="10800000">
              <a:off x="5585460" y="2270760"/>
              <a:ext cx="853440" cy="1920240"/>
            </a:xfrm>
            <a:prstGeom prst="bentConnector3">
              <a:avLst>
                <a:gd name="adj1" fmla="val 158929"/>
              </a:avLst>
            </a:prstGeom>
            <a:noFill/>
            <a:ln w="12700">
              <a:solidFill>
                <a:schemeClr val="tx2"/>
              </a:solidFill>
              <a:miter lim="800000"/>
              <a:headEnd/>
              <a:tailEnd type="triangle" w="med" len="med"/>
            </a:ln>
          </p:spPr>
        </p:cxnSp>
        <p:sp>
          <p:nvSpPr>
            <p:cNvPr id="64" name="AutoShape 23"/>
            <p:cNvSpPr>
              <a:spLocks noChangeArrowheads="1"/>
            </p:cNvSpPr>
            <p:nvPr/>
          </p:nvSpPr>
          <p:spPr bwMode="auto">
            <a:xfrm>
              <a:off x="5448300" y="4584700"/>
              <a:ext cx="2286000" cy="533400"/>
            </a:xfrm>
            <a:prstGeom prst="flowChartDecision">
              <a:avLst/>
            </a:prstGeom>
            <a:solidFill>
              <a:srgbClr val="FFFFFF"/>
            </a:solidFill>
            <a:ln w="12700" algn="ctr">
              <a:solidFill>
                <a:schemeClr val="tx2"/>
              </a:solidFill>
              <a:miter lim="800000"/>
              <a:headEnd/>
              <a:tailEnd/>
            </a:ln>
          </p:spPr>
          <p:txBody>
            <a:bodyPr wrap="none" anchor="ctr"/>
            <a:lstStyle/>
            <a:p>
              <a:pPr algn="ctr"/>
              <a:r>
                <a:rPr lang="en-US" sz="2400" b="1" dirty="0">
                  <a:solidFill>
                    <a:srgbClr val="002060"/>
                  </a:solidFill>
                  <a:latin typeface="Times New Roman" pitchFamily="18" charset="0"/>
                  <a:cs typeface="Times New Roman" pitchFamily="18" charset="0"/>
                </a:rPr>
                <a:t>Time to </a:t>
              </a:r>
              <a:r>
                <a:rPr lang="en-US" sz="2400" b="1" dirty="0" smtClean="0">
                  <a:solidFill>
                    <a:srgbClr val="002060"/>
                  </a:solidFill>
                  <a:latin typeface="Times New Roman" pitchFamily="18" charset="0"/>
                  <a:cs typeface="Times New Roman" pitchFamily="18" charset="0"/>
                </a:rPr>
                <a:t>stop</a:t>
              </a:r>
              <a:endParaRPr lang="th-TH" sz="2400" b="1" dirty="0">
                <a:solidFill>
                  <a:srgbClr val="002060"/>
                </a:solidFill>
                <a:latin typeface="Times New Roman" pitchFamily="18" charset="0"/>
                <a:cs typeface="Angsana New" pitchFamily="18" charset="-34"/>
              </a:endParaRPr>
            </a:p>
          </p:txBody>
        </p:sp>
        <p:cxnSp>
          <p:nvCxnSpPr>
            <p:cNvPr id="65" name="AutoShape 27"/>
            <p:cNvCxnSpPr>
              <a:cxnSpLocks noChangeShapeType="1"/>
              <a:stCxn id="86" idx="4"/>
              <a:endCxn id="64" idx="0"/>
            </p:cNvCxnSpPr>
            <p:nvPr/>
          </p:nvCxnSpPr>
          <p:spPr bwMode="auto">
            <a:xfrm rot="5400000">
              <a:off x="6470650" y="4464050"/>
              <a:ext cx="241300" cy="1588"/>
            </a:xfrm>
            <a:prstGeom prst="straightConnector1">
              <a:avLst/>
            </a:prstGeom>
            <a:noFill/>
            <a:ln w="12700">
              <a:solidFill>
                <a:schemeClr val="tx2"/>
              </a:solidFill>
              <a:round/>
              <a:headEnd/>
              <a:tailEnd type="triangle" w="med" len="med"/>
            </a:ln>
          </p:spPr>
        </p:cxnSp>
        <p:sp>
          <p:nvSpPr>
            <p:cNvPr id="67" name="AutoShape 22"/>
            <p:cNvSpPr>
              <a:spLocks noChangeArrowheads="1"/>
            </p:cNvSpPr>
            <p:nvPr/>
          </p:nvSpPr>
          <p:spPr bwMode="auto">
            <a:xfrm>
              <a:off x="6210300" y="5410200"/>
              <a:ext cx="762000" cy="274320"/>
            </a:xfrm>
            <a:prstGeom prst="flowChartTerminator">
              <a:avLst/>
            </a:prstGeom>
            <a:solidFill>
              <a:srgbClr val="FFFFFF"/>
            </a:solidFill>
            <a:ln w="12700" algn="ctr">
              <a:solidFill>
                <a:schemeClr val="tx2"/>
              </a:solidFill>
              <a:miter lim="800000"/>
              <a:headEnd/>
              <a:tailEnd/>
            </a:ln>
          </p:spPr>
          <p:txBody>
            <a:bodyPr wrap="none" anchor="ctr"/>
            <a:lstStyle/>
            <a:p>
              <a:pPr algn="ctr"/>
              <a:r>
                <a:rPr lang="en-US" sz="2400" b="1" dirty="0">
                  <a:solidFill>
                    <a:srgbClr val="002060"/>
                  </a:solidFill>
                  <a:latin typeface="Times New Roman" pitchFamily="18" charset="0"/>
                  <a:cs typeface="Times New Roman" pitchFamily="18" charset="0"/>
                </a:rPr>
                <a:t>END</a:t>
              </a:r>
              <a:endParaRPr lang="th-TH" sz="2400" b="1" dirty="0">
                <a:solidFill>
                  <a:srgbClr val="002060"/>
                </a:solidFill>
                <a:latin typeface="Times New Roman" pitchFamily="18" charset="0"/>
                <a:cs typeface="Angsana New" pitchFamily="18" charset="-34"/>
              </a:endParaRPr>
            </a:p>
          </p:txBody>
        </p:sp>
        <p:sp>
          <p:nvSpPr>
            <p:cNvPr id="68" name="AutoShape 22"/>
            <p:cNvSpPr>
              <a:spLocks noChangeArrowheads="1"/>
            </p:cNvSpPr>
            <p:nvPr/>
          </p:nvSpPr>
          <p:spPr bwMode="auto">
            <a:xfrm>
              <a:off x="6172200" y="703580"/>
              <a:ext cx="762000" cy="274320"/>
            </a:xfrm>
            <a:prstGeom prst="flowChartTerminator">
              <a:avLst/>
            </a:prstGeom>
            <a:solidFill>
              <a:srgbClr val="FFFFFF"/>
            </a:solidFill>
            <a:ln w="12700" algn="ctr">
              <a:solidFill>
                <a:schemeClr val="tx2"/>
              </a:solidFill>
              <a:miter lim="800000"/>
              <a:headEnd/>
              <a:tailEnd/>
            </a:ln>
          </p:spPr>
          <p:txBody>
            <a:bodyPr wrap="none" anchor="ctr"/>
            <a:lstStyle/>
            <a:p>
              <a:pPr algn="ctr"/>
              <a:r>
                <a:rPr lang="en-US" sz="2400" b="1" dirty="0" smtClean="0">
                  <a:solidFill>
                    <a:srgbClr val="002060"/>
                  </a:solidFill>
                  <a:latin typeface="Times New Roman" pitchFamily="18" charset="0"/>
                  <a:cs typeface="Times New Roman" pitchFamily="18" charset="0"/>
                </a:rPr>
                <a:t>START</a:t>
              </a:r>
              <a:endParaRPr lang="th-TH" sz="2400" b="1" dirty="0">
                <a:solidFill>
                  <a:srgbClr val="002060"/>
                </a:solidFill>
                <a:latin typeface="Times New Roman" pitchFamily="18" charset="0"/>
                <a:cs typeface="Angsana New" pitchFamily="18" charset="-34"/>
              </a:endParaRPr>
            </a:p>
          </p:txBody>
        </p:sp>
        <p:sp>
          <p:nvSpPr>
            <p:cNvPr id="69" name="AutoShape 22"/>
            <p:cNvSpPr>
              <a:spLocks noChangeArrowheads="1"/>
            </p:cNvSpPr>
            <p:nvPr/>
          </p:nvSpPr>
          <p:spPr bwMode="auto">
            <a:xfrm>
              <a:off x="5585460" y="2133600"/>
              <a:ext cx="2011680" cy="274320"/>
            </a:xfrm>
            <a:prstGeom prst="flowChartPreparation">
              <a:avLst/>
            </a:prstGeom>
            <a:solidFill>
              <a:srgbClr val="FFFFFF"/>
            </a:solidFill>
            <a:ln w="12700" algn="ctr">
              <a:solidFill>
                <a:schemeClr val="tx2"/>
              </a:solidFill>
              <a:miter lim="800000"/>
              <a:headEnd/>
              <a:tailEnd/>
            </a:ln>
          </p:spPr>
          <p:txBody>
            <a:bodyPr wrap="none" anchor="ctr"/>
            <a:lstStyle/>
            <a:p>
              <a:pPr algn="ctr"/>
              <a:r>
                <a:rPr lang="en-US" sz="2400" b="1" dirty="0" smtClean="0">
                  <a:solidFill>
                    <a:srgbClr val="002060"/>
                  </a:solidFill>
                  <a:latin typeface="Times New Roman" pitchFamily="18" charset="0"/>
                  <a:cs typeface="Times New Roman" pitchFamily="18" charset="0"/>
                </a:rPr>
                <a:t>For each target vector</a:t>
              </a:r>
              <a:endParaRPr lang="th-TH" sz="2400" b="1" dirty="0">
                <a:solidFill>
                  <a:srgbClr val="002060"/>
                </a:solidFill>
                <a:latin typeface="Times New Roman" pitchFamily="18" charset="0"/>
                <a:cs typeface="Angsana New" pitchFamily="18" charset="-34"/>
              </a:endParaRPr>
            </a:p>
          </p:txBody>
        </p:sp>
        <p:cxnSp>
          <p:nvCxnSpPr>
            <p:cNvPr id="72" name="AutoShape 28"/>
            <p:cNvCxnSpPr>
              <a:cxnSpLocks noChangeShapeType="1"/>
            </p:cNvCxnSpPr>
            <p:nvPr/>
          </p:nvCxnSpPr>
          <p:spPr bwMode="auto">
            <a:xfrm rot="5400000">
              <a:off x="6461760" y="2537460"/>
              <a:ext cx="259080" cy="1588"/>
            </a:xfrm>
            <a:prstGeom prst="straightConnector1">
              <a:avLst/>
            </a:prstGeom>
            <a:noFill/>
            <a:ln w="12700">
              <a:solidFill>
                <a:schemeClr val="tx2"/>
              </a:solidFill>
              <a:round/>
              <a:headEnd/>
              <a:tailEnd type="triangle" w="med" len="med"/>
            </a:ln>
          </p:spPr>
        </p:cxnSp>
        <p:sp>
          <p:nvSpPr>
            <p:cNvPr id="86" name="Flowchart: Summing Junction 85"/>
            <p:cNvSpPr/>
            <p:nvPr/>
          </p:nvSpPr>
          <p:spPr>
            <a:xfrm>
              <a:off x="6438900" y="4038600"/>
              <a:ext cx="304800" cy="304800"/>
            </a:xfrm>
            <a:prstGeom prst="flowChartSummingJunction">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rgbClr val="002060"/>
                </a:solidFill>
              </a:endParaRPr>
            </a:p>
          </p:txBody>
        </p:sp>
        <p:cxnSp>
          <p:nvCxnSpPr>
            <p:cNvPr id="88" name="AutoShape 27"/>
            <p:cNvCxnSpPr>
              <a:cxnSpLocks noChangeShapeType="1"/>
              <a:stCxn id="58" idx="2"/>
              <a:endCxn id="86" idx="0"/>
            </p:cNvCxnSpPr>
            <p:nvPr/>
          </p:nvCxnSpPr>
          <p:spPr bwMode="auto">
            <a:xfrm rot="5400000">
              <a:off x="6447473" y="3894484"/>
              <a:ext cx="287944" cy="290"/>
            </a:xfrm>
            <a:prstGeom prst="straightConnector1">
              <a:avLst/>
            </a:prstGeom>
            <a:noFill/>
            <a:ln w="12700">
              <a:solidFill>
                <a:schemeClr val="tx2"/>
              </a:solidFill>
              <a:round/>
              <a:headEnd/>
              <a:tailEnd type="triangle" w="med" len="med"/>
            </a:ln>
          </p:spPr>
        </p:cxnSp>
        <p:cxnSp>
          <p:nvCxnSpPr>
            <p:cNvPr id="95" name="AutoShape 30"/>
            <p:cNvCxnSpPr>
              <a:cxnSpLocks noChangeShapeType="1"/>
              <a:stCxn id="64" idx="3"/>
              <a:endCxn id="69" idx="0"/>
            </p:cNvCxnSpPr>
            <p:nvPr/>
          </p:nvCxnSpPr>
          <p:spPr bwMode="auto">
            <a:xfrm flipH="1" flipV="1">
              <a:off x="6591300" y="2133600"/>
              <a:ext cx="1143000" cy="2717800"/>
            </a:xfrm>
            <a:prstGeom prst="bentConnector4">
              <a:avLst>
                <a:gd name="adj1" fmla="val -37000"/>
                <a:gd name="adj2" fmla="val 108411"/>
              </a:avLst>
            </a:prstGeom>
            <a:noFill/>
            <a:ln w="12700">
              <a:solidFill>
                <a:schemeClr val="tx2"/>
              </a:solidFill>
              <a:miter lim="800000"/>
              <a:headEnd/>
              <a:tailEnd type="triangle" w="med" len="med"/>
            </a:ln>
          </p:spPr>
        </p:cxnSp>
        <p:cxnSp>
          <p:nvCxnSpPr>
            <p:cNvPr id="112" name="AutoShape 27"/>
            <p:cNvCxnSpPr>
              <a:cxnSpLocks noChangeShapeType="1"/>
              <a:stCxn id="64" idx="2"/>
              <a:endCxn id="67" idx="0"/>
            </p:cNvCxnSpPr>
            <p:nvPr/>
          </p:nvCxnSpPr>
          <p:spPr bwMode="auto">
            <a:xfrm rot="5400000">
              <a:off x="6445250" y="5264150"/>
              <a:ext cx="292100" cy="1588"/>
            </a:xfrm>
            <a:prstGeom prst="straightConnector1">
              <a:avLst/>
            </a:prstGeom>
            <a:noFill/>
            <a:ln w="12700">
              <a:solidFill>
                <a:schemeClr val="tx2"/>
              </a:solidFill>
              <a:round/>
              <a:headEnd/>
              <a:tailEnd type="triangle" w="med" len="med"/>
            </a:ln>
          </p:spPr>
        </p:cxn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rmAutofit/>
          </a:bodyPr>
          <a:lstStyle/>
          <a:p>
            <a:r>
              <a:rPr lang="en-US" sz="3600" b="1" dirty="0" smtClean="0">
                <a:solidFill>
                  <a:schemeClr val="tx1"/>
                </a:solidFill>
              </a:rPr>
              <a:t>Differential Evolution (DE)</a:t>
            </a:r>
            <a:endParaRPr lang="en-US" sz="3600" b="1" dirty="0">
              <a:solidFill>
                <a:schemeClr val="tx1"/>
              </a:solidFill>
            </a:endParaRPr>
          </a:p>
        </p:txBody>
      </p:sp>
      <p:cxnSp>
        <p:nvCxnSpPr>
          <p:cNvPr id="38" name="Straight Arrow Connector 37"/>
          <p:cNvCxnSpPr/>
          <p:nvPr/>
        </p:nvCxnSpPr>
        <p:spPr bwMode="auto">
          <a:xfrm rot="5400000" flipH="1" flipV="1">
            <a:off x="9910" y="3542170"/>
            <a:ext cx="3199606"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1609316" y="5142370"/>
            <a:ext cx="4724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Flowchart: Connector 39"/>
          <p:cNvSpPr/>
          <p:nvPr/>
        </p:nvSpPr>
        <p:spPr bwMode="auto">
          <a:xfrm>
            <a:off x="2400296" y="1909768"/>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1" name="Flowchart: Connector 40"/>
          <p:cNvSpPr/>
          <p:nvPr/>
        </p:nvSpPr>
        <p:spPr bwMode="auto">
          <a:xfrm>
            <a:off x="3209516" y="3542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2" name="Flowchart: Connector 41"/>
          <p:cNvSpPr/>
          <p:nvPr/>
        </p:nvSpPr>
        <p:spPr bwMode="auto">
          <a:xfrm>
            <a:off x="4962116" y="33897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3" name="Flowchart: Connector 42"/>
          <p:cNvSpPr/>
          <p:nvPr/>
        </p:nvSpPr>
        <p:spPr bwMode="auto">
          <a:xfrm>
            <a:off x="4276316" y="28563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4" name="Flowchart: Connector 43"/>
          <p:cNvSpPr/>
          <p:nvPr/>
        </p:nvSpPr>
        <p:spPr bwMode="auto">
          <a:xfrm>
            <a:off x="3361916" y="47613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5" name="Flowchart: Connector 44"/>
          <p:cNvSpPr/>
          <p:nvPr/>
        </p:nvSpPr>
        <p:spPr bwMode="auto">
          <a:xfrm>
            <a:off x="2828516" y="2780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6" name="Flowchart: Connector 45"/>
          <p:cNvSpPr/>
          <p:nvPr/>
        </p:nvSpPr>
        <p:spPr bwMode="auto">
          <a:xfrm>
            <a:off x="5762753" y="1833568"/>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7" name="Flowchart: Connector 46"/>
          <p:cNvSpPr/>
          <p:nvPr/>
        </p:nvSpPr>
        <p:spPr bwMode="auto">
          <a:xfrm>
            <a:off x="3361916" y="26277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8" name="Flowchart: Connector 47"/>
          <p:cNvSpPr/>
          <p:nvPr/>
        </p:nvSpPr>
        <p:spPr bwMode="auto">
          <a:xfrm>
            <a:off x="3971516" y="3542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cxnSp>
        <p:nvCxnSpPr>
          <p:cNvPr id="49" name="Straight Arrow Connector 48"/>
          <p:cNvCxnSpPr>
            <a:endCxn id="40" idx="3"/>
          </p:cNvCxnSpPr>
          <p:nvPr/>
        </p:nvCxnSpPr>
        <p:spPr bwMode="auto">
          <a:xfrm rot="5400000" flipH="1" flipV="1">
            <a:off x="495296" y="3182850"/>
            <a:ext cx="3070318" cy="7843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49"/>
          <p:cNvCxnSpPr>
            <a:endCxn id="45" idx="3"/>
          </p:cNvCxnSpPr>
          <p:nvPr/>
        </p:nvCxnSpPr>
        <p:spPr bwMode="auto">
          <a:xfrm rot="5400000" flipH="1" flipV="1">
            <a:off x="1114016" y="3405552"/>
            <a:ext cx="2232118" cy="12415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endCxn id="41" idx="3"/>
          </p:cNvCxnSpPr>
          <p:nvPr/>
        </p:nvCxnSpPr>
        <p:spPr bwMode="auto">
          <a:xfrm flipV="1">
            <a:off x="1609316" y="3672252"/>
            <a:ext cx="1622518" cy="14701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51"/>
          <p:cNvCxnSpPr>
            <a:endCxn id="48" idx="3"/>
          </p:cNvCxnSpPr>
          <p:nvPr/>
        </p:nvCxnSpPr>
        <p:spPr bwMode="auto">
          <a:xfrm flipV="1">
            <a:off x="1685516" y="3672252"/>
            <a:ext cx="2308318" cy="14701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flipV="1">
            <a:off x="1609316" y="4391487"/>
            <a:ext cx="2667000" cy="7508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a:stCxn id="45" idx="5"/>
            <a:endCxn id="41" idx="1"/>
          </p:cNvCxnSpPr>
          <p:nvPr/>
        </p:nvCxnSpPr>
        <p:spPr bwMode="auto">
          <a:xfrm rot="16200000" flipH="1">
            <a:off x="2768098" y="3100752"/>
            <a:ext cx="654236" cy="273236"/>
          </a:xfrm>
          <a:prstGeom prst="straightConnector1">
            <a:avLst/>
          </a:prstGeom>
          <a:solidFill>
            <a:schemeClr val="accent1"/>
          </a:solidFill>
          <a:ln w="28575" cap="flat" cmpd="sng" algn="ctr">
            <a:solidFill>
              <a:srgbClr val="00B050"/>
            </a:solidFill>
            <a:prstDash val="sysDash"/>
            <a:round/>
            <a:headEnd type="none" w="med" len="med"/>
            <a:tailEnd type="arrow"/>
          </a:ln>
          <a:effectLst/>
        </p:spPr>
      </p:cxnSp>
      <p:cxnSp>
        <p:nvCxnSpPr>
          <p:cNvPr id="55" name="Straight Arrow Connector 54"/>
          <p:cNvCxnSpPr/>
          <p:nvPr/>
        </p:nvCxnSpPr>
        <p:spPr bwMode="auto">
          <a:xfrm rot="16200000" flipH="1">
            <a:off x="3933416" y="3885070"/>
            <a:ext cx="654236" cy="273236"/>
          </a:xfrm>
          <a:prstGeom prst="straightConnector1">
            <a:avLst/>
          </a:prstGeom>
          <a:solidFill>
            <a:schemeClr val="accent1"/>
          </a:solidFill>
          <a:ln w="28575" cap="flat" cmpd="sng" algn="ctr">
            <a:solidFill>
              <a:srgbClr val="00B050"/>
            </a:solidFill>
            <a:prstDash val="sysDash"/>
            <a:round/>
            <a:headEnd type="none" w="med" len="med"/>
            <a:tailEnd type="arrow"/>
          </a:ln>
          <a:effectLst/>
        </p:spPr>
      </p:cxnSp>
      <p:sp>
        <p:nvSpPr>
          <p:cNvPr id="56" name="5-Point Star 55"/>
          <p:cNvSpPr/>
          <p:nvPr/>
        </p:nvSpPr>
        <p:spPr bwMode="auto">
          <a:xfrm>
            <a:off x="5762753" y="2138368"/>
            <a:ext cx="228600" cy="228600"/>
          </a:xfrm>
          <a:prstGeom prst="star5">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57" name="TextBox 56"/>
          <p:cNvSpPr txBox="1"/>
          <p:nvPr/>
        </p:nvSpPr>
        <p:spPr>
          <a:xfrm>
            <a:off x="1790696" y="1985968"/>
            <a:ext cx="533400" cy="338554"/>
          </a:xfrm>
          <a:prstGeom prst="rect">
            <a:avLst/>
          </a:prstGeom>
          <a:noFill/>
        </p:spPr>
        <p:txBody>
          <a:bodyPr wrap="square" rtlCol="0">
            <a:spAutoFit/>
          </a:bodyPr>
          <a:lstStyle/>
          <a:p>
            <a:r>
              <a:rPr lang="en-US" sz="1600" b="1" i="1" dirty="0" err="1" smtClean="0">
                <a:latin typeface="+mj-lt"/>
              </a:rPr>
              <a:t>X</a:t>
            </a:r>
            <a:r>
              <a:rPr lang="en-US" sz="1400" b="1" i="1" baseline="-25000" dirty="0" err="1" smtClean="0">
                <a:latin typeface="+mj-lt"/>
              </a:rPr>
              <a:t>i,g</a:t>
            </a:r>
            <a:endParaRPr lang="en-US" sz="1400" b="1" i="1" baseline="-25000" dirty="0">
              <a:latin typeface="+mj-lt"/>
            </a:endParaRPr>
          </a:p>
        </p:txBody>
      </p:sp>
      <p:sp>
        <p:nvSpPr>
          <p:cNvPr id="58" name="TextBox 57"/>
          <p:cNvSpPr txBox="1"/>
          <p:nvPr/>
        </p:nvSpPr>
        <p:spPr>
          <a:xfrm>
            <a:off x="3285716" y="2246770"/>
            <a:ext cx="2010180" cy="384721"/>
          </a:xfrm>
          <a:prstGeom prst="rect">
            <a:avLst/>
          </a:prstGeom>
          <a:noFill/>
        </p:spPr>
        <p:txBody>
          <a:bodyPr wrap="square" rtlCol="0">
            <a:spAutoFit/>
          </a:bodyPr>
          <a:lstStyle/>
          <a:p>
            <a:r>
              <a:rPr lang="en-US" sz="1600" b="1" i="1" dirty="0" smtClean="0">
                <a:latin typeface="+mj-lt"/>
              </a:rPr>
              <a:t>F </a:t>
            </a:r>
            <a:r>
              <a:rPr lang="en-US" sz="1600" b="1" dirty="0" smtClean="0">
                <a:latin typeface="+mj-lt"/>
              </a:rPr>
              <a:t>* (</a:t>
            </a:r>
            <a:r>
              <a:rPr lang="en-US" sz="1900" b="1" i="1" dirty="0" smtClean="0">
                <a:latin typeface="+mj-lt"/>
              </a:rPr>
              <a:t>x</a:t>
            </a:r>
            <a:r>
              <a:rPr lang="en-US" sz="1600" b="1" i="1" baseline="-25000" dirty="0" smtClean="0">
                <a:latin typeface="+mj-lt"/>
              </a:rPr>
              <a:t>j,r2,g</a:t>
            </a:r>
            <a:r>
              <a:rPr lang="en-US" sz="1600" b="1" dirty="0" smtClean="0">
                <a:latin typeface="+mj-lt"/>
              </a:rPr>
              <a:t> – </a:t>
            </a:r>
            <a:r>
              <a:rPr lang="en-US" sz="1900" b="1" i="1" dirty="0" smtClean="0">
                <a:latin typeface="+mj-lt"/>
              </a:rPr>
              <a:t>x</a:t>
            </a:r>
            <a:r>
              <a:rPr lang="en-US" sz="1600" b="1" i="1" baseline="-25000" dirty="0" smtClean="0">
                <a:latin typeface="+mj-lt"/>
              </a:rPr>
              <a:t>j,r3,g </a:t>
            </a:r>
            <a:r>
              <a:rPr lang="en-US" sz="1600" b="1" dirty="0" smtClean="0">
                <a:latin typeface="+mj-lt"/>
              </a:rPr>
              <a:t>)</a:t>
            </a:r>
            <a:endParaRPr lang="en-US" sz="1600" b="1" i="1" baseline="-25000" dirty="0">
              <a:latin typeface="+mj-lt"/>
            </a:endParaRPr>
          </a:p>
        </p:txBody>
      </p:sp>
      <p:sp>
        <p:nvSpPr>
          <p:cNvPr id="59" name="TextBox 58"/>
          <p:cNvSpPr txBox="1"/>
          <p:nvPr/>
        </p:nvSpPr>
        <p:spPr>
          <a:xfrm>
            <a:off x="2142716" y="2932570"/>
            <a:ext cx="685800" cy="307777"/>
          </a:xfrm>
          <a:prstGeom prst="rect">
            <a:avLst/>
          </a:prstGeom>
          <a:noFill/>
        </p:spPr>
        <p:txBody>
          <a:bodyPr wrap="square" rtlCol="0">
            <a:spAutoFit/>
          </a:bodyPr>
          <a:lstStyle/>
          <a:p>
            <a:r>
              <a:rPr lang="en-US" sz="1400" b="1" i="1" dirty="0" smtClean="0">
                <a:latin typeface="+mj-lt"/>
              </a:rPr>
              <a:t>X</a:t>
            </a:r>
            <a:r>
              <a:rPr lang="en-US" sz="1400" b="1" i="1" baseline="-25000" dirty="0" smtClean="0">
                <a:latin typeface="+mj-lt"/>
              </a:rPr>
              <a:t>r3,g</a:t>
            </a:r>
            <a:endParaRPr lang="en-US" sz="1600" b="1" i="1" baseline="-25000" dirty="0">
              <a:latin typeface="+mj-lt"/>
            </a:endParaRPr>
          </a:p>
        </p:txBody>
      </p:sp>
      <p:sp>
        <p:nvSpPr>
          <p:cNvPr id="60" name="TextBox 59"/>
          <p:cNvSpPr txBox="1"/>
          <p:nvPr/>
        </p:nvSpPr>
        <p:spPr>
          <a:xfrm>
            <a:off x="3229380" y="3200400"/>
            <a:ext cx="733020" cy="307777"/>
          </a:xfrm>
          <a:prstGeom prst="rect">
            <a:avLst/>
          </a:prstGeom>
          <a:noFill/>
        </p:spPr>
        <p:txBody>
          <a:bodyPr wrap="square" rtlCol="0">
            <a:spAutoFit/>
          </a:bodyPr>
          <a:lstStyle/>
          <a:p>
            <a:r>
              <a:rPr lang="en-US" sz="1400" b="1" i="1" dirty="0" smtClean="0">
                <a:latin typeface="+mj-lt"/>
              </a:rPr>
              <a:t>X</a:t>
            </a:r>
            <a:r>
              <a:rPr lang="en-US" sz="1400" b="1" i="1" baseline="-25000" dirty="0" smtClean="0">
                <a:latin typeface="+mj-lt"/>
              </a:rPr>
              <a:t>r2,g</a:t>
            </a:r>
            <a:endParaRPr lang="en-US" sz="1600" b="1" i="1" baseline="-25000" dirty="0">
              <a:latin typeface="+mj-lt"/>
            </a:endParaRPr>
          </a:p>
        </p:txBody>
      </p:sp>
      <p:sp>
        <p:nvSpPr>
          <p:cNvPr id="61" name="TextBox 60"/>
          <p:cNvSpPr txBox="1"/>
          <p:nvPr/>
        </p:nvSpPr>
        <p:spPr>
          <a:xfrm>
            <a:off x="4114800" y="3505200"/>
            <a:ext cx="685800" cy="307777"/>
          </a:xfrm>
          <a:prstGeom prst="rect">
            <a:avLst/>
          </a:prstGeom>
          <a:noFill/>
        </p:spPr>
        <p:txBody>
          <a:bodyPr wrap="square" rtlCol="0">
            <a:spAutoFit/>
          </a:bodyPr>
          <a:lstStyle/>
          <a:p>
            <a:r>
              <a:rPr lang="en-US" sz="1400" b="1" i="1" dirty="0" smtClean="0">
                <a:latin typeface="+mj-lt"/>
              </a:rPr>
              <a:t>X</a:t>
            </a:r>
            <a:r>
              <a:rPr lang="en-US" sz="1400" b="1" i="1" baseline="-25000" dirty="0" smtClean="0">
                <a:latin typeface="+mj-lt"/>
              </a:rPr>
              <a:t>r1,g</a:t>
            </a:r>
            <a:endParaRPr lang="en-US" sz="1400" b="1" i="1" baseline="-25000" dirty="0">
              <a:latin typeface="+mj-lt"/>
            </a:endParaRPr>
          </a:p>
        </p:txBody>
      </p:sp>
      <p:sp>
        <p:nvSpPr>
          <p:cNvPr id="62" name="TextBox 61"/>
          <p:cNvSpPr txBox="1"/>
          <p:nvPr/>
        </p:nvSpPr>
        <p:spPr>
          <a:xfrm>
            <a:off x="4596356" y="4639450"/>
            <a:ext cx="3518940" cy="384721"/>
          </a:xfrm>
          <a:prstGeom prst="rect">
            <a:avLst/>
          </a:prstGeom>
          <a:noFill/>
        </p:spPr>
        <p:txBody>
          <a:bodyPr wrap="square" rtlCol="0">
            <a:spAutoFit/>
          </a:bodyPr>
          <a:lstStyle/>
          <a:p>
            <a:r>
              <a:rPr lang="en-US" sz="1600" b="1" dirty="0" smtClean="0">
                <a:latin typeface="+mj-lt"/>
              </a:rPr>
              <a:t> </a:t>
            </a:r>
            <a:r>
              <a:rPr lang="en-US" sz="1600" b="1" i="1" dirty="0" err="1" smtClean="0">
                <a:latin typeface="+mj-lt"/>
              </a:rPr>
              <a:t>V</a:t>
            </a:r>
            <a:r>
              <a:rPr lang="en-US" sz="1600" b="1" i="1" baseline="-25000" dirty="0" err="1" smtClean="0">
                <a:latin typeface="+mj-lt"/>
              </a:rPr>
              <a:t>j,i,g</a:t>
            </a:r>
            <a:r>
              <a:rPr lang="en-US" sz="1600" b="1" dirty="0" smtClean="0">
                <a:latin typeface="+mj-lt"/>
              </a:rPr>
              <a:t> = </a:t>
            </a:r>
            <a:r>
              <a:rPr lang="en-US" sz="1900" b="1" i="1" dirty="0" smtClean="0">
                <a:latin typeface="+mj-lt"/>
              </a:rPr>
              <a:t>x</a:t>
            </a:r>
            <a:r>
              <a:rPr lang="en-US" sz="1600" b="1" i="1" baseline="-25000" dirty="0" smtClean="0">
                <a:latin typeface="+mj-lt"/>
              </a:rPr>
              <a:t>j,r1,g</a:t>
            </a:r>
            <a:r>
              <a:rPr lang="en-US" sz="1600" b="1" dirty="0" smtClean="0">
                <a:latin typeface="+mj-lt"/>
              </a:rPr>
              <a:t> + </a:t>
            </a:r>
            <a:r>
              <a:rPr lang="en-US" sz="1600" b="1" i="1" dirty="0" smtClean="0">
                <a:latin typeface="+mj-lt"/>
              </a:rPr>
              <a:t>F</a:t>
            </a:r>
            <a:r>
              <a:rPr lang="en-US" sz="1600" b="1" dirty="0" smtClean="0">
                <a:latin typeface="+mj-lt"/>
              </a:rPr>
              <a:t> * (</a:t>
            </a:r>
            <a:r>
              <a:rPr lang="en-US" sz="1900" b="1" i="1" dirty="0" smtClean="0">
                <a:latin typeface="+mj-lt"/>
              </a:rPr>
              <a:t>x</a:t>
            </a:r>
            <a:r>
              <a:rPr lang="en-US" sz="1600" b="1" i="1" baseline="-25000" dirty="0" smtClean="0">
                <a:latin typeface="+mj-lt"/>
              </a:rPr>
              <a:t>j,r2,g</a:t>
            </a:r>
            <a:r>
              <a:rPr lang="en-US" sz="1600" b="1" dirty="0" smtClean="0">
                <a:latin typeface="+mj-lt"/>
              </a:rPr>
              <a:t> – </a:t>
            </a:r>
            <a:r>
              <a:rPr lang="en-US" sz="1900" b="1" i="1" dirty="0" smtClean="0">
                <a:latin typeface="+mj-lt"/>
              </a:rPr>
              <a:t>x</a:t>
            </a:r>
            <a:r>
              <a:rPr lang="en-US" sz="1600" b="1" i="1" baseline="-25000" dirty="0" smtClean="0">
                <a:latin typeface="+mj-lt"/>
              </a:rPr>
              <a:t>j,r3,g </a:t>
            </a:r>
            <a:r>
              <a:rPr lang="en-US" sz="1600" b="1" dirty="0" smtClean="0">
                <a:latin typeface="+mj-lt"/>
              </a:rPr>
              <a:t>)</a:t>
            </a:r>
            <a:endParaRPr lang="en-US" sz="1600" b="1" i="1" baseline="-25000" dirty="0">
              <a:latin typeface="+mj-lt"/>
            </a:endParaRPr>
          </a:p>
        </p:txBody>
      </p:sp>
      <p:cxnSp>
        <p:nvCxnSpPr>
          <p:cNvPr id="63" name="Shape 62"/>
          <p:cNvCxnSpPr>
            <a:endCxn id="58" idx="1"/>
          </p:cNvCxnSpPr>
          <p:nvPr/>
        </p:nvCxnSpPr>
        <p:spPr bwMode="auto">
          <a:xfrm rot="5400000" flipH="1" flipV="1">
            <a:off x="2886587" y="2609663"/>
            <a:ext cx="569661" cy="228598"/>
          </a:xfrm>
          <a:prstGeom prst="curvedConnector2">
            <a:avLst/>
          </a:prstGeom>
          <a:solidFill>
            <a:schemeClr val="accent1"/>
          </a:solidFill>
          <a:ln w="12700" cap="flat" cmpd="sng" algn="ctr">
            <a:solidFill>
              <a:schemeClr val="tx1"/>
            </a:solidFill>
            <a:prstDash val="sysDot"/>
            <a:round/>
            <a:headEnd type="none" w="med" len="med"/>
            <a:tailEnd type="arrow"/>
          </a:ln>
          <a:effectLst/>
        </p:spPr>
      </p:cxnSp>
      <p:cxnSp>
        <p:nvCxnSpPr>
          <p:cNvPr id="64" name="Curved Connector 63"/>
          <p:cNvCxnSpPr/>
          <p:nvPr/>
        </p:nvCxnSpPr>
        <p:spPr bwMode="auto">
          <a:xfrm rot="16200000" flipH="1">
            <a:off x="4428716" y="4532770"/>
            <a:ext cx="304800" cy="152400"/>
          </a:xfrm>
          <a:prstGeom prst="curvedConnector3">
            <a:avLst>
              <a:gd name="adj1" fmla="val 50000"/>
            </a:avLst>
          </a:prstGeom>
          <a:solidFill>
            <a:schemeClr val="accent1"/>
          </a:solidFill>
          <a:ln w="12700" cap="flat" cmpd="sng" algn="ctr">
            <a:solidFill>
              <a:schemeClr val="tx1"/>
            </a:solidFill>
            <a:prstDash val="sysDot"/>
            <a:round/>
            <a:headEnd type="none" w="med" len="med"/>
            <a:tailEnd type="arrow"/>
          </a:ln>
          <a:effectLst/>
        </p:spPr>
      </p:cxnSp>
      <p:sp>
        <p:nvSpPr>
          <p:cNvPr id="65" name="Flowchart: Connector 64"/>
          <p:cNvSpPr/>
          <p:nvPr/>
        </p:nvSpPr>
        <p:spPr bwMode="auto">
          <a:xfrm>
            <a:off x="5266916" y="3923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6" name="TextBox 65"/>
          <p:cNvSpPr txBox="1"/>
          <p:nvPr/>
        </p:nvSpPr>
        <p:spPr>
          <a:xfrm>
            <a:off x="6027841" y="1757368"/>
            <a:ext cx="2683101" cy="307777"/>
          </a:xfrm>
          <a:prstGeom prst="rect">
            <a:avLst/>
          </a:prstGeom>
          <a:noFill/>
        </p:spPr>
        <p:txBody>
          <a:bodyPr wrap="square" rtlCol="0">
            <a:spAutoFit/>
          </a:bodyPr>
          <a:lstStyle/>
          <a:p>
            <a:r>
              <a:rPr lang="en-US" sz="1400" b="1" i="1" dirty="0" smtClean="0">
                <a:latin typeface="+mj-lt"/>
              </a:rPr>
              <a:t>N  population vectors</a:t>
            </a:r>
            <a:endParaRPr lang="en-US" sz="1400" b="1" i="1" baseline="-25000" dirty="0">
              <a:latin typeface="+mj-lt"/>
            </a:endParaRPr>
          </a:p>
        </p:txBody>
      </p:sp>
      <p:sp>
        <p:nvSpPr>
          <p:cNvPr id="67" name="TextBox 66"/>
          <p:cNvSpPr txBox="1"/>
          <p:nvPr/>
        </p:nvSpPr>
        <p:spPr>
          <a:xfrm>
            <a:off x="6016037" y="2138369"/>
            <a:ext cx="1905000" cy="304800"/>
          </a:xfrm>
          <a:prstGeom prst="rect">
            <a:avLst/>
          </a:prstGeom>
          <a:noFill/>
        </p:spPr>
        <p:txBody>
          <a:bodyPr wrap="square" rtlCol="0">
            <a:spAutoFit/>
          </a:bodyPr>
          <a:lstStyle/>
          <a:p>
            <a:r>
              <a:rPr lang="en-US" sz="1400" b="1" i="1" dirty="0" err="1" smtClean="0">
                <a:latin typeface="+mj-lt"/>
              </a:rPr>
              <a:t>V</a:t>
            </a:r>
            <a:r>
              <a:rPr lang="en-US" sz="1400" b="1" i="1" baseline="-25000" dirty="0" err="1" smtClean="0">
                <a:latin typeface="+mj-lt"/>
              </a:rPr>
              <a:t>i,g</a:t>
            </a:r>
            <a:r>
              <a:rPr lang="en-US" sz="1400" b="1" i="1" dirty="0" smtClean="0">
                <a:latin typeface="+mj-lt"/>
              </a:rPr>
              <a:t> : Mutant vector</a:t>
            </a:r>
            <a:endParaRPr lang="en-US" sz="1400" b="1" i="1" dirty="0">
              <a:latin typeface="+mj-lt"/>
            </a:endParaRPr>
          </a:p>
        </p:txBody>
      </p:sp>
      <p:sp>
        <p:nvSpPr>
          <p:cNvPr id="71" name="5-Point Star 70"/>
          <p:cNvSpPr/>
          <p:nvPr/>
        </p:nvSpPr>
        <p:spPr bwMode="auto">
          <a:xfrm>
            <a:off x="4276316" y="4304170"/>
            <a:ext cx="228600" cy="228600"/>
          </a:xfrm>
          <a:prstGeom prst="star5">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72" name="Content Placeholder 2"/>
          <p:cNvSpPr txBox="1">
            <a:spLocks/>
          </p:cNvSpPr>
          <p:nvPr/>
        </p:nvSpPr>
        <p:spPr>
          <a:xfrm>
            <a:off x="342896" y="5257800"/>
            <a:ext cx="8229600" cy="990600"/>
          </a:xfrm>
          <a:prstGeom prst="rect">
            <a:avLst/>
          </a:prstGeom>
        </p:spPr>
        <p:txBody>
          <a:bodyPr vert="horz">
            <a:noAutofit/>
          </a:bodyPr>
          <a:lstStyle/>
          <a:p>
            <a:pPr marL="274320" lvl="0" indent="-274320" algn="just">
              <a:spcBef>
                <a:spcPts val="600"/>
              </a:spcBef>
              <a:buClr>
                <a:schemeClr val="accent1"/>
              </a:buClr>
              <a:buSzPct val="70000"/>
            </a:pPr>
            <a:r>
              <a:rPr kumimoji="0" lang="en-US" sz="3600" b="1" i="1" u="none" strike="noStrike" kern="1200" cap="none" spc="0" normalizeH="0" baseline="0" noProof="0" dirty="0" smtClean="0">
                <a:ln>
                  <a:noFill/>
                </a:ln>
                <a:solidFill>
                  <a:srgbClr val="FF0000"/>
                </a:solidFill>
                <a:effectLst/>
                <a:uLnTx/>
                <a:uFillTx/>
                <a:latin typeface="+mn-lt"/>
                <a:ea typeface="+mn-ea"/>
                <a:cs typeface="+mn-cs"/>
              </a:rPr>
              <a:t>Combine</a:t>
            </a:r>
            <a:r>
              <a:rPr kumimoji="0" lang="en-US" sz="3600" b="1" i="1" u="none" strike="noStrike" kern="1200" cap="none" spc="0" normalizeH="0" baseline="0" noProof="0" dirty="0" smtClean="0">
                <a:ln>
                  <a:noFill/>
                </a:ln>
                <a:solidFill>
                  <a:schemeClr val="tx1"/>
                </a:solidFill>
                <a:effectLst/>
                <a:uLnTx/>
                <a:uFillTx/>
                <a:latin typeface="+mn-lt"/>
                <a:ea typeface="+mn-ea"/>
                <a:cs typeface="+mn-cs"/>
              </a:rPr>
              <a:t> randomly selected </a:t>
            </a:r>
            <a:r>
              <a:rPr lang="en-US" sz="3600" b="1" i="1" dirty="0" smtClean="0"/>
              <a:t>vectors to produce </a:t>
            </a:r>
            <a:r>
              <a:rPr kumimoji="0" lang="en-US" sz="3600" b="1" i="1" u="none" strike="noStrike" kern="1200" cap="none" spc="0" normalizeH="0" baseline="0" noProof="0" dirty="0" smtClean="0">
                <a:ln>
                  <a:noFill/>
                </a:ln>
                <a:solidFill>
                  <a:schemeClr val="tx1"/>
                </a:solidFill>
                <a:effectLst/>
                <a:uLnTx/>
                <a:uFillTx/>
                <a:latin typeface="+mn-lt"/>
                <a:ea typeface="+mn-ea"/>
                <a:cs typeface="+mn-cs"/>
              </a:rPr>
              <a:t>mutant vector</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600" b="1" i="1" u="none" strike="noStrike" kern="1200" cap="none" spc="0" normalizeH="0" baseline="0" noProof="0" dirty="0">
              <a:ln>
                <a:noFill/>
              </a:ln>
              <a:solidFill>
                <a:schemeClr val="tx1"/>
              </a:solidFill>
              <a:effectLst/>
              <a:uLnTx/>
              <a:uFillTx/>
              <a:latin typeface="+mn-lt"/>
              <a:ea typeface="+mn-ea"/>
              <a:cs typeface="+mn-cs"/>
            </a:endParaRPr>
          </a:p>
        </p:txBody>
      </p:sp>
      <p:sp>
        <p:nvSpPr>
          <p:cNvPr id="35" name="TextBox 34"/>
          <p:cNvSpPr txBox="1"/>
          <p:nvPr/>
        </p:nvSpPr>
        <p:spPr>
          <a:xfrm>
            <a:off x="6096000" y="2514600"/>
            <a:ext cx="2683101" cy="307777"/>
          </a:xfrm>
          <a:prstGeom prst="rect">
            <a:avLst/>
          </a:prstGeom>
          <a:noFill/>
        </p:spPr>
        <p:txBody>
          <a:bodyPr wrap="square" rtlCol="0">
            <a:spAutoFit/>
          </a:bodyPr>
          <a:lstStyle/>
          <a:p>
            <a:r>
              <a:rPr lang="en-US" sz="1400" b="1" i="1" dirty="0" err="1" smtClean="0">
                <a:latin typeface="+mj-lt"/>
              </a:rPr>
              <a:t>X</a:t>
            </a:r>
            <a:r>
              <a:rPr lang="en-US" sz="1400" b="1" i="1" baseline="-25000" dirty="0" err="1" smtClean="0">
                <a:latin typeface="+mj-lt"/>
              </a:rPr>
              <a:t>i,g</a:t>
            </a:r>
            <a:r>
              <a:rPr lang="en-US" sz="1400" b="1" i="1" dirty="0" smtClean="0"/>
              <a:t> : Target vectors</a:t>
            </a:r>
            <a:endParaRPr lang="en-US" sz="1400" b="1" i="1" baseline="-25000" dirty="0">
              <a:latin typeface="+mj-lt"/>
            </a:endParaRPr>
          </a:p>
        </p:txBody>
      </p:sp>
      <p:sp>
        <p:nvSpPr>
          <p:cNvPr id="37" name="Flowchart: Connector 36"/>
          <p:cNvSpPr/>
          <p:nvPr/>
        </p:nvSpPr>
        <p:spPr bwMode="auto">
          <a:xfrm>
            <a:off x="5791200" y="2590800"/>
            <a:ext cx="152400" cy="152400"/>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amond(in)">
                                      <p:cBhvr>
                                        <p:cTn id="7" dur="2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down)">
                                      <p:cBhvr>
                                        <p:cTn id="41" dur="500"/>
                                        <p:tgtEl>
                                          <p:spTgt spid="49"/>
                                        </p:tgtEl>
                                      </p:cBhvr>
                                    </p:animEffect>
                                  </p:childTnLst>
                                </p:cTn>
                              </p:par>
                            </p:childTnLst>
                          </p:cTn>
                        </p:par>
                        <p:par>
                          <p:cTn id="42" fill="hold">
                            <p:stCondLst>
                              <p:cond delay="500"/>
                            </p:stCondLst>
                            <p:childTnLst>
                              <p:par>
                                <p:cTn id="43" presetID="4" presetClass="entr" presetSubtype="16" fill="hold" grpId="0" nodeType="after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box(in)">
                                      <p:cBhvr>
                                        <p:cTn id="45" dur="500"/>
                                        <p:tgtEl>
                                          <p:spTgt spid="57"/>
                                        </p:tgtEl>
                                      </p:cBhvr>
                                    </p:animEffect>
                                  </p:childTnLst>
                                </p:cTn>
                              </p:par>
                            </p:childTnLst>
                          </p:cTn>
                        </p:par>
                        <p:par>
                          <p:cTn id="46" fill="hold">
                            <p:stCondLst>
                              <p:cond delay="1000"/>
                            </p:stCondLst>
                            <p:childTnLst>
                              <p:par>
                                <p:cTn id="47" presetID="1" presetClass="emph" presetSubtype="2" fill="hold" nodeType="afterEffect">
                                  <p:stCondLst>
                                    <p:cond delay="0"/>
                                  </p:stCondLst>
                                  <p:childTnLst>
                                    <p:animClr clrSpc="rgb" dir="cw">
                                      <p:cBhvr>
                                        <p:cTn id="48" dur="2000" fill="hold"/>
                                        <p:tgtEl>
                                          <p:spTgt spid="40"/>
                                        </p:tgtEl>
                                        <p:attrNameLst>
                                          <p:attrName>fillcolor</p:attrName>
                                        </p:attrNameLst>
                                      </p:cBhvr>
                                      <p:to>
                                        <a:srgbClr val="FF0000"/>
                                      </p:to>
                                    </p:animClr>
                                    <p:set>
                                      <p:cBhvr>
                                        <p:cTn id="49" dur="2000" fill="hold"/>
                                        <p:tgtEl>
                                          <p:spTgt spid="40"/>
                                        </p:tgtEl>
                                        <p:attrNameLst>
                                          <p:attrName>fill.type</p:attrName>
                                        </p:attrNameLst>
                                      </p:cBhvr>
                                      <p:to>
                                        <p:strVal val="solid"/>
                                      </p:to>
                                    </p:set>
                                    <p:set>
                                      <p:cBhvr>
                                        <p:cTn id="50" dur="2000" fill="hold"/>
                                        <p:tgtEl>
                                          <p:spTgt spid="4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45"/>
                                        </p:tgtEl>
                                        <p:attrNameLst>
                                          <p:attrName>fillcolor</p:attrName>
                                        </p:attrNameLst>
                                      </p:cBhvr>
                                      <p:to>
                                        <a:schemeClr val="accent2"/>
                                      </p:to>
                                    </p:animClr>
                                    <p:set>
                                      <p:cBhvr>
                                        <p:cTn id="55" dur="500" fill="hold"/>
                                        <p:tgtEl>
                                          <p:spTgt spid="45"/>
                                        </p:tgtEl>
                                        <p:attrNameLst>
                                          <p:attrName>fill.type</p:attrName>
                                        </p:attrNameLst>
                                      </p:cBhvr>
                                      <p:to>
                                        <p:strVal val="solid"/>
                                      </p:to>
                                    </p:set>
                                    <p:set>
                                      <p:cBhvr>
                                        <p:cTn id="56" dur="500" fill="hold"/>
                                        <p:tgtEl>
                                          <p:spTgt spid="45"/>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41"/>
                                        </p:tgtEl>
                                        <p:attrNameLst>
                                          <p:attrName>fillcolor</p:attrName>
                                        </p:attrNameLst>
                                      </p:cBhvr>
                                      <p:to>
                                        <a:schemeClr val="accent2"/>
                                      </p:to>
                                    </p:animClr>
                                    <p:set>
                                      <p:cBhvr>
                                        <p:cTn id="59" dur="500" fill="hold"/>
                                        <p:tgtEl>
                                          <p:spTgt spid="41"/>
                                        </p:tgtEl>
                                        <p:attrNameLst>
                                          <p:attrName>fill.type</p:attrName>
                                        </p:attrNameLst>
                                      </p:cBhvr>
                                      <p:to>
                                        <p:strVal val="solid"/>
                                      </p:to>
                                    </p:set>
                                    <p:set>
                                      <p:cBhvr>
                                        <p:cTn id="60" dur="500" fill="hold"/>
                                        <p:tgtEl>
                                          <p:spTgt spid="41"/>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500" fill="hold"/>
                                        <p:tgtEl>
                                          <p:spTgt spid="48"/>
                                        </p:tgtEl>
                                        <p:attrNameLst>
                                          <p:attrName>fillcolor</p:attrName>
                                        </p:attrNameLst>
                                      </p:cBhvr>
                                      <p:to>
                                        <a:schemeClr val="accent2"/>
                                      </p:to>
                                    </p:animClr>
                                    <p:set>
                                      <p:cBhvr>
                                        <p:cTn id="63" dur="500" fill="hold"/>
                                        <p:tgtEl>
                                          <p:spTgt spid="48"/>
                                        </p:tgtEl>
                                        <p:attrNameLst>
                                          <p:attrName>fill.type</p:attrName>
                                        </p:attrNameLst>
                                      </p:cBhvr>
                                      <p:to>
                                        <p:strVal val="solid"/>
                                      </p:to>
                                    </p:set>
                                    <p:set>
                                      <p:cBhvr>
                                        <p:cTn id="64" dur="500" fill="hold"/>
                                        <p:tgtEl>
                                          <p:spTgt spid="48"/>
                                        </p:tgtEl>
                                        <p:attrNameLst>
                                          <p:attrName>fill.on</p:attrName>
                                        </p:attrNameLst>
                                      </p:cBhvr>
                                      <p:to>
                                        <p:strVal val="true"/>
                                      </p:to>
                                    </p:set>
                                  </p:childTnLst>
                                </p:cTn>
                              </p:par>
                            </p:childTnLst>
                          </p:cTn>
                        </p:par>
                        <p:par>
                          <p:cTn id="65" fill="hold">
                            <p:stCondLst>
                              <p:cond delay="500"/>
                            </p:stCondLst>
                            <p:childTnLst>
                              <p:par>
                                <p:cTn id="66" presetID="22" presetClass="entr" presetSubtype="4" fill="hold"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down)">
                                      <p:cBhvr>
                                        <p:cTn id="68" dur="500"/>
                                        <p:tgtEl>
                                          <p:spTgt spid="50"/>
                                        </p:tgtEl>
                                      </p:cBhvr>
                                    </p:animEffect>
                                  </p:childTnLst>
                                </p:cTn>
                              </p:par>
                              <p:par>
                                <p:cTn id="69" presetID="22" presetClass="entr" presetSubtype="4"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down)">
                                      <p:cBhvr>
                                        <p:cTn id="71" dur="500"/>
                                        <p:tgtEl>
                                          <p:spTgt spid="51"/>
                                        </p:tgtEl>
                                      </p:cBhvr>
                                    </p:animEffect>
                                  </p:childTnLst>
                                </p:cTn>
                              </p:par>
                              <p:par>
                                <p:cTn id="72" presetID="22" presetClass="entr" presetSubtype="4" fill="hold"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down)">
                                      <p:cBhvr>
                                        <p:cTn id="74" dur="500"/>
                                        <p:tgtEl>
                                          <p:spTgt spid="52"/>
                                        </p:tgtEl>
                                      </p:cBhvr>
                                    </p:animEffect>
                                  </p:childTnLst>
                                </p:cTn>
                              </p:par>
                            </p:childTnLst>
                          </p:cTn>
                        </p:par>
                        <p:par>
                          <p:cTn id="75" fill="hold">
                            <p:stCondLst>
                              <p:cond delay="1000"/>
                            </p:stCondLst>
                            <p:childTnLst>
                              <p:par>
                                <p:cTn id="76" presetID="4" presetClass="entr" presetSubtype="16" fill="hold" grpId="0" nodeType="after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ox(in)">
                                      <p:cBhvr>
                                        <p:cTn id="78" dur="500"/>
                                        <p:tgtEl>
                                          <p:spTgt spid="59"/>
                                        </p:tgtEl>
                                      </p:cBhvr>
                                    </p:animEffect>
                                  </p:childTnLst>
                                </p:cTn>
                              </p:par>
                            </p:childTnLst>
                          </p:cTn>
                        </p:par>
                        <p:par>
                          <p:cTn id="79" fill="hold">
                            <p:stCondLst>
                              <p:cond delay="1500"/>
                            </p:stCondLst>
                            <p:childTnLst>
                              <p:par>
                                <p:cTn id="80" presetID="4" presetClass="entr" presetSubtype="16"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box(in)">
                                      <p:cBhvr>
                                        <p:cTn id="82" dur="500"/>
                                        <p:tgtEl>
                                          <p:spTgt spid="60"/>
                                        </p:tgtEl>
                                      </p:cBhvr>
                                    </p:animEffect>
                                  </p:childTnLst>
                                </p:cTn>
                              </p:par>
                            </p:childTnLst>
                          </p:cTn>
                        </p:par>
                        <p:par>
                          <p:cTn id="83" fill="hold">
                            <p:stCondLst>
                              <p:cond delay="2000"/>
                            </p:stCondLst>
                            <p:childTnLst>
                              <p:par>
                                <p:cTn id="84" presetID="4" presetClass="entr" presetSubtype="16" fill="hold" grpId="0" nodeType="after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box(in)">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up)">
                                      <p:cBhvr>
                                        <p:cTn id="91" dur="500"/>
                                        <p:tgtEl>
                                          <p:spTgt spid="54"/>
                                        </p:tgtEl>
                                      </p:cBhvr>
                                    </p:animEffect>
                                  </p:childTnLst>
                                </p:cTn>
                              </p:par>
                            </p:childTnLst>
                          </p:cTn>
                        </p:par>
                        <p:par>
                          <p:cTn id="92" fill="hold">
                            <p:stCondLst>
                              <p:cond delay="500"/>
                            </p:stCondLst>
                            <p:childTnLst>
                              <p:par>
                                <p:cTn id="93" presetID="22" presetClass="entr" presetSubtype="4" fill="hold" nodeType="after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childTnLst>
                          </p:cTn>
                        </p:par>
                        <p:par>
                          <p:cTn id="96" fill="hold">
                            <p:stCondLst>
                              <p:cond delay="1000"/>
                            </p:stCondLst>
                            <p:childTnLst>
                              <p:par>
                                <p:cTn id="97" presetID="4" presetClass="entr" presetSubtype="32" fill="hold" grpId="0" nodeType="after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box(out)">
                                      <p:cBhvr>
                                        <p:cTn id="99" dur="500"/>
                                        <p:tgtEl>
                                          <p:spTgt spid="5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wipe(up)">
                                      <p:cBhvr>
                                        <p:cTn id="104" dur="500"/>
                                        <p:tgtEl>
                                          <p:spTgt spid="55"/>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fade">
                                      <p:cBhvr>
                                        <p:cTn id="108" dur="1000"/>
                                        <p:tgtEl>
                                          <p:spTgt spid="71"/>
                                        </p:tgtEl>
                                      </p:cBhvr>
                                    </p:animEffect>
                                  </p:childTnLst>
                                </p:cTn>
                              </p:par>
                            </p:childTnLst>
                          </p:cTn>
                        </p:par>
                        <p:par>
                          <p:cTn id="109" fill="hold">
                            <p:stCondLst>
                              <p:cond delay="1500"/>
                            </p:stCondLst>
                            <p:childTnLst>
                              <p:par>
                                <p:cTn id="110" presetID="22" presetClass="entr" presetSubtype="4" fill="hold" nodeType="after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down)">
                                      <p:cBhvr>
                                        <p:cTn id="112" dur="500"/>
                                        <p:tgtEl>
                                          <p:spTgt spid="53"/>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wipe(up)">
                                      <p:cBhvr>
                                        <p:cTn id="116" dur="500"/>
                                        <p:tgtEl>
                                          <p:spTgt spid="64"/>
                                        </p:tgtEl>
                                      </p:cBhvr>
                                    </p:animEffect>
                                  </p:childTnLst>
                                </p:cTn>
                              </p:par>
                            </p:childTnLst>
                          </p:cTn>
                        </p:par>
                        <p:par>
                          <p:cTn id="117" fill="hold">
                            <p:stCondLst>
                              <p:cond delay="2500"/>
                            </p:stCondLst>
                            <p:childTnLst>
                              <p:par>
                                <p:cTn id="118" presetID="8" presetClass="entr" presetSubtype="16" fill="hold" nodeType="after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amond(in)">
                                      <p:cBhvr>
                                        <p:cTn id="120" dur="500"/>
                                        <p:tgtEl>
                                          <p:spTgt spid="62"/>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500"/>
                                        <p:tgtEl>
                                          <p:spTgt spid="58"/>
                                        </p:tgtEl>
                                      </p:cBhvr>
                                    </p:animEffect>
                                    <p:set>
                                      <p:cBhvr>
                                        <p:cTn id="125" dur="1" fill="hold">
                                          <p:stCondLst>
                                            <p:cond delay="499"/>
                                          </p:stCondLst>
                                        </p:cTn>
                                        <p:tgtEl>
                                          <p:spTgt spid="58"/>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63"/>
                                        </p:tgtEl>
                                      </p:cBhvr>
                                    </p:animEffect>
                                    <p:set>
                                      <p:cBhvr>
                                        <p:cTn id="128" dur="1" fill="hold">
                                          <p:stCondLst>
                                            <p:cond delay="499"/>
                                          </p:stCondLst>
                                        </p:cTn>
                                        <p:tgtEl>
                                          <p:spTgt spid="63"/>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59"/>
                                        </p:tgtEl>
                                      </p:cBhvr>
                                    </p:animEffect>
                                    <p:set>
                                      <p:cBhvr>
                                        <p:cTn id="131" dur="1" fill="hold">
                                          <p:stCondLst>
                                            <p:cond delay="499"/>
                                          </p:stCondLst>
                                        </p:cTn>
                                        <p:tgtEl>
                                          <p:spTgt spid="59"/>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60"/>
                                        </p:tgtEl>
                                      </p:cBhvr>
                                    </p:animEffect>
                                    <p:set>
                                      <p:cBhvr>
                                        <p:cTn id="134" dur="1" fill="hold">
                                          <p:stCondLst>
                                            <p:cond delay="499"/>
                                          </p:stCondLst>
                                        </p:cTn>
                                        <p:tgtEl>
                                          <p:spTgt spid="60"/>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61"/>
                                        </p:tgtEl>
                                      </p:cBhvr>
                                    </p:animEffect>
                                    <p:set>
                                      <p:cBhvr>
                                        <p:cTn id="137" dur="1" fill="hold">
                                          <p:stCondLst>
                                            <p:cond delay="499"/>
                                          </p:stCondLst>
                                        </p:cTn>
                                        <p:tgtEl>
                                          <p:spTgt spid="61"/>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54"/>
                                        </p:tgtEl>
                                      </p:cBhvr>
                                    </p:animEffect>
                                    <p:set>
                                      <p:cBhvr>
                                        <p:cTn id="140" dur="1" fill="hold">
                                          <p:stCondLst>
                                            <p:cond delay="499"/>
                                          </p:stCondLst>
                                        </p:cTn>
                                        <p:tgtEl>
                                          <p:spTgt spid="54"/>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55"/>
                                        </p:tgtEl>
                                      </p:cBhvr>
                                    </p:animEffect>
                                    <p:set>
                                      <p:cBhvr>
                                        <p:cTn id="143" dur="1" fill="hold">
                                          <p:stCondLst>
                                            <p:cond delay="499"/>
                                          </p:stCondLst>
                                        </p:cTn>
                                        <p:tgtEl>
                                          <p:spTgt spid="55"/>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49"/>
                                        </p:tgtEl>
                                      </p:cBhvr>
                                    </p:animEffect>
                                    <p:set>
                                      <p:cBhvr>
                                        <p:cTn id="146" dur="1" fill="hold">
                                          <p:stCondLst>
                                            <p:cond delay="499"/>
                                          </p:stCondLst>
                                        </p:cTn>
                                        <p:tgtEl>
                                          <p:spTgt spid="49"/>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50"/>
                                        </p:tgtEl>
                                      </p:cBhvr>
                                    </p:animEffect>
                                    <p:set>
                                      <p:cBhvr>
                                        <p:cTn id="149" dur="1" fill="hold">
                                          <p:stCondLst>
                                            <p:cond delay="499"/>
                                          </p:stCondLst>
                                        </p:cTn>
                                        <p:tgtEl>
                                          <p:spTgt spid="50"/>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51"/>
                                        </p:tgtEl>
                                      </p:cBhvr>
                                    </p:animEffect>
                                    <p:set>
                                      <p:cBhvr>
                                        <p:cTn id="152" dur="1" fill="hold">
                                          <p:stCondLst>
                                            <p:cond delay="499"/>
                                          </p:stCondLst>
                                        </p:cTn>
                                        <p:tgtEl>
                                          <p:spTgt spid="51"/>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52"/>
                                        </p:tgtEl>
                                      </p:cBhvr>
                                    </p:animEffect>
                                    <p:set>
                                      <p:cBhvr>
                                        <p:cTn id="155" dur="1" fill="hold">
                                          <p:stCondLst>
                                            <p:cond delay="499"/>
                                          </p:stCondLst>
                                        </p:cTn>
                                        <p:tgtEl>
                                          <p:spTgt spid="52"/>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53"/>
                                        </p:tgtEl>
                                      </p:cBhvr>
                                    </p:animEffect>
                                    <p:set>
                                      <p:cBhvr>
                                        <p:cTn id="158" dur="1" fill="hold">
                                          <p:stCondLst>
                                            <p:cond delay="499"/>
                                          </p:stCondLst>
                                        </p:cTn>
                                        <p:tgtEl>
                                          <p:spTgt spid="53"/>
                                        </p:tgtEl>
                                        <p:attrNameLst>
                                          <p:attrName>style.visibility</p:attrName>
                                        </p:attrNameLst>
                                      </p:cBhvr>
                                      <p:to>
                                        <p:strVal val="hidden"/>
                                      </p:to>
                                    </p:set>
                                  </p:childTnLst>
                                </p:cTn>
                              </p:par>
                              <p:par>
                                <p:cTn id="159" presetID="10" presetClass="exit" presetSubtype="0" fill="hold" grpId="0" nodeType="withEffect">
                                  <p:stCondLst>
                                    <p:cond delay="0"/>
                                  </p:stCondLst>
                                  <p:childTnLst>
                                    <p:animEffect transition="out" filter="fade">
                                      <p:cBhvr>
                                        <p:cTn id="160" dur="500"/>
                                        <p:tgtEl>
                                          <p:spTgt spid="62"/>
                                        </p:tgtEl>
                                      </p:cBhvr>
                                    </p:animEffect>
                                    <p:set>
                                      <p:cBhvr>
                                        <p:cTn id="161" dur="1" fill="hold">
                                          <p:stCondLst>
                                            <p:cond delay="499"/>
                                          </p:stCondLst>
                                        </p:cTn>
                                        <p:tgtEl>
                                          <p:spTgt spid="62"/>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64"/>
                                        </p:tgtEl>
                                      </p:cBhvr>
                                    </p:animEffect>
                                    <p:set>
                                      <p:cBhvr>
                                        <p:cTn id="164" dur="1" fill="hold">
                                          <p:stCondLst>
                                            <p:cond delay="499"/>
                                          </p:stCondLst>
                                        </p:cTn>
                                        <p:tgtEl>
                                          <p:spTgt spid="64"/>
                                        </p:tgtEl>
                                        <p:attrNameLst>
                                          <p:attrName>style.visibility</p:attrName>
                                        </p:attrNameLst>
                                      </p:cBhvr>
                                      <p:to>
                                        <p:strVal val="hidden"/>
                                      </p:to>
                                    </p:set>
                                  </p:childTnLst>
                                </p:cTn>
                              </p:par>
                            </p:childTnLst>
                          </p:cTn>
                        </p:par>
                        <p:par>
                          <p:cTn id="165" fill="hold">
                            <p:stCondLst>
                              <p:cond delay="500"/>
                            </p:stCondLst>
                            <p:childTnLst>
                              <p:par>
                                <p:cTn id="166" presetID="1" presetClass="emph" presetSubtype="2" fill="hold" nodeType="afterEffect">
                                  <p:stCondLst>
                                    <p:cond delay="0"/>
                                  </p:stCondLst>
                                  <p:childTnLst>
                                    <p:animClr clrSpc="rgb" dir="cw">
                                      <p:cBhvr>
                                        <p:cTn id="167" dur="1000" fill="hold"/>
                                        <p:tgtEl>
                                          <p:spTgt spid="45"/>
                                        </p:tgtEl>
                                        <p:attrNameLst>
                                          <p:attrName>fillcolor</p:attrName>
                                        </p:attrNameLst>
                                      </p:cBhvr>
                                      <p:to>
                                        <a:schemeClr val="accent1"/>
                                      </p:to>
                                    </p:animClr>
                                    <p:set>
                                      <p:cBhvr>
                                        <p:cTn id="168" dur="1000" fill="hold"/>
                                        <p:tgtEl>
                                          <p:spTgt spid="45"/>
                                        </p:tgtEl>
                                        <p:attrNameLst>
                                          <p:attrName>fill.type</p:attrName>
                                        </p:attrNameLst>
                                      </p:cBhvr>
                                      <p:to>
                                        <p:strVal val="solid"/>
                                      </p:to>
                                    </p:set>
                                    <p:set>
                                      <p:cBhvr>
                                        <p:cTn id="169" dur="1000" fill="hold"/>
                                        <p:tgtEl>
                                          <p:spTgt spid="45"/>
                                        </p:tgtEl>
                                        <p:attrNameLst>
                                          <p:attrName>fill.on</p:attrName>
                                        </p:attrNameLst>
                                      </p:cBhvr>
                                      <p:to>
                                        <p:strVal val="true"/>
                                      </p:to>
                                    </p:set>
                                  </p:childTnLst>
                                </p:cTn>
                              </p:par>
                              <p:par>
                                <p:cTn id="170" presetID="1" presetClass="emph" presetSubtype="2" fill="hold" nodeType="withEffect">
                                  <p:stCondLst>
                                    <p:cond delay="0"/>
                                  </p:stCondLst>
                                  <p:childTnLst>
                                    <p:animClr clrSpc="rgb" dir="cw">
                                      <p:cBhvr>
                                        <p:cTn id="171" dur="500" fill="hold"/>
                                        <p:tgtEl>
                                          <p:spTgt spid="41"/>
                                        </p:tgtEl>
                                        <p:attrNameLst>
                                          <p:attrName>fillcolor</p:attrName>
                                        </p:attrNameLst>
                                      </p:cBhvr>
                                      <p:to>
                                        <a:schemeClr val="accent1"/>
                                      </p:to>
                                    </p:animClr>
                                    <p:set>
                                      <p:cBhvr>
                                        <p:cTn id="172" dur="500" fill="hold"/>
                                        <p:tgtEl>
                                          <p:spTgt spid="41"/>
                                        </p:tgtEl>
                                        <p:attrNameLst>
                                          <p:attrName>fill.type</p:attrName>
                                        </p:attrNameLst>
                                      </p:cBhvr>
                                      <p:to>
                                        <p:strVal val="solid"/>
                                      </p:to>
                                    </p:set>
                                    <p:set>
                                      <p:cBhvr>
                                        <p:cTn id="173" dur="500" fill="hold"/>
                                        <p:tgtEl>
                                          <p:spTgt spid="41"/>
                                        </p:tgtEl>
                                        <p:attrNameLst>
                                          <p:attrName>fill.on</p:attrName>
                                        </p:attrNameLst>
                                      </p:cBhvr>
                                      <p:to>
                                        <p:strVal val="true"/>
                                      </p:to>
                                    </p:set>
                                  </p:childTnLst>
                                </p:cTn>
                              </p:par>
                              <p:par>
                                <p:cTn id="174" presetID="1" presetClass="emph" presetSubtype="2" fill="hold" nodeType="withEffect">
                                  <p:stCondLst>
                                    <p:cond delay="0"/>
                                  </p:stCondLst>
                                  <p:childTnLst>
                                    <p:animClr clrSpc="rgb" dir="cw">
                                      <p:cBhvr>
                                        <p:cTn id="175" dur="500" fill="hold"/>
                                        <p:tgtEl>
                                          <p:spTgt spid="48"/>
                                        </p:tgtEl>
                                        <p:attrNameLst>
                                          <p:attrName>fillcolor</p:attrName>
                                        </p:attrNameLst>
                                      </p:cBhvr>
                                      <p:to>
                                        <a:schemeClr val="accent1"/>
                                      </p:to>
                                    </p:animClr>
                                    <p:set>
                                      <p:cBhvr>
                                        <p:cTn id="176" dur="500" fill="hold"/>
                                        <p:tgtEl>
                                          <p:spTgt spid="48"/>
                                        </p:tgtEl>
                                        <p:attrNameLst>
                                          <p:attrName>fill.type</p:attrName>
                                        </p:attrNameLst>
                                      </p:cBhvr>
                                      <p:to>
                                        <p:strVal val="solid"/>
                                      </p:to>
                                    </p:set>
                                    <p:set>
                                      <p:cBhvr>
                                        <p:cTn id="177" dur="50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7" grpId="0" animBg="1"/>
      <p:bldP spid="48" grpId="0" animBg="1"/>
      <p:bldP spid="57" grpId="0"/>
      <p:bldP spid="58" grpId="0"/>
      <p:bldP spid="58" grpId="1"/>
      <p:bldP spid="59" grpId="0"/>
      <p:bldP spid="59" grpId="1"/>
      <p:bldP spid="60" grpId="0"/>
      <p:bldP spid="60" grpId="1"/>
      <p:bldP spid="61" grpId="0"/>
      <p:bldP spid="61" grpId="1"/>
      <p:bldP spid="62" grpId="0"/>
      <p:bldP spid="65" grpId="0" animBg="1"/>
      <p:bldP spid="71" grpId="0" animBg="1"/>
      <p:bldP spid="72"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b="1" dirty="0" smtClean="0">
                <a:solidFill>
                  <a:schemeClr val="tx1"/>
                </a:solidFill>
              </a:rPr>
              <a:t>Differential Evolution (DE)</a:t>
            </a:r>
            <a:endParaRPr lang="en-US" sz="3600" b="1" dirty="0">
              <a:solidFill>
                <a:schemeClr val="tx1"/>
              </a:solidFill>
            </a:endParaRPr>
          </a:p>
        </p:txBody>
      </p:sp>
      <p:sp>
        <p:nvSpPr>
          <p:cNvPr id="3" name="Content Placeholder 2"/>
          <p:cNvSpPr>
            <a:spLocks noGrp="1"/>
          </p:cNvSpPr>
          <p:nvPr>
            <p:ph sz="quarter" idx="4294967295"/>
          </p:nvPr>
        </p:nvSpPr>
        <p:spPr>
          <a:xfrm>
            <a:off x="381000" y="4648200"/>
            <a:ext cx="8229600" cy="990600"/>
          </a:xfrm>
        </p:spPr>
        <p:txBody>
          <a:bodyPr>
            <a:noAutofit/>
          </a:bodyPr>
          <a:lstStyle/>
          <a:p>
            <a:pPr algn="just">
              <a:buNone/>
            </a:pPr>
            <a:r>
              <a:rPr lang="en-US" sz="2800" b="1" i="1" dirty="0" smtClean="0"/>
              <a:t>Crossover of target vector with mutant vector produces trial vector</a:t>
            </a:r>
          </a:p>
          <a:p>
            <a:pPr algn="just">
              <a:buNone/>
            </a:pPr>
            <a:r>
              <a:rPr lang="en-US" sz="2800" b="1" i="1" dirty="0" smtClean="0"/>
              <a:t>There are two popular crossover methods in DE, binomial and exponential </a:t>
            </a:r>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smtClean="0"/>
          </a:p>
          <a:p>
            <a:pPr algn="just">
              <a:buNone/>
            </a:pPr>
            <a:endParaRPr lang="en-US" sz="2800" b="1" i="1" dirty="0"/>
          </a:p>
        </p:txBody>
      </p:sp>
      <p:cxnSp>
        <p:nvCxnSpPr>
          <p:cNvPr id="38" name="Straight Arrow Connector 37"/>
          <p:cNvCxnSpPr/>
          <p:nvPr/>
        </p:nvCxnSpPr>
        <p:spPr bwMode="auto">
          <a:xfrm rot="5400000" flipH="1" flipV="1">
            <a:off x="9910" y="3004002"/>
            <a:ext cx="3199606"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1609316" y="4604202"/>
            <a:ext cx="4724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Flowchart: Connector 39"/>
          <p:cNvSpPr/>
          <p:nvPr/>
        </p:nvSpPr>
        <p:spPr bwMode="auto">
          <a:xfrm>
            <a:off x="2400296" y="1371600"/>
            <a:ext cx="152400" cy="152400"/>
          </a:xfrm>
          <a:prstGeom prst="flowChartConnector">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1" name="Flowchart: Connector 40"/>
          <p:cNvSpPr/>
          <p:nvPr/>
        </p:nvSpPr>
        <p:spPr bwMode="auto">
          <a:xfrm>
            <a:off x="3209516" y="30040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2" name="Flowchart: Connector 41"/>
          <p:cNvSpPr/>
          <p:nvPr/>
        </p:nvSpPr>
        <p:spPr bwMode="auto">
          <a:xfrm>
            <a:off x="4962116" y="28516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3" name="Flowchart: Connector 42"/>
          <p:cNvSpPr/>
          <p:nvPr/>
        </p:nvSpPr>
        <p:spPr bwMode="auto">
          <a:xfrm>
            <a:off x="4276316" y="23182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4" name="Flowchart: Connector 43"/>
          <p:cNvSpPr/>
          <p:nvPr/>
        </p:nvSpPr>
        <p:spPr bwMode="auto">
          <a:xfrm>
            <a:off x="3361916" y="42232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5" name="Flowchart: Connector 44"/>
          <p:cNvSpPr/>
          <p:nvPr/>
        </p:nvSpPr>
        <p:spPr bwMode="auto">
          <a:xfrm>
            <a:off x="2828516" y="22420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6" name="Flowchart: Connector 45"/>
          <p:cNvSpPr/>
          <p:nvPr/>
        </p:nvSpPr>
        <p:spPr bwMode="auto">
          <a:xfrm>
            <a:off x="5762753" y="129540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7" name="Flowchart: Connector 46"/>
          <p:cNvSpPr/>
          <p:nvPr/>
        </p:nvSpPr>
        <p:spPr bwMode="auto">
          <a:xfrm>
            <a:off x="3361916" y="20896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8" name="Flowchart: Connector 47"/>
          <p:cNvSpPr/>
          <p:nvPr/>
        </p:nvSpPr>
        <p:spPr bwMode="auto">
          <a:xfrm>
            <a:off x="3971516" y="30040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56" name="5-Point Star 55"/>
          <p:cNvSpPr/>
          <p:nvPr/>
        </p:nvSpPr>
        <p:spPr bwMode="auto">
          <a:xfrm>
            <a:off x="5762753" y="1600200"/>
            <a:ext cx="228600" cy="228600"/>
          </a:xfrm>
          <a:prstGeom prst="star5">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57" name="TextBox 56"/>
          <p:cNvSpPr txBox="1"/>
          <p:nvPr/>
        </p:nvSpPr>
        <p:spPr>
          <a:xfrm>
            <a:off x="1790696" y="1447800"/>
            <a:ext cx="533400" cy="338554"/>
          </a:xfrm>
          <a:prstGeom prst="rect">
            <a:avLst/>
          </a:prstGeom>
          <a:noFill/>
        </p:spPr>
        <p:txBody>
          <a:bodyPr wrap="square" rtlCol="0">
            <a:spAutoFit/>
          </a:bodyPr>
          <a:lstStyle/>
          <a:p>
            <a:r>
              <a:rPr lang="en-US" sz="1600" b="1" i="1" dirty="0" err="1" smtClean="0">
                <a:latin typeface="+mj-lt"/>
              </a:rPr>
              <a:t>X</a:t>
            </a:r>
            <a:r>
              <a:rPr lang="en-US" sz="1400" b="1" i="1" baseline="-25000" dirty="0" err="1" smtClean="0">
                <a:latin typeface="+mj-lt"/>
              </a:rPr>
              <a:t>i,g</a:t>
            </a:r>
            <a:endParaRPr lang="en-US" sz="1400" b="1" i="1" baseline="-25000" dirty="0">
              <a:latin typeface="+mj-lt"/>
            </a:endParaRPr>
          </a:p>
        </p:txBody>
      </p:sp>
      <p:sp>
        <p:nvSpPr>
          <p:cNvPr id="65" name="Flowchart: Connector 64"/>
          <p:cNvSpPr/>
          <p:nvPr/>
        </p:nvSpPr>
        <p:spPr bwMode="auto">
          <a:xfrm>
            <a:off x="5266916" y="3385002"/>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6" name="TextBox 65"/>
          <p:cNvSpPr txBox="1"/>
          <p:nvPr/>
        </p:nvSpPr>
        <p:spPr>
          <a:xfrm>
            <a:off x="6027841" y="1219200"/>
            <a:ext cx="2683101" cy="307777"/>
          </a:xfrm>
          <a:prstGeom prst="rect">
            <a:avLst/>
          </a:prstGeom>
          <a:noFill/>
        </p:spPr>
        <p:txBody>
          <a:bodyPr wrap="square" rtlCol="0">
            <a:spAutoFit/>
          </a:bodyPr>
          <a:lstStyle/>
          <a:p>
            <a:r>
              <a:rPr lang="en-US" sz="1400" b="1" i="1" dirty="0" smtClean="0">
                <a:latin typeface="+mj-lt"/>
              </a:rPr>
              <a:t>N  population vectors : </a:t>
            </a:r>
            <a:r>
              <a:rPr lang="en-US" sz="1400" b="1" i="1" dirty="0" err="1" smtClean="0">
                <a:latin typeface="+mj-lt"/>
              </a:rPr>
              <a:t>X</a:t>
            </a:r>
            <a:r>
              <a:rPr lang="en-US" sz="1400" b="1" i="1" baseline="-25000" dirty="0" err="1" smtClean="0">
                <a:latin typeface="+mj-lt"/>
              </a:rPr>
              <a:t>i,g</a:t>
            </a:r>
            <a:endParaRPr lang="en-US" sz="1400" b="1" i="1" baseline="-25000" dirty="0">
              <a:latin typeface="+mj-lt"/>
            </a:endParaRPr>
          </a:p>
        </p:txBody>
      </p:sp>
      <p:sp>
        <p:nvSpPr>
          <p:cNvPr id="67" name="TextBox 66"/>
          <p:cNvSpPr txBox="1"/>
          <p:nvPr/>
        </p:nvSpPr>
        <p:spPr>
          <a:xfrm>
            <a:off x="6016037" y="1600201"/>
            <a:ext cx="1905000" cy="304800"/>
          </a:xfrm>
          <a:prstGeom prst="rect">
            <a:avLst/>
          </a:prstGeom>
          <a:noFill/>
        </p:spPr>
        <p:txBody>
          <a:bodyPr wrap="square" rtlCol="0">
            <a:spAutoFit/>
          </a:bodyPr>
          <a:lstStyle/>
          <a:p>
            <a:r>
              <a:rPr lang="en-US" sz="1400" b="1" i="1" dirty="0" err="1" smtClean="0">
                <a:latin typeface="+mj-lt"/>
              </a:rPr>
              <a:t>V</a:t>
            </a:r>
            <a:r>
              <a:rPr lang="en-US" sz="1400" b="1" i="1" baseline="-25000" dirty="0" err="1" smtClean="0">
                <a:latin typeface="+mj-lt"/>
              </a:rPr>
              <a:t>i,g</a:t>
            </a:r>
            <a:r>
              <a:rPr lang="en-US" sz="1400" b="1" i="1" dirty="0" smtClean="0">
                <a:latin typeface="+mj-lt"/>
              </a:rPr>
              <a:t> : Mutant vector</a:t>
            </a:r>
            <a:endParaRPr lang="en-US" sz="1400" b="1" i="1" dirty="0">
              <a:latin typeface="+mj-lt"/>
            </a:endParaRPr>
          </a:p>
        </p:txBody>
      </p:sp>
      <p:sp>
        <p:nvSpPr>
          <p:cNvPr id="68" name="Flowchart: Connector 67"/>
          <p:cNvSpPr/>
          <p:nvPr/>
        </p:nvSpPr>
        <p:spPr bwMode="auto">
          <a:xfrm>
            <a:off x="4229096" y="1371600"/>
            <a:ext cx="152400" cy="152400"/>
          </a:xfrm>
          <a:prstGeom prst="flowChartConnector">
            <a:avLst/>
          </a:prstGeom>
          <a:solidFill>
            <a:srgbClr val="56F44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9" name="Flowchart: Connector 68"/>
          <p:cNvSpPr/>
          <p:nvPr/>
        </p:nvSpPr>
        <p:spPr bwMode="auto">
          <a:xfrm>
            <a:off x="5762753" y="2435422"/>
            <a:ext cx="152400" cy="152400"/>
          </a:xfrm>
          <a:prstGeom prst="flowChartConnector">
            <a:avLst/>
          </a:prstGeom>
          <a:solidFill>
            <a:srgbClr val="56F44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70" name="TextBox 69"/>
          <p:cNvSpPr txBox="1"/>
          <p:nvPr/>
        </p:nvSpPr>
        <p:spPr>
          <a:xfrm>
            <a:off x="6041794" y="2359223"/>
            <a:ext cx="1844901" cy="307777"/>
          </a:xfrm>
          <a:prstGeom prst="rect">
            <a:avLst/>
          </a:prstGeom>
          <a:noFill/>
        </p:spPr>
        <p:txBody>
          <a:bodyPr wrap="square" rtlCol="0">
            <a:spAutoFit/>
          </a:bodyPr>
          <a:lstStyle/>
          <a:p>
            <a:r>
              <a:rPr lang="en-US" sz="1400" b="1" i="1" dirty="0" err="1" smtClean="0">
                <a:latin typeface="+mj-lt"/>
              </a:rPr>
              <a:t>Z</a:t>
            </a:r>
            <a:r>
              <a:rPr lang="en-US" sz="1400" b="1" i="1" baseline="-25000" dirty="0" err="1" smtClean="0">
                <a:latin typeface="+mj-lt"/>
              </a:rPr>
              <a:t>i,g</a:t>
            </a:r>
            <a:r>
              <a:rPr lang="en-US" sz="1400" b="1" i="1" dirty="0" smtClean="0">
                <a:latin typeface="+mj-lt"/>
              </a:rPr>
              <a:t> : Trial vector</a:t>
            </a:r>
            <a:endParaRPr lang="en-US" sz="1400" b="1" i="1" dirty="0">
              <a:latin typeface="+mj-lt"/>
            </a:endParaRPr>
          </a:p>
        </p:txBody>
      </p:sp>
      <p:sp>
        <p:nvSpPr>
          <p:cNvPr id="71" name="5-Point Star 70"/>
          <p:cNvSpPr/>
          <p:nvPr/>
        </p:nvSpPr>
        <p:spPr bwMode="auto">
          <a:xfrm>
            <a:off x="4276316" y="3766002"/>
            <a:ext cx="228600" cy="228600"/>
          </a:xfrm>
          <a:prstGeom prst="star5">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74" name="TextBox 73"/>
          <p:cNvSpPr txBox="1"/>
          <p:nvPr/>
        </p:nvSpPr>
        <p:spPr>
          <a:xfrm>
            <a:off x="4533896" y="1219200"/>
            <a:ext cx="533400" cy="338554"/>
          </a:xfrm>
          <a:prstGeom prst="rect">
            <a:avLst/>
          </a:prstGeom>
          <a:noFill/>
        </p:spPr>
        <p:txBody>
          <a:bodyPr wrap="square" rtlCol="0">
            <a:spAutoFit/>
          </a:bodyPr>
          <a:lstStyle/>
          <a:p>
            <a:r>
              <a:rPr lang="en-US" sz="1600" b="1" i="1" dirty="0" err="1" smtClean="0">
                <a:latin typeface="+mj-lt"/>
              </a:rPr>
              <a:t>Z</a:t>
            </a:r>
            <a:r>
              <a:rPr lang="en-US" sz="1400" b="1" i="1" baseline="-25000" dirty="0" err="1" smtClean="0">
                <a:latin typeface="+mj-lt"/>
              </a:rPr>
              <a:t>i,g</a:t>
            </a:r>
            <a:endParaRPr lang="en-US" sz="1400" b="1" i="1" baseline="-25000" dirty="0">
              <a:latin typeface="+mj-lt"/>
            </a:endParaRPr>
          </a:p>
        </p:txBody>
      </p:sp>
      <p:sp>
        <p:nvSpPr>
          <p:cNvPr id="25" name="TextBox 24"/>
          <p:cNvSpPr txBox="1"/>
          <p:nvPr/>
        </p:nvSpPr>
        <p:spPr>
          <a:xfrm>
            <a:off x="6079899" y="1981200"/>
            <a:ext cx="2683101" cy="307777"/>
          </a:xfrm>
          <a:prstGeom prst="rect">
            <a:avLst/>
          </a:prstGeom>
          <a:noFill/>
        </p:spPr>
        <p:txBody>
          <a:bodyPr wrap="square" rtlCol="0">
            <a:spAutoFit/>
          </a:bodyPr>
          <a:lstStyle/>
          <a:p>
            <a:r>
              <a:rPr lang="en-US" sz="1400" b="1" i="1" dirty="0" err="1" smtClean="0">
                <a:latin typeface="+mj-lt"/>
              </a:rPr>
              <a:t>X</a:t>
            </a:r>
            <a:r>
              <a:rPr lang="en-US" sz="1400" b="1" i="1" baseline="-25000" dirty="0" err="1" smtClean="0">
                <a:latin typeface="+mj-lt"/>
              </a:rPr>
              <a:t>i,g</a:t>
            </a:r>
            <a:r>
              <a:rPr lang="en-US" sz="1400" b="1" i="1" dirty="0" smtClean="0"/>
              <a:t> : Target vectors</a:t>
            </a:r>
            <a:endParaRPr lang="en-US" sz="1400" b="1" i="1" baseline="-25000" dirty="0">
              <a:latin typeface="+mj-lt"/>
            </a:endParaRPr>
          </a:p>
        </p:txBody>
      </p:sp>
      <p:sp>
        <p:nvSpPr>
          <p:cNvPr id="26" name="Flowchart: Connector 25"/>
          <p:cNvSpPr/>
          <p:nvPr/>
        </p:nvSpPr>
        <p:spPr bwMode="auto">
          <a:xfrm>
            <a:off x="5775099" y="2057400"/>
            <a:ext cx="152400" cy="152400"/>
          </a:xfrm>
          <a:prstGeom prst="flowChartConnector">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1" presetClass="emph" presetSubtype="2" fill="hold" nodeType="afterEffect">
                                  <p:stCondLst>
                                    <p:cond delay="0"/>
                                  </p:stCondLst>
                                  <p:childTnLst>
                                    <p:animClr clrSpc="rgb" dir="cw">
                                      <p:cBhvr>
                                        <p:cTn id="15" dur="1000" fill="hold"/>
                                        <p:tgtEl>
                                          <p:spTgt spid="45"/>
                                        </p:tgtEl>
                                        <p:attrNameLst>
                                          <p:attrName>fillcolor</p:attrName>
                                        </p:attrNameLst>
                                      </p:cBhvr>
                                      <p:to>
                                        <a:schemeClr val="accent1"/>
                                      </p:to>
                                    </p:animClr>
                                    <p:set>
                                      <p:cBhvr>
                                        <p:cTn id="16" dur="1000" fill="hold"/>
                                        <p:tgtEl>
                                          <p:spTgt spid="45"/>
                                        </p:tgtEl>
                                        <p:attrNameLst>
                                          <p:attrName>fill.type</p:attrName>
                                        </p:attrNameLst>
                                      </p:cBhvr>
                                      <p:to>
                                        <p:strVal val="solid"/>
                                      </p:to>
                                    </p:set>
                                    <p:set>
                                      <p:cBhvr>
                                        <p:cTn id="17" dur="1000" fill="hold"/>
                                        <p:tgtEl>
                                          <p:spTgt spid="45"/>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500" fill="hold"/>
                                        <p:tgtEl>
                                          <p:spTgt spid="41"/>
                                        </p:tgtEl>
                                        <p:attrNameLst>
                                          <p:attrName>fillcolor</p:attrName>
                                        </p:attrNameLst>
                                      </p:cBhvr>
                                      <p:to>
                                        <a:schemeClr val="accent1"/>
                                      </p:to>
                                    </p:animClr>
                                    <p:set>
                                      <p:cBhvr>
                                        <p:cTn id="20" dur="500" fill="hold"/>
                                        <p:tgtEl>
                                          <p:spTgt spid="41"/>
                                        </p:tgtEl>
                                        <p:attrNameLst>
                                          <p:attrName>fill.type</p:attrName>
                                        </p:attrNameLst>
                                      </p:cBhvr>
                                      <p:to>
                                        <p:strVal val="solid"/>
                                      </p:to>
                                    </p:set>
                                    <p:set>
                                      <p:cBhvr>
                                        <p:cTn id="21" dur="500" fill="hold"/>
                                        <p:tgtEl>
                                          <p:spTgt spid="41"/>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500" fill="hold"/>
                                        <p:tgtEl>
                                          <p:spTgt spid="48"/>
                                        </p:tgtEl>
                                        <p:attrNameLst>
                                          <p:attrName>fillcolor</p:attrName>
                                        </p:attrNameLst>
                                      </p:cBhvr>
                                      <p:to>
                                        <a:schemeClr val="accent1"/>
                                      </p:to>
                                    </p:animClr>
                                    <p:set>
                                      <p:cBhvr>
                                        <p:cTn id="24" dur="500" fill="hold"/>
                                        <p:tgtEl>
                                          <p:spTgt spid="48"/>
                                        </p:tgtEl>
                                        <p:attrNameLst>
                                          <p:attrName>fill.type</p:attrName>
                                        </p:attrNameLst>
                                      </p:cBhvr>
                                      <p:to>
                                        <p:strVal val="solid"/>
                                      </p:to>
                                    </p:set>
                                    <p:set>
                                      <p:cBhvr>
                                        <p:cTn id="25" dur="500"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40"/>
                                        </p:tgtEl>
                                      </p:cBhvr>
                                    </p:animEffect>
                                    <p:animScale>
                                      <p:cBhvr>
                                        <p:cTn id="30" dur="250" autoRev="1" fill="hold"/>
                                        <p:tgtEl>
                                          <p:spTgt spid="40"/>
                                        </p:tgtEl>
                                      </p:cBhvr>
                                      <p:by x="105000" y="105000"/>
                                    </p:animScale>
                                  </p:childTnLst>
                                </p:cTn>
                              </p:par>
                              <p:par>
                                <p:cTn id="31" presetID="26" presetClass="emph" presetSubtype="0" fill="hold" grpId="0" nodeType="withEffect">
                                  <p:stCondLst>
                                    <p:cond delay="0"/>
                                  </p:stCondLst>
                                  <p:childTnLst>
                                    <p:animEffect transition="out" filter="fade">
                                      <p:cBhvr>
                                        <p:cTn id="32" dur="500" tmFilter="0, 0; .2, .5; .8, .5; 1, 0"/>
                                        <p:tgtEl>
                                          <p:spTgt spid="71"/>
                                        </p:tgtEl>
                                      </p:cBhvr>
                                    </p:animEffect>
                                    <p:animScale>
                                      <p:cBhvr>
                                        <p:cTn id="33" dur="250" autoRev="1" fill="hold"/>
                                        <p:tgtEl>
                                          <p:spTgt spid="71"/>
                                        </p:tgtEl>
                                      </p:cBhvr>
                                      <p:by x="105000" y="105000"/>
                                    </p:animScale>
                                  </p:childTnLst>
                                </p:cTn>
                              </p:par>
                            </p:childTnLst>
                          </p:cTn>
                        </p:par>
                        <p:par>
                          <p:cTn id="34" fill="hold">
                            <p:stCondLst>
                              <p:cond delay="500"/>
                            </p:stCondLst>
                            <p:childTnLst>
                              <p:par>
                                <p:cTn id="35" presetID="10" presetClass="exit" presetSubtype="0" fill="hold" grpId="1" nodeType="afterEffect">
                                  <p:stCondLst>
                                    <p:cond delay="0"/>
                                  </p:stCondLst>
                                  <p:childTnLst>
                                    <p:animEffect transition="out" filter="fade">
                                      <p:cBhvr>
                                        <p:cTn id="36" dur="1000"/>
                                        <p:tgtEl>
                                          <p:spTgt spid="71"/>
                                        </p:tgtEl>
                                      </p:cBhvr>
                                    </p:animEffect>
                                    <p:set>
                                      <p:cBhvr>
                                        <p:cTn id="37" dur="1" fill="hold">
                                          <p:stCondLst>
                                            <p:cond delay="999"/>
                                          </p:stCondLst>
                                        </p:cTn>
                                        <p:tgtEl>
                                          <p:spTgt spid="71"/>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68" grpId="0" animBg="1"/>
      <p:bldP spid="71" grpId="0" animBg="1"/>
      <p:bldP spid="71" grpId="1" animBg="1"/>
      <p:bldP spid="74"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 name="Flowchart: Connector 74"/>
          <p:cNvSpPr/>
          <p:nvPr/>
        </p:nvSpPr>
        <p:spPr bwMode="auto">
          <a:xfrm>
            <a:off x="4229637" y="1905000"/>
            <a:ext cx="152400" cy="152400"/>
          </a:xfrm>
          <a:prstGeom prst="flowChartConnector">
            <a:avLst/>
          </a:prstGeom>
          <a:solidFill>
            <a:srgbClr val="56F44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2" name="Title 1"/>
          <p:cNvSpPr>
            <a:spLocks noGrp="1"/>
          </p:cNvSpPr>
          <p:nvPr>
            <p:ph type="title"/>
          </p:nvPr>
        </p:nvSpPr>
        <p:spPr/>
        <p:txBody>
          <a:bodyPr anchor="t">
            <a:normAutofit/>
          </a:bodyPr>
          <a:lstStyle/>
          <a:p>
            <a:r>
              <a:rPr lang="en-US" sz="3600" b="1" dirty="0" smtClean="0">
                <a:solidFill>
                  <a:schemeClr val="tx1"/>
                </a:solidFill>
              </a:rPr>
              <a:t>Differential Evolution (DE)</a:t>
            </a:r>
            <a:endParaRPr lang="en-US" sz="3600" b="1" dirty="0">
              <a:solidFill>
                <a:schemeClr val="tx1"/>
              </a:solidFill>
            </a:endParaRPr>
          </a:p>
        </p:txBody>
      </p:sp>
      <p:cxnSp>
        <p:nvCxnSpPr>
          <p:cNvPr id="38" name="Straight Arrow Connector 37"/>
          <p:cNvCxnSpPr/>
          <p:nvPr/>
        </p:nvCxnSpPr>
        <p:spPr bwMode="auto">
          <a:xfrm rot="5400000" flipH="1" flipV="1">
            <a:off x="9910" y="3542170"/>
            <a:ext cx="3199606"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1609316" y="5142370"/>
            <a:ext cx="4724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Flowchart: Connector 39"/>
          <p:cNvSpPr/>
          <p:nvPr/>
        </p:nvSpPr>
        <p:spPr bwMode="auto">
          <a:xfrm>
            <a:off x="2400296" y="1909768"/>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1" name="Flowchart: Connector 40"/>
          <p:cNvSpPr/>
          <p:nvPr/>
        </p:nvSpPr>
        <p:spPr bwMode="auto">
          <a:xfrm>
            <a:off x="3209516" y="3542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2" name="Flowchart: Connector 41"/>
          <p:cNvSpPr/>
          <p:nvPr/>
        </p:nvSpPr>
        <p:spPr bwMode="auto">
          <a:xfrm>
            <a:off x="4962116" y="33897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3" name="Flowchart: Connector 42"/>
          <p:cNvSpPr/>
          <p:nvPr/>
        </p:nvSpPr>
        <p:spPr bwMode="auto">
          <a:xfrm>
            <a:off x="4276316" y="28563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4" name="Flowchart: Connector 43"/>
          <p:cNvSpPr/>
          <p:nvPr/>
        </p:nvSpPr>
        <p:spPr bwMode="auto">
          <a:xfrm>
            <a:off x="3361916" y="47613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5" name="Flowchart: Connector 44"/>
          <p:cNvSpPr/>
          <p:nvPr/>
        </p:nvSpPr>
        <p:spPr bwMode="auto">
          <a:xfrm>
            <a:off x="2828516" y="2780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6" name="Flowchart: Connector 45"/>
          <p:cNvSpPr/>
          <p:nvPr/>
        </p:nvSpPr>
        <p:spPr bwMode="auto">
          <a:xfrm>
            <a:off x="5762753" y="1833568"/>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7" name="Flowchart: Connector 46"/>
          <p:cNvSpPr/>
          <p:nvPr/>
        </p:nvSpPr>
        <p:spPr bwMode="auto">
          <a:xfrm>
            <a:off x="3361916" y="26277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8" name="Flowchart: Connector 47"/>
          <p:cNvSpPr/>
          <p:nvPr/>
        </p:nvSpPr>
        <p:spPr bwMode="auto">
          <a:xfrm>
            <a:off x="3971516" y="3542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56" name="5-Point Star 55"/>
          <p:cNvSpPr/>
          <p:nvPr/>
        </p:nvSpPr>
        <p:spPr bwMode="auto">
          <a:xfrm>
            <a:off x="5762753" y="2138368"/>
            <a:ext cx="228600" cy="228600"/>
          </a:xfrm>
          <a:prstGeom prst="star5">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5" name="Flowchart: Connector 64"/>
          <p:cNvSpPr/>
          <p:nvPr/>
        </p:nvSpPr>
        <p:spPr bwMode="auto">
          <a:xfrm>
            <a:off x="5266916" y="3923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6" name="TextBox 65"/>
          <p:cNvSpPr txBox="1"/>
          <p:nvPr/>
        </p:nvSpPr>
        <p:spPr>
          <a:xfrm>
            <a:off x="6027841" y="1757368"/>
            <a:ext cx="2683101" cy="307777"/>
          </a:xfrm>
          <a:prstGeom prst="rect">
            <a:avLst/>
          </a:prstGeom>
          <a:noFill/>
        </p:spPr>
        <p:txBody>
          <a:bodyPr wrap="square" rtlCol="0">
            <a:spAutoFit/>
          </a:bodyPr>
          <a:lstStyle/>
          <a:p>
            <a:r>
              <a:rPr lang="en-US" sz="1400" b="1" i="1" dirty="0" smtClean="0">
                <a:latin typeface="+mj-lt"/>
              </a:rPr>
              <a:t>N  population vectors : </a:t>
            </a:r>
            <a:r>
              <a:rPr lang="en-US" sz="1400" b="1" i="1" dirty="0" err="1" smtClean="0">
                <a:latin typeface="+mj-lt"/>
              </a:rPr>
              <a:t>X</a:t>
            </a:r>
            <a:r>
              <a:rPr lang="en-US" sz="1400" b="1" i="1" baseline="-25000" dirty="0" err="1" smtClean="0">
                <a:latin typeface="+mj-lt"/>
              </a:rPr>
              <a:t>i,g</a:t>
            </a:r>
            <a:endParaRPr lang="en-US" sz="1400" b="1" i="1" baseline="-25000" dirty="0">
              <a:latin typeface="+mj-lt"/>
            </a:endParaRPr>
          </a:p>
        </p:txBody>
      </p:sp>
      <p:sp>
        <p:nvSpPr>
          <p:cNvPr id="67" name="TextBox 66"/>
          <p:cNvSpPr txBox="1"/>
          <p:nvPr/>
        </p:nvSpPr>
        <p:spPr>
          <a:xfrm>
            <a:off x="6016037" y="2138369"/>
            <a:ext cx="1905000" cy="304800"/>
          </a:xfrm>
          <a:prstGeom prst="rect">
            <a:avLst/>
          </a:prstGeom>
          <a:noFill/>
        </p:spPr>
        <p:txBody>
          <a:bodyPr wrap="square" rtlCol="0">
            <a:spAutoFit/>
          </a:bodyPr>
          <a:lstStyle/>
          <a:p>
            <a:r>
              <a:rPr lang="en-US" sz="1400" b="1" i="1" dirty="0" err="1" smtClean="0">
                <a:latin typeface="+mj-lt"/>
              </a:rPr>
              <a:t>V</a:t>
            </a:r>
            <a:r>
              <a:rPr lang="en-US" sz="1400" b="1" i="1" baseline="-25000" dirty="0" err="1" smtClean="0">
                <a:latin typeface="+mj-lt"/>
              </a:rPr>
              <a:t>i,g</a:t>
            </a:r>
            <a:r>
              <a:rPr lang="en-US" sz="1400" b="1" i="1" dirty="0" smtClean="0">
                <a:latin typeface="+mj-lt"/>
              </a:rPr>
              <a:t> : Mutant vector</a:t>
            </a:r>
            <a:endParaRPr lang="en-US" sz="1400" b="1" i="1" dirty="0">
              <a:latin typeface="+mj-lt"/>
            </a:endParaRPr>
          </a:p>
        </p:txBody>
      </p:sp>
      <p:sp>
        <p:nvSpPr>
          <p:cNvPr id="69" name="Flowchart: Connector 68"/>
          <p:cNvSpPr/>
          <p:nvPr/>
        </p:nvSpPr>
        <p:spPr bwMode="auto">
          <a:xfrm>
            <a:off x="5762753" y="2595568"/>
            <a:ext cx="152400" cy="152400"/>
          </a:xfrm>
          <a:prstGeom prst="flowChartConnector">
            <a:avLst/>
          </a:prstGeom>
          <a:solidFill>
            <a:srgbClr val="56F44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70" name="TextBox 69"/>
          <p:cNvSpPr txBox="1"/>
          <p:nvPr/>
        </p:nvSpPr>
        <p:spPr>
          <a:xfrm>
            <a:off x="6041794" y="2519369"/>
            <a:ext cx="1844901" cy="307777"/>
          </a:xfrm>
          <a:prstGeom prst="rect">
            <a:avLst/>
          </a:prstGeom>
          <a:noFill/>
        </p:spPr>
        <p:txBody>
          <a:bodyPr wrap="square" rtlCol="0">
            <a:spAutoFit/>
          </a:bodyPr>
          <a:lstStyle/>
          <a:p>
            <a:r>
              <a:rPr lang="en-US" sz="1400" b="1" i="1" dirty="0" err="1" smtClean="0">
                <a:latin typeface="+mj-lt"/>
              </a:rPr>
              <a:t>Z</a:t>
            </a:r>
            <a:r>
              <a:rPr lang="en-US" sz="1400" b="1" i="1" baseline="-25000" dirty="0" err="1" smtClean="0">
                <a:latin typeface="+mj-lt"/>
              </a:rPr>
              <a:t>i,g</a:t>
            </a:r>
            <a:r>
              <a:rPr lang="en-US" sz="1400" b="1" i="1" dirty="0" smtClean="0">
                <a:latin typeface="+mj-lt"/>
              </a:rPr>
              <a:t> : Trial vector</a:t>
            </a:r>
            <a:endParaRPr lang="en-US" sz="1400" b="1" i="1" dirty="0">
              <a:latin typeface="+mj-lt"/>
            </a:endParaRPr>
          </a:p>
        </p:txBody>
      </p:sp>
      <p:sp>
        <p:nvSpPr>
          <p:cNvPr id="74" name="TextBox 73"/>
          <p:cNvSpPr txBox="1"/>
          <p:nvPr/>
        </p:nvSpPr>
        <p:spPr>
          <a:xfrm>
            <a:off x="4533896" y="1757368"/>
            <a:ext cx="533400" cy="338554"/>
          </a:xfrm>
          <a:prstGeom prst="rect">
            <a:avLst/>
          </a:prstGeom>
          <a:noFill/>
        </p:spPr>
        <p:txBody>
          <a:bodyPr wrap="square" rtlCol="0">
            <a:spAutoFit/>
          </a:bodyPr>
          <a:lstStyle/>
          <a:p>
            <a:r>
              <a:rPr lang="en-US" sz="1600" b="1" i="1" dirty="0" err="1" smtClean="0">
                <a:latin typeface="+mj-lt"/>
              </a:rPr>
              <a:t>Z</a:t>
            </a:r>
            <a:r>
              <a:rPr lang="en-US" sz="1400" b="1" i="1" baseline="-25000" dirty="0" err="1" smtClean="0">
                <a:latin typeface="+mj-lt"/>
              </a:rPr>
              <a:t>i,g</a:t>
            </a:r>
            <a:endParaRPr lang="en-US" sz="1400" b="1" i="1" baseline="-25000" dirty="0">
              <a:latin typeface="+mj-lt"/>
            </a:endParaRPr>
          </a:p>
        </p:txBody>
      </p:sp>
      <p:sp>
        <p:nvSpPr>
          <p:cNvPr id="73" name="Content Placeholder 2"/>
          <p:cNvSpPr txBox="1">
            <a:spLocks/>
          </p:cNvSpPr>
          <p:nvPr/>
        </p:nvSpPr>
        <p:spPr>
          <a:xfrm>
            <a:off x="342896" y="5105400"/>
            <a:ext cx="8229600" cy="990600"/>
          </a:xfrm>
          <a:prstGeom prst="rect">
            <a:avLst/>
          </a:prstGeom>
        </p:spPr>
        <p:txBody>
          <a:bodyPr>
            <a:noAutofit/>
          </a:bodyPr>
          <a:lstStyle/>
          <a:p>
            <a:pPr marL="274320" lvl="0" indent="-274320" algn="just">
              <a:spcBef>
                <a:spcPts val="600"/>
              </a:spcBef>
              <a:buClr>
                <a:schemeClr val="accent1"/>
              </a:buClr>
              <a:buSzPct val="70000"/>
            </a:pPr>
            <a:r>
              <a:rPr kumimoji="0" lang="en-US" sz="2800" b="1" i="1" u="none" strike="noStrike" kern="1200" cap="none" spc="0" normalizeH="0" baseline="0" noProof="0" dirty="0" smtClean="0">
                <a:ln>
                  <a:noFill/>
                </a:ln>
                <a:solidFill>
                  <a:schemeClr val="tx1"/>
                </a:solidFill>
                <a:effectLst/>
                <a:uLnTx/>
                <a:uFillTx/>
                <a:latin typeface="+mn-lt"/>
                <a:ea typeface="+mn-ea"/>
                <a:cs typeface="+mn-cs"/>
              </a:rPr>
              <a:t>Trial vector replaces </a:t>
            </a:r>
            <a:r>
              <a:rPr lang="en-US" sz="2800" b="1" i="1" dirty="0" smtClean="0"/>
              <a:t>target vector </a:t>
            </a:r>
            <a:r>
              <a:rPr kumimoji="0" lang="en-US" sz="2800" b="1" i="1" u="none" strike="noStrike" kern="1200" cap="none" spc="0" normalizeH="0" baseline="0" noProof="0" dirty="0" smtClean="0">
                <a:ln>
                  <a:noFill/>
                </a:ln>
                <a:solidFill>
                  <a:schemeClr val="tx1"/>
                </a:solidFill>
                <a:effectLst/>
                <a:uLnTx/>
                <a:uFillTx/>
                <a:latin typeface="+mn-lt"/>
                <a:ea typeface="+mn-ea"/>
                <a:cs typeface="+mn-cs"/>
              </a:rPr>
              <a:t>if</a:t>
            </a:r>
            <a:r>
              <a:rPr kumimoji="0" lang="en-US" sz="2800" b="1" i="1" u="none" strike="noStrike" kern="1200" cap="none" spc="0" normalizeH="0" noProof="0" dirty="0" smtClean="0">
                <a:ln>
                  <a:noFill/>
                </a:ln>
                <a:solidFill>
                  <a:schemeClr val="tx1"/>
                </a:solidFill>
                <a:effectLst/>
                <a:uLnTx/>
                <a:uFillTx/>
                <a:latin typeface="+mn-lt"/>
                <a:ea typeface="+mn-ea"/>
                <a:cs typeface="+mn-cs"/>
              </a:rPr>
              <a:t> its fitness is better than that of the target vector</a:t>
            </a: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800" b="1"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childTnLst>
                          </p:cTn>
                        </p:par>
                        <p:par>
                          <p:cTn id="8" fill="hold">
                            <p:stCondLst>
                              <p:cond delay="500"/>
                            </p:stCondLst>
                            <p:childTnLst>
                              <p:par>
                                <p:cTn id="9" presetID="1" presetClass="emph" presetSubtype="2" fill="hold" grpId="0" nodeType="afterEffect">
                                  <p:stCondLst>
                                    <p:cond delay="0"/>
                                  </p:stCondLst>
                                  <p:childTnLst>
                                    <p:animClr clrSpc="rgb" dir="cw">
                                      <p:cBhvr>
                                        <p:cTn id="10" dur="2000" fill="hold"/>
                                        <p:tgtEl>
                                          <p:spTgt spid="75"/>
                                        </p:tgtEl>
                                        <p:attrNameLst>
                                          <p:attrName>fillcolor</p:attrName>
                                        </p:attrNameLst>
                                      </p:cBhvr>
                                      <p:to>
                                        <a:schemeClr val="accent1"/>
                                      </p:to>
                                    </p:animClr>
                                    <p:set>
                                      <p:cBhvr>
                                        <p:cTn id="11" dur="2000" fill="hold"/>
                                        <p:tgtEl>
                                          <p:spTgt spid="75"/>
                                        </p:tgtEl>
                                        <p:attrNameLst>
                                          <p:attrName>fill.type</p:attrName>
                                        </p:attrNameLst>
                                      </p:cBhvr>
                                      <p:to>
                                        <p:strVal val="solid"/>
                                      </p:to>
                                    </p:set>
                                    <p:set>
                                      <p:cBhvr>
                                        <p:cTn id="12" dur="2000" fill="hold"/>
                                        <p:tgtEl>
                                          <p:spTgt spid="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 they have in common?</a:t>
            </a:r>
            <a:endParaRPr lang="en-US" dirty="0"/>
          </a:p>
        </p:txBody>
      </p:sp>
      <p:sp>
        <p:nvSpPr>
          <p:cNvPr id="5" name="Content Placeholder 4"/>
          <p:cNvSpPr>
            <a:spLocks noGrp="1"/>
          </p:cNvSpPr>
          <p:nvPr>
            <p:ph idx="1"/>
          </p:nvPr>
        </p:nvSpPr>
        <p:spPr/>
        <p:txBody>
          <a:bodyPr/>
          <a:lstStyle/>
          <a:p>
            <a:r>
              <a:rPr lang="en-US" sz="4800" i="1" dirty="0" smtClean="0"/>
              <a:t>Three main characteristics</a:t>
            </a:r>
          </a:p>
          <a:p>
            <a:pPr lvl="1"/>
            <a:r>
              <a:rPr lang="en-US" sz="4800" i="1" dirty="0" smtClean="0"/>
              <a:t>Population based</a:t>
            </a:r>
          </a:p>
          <a:p>
            <a:pPr lvl="1"/>
            <a:r>
              <a:rPr lang="en-US" sz="4800" i="1" dirty="0" smtClean="0"/>
              <a:t>Fitness driven</a:t>
            </a:r>
          </a:p>
          <a:p>
            <a:pPr lvl="1"/>
            <a:r>
              <a:rPr lang="en-US" sz="4800" i="1" dirty="0" smtClean="0"/>
              <a:t>Variation driven</a:t>
            </a:r>
            <a:endParaRPr lang="en-US" sz="4800" dirty="0" smtClean="0"/>
          </a:p>
          <a:p>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 name="Flowchart: Connector 74"/>
          <p:cNvSpPr/>
          <p:nvPr/>
        </p:nvSpPr>
        <p:spPr bwMode="auto">
          <a:xfrm>
            <a:off x="4229637" y="1905000"/>
            <a:ext cx="152400" cy="152400"/>
          </a:xfrm>
          <a:prstGeom prst="flowChartConnector">
            <a:avLst/>
          </a:prstGeom>
          <a:solidFill>
            <a:srgbClr val="56F44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2" name="Title 1"/>
          <p:cNvSpPr>
            <a:spLocks noGrp="1"/>
          </p:cNvSpPr>
          <p:nvPr>
            <p:ph type="title"/>
          </p:nvPr>
        </p:nvSpPr>
        <p:spPr/>
        <p:txBody>
          <a:bodyPr anchor="t">
            <a:normAutofit/>
          </a:bodyPr>
          <a:lstStyle/>
          <a:p>
            <a:r>
              <a:rPr lang="en-US" sz="3600" b="1" dirty="0" smtClean="0">
                <a:solidFill>
                  <a:schemeClr val="tx1"/>
                </a:solidFill>
              </a:rPr>
              <a:t>Differential Evolution (DE)</a:t>
            </a:r>
            <a:endParaRPr lang="en-US" sz="3600" b="1" dirty="0">
              <a:solidFill>
                <a:schemeClr val="tx1"/>
              </a:solidFill>
            </a:endParaRPr>
          </a:p>
        </p:txBody>
      </p:sp>
      <p:cxnSp>
        <p:nvCxnSpPr>
          <p:cNvPr id="38" name="Straight Arrow Connector 37"/>
          <p:cNvCxnSpPr/>
          <p:nvPr/>
        </p:nvCxnSpPr>
        <p:spPr bwMode="auto">
          <a:xfrm rot="5400000" flipH="1" flipV="1">
            <a:off x="9910" y="3542170"/>
            <a:ext cx="3199606"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1609316" y="5142370"/>
            <a:ext cx="4724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Flowchart: Connector 39"/>
          <p:cNvSpPr/>
          <p:nvPr/>
        </p:nvSpPr>
        <p:spPr bwMode="auto">
          <a:xfrm>
            <a:off x="2400296" y="1909768"/>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1" name="Flowchart: Connector 40"/>
          <p:cNvSpPr/>
          <p:nvPr/>
        </p:nvSpPr>
        <p:spPr bwMode="auto">
          <a:xfrm>
            <a:off x="3209516" y="3542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2" name="Flowchart: Connector 41"/>
          <p:cNvSpPr/>
          <p:nvPr/>
        </p:nvSpPr>
        <p:spPr bwMode="auto">
          <a:xfrm>
            <a:off x="4962116" y="33897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3" name="Flowchart: Connector 42"/>
          <p:cNvSpPr/>
          <p:nvPr/>
        </p:nvSpPr>
        <p:spPr bwMode="auto">
          <a:xfrm>
            <a:off x="4276316" y="28563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4" name="Flowchart: Connector 43"/>
          <p:cNvSpPr/>
          <p:nvPr/>
        </p:nvSpPr>
        <p:spPr bwMode="auto">
          <a:xfrm>
            <a:off x="3361916" y="47613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5" name="Flowchart: Connector 44"/>
          <p:cNvSpPr/>
          <p:nvPr/>
        </p:nvSpPr>
        <p:spPr bwMode="auto">
          <a:xfrm>
            <a:off x="2828516" y="2780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6" name="Flowchart: Connector 45"/>
          <p:cNvSpPr/>
          <p:nvPr/>
        </p:nvSpPr>
        <p:spPr bwMode="auto">
          <a:xfrm>
            <a:off x="5762753" y="1833568"/>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7" name="Flowchart: Connector 46"/>
          <p:cNvSpPr/>
          <p:nvPr/>
        </p:nvSpPr>
        <p:spPr bwMode="auto">
          <a:xfrm>
            <a:off x="3361916" y="26277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48" name="Flowchart: Connector 47"/>
          <p:cNvSpPr/>
          <p:nvPr/>
        </p:nvSpPr>
        <p:spPr bwMode="auto">
          <a:xfrm>
            <a:off x="3971516" y="3542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56" name="5-Point Star 55"/>
          <p:cNvSpPr/>
          <p:nvPr/>
        </p:nvSpPr>
        <p:spPr bwMode="auto">
          <a:xfrm>
            <a:off x="5762753" y="2138368"/>
            <a:ext cx="228600" cy="228600"/>
          </a:xfrm>
          <a:prstGeom prst="star5">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5" name="Flowchart: Connector 64"/>
          <p:cNvSpPr/>
          <p:nvPr/>
        </p:nvSpPr>
        <p:spPr bwMode="auto">
          <a:xfrm>
            <a:off x="5266916" y="3923170"/>
            <a:ext cx="152400" cy="152400"/>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66" name="TextBox 65"/>
          <p:cNvSpPr txBox="1"/>
          <p:nvPr/>
        </p:nvSpPr>
        <p:spPr>
          <a:xfrm>
            <a:off x="6027841" y="1757368"/>
            <a:ext cx="2683101" cy="307777"/>
          </a:xfrm>
          <a:prstGeom prst="rect">
            <a:avLst/>
          </a:prstGeom>
          <a:noFill/>
        </p:spPr>
        <p:txBody>
          <a:bodyPr wrap="square" rtlCol="0">
            <a:spAutoFit/>
          </a:bodyPr>
          <a:lstStyle/>
          <a:p>
            <a:r>
              <a:rPr lang="en-US" sz="1400" b="1" i="1" dirty="0" smtClean="0">
                <a:latin typeface="+mj-lt"/>
              </a:rPr>
              <a:t>N  population vectors : </a:t>
            </a:r>
            <a:r>
              <a:rPr lang="en-US" sz="1400" b="1" i="1" dirty="0" err="1" smtClean="0">
                <a:latin typeface="+mj-lt"/>
              </a:rPr>
              <a:t>X</a:t>
            </a:r>
            <a:r>
              <a:rPr lang="en-US" sz="1400" b="1" i="1" baseline="-25000" dirty="0" err="1" smtClean="0">
                <a:latin typeface="+mj-lt"/>
              </a:rPr>
              <a:t>i,g</a:t>
            </a:r>
            <a:endParaRPr lang="en-US" sz="1400" b="1" i="1" baseline="-25000" dirty="0">
              <a:latin typeface="+mj-lt"/>
            </a:endParaRPr>
          </a:p>
        </p:txBody>
      </p:sp>
      <p:sp>
        <p:nvSpPr>
          <p:cNvPr id="67" name="TextBox 66"/>
          <p:cNvSpPr txBox="1"/>
          <p:nvPr/>
        </p:nvSpPr>
        <p:spPr>
          <a:xfrm>
            <a:off x="6016037" y="2138369"/>
            <a:ext cx="1905000" cy="304800"/>
          </a:xfrm>
          <a:prstGeom prst="rect">
            <a:avLst/>
          </a:prstGeom>
          <a:noFill/>
        </p:spPr>
        <p:txBody>
          <a:bodyPr wrap="square" rtlCol="0">
            <a:spAutoFit/>
          </a:bodyPr>
          <a:lstStyle/>
          <a:p>
            <a:r>
              <a:rPr lang="en-US" sz="1400" b="1" i="1" dirty="0" err="1" smtClean="0">
                <a:latin typeface="+mj-lt"/>
              </a:rPr>
              <a:t>V</a:t>
            </a:r>
            <a:r>
              <a:rPr lang="en-US" sz="1400" b="1" i="1" baseline="-25000" dirty="0" err="1" smtClean="0">
                <a:latin typeface="+mj-lt"/>
              </a:rPr>
              <a:t>i,g</a:t>
            </a:r>
            <a:r>
              <a:rPr lang="en-US" sz="1400" b="1" i="1" dirty="0" smtClean="0">
                <a:latin typeface="+mj-lt"/>
              </a:rPr>
              <a:t> : Mutant vector</a:t>
            </a:r>
            <a:endParaRPr lang="en-US" sz="1400" b="1" i="1" dirty="0">
              <a:latin typeface="+mj-lt"/>
            </a:endParaRPr>
          </a:p>
        </p:txBody>
      </p:sp>
      <p:sp>
        <p:nvSpPr>
          <p:cNvPr id="69" name="Flowchart: Connector 68"/>
          <p:cNvSpPr/>
          <p:nvPr/>
        </p:nvSpPr>
        <p:spPr bwMode="auto">
          <a:xfrm>
            <a:off x="5762753" y="2595568"/>
            <a:ext cx="152400" cy="152400"/>
          </a:xfrm>
          <a:prstGeom prst="flowChartConnector">
            <a:avLst/>
          </a:prstGeom>
          <a:solidFill>
            <a:srgbClr val="56F44A"/>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굴림" pitchFamily="50" charset="-127"/>
              <a:ea typeface="굴림" pitchFamily="50" charset="-127"/>
            </a:endParaRPr>
          </a:p>
        </p:txBody>
      </p:sp>
      <p:sp>
        <p:nvSpPr>
          <p:cNvPr id="70" name="TextBox 69"/>
          <p:cNvSpPr txBox="1"/>
          <p:nvPr/>
        </p:nvSpPr>
        <p:spPr>
          <a:xfrm>
            <a:off x="6041794" y="2519369"/>
            <a:ext cx="1844901" cy="307777"/>
          </a:xfrm>
          <a:prstGeom prst="rect">
            <a:avLst/>
          </a:prstGeom>
          <a:noFill/>
        </p:spPr>
        <p:txBody>
          <a:bodyPr wrap="square" rtlCol="0">
            <a:spAutoFit/>
          </a:bodyPr>
          <a:lstStyle/>
          <a:p>
            <a:r>
              <a:rPr lang="en-US" sz="1400" b="1" i="1" dirty="0" err="1" smtClean="0">
                <a:latin typeface="+mj-lt"/>
              </a:rPr>
              <a:t>Z</a:t>
            </a:r>
            <a:r>
              <a:rPr lang="en-US" sz="1400" b="1" i="1" baseline="-25000" dirty="0" err="1" smtClean="0">
                <a:latin typeface="+mj-lt"/>
              </a:rPr>
              <a:t>i,g</a:t>
            </a:r>
            <a:r>
              <a:rPr lang="en-US" sz="1400" b="1" i="1" dirty="0" smtClean="0">
                <a:latin typeface="+mj-lt"/>
              </a:rPr>
              <a:t> : Trial vector</a:t>
            </a:r>
            <a:endParaRPr lang="en-US" sz="1400" b="1" i="1" dirty="0">
              <a:latin typeface="+mj-lt"/>
            </a:endParaRPr>
          </a:p>
        </p:txBody>
      </p:sp>
      <p:sp>
        <p:nvSpPr>
          <p:cNvPr id="74" name="TextBox 73"/>
          <p:cNvSpPr txBox="1"/>
          <p:nvPr/>
        </p:nvSpPr>
        <p:spPr>
          <a:xfrm>
            <a:off x="4533896" y="1757368"/>
            <a:ext cx="533400" cy="338554"/>
          </a:xfrm>
          <a:prstGeom prst="rect">
            <a:avLst/>
          </a:prstGeom>
          <a:noFill/>
        </p:spPr>
        <p:txBody>
          <a:bodyPr wrap="square" rtlCol="0">
            <a:spAutoFit/>
          </a:bodyPr>
          <a:lstStyle/>
          <a:p>
            <a:r>
              <a:rPr lang="en-US" sz="1600" b="1" i="1" dirty="0" err="1" smtClean="0">
                <a:latin typeface="+mj-lt"/>
              </a:rPr>
              <a:t>Z</a:t>
            </a:r>
            <a:r>
              <a:rPr lang="en-US" sz="1400" b="1" i="1" baseline="-25000" dirty="0" err="1" smtClean="0">
                <a:latin typeface="+mj-lt"/>
              </a:rPr>
              <a:t>i,g</a:t>
            </a:r>
            <a:endParaRPr lang="en-US" sz="1400" b="1" i="1" baseline="-25000" dirty="0">
              <a:latin typeface="+mj-lt"/>
            </a:endParaRPr>
          </a:p>
        </p:txBody>
      </p:sp>
      <p:sp>
        <p:nvSpPr>
          <p:cNvPr id="73" name="Content Placeholder 2"/>
          <p:cNvSpPr txBox="1">
            <a:spLocks/>
          </p:cNvSpPr>
          <p:nvPr/>
        </p:nvSpPr>
        <p:spPr>
          <a:xfrm>
            <a:off x="342896" y="5181600"/>
            <a:ext cx="8229600" cy="990600"/>
          </a:xfrm>
          <a:prstGeom prst="rect">
            <a:avLst/>
          </a:prstGeom>
        </p:spPr>
        <p:txBody>
          <a:bodyPr>
            <a:noAutofit/>
          </a:bodyPr>
          <a:lstStyle/>
          <a:p>
            <a:pPr marL="274320" lvl="0" indent="-274320" algn="just">
              <a:spcBef>
                <a:spcPts val="600"/>
              </a:spcBef>
              <a:buClr>
                <a:schemeClr val="accent1"/>
              </a:buClr>
              <a:buSzPct val="70000"/>
            </a:pPr>
            <a:r>
              <a:rPr kumimoji="0" lang="en-US" sz="3200" b="1" i="1" u="none" strike="noStrike" kern="1200" cap="none" spc="0" normalizeH="0" baseline="0" noProof="0" dirty="0" smtClean="0">
                <a:ln>
                  <a:noFill/>
                </a:ln>
                <a:solidFill>
                  <a:schemeClr val="tx1"/>
                </a:solidFill>
                <a:effectLst/>
                <a:uLnTx/>
                <a:uFillTx/>
                <a:latin typeface="+mn-lt"/>
                <a:ea typeface="+mn-ea"/>
                <a:cs typeface="+mn-cs"/>
              </a:rPr>
              <a:t>Target vector remains if</a:t>
            </a:r>
            <a:r>
              <a:rPr kumimoji="0" lang="en-US" sz="3200" b="1" i="1" u="none" strike="noStrike" kern="1200" cap="none" spc="0" normalizeH="0" noProof="0" dirty="0" smtClean="0">
                <a:ln>
                  <a:noFill/>
                </a:ln>
                <a:solidFill>
                  <a:schemeClr val="tx1"/>
                </a:solidFill>
                <a:effectLst/>
                <a:uLnTx/>
                <a:uFillTx/>
                <a:latin typeface="+mn-lt"/>
                <a:ea typeface="+mn-ea"/>
                <a:cs typeface="+mn-cs"/>
              </a:rPr>
              <a:t> its fitness is better than that of the trail vector</a:t>
            </a: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3200" b="1"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5"/>
                                        </p:tgtEl>
                                      </p:cBhvr>
                                    </p:animEffect>
                                    <p:set>
                                      <p:cBhvr>
                                        <p:cTn id="7" dur="1" fill="hold">
                                          <p:stCondLst>
                                            <p:cond delay="499"/>
                                          </p:stCondLst>
                                        </p:cTn>
                                        <p:tgtEl>
                                          <p:spTgt spid="75"/>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4"/>
                                        </p:tgtEl>
                                      </p:cBhvr>
                                    </p:animEffect>
                                    <p:set>
                                      <p:cBhvr>
                                        <p:cTn id="10"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52"/>
            <a:ext cx="7924800" cy="762000"/>
          </a:xfrm>
        </p:spPr>
        <p:txBody>
          <a:bodyPr>
            <a:normAutofit/>
          </a:bodyPr>
          <a:lstStyle/>
          <a:p>
            <a:r>
              <a:rPr lang="en-US" sz="3600" b="1" dirty="0" smtClean="0">
                <a:solidFill>
                  <a:schemeClr val="tx1"/>
                </a:solidFill>
              </a:rPr>
              <a:t>Binomial Crossover</a:t>
            </a:r>
            <a:endParaRPr lang="en-US" sz="3600" b="1" dirty="0">
              <a:solidFill>
                <a:schemeClr val="tx1"/>
              </a:solidFill>
            </a:endParaRPr>
          </a:p>
        </p:txBody>
      </p:sp>
      <p:sp>
        <p:nvSpPr>
          <p:cNvPr id="17" name="TextBox 16"/>
          <p:cNvSpPr txBox="1"/>
          <p:nvPr/>
        </p:nvSpPr>
        <p:spPr>
          <a:xfrm>
            <a:off x="2057400" y="1597223"/>
            <a:ext cx="4953000" cy="307777"/>
          </a:xfrm>
          <a:prstGeom prst="rect">
            <a:avLst/>
          </a:prstGeom>
          <a:noFill/>
        </p:spPr>
        <p:txBody>
          <a:bodyPr wrap="square" rtlCol="0">
            <a:spAutoFit/>
          </a:bodyPr>
          <a:lstStyle/>
          <a:p>
            <a:r>
              <a:rPr lang="en-US" sz="1400" b="1" i="1" dirty="0" smtClean="0"/>
              <a:t>Dim. </a:t>
            </a:r>
            <a:r>
              <a:rPr lang="en-US" sz="1400" b="1" i="1" dirty="0" err="1" smtClean="0"/>
              <a:t>J</a:t>
            </a:r>
            <a:r>
              <a:rPr lang="en-US" sz="1400" b="1" i="1" baseline="30000" dirty="0" err="1" smtClean="0"/>
              <a:t>th</a:t>
            </a:r>
            <a:r>
              <a:rPr lang="en-US" sz="1400" b="1" i="1" dirty="0" smtClean="0"/>
              <a:t>          1           2          3           4           5           6</a:t>
            </a:r>
            <a:endParaRPr lang="en-US" sz="1400" b="1" i="1" baseline="30000" dirty="0"/>
          </a:p>
        </p:txBody>
      </p:sp>
      <p:sp>
        <p:nvSpPr>
          <p:cNvPr id="60" name="TextBox 59"/>
          <p:cNvSpPr txBox="1"/>
          <p:nvPr/>
        </p:nvSpPr>
        <p:spPr>
          <a:xfrm>
            <a:off x="1079679" y="1957715"/>
            <a:ext cx="1892121" cy="307777"/>
          </a:xfrm>
          <a:prstGeom prst="rect">
            <a:avLst/>
          </a:prstGeom>
          <a:noFill/>
        </p:spPr>
        <p:txBody>
          <a:bodyPr wrap="square" rtlCol="0">
            <a:spAutoFit/>
          </a:bodyPr>
          <a:lstStyle/>
          <a:p>
            <a:r>
              <a:rPr lang="en-US" sz="1400" b="1" i="1" dirty="0" smtClean="0"/>
              <a:t>Mutant vector, </a:t>
            </a:r>
            <a:r>
              <a:rPr lang="en-US" sz="1400" b="1" i="1" dirty="0" err="1" smtClean="0"/>
              <a:t>V</a:t>
            </a:r>
            <a:r>
              <a:rPr lang="en-US" sz="1400" b="1" i="1" baseline="-25000" dirty="0" err="1" smtClean="0"/>
              <a:t>i,g</a:t>
            </a:r>
            <a:endParaRPr lang="en-US" sz="1400" b="1" i="1" baseline="-25000" dirty="0"/>
          </a:p>
        </p:txBody>
      </p:sp>
      <p:sp>
        <p:nvSpPr>
          <p:cNvPr id="61" name="TextBox 60"/>
          <p:cNvSpPr txBox="1"/>
          <p:nvPr/>
        </p:nvSpPr>
        <p:spPr>
          <a:xfrm>
            <a:off x="990600" y="4873823"/>
            <a:ext cx="1981200" cy="307777"/>
          </a:xfrm>
          <a:prstGeom prst="rect">
            <a:avLst/>
          </a:prstGeom>
          <a:noFill/>
        </p:spPr>
        <p:txBody>
          <a:bodyPr wrap="square" rtlCol="0">
            <a:spAutoFit/>
          </a:bodyPr>
          <a:lstStyle/>
          <a:p>
            <a:r>
              <a:rPr lang="en-US" sz="1400" b="1" i="1" dirty="0" smtClean="0"/>
              <a:t>Target vector, </a:t>
            </a:r>
            <a:r>
              <a:rPr lang="en-US" sz="1400" b="1" i="1" dirty="0" err="1" smtClean="0"/>
              <a:t>X</a:t>
            </a:r>
            <a:r>
              <a:rPr lang="en-US" sz="1400" b="1" i="1" baseline="-25000" dirty="0" err="1" smtClean="0"/>
              <a:t>i,g</a:t>
            </a:r>
            <a:endParaRPr lang="en-US" sz="1400" b="1" i="1" baseline="-25000" dirty="0"/>
          </a:p>
        </p:txBody>
      </p:sp>
      <p:sp>
        <p:nvSpPr>
          <p:cNvPr id="62" name="TextBox 61"/>
          <p:cNvSpPr txBox="1"/>
          <p:nvPr/>
        </p:nvSpPr>
        <p:spPr>
          <a:xfrm>
            <a:off x="1219200" y="3415769"/>
            <a:ext cx="1752600" cy="307777"/>
          </a:xfrm>
          <a:prstGeom prst="rect">
            <a:avLst/>
          </a:prstGeom>
          <a:noFill/>
        </p:spPr>
        <p:txBody>
          <a:bodyPr wrap="square" rtlCol="0">
            <a:spAutoFit/>
          </a:bodyPr>
          <a:lstStyle/>
          <a:p>
            <a:r>
              <a:rPr lang="en-US" sz="1400" b="1" i="1" dirty="0" smtClean="0"/>
              <a:t>Trial vector, </a:t>
            </a:r>
            <a:r>
              <a:rPr lang="en-US" sz="1400" b="1" i="1" dirty="0" err="1" smtClean="0"/>
              <a:t>Z</a:t>
            </a:r>
            <a:r>
              <a:rPr lang="en-US" sz="1400" b="1" i="1" baseline="-25000" dirty="0" err="1" smtClean="0"/>
              <a:t>i,g</a:t>
            </a:r>
            <a:endParaRPr lang="en-US" sz="1400" b="1" i="1" baseline="-25000" dirty="0"/>
          </a:p>
        </p:txBody>
      </p:sp>
      <p:sp>
        <p:nvSpPr>
          <p:cNvPr id="70" name="TextBox 69"/>
          <p:cNvSpPr txBox="1"/>
          <p:nvPr/>
        </p:nvSpPr>
        <p:spPr>
          <a:xfrm>
            <a:off x="4267200" y="1287869"/>
            <a:ext cx="762000" cy="388531"/>
          </a:xfrm>
          <a:prstGeom prst="downArrow">
            <a:avLst>
              <a:gd name="adj1" fmla="val 50000"/>
              <a:gd name="adj2" fmla="val 50000"/>
            </a:avLst>
          </a:prstGeom>
          <a:solidFill>
            <a:schemeClr val="accent2">
              <a:lumMod val="20000"/>
              <a:lumOff val="80000"/>
            </a:schemeClr>
          </a:solidFill>
          <a:ln>
            <a:solidFill>
              <a:schemeClr val="tx1"/>
            </a:solidFill>
          </a:ln>
        </p:spPr>
        <p:txBody>
          <a:bodyPr wrap="square" rtlCol="0">
            <a:spAutoFit/>
          </a:bodyPr>
          <a:lstStyle/>
          <a:p>
            <a:r>
              <a:rPr lang="en-US" sz="1300" b="1" i="1" dirty="0" err="1" smtClean="0"/>
              <a:t>j</a:t>
            </a:r>
            <a:r>
              <a:rPr lang="en-US" sz="1300" b="1" i="1" baseline="-25000" dirty="0" err="1" smtClean="0"/>
              <a:t>u</a:t>
            </a:r>
            <a:endParaRPr lang="en-US" sz="1300" b="1" i="1" baseline="-25000" dirty="0"/>
          </a:p>
        </p:txBody>
      </p:sp>
      <p:sp>
        <p:nvSpPr>
          <p:cNvPr id="112" name="Content Placeholder 2"/>
          <p:cNvSpPr txBox="1">
            <a:spLocks/>
          </p:cNvSpPr>
          <p:nvPr/>
        </p:nvSpPr>
        <p:spPr>
          <a:xfrm>
            <a:off x="533400" y="3657600"/>
            <a:ext cx="8153400" cy="30480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83"/>
          <p:cNvGrpSpPr>
            <a:grpSpLocks/>
          </p:cNvGrpSpPr>
          <p:nvPr/>
        </p:nvGrpSpPr>
        <p:grpSpPr bwMode="auto">
          <a:xfrm>
            <a:off x="3048000" y="1942739"/>
            <a:ext cx="3962400" cy="318753"/>
            <a:chOff x="689" y="2659"/>
            <a:chExt cx="2449" cy="349"/>
          </a:xfrm>
          <a:solidFill>
            <a:schemeClr val="accent1">
              <a:lumMod val="20000"/>
              <a:lumOff val="80000"/>
            </a:schemeClr>
          </a:solidFill>
        </p:grpSpPr>
        <p:sp>
          <p:nvSpPr>
            <p:cNvPr id="79" name="Text Box 44"/>
            <p:cNvSpPr txBox="1">
              <a:spLocks noChangeArrowheads="1"/>
            </p:cNvSpPr>
            <p:nvPr/>
          </p:nvSpPr>
          <p:spPr bwMode="auto">
            <a:xfrm>
              <a:off x="1097"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0" name="Text Box 45"/>
            <p:cNvSpPr txBox="1">
              <a:spLocks noChangeArrowheads="1"/>
            </p:cNvSpPr>
            <p:nvPr/>
          </p:nvSpPr>
          <p:spPr bwMode="auto">
            <a:xfrm>
              <a:off x="1505"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1" name="Text Box 46"/>
            <p:cNvSpPr txBox="1">
              <a:spLocks noChangeArrowheads="1"/>
            </p:cNvSpPr>
            <p:nvPr/>
          </p:nvSpPr>
          <p:spPr bwMode="auto">
            <a:xfrm>
              <a:off x="1914"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2" name="Text Box 47"/>
            <p:cNvSpPr txBox="1">
              <a:spLocks noChangeArrowheads="1"/>
            </p:cNvSpPr>
            <p:nvPr/>
          </p:nvSpPr>
          <p:spPr bwMode="auto">
            <a:xfrm>
              <a:off x="2730"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5" name="Text Box 54"/>
            <p:cNvSpPr txBox="1">
              <a:spLocks noChangeArrowheads="1"/>
            </p:cNvSpPr>
            <p:nvPr/>
          </p:nvSpPr>
          <p:spPr bwMode="auto">
            <a:xfrm>
              <a:off x="2322"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6" name="Text Box 55"/>
            <p:cNvSpPr txBox="1">
              <a:spLocks noChangeArrowheads="1"/>
            </p:cNvSpPr>
            <p:nvPr/>
          </p:nvSpPr>
          <p:spPr bwMode="auto">
            <a:xfrm>
              <a:off x="689"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grpSp>
      <p:grpSp>
        <p:nvGrpSpPr>
          <p:cNvPr id="4" name="Group 83"/>
          <p:cNvGrpSpPr>
            <a:grpSpLocks/>
          </p:cNvGrpSpPr>
          <p:nvPr/>
        </p:nvGrpSpPr>
        <p:grpSpPr bwMode="auto">
          <a:xfrm>
            <a:off x="3048000" y="4858848"/>
            <a:ext cx="3953817" cy="318753"/>
            <a:chOff x="689" y="2659"/>
            <a:chExt cx="2449" cy="349"/>
          </a:xfrm>
          <a:solidFill>
            <a:schemeClr val="accent2">
              <a:lumMod val="40000"/>
              <a:lumOff val="60000"/>
            </a:schemeClr>
          </a:solidFill>
        </p:grpSpPr>
        <p:sp>
          <p:nvSpPr>
            <p:cNvPr id="98" name="Text Box 44"/>
            <p:cNvSpPr txBox="1">
              <a:spLocks noChangeArrowheads="1"/>
            </p:cNvSpPr>
            <p:nvPr/>
          </p:nvSpPr>
          <p:spPr bwMode="auto">
            <a:xfrm>
              <a:off x="1097"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99" name="Text Box 45"/>
            <p:cNvSpPr txBox="1">
              <a:spLocks noChangeArrowheads="1"/>
            </p:cNvSpPr>
            <p:nvPr/>
          </p:nvSpPr>
          <p:spPr bwMode="auto">
            <a:xfrm>
              <a:off x="1505"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1" name="Text Box 46"/>
            <p:cNvSpPr txBox="1">
              <a:spLocks noChangeArrowheads="1"/>
            </p:cNvSpPr>
            <p:nvPr/>
          </p:nvSpPr>
          <p:spPr bwMode="auto">
            <a:xfrm>
              <a:off x="1914"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2" name="Text Box 47"/>
            <p:cNvSpPr txBox="1">
              <a:spLocks noChangeArrowheads="1"/>
            </p:cNvSpPr>
            <p:nvPr/>
          </p:nvSpPr>
          <p:spPr bwMode="auto">
            <a:xfrm>
              <a:off x="2730"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3" name="Text Box 54"/>
            <p:cNvSpPr txBox="1">
              <a:spLocks noChangeArrowheads="1"/>
            </p:cNvSpPr>
            <p:nvPr/>
          </p:nvSpPr>
          <p:spPr bwMode="auto">
            <a:xfrm>
              <a:off x="2322"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4" name="Text Box 55"/>
            <p:cNvSpPr txBox="1">
              <a:spLocks noChangeArrowheads="1"/>
            </p:cNvSpPr>
            <p:nvPr/>
          </p:nvSpPr>
          <p:spPr bwMode="auto">
            <a:xfrm>
              <a:off x="689"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grpSp>
      <p:grpSp>
        <p:nvGrpSpPr>
          <p:cNvPr id="5" name="Group 83"/>
          <p:cNvGrpSpPr>
            <a:grpSpLocks/>
          </p:cNvGrpSpPr>
          <p:nvPr/>
        </p:nvGrpSpPr>
        <p:grpSpPr bwMode="auto">
          <a:xfrm>
            <a:off x="3048000" y="3408457"/>
            <a:ext cx="3953817" cy="318753"/>
            <a:chOff x="689" y="2659"/>
            <a:chExt cx="2449" cy="349"/>
          </a:xfrm>
          <a:solidFill>
            <a:schemeClr val="bg2"/>
          </a:solidFill>
        </p:grpSpPr>
        <p:sp>
          <p:nvSpPr>
            <p:cNvPr id="111" name="Text Box 44"/>
            <p:cNvSpPr txBox="1">
              <a:spLocks noChangeArrowheads="1"/>
            </p:cNvSpPr>
            <p:nvPr/>
          </p:nvSpPr>
          <p:spPr bwMode="auto">
            <a:xfrm>
              <a:off x="1097"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27" name="Text Box 45"/>
            <p:cNvSpPr txBox="1">
              <a:spLocks noChangeArrowheads="1"/>
            </p:cNvSpPr>
            <p:nvPr/>
          </p:nvSpPr>
          <p:spPr bwMode="auto">
            <a:xfrm>
              <a:off x="1505"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28" name="Text Box 46"/>
            <p:cNvSpPr txBox="1">
              <a:spLocks noChangeArrowheads="1"/>
            </p:cNvSpPr>
            <p:nvPr/>
          </p:nvSpPr>
          <p:spPr bwMode="auto">
            <a:xfrm>
              <a:off x="1914"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29" name="Text Box 47"/>
            <p:cNvSpPr txBox="1">
              <a:spLocks noChangeArrowheads="1"/>
            </p:cNvSpPr>
            <p:nvPr/>
          </p:nvSpPr>
          <p:spPr bwMode="auto">
            <a:xfrm>
              <a:off x="2730"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0" name="Text Box 54"/>
            <p:cNvSpPr txBox="1">
              <a:spLocks noChangeArrowheads="1"/>
            </p:cNvSpPr>
            <p:nvPr/>
          </p:nvSpPr>
          <p:spPr bwMode="auto">
            <a:xfrm>
              <a:off x="2322"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1" name="Text Box 55"/>
            <p:cNvSpPr txBox="1">
              <a:spLocks noChangeArrowheads="1"/>
            </p:cNvSpPr>
            <p:nvPr/>
          </p:nvSpPr>
          <p:spPr bwMode="auto">
            <a:xfrm>
              <a:off x="689"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grpSp>
      <p:sp>
        <p:nvSpPr>
          <p:cNvPr id="134" name="Text Box 45"/>
          <p:cNvSpPr txBox="1">
            <a:spLocks noChangeArrowheads="1"/>
          </p:cNvSpPr>
          <p:nvPr/>
        </p:nvSpPr>
        <p:spPr bwMode="auto">
          <a:xfrm>
            <a:off x="4356279" y="3408457"/>
            <a:ext cx="658700" cy="318753"/>
          </a:xfrm>
          <a:prstGeom prst="rect">
            <a:avLst/>
          </a:prstGeom>
          <a:solidFill>
            <a:schemeClr val="accent1">
              <a:lumMod val="40000"/>
              <a:lumOff val="60000"/>
            </a:schemeClr>
          </a:solid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5" name="Text Box 46"/>
          <p:cNvSpPr txBox="1">
            <a:spLocks noChangeArrowheads="1"/>
          </p:cNvSpPr>
          <p:nvPr/>
        </p:nvSpPr>
        <p:spPr bwMode="auto">
          <a:xfrm>
            <a:off x="5029200" y="3408457"/>
            <a:ext cx="658700" cy="318753"/>
          </a:xfrm>
          <a:prstGeom prst="rect">
            <a:avLst/>
          </a:prstGeom>
          <a:solidFill>
            <a:schemeClr val="accent2">
              <a:lumMod val="40000"/>
              <a:lumOff val="60000"/>
            </a:schemeClr>
          </a:solid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6" name="Text Box 47"/>
          <p:cNvSpPr txBox="1">
            <a:spLocks noChangeArrowheads="1"/>
          </p:cNvSpPr>
          <p:nvPr/>
        </p:nvSpPr>
        <p:spPr bwMode="auto">
          <a:xfrm>
            <a:off x="6375310" y="3408457"/>
            <a:ext cx="658700" cy="31875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7" name="Text Box 54"/>
          <p:cNvSpPr txBox="1">
            <a:spLocks noChangeArrowheads="1"/>
          </p:cNvSpPr>
          <p:nvPr/>
        </p:nvSpPr>
        <p:spPr bwMode="auto">
          <a:xfrm>
            <a:off x="5689242" y="3408457"/>
            <a:ext cx="658700" cy="318753"/>
          </a:xfrm>
          <a:prstGeom prst="rect">
            <a:avLst/>
          </a:prstGeom>
          <a:solidFill>
            <a:schemeClr val="accent2">
              <a:lumMod val="40000"/>
              <a:lumOff val="60000"/>
            </a:schemeClr>
          </a:solid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143" name="Straight Arrow Connector 142"/>
          <p:cNvCxnSpPr/>
          <p:nvPr/>
        </p:nvCxnSpPr>
        <p:spPr>
          <a:xfrm rot="5400000" flipH="1" flipV="1">
            <a:off x="5106194" y="42664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5029200" y="4217832"/>
            <a:ext cx="6858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1</a:t>
            </a:r>
            <a:r>
              <a:rPr lang="en-US" sz="1300" b="1" dirty="0" smtClean="0"/>
              <a:t>&gt;C</a:t>
            </a:r>
            <a:r>
              <a:rPr lang="en-US" sz="1300" b="1" baseline="-25000" dirty="0" smtClean="0"/>
              <a:t>r</a:t>
            </a:r>
            <a:endParaRPr lang="en-US" sz="1300" b="1" baseline="-25000" dirty="0"/>
          </a:p>
        </p:txBody>
      </p:sp>
      <p:cxnSp>
        <p:nvCxnSpPr>
          <p:cNvPr id="145" name="Straight Arrow Connector 144"/>
          <p:cNvCxnSpPr/>
          <p:nvPr/>
        </p:nvCxnSpPr>
        <p:spPr>
          <a:xfrm rot="5400000" flipH="1" flipV="1">
            <a:off x="5639594" y="42664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5638800" y="4204953"/>
            <a:ext cx="6858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2</a:t>
            </a:r>
            <a:r>
              <a:rPr lang="en-US" sz="1300" b="1" dirty="0" smtClean="0"/>
              <a:t>&gt;C</a:t>
            </a:r>
            <a:r>
              <a:rPr lang="en-US" sz="1300" b="1" baseline="-25000" dirty="0" smtClean="0"/>
              <a:t>r</a:t>
            </a:r>
            <a:endParaRPr lang="en-US" sz="1300" b="1" baseline="-25000" dirty="0"/>
          </a:p>
        </p:txBody>
      </p:sp>
      <p:cxnSp>
        <p:nvCxnSpPr>
          <p:cNvPr id="159" name="Straight Arrow Connector 158"/>
          <p:cNvCxnSpPr/>
          <p:nvPr/>
        </p:nvCxnSpPr>
        <p:spPr>
          <a:xfrm rot="5400000">
            <a:off x="4437391" y="2830573"/>
            <a:ext cx="580636" cy="6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419600" y="2656253"/>
            <a:ext cx="762000" cy="292388"/>
          </a:xfrm>
          <a:prstGeom prst="rect">
            <a:avLst/>
          </a:prstGeom>
          <a:solidFill>
            <a:schemeClr val="bg1"/>
          </a:solidFill>
        </p:spPr>
        <p:txBody>
          <a:bodyPr wrap="square" rtlCol="0">
            <a:spAutoFit/>
          </a:bodyPr>
          <a:lstStyle/>
          <a:p>
            <a:r>
              <a:rPr lang="en-US" sz="1300" b="1" dirty="0" smtClean="0"/>
              <a:t>Start</a:t>
            </a:r>
            <a:endParaRPr lang="en-US" sz="1300" b="1" baseline="-25000" dirty="0"/>
          </a:p>
        </p:txBody>
      </p:sp>
      <p:cxnSp>
        <p:nvCxnSpPr>
          <p:cNvPr id="161" name="Straight Arrow Connector 160"/>
          <p:cNvCxnSpPr/>
          <p:nvPr/>
        </p:nvCxnSpPr>
        <p:spPr>
          <a:xfrm rot="5400000">
            <a:off x="6418591" y="2906773"/>
            <a:ext cx="580636" cy="6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6400800" y="2732453"/>
            <a:ext cx="6096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3</a:t>
            </a:r>
            <a:r>
              <a:rPr lang="en-US" sz="1300" b="1" dirty="0" smtClean="0"/>
              <a:t>≤C</a:t>
            </a:r>
            <a:r>
              <a:rPr lang="en-US" sz="1300" b="1" baseline="-25000" dirty="0" smtClean="0"/>
              <a:t>r</a:t>
            </a:r>
            <a:endParaRPr lang="en-US" sz="1300" b="1" baseline="-25000" dirty="0"/>
          </a:p>
        </p:txBody>
      </p:sp>
      <p:sp>
        <p:nvSpPr>
          <p:cNvPr id="163" name="Text Box 54"/>
          <p:cNvSpPr txBox="1">
            <a:spLocks noChangeArrowheads="1"/>
          </p:cNvSpPr>
          <p:nvPr/>
        </p:nvSpPr>
        <p:spPr bwMode="auto">
          <a:xfrm>
            <a:off x="3036463" y="3408457"/>
            <a:ext cx="658700" cy="318753"/>
          </a:xfrm>
          <a:prstGeom prst="rect">
            <a:avLst/>
          </a:prstGeom>
          <a:solidFill>
            <a:schemeClr val="accent2">
              <a:lumMod val="40000"/>
              <a:lumOff val="60000"/>
            </a:schemeClr>
          </a:solid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164" name="Straight Arrow Connector 163"/>
          <p:cNvCxnSpPr/>
          <p:nvPr/>
        </p:nvCxnSpPr>
        <p:spPr>
          <a:xfrm rot="5400000" flipH="1" flipV="1">
            <a:off x="2986815" y="4253527"/>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2986021" y="4192074"/>
            <a:ext cx="6858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4</a:t>
            </a:r>
            <a:r>
              <a:rPr lang="en-US" sz="1300" b="1" dirty="0" smtClean="0"/>
              <a:t>&gt;C</a:t>
            </a:r>
            <a:r>
              <a:rPr lang="en-US" sz="1300" b="1" baseline="-25000" dirty="0" smtClean="0"/>
              <a:t>r</a:t>
            </a:r>
            <a:endParaRPr lang="en-US" sz="1300" b="1" baseline="-25000" dirty="0"/>
          </a:p>
        </p:txBody>
      </p:sp>
      <p:sp>
        <p:nvSpPr>
          <p:cNvPr id="166" name="Text Box 47"/>
          <p:cNvSpPr txBox="1">
            <a:spLocks noChangeArrowheads="1"/>
          </p:cNvSpPr>
          <p:nvPr/>
        </p:nvSpPr>
        <p:spPr bwMode="auto">
          <a:xfrm>
            <a:off x="3697579" y="3408457"/>
            <a:ext cx="658700" cy="31875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167" name="Straight Arrow Connector 166"/>
          <p:cNvCxnSpPr/>
          <p:nvPr/>
        </p:nvCxnSpPr>
        <p:spPr>
          <a:xfrm rot="5400000">
            <a:off x="3740860" y="2906773"/>
            <a:ext cx="580636" cy="6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3723069" y="2732453"/>
            <a:ext cx="6096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5</a:t>
            </a:r>
            <a:r>
              <a:rPr lang="en-US" sz="1300" b="1" dirty="0" smtClean="0"/>
              <a:t>≤C</a:t>
            </a:r>
            <a:r>
              <a:rPr lang="en-US" sz="1300" b="1" baseline="-25000" dirty="0" smtClean="0"/>
              <a:t>r</a:t>
            </a:r>
            <a:endParaRPr lang="en-US" sz="1300" b="1" baseline="-25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up)">
                                      <p:cBhvr>
                                        <p:cTn id="12" dur="500"/>
                                        <p:tgtEl>
                                          <p:spTgt spid="15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wipe(up)">
                                      <p:cBhvr>
                                        <p:cTn id="15" dur="500"/>
                                        <p:tgtEl>
                                          <p:spTgt spid="16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wipe(up)">
                                      <p:cBhvr>
                                        <p:cTn id="18" dur="500"/>
                                        <p:tgtEl>
                                          <p:spTgt spid="1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0"/>
                                        </p:tgtEl>
                                      </p:cBhvr>
                                    </p:animEffect>
                                    <p:set>
                                      <p:cBhvr>
                                        <p:cTn id="23" dur="1" fill="hold">
                                          <p:stCondLst>
                                            <p:cond delay="499"/>
                                          </p:stCondLst>
                                        </p:cTn>
                                        <p:tgtEl>
                                          <p:spTgt spid="16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59"/>
                                        </p:tgtEl>
                                      </p:cBhvr>
                                    </p:animEffect>
                                    <p:set>
                                      <p:cBhvr>
                                        <p:cTn id="26" dur="1" fill="hold">
                                          <p:stCondLst>
                                            <p:cond delay="499"/>
                                          </p:stCondLst>
                                        </p:cTn>
                                        <p:tgtEl>
                                          <p:spTgt spid="159"/>
                                        </p:tgtEl>
                                        <p:attrNameLst>
                                          <p:attrName>style.visibility</p:attrName>
                                        </p:attrNameLst>
                                      </p:cBhvr>
                                      <p:to>
                                        <p:strVal val="hidden"/>
                                      </p:to>
                                    </p:se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wipe(down)">
                                      <p:cBhvr>
                                        <p:cTn id="30" dur="500"/>
                                        <p:tgtEl>
                                          <p:spTgt spid="1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44"/>
                                        </p:tgtEl>
                                        <p:attrNameLst>
                                          <p:attrName>style.visibility</p:attrName>
                                        </p:attrNameLst>
                                      </p:cBhvr>
                                      <p:to>
                                        <p:strVal val="visible"/>
                                      </p:to>
                                    </p:set>
                                    <p:animEffect transition="in" filter="wipe(down)">
                                      <p:cBhvr>
                                        <p:cTn id="33" dur="500"/>
                                        <p:tgtEl>
                                          <p:spTgt spid="14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wipe(down)">
                                      <p:cBhvr>
                                        <p:cTn id="36" dur="500"/>
                                        <p:tgtEl>
                                          <p:spTgt spid="1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43"/>
                                        </p:tgtEl>
                                      </p:cBhvr>
                                    </p:animEffect>
                                    <p:set>
                                      <p:cBhvr>
                                        <p:cTn id="41" dur="1" fill="hold">
                                          <p:stCondLst>
                                            <p:cond delay="499"/>
                                          </p:stCondLst>
                                        </p:cTn>
                                        <p:tgtEl>
                                          <p:spTgt spid="14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44"/>
                                        </p:tgtEl>
                                      </p:cBhvr>
                                    </p:animEffect>
                                    <p:set>
                                      <p:cBhvr>
                                        <p:cTn id="44" dur="1" fill="hold">
                                          <p:stCondLst>
                                            <p:cond delay="499"/>
                                          </p:stCondLst>
                                        </p:cTn>
                                        <p:tgtEl>
                                          <p:spTgt spid="144"/>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45"/>
                                        </p:tgtEl>
                                        <p:attrNameLst>
                                          <p:attrName>style.visibility</p:attrName>
                                        </p:attrNameLst>
                                      </p:cBhvr>
                                      <p:to>
                                        <p:strVal val="visible"/>
                                      </p:to>
                                    </p:set>
                                    <p:animEffect transition="in" filter="fade">
                                      <p:cBhvr>
                                        <p:cTn id="48" dur="1000"/>
                                        <p:tgtEl>
                                          <p:spTgt spid="1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6"/>
                                        </p:tgtEl>
                                        <p:attrNameLst>
                                          <p:attrName>style.visibility</p:attrName>
                                        </p:attrNameLst>
                                      </p:cBhvr>
                                      <p:to>
                                        <p:strVal val="visible"/>
                                      </p:to>
                                    </p:set>
                                    <p:animEffect transition="in" filter="fade">
                                      <p:cBhvr>
                                        <p:cTn id="51" dur="1000"/>
                                        <p:tgtEl>
                                          <p:spTgt spid="14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37"/>
                                        </p:tgtEl>
                                        <p:attrNameLst>
                                          <p:attrName>style.visibility</p:attrName>
                                        </p:attrNameLst>
                                      </p:cBhvr>
                                      <p:to>
                                        <p:strVal val="visible"/>
                                      </p:to>
                                    </p:set>
                                    <p:animEffect transition="in" filter="wipe(down)">
                                      <p:cBhvr>
                                        <p:cTn id="54" dur="500"/>
                                        <p:tgtEl>
                                          <p:spTgt spid="13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45"/>
                                        </p:tgtEl>
                                      </p:cBhvr>
                                    </p:animEffect>
                                    <p:set>
                                      <p:cBhvr>
                                        <p:cTn id="59" dur="1" fill="hold">
                                          <p:stCondLst>
                                            <p:cond delay="499"/>
                                          </p:stCondLst>
                                        </p:cTn>
                                        <p:tgtEl>
                                          <p:spTgt spid="14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46"/>
                                        </p:tgtEl>
                                      </p:cBhvr>
                                    </p:animEffect>
                                    <p:set>
                                      <p:cBhvr>
                                        <p:cTn id="62" dur="1" fill="hold">
                                          <p:stCondLst>
                                            <p:cond delay="499"/>
                                          </p:stCondLst>
                                        </p:cTn>
                                        <p:tgtEl>
                                          <p:spTgt spid="146"/>
                                        </p:tgtEl>
                                        <p:attrNameLst>
                                          <p:attrName>style.visibility</p:attrName>
                                        </p:attrNameLst>
                                      </p:cBhvr>
                                      <p:to>
                                        <p:strVal val="hidden"/>
                                      </p:to>
                                    </p:se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61"/>
                                        </p:tgtEl>
                                        <p:attrNameLst>
                                          <p:attrName>style.visibility</p:attrName>
                                        </p:attrNameLst>
                                      </p:cBhvr>
                                      <p:to>
                                        <p:strVal val="visible"/>
                                      </p:to>
                                    </p:set>
                                    <p:animEffect transition="in" filter="fade">
                                      <p:cBhvr>
                                        <p:cTn id="66" dur="1000"/>
                                        <p:tgtEl>
                                          <p:spTgt spid="16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2"/>
                                        </p:tgtEl>
                                        <p:attrNameLst>
                                          <p:attrName>style.visibility</p:attrName>
                                        </p:attrNameLst>
                                      </p:cBhvr>
                                      <p:to>
                                        <p:strVal val="visible"/>
                                      </p:to>
                                    </p:set>
                                    <p:animEffect transition="in" filter="fade">
                                      <p:cBhvr>
                                        <p:cTn id="69" dur="1000"/>
                                        <p:tgtEl>
                                          <p:spTgt spid="162"/>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36"/>
                                        </p:tgtEl>
                                        <p:attrNameLst>
                                          <p:attrName>style.visibility</p:attrName>
                                        </p:attrNameLst>
                                      </p:cBhvr>
                                      <p:to>
                                        <p:strVal val="visible"/>
                                      </p:to>
                                    </p:set>
                                    <p:animEffect transition="in" filter="wipe(up)">
                                      <p:cBhvr>
                                        <p:cTn id="72" dur="500"/>
                                        <p:tgtEl>
                                          <p:spTgt spid="1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162"/>
                                        </p:tgtEl>
                                      </p:cBhvr>
                                    </p:animEffect>
                                    <p:set>
                                      <p:cBhvr>
                                        <p:cTn id="77" dur="1" fill="hold">
                                          <p:stCondLst>
                                            <p:cond delay="499"/>
                                          </p:stCondLst>
                                        </p:cTn>
                                        <p:tgtEl>
                                          <p:spTgt spid="162"/>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1"/>
                                        </p:tgtEl>
                                      </p:cBhvr>
                                    </p:animEffect>
                                    <p:set>
                                      <p:cBhvr>
                                        <p:cTn id="80" dur="1" fill="hold">
                                          <p:stCondLst>
                                            <p:cond delay="499"/>
                                          </p:stCondLst>
                                        </p:cTn>
                                        <p:tgtEl>
                                          <p:spTgt spid="161"/>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164"/>
                                        </p:tgtEl>
                                        <p:attrNameLst>
                                          <p:attrName>style.visibility</p:attrName>
                                        </p:attrNameLst>
                                      </p:cBhvr>
                                      <p:to>
                                        <p:strVal val="visible"/>
                                      </p:to>
                                    </p:set>
                                    <p:animEffect transition="in" filter="fade">
                                      <p:cBhvr>
                                        <p:cTn id="84" dur="1000"/>
                                        <p:tgtEl>
                                          <p:spTgt spid="16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65"/>
                                        </p:tgtEl>
                                        <p:attrNameLst>
                                          <p:attrName>style.visibility</p:attrName>
                                        </p:attrNameLst>
                                      </p:cBhvr>
                                      <p:to>
                                        <p:strVal val="visible"/>
                                      </p:to>
                                    </p:set>
                                    <p:animEffect transition="in" filter="fade">
                                      <p:cBhvr>
                                        <p:cTn id="87" dur="1000"/>
                                        <p:tgtEl>
                                          <p:spTgt spid="16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63"/>
                                        </p:tgtEl>
                                        <p:attrNameLst>
                                          <p:attrName>style.visibility</p:attrName>
                                        </p:attrNameLst>
                                      </p:cBhvr>
                                      <p:to>
                                        <p:strVal val="visible"/>
                                      </p:to>
                                    </p:set>
                                    <p:animEffect transition="in" filter="wipe(down)">
                                      <p:cBhvr>
                                        <p:cTn id="90" dur="500"/>
                                        <p:tgtEl>
                                          <p:spTgt spid="16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64"/>
                                        </p:tgtEl>
                                      </p:cBhvr>
                                    </p:animEffect>
                                    <p:set>
                                      <p:cBhvr>
                                        <p:cTn id="95" dur="1" fill="hold">
                                          <p:stCondLst>
                                            <p:cond delay="499"/>
                                          </p:stCondLst>
                                        </p:cTn>
                                        <p:tgtEl>
                                          <p:spTgt spid="16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65"/>
                                        </p:tgtEl>
                                      </p:cBhvr>
                                    </p:animEffect>
                                    <p:set>
                                      <p:cBhvr>
                                        <p:cTn id="98" dur="1" fill="hold">
                                          <p:stCondLst>
                                            <p:cond delay="499"/>
                                          </p:stCondLst>
                                        </p:cTn>
                                        <p:tgtEl>
                                          <p:spTgt spid="165"/>
                                        </p:tgtEl>
                                        <p:attrNameLst>
                                          <p:attrName>style.visibility</p:attrName>
                                        </p:attrNameLst>
                                      </p:cBhvr>
                                      <p:to>
                                        <p:strVal val="hidden"/>
                                      </p:to>
                                    </p:set>
                                  </p:childTnLst>
                                </p:cTn>
                              </p:par>
                            </p:childTnLst>
                          </p:cTn>
                        </p:par>
                        <p:par>
                          <p:cTn id="99" fill="hold">
                            <p:stCondLst>
                              <p:cond delay="500"/>
                            </p:stCondLst>
                            <p:childTnLst>
                              <p:par>
                                <p:cTn id="100" presetID="10" presetClass="entr" presetSubtype="0" fill="hold" nodeType="afterEffect">
                                  <p:stCondLst>
                                    <p:cond delay="0"/>
                                  </p:stCondLst>
                                  <p:childTnLst>
                                    <p:set>
                                      <p:cBhvr>
                                        <p:cTn id="101" dur="1" fill="hold">
                                          <p:stCondLst>
                                            <p:cond delay="0"/>
                                          </p:stCondLst>
                                        </p:cTn>
                                        <p:tgtEl>
                                          <p:spTgt spid="167"/>
                                        </p:tgtEl>
                                        <p:attrNameLst>
                                          <p:attrName>style.visibility</p:attrName>
                                        </p:attrNameLst>
                                      </p:cBhvr>
                                      <p:to>
                                        <p:strVal val="visible"/>
                                      </p:to>
                                    </p:set>
                                    <p:animEffect transition="in" filter="fade">
                                      <p:cBhvr>
                                        <p:cTn id="102" dur="1000"/>
                                        <p:tgtEl>
                                          <p:spTgt spid="16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68"/>
                                        </p:tgtEl>
                                        <p:attrNameLst>
                                          <p:attrName>style.visibility</p:attrName>
                                        </p:attrNameLst>
                                      </p:cBhvr>
                                      <p:to>
                                        <p:strVal val="visible"/>
                                      </p:to>
                                    </p:set>
                                    <p:animEffect transition="in" filter="fade">
                                      <p:cBhvr>
                                        <p:cTn id="105" dur="1000"/>
                                        <p:tgtEl>
                                          <p:spTgt spid="168"/>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166"/>
                                        </p:tgtEl>
                                        <p:attrNameLst>
                                          <p:attrName>style.visibility</p:attrName>
                                        </p:attrNameLst>
                                      </p:cBhvr>
                                      <p:to>
                                        <p:strVal val="visible"/>
                                      </p:to>
                                    </p:set>
                                    <p:animEffect transition="in" filter="wipe(up)">
                                      <p:cBhvr>
                                        <p:cTn id="108" dur="500"/>
                                        <p:tgtEl>
                                          <p:spTgt spid="16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1" nodeType="clickEffect">
                                  <p:stCondLst>
                                    <p:cond delay="0"/>
                                  </p:stCondLst>
                                  <p:childTnLst>
                                    <p:animEffect transition="out" filter="fade">
                                      <p:cBhvr>
                                        <p:cTn id="112" dur="500"/>
                                        <p:tgtEl>
                                          <p:spTgt spid="168"/>
                                        </p:tgtEl>
                                      </p:cBhvr>
                                    </p:animEffect>
                                    <p:set>
                                      <p:cBhvr>
                                        <p:cTn id="113" dur="1" fill="hold">
                                          <p:stCondLst>
                                            <p:cond delay="499"/>
                                          </p:stCondLst>
                                        </p:cTn>
                                        <p:tgtEl>
                                          <p:spTgt spid="168"/>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167"/>
                                        </p:tgtEl>
                                      </p:cBhvr>
                                    </p:animEffect>
                                    <p:set>
                                      <p:cBhvr>
                                        <p:cTn id="116" dur="1" fill="hold">
                                          <p:stCondLst>
                                            <p:cond delay="499"/>
                                          </p:stCondLst>
                                        </p:cTn>
                                        <p:tgtEl>
                                          <p:spTgt spid="1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134" grpId="0" animBg="1"/>
      <p:bldP spid="135" grpId="0" animBg="1"/>
      <p:bldP spid="136" grpId="0" animBg="1"/>
      <p:bldP spid="137" grpId="0" animBg="1"/>
      <p:bldP spid="144" grpId="0" animBg="1"/>
      <p:bldP spid="144" grpId="1" animBg="1"/>
      <p:bldP spid="146" grpId="0" animBg="1"/>
      <p:bldP spid="146" grpId="1" animBg="1"/>
      <p:bldP spid="160" grpId="0" animBg="1"/>
      <p:bldP spid="160" grpId="1" animBg="1"/>
      <p:bldP spid="162" grpId="0" animBg="1"/>
      <p:bldP spid="162" grpId="1" animBg="1"/>
      <p:bldP spid="163" grpId="0" animBg="1"/>
      <p:bldP spid="165" grpId="0" animBg="1"/>
      <p:bldP spid="165" grpId="1" animBg="1"/>
      <p:bldP spid="166" grpId="0" animBg="1"/>
      <p:bldP spid="168" grpId="0" animBg="1"/>
      <p:bldP spid="168" grpId="1"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52"/>
            <a:ext cx="7924800" cy="762000"/>
          </a:xfrm>
        </p:spPr>
        <p:txBody>
          <a:bodyPr>
            <a:normAutofit/>
          </a:bodyPr>
          <a:lstStyle/>
          <a:p>
            <a:r>
              <a:rPr lang="en-US" sz="3600" b="1" dirty="0" smtClean="0">
                <a:solidFill>
                  <a:schemeClr val="tx1"/>
                </a:solidFill>
              </a:rPr>
              <a:t>Exponential Crossover</a:t>
            </a:r>
            <a:endParaRPr lang="en-US" sz="3600" b="1" dirty="0">
              <a:solidFill>
                <a:schemeClr val="tx1"/>
              </a:solidFill>
            </a:endParaRPr>
          </a:p>
        </p:txBody>
      </p:sp>
      <p:sp>
        <p:nvSpPr>
          <p:cNvPr id="17" name="TextBox 16"/>
          <p:cNvSpPr txBox="1"/>
          <p:nvPr/>
        </p:nvSpPr>
        <p:spPr>
          <a:xfrm>
            <a:off x="2057400" y="1597223"/>
            <a:ext cx="4953000" cy="307777"/>
          </a:xfrm>
          <a:prstGeom prst="rect">
            <a:avLst/>
          </a:prstGeom>
          <a:noFill/>
        </p:spPr>
        <p:txBody>
          <a:bodyPr wrap="square" rtlCol="0">
            <a:spAutoFit/>
          </a:bodyPr>
          <a:lstStyle/>
          <a:p>
            <a:r>
              <a:rPr lang="en-US" sz="1400" b="1" i="1" dirty="0" smtClean="0"/>
              <a:t>Dim. </a:t>
            </a:r>
            <a:r>
              <a:rPr lang="en-US" sz="1400" b="1" i="1" dirty="0" err="1" smtClean="0"/>
              <a:t>J</a:t>
            </a:r>
            <a:r>
              <a:rPr lang="en-US" sz="1400" b="1" i="1" baseline="30000" dirty="0" err="1" smtClean="0"/>
              <a:t>th</a:t>
            </a:r>
            <a:r>
              <a:rPr lang="en-US" sz="1400" b="1" i="1" dirty="0" smtClean="0"/>
              <a:t>          1           2          3           4           5           6</a:t>
            </a:r>
            <a:endParaRPr lang="en-US" sz="1400" b="1" i="1" baseline="30000" dirty="0"/>
          </a:p>
        </p:txBody>
      </p:sp>
      <p:sp>
        <p:nvSpPr>
          <p:cNvPr id="60" name="TextBox 59"/>
          <p:cNvSpPr txBox="1"/>
          <p:nvPr/>
        </p:nvSpPr>
        <p:spPr>
          <a:xfrm>
            <a:off x="1079679" y="1957715"/>
            <a:ext cx="1892121" cy="307777"/>
          </a:xfrm>
          <a:prstGeom prst="rect">
            <a:avLst/>
          </a:prstGeom>
          <a:noFill/>
        </p:spPr>
        <p:txBody>
          <a:bodyPr wrap="square" rtlCol="0">
            <a:spAutoFit/>
          </a:bodyPr>
          <a:lstStyle/>
          <a:p>
            <a:r>
              <a:rPr lang="en-US" sz="1400" b="1" i="1" dirty="0" smtClean="0"/>
              <a:t>Mutant vector, </a:t>
            </a:r>
            <a:r>
              <a:rPr lang="en-US" sz="1400" b="1" i="1" dirty="0" err="1" smtClean="0"/>
              <a:t>V</a:t>
            </a:r>
            <a:r>
              <a:rPr lang="en-US" sz="1400" b="1" i="1" baseline="-25000" dirty="0" err="1" smtClean="0"/>
              <a:t>i,g</a:t>
            </a:r>
            <a:endParaRPr lang="en-US" sz="1400" b="1" i="1" baseline="-25000" dirty="0"/>
          </a:p>
        </p:txBody>
      </p:sp>
      <p:sp>
        <p:nvSpPr>
          <p:cNvPr id="61" name="TextBox 60"/>
          <p:cNvSpPr txBox="1"/>
          <p:nvPr/>
        </p:nvSpPr>
        <p:spPr>
          <a:xfrm>
            <a:off x="990600" y="4873823"/>
            <a:ext cx="1981200" cy="307777"/>
          </a:xfrm>
          <a:prstGeom prst="rect">
            <a:avLst/>
          </a:prstGeom>
          <a:noFill/>
        </p:spPr>
        <p:txBody>
          <a:bodyPr wrap="square" rtlCol="0">
            <a:spAutoFit/>
          </a:bodyPr>
          <a:lstStyle/>
          <a:p>
            <a:r>
              <a:rPr lang="en-US" sz="1400" b="1" i="1" dirty="0" smtClean="0"/>
              <a:t>Target vector, </a:t>
            </a:r>
            <a:r>
              <a:rPr lang="en-US" sz="1400" b="1" i="1" dirty="0" err="1" smtClean="0"/>
              <a:t>X</a:t>
            </a:r>
            <a:r>
              <a:rPr lang="en-US" sz="1400" b="1" i="1" baseline="-25000" dirty="0" err="1" smtClean="0"/>
              <a:t>i,g</a:t>
            </a:r>
            <a:endParaRPr lang="en-US" sz="1400" b="1" i="1" baseline="-25000" dirty="0"/>
          </a:p>
        </p:txBody>
      </p:sp>
      <p:sp>
        <p:nvSpPr>
          <p:cNvPr id="62" name="TextBox 61"/>
          <p:cNvSpPr txBox="1"/>
          <p:nvPr/>
        </p:nvSpPr>
        <p:spPr>
          <a:xfrm>
            <a:off x="1219200" y="3415769"/>
            <a:ext cx="1752600" cy="307777"/>
          </a:xfrm>
          <a:prstGeom prst="rect">
            <a:avLst/>
          </a:prstGeom>
          <a:noFill/>
        </p:spPr>
        <p:txBody>
          <a:bodyPr wrap="square" rtlCol="0">
            <a:spAutoFit/>
          </a:bodyPr>
          <a:lstStyle/>
          <a:p>
            <a:r>
              <a:rPr lang="en-US" sz="1400" b="1" i="1" dirty="0" smtClean="0"/>
              <a:t>Trial vector, </a:t>
            </a:r>
            <a:r>
              <a:rPr lang="en-US" sz="1400" b="1" i="1" dirty="0" err="1" smtClean="0"/>
              <a:t>Z</a:t>
            </a:r>
            <a:r>
              <a:rPr lang="en-US" sz="1400" b="1" i="1" baseline="-25000" dirty="0" err="1" smtClean="0"/>
              <a:t>i,g</a:t>
            </a:r>
            <a:endParaRPr lang="en-US" sz="1400" b="1" i="1" baseline="-25000" dirty="0"/>
          </a:p>
        </p:txBody>
      </p:sp>
      <p:sp>
        <p:nvSpPr>
          <p:cNvPr id="70" name="TextBox 69"/>
          <p:cNvSpPr txBox="1"/>
          <p:nvPr/>
        </p:nvSpPr>
        <p:spPr>
          <a:xfrm>
            <a:off x="4267200" y="1287869"/>
            <a:ext cx="762000" cy="388531"/>
          </a:xfrm>
          <a:prstGeom prst="downArrow">
            <a:avLst>
              <a:gd name="adj1" fmla="val 50000"/>
              <a:gd name="adj2" fmla="val 50000"/>
            </a:avLst>
          </a:prstGeom>
          <a:solidFill>
            <a:schemeClr val="accent2">
              <a:lumMod val="20000"/>
              <a:lumOff val="80000"/>
            </a:schemeClr>
          </a:solidFill>
          <a:ln>
            <a:solidFill>
              <a:schemeClr val="tx1"/>
            </a:solidFill>
          </a:ln>
        </p:spPr>
        <p:txBody>
          <a:bodyPr wrap="square" rtlCol="0">
            <a:spAutoFit/>
          </a:bodyPr>
          <a:lstStyle/>
          <a:p>
            <a:r>
              <a:rPr lang="en-US" sz="1300" b="1" i="1" dirty="0" err="1" smtClean="0"/>
              <a:t>j</a:t>
            </a:r>
            <a:r>
              <a:rPr lang="en-US" sz="1300" b="1" i="1" baseline="-25000" dirty="0" err="1" smtClean="0"/>
              <a:t>u</a:t>
            </a:r>
            <a:endParaRPr lang="en-US" sz="1300" b="1" i="1" baseline="-25000" dirty="0"/>
          </a:p>
        </p:txBody>
      </p:sp>
      <p:sp>
        <p:nvSpPr>
          <p:cNvPr id="112" name="Content Placeholder 2"/>
          <p:cNvSpPr txBox="1">
            <a:spLocks/>
          </p:cNvSpPr>
          <p:nvPr/>
        </p:nvSpPr>
        <p:spPr>
          <a:xfrm>
            <a:off x="533400" y="3657600"/>
            <a:ext cx="8153400" cy="30480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83"/>
          <p:cNvGrpSpPr>
            <a:grpSpLocks/>
          </p:cNvGrpSpPr>
          <p:nvPr/>
        </p:nvGrpSpPr>
        <p:grpSpPr bwMode="auto">
          <a:xfrm>
            <a:off x="3048000" y="1942739"/>
            <a:ext cx="3962400" cy="318753"/>
            <a:chOff x="689" y="2659"/>
            <a:chExt cx="2449" cy="349"/>
          </a:xfrm>
          <a:solidFill>
            <a:schemeClr val="accent1">
              <a:lumMod val="20000"/>
              <a:lumOff val="80000"/>
            </a:schemeClr>
          </a:solidFill>
        </p:grpSpPr>
        <p:sp>
          <p:nvSpPr>
            <p:cNvPr id="79" name="Text Box 44"/>
            <p:cNvSpPr txBox="1">
              <a:spLocks noChangeArrowheads="1"/>
            </p:cNvSpPr>
            <p:nvPr/>
          </p:nvSpPr>
          <p:spPr bwMode="auto">
            <a:xfrm>
              <a:off x="1097"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0" name="Text Box 45"/>
            <p:cNvSpPr txBox="1">
              <a:spLocks noChangeArrowheads="1"/>
            </p:cNvSpPr>
            <p:nvPr/>
          </p:nvSpPr>
          <p:spPr bwMode="auto">
            <a:xfrm>
              <a:off x="1505"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1" name="Text Box 46"/>
            <p:cNvSpPr txBox="1">
              <a:spLocks noChangeArrowheads="1"/>
            </p:cNvSpPr>
            <p:nvPr/>
          </p:nvSpPr>
          <p:spPr bwMode="auto">
            <a:xfrm>
              <a:off x="1914"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2" name="Text Box 47"/>
            <p:cNvSpPr txBox="1">
              <a:spLocks noChangeArrowheads="1"/>
            </p:cNvSpPr>
            <p:nvPr/>
          </p:nvSpPr>
          <p:spPr bwMode="auto">
            <a:xfrm>
              <a:off x="2730"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5" name="Text Box 54"/>
            <p:cNvSpPr txBox="1">
              <a:spLocks noChangeArrowheads="1"/>
            </p:cNvSpPr>
            <p:nvPr/>
          </p:nvSpPr>
          <p:spPr bwMode="auto">
            <a:xfrm>
              <a:off x="2322"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86" name="Text Box 55"/>
            <p:cNvSpPr txBox="1">
              <a:spLocks noChangeArrowheads="1"/>
            </p:cNvSpPr>
            <p:nvPr/>
          </p:nvSpPr>
          <p:spPr bwMode="auto">
            <a:xfrm>
              <a:off x="689" y="2659"/>
              <a:ext cx="408" cy="349"/>
            </a:xfrm>
            <a:prstGeom prst="rect">
              <a:avLst/>
            </a:prstGeom>
            <a:grp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grpSp>
      <p:grpSp>
        <p:nvGrpSpPr>
          <p:cNvPr id="4" name="Group 83"/>
          <p:cNvGrpSpPr>
            <a:grpSpLocks/>
          </p:cNvGrpSpPr>
          <p:nvPr/>
        </p:nvGrpSpPr>
        <p:grpSpPr bwMode="auto">
          <a:xfrm>
            <a:off x="3048000" y="4858848"/>
            <a:ext cx="3953817" cy="318753"/>
            <a:chOff x="689" y="2659"/>
            <a:chExt cx="2449" cy="349"/>
          </a:xfrm>
          <a:solidFill>
            <a:schemeClr val="accent2">
              <a:lumMod val="40000"/>
              <a:lumOff val="60000"/>
            </a:schemeClr>
          </a:solidFill>
        </p:grpSpPr>
        <p:sp>
          <p:nvSpPr>
            <p:cNvPr id="98" name="Text Box 44"/>
            <p:cNvSpPr txBox="1">
              <a:spLocks noChangeArrowheads="1"/>
            </p:cNvSpPr>
            <p:nvPr/>
          </p:nvSpPr>
          <p:spPr bwMode="auto">
            <a:xfrm>
              <a:off x="1097"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99" name="Text Box 45"/>
            <p:cNvSpPr txBox="1">
              <a:spLocks noChangeArrowheads="1"/>
            </p:cNvSpPr>
            <p:nvPr/>
          </p:nvSpPr>
          <p:spPr bwMode="auto">
            <a:xfrm>
              <a:off x="1505"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1" name="Text Box 46"/>
            <p:cNvSpPr txBox="1">
              <a:spLocks noChangeArrowheads="1"/>
            </p:cNvSpPr>
            <p:nvPr/>
          </p:nvSpPr>
          <p:spPr bwMode="auto">
            <a:xfrm>
              <a:off x="1914"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2" name="Text Box 47"/>
            <p:cNvSpPr txBox="1">
              <a:spLocks noChangeArrowheads="1"/>
            </p:cNvSpPr>
            <p:nvPr/>
          </p:nvSpPr>
          <p:spPr bwMode="auto">
            <a:xfrm>
              <a:off x="2730"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3" name="Text Box 54"/>
            <p:cNvSpPr txBox="1">
              <a:spLocks noChangeArrowheads="1"/>
            </p:cNvSpPr>
            <p:nvPr/>
          </p:nvSpPr>
          <p:spPr bwMode="auto">
            <a:xfrm>
              <a:off x="2322"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04" name="Text Box 55"/>
            <p:cNvSpPr txBox="1">
              <a:spLocks noChangeArrowheads="1"/>
            </p:cNvSpPr>
            <p:nvPr/>
          </p:nvSpPr>
          <p:spPr bwMode="auto">
            <a:xfrm>
              <a:off x="689" y="2659"/>
              <a:ext cx="408" cy="349"/>
            </a:xfrm>
            <a:prstGeom prst="rect">
              <a:avLst/>
            </a:prstGeom>
            <a:grp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grpSp>
      <p:grpSp>
        <p:nvGrpSpPr>
          <p:cNvPr id="5" name="Group 83"/>
          <p:cNvGrpSpPr>
            <a:grpSpLocks/>
          </p:cNvGrpSpPr>
          <p:nvPr/>
        </p:nvGrpSpPr>
        <p:grpSpPr bwMode="auto">
          <a:xfrm>
            <a:off x="3048000" y="3418729"/>
            <a:ext cx="3953817" cy="318753"/>
            <a:chOff x="689" y="2659"/>
            <a:chExt cx="2449" cy="349"/>
          </a:xfrm>
          <a:solidFill>
            <a:schemeClr val="bg2"/>
          </a:solidFill>
        </p:grpSpPr>
        <p:sp>
          <p:nvSpPr>
            <p:cNvPr id="111" name="Text Box 44"/>
            <p:cNvSpPr txBox="1">
              <a:spLocks noChangeArrowheads="1"/>
            </p:cNvSpPr>
            <p:nvPr/>
          </p:nvSpPr>
          <p:spPr bwMode="auto">
            <a:xfrm>
              <a:off x="1097"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27" name="Text Box 45"/>
            <p:cNvSpPr txBox="1">
              <a:spLocks noChangeArrowheads="1"/>
            </p:cNvSpPr>
            <p:nvPr/>
          </p:nvSpPr>
          <p:spPr bwMode="auto">
            <a:xfrm>
              <a:off x="1505"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28" name="Text Box 46"/>
            <p:cNvSpPr txBox="1">
              <a:spLocks noChangeArrowheads="1"/>
            </p:cNvSpPr>
            <p:nvPr/>
          </p:nvSpPr>
          <p:spPr bwMode="auto">
            <a:xfrm>
              <a:off x="1914"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29" name="Text Box 47"/>
            <p:cNvSpPr txBox="1">
              <a:spLocks noChangeArrowheads="1"/>
            </p:cNvSpPr>
            <p:nvPr/>
          </p:nvSpPr>
          <p:spPr bwMode="auto">
            <a:xfrm>
              <a:off x="2730"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0" name="Text Box 54"/>
            <p:cNvSpPr txBox="1">
              <a:spLocks noChangeArrowheads="1"/>
            </p:cNvSpPr>
            <p:nvPr/>
          </p:nvSpPr>
          <p:spPr bwMode="auto">
            <a:xfrm>
              <a:off x="2322"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sp>
          <p:nvSpPr>
            <p:cNvPr id="131" name="Text Box 55"/>
            <p:cNvSpPr txBox="1">
              <a:spLocks noChangeArrowheads="1"/>
            </p:cNvSpPr>
            <p:nvPr/>
          </p:nvSpPr>
          <p:spPr bwMode="auto">
            <a:xfrm>
              <a:off x="689" y="2659"/>
              <a:ext cx="408" cy="349"/>
            </a:xfrm>
            <a:prstGeom prst="rect">
              <a:avLst/>
            </a:prstGeom>
            <a:grpFill/>
            <a:ln w="38100" algn="ctr">
              <a:solidFill>
                <a:schemeClr val="tx1"/>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grpSp>
      <p:sp>
        <p:nvSpPr>
          <p:cNvPr id="134" name="Text Box 45"/>
          <p:cNvSpPr txBox="1">
            <a:spLocks noChangeArrowheads="1"/>
          </p:cNvSpPr>
          <p:nvPr/>
        </p:nvSpPr>
        <p:spPr bwMode="auto">
          <a:xfrm>
            <a:off x="4356279" y="3418729"/>
            <a:ext cx="658700" cy="320040"/>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endParaRPr lang="th-TH" sz="2600" i="1" dirty="0">
              <a:latin typeface="Tahoma" pitchFamily="34" charset="0"/>
              <a:ea typeface="Tahoma" pitchFamily="34" charset="0"/>
              <a:cs typeface="Tahoma" pitchFamily="34" charset="0"/>
            </a:endParaRPr>
          </a:p>
        </p:txBody>
      </p:sp>
      <p:sp>
        <p:nvSpPr>
          <p:cNvPr id="136" name="Text Box 47"/>
          <p:cNvSpPr txBox="1">
            <a:spLocks noChangeArrowheads="1"/>
          </p:cNvSpPr>
          <p:nvPr/>
        </p:nvSpPr>
        <p:spPr bwMode="auto">
          <a:xfrm>
            <a:off x="5016321" y="3418729"/>
            <a:ext cx="658700" cy="31875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159" name="Straight Arrow Connector 158"/>
          <p:cNvCxnSpPr/>
          <p:nvPr/>
        </p:nvCxnSpPr>
        <p:spPr>
          <a:xfrm rot="5400000">
            <a:off x="4437391" y="2830573"/>
            <a:ext cx="580636" cy="6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4419600" y="2656253"/>
            <a:ext cx="762000" cy="292388"/>
          </a:xfrm>
          <a:prstGeom prst="rect">
            <a:avLst/>
          </a:prstGeom>
          <a:solidFill>
            <a:schemeClr val="bg1"/>
          </a:solidFill>
        </p:spPr>
        <p:txBody>
          <a:bodyPr wrap="square" rtlCol="0">
            <a:spAutoFit/>
          </a:bodyPr>
          <a:lstStyle/>
          <a:p>
            <a:r>
              <a:rPr lang="en-US" sz="1300" b="1" dirty="0" smtClean="0"/>
              <a:t>Start</a:t>
            </a:r>
            <a:endParaRPr lang="en-US" sz="1300" b="1" baseline="-25000" dirty="0"/>
          </a:p>
        </p:txBody>
      </p:sp>
      <p:cxnSp>
        <p:nvCxnSpPr>
          <p:cNvPr id="161" name="Straight Arrow Connector 160"/>
          <p:cNvCxnSpPr/>
          <p:nvPr/>
        </p:nvCxnSpPr>
        <p:spPr>
          <a:xfrm rot="5400000">
            <a:off x="5059602" y="2906773"/>
            <a:ext cx="580636" cy="6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5041811" y="2732453"/>
            <a:ext cx="6096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1</a:t>
            </a:r>
            <a:r>
              <a:rPr lang="en-US" sz="1300" b="1" dirty="0" smtClean="0"/>
              <a:t>≤C</a:t>
            </a:r>
            <a:r>
              <a:rPr lang="en-US" sz="1300" b="1" baseline="-25000" dirty="0" smtClean="0"/>
              <a:t>r</a:t>
            </a:r>
            <a:endParaRPr lang="en-US" sz="1300" b="1" baseline="-25000" dirty="0"/>
          </a:p>
        </p:txBody>
      </p:sp>
      <p:sp>
        <p:nvSpPr>
          <p:cNvPr id="163" name="Text Box 54"/>
          <p:cNvSpPr txBox="1">
            <a:spLocks noChangeArrowheads="1"/>
          </p:cNvSpPr>
          <p:nvPr/>
        </p:nvSpPr>
        <p:spPr bwMode="auto">
          <a:xfrm>
            <a:off x="3036463" y="3418729"/>
            <a:ext cx="658700" cy="318753"/>
          </a:xfrm>
          <a:prstGeom prst="rect">
            <a:avLst/>
          </a:prstGeom>
          <a:solidFill>
            <a:schemeClr val="accent2">
              <a:lumMod val="40000"/>
              <a:lumOff val="60000"/>
            </a:schemeClr>
          </a:solid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164" name="Straight Arrow Connector 163"/>
          <p:cNvCxnSpPr/>
          <p:nvPr/>
        </p:nvCxnSpPr>
        <p:spPr>
          <a:xfrm rot="5400000" flipH="1" flipV="1">
            <a:off x="2986815" y="4253527"/>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 Box 47"/>
          <p:cNvSpPr txBox="1">
            <a:spLocks noChangeArrowheads="1"/>
          </p:cNvSpPr>
          <p:nvPr/>
        </p:nvSpPr>
        <p:spPr bwMode="auto">
          <a:xfrm>
            <a:off x="5676363" y="3418729"/>
            <a:ext cx="658700" cy="318753"/>
          </a:xfrm>
          <a:prstGeom prst="rect">
            <a:avLst/>
          </a:prstGeom>
          <a:solidFill>
            <a:schemeClr val="accent1">
              <a:lumMod val="20000"/>
              <a:lumOff val="80000"/>
            </a:schemeClr>
          </a:solidFill>
          <a:ln w="38100" algn="ctr">
            <a:solidFill>
              <a:srgbClr val="FF000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49" name="Straight Arrow Connector 48"/>
          <p:cNvCxnSpPr/>
          <p:nvPr/>
        </p:nvCxnSpPr>
        <p:spPr>
          <a:xfrm rot="5400000">
            <a:off x="5732523" y="2913363"/>
            <a:ext cx="580636" cy="6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14732" y="2739043"/>
            <a:ext cx="6096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2</a:t>
            </a:r>
            <a:r>
              <a:rPr lang="en-US" sz="1300" b="1" dirty="0" smtClean="0"/>
              <a:t>≤C</a:t>
            </a:r>
            <a:r>
              <a:rPr lang="en-US" sz="1300" b="1" baseline="-25000" dirty="0" smtClean="0"/>
              <a:t>r</a:t>
            </a:r>
            <a:endParaRPr lang="en-US" sz="1300" b="1" baseline="-25000" dirty="0"/>
          </a:p>
        </p:txBody>
      </p:sp>
      <p:sp>
        <p:nvSpPr>
          <p:cNvPr id="51" name="Text Box 54"/>
          <p:cNvSpPr txBox="1">
            <a:spLocks noChangeArrowheads="1"/>
          </p:cNvSpPr>
          <p:nvPr/>
        </p:nvSpPr>
        <p:spPr bwMode="auto">
          <a:xfrm>
            <a:off x="6351700" y="3418729"/>
            <a:ext cx="658700" cy="318753"/>
          </a:xfrm>
          <a:prstGeom prst="rect">
            <a:avLst/>
          </a:prstGeom>
          <a:solidFill>
            <a:schemeClr val="accent2">
              <a:lumMod val="40000"/>
              <a:lumOff val="60000"/>
            </a:schemeClr>
          </a:solid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52" name="Straight Arrow Connector 51"/>
          <p:cNvCxnSpPr/>
          <p:nvPr/>
        </p:nvCxnSpPr>
        <p:spPr>
          <a:xfrm rot="5400000" flipH="1" flipV="1">
            <a:off x="6302052" y="42664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01258" y="4204953"/>
            <a:ext cx="685800" cy="292388"/>
          </a:xfrm>
          <a:prstGeom prst="rect">
            <a:avLst/>
          </a:prstGeom>
          <a:solidFill>
            <a:schemeClr val="bg1"/>
          </a:solidFill>
        </p:spPr>
        <p:txBody>
          <a:bodyPr wrap="square" rtlCol="0">
            <a:spAutoFit/>
          </a:bodyPr>
          <a:lstStyle/>
          <a:p>
            <a:r>
              <a:rPr lang="en-US" sz="1300" b="1" dirty="0" smtClean="0"/>
              <a:t>r</a:t>
            </a:r>
            <a:r>
              <a:rPr lang="en-US" sz="1300" b="1" baseline="-25000" dirty="0" smtClean="0"/>
              <a:t>3</a:t>
            </a:r>
            <a:r>
              <a:rPr lang="en-US" sz="1300" b="1" dirty="0" smtClean="0"/>
              <a:t>&gt;C</a:t>
            </a:r>
            <a:r>
              <a:rPr lang="en-US" sz="1300" b="1" baseline="-25000" dirty="0" smtClean="0"/>
              <a:t>r</a:t>
            </a:r>
            <a:endParaRPr lang="en-US" sz="1300" b="1" baseline="-25000" dirty="0"/>
          </a:p>
        </p:txBody>
      </p:sp>
      <p:sp>
        <p:nvSpPr>
          <p:cNvPr id="54" name="Text Box 54"/>
          <p:cNvSpPr txBox="1">
            <a:spLocks noChangeArrowheads="1"/>
          </p:cNvSpPr>
          <p:nvPr/>
        </p:nvSpPr>
        <p:spPr bwMode="auto">
          <a:xfrm>
            <a:off x="3682284" y="3418729"/>
            <a:ext cx="658700" cy="318753"/>
          </a:xfrm>
          <a:prstGeom prst="rect">
            <a:avLst/>
          </a:prstGeom>
          <a:solidFill>
            <a:schemeClr val="accent2">
              <a:lumMod val="40000"/>
              <a:lumOff val="60000"/>
            </a:schemeClr>
          </a:solidFill>
          <a:ln w="38100" algn="ctr">
            <a:solidFill>
              <a:srgbClr val="0070C0"/>
            </a:solidFill>
            <a:miter lim="800000"/>
            <a:headEnd/>
            <a:tailEnd/>
          </a:ln>
          <a:effectLst/>
        </p:spPr>
        <p:txBody>
          <a:bodyPr>
            <a:spAutoFit/>
          </a:bodyPr>
          <a:lstStyle/>
          <a:p>
            <a:endParaRPr lang="th-TH" sz="2600" i="1" dirty="0">
              <a:solidFill>
                <a:schemeClr val="tx1"/>
              </a:solidFill>
              <a:latin typeface="Tahoma" pitchFamily="34" charset="0"/>
              <a:ea typeface="Tahoma" pitchFamily="34" charset="0"/>
              <a:cs typeface="Tahoma" pitchFamily="34" charset="0"/>
            </a:endParaRPr>
          </a:p>
        </p:txBody>
      </p:sp>
      <p:cxnSp>
        <p:nvCxnSpPr>
          <p:cNvPr id="55" name="Straight Arrow Connector 54"/>
          <p:cNvCxnSpPr/>
          <p:nvPr/>
        </p:nvCxnSpPr>
        <p:spPr>
          <a:xfrm rot="5400000" flipH="1" flipV="1">
            <a:off x="3632636" y="427407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9"/>
                                        </p:tgtEl>
                                        <p:attrNameLst>
                                          <p:attrName>style.visibility</p:attrName>
                                        </p:attrNameLst>
                                      </p:cBhvr>
                                      <p:to>
                                        <p:strVal val="visible"/>
                                      </p:to>
                                    </p:set>
                                    <p:animEffect transition="in" filter="wipe(up)">
                                      <p:cBhvr>
                                        <p:cTn id="12" dur="500"/>
                                        <p:tgtEl>
                                          <p:spTgt spid="15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wipe(up)">
                                      <p:cBhvr>
                                        <p:cTn id="15" dur="500"/>
                                        <p:tgtEl>
                                          <p:spTgt spid="16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wipe(up)">
                                      <p:cBhvr>
                                        <p:cTn id="18" dur="500"/>
                                        <p:tgtEl>
                                          <p:spTgt spid="1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0"/>
                                        </p:tgtEl>
                                      </p:cBhvr>
                                    </p:animEffect>
                                    <p:set>
                                      <p:cBhvr>
                                        <p:cTn id="23" dur="1" fill="hold">
                                          <p:stCondLst>
                                            <p:cond delay="499"/>
                                          </p:stCondLst>
                                        </p:cTn>
                                        <p:tgtEl>
                                          <p:spTgt spid="16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59"/>
                                        </p:tgtEl>
                                      </p:cBhvr>
                                    </p:animEffect>
                                    <p:set>
                                      <p:cBhvr>
                                        <p:cTn id="26" dur="1" fill="hold">
                                          <p:stCondLst>
                                            <p:cond delay="499"/>
                                          </p:stCondLst>
                                        </p:cTn>
                                        <p:tgtEl>
                                          <p:spTgt spid="159"/>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61"/>
                                        </p:tgtEl>
                                        <p:attrNameLst>
                                          <p:attrName>style.visibility</p:attrName>
                                        </p:attrNameLst>
                                      </p:cBhvr>
                                      <p:to>
                                        <p:strVal val="visible"/>
                                      </p:to>
                                    </p:set>
                                    <p:animEffect transition="in" filter="fade">
                                      <p:cBhvr>
                                        <p:cTn id="30" dur="1000"/>
                                        <p:tgtEl>
                                          <p:spTgt spid="16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2"/>
                                        </p:tgtEl>
                                        <p:attrNameLst>
                                          <p:attrName>style.visibility</p:attrName>
                                        </p:attrNameLst>
                                      </p:cBhvr>
                                      <p:to>
                                        <p:strVal val="visible"/>
                                      </p:to>
                                    </p:set>
                                    <p:animEffect transition="in" filter="fade">
                                      <p:cBhvr>
                                        <p:cTn id="33" dur="1000"/>
                                        <p:tgtEl>
                                          <p:spTgt spid="16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wipe(up)">
                                      <p:cBhvr>
                                        <p:cTn id="36" dur="500"/>
                                        <p:tgtEl>
                                          <p:spTgt spid="1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162"/>
                                        </p:tgtEl>
                                      </p:cBhvr>
                                    </p:animEffect>
                                    <p:set>
                                      <p:cBhvr>
                                        <p:cTn id="41" dur="1" fill="hold">
                                          <p:stCondLst>
                                            <p:cond delay="499"/>
                                          </p:stCondLst>
                                        </p:cTn>
                                        <p:tgtEl>
                                          <p:spTgt spid="16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61"/>
                                        </p:tgtEl>
                                      </p:cBhvr>
                                    </p:animEffect>
                                    <p:set>
                                      <p:cBhvr>
                                        <p:cTn id="44" dur="1" fill="hold">
                                          <p:stCondLst>
                                            <p:cond delay="499"/>
                                          </p:stCondLst>
                                        </p:cTn>
                                        <p:tgtEl>
                                          <p:spTgt spid="161"/>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1000"/>
                                        <p:tgtEl>
                                          <p:spTgt spid="4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up)">
                                      <p:cBhvr>
                                        <p:cTn id="54" dur="5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50"/>
                                        </p:tgtEl>
                                      </p:cBhvr>
                                    </p:animEffect>
                                    <p:set>
                                      <p:cBhvr>
                                        <p:cTn id="59" dur="1" fill="hold">
                                          <p:stCondLst>
                                            <p:cond delay="499"/>
                                          </p:stCondLst>
                                        </p:cTn>
                                        <p:tgtEl>
                                          <p:spTgt spid="5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49"/>
                                        </p:tgtEl>
                                      </p:cBhvr>
                                    </p:animEffect>
                                    <p:set>
                                      <p:cBhvr>
                                        <p:cTn id="62" dur="1" fill="hold">
                                          <p:stCondLst>
                                            <p:cond delay="499"/>
                                          </p:stCondLst>
                                        </p:cTn>
                                        <p:tgtEl>
                                          <p:spTgt spid="49"/>
                                        </p:tgtEl>
                                        <p:attrNameLst>
                                          <p:attrName>style.visibility</p:attrName>
                                        </p:attrNameLst>
                                      </p:cBhvr>
                                      <p:to>
                                        <p:strVal val="hidden"/>
                                      </p:to>
                                    </p:se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1000"/>
                                        <p:tgtEl>
                                          <p:spTgt spid="5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1000"/>
                                        <p:tgtEl>
                                          <p:spTgt spid="5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wipe(down)">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52"/>
                                        </p:tgtEl>
                                      </p:cBhvr>
                                    </p:animEffect>
                                    <p:set>
                                      <p:cBhvr>
                                        <p:cTn id="77" dur="1" fill="hold">
                                          <p:stCondLst>
                                            <p:cond delay="499"/>
                                          </p:stCondLst>
                                        </p:cTn>
                                        <p:tgtEl>
                                          <p:spTgt spid="52"/>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53"/>
                                        </p:tgtEl>
                                      </p:cBhvr>
                                    </p:animEffect>
                                    <p:set>
                                      <p:cBhvr>
                                        <p:cTn id="80" dur="1" fill="hold">
                                          <p:stCondLst>
                                            <p:cond delay="499"/>
                                          </p:stCondLst>
                                        </p:cTn>
                                        <p:tgtEl>
                                          <p:spTgt spid="53"/>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164"/>
                                        </p:tgtEl>
                                        <p:attrNameLst>
                                          <p:attrName>style.visibility</p:attrName>
                                        </p:attrNameLst>
                                      </p:cBhvr>
                                      <p:to>
                                        <p:strVal val="visible"/>
                                      </p:to>
                                    </p:set>
                                    <p:animEffect transition="in" filter="fade">
                                      <p:cBhvr>
                                        <p:cTn id="84" dur="1000"/>
                                        <p:tgtEl>
                                          <p:spTgt spid="164"/>
                                        </p:tgtEl>
                                      </p:cBhvr>
                                    </p:animEffect>
                                  </p:childTnLst>
                                </p:cTn>
                              </p:par>
                            </p:childTnLst>
                          </p:cTn>
                        </p:par>
                        <p:par>
                          <p:cTn id="85" fill="hold">
                            <p:stCondLst>
                              <p:cond delay="1500"/>
                            </p:stCondLst>
                            <p:childTnLst>
                              <p:par>
                                <p:cTn id="86" presetID="22" presetClass="entr" presetSubtype="4" fill="hold" grpId="0" nodeType="afterEffect">
                                  <p:stCondLst>
                                    <p:cond delay="0"/>
                                  </p:stCondLst>
                                  <p:childTnLst>
                                    <p:set>
                                      <p:cBhvr>
                                        <p:cTn id="87" dur="1" fill="hold">
                                          <p:stCondLst>
                                            <p:cond delay="0"/>
                                          </p:stCondLst>
                                        </p:cTn>
                                        <p:tgtEl>
                                          <p:spTgt spid="163"/>
                                        </p:tgtEl>
                                        <p:attrNameLst>
                                          <p:attrName>style.visibility</p:attrName>
                                        </p:attrNameLst>
                                      </p:cBhvr>
                                      <p:to>
                                        <p:strVal val="visible"/>
                                      </p:to>
                                    </p:set>
                                    <p:animEffect transition="in" filter="wipe(down)">
                                      <p:cBhvr>
                                        <p:cTn id="88" dur="1000"/>
                                        <p:tgtEl>
                                          <p:spTgt spid="163"/>
                                        </p:tgtEl>
                                      </p:cBhvr>
                                    </p:animEffect>
                                  </p:childTnLst>
                                </p:cTn>
                              </p:par>
                            </p:childTnLst>
                          </p:cTn>
                        </p:par>
                        <p:par>
                          <p:cTn id="89" fill="hold">
                            <p:stCondLst>
                              <p:cond delay="2500"/>
                            </p:stCondLst>
                            <p:childTnLst>
                              <p:par>
                                <p:cTn id="90" presetID="10" presetClass="exit" presetSubtype="0" fill="hold" nodeType="afterEffect">
                                  <p:stCondLst>
                                    <p:cond delay="0"/>
                                  </p:stCondLst>
                                  <p:childTnLst>
                                    <p:animEffect transition="out" filter="fade">
                                      <p:cBhvr>
                                        <p:cTn id="91" dur="1000"/>
                                        <p:tgtEl>
                                          <p:spTgt spid="164"/>
                                        </p:tgtEl>
                                      </p:cBhvr>
                                    </p:animEffect>
                                    <p:set>
                                      <p:cBhvr>
                                        <p:cTn id="92" dur="1" fill="hold">
                                          <p:stCondLst>
                                            <p:cond delay="999"/>
                                          </p:stCondLst>
                                        </p:cTn>
                                        <p:tgtEl>
                                          <p:spTgt spid="164"/>
                                        </p:tgtEl>
                                        <p:attrNameLst>
                                          <p:attrName>style.visibility</p:attrName>
                                        </p:attrNameLst>
                                      </p:cBhvr>
                                      <p:to>
                                        <p:strVal val="hidden"/>
                                      </p:to>
                                    </p:set>
                                  </p:childTnLst>
                                </p:cTn>
                              </p:par>
                            </p:childTnLst>
                          </p:cTn>
                        </p:par>
                        <p:par>
                          <p:cTn id="93" fill="hold">
                            <p:stCondLst>
                              <p:cond delay="3500"/>
                            </p:stCondLst>
                            <p:childTnLst>
                              <p:par>
                                <p:cTn id="94" presetID="10" presetClass="entr" presetSubtype="0" fill="hold" nodeType="after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1000"/>
                                        <p:tgtEl>
                                          <p:spTgt spid="55"/>
                                        </p:tgtEl>
                                      </p:cBhvr>
                                    </p:animEffect>
                                  </p:childTnLst>
                                </p:cTn>
                              </p:par>
                            </p:childTnLst>
                          </p:cTn>
                        </p:par>
                        <p:par>
                          <p:cTn id="97" fill="hold">
                            <p:stCondLst>
                              <p:cond delay="4500"/>
                            </p:stCondLst>
                            <p:childTnLst>
                              <p:par>
                                <p:cTn id="98" presetID="22" presetClass="entr" presetSubtype="4"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wipe(down)">
                                      <p:cBhvr>
                                        <p:cTn id="100" dur="1000"/>
                                        <p:tgtEl>
                                          <p:spTgt spid="54"/>
                                        </p:tgtEl>
                                      </p:cBhvr>
                                    </p:animEffect>
                                  </p:childTnLst>
                                </p:cTn>
                              </p:par>
                            </p:childTnLst>
                          </p:cTn>
                        </p:par>
                        <p:par>
                          <p:cTn id="101" fill="hold">
                            <p:stCondLst>
                              <p:cond delay="5500"/>
                            </p:stCondLst>
                            <p:childTnLst>
                              <p:par>
                                <p:cTn id="102" presetID="10" presetClass="exit" presetSubtype="0" fill="hold" nodeType="afterEffect">
                                  <p:stCondLst>
                                    <p:cond delay="0"/>
                                  </p:stCondLst>
                                  <p:childTnLst>
                                    <p:animEffect transition="out" filter="fade">
                                      <p:cBhvr>
                                        <p:cTn id="103" dur="1000"/>
                                        <p:tgtEl>
                                          <p:spTgt spid="55"/>
                                        </p:tgtEl>
                                      </p:cBhvr>
                                    </p:animEffect>
                                    <p:set>
                                      <p:cBhvr>
                                        <p:cTn id="104" dur="1" fill="hold">
                                          <p:stCondLst>
                                            <p:cond delay="9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134" grpId="0" animBg="1"/>
      <p:bldP spid="136" grpId="0" animBg="1"/>
      <p:bldP spid="160" grpId="0" animBg="1"/>
      <p:bldP spid="160" grpId="1" animBg="1"/>
      <p:bldP spid="162" grpId="0" animBg="1"/>
      <p:bldP spid="162" grpId="1" animBg="1"/>
      <p:bldP spid="163" grpId="0" animBg="1"/>
      <p:bldP spid="48" grpId="0" animBg="1"/>
      <p:bldP spid="50" grpId="0" animBg="1"/>
      <p:bldP spid="50" grpId="1" animBg="1"/>
      <p:bldP spid="51" grpId="0" animBg="1"/>
      <p:bldP spid="53" grpId="0" animBg="1"/>
      <p:bldP spid="53" grpId="1" animBg="1"/>
      <p:bldP spid="5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52"/>
            <a:ext cx="7924800" cy="762000"/>
          </a:xfrm>
        </p:spPr>
        <p:txBody>
          <a:bodyPr>
            <a:normAutofit/>
          </a:bodyPr>
          <a:lstStyle/>
          <a:p>
            <a:r>
              <a:rPr lang="en-US" sz="3600" b="1" dirty="0" smtClean="0">
                <a:solidFill>
                  <a:schemeClr val="tx1"/>
                </a:solidFill>
              </a:rPr>
              <a:t>Differential Evolution (DE)</a:t>
            </a:r>
            <a:endParaRPr lang="en-US" sz="3600" b="1" dirty="0">
              <a:solidFill>
                <a:schemeClr val="tx1"/>
              </a:solidFill>
            </a:endParaRPr>
          </a:p>
        </p:txBody>
      </p:sp>
      <p:sp>
        <p:nvSpPr>
          <p:cNvPr id="3" name="Content Placeholder 2"/>
          <p:cNvSpPr>
            <a:spLocks noGrp="1"/>
          </p:cNvSpPr>
          <p:nvPr>
            <p:ph sz="quarter" idx="1"/>
          </p:nvPr>
        </p:nvSpPr>
        <p:spPr>
          <a:xfrm>
            <a:off x="457200" y="990600"/>
            <a:ext cx="8153400" cy="5562600"/>
          </a:xfrm>
        </p:spPr>
        <p:txBody>
          <a:bodyPr>
            <a:normAutofit fontScale="92500" lnSpcReduction="10000"/>
          </a:bodyPr>
          <a:lstStyle/>
          <a:p>
            <a:pPr algn="just"/>
            <a:r>
              <a:rPr lang="en-US" b="1" dirty="0" smtClean="0"/>
              <a:t>Notation “</a:t>
            </a:r>
            <a:r>
              <a:rPr lang="en-US" b="1" i="1" dirty="0" smtClean="0"/>
              <a:t>DE / a / b / c </a:t>
            </a:r>
            <a:r>
              <a:rPr lang="en-US" b="1" dirty="0" smtClean="0"/>
              <a:t>”</a:t>
            </a:r>
          </a:p>
          <a:p>
            <a:pPr lvl="1"/>
            <a:r>
              <a:rPr lang="en-US" dirty="0" smtClean="0"/>
              <a:t>DE : Differential Evolution</a:t>
            </a:r>
          </a:p>
          <a:p>
            <a:pPr lvl="1"/>
            <a:r>
              <a:rPr lang="en-US" i="1" dirty="0" smtClean="0"/>
              <a:t>a</a:t>
            </a:r>
            <a:r>
              <a:rPr lang="en-US" dirty="0" smtClean="0"/>
              <a:t>    : the type of vector to be perturbed which can              be “rand” or “ best”</a:t>
            </a:r>
          </a:p>
          <a:p>
            <a:pPr lvl="1"/>
            <a:r>
              <a:rPr lang="en-US" i="1" dirty="0" smtClean="0"/>
              <a:t>b </a:t>
            </a:r>
            <a:r>
              <a:rPr lang="en-US" dirty="0" smtClean="0"/>
              <a:t>    : the number of different vectors used for perturbation of x</a:t>
            </a:r>
          </a:p>
          <a:p>
            <a:pPr lvl="1"/>
            <a:r>
              <a:rPr lang="en-US" i="1" dirty="0" smtClean="0"/>
              <a:t>c     </a:t>
            </a:r>
            <a:r>
              <a:rPr lang="en-US" dirty="0" smtClean="0"/>
              <a:t>: the type of crossover being used </a:t>
            </a:r>
          </a:p>
          <a:p>
            <a:pPr lvl="1">
              <a:buNone/>
            </a:pPr>
            <a:r>
              <a:rPr lang="en-US" dirty="0" smtClean="0"/>
              <a:t>   (bin: binomial , exp: exponential)</a:t>
            </a:r>
          </a:p>
          <a:p>
            <a:pPr lvl="1">
              <a:buNone/>
            </a:pPr>
            <a:endParaRPr lang="en-US" sz="2000" dirty="0" smtClean="0"/>
          </a:p>
          <a:p>
            <a:pPr algn="just"/>
            <a:r>
              <a:rPr lang="en-US" b="1" i="1" dirty="0" smtClean="0"/>
              <a:t>DE/ rand/ 1/ bin</a:t>
            </a:r>
          </a:p>
          <a:p>
            <a:pPr algn="just"/>
            <a:r>
              <a:rPr lang="en-US" b="1" i="1" dirty="0" smtClean="0"/>
              <a:t>DE/ rand/ 2/ exp</a:t>
            </a:r>
          </a:p>
          <a:p>
            <a:pPr algn="just"/>
            <a:r>
              <a:rPr lang="en-US" b="1" i="1" dirty="0" smtClean="0"/>
              <a:t>DE/ best/ 1/ bin</a:t>
            </a:r>
          </a:p>
          <a:p>
            <a:pPr algn="just"/>
            <a:endParaRPr lang="en-US" b="1" i="1" dirty="0" smtClean="0"/>
          </a:p>
          <a:p>
            <a:pPr algn="just">
              <a:buNone/>
            </a:pPr>
            <a:endParaRPr lang="en-US" sz="2600" dirty="0" smtClean="0"/>
          </a:p>
          <a:p>
            <a:pPr algn="just"/>
            <a:endParaRPr lang="en-US" sz="2600" dirty="0" smtClean="0"/>
          </a:p>
          <a:p>
            <a:pPr algn="just">
              <a:buNone/>
            </a:pPr>
            <a:endParaRPr lang="en-US" sz="2600"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Parameters (DE)</a:t>
            </a:r>
            <a:endParaRPr lang="en-US" dirty="0"/>
          </a:p>
        </p:txBody>
      </p:sp>
      <p:sp>
        <p:nvSpPr>
          <p:cNvPr id="3" name="Content Placeholder 2"/>
          <p:cNvSpPr>
            <a:spLocks noGrp="1"/>
          </p:cNvSpPr>
          <p:nvPr>
            <p:ph sz="quarter" idx="1"/>
          </p:nvPr>
        </p:nvSpPr>
        <p:spPr/>
        <p:txBody>
          <a:bodyPr/>
          <a:lstStyle/>
          <a:p>
            <a:r>
              <a:rPr lang="en-US" dirty="0" smtClean="0"/>
              <a:t>Population size N</a:t>
            </a:r>
          </a:p>
          <a:p>
            <a:r>
              <a:rPr lang="en-US" dirty="0" smtClean="0"/>
              <a:t>Number of iteration</a:t>
            </a:r>
          </a:p>
          <a:p>
            <a:r>
              <a:rPr lang="en-US" dirty="0" smtClean="0"/>
              <a:t>The factor F</a:t>
            </a:r>
          </a:p>
          <a:p>
            <a:r>
              <a:rPr lang="en-US" dirty="0" smtClean="0"/>
              <a:t>Crossover method/probability</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8410" y="22536"/>
            <a:ext cx="7924800" cy="762000"/>
          </a:xfrm>
        </p:spPr>
        <p:txBody>
          <a:bodyPr>
            <a:normAutofit/>
          </a:bodyPr>
          <a:lstStyle/>
          <a:p>
            <a:r>
              <a:rPr lang="en-US" sz="3200" b="1" dirty="0" smtClean="0">
                <a:solidFill>
                  <a:schemeClr val="tx1"/>
                </a:solidFill>
              </a:rPr>
              <a:t>Computational Experiment</a:t>
            </a:r>
            <a:endParaRPr lang="en-US" sz="3200" b="1" dirty="0">
              <a:solidFill>
                <a:schemeClr val="tx1"/>
              </a:solidFill>
            </a:endParaRPr>
          </a:p>
        </p:txBody>
      </p:sp>
      <p:sp>
        <p:nvSpPr>
          <p:cNvPr id="3" name="Content Placeholder 2"/>
          <p:cNvSpPr>
            <a:spLocks noGrp="1"/>
          </p:cNvSpPr>
          <p:nvPr>
            <p:ph sz="quarter" idx="1"/>
          </p:nvPr>
        </p:nvSpPr>
        <p:spPr>
          <a:xfrm>
            <a:off x="457200" y="838200"/>
            <a:ext cx="8001000" cy="5791200"/>
          </a:xfrm>
        </p:spPr>
        <p:txBody>
          <a:bodyPr>
            <a:normAutofit fontScale="92500" lnSpcReduction="10000"/>
          </a:bodyPr>
          <a:lstStyle/>
          <a:p>
            <a:r>
              <a:rPr lang="en-US" b="1" dirty="0" smtClean="0"/>
              <a:t>Objective : Minimize </a:t>
            </a:r>
            <a:r>
              <a:rPr lang="en-US" b="1" dirty="0" err="1" smtClean="0"/>
              <a:t>makespan</a:t>
            </a:r>
            <a:endParaRPr lang="en-US" b="1" dirty="0" smtClean="0"/>
          </a:p>
          <a:p>
            <a:r>
              <a:rPr lang="en-US" b="1" dirty="0" smtClean="0"/>
              <a:t>Test Instance</a:t>
            </a:r>
          </a:p>
          <a:p>
            <a:pPr>
              <a:buNone/>
            </a:pPr>
            <a:r>
              <a:rPr lang="en-US" sz="2600" dirty="0" smtClean="0"/>
              <a:t>		</a:t>
            </a:r>
            <a:r>
              <a:rPr lang="en-US" sz="2000" dirty="0" smtClean="0"/>
              <a:t>FT20, LA01, LA21, LA29, LA35, LA37</a:t>
            </a:r>
          </a:p>
          <a:p>
            <a:r>
              <a:rPr lang="en-US" b="1" dirty="0" smtClean="0"/>
              <a:t>Parameter Setting </a:t>
            </a:r>
            <a:endParaRPr lang="en-US" sz="2600" dirty="0" smtClean="0"/>
          </a:p>
          <a:p>
            <a:endParaRPr lang="en-US" sz="2600" dirty="0" smtClean="0"/>
          </a:p>
          <a:p>
            <a:endParaRPr lang="en-US" sz="2600" dirty="0" smtClean="0"/>
          </a:p>
          <a:p>
            <a:endParaRPr lang="en-US" sz="2600" dirty="0" smtClean="0"/>
          </a:p>
          <a:p>
            <a:endParaRPr lang="en-US" sz="2600" dirty="0" smtClean="0"/>
          </a:p>
          <a:p>
            <a:endParaRPr lang="en-US" sz="2000" dirty="0" smtClean="0"/>
          </a:p>
          <a:p>
            <a:endParaRPr lang="en-US" sz="2000" dirty="0" smtClean="0"/>
          </a:p>
          <a:p>
            <a:r>
              <a:rPr lang="en-US" sz="2000" dirty="0" smtClean="0"/>
              <a:t>Compared to 1ST-PSO version of the previous research             (2ST-PSO, </a:t>
            </a:r>
            <a:r>
              <a:rPr lang="en-US" sz="2000" dirty="0" err="1" smtClean="0"/>
              <a:t>Pratchayaborirak</a:t>
            </a:r>
            <a:r>
              <a:rPr lang="en-US" sz="2000" dirty="0" smtClean="0"/>
              <a:t> and </a:t>
            </a:r>
            <a:r>
              <a:rPr lang="en-US" sz="2000" dirty="0" err="1" smtClean="0"/>
              <a:t>Kachitvichyanukul</a:t>
            </a:r>
            <a:r>
              <a:rPr lang="en-US" sz="2000" dirty="0" smtClean="0"/>
              <a:t> 2007) </a:t>
            </a:r>
          </a:p>
          <a:p>
            <a:pPr>
              <a:buNone/>
            </a:pPr>
            <a:endParaRPr lang="en-US" sz="2000" dirty="0" smtClean="0"/>
          </a:p>
          <a:p>
            <a:r>
              <a:rPr lang="en-US" sz="2000" dirty="0" smtClean="0"/>
              <a:t>Both 1ST-DE and 1ST-PSO implement the same encoding and  decoding schemes</a:t>
            </a:r>
            <a:endParaRPr lang="en-US" sz="2000" dirty="0"/>
          </a:p>
        </p:txBody>
      </p:sp>
      <p:graphicFrame>
        <p:nvGraphicFramePr>
          <p:cNvPr id="4" name="Table 3"/>
          <p:cNvGraphicFramePr>
            <a:graphicFrameLocks noGrp="1"/>
          </p:cNvGraphicFramePr>
          <p:nvPr/>
        </p:nvGraphicFramePr>
        <p:xfrm>
          <a:off x="1219200" y="2667000"/>
          <a:ext cx="6705600" cy="2286000"/>
        </p:xfrm>
        <a:graphic>
          <a:graphicData uri="http://schemas.openxmlformats.org/drawingml/2006/table">
            <a:tbl>
              <a:tblPr firstRow="1" bandRow="1">
                <a:tableStyleId>{3B4B98B0-60AC-42C2-AFA5-B58CD77FA1E5}</a:tableStyleId>
              </a:tblPr>
              <a:tblGrid>
                <a:gridCol w="3352800"/>
                <a:gridCol w="3352800"/>
              </a:tblGrid>
              <a:tr h="426720">
                <a:tc>
                  <a:txBody>
                    <a:bodyPr/>
                    <a:lstStyle/>
                    <a:p>
                      <a:pPr algn="ctr"/>
                      <a:r>
                        <a:rPr lang="en-US" sz="2400" b="0" dirty="0" smtClean="0"/>
                        <a:t>Parameter</a:t>
                      </a:r>
                      <a:endParaRPr lang="en-US" sz="2400" b="0" dirty="0">
                        <a:solidFill>
                          <a:schemeClr val="tx1"/>
                        </a:solidFill>
                      </a:endParaRPr>
                    </a:p>
                  </a:txBody>
                  <a:tcPr/>
                </a:tc>
                <a:tc>
                  <a:txBody>
                    <a:bodyPr/>
                    <a:lstStyle/>
                    <a:p>
                      <a:pPr algn="ctr"/>
                      <a:r>
                        <a:rPr lang="en-US" sz="2400" b="0" dirty="0" smtClean="0"/>
                        <a:t>Value</a:t>
                      </a:r>
                      <a:endParaRPr lang="en-US" sz="2400" b="0" dirty="0">
                        <a:solidFill>
                          <a:schemeClr val="tx1"/>
                        </a:solidFill>
                      </a:endParaRPr>
                    </a:p>
                  </a:txBody>
                  <a:tcPr/>
                </a:tc>
              </a:tr>
              <a:tr h="426720">
                <a:tc>
                  <a:txBody>
                    <a:bodyPr/>
                    <a:lstStyle/>
                    <a:p>
                      <a:pPr algn="ctr"/>
                      <a:r>
                        <a:rPr lang="en-US" sz="2400" b="1" dirty="0" smtClean="0"/>
                        <a:t>Population Size, </a:t>
                      </a:r>
                      <a:r>
                        <a:rPr lang="en-US" sz="2400" b="1" i="1" dirty="0" smtClean="0"/>
                        <a:t>N</a:t>
                      </a:r>
                      <a:endParaRPr lang="en-US" sz="2400" b="1" i="1" dirty="0"/>
                    </a:p>
                  </a:txBody>
                  <a:tcPr/>
                </a:tc>
                <a:tc>
                  <a:txBody>
                    <a:bodyPr/>
                    <a:lstStyle/>
                    <a:p>
                      <a:pPr algn="ctr"/>
                      <a:r>
                        <a:rPr lang="en-US" sz="2400" b="1" dirty="0" smtClean="0"/>
                        <a:t>100</a:t>
                      </a:r>
                      <a:endParaRPr lang="en-US" sz="2400" b="1" dirty="0"/>
                    </a:p>
                  </a:txBody>
                  <a:tcPr/>
                </a:tc>
              </a:tr>
              <a:tr h="426720">
                <a:tc>
                  <a:txBody>
                    <a:bodyPr/>
                    <a:lstStyle/>
                    <a:p>
                      <a:pPr algn="ctr"/>
                      <a:r>
                        <a:rPr lang="en-US" sz="2400" b="1" i="1" dirty="0" smtClean="0"/>
                        <a:t>F</a:t>
                      </a:r>
                      <a:endParaRPr lang="en-US" sz="2400" b="1" i="1" dirty="0"/>
                    </a:p>
                  </a:txBody>
                  <a:tcPr/>
                </a:tc>
                <a:tc>
                  <a:txBody>
                    <a:bodyPr/>
                    <a:lstStyle/>
                    <a:p>
                      <a:pPr algn="ctr"/>
                      <a:r>
                        <a:rPr lang="en-US" sz="2400" b="1" dirty="0" smtClean="0">
                          <a:solidFill>
                            <a:schemeClr val="accent6">
                              <a:lumMod val="60000"/>
                              <a:lumOff val="40000"/>
                            </a:schemeClr>
                          </a:solidFill>
                        </a:rPr>
                        <a:t>0.5 ,</a:t>
                      </a:r>
                      <a:r>
                        <a:rPr lang="en-US" sz="2400" b="1" baseline="0" dirty="0" smtClean="0">
                          <a:solidFill>
                            <a:schemeClr val="accent6">
                              <a:lumMod val="60000"/>
                              <a:lumOff val="40000"/>
                            </a:schemeClr>
                          </a:solidFill>
                        </a:rPr>
                        <a:t> 1 , </a:t>
                      </a:r>
                      <a:r>
                        <a:rPr lang="en-US" sz="2400" b="1" baseline="0" dirty="0" smtClean="0"/>
                        <a:t>1.5 </a:t>
                      </a:r>
                      <a:r>
                        <a:rPr lang="en-US" sz="2400" b="1" baseline="0" dirty="0" smtClean="0">
                          <a:solidFill>
                            <a:schemeClr val="accent6">
                              <a:lumMod val="60000"/>
                              <a:lumOff val="40000"/>
                            </a:schemeClr>
                          </a:solidFill>
                        </a:rPr>
                        <a:t>,</a:t>
                      </a:r>
                      <a:r>
                        <a:rPr lang="en-US" sz="2400" b="1" baseline="0" dirty="0" smtClean="0"/>
                        <a:t> </a:t>
                      </a:r>
                      <a:r>
                        <a:rPr lang="en-US" sz="2400" b="1" baseline="0" dirty="0" smtClean="0">
                          <a:solidFill>
                            <a:schemeClr val="accent6">
                              <a:lumMod val="60000"/>
                              <a:lumOff val="40000"/>
                            </a:schemeClr>
                          </a:solidFill>
                        </a:rPr>
                        <a:t>2</a:t>
                      </a:r>
                      <a:endParaRPr lang="en-US" sz="2400" b="1" dirty="0">
                        <a:solidFill>
                          <a:schemeClr val="accent6">
                            <a:lumMod val="60000"/>
                            <a:lumOff val="40000"/>
                          </a:schemeClr>
                        </a:solidFill>
                      </a:endParaRPr>
                    </a:p>
                  </a:txBody>
                  <a:tcPr/>
                </a:tc>
              </a:tr>
              <a:tr h="426720">
                <a:tc>
                  <a:txBody>
                    <a:bodyPr/>
                    <a:lstStyle/>
                    <a:p>
                      <a:pPr algn="ctr"/>
                      <a:r>
                        <a:rPr lang="en-US" sz="2400" b="1" i="1" dirty="0" smtClean="0"/>
                        <a:t>C</a:t>
                      </a:r>
                      <a:r>
                        <a:rPr lang="en-US" sz="2400" b="1" i="1" baseline="-25000" dirty="0" smtClean="0"/>
                        <a:t>r</a:t>
                      </a:r>
                      <a:endParaRPr lang="en-US" sz="2400" b="1" i="1" baseline="-25000" dirty="0"/>
                    </a:p>
                  </a:txBody>
                  <a:tcPr/>
                </a:tc>
                <a:tc>
                  <a:txBody>
                    <a:bodyPr/>
                    <a:lstStyle/>
                    <a:p>
                      <a:pPr algn="ctr"/>
                      <a:r>
                        <a:rPr lang="en-US" sz="2400" b="1" dirty="0" smtClean="0"/>
                        <a:t>0.2</a:t>
                      </a:r>
                      <a:endParaRPr lang="en-US" sz="2400" b="1" dirty="0"/>
                    </a:p>
                  </a:txBody>
                  <a:tcPr/>
                </a:tc>
              </a:tr>
              <a:tr h="426720">
                <a:tc>
                  <a:txBody>
                    <a:bodyPr/>
                    <a:lstStyle/>
                    <a:p>
                      <a:pPr algn="ctr"/>
                      <a:r>
                        <a:rPr lang="en-US" sz="2400" b="1" dirty="0" smtClean="0"/>
                        <a:t>Number of iterations</a:t>
                      </a:r>
                      <a:endParaRPr lang="en-US" sz="2400" b="1" dirty="0"/>
                    </a:p>
                  </a:txBody>
                  <a:tcPr/>
                </a:tc>
                <a:tc>
                  <a:txBody>
                    <a:bodyPr/>
                    <a:lstStyle/>
                    <a:p>
                      <a:pPr algn="ctr"/>
                      <a:r>
                        <a:rPr lang="en-US" sz="2400" b="1" dirty="0" smtClean="0"/>
                        <a:t>500</a:t>
                      </a:r>
                      <a:endParaRPr lang="en-US" sz="2400" b="1" dirty="0"/>
                    </a:p>
                  </a:txBody>
                  <a:tcPr/>
                </a:tc>
              </a:tr>
            </a:tbl>
          </a:graphicData>
        </a:graphic>
      </p:graphicFrame>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5531"/>
            <a:ext cx="8077200" cy="533400"/>
          </a:xfrm>
        </p:spPr>
        <p:txBody>
          <a:bodyPr>
            <a:normAutofit fontScale="90000"/>
          </a:bodyPr>
          <a:lstStyle/>
          <a:p>
            <a:r>
              <a:rPr lang="en-US" sz="3600" b="1" dirty="0" smtClean="0">
                <a:solidFill>
                  <a:schemeClr val="tx1"/>
                </a:solidFill>
              </a:rPr>
              <a:t>Experimental Results: </a:t>
            </a:r>
            <a:r>
              <a:rPr lang="en-US" sz="3600" b="1" dirty="0" err="1" smtClean="0">
                <a:solidFill>
                  <a:schemeClr val="tx1"/>
                </a:solidFill>
              </a:rPr>
              <a:t>Makespan</a:t>
            </a:r>
            <a:endParaRPr lang="en-US" sz="3600" b="1" dirty="0">
              <a:solidFill>
                <a:schemeClr val="tx1"/>
              </a:solidFill>
            </a:endParaRPr>
          </a:p>
        </p:txBody>
      </p:sp>
      <p:graphicFrame>
        <p:nvGraphicFramePr>
          <p:cNvPr id="5" name="Content Placeholder 4"/>
          <p:cNvGraphicFramePr>
            <a:graphicFrameLocks noGrp="1"/>
          </p:cNvGraphicFramePr>
          <p:nvPr>
            <p:ph sz="quarter" idx="1"/>
          </p:nvPr>
        </p:nvGraphicFramePr>
        <p:xfrm>
          <a:off x="75125" y="1221348"/>
          <a:ext cx="8991602" cy="4317153"/>
        </p:xfrm>
        <a:graphic>
          <a:graphicData uri="http://schemas.openxmlformats.org/drawingml/2006/table">
            <a:tbl>
              <a:tblPr firstRow="1" bandRow="1">
                <a:effectLst/>
                <a:tableStyleId>{5C22544A-7EE6-4342-B048-85BDC9FD1C3A}</a:tableStyleId>
              </a:tblPr>
              <a:tblGrid>
                <a:gridCol w="1066801"/>
                <a:gridCol w="838200"/>
                <a:gridCol w="792482"/>
                <a:gridCol w="824230"/>
                <a:gridCol w="749300"/>
                <a:gridCol w="824230"/>
                <a:gridCol w="749300"/>
                <a:gridCol w="824230"/>
                <a:gridCol w="749300"/>
                <a:gridCol w="749300"/>
                <a:gridCol w="824229"/>
              </a:tblGrid>
              <a:tr h="531252">
                <a:tc rowSpan="3">
                  <a:txBody>
                    <a:bodyPr/>
                    <a:lstStyle/>
                    <a:p>
                      <a:pPr algn="ctr"/>
                      <a:r>
                        <a:rPr lang="en-US" sz="1500" dirty="0" smtClean="0">
                          <a:solidFill>
                            <a:schemeClr val="tx1"/>
                          </a:solidFill>
                        </a:rPr>
                        <a:t>Problem</a:t>
                      </a:r>
                      <a:endParaRPr lang="en-US" sz="1500" dirty="0">
                        <a:solidFill>
                          <a:schemeClr val="tx1"/>
                        </a:solidFill>
                      </a:endParaRPr>
                    </a:p>
                  </a:txBody>
                  <a:tcPr anchor="ctr"/>
                </a:tc>
                <a:tc rowSpan="3">
                  <a:txBody>
                    <a:bodyPr/>
                    <a:lstStyle/>
                    <a:p>
                      <a:pPr algn="ctr"/>
                      <a:r>
                        <a:rPr lang="en-US" sz="1400" dirty="0" smtClean="0">
                          <a:solidFill>
                            <a:schemeClr val="tx1"/>
                          </a:solidFill>
                        </a:rPr>
                        <a:t>Size</a:t>
                      </a:r>
                      <a:endParaRPr lang="en-US" sz="1400" dirty="0">
                        <a:solidFill>
                          <a:schemeClr val="tx1"/>
                        </a:solidFill>
                      </a:endParaRPr>
                    </a:p>
                  </a:txBody>
                  <a:tcPr anchor="ctr"/>
                </a:tc>
                <a:tc gridSpan="4">
                  <a:txBody>
                    <a:bodyPr/>
                    <a:lstStyle/>
                    <a:p>
                      <a:pPr algn="ctr"/>
                      <a:r>
                        <a:rPr lang="en-US" sz="1600" dirty="0" smtClean="0">
                          <a:solidFill>
                            <a:schemeClr val="tx1"/>
                          </a:solidFill>
                        </a:rPr>
                        <a:t>1ST-PSO</a:t>
                      </a:r>
                      <a:endParaRPr lang="en-US" sz="1400" dirty="0">
                        <a:solidFill>
                          <a:schemeClr val="tx1"/>
                        </a:solidFill>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600" dirty="0" smtClean="0">
                          <a:solidFill>
                            <a:schemeClr val="tx1"/>
                          </a:solidFill>
                        </a:rPr>
                        <a:t>1ST-DE</a:t>
                      </a:r>
                      <a:endParaRPr lang="en-US" sz="1600" dirty="0">
                        <a:solidFill>
                          <a:schemeClr val="tx1"/>
                        </a:solidFill>
                      </a:endParaRP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3">
                  <a:txBody>
                    <a:bodyPr/>
                    <a:lstStyle/>
                    <a:p>
                      <a:pPr algn="ctr"/>
                      <a:r>
                        <a:rPr lang="en-US" sz="1600" b="1" dirty="0" smtClean="0">
                          <a:solidFill>
                            <a:schemeClr val="tx1"/>
                          </a:solidFill>
                        </a:rPr>
                        <a:t>P</a:t>
                      </a:r>
                      <a:r>
                        <a:rPr lang="en-US" sz="1600" b="1" baseline="0" dirty="0" smtClean="0">
                          <a:solidFill>
                            <a:schemeClr val="tx1"/>
                          </a:solidFill>
                        </a:rPr>
                        <a:t> </a:t>
                      </a:r>
                      <a:r>
                        <a:rPr lang="en-US" sz="1600" b="1" dirty="0" smtClean="0">
                          <a:solidFill>
                            <a:schemeClr val="tx1"/>
                          </a:solidFill>
                        </a:rPr>
                        <a:t>Value</a:t>
                      </a:r>
                      <a:endParaRPr lang="en-US" sz="1600" b="1" dirty="0">
                        <a:solidFill>
                          <a:schemeClr val="tx1"/>
                        </a:solidFill>
                      </a:endParaRPr>
                    </a:p>
                  </a:txBody>
                  <a:tcPr anchor="ctr"/>
                </a:tc>
              </a:tr>
              <a:tr h="533400">
                <a:tc vMerge="1">
                  <a:txBody>
                    <a:bodyPr/>
                    <a:lstStyle/>
                    <a:p>
                      <a:pPr algn="ctr"/>
                      <a:endParaRPr lang="en-US" dirty="0"/>
                    </a:p>
                  </a:txBody>
                  <a:tcPr>
                    <a:solidFill>
                      <a:schemeClr val="accent1"/>
                    </a:solidFill>
                  </a:tcPr>
                </a:tc>
                <a:tc vMerge="1">
                  <a:txBody>
                    <a:bodyPr/>
                    <a:lstStyle/>
                    <a:p>
                      <a:pPr algn="ctr"/>
                      <a:endParaRPr lang="en-US" dirty="0"/>
                    </a:p>
                  </a:txBody>
                  <a:tcPr>
                    <a:solidFill>
                      <a:schemeClr val="accent1"/>
                    </a:solidFill>
                  </a:tcPr>
                </a:tc>
                <a:tc gridSpan="3">
                  <a:txBody>
                    <a:bodyPr/>
                    <a:lstStyle/>
                    <a:p>
                      <a:pPr algn="ctr"/>
                      <a:r>
                        <a:rPr lang="en-US" sz="1600" b="1" dirty="0" smtClean="0"/>
                        <a:t>Fitness</a:t>
                      </a:r>
                      <a:r>
                        <a:rPr lang="en-US" sz="1600" b="1" baseline="0" dirty="0" smtClean="0"/>
                        <a:t> Value</a:t>
                      </a:r>
                      <a:endParaRPr lang="en-US" sz="1600" b="1" dirty="0"/>
                    </a:p>
                  </a:txBody>
                  <a:tcPr anchor="ct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a:txBody>
                    <a:bodyPr/>
                    <a:lstStyle/>
                    <a:p>
                      <a:pPr algn="ctr"/>
                      <a:r>
                        <a:rPr lang="en-US" sz="1600" b="1" dirty="0" smtClean="0"/>
                        <a:t>Time</a:t>
                      </a:r>
                      <a:endParaRPr lang="en-US" sz="1600" b="1" dirty="0"/>
                    </a:p>
                  </a:txBody>
                  <a:tcPr anchor="ctr">
                    <a:solidFill>
                      <a:schemeClr val="accent1"/>
                    </a:solidFill>
                  </a:tcPr>
                </a:tc>
                <a:tc gridSpan="3">
                  <a:txBody>
                    <a:bodyPr/>
                    <a:lstStyle/>
                    <a:p>
                      <a:pPr algn="ctr"/>
                      <a:r>
                        <a:rPr lang="en-US" sz="1600" b="1" dirty="0" smtClean="0"/>
                        <a:t>Fitness Value</a:t>
                      </a:r>
                      <a:endParaRPr lang="en-US" sz="1600" b="1" dirty="0"/>
                    </a:p>
                  </a:txBody>
                  <a:tcPr anchor="ctr">
                    <a:solidFill>
                      <a:schemeClr val="accent1"/>
                    </a:solidFill>
                  </a:tcPr>
                </a:tc>
                <a:tc hMerge="1">
                  <a:txBody>
                    <a:bodyPr/>
                    <a:lstStyle/>
                    <a:p>
                      <a:endParaRPr lang="en-US" dirty="0"/>
                    </a:p>
                  </a:txBody>
                  <a:tcPr>
                    <a:solidFill>
                      <a:schemeClr val="accent1"/>
                    </a:solidFill>
                  </a:tcPr>
                </a:tc>
                <a:tc hMerge="1">
                  <a:txBody>
                    <a:bodyPr/>
                    <a:lstStyle/>
                    <a:p>
                      <a:endParaRPr lang="en-US" dirty="0"/>
                    </a:p>
                  </a:txBody>
                  <a:tcPr>
                    <a:solidFill>
                      <a:schemeClr val="accent1"/>
                    </a:solidFill>
                  </a:tcPr>
                </a:tc>
                <a:tc>
                  <a:txBody>
                    <a:bodyPr/>
                    <a:lstStyle/>
                    <a:p>
                      <a:pPr algn="ctr"/>
                      <a:r>
                        <a:rPr lang="en-US" sz="1600" b="1" dirty="0" smtClean="0"/>
                        <a:t>Time</a:t>
                      </a:r>
                      <a:endParaRPr lang="en-US" sz="1600" b="1" dirty="0"/>
                    </a:p>
                  </a:txBody>
                  <a:tcPr anchor="ctr">
                    <a:solidFill>
                      <a:schemeClr val="accent1"/>
                    </a:solidFill>
                  </a:tcPr>
                </a:tc>
                <a:tc vMerge="1">
                  <a:txBody>
                    <a:bodyPr/>
                    <a:lstStyle/>
                    <a:p>
                      <a:pPr algn="ctr"/>
                      <a:endParaRPr lang="en-US" sz="1600" dirty="0"/>
                    </a:p>
                  </a:txBody>
                  <a:tcPr>
                    <a:solidFill>
                      <a:schemeClr val="accent1"/>
                    </a:solidFill>
                  </a:tcPr>
                </a:tc>
              </a:tr>
              <a:tr h="464643">
                <a:tc vMerge="1">
                  <a:txBody>
                    <a:bodyPr/>
                    <a:lstStyle/>
                    <a:p>
                      <a:pPr algn="ctr"/>
                      <a:endParaRPr lang="en-US" dirty="0"/>
                    </a:p>
                  </a:txBody>
                  <a:tcPr>
                    <a:solidFill>
                      <a:schemeClr val="accent1"/>
                    </a:solidFill>
                  </a:tcPr>
                </a:tc>
                <a:tc vMerge="1">
                  <a:txBody>
                    <a:bodyPr/>
                    <a:lstStyle/>
                    <a:p>
                      <a:pPr algn="ctr"/>
                      <a:endParaRPr lang="en-US" dirty="0"/>
                    </a:p>
                  </a:txBody>
                  <a:tcPr>
                    <a:solidFill>
                      <a:schemeClr val="accent1"/>
                    </a:solidFill>
                  </a:tcPr>
                </a:tc>
                <a:tc>
                  <a:txBody>
                    <a:bodyPr/>
                    <a:lstStyle/>
                    <a:p>
                      <a:pPr algn="ctr"/>
                      <a:r>
                        <a:rPr lang="en-US" sz="1600" b="1" dirty="0" smtClean="0"/>
                        <a:t>Best</a:t>
                      </a:r>
                      <a:endParaRPr lang="en-US" sz="1600" b="1" dirty="0"/>
                    </a:p>
                  </a:txBody>
                  <a:tcPr anchor="ctr">
                    <a:solidFill>
                      <a:schemeClr val="accent1"/>
                    </a:solidFill>
                  </a:tcPr>
                </a:tc>
                <a:tc>
                  <a:txBody>
                    <a:bodyPr/>
                    <a:lstStyle/>
                    <a:p>
                      <a:pPr algn="ctr"/>
                      <a:r>
                        <a:rPr lang="en-US" sz="1600" b="1" dirty="0" smtClean="0"/>
                        <a:t>Avg.</a:t>
                      </a:r>
                      <a:endParaRPr lang="en-US" sz="1600" b="1" dirty="0"/>
                    </a:p>
                  </a:txBody>
                  <a:tcPr anchor="ctr">
                    <a:solidFill>
                      <a:schemeClr val="accent1"/>
                    </a:solidFill>
                  </a:tcPr>
                </a:tc>
                <a:tc>
                  <a:txBody>
                    <a:bodyPr/>
                    <a:lstStyle/>
                    <a:p>
                      <a:pPr algn="ctr"/>
                      <a:r>
                        <a:rPr lang="en-US" sz="1600" b="1" dirty="0" smtClean="0"/>
                        <a:t>SD</a:t>
                      </a:r>
                      <a:endParaRPr lang="en-US" sz="1600" b="1" dirty="0"/>
                    </a:p>
                  </a:txBody>
                  <a:tcPr anchor="ctr">
                    <a:solidFill>
                      <a:schemeClr val="accent1"/>
                    </a:solidFill>
                  </a:tcPr>
                </a:tc>
                <a:tc>
                  <a:txBody>
                    <a:bodyPr/>
                    <a:lstStyle/>
                    <a:p>
                      <a:pPr algn="ctr"/>
                      <a:r>
                        <a:rPr lang="en-US" sz="1600" b="1" dirty="0" smtClean="0"/>
                        <a:t>Sec.</a:t>
                      </a:r>
                      <a:endParaRPr lang="en-US" sz="1600" b="1" dirty="0"/>
                    </a:p>
                  </a:txBody>
                  <a:tcPr anchor="ctr">
                    <a:solidFill>
                      <a:schemeClr val="accent1"/>
                    </a:solidFill>
                  </a:tcPr>
                </a:tc>
                <a:tc>
                  <a:txBody>
                    <a:bodyPr/>
                    <a:lstStyle/>
                    <a:p>
                      <a:pPr algn="ctr"/>
                      <a:r>
                        <a:rPr lang="en-US" sz="1600" b="1" dirty="0" smtClean="0"/>
                        <a:t>Best</a:t>
                      </a:r>
                      <a:endParaRPr lang="en-US" sz="1600" b="1" dirty="0"/>
                    </a:p>
                  </a:txBody>
                  <a:tcPr anchor="ctr">
                    <a:solidFill>
                      <a:schemeClr val="accent1"/>
                    </a:solidFill>
                  </a:tcPr>
                </a:tc>
                <a:tc>
                  <a:txBody>
                    <a:bodyPr/>
                    <a:lstStyle/>
                    <a:p>
                      <a:pPr algn="ctr"/>
                      <a:r>
                        <a:rPr lang="en-US" sz="1600" b="1" dirty="0" smtClean="0"/>
                        <a:t>Avg.</a:t>
                      </a:r>
                      <a:endParaRPr lang="en-US" sz="1600" b="1" dirty="0"/>
                    </a:p>
                  </a:txBody>
                  <a:tcPr anchor="ctr">
                    <a:solidFill>
                      <a:schemeClr val="accent1"/>
                    </a:solidFill>
                  </a:tcPr>
                </a:tc>
                <a:tc>
                  <a:txBody>
                    <a:bodyPr/>
                    <a:lstStyle/>
                    <a:p>
                      <a:pPr algn="ctr"/>
                      <a:r>
                        <a:rPr lang="en-US" sz="1600" b="1" dirty="0" smtClean="0"/>
                        <a:t>SD</a:t>
                      </a:r>
                      <a:endParaRPr lang="en-US" sz="1600" b="1" dirty="0"/>
                    </a:p>
                  </a:txBody>
                  <a:tcPr anchor="ctr">
                    <a:solidFill>
                      <a:schemeClr val="accent1"/>
                    </a:solidFill>
                  </a:tcPr>
                </a:tc>
                <a:tc>
                  <a:txBody>
                    <a:bodyPr/>
                    <a:lstStyle/>
                    <a:p>
                      <a:pPr algn="ctr"/>
                      <a:r>
                        <a:rPr lang="en-US" sz="1600" b="1" dirty="0" smtClean="0"/>
                        <a:t>Sec.</a:t>
                      </a:r>
                      <a:endParaRPr lang="en-US" sz="1600" b="1" dirty="0"/>
                    </a:p>
                  </a:txBody>
                  <a:tcPr anchor="ctr">
                    <a:solidFill>
                      <a:schemeClr val="accent1"/>
                    </a:solidFill>
                  </a:tcPr>
                </a:tc>
                <a:tc vMerge="1">
                  <a:txBody>
                    <a:bodyPr/>
                    <a:lstStyle/>
                    <a:p>
                      <a:pPr algn="ctr"/>
                      <a:endParaRPr lang="en-US" sz="1600" dirty="0"/>
                    </a:p>
                  </a:txBody>
                  <a:tcPr>
                    <a:solidFill>
                      <a:schemeClr val="accent1"/>
                    </a:solidFill>
                  </a:tcPr>
                </a:tc>
              </a:tr>
              <a:tr h="464643">
                <a:tc>
                  <a:txBody>
                    <a:bodyPr/>
                    <a:lstStyle/>
                    <a:p>
                      <a:pPr algn="ctr"/>
                      <a:r>
                        <a:rPr lang="en-US" sz="1600" dirty="0" smtClean="0"/>
                        <a:t>FT20</a:t>
                      </a:r>
                      <a:endParaRPr lang="en-US" sz="1600" dirty="0"/>
                    </a:p>
                  </a:txBody>
                  <a:tcPr anchor="ctr"/>
                </a:tc>
                <a:tc>
                  <a:txBody>
                    <a:bodyPr/>
                    <a:lstStyle/>
                    <a:p>
                      <a:pPr algn="ctr"/>
                      <a:r>
                        <a:rPr lang="en-US" sz="1600" dirty="0" smtClean="0"/>
                        <a:t>10x10</a:t>
                      </a:r>
                      <a:endParaRPr lang="en-US" sz="1600" dirty="0"/>
                    </a:p>
                  </a:txBody>
                  <a:tcPr anchor="ctr"/>
                </a:tc>
                <a:tc>
                  <a:txBody>
                    <a:bodyPr/>
                    <a:lstStyle/>
                    <a:p>
                      <a:pPr algn="ctr"/>
                      <a:r>
                        <a:rPr lang="en-US" sz="1600" dirty="0" smtClean="0"/>
                        <a:t>1226</a:t>
                      </a:r>
                      <a:endParaRPr lang="en-US" sz="1600" dirty="0"/>
                    </a:p>
                  </a:txBody>
                  <a:tcPr anchor="ctr"/>
                </a:tc>
                <a:tc>
                  <a:txBody>
                    <a:bodyPr/>
                    <a:lstStyle/>
                    <a:p>
                      <a:pPr algn="ctr"/>
                      <a:r>
                        <a:rPr lang="en-US" sz="1600" dirty="0" smtClean="0"/>
                        <a:t>1279.9</a:t>
                      </a:r>
                      <a:endParaRPr lang="en-US" sz="1600" dirty="0"/>
                    </a:p>
                  </a:txBody>
                  <a:tcPr anchor="ctr"/>
                </a:tc>
                <a:tc>
                  <a:txBody>
                    <a:bodyPr/>
                    <a:lstStyle/>
                    <a:p>
                      <a:pPr algn="ctr"/>
                      <a:r>
                        <a:rPr lang="en-US" sz="1600" dirty="0" smtClean="0"/>
                        <a:t>29.52</a:t>
                      </a:r>
                      <a:endParaRPr lang="en-US" sz="1600" dirty="0"/>
                    </a:p>
                  </a:txBody>
                  <a:tcPr anchor="ctr"/>
                </a:tc>
                <a:tc>
                  <a:txBody>
                    <a:bodyPr/>
                    <a:lstStyle/>
                    <a:p>
                      <a:pPr algn="ctr"/>
                      <a:r>
                        <a:rPr lang="en-US" sz="1600" dirty="0" smtClean="0"/>
                        <a:t>12.82</a:t>
                      </a:r>
                      <a:endParaRPr lang="en-US" sz="1600" dirty="0"/>
                    </a:p>
                  </a:txBody>
                  <a:tcPr anchor="ctr"/>
                </a:tc>
                <a:tc>
                  <a:txBody>
                    <a:bodyPr/>
                    <a:lstStyle/>
                    <a:p>
                      <a:pPr algn="ctr"/>
                      <a:r>
                        <a:rPr lang="en-US" sz="1600" dirty="0" smtClean="0"/>
                        <a:t>1224</a:t>
                      </a:r>
                      <a:endParaRPr lang="en-US" sz="1600" dirty="0"/>
                    </a:p>
                  </a:txBody>
                  <a:tcPr anchor="ctr"/>
                </a:tc>
                <a:tc>
                  <a:txBody>
                    <a:bodyPr/>
                    <a:lstStyle/>
                    <a:p>
                      <a:pPr algn="ctr"/>
                      <a:r>
                        <a:rPr lang="en-US" sz="1600" dirty="0" smtClean="0"/>
                        <a:t>1255</a:t>
                      </a:r>
                      <a:endParaRPr lang="en-US" sz="1600" dirty="0"/>
                    </a:p>
                  </a:txBody>
                  <a:tcPr anchor="ctr"/>
                </a:tc>
                <a:tc>
                  <a:txBody>
                    <a:bodyPr/>
                    <a:lstStyle/>
                    <a:p>
                      <a:pPr algn="ctr"/>
                      <a:r>
                        <a:rPr lang="en-US" sz="1600" dirty="0" smtClean="0"/>
                        <a:t>19.69</a:t>
                      </a:r>
                      <a:endParaRPr lang="en-US" sz="1600" dirty="0"/>
                    </a:p>
                  </a:txBody>
                  <a:tcPr anchor="ctr"/>
                </a:tc>
                <a:tc>
                  <a:txBody>
                    <a:bodyPr/>
                    <a:lstStyle/>
                    <a:p>
                      <a:pPr algn="ctr"/>
                      <a:r>
                        <a:rPr lang="en-US" sz="1600" dirty="0" smtClean="0"/>
                        <a:t>6.88</a:t>
                      </a:r>
                      <a:endParaRPr lang="en-US" sz="1600" dirty="0"/>
                    </a:p>
                  </a:txBody>
                  <a:tcPr anchor="ctr"/>
                </a:tc>
                <a:tc>
                  <a:txBody>
                    <a:bodyPr/>
                    <a:lstStyle/>
                    <a:p>
                      <a:pPr algn="ctr"/>
                      <a:r>
                        <a:rPr lang="en-US" sz="1600" dirty="0" smtClean="0"/>
                        <a:t>0.042</a:t>
                      </a:r>
                      <a:endParaRPr lang="en-US" sz="1600" dirty="0"/>
                    </a:p>
                  </a:txBody>
                  <a:tcPr anchor="ctr"/>
                </a:tc>
              </a:tr>
              <a:tr h="464643">
                <a:tc>
                  <a:txBody>
                    <a:bodyPr/>
                    <a:lstStyle/>
                    <a:p>
                      <a:pPr algn="ctr"/>
                      <a:r>
                        <a:rPr lang="en-US" sz="1600" dirty="0" smtClean="0"/>
                        <a:t>LA01</a:t>
                      </a:r>
                      <a:endParaRPr lang="en-US" sz="1600" dirty="0"/>
                    </a:p>
                  </a:txBody>
                  <a:tcPr anchor="ctr"/>
                </a:tc>
                <a:tc>
                  <a:txBody>
                    <a:bodyPr/>
                    <a:lstStyle/>
                    <a:p>
                      <a:pPr algn="ctr"/>
                      <a:r>
                        <a:rPr lang="en-US" sz="1600" dirty="0" smtClean="0"/>
                        <a:t>5x10</a:t>
                      </a:r>
                      <a:endParaRPr lang="en-US" sz="1600" dirty="0"/>
                    </a:p>
                  </a:txBody>
                  <a:tcPr anchor="ctr"/>
                </a:tc>
                <a:tc>
                  <a:txBody>
                    <a:bodyPr/>
                    <a:lstStyle/>
                    <a:p>
                      <a:pPr algn="ctr"/>
                      <a:r>
                        <a:rPr lang="en-US" sz="1600" dirty="0" smtClean="0"/>
                        <a:t>666</a:t>
                      </a:r>
                      <a:endParaRPr lang="en-US" sz="1600" dirty="0"/>
                    </a:p>
                  </a:txBody>
                  <a:tcPr anchor="ctr"/>
                </a:tc>
                <a:tc>
                  <a:txBody>
                    <a:bodyPr/>
                    <a:lstStyle/>
                    <a:p>
                      <a:pPr algn="ctr"/>
                      <a:r>
                        <a:rPr lang="en-US" sz="1600" dirty="0" smtClean="0"/>
                        <a:t>666</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4.85</a:t>
                      </a:r>
                      <a:endParaRPr lang="en-US" sz="1600" dirty="0"/>
                    </a:p>
                  </a:txBody>
                  <a:tcPr anchor="ctr"/>
                </a:tc>
                <a:tc>
                  <a:txBody>
                    <a:bodyPr/>
                    <a:lstStyle/>
                    <a:p>
                      <a:pPr algn="ctr"/>
                      <a:r>
                        <a:rPr lang="en-US" sz="1600" dirty="0" smtClean="0"/>
                        <a:t>666</a:t>
                      </a:r>
                      <a:endParaRPr lang="en-US" sz="1600" dirty="0"/>
                    </a:p>
                  </a:txBody>
                  <a:tcPr anchor="ctr"/>
                </a:tc>
                <a:tc>
                  <a:txBody>
                    <a:bodyPr/>
                    <a:lstStyle/>
                    <a:p>
                      <a:pPr algn="ctr"/>
                      <a:r>
                        <a:rPr lang="en-US" sz="1600" dirty="0" smtClean="0"/>
                        <a:t>666</a:t>
                      </a:r>
                      <a:endParaRPr lang="en-US" sz="1600" dirty="0"/>
                    </a:p>
                  </a:txBody>
                  <a:tcPr anchor="ctr"/>
                </a:tc>
                <a:tc>
                  <a:txBody>
                    <a:bodyPr/>
                    <a:lstStyle/>
                    <a:p>
                      <a:pPr algn="ctr"/>
                      <a:r>
                        <a:rPr lang="en-US" sz="1600" dirty="0" smtClean="0"/>
                        <a:t>0</a:t>
                      </a:r>
                      <a:endParaRPr lang="en-US" sz="1600" dirty="0"/>
                    </a:p>
                  </a:txBody>
                  <a:tcPr anchor="ctr"/>
                </a:tc>
                <a:tc>
                  <a:txBody>
                    <a:bodyPr/>
                    <a:lstStyle/>
                    <a:p>
                      <a:pPr algn="ctr"/>
                      <a:r>
                        <a:rPr lang="en-US" sz="1600" dirty="0" smtClean="0"/>
                        <a:t>2.44</a:t>
                      </a:r>
                      <a:endParaRPr lang="en-US" sz="1600" dirty="0"/>
                    </a:p>
                  </a:txBody>
                  <a:tcPr anchor="ctr"/>
                </a:tc>
                <a:tc>
                  <a:txBody>
                    <a:bodyPr/>
                    <a:lstStyle/>
                    <a:p>
                      <a:pPr algn="ctr"/>
                      <a:r>
                        <a:rPr lang="en-US" sz="1600" dirty="0" smtClean="0"/>
                        <a:t>1</a:t>
                      </a:r>
                      <a:endParaRPr lang="en-US" sz="1600" dirty="0"/>
                    </a:p>
                  </a:txBody>
                  <a:tcPr anchor="ctr"/>
                </a:tc>
              </a:tr>
              <a:tr h="464643">
                <a:tc>
                  <a:txBody>
                    <a:bodyPr/>
                    <a:lstStyle/>
                    <a:p>
                      <a:pPr algn="ctr"/>
                      <a:r>
                        <a:rPr lang="en-US" sz="1600" dirty="0" smtClean="0"/>
                        <a:t>LA21</a:t>
                      </a:r>
                      <a:endParaRPr lang="en-US" sz="1600" dirty="0"/>
                    </a:p>
                  </a:txBody>
                  <a:tcPr anchor="ctr"/>
                </a:tc>
                <a:tc>
                  <a:txBody>
                    <a:bodyPr/>
                    <a:lstStyle/>
                    <a:p>
                      <a:pPr algn="ctr"/>
                      <a:r>
                        <a:rPr lang="en-US" sz="1600" dirty="0" smtClean="0"/>
                        <a:t>15x10</a:t>
                      </a:r>
                      <a:endParaRPr lang="en-US" sz="1600" dirty="0"/>
                    </a:p>
                  </a:txBody>
                  <a:tcPr anchor="ctr"/>
                </a:tc>
                <a:tc>
                  <a:txBody>
                    <a:bodyPr/>
                    <a:lstStyle/>
                    <a:p>
                      <a:pPr algn="ctr"/>
                      <a:r>
                        <a:rPr lang="en-US" sz="1600" dirty="0" smtClean="0"/>
                        <a:t>1159</a:t>
                      </a:r>
                      <a:endParaRPr lang="en-US" sz="1600" dirty="0"/>
                    </a:p>
                  </a:txBody>
                  <a:tcPr anchor="ctr"/>
                </a:tc>
                <a:tc>
                  <a:txBody>
                    <a:bodyPr/>
                    <a:lstStyle/>
                    <a:p>
                      <a:pPr algn="ctr"/>
                      <a:r>
                        <a:rPr lang="en-US" sz="1600" dirty="0" smtClean="0"/>
                        <a:t>1167.4</a:t>
                      </a:r>
                      <a:endParaRPr lang="en-US" sz="1600" dirty="0"/>
                    </a:p>
                  </a:txBody>
                  <a:tcPr anchor="ctr"/>
                </a:tc>
                <a:tc>
                  <a:txBody>
                    <a:bodyPr/>
                    <a:lstStyle/>
                    <a:p>
                      <a:pPr algn="ctr"/>
                      <a:r>
                        <a:rPr lang="en-US" sz="1600" dirty="0" smtClean="0"/>
                        <a:t>6.50</a:t>
                      </a:r>
                      <a:endParaRPr lang="en-US" sz="1600" dirty="0"/>
                    </a:p>
                  </a:txBody>
                  <a:tcPr anchor="ctr"/>
                </a:tc>
                <a:tc>
                  <a:txBody>
                    <a:bodyPr/>
                    <a:lstStyle/>
                    <a:p>
                      <a:pPr algn="ctr"/>
                      <a:r>
                        <a:rPr lang="en-US" sz="1600" dirty="0" smtClean="0"/>
                        <a:t>20.36</a:t>
                      </a:r>
                      <a:endParaRPr lang="en-US" sz="1600" dirty="0"/>
                    </a:p>
                  </a:txBody>
                  <a:tcPr anchor="ctr"/>
                </a:tc>
                <a:tc>
                  <a:txBody>
                    <a:bodyPr/>
                    <a:lstStyle/>
                    <a:p>
                      <a:pPr algn="ctr"/>
                      <a:r>
                        <a:rPr lang="en-US" sz="1600" dirty="0" smtClean="0"/>
                        <a:t>1126</a:t>
                      </a:r>
                      <a:endParaRPr lang="en-US" sz="1600" dirty="0"/>
                    </a:p>
                  </a:txBody>
                  <a:tcPr anchor="ctr"/>
                </a:tc>
                <a:tc>
                  <a:txBody>
                    <a:bodyPr/>
                    <a:lstStyle/>
                    <a:p>
                      <a:pPr algn="ctr"/>
                      <a:r>
                        <a:rPr lang="en-US" sz="1600" dirty="0" smtClean="0"/>
                        <a:t>1141.1</a:t>
                      </a:r>
                      <a:endParaRPr lang="en-US" sz="1600" dirty="0"/>
                    </a:p>
                  </a:txBody>
                  <a:tcPr anchor="ctr"/>
                </a:tc>
                <a:tc>
                  <a:txBody>
                    <a:bodyPr/>
                    <a:lstStyle/>
                    <a:p>
                      <a:pPr algn="ctr"/>
                      <a:r>
                        <a:rPr lang="en-US" sz="1600" dirty="0" smtClean="0"/>
                        <a:t>9.54</a:t>
                      </a:r>
                      <a:endParaRPr lang="en-US" sz="1600" dirty="0"/>
                    </a:p>
                  </a:txBody>
                  <a:tcPr anchor="ctr"/>
                </a:tc>
                <a:tc>
                  <a:txBody>
                    <a:bodyPr/>
                    <a:lstStyle/>
                    <a:p>
                      <a:pPr algn="ctr"/>
                      <a:r>
                        <a:rPr lang="en-US" sz="1600" dirty="0" smtClean="0"/>
                        <a:t>8.35</a:t>
                      </a:r>
                      <a:endParaRPr lang="en-US" sz="1600" dirty="0"/>
                    </a:p>
                  </a:txBody>
                  <a:tcPr anchor="ctr"/>
                </a:tc>
                <a:tc>
                  <a:txBody>
                    <a:bodyPr/>
                    <a:lstStyle/>
                    <a:p>
                      <a:pPr algn="ctr"/>
                      <a:r>
                        <a:rPr lang="en-US" sz="1600" dirty="0" smtClean="0"/>
                        <a:t>0.000</a:t>
                      </a:r>
                      <a:endParaRPr lang="en-US" sz="1600" dirty="0"/>
                    </a:p>
                  </a:txBody>
                  <a:tcPr anchor="ctr"/>
                </a:tc>
              </a:tr>
              <a:tr h="464643">
                <a:tc>
                  <a:txBody>
                    <a:bodyPr/>
                    <a:lstStyle/>
                    <a:p>
                      <a:pPr algn="ctr"/>
                      <a:r>
                        <a:rPr lang="en-US" sz="1600" dirty="0" smtClean="0"/>
                        <a:t>LA29</a:t>
                      </a:r>
                      <a:endParaRPr lang="en-US" sz="1600" dirty="0"/>
                    </a:p>
                  </a:txBody>
                  <a:tcPr anchor="ctr"/>
                </a:tc>
                <a:tc>
                  <a:txBody>
                    <a:bodyPr/>
                    <a:lstStyle/>
                    <a:p>
                      <a:pPr algn="ctr"/>
                      <a:r>
                        <a:rPr lang="en-US" sz="1600" dirty="0" smtClean="0"/>
                        <a:t>20x10</a:t>
                      </a:r>
                      <a:endParaRPr lang="en-US" sz="1600" dirty="0"/>
                    </a:p>
                  </a:txBody>
                  <a:tcPr anchor="ctr"/>
                </a:tc>
                <a:tc>
                  <a:txBody>
                    <a:bodyPr/>
                    <a:lstStyle/>
                    <a:p>
                      <a:pPr algn="ctr"/>
                      <a:r>
                        <a:rPr lang="en-US" sz="1600" dirty="0" smtClean="0"/>
                        <a:t>1319</a:t>
                      </a:r>
                      <a:endParaRPr lang="en-US" sz="1600" dirty="0"/>
                    </a:p>
                  </a:txBody>
                  <a:tcPr anchor="ctr"/>
                </a:tc>
                <a:tc>
                  <a:txBody>
                    <a:bodyPr/>
                    <a:lstStyle/>
                    <a:p>
                      <a:pPr algn="ctr"/>
                      <a:r>
                        <a:rPr lang="en-US" sz="1600" dirty="0" smtClean="0"/>
                        <a:t>1335.4</a:t>
                      </a:r>
                      <a:endParaRPr lang="en-US" sz="1600" dirty="0"/>
                    </a:p>
                  </a:txBody>
                  <a:tcPr anchor="ctr"/>
                </a:tc>
                <a:tc>
                  <a:txBody>
                    <a:bodyPr/>
                    <a:lstStyle/>
                    <a:p>
                      <a:pPr algn="ctr"/>
                      <a:r>
                        <a:rPr lang="en-US" sz="1600" dirty="0" smtClean="0"/>
                        <a:t>9.49</a:t>
                      </a:r>
                      <a:endParaRPr lang="en-US" sz="1600" dirty="0"/>
                    </a:p>
                  </a:txBody>
                  <a:tcPr anchor="ctr"/>
                </a:tc>
                <a:tc>
                  <a:txBody>
                    <a:bodyPr/>
                    <a:lstStyle/>
                    <a:p>
                      <a:pPr algn="ctr"/>
                      <a:r>
                        <a:rPr lang="en-US" sz="1600" dirty="0" smtClean="0"/>
                        <a:t>29.91</a:t>
                      </a:r>
                      <a:endParaRPr lang="en-US" sz="1600" dirty="0"/>
                    </a:p>
                  </a:txBody>
                  <a:tcPr anchor="ctr"/>
                </a:tc>
                <a:tc>
                  <a:txBody>
                    <a:bodyPr/>
                    <a:lstStyle/>
                    <a:p>
                      <a:pPr algn="ctr"/>
                      <a:r>
                        <a:rPr lang="en-US" sz="1600" dirty="0" smtClean="0"/>
                        <a:t>1277</a:t>
                      </a:r>
                      <a:endParaRPr lang="en-US" sz="1600" dirty="0"/>
                    </a:p>
                  </a:txBody>
                  <a:tcPr anchor="ctr"/>
                </a:tc>
                <a:tc>
                  <a:txBody>
                    <a:bodyPr/>
                    <a:lstStyle/>
                    <a:p>
                      <a:pPr algn="ctr"/>
                      <a:r>
                        <a:rPr lang="en-US" sz="1600" dirty="0" smtClean="0"/>
                        <a:t>1300.7</a:t>
                      </a:r>
                      <a:endParaRPr lang="en-US" sz="1600" dirty="0"/>
                    </a:p>
                  </a:txBody>
                  <a:tcPr anchor="ctr"/>
                </a:tc>
                <a:tc>
                  <a:txBody>
                    <a:bodyPr/>
                    <a:lstStyle/>
                    <a:p>
                      <a:pPr algn="ctr"/>
                      <a:r>
                        <a:rPr lang="en-US" sz="1600" dirty="0" smtClean="0"/>
                        <a:t>13.33</a:t>
                      </a:r>
                      <a:endParaRPr lang="en-US" sz="1600" dirty="0"/>
                    </a:p>
                  </a:txBody>
                  <a:tcPr anchor="ctr"/>
                </a:tc>
                <a:tc>
                  <a:txBody>
                    <a:bodyPr/>
                    <a:lstStyle/>
                    <a:p>
                      <a:pPr algn="ctr"/>
                      <a:r>
                        <a:rPr lang="en-US" sz="1600" dirty="0" smtClean="0"/>
                        <a:t>13.86</a:t>
                      </a:r>
                      <a:endParaRPr lang="en-US" sz="1600" dirty="0"/>
                    </a:p>
                  </a:txBody>
                  <a:tcPr anchor="ctr"/>
                </a:tc>
                <a:tc>
                  <a:txBody>
                    <a:bodyPr/>
                    <a:lstStyle/>
                    <a:p>
                      <a:pPr algn="ctr"/>
                      <a:r>
                        <a:rPr lang="en-US" sz="1600" dirty="0" smtClean="0"/>
                        <a:t>0.000</a:t>
                      </a:r>
                      <a:endParaRPr lang="en-US" sz="1600" dirty="0"/>
                    </a:p>
                  </a:txBody>
                  <a:tcPr anchor="ctr"/>
                </a:tc>
              </a:tr>
              <a:tr h="464643">
                <a:tc>
                  <a:txBody>
                    <a:bodyPr/>
                    <a:lstStyle/>
                    <a:p>
                      <a:pPr algn="ctr"/>
                      <a:r>
                        <a:rPr lang="en-US" sz="1600" dirty="0" smtClean="0"/>
                        <a:t>LA35</a:t>
                      </a:r>
                      <a:endParaRPr lang="en-US" sz="1600" dirty="0"/>
                    </a:p>
                  </a:txBody>
                  <a:tcPr anchor="ctr"/>
                </a:tc>
                <a:tc>
                  <a:txBody>
                    <a:bodyPr/>
                    <a:lstStyle/>
                    <a:p>
                      <a:pPr algn="ctr"/>
                      <a:r>
                        <a:rPr lang="en-US" sz="1600" dirty="0" smtClean="0"/>
                        <a:t>30x10</a:t>
                      </a:r>
                      <a:endParaRPr lang="en-US" sz="1600" dirty="0"/>
                    </a:p>
                  </a:txBody>
                  <a:tcPr anchor="ctr"/>
                </a:tc>
                <a:tc>
                  <a:txBody>
                    <a:bodyPr/>
                    <a:lstStyle/>
                    <a:p>
                      <a:pPr algn="ctr"/>
                      <a:r>
                        <a:rPr lang="en-US" sz="1600" dirty="0" smtClean="0"/>
                        <a:t>1939</a:t>
                      </a:r>
                      <a:endParaRPr lang="en-US" sz="1600" dirty="0"/>
                    </a:p>
                  </a:txBody>
                  <a:tcPr anchor="ctr"/>
                </a:tc>
                <a:tc>
                  <a:txBody>
                    <a:bodyPr/>
                    <a:lstStyle/>
                    <a:p>
                      <a:pPr algn="ctr"/>
                      <a:r>
                        <a:rPr lang="en-US" sz="1600" dirty="0" smtClean="0"/>
                        <a:t>1967.6</a:t>
                      </a:r>
                      <a:endParaRPr lang="en-US" sz="1600" dirty="0"/>
                    </a:p>
                  </a:txBody>
                  <a:tcPr anchor="ctr"/>
                </a:tc>
                <a:tc>
                  <a:txBody>
                    <a:bodyPr/>
                    <a:lstStyle/>
                    <a:p>
                      <a:pPr algn="ctr"/>
                      <a:r>
                        <a:rPr lang="en-US" sz="1600" dirty="0" smtClean="0"/>
                        <a:t>20.73</a:t>
                      </a:r>
                      <a:endParaRPr lang="en-US" sz="1600" dirty="0"/>
                    </a:p>
                  </a:txBody>
                  <a:tcPr anchor="ctr"/>
                </a:tc>
                <a:tc>
                  <a:txBody>
                    <a:bodyPr/>
                    <a:lstStyle/>
                    <a:p>
                      <a:pPr algn="ctr"/>
                      <a:r>
                        <a:rPr lang="en-US" sz="1600" dirty="0" smtClean="0"/>
                        <a:t>58.03</a:t>
                      </a:r>
                      <a:endParaRPr lang="en-US" sz="1600" dirty="0"/>
                    </a:p>
                  </a:txBody>
                  <a:tcPr anchor="ctr"/>
                </a:tc>
                <a:tc>
                  <a:txBody>
                    <a:bodyPr/>
                    <a:lstStyle/>
                    <a:p>
                      <a:pPr algn="ctr"/>
                      <a:r>
                        <a:rPr lang="en-US" sz="1600" dirty="0" smtClean="0"/>
                        <a:t>1899</a:t>
                      </a:r>
                      <a:endParaRPr lang="en-US" sz="1600" dirty="0"/>
                    </a:p>
                  </a:txBody>
                  <a:tcPr anchor="ctr"/>
                </a:tc>
                <a:tc>
                  <a:txBody>
                    <a:bodyPr/>
                    <a:lstStyle/>
                    <a:p>
                      <a:pPr algn="ctr"/>
                      <a:r>
                        <a:rPr lang="en-US" sz="1600" dirty="0" smtClean="0"/>
                        <a:t>1917</a:t>
                      </a:r>
                      <a:endParaRPr lang="en-US" sz="1600" dirty="0"/>
                    </a:p>
                  </a:txBody>
                  <a:tcPr anchor="ctr"/>
                </a:tc>
                <a:tc>
                  <a:txBody>
                    <a:bodyPr/>
                    <a:lstStyle/>
                    <a:p>
                      <a:pPr algn="ctr"/>
                      <a:r>
                        <a:rPr lang="en-US" sz="1600" dirty="0" smtClean="0"/>
                        <a:t>12.89</a:t>
                      </a:r>
                      <a:endParaRPr lang="en-US" sz="1600" dirty="0"/>
                    </a:p>
                  </a:txBody>
                  <a:tcPr anchor="ctr"/>
                </a:tc>
                <a:tc>
                  <a:txBody>
                    <a:bodyPr/>
                    <a:lstStyle/>
                    <a:p>
                      <a:pPr algn="ctr"/>
                      <a:r>
                        <a:rPr lang="en-US" sz="1600" dirty="0" smtClean="0"/>
                        <a:t>26.52</a:t>
                      </a:r>
                      <a:endParaRPr lang="en-US" sz="1600" dirty="0"/>
                    </a:p>
                  </a:txBody>
                  <a:tcPr anchor="ctr"/>
                </a:tc>
                <a:tc>
                  <a:txBody>
                    <a:bodyPr/>
                    <a:lstStyle/>
                    <a:p>
                      <a:pPr algn="ctr"/>
                      <a:r>
                        <a:rPr lang="en-US" sz="1600" dirty="0" smtClean="0"/>
                        <a:t>0.000</a:t>
                      </a:r>
                      <a:endParaRPr lang="en-US" sz="1600" dirty="0"/>
                    </a:p>
                  </a:txBody>
                  <a:tcPr anchor="ctr"/>
                </a:tc>
              </a:tr>
              <a:tr h="464643">
                <a:tc>
                  <a:txBody>
                    <a:bodyPr/>
                    <a:lstStyle/>
                    <a:p>
                      <a:pPr algn="ctr"/>
                      <a:r>
                        <a:rPr lang="en-US" sz="1600" dirty="0" smtClean="0"/>
                        <a:t>LA37</a:t>
                      </a:r>
                      <a:endParaRPr lang="en-US" sz="1600" dirty="0"/>
                    </a:p>
                  </a:txBody>
                  <a:tcPr anchor="ctr"/>
                </a:tc>
                <a:tc>
                  <a:txBody>
                    <a:bodyPr/>
                    <a:lstStyle/>
                    <a:p>
                      <a:pPr algn="ctr"/>
                      <a:r>
                        <a:rPr lang="en-US" sz="1600" dirty="0" smtClean="0"/>
                        <a:t>15x15</a:t>
                      </a:r>
                      <a:endParaRPr lang="en-US" sz="1600" dirty="0"/>
                    </a:p>
                  </a:txBody>
                  <a:tcPr anchor="ctr"/>
                </a:tc>
                <a:tc>
                  <a:txBody>
                    <a:bodyPr/>
                    <a:lstStyle/>
                    <a:p>
                      <a:pPr algn="ctr"/>
                      <a:r>
                        <a:rPr lang="en-US" sz="1600" dirty="0" smtClean="0"/>
                        <a:t>1514</a:t>
                      </a:r>
                      <a:endParaRPr lang="en-US" sz="1600" dirty="0"/>
                    </a:p>
                  </a:txBody>
                  <a:tcPr anchor="ctr"/>
                </a:tc>
                <a:tc>
                  <a:txBody>
                    <a:bodyPr/>
                    <a:lstStyle/>
                    <a:p>
                      <a:pPr algn="ctr"/>
                      <a:r>
                        <a:rPr lang="en-US" sz="1600" dirty="0" smtClean="0"/>
                        <a:t>1545.4</a:t>
                      </a:r>
                      <a:endParaRPr lang="en-US" sz="1600" dirty="0"/>
                    </a:p>
                  </a:txBody>
                  <a:tcPr anchor="ctr"/>
                </a:tc>
                <a:tc>
                  <a:txBody>
                    <a:bodyPr/>
                    <a:lstStyle/>
                    <a:p>
                      <a:pPr algn="ctr"/>
                      <a:r>
                        <a:rPr lang="en-US" sz="1600" dirty="0" smtClean="0"/>
                        <a:t>16.44</a:t>
                      </a:r>
                      <a:endParaRPr lang="en-US" sz="1600" dirty="0"/>
                    </a:p>
                  </a:txBody>
                  <a:tcPr anchor="ctr"/>
                </a:tc>
                <a:tc>
                  <a:txBody>
                    <a:bodyPr/>
                    <a:lstStyle/>
                    <a:p>
                      <a:pPr algn="ctr"/>
                      <a:r>
                        <a:rPr lang="en-US" sz="1600" dirty="0" smtClean="0"/>
                        <a:t>28.52</a:t>
                      </a:r>
                      <a:endParaRPr lang="en-US" sz="1600" dirty="0"/>
                    </a:p>
                  </a:txBody>
                  <a:tcPr anchor="ctr"/>
                </a:tc>
                <a:tc>
                  <a:txBody>
                    <a:bodyPr/>
                    <a:lstStyle/>
                    <a:p>
                      <a:pPr algn="ctr"/>
                      <a:r>
                        <a:rPr lang="en-US" sz="1600" dirty="0" smtClean="0"/>
                        <a:t>1485</a:t>
                      </a:r>
                      <a:endParaRPr lang="en-US" sz="1600" dirty="0"/>
                    </a:p>
                  </a:txBody>
                  <a:tcPr anchor="ctr"/>
                </a:tc>
                <a:tc>
                  <a:txBody>
                    <a:bodyPr/>
                    <a:lstStyle/>
                    <a:p>
                      <a:pPr algn="ctr"/>
                      <a:r>
                        <a:rPr lang="en-US" sz="1600" dirty="0" smtClean="0"/>
                        <a:t>1515.8</a:t>
                      </a:r>
                      <a:endParaRPr lang="en-US" sz="1600" dirty="0"/>
                    </a:p>
                  </a:txBody>
                  <a:tcPr anchor="ctr"/>
                </a:tc>
                <a:tc>
                  <a:txBody>
                    <a:bodyPr/>
                    <a:lstStyle/>
                    <a:p>
                      <a:pPr algn="ctr"/>
                      <a:r>
                        <a:rPr lang="en-US" sz="1600" dirty="0" smtClean="0"/>
                        <a:t>20.37</a:t>
                      </a:r>
                      <a:endParaRPr lang="en-US" sz="1600" dirty="0"/>
                    </a:p>
                  </a:txBody>
                  <a:tcPr anchor="ctr"/>
                </a:tc>
                <a:tc>
                  <a:txBody>
                    <a:bodyPr/>
                    <a:lstStyle/>
                    <a:p>
                      <a:pPr algn="ctr"/>
                      <a:r>
                        <a:rPr lang="en-US" sz="1600" dirty="0" smtClean="0"/>
                        <a:t>14.76</a:t>
                      </a:r>
                      <a:endParaRPr lang="en-US" sz="1600" dirty="0"/>
                    </a:p>
                  </a:txBody>
                  <a:tcPr anchor="ctr"/>
                </a:tc>
                <a:tc>
                  <a:txBody>
                    <a:bodyPr/>
                    <a:lstStyle/>
                    <a:p>
                      <a:pPr algn="ctr"/>
                      <a:r>
                        <a:rPr lang="en-US" sz="1600" dirty="0" smtClean="0"/>
                        <a:t>0.002</a:t>
                      </a:r>
                      <a:endParaRPr lang="en-US" sz="1600" dirty="0"/>
                    </a:p>
                  </a:txBody>
                  <a:tcPr anchor="ctr"/>
                </a:tc>
              </a:tr>
            </a:tbl>
          </a:graphicData>
        </a:graphic>
      </p:graphicFrame>
      <p:sp>
        <p:nvSpPr>
          <p:cNvPr id="4" name="Rectangle 3"/>
          <p:cNvSpPr/>
          <p:nvPr/>
        </p:nvSpPr>
        <p:spPr>
          <a:xfrm>
            <a:off x="1981200" y="2286000"/>
            <a:ext cx="762000" cy="3276600"/>
          </a:xfrm>
          <a:prstGeom prst="rect">
            <a:avLst/>
          </a:prstGeom>
          <a:solidFill>
            <a:srgbClr val="FFFF00">
              <a:alpha val="38000"/>
            </a:srgbClr>
          </a:solid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2286000"/>
            <a:ext cx="762000" cy="3276600"/>
          </a:xfrm>
          <a:prstGeom prst="rect">
            <a:avLst/>
          </a:prstGeom>
          <a:solidFill>
            <a:srgbClr val="FFFF00">
              <a:alpha val="38000"/>
            </a:srgbClr>
          </a:solid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85404" y="2286000"/>
            <a:ext cx="762000" cy="3276600"/>
          </a:xfrm>
          <a:prstGeom prst="rect">
            <a:avLst/>
          </a:prstGeom>
          <a:solidFill>
            <a:srgbClr val="00B0F0">
              <a:alpha val="27000"/>
            </a:srgbClr>
          </a:solid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85604" y="1828800"/>
            <a:ext cx="762000" cy="3733800"/>
          </a:xfrm>
          <a:prstGeom prst="rect">
            <a:avLst/>
          </a:prstGeom>
          <a:solidFill>
            <a:srgbClr val="56F44A">
              <a:alpha val="38000"/>
            </a:srgbClr>
          </a:solid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2286000"/>
            <a:ext cx="762000" cy="3276600"/>
          </a:xfrm>
          <a:prstGeom prst="rect">
            <a:avLst/>
          </a:prstGeom>
          <a:solidFill>
            <a:srgbClr val="00B0F0">
              <a:alpha val="27000"/>
            </a:srgbClr>
          </a:solid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67600" y="1828800"/>
            <a:ext cx="762000" cy="3733800"/>
          </a:xfrm>
          <a:prstGeom prst="rect">
            <a:avLst/>
          </a:prstGeom>
          <a:solidFill>
            <a:srgbClr val="56F44A">
              <a:alpha val="38000"/>
            </a:srgbClr>
          </a:solid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1173"/>
            <a:ext cx="8839200" cy="624627"/>
          </a:xfrm>
        </p:spPr>
        <p:txBody>
          <a:bodyPr>
            <a:noAutofit/>
          </a:bodyPr>
          <a:lstStyle/>
          <a:p>
            <a:r>
              <a:rPr lang="en-US" sz="2800" b="1" dirty="0" smtClean="0">
                <a:solidFill>
                  <a:schemeClr val="tx1"/>
                </a:solidFill>
              </a:rPr>
              <a:t>Experimental Results: Convergence graph</a:t>
            </a:r>
            <a:endParaRPr lang="en-US" sz="2800" b="1"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139521" y="838200"/>
            <a:ext cx="4419600" cy="2877189"/>
          </a:xfrm>
          <a:prstGeom prst="rect">
            <a:avLst/>
          </a:prstGeom>
          <a:noFill/>
          <a:ln w="9525">
            <a:noFill/>
            <a:miter lim="800000"/>
            <a:headEnd/>
            <a:tailEnd/>
          </a:ln>
        </p:spPr>
      </p:pic>
      <p:pic>
        <p:nvPicPr>
          <p:cNvPr id="1027" name="Picture 3"/>
          <p:cNvPicPr preferRelativeResize="0">
            <a:picLocks noChangeArrowheads="1"/>
          </p:cNvPicPr>
          <p:nvPr/>
        </p:nvPicPr>
        <p:blipFill>
          <a:blip r:embed="rId4" cstate="print"/>
          <a:srcRect/>
          <a:stretch>
            <a:fillRect/>
          </a:stretch>
        </p:blipFill>
        <p:spPr bwMode="auto">
          <a:xfrm>
            <a:off x="4622441" y="825321"/>
            <a:ext cx="4416552" cy="2880360"/>
          </a:xfrm>
          <a:prstGeom prst="rect">
            <a:avLst/>
          </a:prstGeom>
          <a:noFill/>
          <a:ln w="9525">
            <a:noFill/>
            <a:miter lim="800000"/>
            <a:headEnd/>
            <a:tailEnd/>
          </a:ln>
        </p:spPr>
      </p:pic>
      <p:pic>
        <p:nvPicPr>
          <p:cNvPr id="1028" name="Picture 4"/>
          <p:cNvPicPr preferRelativeResize="0">
            <a:picLocks noChangeArrowheads="1"/>
          </p:cNvPicPr>
          <p:nvPr/>
        </p:nvPicPr>
        <p:blipFill>
          <a:blip r:embed="rId5" cstate="print"/>
          <a:srcRect/>
          <a:stretch>
            <a:fillRect/>
          </a:stretch>
        </p:blipFill>
        <p:spPr bwMode="auto">
          <a:xfrm>
            <a:off x="152401" y="3733800"/>
            <a:ext cx="4419600" cy="2880360"/>
          </a:xfrm>
          <a:prstGeom prst="rect">
            <a:avLst/>
          </a:prstGeom>
          <a:noFill/>
          <a:ln w="9525">
            <a:noFill/>
            <a:miter lim="800000"/>
            <a:headEnd/>
            <a:tailEnd/>
          </a:ln>
        </p:spPr>
      </p:pic>
      <p:pic>
        <p:nvPicPr>
          <p:cNvPr id="1029" name="Picture 5"/>
          <p:cNvPicPr preferRelativeResize="0">
            <a:picLocks noChangeArrowheads="1"/>
          </p:cNvPicPr>
          <p:nvPr/>
        </p:nvPicPr>
        <p:blipFill>
          <a:blip r:embed="rId6" cstate="print"/>
          <a:srcRect/>
          <a:stretch>
            <a:fillRect/>
          </a:stretch>
        </p:blipFill>
        <p:spPr bwMode="auto">
          <a:xfrm>
            <a:off x="4610637" y="3745605"/>
            <a:ext cx="4416552" cy="28803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Parameters (PSO)</a:t>
            </a:r>
            <a:endParaRPr lang="en-US" dirty="0"/>
          </a:p>
        </p:txBody>
      </p:sp>
      <p:sp>
        <p:nvSpPr>
          <p:cNvPr id="3" name="Content Placeholder 2"/>
          <p:cNvSpPr>
            <a:spLocks noGrp="1"/>
          </p:cNvSpPr>
          <p:nvPr>
            <p:ph sz="quarter" idx="1"/>
          </p:nvPr>
        </p:nvSpPr>
        <p:spPr>
          <a:xfrm>
            <a:off x="304800" y="1066800"/>
            <a:ext cx="8610600" cy="4525963"/>
          </a:xfrm>
        </p:spPr>
        <p:txBody>
          <a:bodyPr/>
          <a:lstStyle/>
          <a:p>
            <a:r>
              <a:rPr lang="en-US" dirty="0" smtClean="0"/>
              <a:t>Population size N</a:t>
            </a:r>
          </a:p>
          <a:p>
            <a:r>
              <a:rPr lang="en-US" dirty="0" smtClean="0"/>
              <a:t>Number of iteration</a:t>
            </a:r>
          </a:p>
          <a:p>
            <a:r>
              <a:rPr lang="en-US" dirty="0" smtClean="0"/>
              <a:t>Inertia Weight</a:t>
            </a:r>
          </a:p>
          <a:p>
            <a:r>
              <a:rPr lang="en-US" dirty="0" smtClean="0"/>
              <a:t>Acceleration constant for Social Learning</a:t>
            </a:r>
          </a:p>
          <a:p>
            <a:r>
              <a:rPr lang="en-US" dirty="0" smtClean="0"/>
              <a:t>Acceleration constant for Cognitive Learning</a:t>
            </a:r>
          </a:p>
          <a:p>
            <a:endParaRPr lang="en-US" sz="1200" dirty="0" smtClean="0"/>
          </a:p>
          <a:p>
            <a:r>
              <a:rPr lang="en-US" dirty="0" smtClean="0"/>
              <a:t>Additional constants may be required if more leaning terms are included, e.g., PSO with multiple social learning terms GLNPSO requires two more acceleration constants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smtClean="0"/>
              <a:t>Particle Swarm Optimization (PSO) Algorithm</a:t>
            </a:r>
            <a:endParaRPr lang="en-US" dirty="0"/>
          </a:p>
        </p:txBody>
      </p:sp>
      <p:pic>
        <p:nvPicPr>
          <p:cNvPr id="5" name="Picture 2"/>
          <p:cNvPicPr>
            <a:picLocks noChangeAspect="1" noChangeArrowheads="1"/>
          </p:cNvPicPr>
          <p:nvPr/>
        </p:nvPicPr>
        <p:blipFill>
          <a:blip r:embed="rId2" cstate="print"/>
          <a:srcRect t="17442"/>
          <a:stretch>
            <a:fillRect/>
          </a:stretch>
        </p:blipFill>
        <p:spPr bwMode="auto">
          <a:xfrm>
            <a:off x="1725609" y="5411669"/>
            <a:ext cx="6503987" cy="676274"/>
          </a:xfrm>
          <a:prstGeom prst="rect">
            <a:avLst/>
          </a:prstGeom>
          <a:noFill/>
          <a:ln w="9525">
            <a:noFill/>
            <a:miter lim="800000"/>
            <a:headEnd/>
            <a:tailEnd/>
          </a:ln>
          <a:effectLst/>
        </p:spPr>
      </p:pic>
      <p:pic>
        <p:nvPicPr>
          <p:cNvPr id="6" name="Picture 15"/>
          <p:cNvPicPr>
            <a:picLocks noChangeAspect="1" noChangeArrowheads="1"/>
          </p:cNvPicPr>
          <p:nvPr/>
        </p:nvPicPr>
        <p:blipFill>
          <a:blip r:embed="rId3" cstate="print"/>
          <a:srcRect/>
          <a:stretch>
            <a:fillRect/>
          </a:stretch>
        </p:blipFill>
        <p:spPr bwMode="auto">
          <a:xfrm>
            <a:off x="1737671" y="4839793"/>
            <a:ext cx="3590925" cy="352425"/>
          </a:xfrm>
          <a:prstGeom prst="rect">
            <a:avLst/>
          </a:prstGeom>
          <a:noFill/>
          <a:ln w="9525">
            <a:noFill/>
            <a:miter lim="800000"/>
            <a:headEnd/>
            <a:tailEnd/>
          </a:ln>
          <a:effectLst/>
        </p:spPr>
      </p:pic>
      <p:sp>
        <p:nvSpPr>
          <p:cNvPr id="7" name="TextBox 6"/>
          <p:cNvSpPr txBox="1"/>
          <p:nvPr/>
        </p:nvSpPr>
        <p:spPr>
          <a:xfrm>
            <a:off x="357156" y="4774825"/>
            <a:ext cx="1500166" cy="369332"/>
          </a:xfrm>
          <a:prstGeom prst="rect">
            <a:avLst/>
          </a:prstGeom>
          <a:noFill/>
        </p:spPr>
        <p:txBody>
          <a:bodyPr wrap="square" rtlCol="0">
            <a:spAutoFit/>
          </a:bodyPr>
          <a:lstStyle/>
          <a:p>
            <a:r>
              <a:rPr lang="en-US" b="1" dirty="0" smtClean="0"/>
              <a:t>Position:</a:t>
            </a:r>
            <a:endParaRPr lang="th-TH" b="1" dirty="0"/>
          </a:p>
        </p:txBody>
      </p:sp>
      <p:sp>
        <p:nvSpPr>
          <p:cNvPr id="8" name="TextBox 7"/>
          <p:cNvSpPr txBox="1"/>
          <p:nvPr/>
        </p:nvSpPr>
        <p:spPr>
          <a:xfrm>
            <a:off x="357156" y="5340228"/>
            <a:ext cx="1500166" cy="369332"/>
          </a:xfrm>
          <a:prstGeom prst="rect">
            <a:avLst/>
          </a:prstGeom>
          <a:noFill/>
        </p:spPr>
        <p:txBody>
          <a:bodyPr wrap="square" rtlCol="0">
            <a:spAutoFit/>
          </a:bodyPr>
          <a:lstStyle/>
          <a:p>
            <a:r>
              <a:rPr lang="en-US" b="1" dirty="0" smtClean="0"/>
              <a:t>Velocity:</a:t>
            </a:r>
            <a:endParaRPr lang="th-TH" b="1" dirty="0"/>
          </a:p>
        </p:txBody>
      </p:sp>
      <p:pic>
        <p:nvPicPr>
          <p:cNvPr id="23554" name="Picture 2" descr="C:\Users\HP\Desktop\alp_anim.gif"/>
          <p:cNvPicPr>
            <a:picLocks noChangeAspect="1" noChangeArrowheads="1" noCrop="1"/>
          </p:cNvPicPr>
          <p:nvPr/>
        </p:nvPicPr>
        <p:blipFill>
          <a:blip r:embed="rId4" cstate="print"/>
          <a:srcRect/>
          <a:stretch>
            <a:fillRect/>
          </a:stretch>
        </p:blipFill>
        <p:spPr bwMode="auto">
          <a:xfrm>
            <a:off x="2825234" y="1524000"/>
            <a:ext cx="3433061" cy="3110090"/>
          </a:xfrm>
          <a:prstGeom prst="rect">
            <a:avLst/>
          </a:prstGeom>
          <a:noFill/>
        </p:spPr>
      </p:pic>
      <p:sp>
        <p:nvSpPr>
          <p:cNvPr id="9" name="Rectangle 8"/>
          <p:cNvSpPr/>
          <p:nvPr/>
        </p:nvSpPr>
        <p:spPr>
          <a:xfrm>
            <a:off x="1676400" y="5334000"/>
            <a:ext cx="6629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5181600"/>
            <a:ext cx="6629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5181600"/>
            <a:ext cx="2057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34200" y="2971800"/>
            <a:ext cx="1828800" cy="2077403"/>
          </a:xfrm>
          <a:prstGeom prst="wedgeEllipseCallout">
            <a:avLst>
              <a:gd name="adj1" fmla="val -24492"/>
              <a:gd name="adj2" fmla="val 64647"/>
            </a:avLst>
          </a:prstGeom>
          <a:solidFill>
            <a:schemeClr val="accent1"/>
          </a:solidFill>
          <a:ln>
            <a:solidFill>
              <a:schemeClr val="tx1"/>
            </a:solidFill>
          </a:ln>
        </p:spPr>
        <p:txBody>
          <a:bodyPr wrap="square" rtlCol="0">
            <a:spAutoFit/>
          </a:bodyPr>
          <a:lstStyle/>
          <a:p>
            <a:pPr algn="ctr"/>
            <a:r>
              <a:rPr lang="en-US" dirty="0" smtClean="0"/>
              <a:t>Movement strategies only focus on this term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8" presetID="2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en-US" dirty="0" smtClean="0"/>
              <a:t>Multi-objective (MO) problems</a:t>
            </a:r>
            <a:endParaRPr lang="en-US" dirty="0"/>
          </a:p>
        </p:txBody>
      </p:sp>
      <p:sp>
        <p:nvSpPr>
          <p:cNvPr id="3" name="Content Placeholder 2"/>
          <p:cNvSpPr>
            <a:spLocks noGrp="1"/>
          </p:cNvSpPr>
          <p:nvPr>
            <p:ph idx="1"/>
          </p:nvPr>
        </p:nvSpPr>
        <p:spPr>
          <a:xfrm>
            <a:off x="457200" y="1143000"/>
            <a:ext cx="8229600" cy="4525963"/>
          </a:xfrm>
        </p:spPr>
        <p:txBody>
          <a:bodyPr/>
          <a:lstStyle/>
          <a:p>
            <a:r>
              <a:rPr lang="en-US" sz="3200" dirty="0" smtClean="0"/>
              <a:t>Important in many applications</a:t>
            </a:r>
          </a:p>
          <a:p>
            <a:r>
              <a:rPr lang="en-US" sz="3200" dirty="0" smtClean="0"/>
              <a:t>Traditional optimization approaches try to simplify MO by combining all objective function into a single objective function </a:t>
            </a:r>
          </a:p>
          <a:p>
            <a:pPr lvl="3"/>
            <a:r>
              <a:rPr lang="en-US" dirty="0" smtClean="0"/>
              <a:t>More easily to attack with available methods</a:t>
            </a:r>
          </a:p>
          <a:p>
            <a:pPr lvl="3"/>
            <a:r>
              <a:rPr lang="en-US" dirty="0" smtClean="0"/>
              <a:t>Requiring the preference of decision makers prior to the optimization process</a:t>
            </a:r>
          </a:p>
          <a:p>
            <a:r>
              <a:rPr lang="en-US" sz="3200" dirty="0" smtClean="0"/>
              <a:t>Pareto optimization currently attracts more attention and Meta-heuristics are commonly applied to find Pareto front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Research</a:t>
            </a:r>
            <a:endParaRPr lang="en-US" dirty="0"/>
          </a:p>
        </p:txBody>
      </p:sp>
      <p:sp>
        <p:nvSpPr>
          <p:cNvPr id="3" name="Content Placeholder 2"/>
          <p:cNvSpPr>
            <a:spLocks noGrp="1"/>
          </p:cNvSpPr>
          <p:nvPr>
            <p:ph idx="1"/>
          </p:nvPr>
        </p:nvSpPr>
        <p:spPr/>
        <p:txBody>
          <a:bodyPr/>
          <a:lstStyle/>
          <a:p>
            <a:r>
              <a:rPr lang="en-US" dirty="0" smtClean="0"/>
              <a:t>Differential Evolution</a:t>
            </a:r>
          </a:p>
          <a:p>
            <a:r>
              <a:rPr lang="en-US" dirty="0" smtClean="0"/>
              <a:t>Job shop scheduling</a:t>
            </a:r>
          </a:p>
          <a:p>
            <a:r>
              <a:rPr lang="en-US" dirty="0" smtClean="0"/>
              <a:t>Flexible job shop scheduling</a:t>
            </a:r>
          </a:p>
          <a:p>
            <a:r>
              <a:rPr lang="en-US" dirty="0" smtClean="0"/>
              <a:t>Generalize vehicle routing with multiple requests</a:t>
            </a:r>
          </a:p>
          <a:p>
            <a:r>
              <a:rPr lang="en-US" dirty="0" smtClean="0"/>
              <a:t>Multimode resource constrained project scheduling</a:t>
            </a:r>
          </a:p>
          <a:p>
            <a:r>
              <a:rPr lang="en-US" dirty="0" smtClean="0"/>
              <a:t>Location-allocation</a:t>
            </a:r>
          </a:p>
          <a:p>
            <a:r>
              <a:rPr lang="en-US" dirty="0" smtClean="0"/>
              <a:t>Location-routing</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a:t>
            </a:r>
            <a:endParaRPr lang="en-US" dirty="0"/>
          </a:p>
        </p:txBody>
      </p:sp>
      <p:sp>
        <p:nvSpPr>
          <p:cNvPr id="3" name="Content Placeholder 2"/>
          <p:cNvSpPr>
            <a:spLocks noGrp="1"/>
          </p:cNvSpPr>
          <p:nvPr>
            <p:ph idx="1"/>
          </p:nvPr>
        </p:nvSpPr>
        <p:spPr/>
        <p:txBody>
          <a:bodyPr/>
          <a:lstStyle/>
          <a:p>
            <a:r>
              <a:rPr lang="en-US" dirty="0" smtClean="0"/>
              <a:t>Conflicting</a:t>
            </a:r>
          </a:p>
          <a:p>
            <a:r>
              <a:rPr lang="en-US" dirty="0" smtClean="0"/>
              <a:t>Hierarchical</a:t>
            </a:r>
          </a:p>
          <a:p>
            <a:r>
              <a:rPr lang="en-US" dirty="0" smtClean="0"/>
              <a:t>Multiple decision makers with partial control of decision variables</a:t>
            </a:r>
          </a:p>
          <a:p>
            <a:endParaRPr lang="en-US" dirty="0" smtClean="0"/>
          </a:p>
          <a:p>
            <a:r>
              <a:rPr lang="en-US" dirty="0" smtClean="0"/>
              <a:t>Involve trade-offs of one objective against the others</a:t>
            </a:r>
          </a:p>
          <a:p>
            <a:r>
              <a:rPr lang="en-US" dirty="0" smtClean="0"/>
              <a:t>No single solution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22" name="Object 2"/>
          <p:cNvGraphicFramePr>
            <a:graphicFrameLocks noChangeAspect="1"/>
          </p:cNvGraphicFramePr>
          <p:nvPr/>
        </p:nvGraphicFramePr>
        <p:xfrm>
          <a:off x="539750" y="1274763"/>
          <a:ext cx="8105775" cy="5416550"/>
        </p:xfrm>
        <a:graphic>
          <a:graphicData uri="http://schemas.openxmlformats.org/presentationml/2006/ole">
            <mc:AlternateContent xmlns:mc="http://schemas.openxmlformats.org/markup-compatibility/2006">
              <mc:Choice xmlns:v="urn:schemas-microsoft-com:vml" Requires="v">
                <p:oleObj spid="_x0000_s164870" name="Document" r:id="rId3" imgW="8835119" imgH="5912370" progId="Word.Document.12">
                  <p:embed/>
                </p:oleObj>
              </mc:Choice>
              <mc:Fallback>
                <p:oleObj name="Document" r:id="rId3" imgW="8835119" imgH="591237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74763"/>
                        <a:ext cx="8105775" cy="541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For minimization problem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1317</TotalTime>
  <Words>4285</Words>
  <Application>Microsoft Office PowerPoint</Application>
  <PresentationFormat>On-screen Show (4:3)</PresentationFormat>
  <Paragraphs>1040</Paragraphs>
  <Slides>70</Slides>
  <Notes>25</Notes>
  <HiddenSlides>16</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6" baseType="lpstr">
      <vt:lpstr>Gulim</vt:lpstr>
      <vt:lpstr>Gulim</vt:lpstr>
      <vt:lpstr>MS PGothic</vt:lpstr>
      <vt:lpstr>SimSun</vt:lpstr>
      <vt:lpstr>Angsana New</vt:lpstr>
      <vt:lpstr>Arial</vt:lpstr>
      <vt:lpstr>Calibri</vt:lpstr>
      <vt:lpstr>Century Gothic</vt:lpstr>
      <vt:lpstr>Cordia New</vt:lpstr>
      <vt:lpstr>Tahoma</vt:lpstr>
      <vt:lpstr>Times New Roman</vt:lpstr>
      <vt:lpstr>Trebuchet MS</vt:lpstr>
      <vt:lpstr>Wingdings</vt:lpstr>
      <vt:lpstr>Default Design</vt:lpstr>
      <vt:lpstr>Equation</vt:lpstr>
      <vt:lpstr>Document</vt:lpstr>
      <vt:lpstr>Recent Advances in Multiobjective Evolutionary Algorithms</vt:lpstr>
      <vt:lpstr>Polynomial versus NP-Hard</vt:lpstr>
      <vt:lpstr>Evolutionary Algorithm (EA)</vt:lpstr>
      <vt:lpstr>Where EA fits</vt:lpstr>
      <vt:lpstr>Examples of EA</vt:lpstr>
      <vt:lpstr>What do they have in common?</vt:lpstr>
      <vt:lpstr>Multi-objective (MO) problems</vt:lpstr>
      <vt:lpstr>Multi-Objective</vt:lpstr>
      <vt:lpstr>For minimization problem</vt:lpstr>
      <vt:lpstr>Pareto Optimality</vt:lpstr>
      <vt:lpstr>Comparing Pareto Fronts</vt:lpstr>
      <vt:lpstr>Metrics</vt:lpstr>
      <vt:lpstr>MOGA </vt:lpstr>
      <vt:lpstr>NSGA</vt:lpstr>
      <vt:lpstr>MOPSO</vt:lpstr>
      <vt:lpstr>PSO Framework for Single objective</vt:lpstr>
      <vt:lpstr>PSO Framework for Multi-objective</vt:lpstr>
      <vt:lpstr>Movement Strategies</vt:lpstr>
      <vt:lpstr>Movement strategies</vt:lpstr>
      <vt:lpstr>Movement Strategies</vt:lpstr>
      <vt:lpstr>Movement strategies Explored</vt:lpstr>
      <vt:lpstr>Crowding Distance (CD)</vt:lpstr>
      <vt:lpstr>Ms1: Pick a global guidance located in the least crowded areas</vt:lpstr>
      <vt:lpstr>Ms2: Explore the unexplored space in the non-dominated front</vt:lpstr>
      <vt:lpstr>Ms3: Explore the Boundaries of the non-dominated front</vt:lpstr>
      <vt:lpstr>Ms*: Explore the space with mixed particles</vt:lpstr>
      <vt:lpstr>Metrics</vt:lpstr>
      <vt:lpstr>I-Beam Design Problem</vt:lpstr>
      <vt:lpstr>I-Beam Design Problem</vt:lpstr>
      <vt:lpstr>Mathematical Model</vt:lpstr>
      <vt:lpstr>Pareto for the I-Beam Design</vt:lpstr>
      <vt:lpstr>Limited Assets Markowitz model</vt:lpstr>
      <vt:lpstr>Pareto Front</vt:lpstr>
      <vt:lpstr>Computational Time</vt:lpstr>
      <vt:lpstr>Summary (1)</vt:lpstr>
      <vt:lpstr>Summary (2)</vt:lpstr>
      <vt:lpstr>Summary (3)</vt:lpstr>
      <vt:lpstr>GLNPSO</vt:lpstr>
      <vt:lpstr>Solution Mapping</vt:lpstr>
      <vt:lpstr>Solution Mapping</vt:lpstr>
      <vt:lpstr>Solution Mapping</vt:lpstr>
      <vt:lpstr>Multi-objective PSO (MOPSO)</vt:lpstr>
      <vt:lpstr>Movement Strategy</vt:lpstr>
      <vt:lpstr>Computational Experiment</vt:lpstr>
      <vt:lpstr>Experimental Results</vt:lpstr>
      <vt:lpstr>Experimental Results</vt:lpstr>
      <vt:lpstr>Experimental results</vt:lpstr>
      <vt:lpstr>PowerPoint Presentation</vt:lpstr>
      <vt:lpstr>Experimental Results</vt:lpstr>
      <vt:lpstr>Software Library</vt:lpstr>
      <vt:lpstr>Library Structure for ETLib</vt:lpstr>
      <vt:lpstr>For More Information</vt:lpstr>
      <vt:lpstr>Reference</vt:lpstr>
      <vt:lpstr>Notes</vt:lpstr>
      <vt:lpstr>Differential Evolution</vt:lpstr>
      <vt:lpstr>PowerPoint Presentation</vt:lpstr>
      <vt:lpstr>Differential Evolution (DE)</vt:lpstr>
      <vt:lpstr>Differential Evolution (DE)</vt:lpstr>
      <vt:lpstr>Differential Evolution (DE)</vt:lpstr>
      <vt:lpstr>Differential Evolution (DE)</vt:lpstr>
      <vt:lpstr>Binomial Crossover</vt:lpstr>
      <vt:lpstr>Exponential Crossover</vt:lpstr>
      <vt:lpstr>Differential Evolution (DE)</vt:lpstr>
      <vt:lpstr>Parameters (DE)</vt:lpstr>
      <vt:lpstr>Computational Experiment</vt:lpstr>
      <vt:lpstr>Experimental Results: Makespan</vt:lpstr>
      <vt:lpstr>Experimental Results: Convergence graph</vt:lpstr>
      <vt:lpstr>Parameters (PSO)</vt:lpstr>
      <vt:lpstr>Particle Swarm Optimization (PSO) Algorithm</vt:lpstr>
      <vt:lpstr>Further Research</vt:lpstr>
    </vt:vector>
  </TitlesOfParts>
  <Company>AIT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Voratas Kachitvichyanukul</dc:creator>
  <cp:lastModifiedBy>Voratas Kachitvichyanukul</cp:lastModifiedBy>
  <cp:revision>82</cp:revision>
  <dcterms:created xsi:type="dcterms:W3CDTF">2006-04-11T03:42:17Z</dcterms:created>
  <dcterms:modified xsi:type="dcterms:W3CDTF">2014-11-11T13:21:42Z</dcterms:modified>
</cp:coreProperties>
</file>