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8"/>
  </p:notesMasterIdLst>
  <p:sldIdLst>
    <p:sldId id="256" r:id="rId2"/>
    <p:sldId id="277" r:id="rId3"/>
    <p:sldId id="257" r:id="rId4"/>
    <p:sldId id="258" r:id="rId5"/>
    <p:sldId id="296" r:id="rId6"/>
    <p:sldId id="278" r:id="rId7"/>
    <p:sldId id="274" r:id="rId8"/>
    <p:sldId id="259" r:id="rId9"/>
    <p:sldId id="273" r:id="rId10"/>
    <p:sldId id="271" r:id="rId11"/>
    <p:sldId id="289" r:id="rId12"/>
    <p:sldId id="262" r:id="rId13"/>
    <p:sldId id="263" r:id="rId14"/>
    <p:sldId id="301" r:id="rId15"/>
    <p:sldId id="264" r:id="rId16"/>
    <p:sldId id="265" r:id="rId17"/>
    <p:sldId id="297" r:id="rId18"/>
    <p:sldId id="298" r:id="rId19"/>
    <p:sldId id="299" r:id="rId20"/>
    <p:sldId id="266" r:id="rId21"/>
    <p:sldId id="290" r:id="rId22"/>
    <p:sldId id="267" r:id="rId23"/>
    <p:sldId id="272" r:id="rId24"/>
    <p:sldId id="286" r:id="rId25"/>
    <p:sldId id="287" r:id="rId26"/>
    <p:sldId id="282" r:id="rId27"/>
    <p:sldId id="268" r:id="rId28"/>
    <p:sldId id="269" r:id="rId29"/>
    <p:sldId id="276" r:id="rId30"/>
    <p:sldId id="300" r:id="rId31"/>
    <p:sldId id="302" r:id="rId32"/>
    <p:sldId id="283" r:id="rId33"/>
    <p:sldId id="281" r:id="rId34"/>
    <p:sldId id="288" r:id="rId35"/>
    <p:sldId id="291" r:id="rId36"/>
    <p:sldId id="292" r:id="rId3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5" autoAdjust="0"/>
  </p:normalViewPr>
  <p:slideViewPr>
    <p:cSldViewPr>
      <p:cViewPr varScale="1">
        <p:scale>
          <a:sx n="66" d="100"/>
          <a:sy n="66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4B5F-7587-4E77-9C73-0A75037C6874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F5EE1-EF1A-4F19-A3F7-A8FBF876D9C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71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Activities – GUI disponibilizado</a:t>
            </a:r>
            <a:r>
              <a:rPr lang="pt-PT" baseline="0" dirty="0" smtClean="0"/>
              <a:t> ao utilizador;</a:t>
            </a:r>
          </a:p>
          <a:p>
            <a:endParaRPr lang="pt-PT" baseline="0" dirty="0" smtClean="0"/>
          </a:p>
          <a:p>
            <a:r>
              <a:rPr lang="pt-PT" baseline="0" dirty="0" smtClean="0"/>
              <a:t>Services – Componente que corre operações em background sem user interface</a:t>
            </a:r>
          </a:p>
          <a:p>
            <a:endParaRPr lang="pt-PT" baseline="0" dirty="0" smtClean="0"/>
          </a:p>
          <a:p>
            <a:r>
              <a:rPr lang="pt-PT" baseline="0" dirty="0" smtClean="0"/>
              <a:t>BroadCast Receivers –  Componente que permite receber notifcações de sistema ou de outras aplicações.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Content Provider – Componente que gere acesso a dados estruturados tipicamente SQLite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5EE1-EF1A-4F19-A3F7-A8FBF876D9C7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988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5EE1-EF1A-4F19-A3F7-A8FBF876D9C7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90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DexGuard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5EE1-EF1A-4F19-A3F7-A8FBF876D9C7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991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8966D6-D95D-415E-943E-B6A0657F4118}" type="datetimeFigureOut">
              <a:rPr lang="pt-PT" smtClean="0"/>
              <a:t>28-05-2014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E65281-1B69-4273-9961-ACB1434C0982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H4ysZblviZ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8NwbmSI9OW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KAWPfHLHO0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3DpLKK90oA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tAyLOn5ttF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QJF-pvpRSF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3284985"/>
            <a:ext cx="7270576" cy="749945"/>
          </a:xfrm>
        </p:spPr>
        <p:txBody>
          <a:bodyPr>
            <a:noAutofit/>
          </a:bodyPr>
          <a:lstStyle/>
          <a:p>
            <a:r>
              <a:rPr lang="pt-PT" sz="4000" b="1" dirty="0" smtClean="0">
                <a:latin typeface="+mn-lt"/>
              </a:rPr>
              <a:t>Pentesting Android Applications</a:t>
            </a:r>
            <a:endParaRPr lang="pt-PT" sz="4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70" y="551693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@clviper</a:t>
            </a:r>
            <a:endParaRPr lang="pt-PT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7384" y="6011996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ca@integrity.pt</a:t>
            </a:r>
            <a:endParaRPr lang="pt-PT" b="1" dirty="0"/>
          </a:p>
        </p:txBody>
      </p:sp>
      <p:pic>
        <p:nvPicPr>
          <p:cNvPr id="2050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22" y="692698"/>
            <a:ext cx="1815758" cy="215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5705" y="4005064"/>
            <a:ext cx="2356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Cláudio André</a:t>
            </a:r>
            <a:endParaRPr lang="pt-PT" sz="2800" b="1" dirty="0"/>
          </a:p>
        </p:txBody>
      </p:sp>
      <p:pic>
        <p:nvPicPr>
          <p:cNvPr id="6" name="Picture 2" descr="C:\Users\clviper\Deskto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753819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6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8" y="766446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QtADB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36" y="2348880"/>
            <a:ext cx="8606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Android Manager. Filemanager and applications manager, access to logs and shell,take screenshots, etc..*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30" y="5655792"/>
            <a:ext cx="29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http://qtadb.wordpress.com/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653136"/>
            <a:ext cx="439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*Requires aapt that comes with Android SDK.</a:t>
            </a:r>
            <a:endParaRPr lang="pt-PT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9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3729226"/>
            <a:ext cx="62199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hlinkClick r:id="rId2"/>
              </a:rPr>
              <a:t>http://youtu.be/H4ysZblviZg</a:t>
            </a:r>
            <a:endParaRPr lang="pt-PT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2490967"/>
            <a:ext cx="191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b="1" dirty="0" smtClean="0"/>
              <a:t>DEMO</a:t>
            </a:r>
            <a:endParaRPr lang="pt-PT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498" y="766446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QtADB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</p:spTree>
    <p:extLst>
      <p:ext uri="{BB962C8B-B14F-4D97-AF65-F5344CB8AC3E}">
        <p14:creationId xmlns:p14="http://schemas.microsoft.com/office/powerpoint/2010/main" val="20004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967368"/>
            <a:ext cx="829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Tool for converting .dex Android format to .class Java format.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9" y="5655792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https://code.google.com/p/dex2jar/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8" y="7647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dex2jar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1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9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967368"/>
            <a:ext cx="829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Java Decompiler with GUI to display java source code of class files.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9" y="5655792"/>
            <a:ext cx="20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http://jd.benow.ca/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764705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JD-GUI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0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967368"/>
            <a:ext cx="829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Extract plain-text AndroidManifest.xml from APK.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9" y="5655792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https://code.google.com/p/xml-apk-parser/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764705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APKParser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0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279773"/>
            <a:ext cx="829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Tool to analyse app behaviour during runtime and help to identify potential security issues.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5655792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https://github.com/iSECPartners/Introspy-Android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6" y="764705"/>
            <a:ext cx="760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Introspy-Android + Introspy-Analyser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30" y="3861048"/>
            <a:ext cx="829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Tool to Generate HTML reports based on the database generated by Introspy-Android.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1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636912"/>
            <a:ext cx="829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Tool to bypass SSL certificate pinning for most</a:t>
            </a:r>
          </a:p>
          <a:p>
            <a:r>
              <a:rPr lang="pt-PT" sz="3200" dirty="0"/>
              <a:t>a</a:t>
            </a:r>
            <a:r>
              <a:rPr lang="pt-PT" sz="3200" dirty="0" smtClean="0"/>
              <a:t>pplications 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9" y="5655792"/>
            <a:ext cx="562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https://github.com/iSECPartners/Android-SSL-TrustKiller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24" y="766446"/>
            <a:ext cx="493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Android-SSL-TrustKiller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9" y="4067780"/>
            <a:ext cx="582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*Custom pinning implementations may need custom hooking</a:t>
            </a:r>
            <a:endParaRPr lang="pt-PT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0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096" y="1700808"/>
            <a:ext cx="846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Install Cydia </a:t>
            </a:r>
            <a:r>
              <a:rPr lang="pt-PT" sz="3200" dirty="0"/>
              <a:t>Substrate </a:t>
            </a:r>
            <a:r>
              <a:rPr lang="pt-PT" sz="3200" dirty="0" smtClean="0"/>
              <a:t>+ </a:t>
            </a:r>
            <a:r>
              <a:rPr lang="pt-PT" sz="3200" dirty="0"/>
              <a:t>AndroidSSLTrustKiller</a:t>
            </a:r>
          </a:p>
        </p:txBody>
      </p:sp>
      <p:pic>
        <p:nvPicPr>
          <p:cNvPr id="9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6491" y="1556792"/>
            <a:ext cx="729085" cy="1034511"/>
            <a:chOff x="26491" y="2394489"/>
            <a:chExt cx="729085" cy="1034511"/>
          </a:xfrm>
        </p:grpSpPr>
        <p:pic>
          <p:nvPicPr>
            <p:cNvPr id="1026" name="Picture 2" descr="http://icons.iconarchive.com/icons/oxygen-icons.org/oxygen/256/Actions-help-hint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1" y="2394489"/>
              <a:ext cx="729085" cy="72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7504" y="305966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Hint</a:t>
              </a:r>
              <a:endParaRPr lang="pt-PT" b="1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06" y="2982813"/>
            <a:ext cx="30670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448" y="3707740"/>
            <a:ext cx="245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Turn off SSLTrustKiller:</a:t>
            </a:r>
            <a:endParaRPr lang="pt-PT" b="1" dirty="0"/>
          </a:p>
        </p:txBody>
      </p:sp>
      <p:sp>
        <p:nvSpPr>
          <p:cNvPr id="11" name="Right Arrow 10"/>
          <p:cNvSpPr/>
          <p:nvPr/>
        </p:nvSpPr>
        <p:spPr>
          <a:xfrm>
            <a:off x="3017118" y="3429000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/>
              <a:t>#1</a:t>
            </a:r>
            <a:endParaRPr lang="pt-PT" sz="2400" b="1" dirty="0"/>
          </a:p>
        </p:txBody>
      </p:sp>
      <p:sp>
        <p:nvSpPr>
          <p:cNvPr id="14" name="Right Arrow 13"/>
          <p:cNvSpPr/>
          <p:nvPr/>
        </p:nvSpPr>
        <p:spPr>
          <a:xfrm>
            <a:off x="3017118" y="3995772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/>
              <a:t>#2</a:t>
            </a:r>
            <a:endParaRPr lang="pt-PT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61495" y="222197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(Bypassing Pinning)</a:t>
            </a:r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65324" y="766446"/>
            <a:ext cx="493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Android-SSL-TrustKiller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</p:spTree>
    <p:extLst>
      <p:ext uri="{BB962C8B-B14F-4D97-AF65-F5344CB8AC3E}">
        <p14:creationId xmlns:p14="http://schemas.microsoft.com/office/powerpoint/2010/main" val="32220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700808"/>
            <a:ext cx="478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Proxy Server CA Certificate</a:t>
            </a:r>
            <a:endParaRPr lang="pt-PT" sz="3200" dirty="0"/>
          </a:p>
        </p:txBody>
      </p:sp>
      <p:pic>
        <p:nvPicPr>
          <p:cNvPr id="9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6491" y="1556792"/>
            <a:ext cx="729085" cy="1034511"/>
            <a:chOff x="26491" y="2394489"/>
            <a:chExt cx="729085" cy="1034511"/>
          </a:xfrm>
        </p:grpSpPr>
        <p:pic>
          <p:nvPicPr>
            <p:cNvPr id="1026" name="Picture 2" descr="http://icons.iconarchive.com/icons/oxygen-icons.org/oxygen/256/Actions-help-hint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1" y="2394489"/>
              <a:ext cx="729085" cy="72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7504" y="305966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Hint</a:t>
              </a:r>
              <a:endParaRPr lang="pt-PT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75856" y="2221971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(Validate Pinning)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91855"/>
            <a:ext cx="1910096" cy="24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19" y="3891854"/>
            <a:ext cx="2080769" cy="24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92" y="3891854"/>
            <a:ext cx="2238732" cy="24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865710"/>
            <a:ext cx="2202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dirty="0" smtClean="0"/>
              <a:t>#1 Browse to proxy</a:t>
            </a:r>
          </a:p>
          <a:p>
            <a:pPr algn="just"/>
            <a:r>
              <a:rPr lang="pt-PT" dirty="0" smtClean="0"/>
              <a:t> server address and</a:t>
            </a:r>
          </a:p>
          <a:p>
            <a:pPr algn="just"/>
            <a:r>
              <a:rPr lang="pt-PT" dirty="0" smtClean="0"/>
              <a:t>download certificate</a:t>
            </a:r>
            <a:endParaRPr lang="pt-PT" dirty="0"/>
          </a:p>
        </p:txBody>
      </p:sp>
      <p:sp>
        <p:nvSpPr>
          <p:cNvPr id="17" name="TextBox 16"/>
          <p:cNvSpPr txBox="1"/>
          <p:nvPr/>
        </p:nvSpPr>
        <p:spPr>
          <a:xfrm>
            <a:off x="3395211" y="3070701"/>
            <a:ext cx="1680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#2 Open file via</a:t>
            </a:r>
          </a:p>
          <a:p>
            <a:r>
              <a:rPr lang="pt-PT" dirty="0" smtClean="0"/>
              <a:t>File Manager</a:t>
            </a:r>
            <a:endParaRPr lang="pt-PT" dirty="0"/>
          </a:p>
        </p:txBody>
      </p:sp>
      <p:sp>
        <p:nvSpPr>
          <p:cNvPr id="18" name="TextBox 17"/>
          <p:cNvSpPr txBox="1"/>
          <p:nvPr/>
        </p:nvSpPr>
        <p:spPr>
          <a:xfrm>
            <a:off x="6264635" y="3203684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#3 Save Certificate</a:t>
            </a:r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65324" y="766446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Validate Pinning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</p:spTree>
    <p:extLst>
      <p:ext uri="{BB962C8B-B14F-4D97-AF65-F5344CB8AC3E}">
        <p14:creationId xmlns:p14="http://schemas.microsoft.com/office/powerpoint/2010/main" val="20159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24" y="766446"/>
            <a:ext cx="493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Android-SSL-TrustKiller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3729226"/>
            <a:ext cx="6988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hlinkClick r:id="rId2"/>
              </a:rPr>
              <a:t>http://youtu.be/8NwbmSI9OWo</a:t>
            </a:r>
            <a:endParaRPr lang="pt-PT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2490967"/>
            <a:ext cx="191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b="1" dirty="0" smtClean="0"/>
              <a:t>DEMO</a:t>
            </a:r>
            <a:endParaRPr lang="pt-PT" sz="4800" b="1" dirty="0"/>
          </a:p>
        </p:txBody>
      </p:sp>
    </p:spTree>
    <p:extLst>
      <p:ext uri="{BB962C8B-B14F-4D97-AF65-F5344CB8AC3E}">
        <p14:creationId xmlns:p14="http://schemas.microsoft.com/office/powerpoint/2010/main" val="34858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06406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whoami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436" y="1781523"/>
            <a:ext cx="8606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Pentester at Integrity S.A.</a:t>
            </a:r>
          </a:p>
          <a:p>
            <a:endParaRPr lang="pt-PT" sz="3200" dirty="0" smtClean="0"/>
          </a:p>
          <a:p>
            <a:r>
              <a:rPr lang="pt-PT" sz="3200" dirty="0" smtClean="0"/>
              <a:t>Web applications, Mobile applications and Infrastructure.</a:t>
            </a:r>
          </a:p>
          <a:p>
            <a:endParaRPr lang="pt-PT" sz="3200" dirty="0"/>
          </a:p>
          <a:p>
            <a:r>
              <a:rPr lang="pt-PT" sz="3200" dirty="0" smtClean="0"/>
              <a:t>BSc in Management Information Technology and OSCP.</a:t>
            </a:r>
          </a:p>
          <a:p>
            <a:endParaRPr lang="pt-PT" sz="3200" dirty="0"/>
          </a:p>
          <a:p>
            <a:r>
              <a:rPr lang="pt-PT" sz="3200" dirty="0" smtClean="0"/>
              <a:t>Photography addicted. </a:t>
            </a:r>
          </a:p>
        </p:txBody>
      </p:sp>
      <p:pic>
        <p:nvPicPr>
          <p:cNvPr id="7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3140968"/>
            <a:ext cx="829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Security testing framework, great to determine app attack surface and interact with 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9" y="5655792"/>
            <a:ext cx="509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https://www.mwrinfosecurity.com/products/drozer/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05" y="764705"/>
            <a:ext cx="408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Drozer(ex-mercury)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0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8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3729226"/>
            <a:ext cx="6960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hlinkClick r:id="rId2"/>
              </a:rPr>
              <a:t>http://youtu.be/KAWPfHLHO0Y</a:t>
            </a:r>
            <a:endParaRPr lang="pt-PT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2490967"/>
            <a:ext cx="191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b="1" dirty="0" smtClean="0"/>
              <a:t>DEMO</a:t>
            </a:r>
            <a:endParaRPr lang="pt-PT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605" y="764705"/>
            <a:ext cx="408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Drozer(ex-mercury)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</p:spTree>
    <p:extLst>
      <p:ext uri="{BB962C8B-B14F-4D97-AF65-F5344CB8AC3E}">
        <p14:creationId xmlns:p14="http://schemas.microsoft.com/office/powerpoint/2010/main" val="34911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242609"/>
            <a:ext cx="82924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Integrated platform for security testing of web applications. For our context the main interest is in the Proxy funcionallity to intercept and inspect requests between the app and the backend.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9" y="5655792"/>
            <a:ext cx="28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http://portswigger.net/burp/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51" y="764705"/>
            <a:ext cx="2266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Burp Suite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0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98" y="766446"/>
            <a:ext cx="695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 Environment Sandboxing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608" y="1916832"/>
            <a:ext cx="2232248" cy="2304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83568" y="5157192"/>
            <a:ext cx="7920880" cy="11521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ounded Rectangle 4"/>
          <p:cNvSpPr/>
          <p:nvPr/>
        </p:nvSpPr>
        <p:spPr>
          <a:xfrm>
            <a:off x="1115616" y="5517232"/>
            <a:ext cx="209477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/data/data/app1</a:t>
            </a:r>
            <a:endParaRPr lang="pt-PT" dirty="0"/>
          </a:p>
        </p:txBody>
      </p:sp>
      <p:sp>
        <p:nvSpPr>
          <p:cNvPr id="9" name="Rounded Rectangle 8"/>
          <p:cNvSpPr/>
          <p:nvPr/>
        </p:nvSpPr>
        <p:spPr>
          <a:xfrm>
            <a:off x="5868144" y="5494403"/>
            <a:ext cx="2094778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/data/data/app2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1106415" y="3789040"/>
            <a:ext cx="214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Process UID (10000)</a:t>
            </a:r>
            <a:endParaRPr lang="pt-PT" b="1" dirty="0"/>
          </a:p>
        </p:txBody>
      </p:sp>
      <p:sp>
        <p:nvSpPr>
          <p:cNvPr id="11" name="Rectangle 10"/>
          <p:cNvSpPr/>
          <p:nvPr/>
        </p:nvSpPr>
        <p:spPr>
          <a:xfrm>
            <a:off x="5796136" y="1916832"/>
            <a:ext cx="2232248" cy="2304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58942" y="3789040"/>
            <a:ext cx="21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Process UID (10001)</a:t>
            </a:r>
            <a:endParaRPr lang="pt-PT" b="1" dirty="0"/>
          </a:p>
        </p:txBody>
      </p:sp>
      <p:cxnSp>
        <p:nvCxnSpPr>
          <p:cNvPr id="14" name="Straight Arrow Connector 13"/>
          <p:cNvCxnSpPr>
            <a:stCxn id="2" idx="2"/>
            <a:endCxn id="5" idx="0"/>
          </p:cNvCxnSpPr>
          <p:nvPr/>
        </p:nvCxnSpPr>
        <p:spPr>
          <a:xfrm>
            <a:off x="2159734" y="4221088"/>
            <a:ext cx="3273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9" idx="0"/>
          </p:cNvCxnSpPr>
          <p:nvPr/>
        </p:nvCxnSpPr>
        <p:spPr>
          <a:xfrm>
            <a:off x="6912262" y="4221088"/>
            <a:ext cx="3273" cy="1273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73183"/>
              </p:ext>
            </p:extLst>
          </p:nvPr>
        </p:nvGraphicFramePr>
        <p:xfrm>
          <a:off x="1534414" y="2276872"/>
          <a:ext cx="1309394" cy="1224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9394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t-PT" sz="1900" dirty="0" smtClean="0"/>
                        <a:t>APP1</a:t>
                      </a:r>
                      <a:endParaRPr lang="pt-PT" sz="1900" dirty="0"/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t-PT" sz="1900" dirty="0" smtClean="0"/>
                        <a:t>Dalvik</a:t>
                      </a:r>
                      <a:endParaRPr lang="pt-PT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56135"/>
              </p:ext>
            </p:extLst>
          </p:nvPr>
        </p:nvGraphicFramePr>
        <p:xfrm>
          <a:off x="6286942" y="2276872"/>
          <a:ext cx="1309394" cy="1224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9394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t-PT" sz="1900" dirty="0" smtClean="0"/>
                        <a:t>APP2</a:t>
                      </a:r>
                      <a:endParaRPr lang="pt-PT" sz="1900" dirty="0"/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pt-PT" sz="1900" dirty="0" smtClean="0"/>
                        <a:t>Dalvik</a:t>
                      </a:r>
                      <a:endParaRPr lang="pt-PT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pic>
        <p:nvPicPr>
          <p:cNvPr id="15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049" y="764705"/>
            <a:ext cx="677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 Application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436" y="2193825"/>
            <a:ext cx="86060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Activities</a:t>
            </a:r>
          </a:p>
          <a:p>
            <a:pPr marL="457200" indent="-457200">
              <a:buFontTx/>
              <a:buChar char="-"/>
            </a:pPr>
            <a:endParaRPr lang="pt-PT" sz="3200" dirty="0"/>
          </a:p>
          <a:p>
            <a:r>
              <a:rPr lang="pt-PT" sz="3200" dirty="0" smtClean="0"/>
              <a:t>Services</a:t>
            </a:r>
          </a:p>
          <a:p>
            <a:pPr marL="457200" indent="-457200">
              <a:buFontTx/>
              <a:buChar char="-"/>
            </a:pPr>
            <a:endParaRPr lang="pt-PT" sz="3200" dirty="0"/>
          </a:p>
          <a:p>
            <a:r>
              <a:rPr lang="pt-PT" sz="3200" dirty="0" smtClean="0"/>
              <a:t>Broadcast Receivers</a:t>
            </a:r>
          </a:p>
          <a:p>
            <a:pPr marL="457200" indent="-457200">
              <a:buFontTx/>
              <a:buChar char="-"/>
            </a:pPr>
            <a:endParaRPr lang="pt-PT" sz="3200" dirty="0"/>
          </a:p>
          <a:p>
            <a:r>
              <a:rPr lang="pt-PT" sz="3200" dirty="0" smtClean="0"/>
              <a:t>Content Providers</a:t>
            </a:r>
          </a:p>
        </p:txBody>
      </p:sp>
      <p:pic>
        <p:nvPicPr>
          <p:cNvPr id="6" name="Picture 2" descr="C:\Users\clviper\Deskto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276872"/>
            <a:ext cx="82924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Zip Archive</a:t>
            </a:r>
          </a:p>
          <a:p>
            <a:endParaRPr lang="pt-PT" sz="3200" dirty="0"/>
          </a:p>
          <a:p>
            <a:r>
              <a:rPr lang="pt-PT" sz="3200" dirty="0" smtClean="0"/>
              <a:t>Contains Dalvik class files, assets, resources and AndroidManifest.xml</a:t>
            </a:r>
          </a:p>
          <a:p>
            <a:endParaRPr lang="pt-PT" sz="3200" dirty="0"/>
          </a:p>
          <a:p>
            <a:r>
              <a:rPr lang="pt-PT" sz="3200" dirty="0" smtClean="0"/>
              <a:t>Stored at /data/app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46" y="764705"/>
            <a:ext cx="7975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 Application Package File (.apk)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pic>
        <p:nvPicPr>
          <p:cNvPr id="8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204864"/>
            <a:ext cx="82924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Presents information about the app to the system.</a:t>
            </a:r>
          </a:p>
          <a:p>
            <a:endParaRPr lang="pt-PT" sz="3200" dirty="0" smtClean="0"/>
          </a:p>
          <a:p>
            <a:r>
              <a:rPr lang="pt-PT" sz="3200" dirty="0" smtClean="0"/>
              <a:t>Describes app components</a:t>
            </a:r>
          </a:p>
          <a:p>
            <a:pPr marL="457200" indent="-457200">
              <a:buFontTx/>
              <a:buChar char="-"/>
            </a:pPr>
            <a:endParaRPr lang="pt-PT" sz="3200" dirty="0" smtClean="0"/>
          </a:p>
          <a:p>
            <a:r>
              <a:rPr lang="pt-PT" sz="3200" dirty="0" smtClean="0"/>
              <a:t>Define permissions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8" y="764705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AndroidManifest.xml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pic>
        <p:nvPicPr>
          <p:cNvPr id="8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2924944"/>
            <a:ext cx="8292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XML format file with key-value pairs.</a:t>
            </a:r>
          </a:p>
          <a:p>
            <a:endParaRPr lang="pt-PT" sz="3200" dirty="0"/>
          </a:p>
          <a:p>
            <a:r>
              <a:rPr lang="pt-PT" sz="3200" dirty="0" smtClean="0"/>
              <a:t>App settings.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8" y="764705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Shared Preferences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pic>
        <p:nvPicPr>
          <p:cNvPr id="8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8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30" y="3143869"/>
            <a:ext cx="829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Single file relational database used to store application data and settings.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766446"/>
            <a:ext cx="376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SQLite Databases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pic>
        <p:nvPicPr>
          <p:cNvPr id="8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85" y="766446"/>
            <a:ext cx="572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OWASP Top 10 Mobile Risks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30" y="5655792"/>
            <a:ext cx="672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https://</a:t>
            </a:r>
            <a:r>
              <a:rPr lang="pt-PT" dirty="0" smtClean="0"/>
              <a:t>www.owasp.org/index.php/OWASP_Mobile_Security_Project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323530" y="1772816"/>
            <a:ext cx="8292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M1: Weak Server Side Controls</a:t>
            </a:r>
          </a:p>
          <a:p>
            <a:endParaRPr lang="pt-PT" sz="3200" dirty="0"/>
          </a:p>
          <a:p>
            <a:r>
              <a:rPr lang="pt-PT" sz="3200" dirty="0" smtClean="0"/>
              <a:t>M2: Insecure Data Storage</a:t>
            </a:r>
          </a:p>
          <a:p>
            <a:endParaRPr lang="pt-PT" sz="3200" dirty="0"/>
          </a:p>
          <a:p>
            <a:r>
              <a:rPr lang="pt-PT" sz="3200" dirty="0" smtClean="0"/>
              <a:t>M3: Insufficient Transport Layer Protection</a:t>
            </a:r>
          </a:p>
          <a:p>
            <a:endParaRPr lang="pt-PT" sz="3200" dirty="0" smtClean="0"/>
          </a:p>
          <a:p>
            <a:r>
              <a:rPr lang="pt-PT" sz="3200" dirty="0" smtClean="0"/>
              <a:t>. . . . . . . . .</a:t>
            </a:r>
            <a:endParaRPr lang="pt-PT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pic>
        <p:nvPicPr>
          <p:cNvPr id="10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5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6" y="1844824"/>
            <a:ext cx="69865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pt-PT" sz="5400" dirty="0" smtClean="0"/>
              <a:t>Environment Setup</a:t>
            </a:r>
          </a:p>
          <a:p>
            <a:pPr marL="685800" indent="-685800">
              <a:buFontTx/>
              <a:buChar char="-"/>
            </a:pPr>
            <a:r>
              <a:rPr lang="pt-PT" sz="5400" dirty="0" smtClean="0"/>
              <a:t>Tools Of The Trade</a:t>
            </a:r>
          </a:p>
          <a:p>
            <a:pPr marL="685800" indent="-685800">
              <a:buFontTx/>
              <a:buChar char="-"/>
            </a:pPr>
            <a:r>
              <a:rPr lang="pt-PT" sz="5400" dirty="0" smtClean="0"/>
              <a:t>App Analysis</a:t>
            </a:r>
          </a:p>
          <a:p>
            <a:pPr marL="685800" indent="-685800">
              <a:buFontTx/>
              <a:buChar char="-"/>
            </a:pPr>
            <a:r>
              <a:rPr lang="pt-PT" sz="5400" dirty="0" smtClean="0"/>
              <a:t>Developers Heads Up</a:t>
            </a:r>
            <a:endParaRPr lang="pt-PT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0640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Up next...</a:t>
            </a:r>
          </a:p>
        </p:txBody>
      </p:sp>
      <p:pic>
        <p:nvPicPr>
          <p:cNvPr id="7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85" y="766446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GoatDroid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pic>
        <p:nvPicPr>
          <p:cNvPr id="5122" name="Picture 2" descr="http://resources.infosecinstitute.com/wp-content/uploads/goatdroid-1210201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5" y="1700808"/>
            <a:ext cx="187220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2996952"/>
            <a:ext cx="8979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FourGoats</a:t>
            </a:r>
            <a:r>
              <a:rPr lang="en-US" dirty="0"/>
              <a:t> is a location-based social network built for sharing </a:t>
            </a:r>
            <a:r>
              <a:rPr lang="en-US" dirty="0" smtClean="0"/>
              <a:t>everything about </a:t>
            </a:r>
            <a:r>
              <a:rPr lang="en-US" dirty="0"/>
              <a:t>your life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everyone</a:t>
            </a:r>
            <a:r>
              <a:rPr lang="en-US" dirty="0"/>
              <a:t>. </a:t>
            </a:r>
            <a:r>
              <a:rPr lang="en-US" dirty="0" smtClean="0"/>
              <a:t>Using </a:t>
            </a:r>
            <a:r>
              <a:rPr lang="en-US" dirty="0" err="1"/>
              <a:t>FourGoats</a:t>
            </a:r>
            <a:r>
              <a:rPr lang="en-US" dirty="0"/>
              <a:t>, you can check in at various </a:t>
            </a:r>
            <a:r>
              <a:rPr lang="en-US" dirty="0" smtClean="0"/>
              <a:t>places, earn </a:t>
            </a:r>
            <a:r>
              <a:rPr lang="en-US" dirty="0"/>
              <a:t>loyalty rewards, and </a:t>
            </a:r>
            <a:r>
              <a:rPr lang="en-US" dirty="0" smtClean="0"/>
              <a:t>see</a:t>
            </a:r>
          </a:p>
          <a:p>
            <a:r>
              <a:rPr lang="en-US" dirty="0" smtClean="0"/>
              <a:t>what </a:t>
            </a:r>
            <a:r>
              <a:rPr lang="en-US" dirty="0"/>
              <a:t>your friends are doing as well as where they are doing </a:t>
            </a:r>
            <a:r>
              <a:rPr lang="en-US" dirty="0" smtClean="0"/>
              <a:t>it.</a:t>
            </a:r>
          </a:p>
          <a:p>
            <a:endParaRPr lang="en-US" dirty="0" smtClean="0"/>
          </a:p>
          <a:p>
            <a:r>
              <a:rPr lang="en-US" b="1" dirty="0" err="1" smtClean="0"/>
              <a:t>FourGoats</a:t>
            </a:r>
            <a:r>
              <a:rPr lang="en-US" dirty="0" smtClean="0"/>
              <a:t> </a:t>
            </a:r>
            <a:r>
              <a:rPr lang="en-US" dirty="0"/>
              <a:t>also provides an API to other applications to allow their users to share even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of </a:t>
            </a:r>
            <a:r>
              <a:rPr lang="en-US" dirty="0"/>
              <a:t>their activities than ever before! </a:t>
            </a:r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323530" y="5655792"/>
            <a:ext cx="701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https://www.owasp.org/index.php/Projects/OWASP_GoatDroid_Project</a:t>
            </a:r>
          </a:p>
        </p:txBody>
      </p:sp>
    </p:spTree>
    <p:extLst>
      <p:ext uri="{BB962C8B-B14F-4D97-AF65-F5344CB8AC3E}">
        <p14:creationId xmlns:p14="http://schemas.microsoft.com/office/powerpoint/2010/main" val="6845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85" y="766446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GoatDroid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3729226"/>
            <a:ext cx="6685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hlinkClick r:id="rId2"/>
              </a:rPr>
              <a:t>http://youtu.be/3DpLKK90oAY</a:t>
            </a:r>
            <a:endParaRPr lang="pt-PT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2490967"/>
            <a:ext cx="191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b="1" dirty="0" smtClean="0"/>
              <a:t>DEMO</a:t>
            </a:r>
            <a:endParaRPr lang="pt-PT" sz="4800" b="1" dirty="0"/>
          </a:p>
        </p:txBody>
      </p:sp>
    </p:spTree>
    <p:extLst>
      <p:ext uri="{BB962C8B-B14F-4D97-AF65-F5344CB8AC3E}">
        <p14:creationId xmlns:p14="http://schemas.microsoft.com/office/powerpoint/2010/main" val="11109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3729226"/>
            <a:ext cx="6304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hlinkClick r:id="rId2"/>
              </a:rPr>
              <a:t>http://youtu.be/tAyLOn5ttFo</a:t>
            </a:r>
            <a:endParaRPr lang="pt-PT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2490967"/>
            <a:ext cx="191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b="1" dirty="0" smtClean="0"/>
              <a:t>DEMO</a:t>
            </a:r>
            <a:endParaRPr lang="pt-PT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385" y="766446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GoatDroid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</p:spTree>
    <p:extLst>
      <p:ext uri="{BB962C8B-B14F-4D97-AF65-F5344CB8AC3E}">
        <p14:creationId xmlns:p14="http://schemas.microsoft.com/office/powerpoint/2010/main" val="8276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70" y="3286696"/>
            <a:ext cx="7550846" cy="71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4" y="2564904"/>
            <a:ext cx="4924425" cy="215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96" y="766446"/>
            <a:ext cx="65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The Lost Art of Keeping a Secret</a:t>
            </a:r>
          </a:p>
        </p:txBody>
      </p:sp>
      <p:pic>
        <p:nvPicPr>
          <p:cNvPr id="6" name="Picture 2" descr="C:\Users\clviper\Desktop\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3729226"/>
            <a:ext cx="6449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hlinkClick r:id="rId2"/>
              </a:rPr>
              <a:t>http://youtu.be/QJF-pvpRSFE</a:t>
            </a:r>
            <a:endParaRPr lang="pt-PT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2490967"/>
            <a:ext cx="191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b="1" dirty="0" smtClean="0"/>
              <a:t>DEMO</a:t>
            </a:r>
            <a:endParaRPr lang="pt-PT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99" y="118374"/>
            <a:ext cx="27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App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766446"/>
            <a:ext cx="65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The Lost Art of Keeping a Secret</a:t>
            </a:r>
          </a:p>
        </p:txBody>
      </p:sp>
    </p:spTree>
    <p:extLst>
      <p:ext uri="{BB962C8B-B14F-4D97-AF65-F5344CB8AC3E}">
        <p14:creationId xmlns:p14="http://schemas.microsoft.com/office/powerpoint/2010/main" val="24574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97" y="334398"/>
            <a:ext cx="442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Developers Heads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019" y="1620090"/>
            <a:ext cx="829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/>
              <a:t>Insecure Data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5377" y="2302960"/>
            <a:ext cx="7679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PT" dirty="0" smtClean="0"/>
              <a:t>Shared Preferences </a:t>
            </a:r>
            <a:r>
              <a:rPr lang="pt-PT" b="1" dirty="0" smtClean="0"/>
              <a:t>without</a:t>
            </a:r>
            <a:r>
              <a:rPr lang="pt-PT" dirty="0" smtClean="0"/>
              <a:t> MODE_WORLD_READABLE.</a:t>
            </a:r>
          </a:p>
          <a:p>
            <a:endParaRPr lang="pt-PT" dirty="0" smtClean="0"/>
          </a:p>
          <a:p>
            <a:pPr marL="285750" indent="-285750" algn="just">
              <a:buFontTx/>
              <a:buChar char="-"/>
            </a:pPr>
            <a:r>
              <a:rPr lang="pt-PT" dirty="0" smtClean="0"/>
              <a:t>Sensitive information </a:t>
            </a:r>
            <a:r>
              <a:rPr lang="pt-PT" b="1" dirty="0" smtClean="0"/>
              <a:t>should not</a:t>
            </a:r>
            <a:r>
              <a:rPr lang="pt-PT" dirty="0" smtClean="0"/>
              <a:t> be stored. If needed, should be encrypted</a:t>
            </a:r>
          </a:p>
          <a:p>
            <a:pPr algn="just"/>
            <a:r>
              <a:rPr lang="pt-PT" dirty="0" smtClean="0"/>
              <a:t>from derivation of user Password/PIN and </a:t>
            </a:r>
            <a:r>
              <a:rPr lang="pt-PT" b="1" dirty="0" smtClean="0"/>
              <a:t>not</a:t>
            </a:r>
            <a:r>
              <a:rPr lang="pt-PT" dirty="0" smtClean="0"/>
              <a:t> with hardcoded encryption keys.</a:t>
            </a:r>
          </a:p>
          <a:p>
            <a:pPr algn="just"/>
            <a:r>
              <a:rPr lang="pt-PT" dirty="0" smtClean="0"/>
              <a:t>Still vulnerable to offline brute-force. </a:t>
            </a:r>
            <a:r>
              <a:rPr lang="pt-PT" b="1" dirty="0" smtClean="0"/>
              <a:t>Enforce</a:t>
            </a:r>
            <a:r>
              <a:rPr lang="pt-PT" dirty="0" smtClean="0"/>
              <a:t> strong password policy. 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168019" y="3852338"/>
            <a:ext cx="829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/>
              <a:t>Insufficient Transport Layer Protection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2" y="4581129"/>
            <a:ext cx="7491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b="1" dirty="0" smtClean="0"/>
              <a:t>Apply</a:t>
            </a:r>
            <a:r>
              <a:rPr lang="pt-PT" dirty="0" smtClean="0"/>
              <a:t> SSL/TLS transport  in channels that the app  transmits sensitive</a:t>
            </a:r>
          </a:p>
          <a:p>
            <a:r>
              <a:rPr lang="pt-PT" dirty="0" smtClean="0"/>
              <a:t>information to the backend.</a:t>
            </a:r>
          </a:p>
          <a:p>
            <a:endParaRPr lang="pt-PT" dirty="0" smtClean="0"/>
          </a:p>
          <a:p>
            <a:pPr marL="285750" indent="-285750">
              <a:buFontTx/>
              <a:buChar char="-"/>
            </a:pPr>
            <a:r>
              <a:rPr lang="pt-PT" b="1" dirty="0" smtClean="0"/>
              <a:t>Implement</a:t>
            </a:r>
            <a:r>
              <a:rPr lang="pt-PT" dirty="0" smtClean="0"/>
              <a:t> </a:t>
            </a:r>
            <a:r>
              <a:rPr lang="pt-PT" dirty="0"/>
              <a:t>Certificate Pinning if very sensitive information is transmitted</a:t>
            </a:r>
            <a:r>
              <a:rPr lang="pt-PT" dirty="0" smtClean="0"/>
              <a:t>.</a:t>
            </a:r>
            <a:endParaRPr lang="pt-PT" dirty="0"/>
          </a:p>
        </p:txBody>
      </p:sp>
      <p:pic>
        <p:nvPicPr>
          <p:cNvPr id="8" name="Picture 2" descr="C:\Users\clviper\Deskto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019" y="1620090"/>
            <a:ext cx="829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/>
              <a:t>Client Side Injection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2" y="2302960"/>
            <a:ext cx="751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b="1" dirty="0" smtClean="0"/>
              <a:t>Only</a:t>
            </a:r>
            <a:r>
              <a:rPr lang="pt-PT" dirty="0" smtClean="0"/>
              <a:t> export components(Activities,Services,Broadcast Receivers, Content</a:t>
            </a:r>
          </a:p>
          <a:p>
            <a:r>
              <a:rPr lang="pt-PT" dirty="0" smtClean="0"/>
              <a:t>Providers) that make sense and that cannot bypass access controls and leak</a:t>
            </a:r>
          </a:p>
          <a:p>
            <a:r>
              <a:rPr lang="pt-PT" dirty="0" smtClean="0"/>
              <a:t>Internal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19" y="3852338"/>
            <a:ext cx="829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/>
              <a:t>Lack of Binary Protection</a:t>
            </a:r>
            <a:endParaRPr lang="pt-PT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1" y="4581130"/>
            <a:ext cx="766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b="1" dirty="0" smtClean="0"/>
              <a:t>Obfuscate </a:t>
            </a:r>
            <a:r>
              <a:rPr lang="pt-PT" dirty="0" smtClean="0"/>
              <a:t>your code, at minimum with ProGuard. Dont make your attacker</a:t>
            </a:r>
          </a:p>
          <a:p>
            <a:r>
              <a:rPr lang="pt-PT" dirty="0" smtClean="0"/>
              <a:t>life easier.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7" y="334398"/>
            <a:ext cx="442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smtClean="0">
                <a:solidFill>
                  <a:srgbClr val="FFC000"/>
                </a:solidFill>
              </a:rPr>
              <a:t>Developers Heads Up</a:t>
            </a:r>
            <a:endParaRPr lang="pt-PT" sz="3600" b="1" dirty="0" smtClean="0">
              <a:solidFill>
                <a:srgbClr val="FFC000"/>
              </a:solidFill>
            </a:endParaRPr>
          </a:p>
        </p:txBody>
      </p:sp>
      <p:pic>
        <p:nvPicPr>
          <p:cNvPr id="10" name="Picture 2" descr="C:\Users\clviper\Deskto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98477"/>
            <a:ext cx="2552700" cy="491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234" y="176352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Physical Equipment</a:t>
            </a:r>
            <a:endParaRPr lang="pt-PT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1763524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Android SDK Emulator</a:t>
            </a:r>
            <a:endParaRPr lang="pt-PT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1" y="176352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Android x86</a:t>
            </a:r>
            <a:endParaRPr lang="pt-PT" b="1" dirty="0"/>
          </a:p>
        </p:txBody>
      </p:sp>
      <p:pic>
        <p:nvPicPr>
          <p:cNvPr id="1026" name="Picture 2" descr="C:\Users\clviper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35" y="2138602"/>
            <a:ext cx="2732039" cy="44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lviper\Desktop\Cap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6" y="2290509"/>
            <a:ext cx="2754235" cy="42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406406"/>
            <a:ext cx="404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Environment Setup</a:t>
            </a:r>
          </a:p>
        </p:txBody>
      </p:sp>
      <p:pic>
        <p:nvPicPr>
          <p:cNvPr id="14" name="Picture 2" descr="C:\Users\clviper\Desktop\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8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9632" y="170080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Android x86</a:t>
            </a:r>
            <a:endParaRPr lang="pt-PT" b="1" dirty="0"/>
          </a:p>
        </p:txBody>
      </p:sp>
      <p:pic>
        <p:nvPicPr>
          <p:cNvPr id="1026" name="Picture 2" descr="C:\Users\clvipe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24902"/>
            <a:ext cx="2732039" cy="44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406406"/>
            <a:ext cx="404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Environment Setup</a:t>
            </a:r>
          </a:p>
        </p:txBody>
      </p:sp>
      <p:pic>
        <p:nvPicPr>
          <p:cNvPr id="14" name="Picture 2" descr="C:\Users\clviper\Deskto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6491" y="1556792"/>
            <a:ext cx="729085" cy="1034511"/>
            <a:chOff x="26491" y="2394489"/>
            <a:chExt cx="729085" cy="1034511"/>
          </a:xfrm>
        </p:grpSpPr>
        <p:pic>
          <p:nvPicPr>
            <p:cNvPr id="13" name="Picture 2" descr="http://icons.iconarchive.com/icons/oxygen-icons.org/oxygen/256/Actions-help-hint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1" y="2394489"/>
              <a:ext cx="729085" cy="72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07504" y="305966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Hint</a:t>
              </a:r>
              <a:endParaRPr lang="pt-PT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1880" y="3114834"/>
            <a:ext cx="5319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Mouse inside VM </a:t>
            </a:r>
            <a:r>
              <a:rPr lang="pt-PT" dirty="0" smtClean="0"/>
              <a:t>: Disable Mouse Integration (Host+i)</a:t>
            </a:r>
          </a:p>
          <a:p>
            <a:pPr marL="285750" indent="-285750">
              <a:buFontTx/>
              <a:buChar char="-"/>
            </a:pPr>
            <a:endParaRPr lang="pt-PT" dirty="0"/>
          </a:p>
          <a:p>
            <a:r>
              <a:rPr lang="pt-PT" b="1" dirty="0" smtClean="0"/>
              <a:t>Portrait Resolution </a:t>
            </a:r>
            <a:r>
              <a:rPr lang="pt-PT" dirty="0" smtClean="0"/>
              <a:t>:  Edit /mnt/grub/menu.lst and</a:t>
            </a:r>
          </a:p>
          <a:p>
            <a:r>
              <a:rPr lang="pt-PT" dirty="0"/>
              <a:t>i</a:t>
            </a:r>
            <a:r>
              <a:rPr lang="pt-PT" dirty="0" smtClean="0"/>
              <a:t>nsert </a:t>
            </a:r>
            <a:r>
              <a:rPr lang="pt-PT" i="1" dirty="0" smtClean="0"/>
              <a:t>UVESA_MODE=320X480 DPI=160</a:t>
            </a:r>
          </a:p>
          <a:p>
            <a:endParaRPr lang="pt-PT" dirty="0"/>
          </a:p>
          <a:p>
            <a:r>
              <a:rPr lang="pt-PT" b="1" dirty="0" smtClean="0"/>
              <a:t>Black screen(locked screen)</a:t>
            </a:r>
            <a:r>
              <a:rPr lang="pt-PT" dirty="0" smtClean="0"/>
              <a:t>: ACPI Shutdown(Host+h)</a:t>
            </a:r>
          </a:p>
          <a:p>
            <a:endParaRPr lang="pt-PT" dirty="0"/>
          </a:p>
          <a:p>
            <a:r>
              <a:rPr lang="pt-PT" b="1" dirty="0" smtClean="0"/>
              <a:t>Android Shell</a:t>
            </a:r>
            <a:r>
              <a:rPr lang="pt-PT" dirty="0" smtClean="0"/>
              <a:t>:  Ctrl+F1 / Ctrl+F7</a:t>
            </a:r>
          </a:p>
        </p:txBody>
      </p:sp>
    </p:spTree>
    <p:extLst>
      <p:ext uri="{BB962C8B-B14F-4D97-AF65-F5344CB8AC3E}">
        <p14:creationId xmlns:p14="http://schemas.microsoft.com/office/powerpoint/2010/main" val="9303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436" y="2458631"/>
            <a:ext cx="86060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PT" sz="3200" dirty="0" smtClean="0"/>
              <a:t>Root your device *</a:t>
            </a:r>
          </a:p>
          <a:p>
            <a:pPr marL="457200" indent="-457200">
              <a:buFontTx/>
              <a:buChar char="-"/>
            </a:pPr>
            <a:r>
              <a:rPr lang="pt-PT" sz="3200" dirty="0" smtClean="0"/>
              <a:t>Allow Unknown Sources (Settings-&gt;Security)</a:t>
            </a:r>
            <a:endParaRPr lang="pt-PT" sz="3200" dirty="0"/>
          </a:p>
          <a:p>
            <a:pPr marL="457200" indent="-457200">
              <a:buFontTx/>
              <a:buChar char="-"/>
            </a:pPr>
            <a:r>
              <a:rPr lang="pt-PT" sz="3200" dirty="0" smtClean="0"/>
              <a:t>Install proxy app (ProxyDroid,AutoProxy,etc...)</a:t>
            </a:r>
          </a:p>
          <a:p>
            <a:pPr marL="457200" indent="-457200">
              <a:buFontTx/>
              <a:buChar char="-"/>
            </a:pPr>
            <a:r>
              <a:rPr lang="pt-PT" sz="3200" dirty="0" smtClean="0"/>
              <a:t>Connect to favorite proxy server (Burp Proxy,Fiddler,etc...)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9" y="5795972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*Physical approach only</a:t>
            </a:r>
            <a:endParaRPr lang="pt-PT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406406"/>
            <a:ext cx="404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Environment Setup</a:t>
            </a:r>
          </a:p>
        </p:txBody>
      </p:sp>
      <p:pic>
        <p:nvPicPr>
          <p:cNvPr id="9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764705"/>
            <a:ext cx="2751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 SDK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36" y="1781523"/>
            <a:ext cx="8606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Software Development Kit containing api libraries and developer tools to build, test and debug Android apps.</a:t>
            </a:r>
          </a:p>
          <a:p>
            <a:endParaRPr lang="pt-PT" sz="3200" dirty="0"/>
          </a:p>
          <a:p>
            <a:r>
              <a:rPr lang="pt-PT" sz="3200" dirty="0" smtClean="0"/>
              <a:t>For our context, the more important ones are adb,aapt,ddms and the emulator.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30" y="5655792"/>
            <a:ext cx="344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http://developer.android.com/sdk/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1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764705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Android Debug Bridge (ADB)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36" y="1781523"/>
            <a:ext cx="8606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Command-line tool to communicate with emulator instance or connected physical/virtual device.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30" y="5655792"/>
            <a:ext cx="344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http://developer.android.com/sdk/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9474" y="3717032"/>
            <a:ext cx="1638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adb </a:t>
            </a:r>
            <a:r>
              <a:rPr lang="pt-PT" i="1" dirty="0"/>
              <a:t>devices</a:t>
            </a:r>
          </a:p>
          <a:p>
            <a:r>
              <a:rPr lang="pt-PT" i="1" dirty="0" smtClean="0"/>
              <a:t>adb </a:t>
            </a:r>
            <a:r>
              <a:rPr lang="pt-PT" i="1" dirty="0"/>
              <a:t>connect</a:t>
            </a:r>
          </a:p>
          <a:p>
            <a:r>
              <a:rPr lang="pt-PT" i="1" dirty="0" smtClean="0"/>
              <a:t>adb </a:t>
            </a:r>
            <a:r>
              <a:rPr lang="pt-PT" i="1" dirty="0"/>
              <a:t>shell</a:t>
            </a:r>
          </a:p>
          <a:p>
            <a:r>
              <a:rPr lang="pt-PT" i="1" dirty="0" smtClean="0"/>
              <a:t>adb </a:t>
            </a:r>
            <a:r>
              <a:rPr lang="pt-PT" i="1" dirty="0"/>
              <a:t>install</a:t>
            </a:r>
          </a:p>
          <a:p>
            <a:r>
              <a:rPr lang="pt-PT" i="1" dirty="0" smtClean="0"/>
              <a:t>adb </a:t>
            </a:r>
            <a:r>
              <a:rPr lang="pt-PT" i="1" dirty="0"/>
              <a:t>push | </a:t>
            </a:r>
            <a:r>
              <a:rPr lang="pt-PT" i="1" dirty="0" smtClean="0"/>
              <a:t>pull</a:t>
            </a:r>
          </a:p>
          <a:p>
            <a:r>
              <a:rPr lang="pt-PT" i="1" dirty="0" smtClean="0"/>
              <a:t>.....</a:t>
            </a:r>
            <a:endParaRPr lang="pt-PT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204167" y="4221088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/>
              <a:t>Usefull commands:</a:t>
            </a:r>
            <a:endParaRPr lang="pt-PT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14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766446"/>
            <a:ext cx="7473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</a:rPr>
              <a:t>Dalvik Debug Monitor Server(DDMS)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36" y="2795444"/>
            <a:ext cx="8606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Debugging tool that provides port-forwarding,</a:t>
            </a:r>
          </a:p>
          <a:p>
            <a:r>
              <a:rPr lang="pt-PT" sz="3200" dirty="0"/>
              <a:t>s</a:t>
            </a:r>
            <a:r>
              <a:rPr lang="pt-PT" sz="3200" dirty="0" smtClean="0"/>
              <a:t>creen capture, heap dump, logcat, file manager and many other features.</a:t>
            </a:r>
            <a:endParaRPr lang="pt-PT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30" y="5655792"/>
            <a:ext cx="344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http://developer.android.com/sdk/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96" y="118374"/>
            <a:ext cx="382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rgbClr val="FFC000"/>
                </a:solidFill>
              </a:rPr>
              <a:t>Tools Of The Trade</a:t>
            </a:r>
          </a:p>
        </p:txBody>
      </p:sp>
      <p:pic>
        <p:nvPicPr>
          <p:cNvPr id="9" name="Picture 2" descr="C:\Users\clviper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48786"/>
            <a:ext cx="1728192" cy="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3604</TotalTime>
  <Words>985</Words>
  <Application>Microsoft Office PowerPoint</Application>
  <PresentationFormat>On-screen Show (4:3)</PresentationFormat>
  <Paragraphs>232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Pentesting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Pentesting Android Applications</dc:title>
  <dc:creator>clviper</dc:creator>
  <cp:lastModifiedBy>clviper</cp:lastModifiedBy>
  <cp:revision>213</cp:revision>
  <dcterms:created xsi:type="dcterms:W3CDTF">2014-05-17T20:47:12Z</dcterms:created>
  <dcterms:modified xsi:type="dcterms:W3CDTF">2014-05-28T22:31:26Z</dcterms:modified>
</cp:coreProperties>
</file>