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61" r:id="rId14"/>
    <p:sldId id="262" r:id="rId15"/>
    <p:sldId id="263" r:id="rId16"/>
    <p:sldId id="260" r:id="rId17"/>
    <p:sldId id="264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0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8BD1B-4FF6-48DD-B446-65742EA3BFAB}" type="datetimeFigureOut">
              <a:rPr lang="ru-RU" smtClean="0"/>
              <a:t>06.11.2013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2F0C3-4B54-4650-A6B9-2D7B104BE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76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msung-updates.com/device/?id=GT-I930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amsung-updates.com/device/?id=GT-I9300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aurik.com/id/18" TargetMode="External"/><Relationship Id="rId3" Type="http://schemas.microsoft.com/office/2007/relationships/hdphoto" Target="../media/hdphoto1.wdp"/><Relationship Id="rId7" Type="http://schemas.openxmlformats.org/officeDocument/2006/relationships/hyperlink" Target="http://blog.sina.com.cn/s/blog_be6dacae0101bksm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bluebox.labs.onerootscanner" TargetMode="External"/><Relationship Id="rId11" Type="http://schemas.openxmlformats.org/officeDocument/2006/relationships/hyperlink" Target="http://forum.xda-developers.com/showthread.php?t=2365294" TargetMode="External"/><Relationship Id="rId5" Type="http://schemas.openxmlformats.org/officeDocument/2006/relationships/hyperlink" Target="https://media.blackhat.com/us-13/US-13-Forristal-Android-One-Root-to-Own-Them-All-Slides.pdf" TargetMode="External"/><Relationship Id="rId10" Type="http://schemas.openxmlformats.org/officeDocument/2006/relationships/hyperlink" Target="http://www.h-online.com/open/news/item/Second-Android-signature-attack-disclosed-1918061.html" TargetMode="External"/><Relationship Id="rId4" Type="http://schemas.openxmlformats.org/officeDocument/2006/relationships/hyperlink" Target="http://nelenkov.blogspot.ru/2013/04/android-code-signing.html" TargetMode="External"/><Relationship Id="rId9" Type="http://schemas.openxmlformats.org/officeDocument/2006/relationships/hyperlink" Target="http://nakedsecurity.sophos.com/2013/07/17/anatomy-of-another-android-hole-chinese-researchers-claim-new-code-verification-bypas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ctf\ZeroNights 2013\My\android_yazilimlar_Nettekeyif.n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6" y="0"/>
            <a:ext cx="9158256" cy="686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8672" y="1844824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Advanced exploitation method of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Android Master </a:t>
            </a:r>
            <a:r>
              <a:rPr lang="en-US" b="1" dirty="0" smtClean="0">
                <a:solidFill>
                  <a:srgbClr val="FF0000"/>
                </a:solidFill>
              </a:rPr>
              <a:t>Key vulnerability </a:t>
            </a:r>
            <a:r>
              <a:rPr lang="en-US" b="1" dirty="0">
                <a:solidFill>
                  <a:srgbClr val="FF0000"/>
                </a:solidFill>
              </a:rPr>
              <a:t>(bug 8219321)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4472" y="4653136"/>
            <a:ext cx="6400800" cy="73610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Алюшин Виктор, НИЯУ МИФИ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407" y="16452"/>
            <a:ext cx="4641593" cy="1647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2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ctf\ZeroNights 2013\My\slider-img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398"/>
            <a:ext cx="8229600" cy="1235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en-US" b="1" baseline="30000" dirty="0" smtClean="0">
                <a:solidFill>
                  <a:schemeClr val="tx1"/>
                </a:solidFill>
              </a:rPr>
              <a:t>st</a:t>
            </a:r>
            <a:r>
              <a:rPr lang="en-US" b="1" dirty="0" smtClean="0">
                <a:solidFill>
                  <a:schemeClr val="tx1"/>
                </a:solidFill>
              </a:rPr>
              <a:t> master key vulnerability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Можно проще!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-26806" y="1340768"/>
            <a:ext cx="9119509" cy="551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C00000"/>
              </a:buClr>
              <a:buNone/>
            </a:pPr>
            <a:r>
              <a:rPr lang="ru-RU" b="1" dirty="0" smtClean="0">
                <a:solidFill>
                  <a:schemeClr val="tx1"/>
                </a:solidFill>
              </a:rPr>
              <a:t>При обновлении приложений ОС </a:t>
            </a:r>
            <a:r>
              <a:rPr lang="en-US" b="1" dirty="0" smtClean="0">
                <a:solidFill>
                  <a:schemeClr val="tx1"/>
                </a:solidFill>
              </a:rPr>
              <a:t>Android</a:t>
            </a:r>
            <a:r>
              <a:rPr lang="ru-RU" b="1" dirty="0" smtClean="0">
                <a:solidFill>
                  <a:schemeClr val="tx1"/>
                </a:solidFill>
              </a:rPr>
              <a:t> проверяет целостность и корректность подписи нового устанавливаемого приложения, после чего проверяется совпадение сертификатов предыдущей и новой версий приложения. Попробуем подменить сертификат…</a:t>
            </a:r>
          </a:p>
          <a:p>
            <a:pPr marL="0" indent="0" algn="just">
              <a:buClr>
                <a:srgbClr val="C00000"/>
              </a:buClr>
              <a:buNone/>
            </a:pPr>
            <a:endParaRPr lang="ru-RU" b="1" dirty="0">
              <a:solidFill>
                <a:schemeClr val="tx1"/>
              </a:solidFill>
            </a:endParaRPr>
          </a:p>
          <a:p>
            <a:pPr marL="0" indent="0" algn="just">
              <a:buClr>
                <a:srgbClr val="C00000"/>
              </a:buClr>
              <a:buNone/>
            </a:pP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7" y="3393701"/>
            <a:ext cx="9118683" cy="185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3356721" y="2932094"/>
            <a:ext cx="2352453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en-US" b="1" dirty="0" smtClean="0">
                <a:solidFill>
                  <a:schemeClr val="tx1"/>
                </a:solidFill>
              </a:rPr>
              <a:t>META-INF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0" y="5247092"/>
            <a:ext cx="9144000" cy="1610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Tx/>
              <a:buAutoNum type="arabicPeriod"/>
            </a:pPr>
            <a:r>
              <a:rPr lang="ru-RU" b="1" dirty="0" smtClean="0">
                <a:solidFill>
                  <a:srgbClr val="FF0000"/>
                </a:solidFill>
              </a:rPr>
              <a:t>Проверка цифровой подписи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ru-RU" b="1" dirty="0" smtClean="0">
                <a:solidFill>
                  <a:srgbClr val="FF0000"/>
                </a:solidFill>
              </a:rPr>
              <a:t> используется первое </a:t>
            </a:r>
            <a:r>
              <a:rPr lang="ru-RU" b="1" dirty="0" smtClean="0">
                <a:solidFill>
                  <a:srgbClr val="FF0000"/>
                </a:solidFill>
              </a:rPr>
              <a:t>вхождение </a:t>
            </a:r>
            <a:r>
              <a:rPr lang="ru-RU" b="1" dirty="0" smtClean="0">
                <a:solidFill>
                  <a:srgbClr val="FF0000"/>
                </a:solidFill>
              </a:rPr>
              <a:t>файла </a:t>
            </a:r>
            <a:r>
              <a:rPr lang="en-US" b="1" dirty="0" smtClean="0">
                <a:solidFill>
                  <a:srgbClr val="FF0000"/>
                </a:solidFill>
              </a:rPr>
              <a:t>CERT.RSA (</a:t>
            </a:r>
            <a:r>
              <a:rPr lang="ru-RU" b="1" dirty="0" smtClean="0">
                <a:solidFill>
                  <a:srgbClr val="FF0000"/>
                </a:solidFill>
              </a:rPr>
              <a:t>что соответствует реализации </a:t>
            </a:r>
            <a:r>
              <a:rPr lang="ru-RU" b="1" dirty="0" err="1" smtClean="0">
                <a:solidFill>
                  <a:srgbClr val="FF0000"/>
                </a:solidFill>
              </a:rPr>
              <a:t>парсера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zip </a:t>
            </a:r>
            <a:r>
              <a:rPr lang="ru-RU" b="1" dirty="0" smtClean="0">
                <a:solidFill>
                  <a:srgbClr val="FF0000"/>
                </a:solidFill>
              </a:rPr>
              <a:t>на </a:t>
            </a:r>
            <a:r>
              <a:rPr lang="en-US" b="1" dirty="0" smtClean="0">
                <a:solidFill>
                  <a:srgbClr val="FF0000"/>
                </a:solidFill>
              </a:rPr>
              <a:t>C++</a:t>
            </a:r>
            <a:r>
              <a:rPr lang="ru-RU" b="1" dirty="0" smtClean="0">
                <a:solidFill>
                  <a:srgbClr val="FF0000"/>
                </a:solidFill>
              </a:rPr>
              <a:t>)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457200" indent="-457200" algn="just">
              <a:buClrTx/>
              <a:buAutoNum type="arabicPeriod"/>
            </a:pPr>
            <a:r>
              <a:rPr lang="ru-RU" b="1" dirty="0" smtClean="0">
                <a:solidFill>
                  <a:srgbClr val="FF0000"/>
                </a:solidFill>
              </a:rPr>
              <a:t>Проверка совпадения сертификатов предыдущей и новой версий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ru-RU" b="1" dirty="0" smtClean="0">
                <a:solidFill>
                  <a:srgbClr val="FF0000"/>
                </a:solidFill>
              </a:rPr>
              <a:t> используется второе вхождение файле </a:t>
            </a:r>
            <a:r>
              <a:rPr lang="en-US" b="1" dirty="0" smtClean="0">
                <a:solidFill>
                  <a:srgbClr val="FF0000"/>
                </a:solidFill>
              </a:rPr>
              <a:t>CERT.RSA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ru-RU" b="1" dirty="0">
                <a:solidFill>
                  <a:srgbClr val="FF0000"/>
                </a:solidFill>
              </a:rPr>
              <a:t>что соответствует реализации </a:t>
            </a:r>
            <a:r>
              <a:rPr lang="ru-RU" b="1" dirty="0" err="1">
                <a:solidFill>
                  <a:srgbClr val="FF0000"/>
                </a:solidFill>
              </a:rPr>
              <a:t>парсера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zip </a:t>
            </a:r>
            <a:r>
              <a:rPr lang="ru-RU" b="1" dirty="0">
                <a:solidFill>
                  <a:srgbClr val="FF0000"/>
                </a:solidFill>
              </a:rPr>
              <a:t>на </a:t>
            </a:r>
            <a:r>
              <a:rPr lang="en-US" b="1" dirty="0" smtClean="0">
                <a:solidFill>
                  <a:srgbClr val="FF0000"/>
                </a:solidFill>
              </a:rPr>
              <a:t>Java</a:t>
            </a:r>
            <a:r>
              <a:rPr lang="ru-RU" b="1" dirty="0" smtClean="0">
                <a:solidFill>
                  <a:srgbClr val="FF0000"/>
                </a:solidFill>
              </a:rPr>
              <a:t>)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9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ctf\ZeroNights 2013\My\slider-img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398"/>
            <a:ext cx="8229600" cy="1235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en-US" b="1" baseline="30000" dirty="0" smtClean="0">
                <a:solidFill>
                  <a:schemeClr val="tx1"/>
                </a:solidFill>
              </a:rPr>
              <a:t>st</a:t>
            </a:r>
            <a:r>
              <a:rPr lang="en-US" b="1" dirty="0" smtClean="0">
                <a:solidFill>
                  <a:schemeClr val="tx1"/>
                </a:solidFill>
              </a:rPr>
              <a:t> master key vulnerability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Новый способ эксплуатации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-26806" y="1196752"/>
            <a:ext cx="9119509" cy="56612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C00000"/>
              </a:buClr>
              <a:buNone/>
            </a:pPr>
            <a:r>
              <a:rPr lang="ru-RU" b="1" dirty="0" smtClean="0">
                <a:solidFill>
                  <a:schemeClr val="tx1"/>
                </a:solidFill>
              </a:rPr>
              <a:t>Новые возможности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ru-RU" b="1" dirty="0" smtClean="0">
                <a:solidFill>
                  <a:schemeClr val="tx1"/>
                </a:solidFill>
              </a:rPr>
              <a:t>Можно создать абсолютно любое приложение с любыми файлами</a:t>
            </a:r>
          </a:p>
          <a:p>
            <a:pPr marL="0" indent="0" algn="just">
              <a:buClr>
                <a:srgbClr val="C00000"/>
              </a:buClr>
              <a:buNone/>
            </a:pPr>
            <a:endParaRPr lang="ru-RU" b="1" dirty="0">
              <a:solidFill>
                <a:schemeClr val="tx1"/>
              </a:solidFill>
            </a:endParaRPr>
          </a:p>
          <a:p>
            <a:pPr marL="0" indent="0" algn="just">
              <a:buClr>
                <a:srgbClr val="C00000"/>
              </a:buClr>
              <a:buNone/>
            </a:pPr>
            <a:r>
              <a:rPr lang="ru-RU" b="1" dirty="0" smtClean="0">
                <a:solidFill>
                  <a:schemeClr val="tx1"/>
                </a:solidFill>
              </a:rPr>
              <a:t>Как эксплуатируется?</a:t>
            </a:r>
            <a:endParaRPr lang="ru-RU" b="1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C00000"/>
              </a:buClr>
              <a:buAutoNum type="arabicPeriod"/>
            </a:pPr>
            <a:r>
              <a:rPr lang="ru-RU" b="1" dirty="0" smtClean="0">
                <a:solidFill>
                  <a:schemeClr val="tx1"/>
                </a:solidFill>
              </a:rPr>
              <a:t>В качестве </a:t>
            </a:r>
            <a:r>
              <a:rPr lang="en-US" b="1" dirty="0" smtClean="0">
                <a:solidFill>
                  <a:schemeClr val="tx1"/>
                </a:solidFill>
              </a:rPr>
              <a:t>id </a:t>
            </a:r>
            <a:r>
              <a:rPr lang="ru-RU" b="1" dirty="0" smtClean="0">
                <a:solidFill>
                  <a:schemeClr val="tx1"/>
                </a:solidFill>
              </a:rPr>
              <a:t>вредоносного приложения при его создании  указывается </a:t>
            </a:r>
            <a:r>
              <a:rPr lang="en-US" b="1" dirty="0" smtClean="0">
                <a:solidFill>
                  <a:schemeClr val="tx1"/>
                </a:solidFill>
              </a:rPr>
              <a:t>id </a:t>
            </a:r>
            <a:r>
              <a:rPr lang="ru-RU" b="1" dirty="0" smtClean="0">
                <a:solidFill>
                  <a:schemeClr val="tx1"/>
                </a:solidFill>
              </a:rPr>
              <a:t>легального приложения, которое будет подменено.</a:t>
            </a:r>
          </a:p>
          <a:p>
            <a:pPr marL="457200" indent="-457200" algn="just">
              <a:buClr>
                <a:srgbClr val="C00000"/>
              </a:buClr>
              <a:buAutoNum type="arabicPeriod"/>
            </a:pPr>
            <a:r>
              <a:rPr lang="ru-RU" b="1" dirty="0" smtClean="0">
                <a:solidFill>
                  <a:schemeClr val="tx1"/>
                </a:solidFill>
              </a:rPr>
              <a:t>Вредоносное приложение компилируется, создается </a:t>
            </a:r>
            <a:r>
              <a:rPr lang="en-US" b="1" dirty="0" err="1" smtClean="0">
                <a:solidFill>
                  <a:schemeClr val="tx1"/>
                </a:solidFill>
              </a:rPr>
              <a:t>apk</a:t>
            </a:r>
            <a:r>
              <a:rPr lang="en-US" b="1" dirty="0" smtClean="0">
                <a:solidFill>
                  <a:schemeClr val="tx1"/>
                </a:solidFill>
              </a:rPr>
              <a:t>-</a:t>
            </a:r>
            <a:r>
              <a:rPr lang="ru-RU" b="1" dirty="0">
                <a:solidFill>
                  <a:schemeClr val="tx1"/>
                </a:solidFill>
              </a:rPr>
              <a:t>ф</a:t>
            </a:r>
            <a:r>
              <a:rPr lang="ru-RU" b="1" dirty="0" smtClean="0">
                <a:solidFill>
                  <a:schemeClr val="tx1"/>
                </a:solidFill>
              </a:rPr>
              <a:t>айл</a:t>
            </a:r>
            <a:r>
              <a:rPr lang="ru-RU" b="1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Clr>
                <a:srgbClr val="C00000"/>
              </a:buClr>
              <a:buAutoNum type="arabicPeriod"/>
            </a:pPr>
            <a:r>
              <a:rPr lang="ru-RU" b="1" dirty="0" smtClean="0">
                <a:solidFill>
                  <a:schemeClr val="tx1"/>
                </a:solidFill>
              </a:rPr>
              <a:t>Из легального приложения извлекается </a:t>
            </a:r>
            <a:r>
              <a:rPr lang="en-US" b="1" dirty="0" smtClean="0">
                <a:solidFill>
                  <a:schemeClr val="tx1"/>
                </a:solidFill>
              </a:rPr>
              <a:t>CERT.RSA </a:t>
            </a:r>
            <a:r>
              <a:rPr lang="ru-RU" b="1" dirty="0" smtClean="0">
                <a:solidFill>
                  <a:schemeClr val="tx1"/>
                </a:solidFill>
              </a:rPr>
              <a:t>и </a:t>
            </a:r>
            <a:r>
              <a:rPr lang="ru-RU" b="1" dirty="0" smtClean="0">
                <a:solidFill>
                  <a:schemeClr val="tx1"/>
                </a:solidFill>
              </a:rPr>
              <a:t>сохраняется </a:t>
            </a:r>
            <a:r>
              <a:rPr lang="ru-RU" b="1" dirty="0" smtClean="0">
                <a:solidFill>
                  <a:schemeClr val="tx1"/>
                </a:solidFill>
              </a:rPr>
              <a:t>как </a:t>
            </a:r>
            <a:r>
              <a:rPr lang="en-US" b="1" dirty="0" smtClean="0">
                <a:solidFill>
                  <a:schemeClr val="tx1"/>
                </a:solidFill>
              </a:rPr>
              <a:t>CERT_RSA.</a:t>
            </a:r>
          </a:p>
          <a:p>
            <a:pPr marL="457200" indent="-457200" algn="just">
              <a:buClr>
                <a:srgbClr val="C00000"/>
              </a:buClr>
              <a:buAutoNum type="arabicPeriod"/>
            </a:pPr>
            <a:r>
              <a:rPr lang="ru-RU" b="1" dirty="0" smtClean="0">
                <a:solidFill>
                  <a:schemeClr val="tx1"/>
                </a:solidFill>
              </a:rPr>
              <a:t>В </a:t>
            </a:r>
            <a:r>
              <a:rPr lang="en-US" b="1" dirty="0" err="1" smtClean="0">
                <a:solidFill>
                  <a:schemeClr val="tx1"/>
                </a:solidFill>
              </a:rPr>
              <a:t>apk</a:t>
            </a:r>
            <a:r>
              <a:rPr lang="en-US" b="1" dirty="0" smtClean="0">
                <a:solidFill>
                  <a:schemeClr val="tx1"/>
                </a:solidFill>
              </a:rPr>
              <a:t>-</a:t>
            </a:r>
            <a:r>
              <a:rPr lang="ru-RU" b="1" dirty="0" smtClean="0">
                <a:solidFill>
                  <a:schemeClr val="tx1"/>
                </a:solidFill>
              </a:rPr>
              <a:t>файл </a:t>
            </a:r>
            <a:r>
              <a:rPr lang="ru-RU" b="1" dirty="0" smtClean="0">
                <a:solidFill>
                  <a:schemeClr val="tx1"/>
                </a:solidFill>
              </a:rPr>
              <a:t>в папку </a:t>
            </a:r>
            <a:r>
              <a:rPr lang="en-US" b="1" dirty="0" smtClean="0">
                <a:solidFill>
                  <a:schemeClr val="tx1"/>
                </a:solidFill>
              </a:rPr>
              <a:t>META-INF </a:t>
            </a:r>
            <a:r>
              <a:rPr lang="ru-RU" b="1" dirty="0" smtClean="0">
                <a:solidFill>
                  <a:schemeClr val="tx1"/>
                </a:solidFill>
              </a:rPr>
              <a:t>добавляется </a:t>
            </a:r>
            <a:r>
              <a:rPr lang="en-US" b="1" dirty="0" smtClean="0">
                <a:solidFill>
                  <a:schemeClr val="tx1"/>
                </a:solidFill>
              </a:rPr>
              <a:t>CERT_RSA </a:t>
            </a:r>
            <a:r>
              <a:rPr lang="ru-RU" b="1" dirty="0" smtClean="0">
                <a:solidFill>
                  <a:schemeClr val="tx1"/>
                </a:solidFill>
              </a:rPr>
              <a:t>из легального приложения.</a:t>
            </a:r>
          </a:p>
          <a:p>
            <a:pPr marL="457200" indent="-457200" algn="just">
              <a:buClr>
                <a:srgbClr val="C00000"/>
              </a:buClr>
              <a:buAutoNum type="arabicPeriod"/>
            </a:pPr>
            <a:r>
              <a:rPr lang="ru-RU" b="1" dirty="0" smtClean="0">
                <a:solidFill>
                  <a:schemeClr val="tx1"/>
                </a:solidFill>
              </a:rPr>
              <a:t>С помощью </a:t>
            </a:r>
            <a:r>
              <a:rPr lang="en-US" b="1" dirty="0" smtClean="0">
                <a:solidFill>
                  <a:schemeClr val="tx1"/>
                </a:solidFill>
              </a:rPr>
              <a:t>hex-</a:t>
            </a:r>
            <a:r>
              <a:rPr lang="ru-RU" b="1" dirty="0" smtClean="0">
                <a:solidFill>
                  <a:schemeClr val="tx1"/>
                </a:solidFill>
              </a:rPr>
              <a:t>редактора заменяем в </a:t>
            </a:r>
            <a:r>
              <a:rPr lang="en-US" b="1" dirty="0" err="1" smtClean="0">
                <a:solidFill>
                  <a:schemeClr val="tx1"/>
                </a:solidFill>
              </a:rPr>
              <a:t>apk</a:t>
            </a:r>
            <a:r>
              <a:rPr lang="en-US" b="1" dirty="0" smtClean="0">
                <a:solidFill>
                  <a:schemeClr val="tx1"/>
                </a:solidFill>
              </a:rPr>
              <a:t>-</a:t>
            </a:r>
            <a:r>
              <a:rPr lang="ru-RU" b="1" dirty="0" smtClean="0">
                <a:solidFill>
                  <a:schemeClr val="tx1"/>
                </a:solidFill>
              </a:rPr>
              <a:t>файле </a:t>
            </a:r>
            <a:r>
              <a:rPr lang="en-US" b="1" dirty="0" smtClean="0">
                <a:solidFill>
                  <a:schemeClr val="tx1"/>
                </a:solidFill>
              </a:rPr>
              <a:t>“</a:t>
            </a:r>
            <a:r>
              <a:rPr lang="en-US" b="1" dirty="0" smtClean="0">
                <a:solidFill>
                  <a:schemeClr val="tx1"/>
                </a:solidFill>
              </a:rPr>
              <a:t>CERT_RSA” </a:t>
            </a:r>
            <a:r>
              <a:rPr lang="ru-RU" b="1" dirty="0" smtClean="0">
                <a:solidFill>
                  <a:schemeClr val="tx1"/>
                </a:solidFill>
              </a:rPr>
              <a:t>на </a:t>
            </a:r>
            <a:r>
              <a:rPr lang="en-US" b="1" dirty="0" smtClean="0">
                <a:solidFill>
                  <a:schemeClr val="tx1"/>
                </a:solidFill>
              </a:rPr>
              <a:t>“CERT.RSA” </a:t>
            </a:r>
            <a:endParaRPr lang="ru-RU" b="1" dirty="0" smtClean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C00000"/>
              </a:buClr>
              <a:buAutoNum type="arabicPeriod"/>
            </a:pP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2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ctf\ZeroNights 2013\My\slider-img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398"/>
            <a:ext cx="8229600" cy="1235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en-US" b="1" baseline="30000" dirty="0" smtClean="0">
                <a:solidFill>
                  <a:schemeClr val="tx1"/>
                </a:solidFill>
              </a:rPr>
              <a:t>st</a:t>
            </a:r>
            <a:r>
              <a:rPr lang="en-US" b="1" dirty="0" smtClean="0">
                <a:solidFill>
                  <a:schemeClr val="tx1"/>
                </a:solidFill>
              </a:rPr>
              <a:t> master key vulnerability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rgbClr val="00B050"/>
                </a:solidFill>
              </a:rPr>
              <a:t>Обновление </a:t>
            </a:r>
            <a:r>
              <a:rPr lang="en-US" b="1" dirty="0" smtClean="0">
                <a:solidFill>
                  <a:srgbClr val="00B050"/>
                </a:solidFill>
              </a:rPr>
              <a:t>Android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-26806" y="1196752"/>
            <a:ext cx="9119509" cy="56612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tx1"/>
                </a:solidFill>
              </a:rPr>
              <a:t>ZipFile.java </a:t>
            </a:r>
            <a:r>
              <a:rPr lang="ru-RU" b="1" dirty="0" smtClean="0">
                <a:solidFill>
                  <a:schemeClr val="tx1"/>
                </a:solidFill>
              </a:rPr>
              <a:t>теперь запрещает </a:t>
            </a:r>
            <a:r>
              <a:rPr lang="ru-RU" b="1" dirty="0" smtClean="0">
                <a:solidFill>
                  <a:schemeClr val="tx1"/>
                </a:solidFill>
              </a:rPr>
              <a:t>на</a:t>
            </a:r>
            <a:r>
              <a:rPr lang="ru-RU" b="1" dirty="0" smtClean="0">
                <a:solidFill>
                  <a:schemeClr val="tx1"/>
                </a:solidFill>
              </a:rPr>
              <a:t>личие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в одном </a:t>
            </a:r>
            <a:r>
              <a:rPr lang="en-US" b="1" dirty="0" err="1" smtClean="0">
                <a:solidFill>
                  <a:schemeClr val="tx1"/>
                </a:solidFill>
              </a:rPr>
              <a:t>apk</a:t>
            </a:r>
            <a:r>
              <a:rPr lang="en-US" b="1" dirty="0" smtClean="0">
                <a:solidFill>
                  <a:schemeClr val="tx1"/>
                </a:solidFill>
              </a:rPr>
              <a:t>-</a:t>
            </a:r>
            <a:r>
              <a:rPr lang="ru-RU" b="1" dirty="0" smtClean="0">
                <a:solidFill>
                  <a:schemeClr val="tx1"/>
                </a:solidFill>
              </a:rPr>
              <a:t>приложении нескольких файлов с одинаковым именем.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nn-NO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(int i = 0; i &lt; numEntries; ++i) { </a:t>
            </a:r>
          </a:p>
          <a:p>
            <a:pPr lvl="1"/>
            <a:r>
              <a:rPr lang="en-US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ZipEntry</a:t>
            </a:r>
            <a:r>
              <a:rPr lang="en-US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newEntry</a:t>
            </a:r>
            <a:r>
              <a:rPr lang="en-US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ZipEntry</a:t>
            </a:r>
            <a:r>
              <a:rPr lang="en-US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hdrBuf</a:t>
            </a:r>
            <a:r>
              <a:rPr lang="en-US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bufferedStream</a:t>
            </a:r>
            <a:r>
              <a:rPr lang="en-US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lvl="1"/>
            <a:r>
              <a:rPr lang="en-US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entryName</a:t>
            </a:r>
            <a:r>
              <a:rPr lang="en-US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newEntry.getName</a:t>
            </a:r>
            <a:r>
              <a:rPr lang="en-US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lvl="1"/>
            <a:r>
              <a:rPr lang="en-US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entries.put</a:t>
            </a:r>
            <a:r>
              <a:rPr lang="en-US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entryName</a:t>
            </a:r>
            <a:r>
              <a:rPr lang="en-US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newEntry</a:t>
            </a:r>
            <a:r>
              <a:rPr lang="en-US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!= null) { </a:t>
            </a:r>
          </a:p>
          <a:p>
            <a:pPr lvl="2"/>
            <a:r>
              <a:rPr lang="en-US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throw new </a:t>
            </a:r>
            <a:r>
              <a:rPr lang="en-US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ZipException</a:t>
            </a:r>
            <a:r>
              <a:rPr lang="en-US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("Duplicate entry name: " + </a:t>
            </a:r>
            <a:r>
              <a:rPr lang="en-US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entryName</a:t>
            </a:r>
            <a:r>
              <a:rPr lang="en-US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lvl="1"/>
            <a:r>
              <a:rPr lang="ru-RU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ru-RU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ru-RU" sz="23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ru-RU" sz="2300" b="1" dirty="0" smtClean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Если в </a:t>
            </a:r>
            <a:r>
              <a:rPr lang="en-US" sz="2300" b="1" dirty="0" smtClean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Android </a:t>
            </a:r>
            <a:r>
              <a:rPr lang="ru-RU" sz="2300" b="1" dirty="0" smtClean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были установлены приложения, эксплуатирующие уязвимость, то они не удалятся, но смогут обновиться до следующих версий легальных приложений</a:t>
            </a:r>
            <a:endParaRPr lang="ru-RU" sz="2300" b="1" dirty="0">
              <a:solidFill>
                <a:schemeClr val="tx1"/>
              </a:solidFill>
              <a:latin typeface="Candara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ctf\ZeroNights 2013\My\slider-img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398"/>
            <a:ext cx="8229600" cy="803314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Результаты исследования 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-26805" y="872716"/>
            <a:ext cx="9144000" cy="59852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itchFamily="2" charset="2"/>
              <a:buChar char="ü"/>
            </a:pPr>
            <a:r>
              <a:rPr lang="ru-RU" b="1" dirty="0" smtClean="0">
                <a:solidFill>
                  <a:schemeClr val="tx1"/>
                </a:solidFill>
              </a:rPr>
              <a:t>Обновление ОС </a:t>
            </a:r>
            <a:r>
              <a:rPr lang="en-US" b="1" dirty="0" smtClean="0">
                <a:solidFill>
                  <a:schemeClr val="tx1"/>
                </a:solidFill>
              </a:rPr>
              <a:t>Android, </a:t>
            </a:r>
            <a:r>
              <a:rPr lang="ru-RU" b="1" dirty="0" smtClean="0">
                <a:solidFill>
                  <a:schemeClr val="tx1"/>
                </a:solidFill>
              </a:rPr>
              <a:t>исправляющее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bug 8219321</a:t>
            </a:r>
            <a:r>
              <a:rPr lang="ru-RU" b="1" dirty="0" smtClean="0">
                <a:solidFill>
                  <a:schemeClr val="tx1"/>
                </a:solidFill>
              </a:rPr>
              <a:t>, также предотвращает представленный способ эксплуатации данной уязвимости.</a:t>
            </a:r>
          </a:p>
          <a:p>
            <a:pPr>
              <a:buClrTx/>
              <a:buFont typeface="Wingdings" pitchFamily="2" charset="2"/>
              <a:buChar char="ü"/>
            </a:pPr>
            <a:endParaRPr lang="ru-RU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ü"/>
            </a:pPr>
            <a:r>
              <a:rPr lang="ru-RU" b="1" dirty="0" smtClean="0">
                <a:solidFill>
                  <a:schemeClr val="tx1"/>
                </a:solidFill>
              </a:rPr>
              <a:t>Множество </a:t>
            </a:r>
            <a:r>
              <a:rPr lang="en-US" b="1" dirty="0" smtClean="0">
                <a:solidFill>
                  <a:schemeClr val="tx1"/>
                </a:solidFill>
              </a:rPr>
              <a:t>Android-</a:t>
            </a:r>
            <a:r>
              <a:rPr lang="ru-RU" b="1" dirty="0" smtClean="0">
                <a:solidFill>
                  <a:schemeClr val="tx1"/>
                </a:solidFill>
              </a:rPr>
              <a:t>устройств еще не обновилось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/ </a:t>
            </a:r>
            <a:r>
              <a:rPr lang="ru-RU" b="1" dirty="0" smtClean="0">
                <a:solidFill>
                  <a:schemeClr val="tx1"/>
                </a:solidFill>
              </a:rPr>
              <a:t>не выпущено обновление их производителем</a:t>
            </a:r>
            <a:r>
              <a:rPr lang="en-US" b="1" dirty="0" smtClean="0">
                <a:solidFill>
                  <a:schemeClr val="tx1"/>
                </a:solidFill>
              </a:rPr>
              <a:t> / </a:t>
            </a:r>
            <a:r>
              <a:rPr lang="ru-RU" b="1" dirty="0" smtClean="0">
                <a:solidFill>
                  <a:schemeClr val="tx1"/>
                </a:solidFill>
              </a:rPr>
              <a:t>прекращена поддержка производителем.</a:t>
            </a:r>
          </a:p>
          <a:p>
            <a:pPr>
              <a:buClrTx/>
              <a:buFont typeface="Wingdings" pitchFamily="2" charset="2"/>
              <a:buChar char="ü"/>
            </a:pPr>
            <a:endParaRPr lang="ru-RU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ü"/>
            </a:pPr>
            <a:r>
              <a:rPr lang="ru-RU" b="1" dirty="0" smtClean="0">
                <a:solidFill>
                  <a:schemeClr val="tx1"/>
                </a:solidFill>
              </a:rPr>
              <a:t>Обновление для </a:t>
            </a:r>
            <a:r>
              <a:rPr lang="en-US" b="1" dirty="0" smtClean="0">
                <a:solidFill>
                  <a:schemeClr val="tx1"/>
                </a:solidFill>
              </a:rPr>
              <a:t>Samsung Galaxy S3 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ru-RU" b="1" dirty="0">
                <a:solidFill>
                  <a:schemeClr val="tx1"/>
                </a:solidFill>
              </a:rPr>
              <a:t>п</a:t>
            </a:r>
            <a:r>
              <a:rPr lang="ru-RU" b="1" dirty="0" smtClean="0">
                <a:solidFill>
                  <a:schemeClr val="tx1"/>
                </a:solidFill>
              </a:rPr>
              <a:t>рошивка </a:t>
            </a:r>
            <a:r>
              <a:rPr lang="en-US" b="1" dirty="0" smtClean="0">
                <a:solidFill>
                  <a:schemeClr val="tx1"/>
                </a:solidFill>
              </a:rPr>
              <a:t>I9300XXEMG4)</a:t>
            </a:r>
            <a:r>
              <a:rPr lang="ru-RU" b="1" dirty="0" smtClean="0">
                <a:solidFill>
                  <a:schemeClr val="tx1"/>
                </a:solidFill>
              </a:rPr>
              <a:t> вышло только в июле 2013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ru-RU" b="1" dirty="0" smtClean="0">
                <a:solidFill>
                  <a:schemeClr val="tx1"/>
                </a:solidFill>
              </a:rPr>
              <a:t>на </a:t>
            </a:r>
            <a:r>
              <a:rPr lang="en-US" b="1" dirty="0" smtClean="0">
                <a:solidFill>
                  <a:schemeClr val="tx1"/>
                </a:solidFill>
                <a:hlinkClick r:id="rId4"/>
              </a:rPr>
              <a:t>http://samsung-updates.com/device</a:t>
            </a:r>
            <a:r>
              <a:rPr lang="en-US" b="1" dirty="0">
                <a:solidFill>
                  <a:schemeClr val="tx1"/>
                </a:solidFill>
                <a:hlinkClick r:id="rId4"/>
              </a:rPr>
              <a:t>/?</a:t>
            </a:r>
            <a:r>
              <a:rPr lang="en-US" b="1" dirty="0" smtClean="0">
                <a:solidFill>
                  <a:schemeClr val="tx1"/>
                </a:solidFill>
                <a:hlinkClick r:id="rId4"/>
              </a:rPr>
              <a:t>id=GT-I9300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появилось только в октябре 2013 для России (</a:t>
            </a:r>
            <a:r>
              <a:rPr lang="en-US" b="1" dirty="0" smtClean="0">
                <a:solidFill>
                  <a:schemeClr val="tx1"/>
                </a:solidFill>
              </a:rPr>
              <a:t>SER</a:t>
            </a:r>
            <a:r>
              <a:rPr lang="ru-RU" b="1" dirty="0" smtClean="0">
                <a:solidFill>
                  <a:schemeClr val="tx1"/>
                </a:solidFill>
              </a:rPr>
              <a:t>).</a:t>
            </a:r>
          </a:p>
          <a:p>
            <a:pPr>
              <a:buClrTx/>
              <a:buFont typeface="Wingdings" pitchFamily="2" charset="2"/>
              <a:buChar char="ü"/>
            </a:pPr>
            <a:endParaRPr lang="ru-RU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ü"/>
            </a:pPr>
            <a:r>
              <a:rPr lang="ru-RU" b="1" dirty="0" smtClean="0">
                <a:solidFill>
                  <a:schemeClr val="tx1"/>
                </a:solidFill>
              </a:rPr>
              <a:t>Найденный способ эксплуатации работает не на всех устройствах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ru-RU" b="1" dirty="0" smtClean="0">
                <a:solidFill>
                  <a:schemeClr val="tx1"/>
                </a:solidFill>
              </a:rPr>
              <a:t>на уязвимой прошивке </a:t>
            </a:r>
            <a:r>
              <a:rPr lang="en-US" b="1" dirty="0" smtClean="0">
                <a:solidFill>
                  <a:schemeClr val="tx1"/>
                </a:solidFill>
              </a:rPr>
              <a:t>Samsung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Galaxy S3 </a:t>
            </a:r>
            <a:r>
              <a:rPr lang="ru-RU" b="1" dirty="0" smtClean="0">
                <a:solidFill>
                  <a:schemeClr val="tx1"/>
                </a:solidFill>
              </a:rPr>
              <a:t>работает, на уязвимой прошивке </a:t>
            </a:r>
            <a:r>
              <a:rPr lang="en-US" b="1" dirty="0" smtClean="0">
                <a:solidFill>
                  <a:schemeClr val="tx1"/>
                </a:solidFill>
              </a:rPr>
              <a:t>HTC One X </a:t>
            </a:r>
            <a:r>
              <a:rPr lang="ru-RU" b="1" dirty="0" smtClean="0">
                <a:solidFill>
                  <a:schemeClr val="tx1"/>
                </a:solidFill>
              </a:rPr>
              <a:t>не работает.</a:t>
            </a:r>
            <a:endParaRPr lang="ru-RU" b="1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9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ctf\ZeroNights 2013\My\slider-img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398"/>
            <a:ext cx="8229600" cy="803314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Результаты исследования 2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-26805" y="815040"/>
            <a:ext cx="9144000" cy="1044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itchFamily="2" charset="2"/>
              <a:buChar char="ü"/>
            </a:pPr>
            <a:r>
              <a:rPr lang="ru-RU" b="1" dirty="0">
                <a:solidFill>
                  <a:schemeClr val="tx1"/>
                </a:solidFill>
              </a:rPr>
              <a:t>Информация о новом способе эксплуатации передана </a:t>
            </a:r>
            <a:r>
              <a:rPr lang="ru-RU" b="1" dirty="0" err="1">
                <a:solidFill>
                  <a:schemeClr val="tx1"/>
                </a:solidFill>
              </a:rPr>
              <a:t>Google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Security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Team</a:t>
            </a:r>
            <a:r>
              <a:rPr lang="ru-RU" b="1" dirty="0">
                <a:solidFill>
                  <a:schemeClr val="tx1"/>
                </a:solidFill>
              </a:rPr>
              <a:t> и </a:t>
            </a:r>
            <a:r>
              <a:rPr lang="ru-RU" b="1" dirty="0" err="1">
                <a:solidFill>
                  <a:schemeClr val="tx1"/>
                </a:solidFill>
              </a:rPr>
              <a:t>Bluebox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Security</a:t>
            </a:r>
            <a:r>
              <a:rPr lang="ru-RU" b="1" dirty="0">
                <a:solidFill>
                  <a:schemeClr val="tx1"/>
                </a:solidFill>
              </a:rPr>
              <a:t> в августе 2013.</a:t>
            </a:r>
          </a:p>
          <a:p>
            <a:pPr>
              <a:buClrTx/>
              <a:buFont typeface="Wingdings" pitchFamily="2" charset="2"/>
              <a:buChar char="ü"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Cover 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3" name="Picture 3" descr="C:\ctf\ZeroNights 2013\My\HNm2cjwejJLr24qXGZbVh8knBCTeohQUBxzR3UyPTenzQtu1cywnmNnFvPAgACRLW-AX=w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20" y="1736381"/>
            <a:ext cx="1706042" cy="170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2195736" y="1793116"/>
            <a:ext cx="6624736" cy="1656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itchFamily="2" charset="2"/>
              <a:buChar char="ü"/>
            </a:pPr>
            <a:r>
              <a:rPr lang="en-US" b="1" dirty="0" err="1" smtClean="0">
                <a:solidFill>
                  <a:schemeClr val="tx1"/>
                </a:solidFill>
              </a:rPr>
              <a:t>Bluebox</a:t>
            </a:r>
            <a:r>
              <a:rPr lang="en-US" b="1" dirty="0" smtClean="0">
                <a:solidFill>
                  <a:schemeClr val="tx1"/>
                </a:solidFill>
              </a:rPr>
              <a:t> Security Scanner </a:t>
            </a:r>
            <a:r>
              <a:rPr lang="ru-RU" b="1" dirty="0" smtClean="0">
                <a:solidFill>
                  <a:schemeClr val="tx1"/>
                </a:solidFill>
              </a:rPr>
              <a:t>обновлен с версии 1.6 до версии 1.7 в сентябре 2013, до этого не обнаруживал приложения, использующие новый способ эксплуатации уязвимости.</a:t>
            </a:r>
            <a:endParaRPr lang="ru-RU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ü"/>
            </a:pP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5124" name="Picture 4" descr="C:\ctf\ZeroNights 2013\My\f4oX61ljZ6x8aYDELZOgxlvdUEu73-wSQ4fy5bx6fCRISnZP8T353wdaM43RO_DbGg=w3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20" y="3496072"/>
            <a:ext cx="1706042" cy="170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2191296" y="3496072"/>
            <a:ext cx="6624736" cy="18771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itchFamily="2" charset="2"/>
              <a:buChar char="ü"/>
            </a:pPr>
            <a:r>
              <a:rPr lang="ru-RU" b="1" dirty="0" smtClean="0">
                <a:solidFill>
                  <a:schemeClr val="tx1"/>
                </a:solidFill>
              </a:rPr>
              <a:t>В августе-сентябре 2013 обновлен фильтр вредоносных приложений на </a:t>
            </a:r>
            <a:r>
              <a:rPr lang="en-US" b="1" dirty="0" smtClean="0">
                <a:solidFill>
                  <a:schemeClr val="tx1"/>
                </a:solidFill>
              </a:rPr>
              <a:t>Google Play Market</a:t>
            </a:r>
            <a:r>
              <a:rPr lang="ru-RU" b="1" dirty="0" smtClean="0">
                <a:solidFill>
                  <a:schemeClr val="tx1"/>
                </a:solidFill>
              </a:rPr>
              <a:t>, теперь в </a:t>
            </a:r>
            <a:r>
              <a:rPr lang="ru-RU" b="1" dirty="0" err="1">
                <a:solidFill>
                  <a:schemeClr val="tx1"/>
                </a:solidFill>
              </a:rPr>
              <a:t>М</a:t>
            </a:r>
            <a:r>
              <a:rPr lang="ru-RU" b="1" dirty="0" err="1" smtClean="0">
                <a:solidFill>
                  <a:schemeClr val="tx1"/>
                </a:solidFill>
              </a:rPr>
              <a:t>аркет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нельзя выкладывать приложения, содержащие </a:t>
            </a:r>
            <a:r>
              <a:rPr lang="ru-RU" b="1" dirty="0" err="1" smtClean="0">
                <a:solidFill>
                  <a:schemeClr val="tx1"/>
                </a:solidFill>
              </a:rPr>
              <a:t>эксплоит</a:t>
            </a:r>
            <a:r>
              <a:rPr lang="ru-RU" b="1" dirty="0" smtClean="0">
                <a:solidFill>
                  <a:schemeClr val="tx1"/>
                </a:solidFill>
              </a:rPr>
              <a:t> для </a:t>
            </a:r>
            <a:r>
              <a:rPr lang="en-US" b="1" dirty="0">
                <a:solidFill>
                  <a:schemeClr val="tx1"/>
                </a:solidFill>
              </a:rPr>
              <a:t>bug </a:t>
            </a:r>
            <a:r>
              <a:rPr lang="en-US" b="1" dirty="0" smtClean="0">
                <a:solidFill>
                  <a:schemeClr val="tx1"/>
                </a:solidFill>
              </a:rPr>
              <a:t>8219321</a:t>
            </a:r>
            <a:r>
              <a:rPr lang="ru-RU" b="1" dirty="0" smtClean="0">
                <a:solidFill>
                  <a:schemeClr val="tx1"/>
                </a:solidFill>
              </a:rPr>
              <a:t>.</a:t>
            </a:r>
            <a:endParaRPr lang="ru-RU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ü"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24660" y="5514197"/>
            <a:ext cx="9144000" cy="10441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itchFamily="2" charset="2"/>
              <a:buChar char="ü"/>
            </a:pPr>
            <a:r>
              <a:rPr lang="ru-RU" b="1" dirty="0" smtClean="0">
                <a:solidFill>
                  <a:srgbClr val="FF0000"/>
                </a:solidFill>
              </a:rPr>
              <a:t>2</a:t>
            </a:r>
            <a:r>
              <a:rPr lang="en-US" b="1" dirty="0" err="1" smtClean="0">
                <a:solidFill>
                  <a:srgbClr val="FF0000"/>
                </a:solidFill>
              </a:rPr>
              <a:t>nd</a:t>
            </a:r>
            <a:r>
              <a:rPr lang="en-US" b="1" dirty="0" smtClean="0">
                <a:solidFill>
                  <a:srgbClr val="FF0000"/>
                </a:solidFill>
              </a:rPr>
              <a:t> master key vulnerability (bug 9695860) </a:t>
            </a:r>
            <a:r>
              <a:rPr lang="ru-RU" b="1" dirty="0" smtClean="0">
                <a:solidFill>
                  <a:srgbClr val="FF0000"/>
                </a:solidFill>
              </a:rPr>
              <a:t>практически нигде не исправлена, для </a:t>
            </a:r>
            <a:r>
              <a:rPr lang="en-US" b="1" dirty="0" smtClean="0">
                <a:solidFill>
                  <a:srgbClr val="FF0000"/>
                </a:solidFill>
              </a:rPr>
              <a:t>Samsung Galaxy S 3 (SER - Russia)</a:t>
            </a:r>
            <a:r>
              <a:rPr lang="ru-RU" b="1" dirty="0" smtClean="0">
                <a:solidFill>
                  <a:srgbClr val="FF0000"/>
                </a:solidFill>
              </a:rPr>
              <a:t> нет неуязвимой прошивки на </a:t>
            </a:r>
            <a:r>
              <a:rPr lang="en-US" b="1" dirty="0">
                <a:solidFill>
                  <a:srgbClr val="FF0000"/>
                </a:solidFill>
                <a:hlinkClick r:id="rId6"/>
              </a:rPr>
              <a:t>http://samsung-updates.com/device/?id=GT-I9300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.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ctf\ZeroNights 2013\My\slider-img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5" y="160338"/>
            <a:ext cx="8880921" cy="94733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Немного про 2</a:t>
            </a:r>
            <a:r>
              <a:rPr lang="en-US" b="1" baseline="30000" dirty="0" err="1" smtClean="0">
                <a:solidFill>
                  <a:schemeClr val="tx1"/>
                </a:solidFill>
              </a:rPr>
              <a:t>nd</a:t>
            </a:r>
            <a:r>
              <a:rPr lang="en-US" b="1" dirty="0" smtClean="0">
                <a:solidFill>
                  <a:schemeClr val="tx1"/>
                </a:solidFill>
              </a:rPr>
              <a:t> master key vulnerability (bug 9695860)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 dirty="0"/>
          </a:p>
        </p:txBody>
      </p:sp>
      <p:sp>
        <p:nvSpPr>
          <p:cNvPr id="3" name="AutoShape 2" descr="Cover 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480688" y="1988840"/>
            <a:ext cx="3638821" cy="41764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local </a:t>
            </a:r>
            <a:r>
              <a:rPr lang="en-US" dirty="0"/>
              <a:t>file header signature     4 bytes  (0x04034b50)</a:t>
            </a:r>
          </a:p>
          <a:p>
            <a:pPr marL="0" indent="0">
              <a:buNone/>
            </a:pPr>
            <a:r>
              <a:rPr lang="en-US" dirty="0" smtClean="0"/>
              <a:t>version </a:t>
            </a:r>
            <a:r>
              <a:rPr lang="en-US" dirty="0"/>
              <a:t>needed to extract       2 bytes</a:t>
            </a:r>
          </a:p>
          <a:p>
            <a:pPr marL="0" indent="0">
              <a:buNone/>
            </a:pPr>
            <a:r>
              <a:rPr lang="en-US" dirty="0" smtClean="0"/>
              <a:t>general </a:t>
            </a:r>
            <a:r>
              <a:rPr lang="en-US" dirty="0"/>
              <a:t>purpose bit flag        2 bytes</a:t>
            </a:r>
          </a:p>
          <a:p>
            <a:pPr marL="0" indent="0">
              <a:buNone/>
            </a:pPr>
            <a:r>
              <a:rPr lang="en-US" dirty="0" smtClean="0"/>
              <a:t>compression </a:t>
            </a:r>
            <a:r>
              <a:rPr lang="en-US" dirty="0"/>
              <a:t>method              2 bytes</a:t>
            </a:r>
          </a:p>
          <a:p>
            <a:pPr marL="0" indent="0">
              <a:buNone/>
            </a:pPr>
            <a:r>
              <a:rPr lang="en-US" dirty="0" smtClean="0"/>
              <a:t>last </a:t>
            </a:r>
            <a:r>
              <a:rPr lang="en-US" dirty="0"/>
              <a:t>mod file time              2 bytes</a:t>
            </a:r>
          </a:p>
          <a:p>
            <a:pPr marL="0" indent="0">
              <a:buNone/>
            </a:pPr>
            <a:r>
              <a:rPr lang="en-US" dirty="0" smtClean="0"/>
              <a:t>last </a:t>
            </a:r>
            <a:r>
              <a:rPr lang="en-US" dirty="0"/>
              <a:t>mod file date              2 bytes</a:t>
            </a:r>
          </a:p>
          <a:p>
            <a:pPr marL="0" indent="0">
              <a:buNone/>
            </a:pPr>
            <a:r>
              <a:rPr lang="en-US" dirty="0" smtClean="0"/>
              <a:t>crc-32</a:t>
            </a:r>
            <a:r>
              <a:rPr lang="en-US" dirty="0"/>
              <a:t>                          4 bytes</a:t>
            </a:r>
          </a:p>
          <a:p>
            <a:pPr marL="0" indent="0">
              <a:buNone/>
            </a:pPr>
            <a:r>
              <a:rPr lang="en-US" dirty="0" smtClean="0"/>
              <a:t>compressed </a:t>
            </a:r>
            <a:r>
              <a:rPr lang="en-US" dirty="0"/>
              <a:t>size                 4 bytes</a:t>
            </a:r>
          </a:p>
          <a:p>
            <a:pPr marL="0" indent="0">
              <a:buNone/>
            </a:pPr>
            <a:r>
              <a:rPr lang="en-US" dirty="0" smtClean="0"/>
              <a:t>uncompressed </a:t>
            </a:r>
            <a:r>
              <a:rPr lang="en-US" dirty="0"/>
              <a:t>size               4 bytes</a:t>
            </a:r>
          </a:p>
          <a:p>
            <a:pPr marL="0" indent="0">
              <a:buNone/>
            </a:pPr>
            <a:r>
              <a:rPr lang="en-US" dirty="0" smtClean="0"/>
              <a:t>file </a:t>
            </a:r>
            <a:r>
              <a:rPr lang="en-US" dirty="0"/>
              <a:t>name length                2 bytes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extra </a:t>
            </a:r>
            <a:r>
              <a:rPr lang="en-US" b="1" dirty="0">
                <a:solidFill>
                  <a:srgbClr val="FF0000"/>
                </a:solidFill>
              </a:rPr>
              <a:t>field length              2 bytes</a:t>
            </a:r>
          </a:p>
          <a:p>
            <a:pPr marL="0" indent="0">
              <a:buNone/>
            </a:pPr>
            <a:r>
              <a:rPr lang="en-US" dirty="0" smtClean="0"/>
              <a:t>file </a:t>
            </a:r>
            <a:r>
              <a:rPr lang="en-US" dirty="0"/>
              <a:t>name (variable size)</a:t>
            </a:r>
          </a:p>
          <a:p>
            <a:pPr marL="0" indent="0">
              <a:buNone/>
            </a:pPr>
            <a:r>
              <a:rPr lang="en-US" dirty="0" smtClean="0"/>
              <a:t>extra </a:t>
            </a:r>
            <a:r>
              <a:rPr lang="en-US" dirty="0"/>
              <a:t>field (variable size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ile data</a:t>
            </a:r>
            <a:r>
              <a:rPr lang="en-US" dirty="0"/>
              <a:t> (variable size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194" name="Picture 2" descr="C:\ctf\ZeroNights 2013\My\be6dacaege123dcffda89_690-5e27362f35da3c8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40" y="1268760"/>
            <a:ext cx="5384793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5478232" y="1432544"/>
            <a:ext cx="310663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en-US" b="1" dirty="0" smtClean="0"/>
              <a:t>Local file header</a:t>
            </a:r>
            <a:endParaRPr lang="ru-RU" b="1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37480" y="5931780"/>
            <a:ext cx="9119509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Extra field length (</a:t>
            </a:r>
            <a:r>
              <a:rPr lang="en-US" b="1" dirty="0" smtClean="0"/>
              <a:t>0xFFFD</a:t>
            </a:r>
            <a:r>
              <a:rPr lang="en-US" b="1" dirty="0" smtClean="0">
                <a:solidFill>
                  <a:srgbClr val="FF0000"/>
                </a:solidFill>
              </a:rPr>
              <a:t>): signed short in Java, unsigned short in C++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133540" y="6336208"/>
            <a:ext cx="911950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</a:rPr>
              <a:t>Исправление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: All fields now unsigned</a:t>
            </a:r>
            <a:endParaRPr lang="ru-RU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97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ctf\ZeroNights 2013\My\slider-img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398"/>
            <a:ext cx="8229600" cy="803314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Дополнительные материалы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-26805" y="980728"/>
            <a:ext cx="9144000" cy="5877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ANDROID: ONE ROOT TO OWN THEM ALL / JEFF FORRISTAL / BLACKHAT USA </a:t>
            </a:r>
            <a:r>
              <a:rPr lang="en-US" b="1" dirty="0" smtClean="0">
                <a:solidFill>
                  <a:schemeClr val="tx1"/>
                </a:solidFill>
              </a:rPr>
              <a:t>2013</a:t>
            </a:r>
            <a:endParaRPr lang="ru-RU" dirty="0">
              <a:solidFill>
                <a:schemeClr val="tx1"/>
              </a:solidFill>
              <a:hlinkClick r:id="rId4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hlinkClick r:id="rId5"/>
              </a:rPr>
              <a:t>https</a:t>
            </a:r>
            <a:r>
              <a:rPr lang="en-US" b="1" dirty="0">
                <a:solidFill>
                  <a:schemeClr val="tx1"/>
                </a:solidFill>
                <a:hlinkClick r:id="rId5"/>
              </a:rPr>
              <a:t>://</a:t>
            </a:r>
            <a:r>
              <a:rPr lang="en-US" b="1" dirty="0" smtClean="0">
                <a:solidFill>
                  <a:schemeClr val="tx1"/>
                </a:solidFill>
                <a:hlinkClick r:id="rId5"/>
              </a:rPr>
              <a:t>media.blackhat.com/us-13/US-13-Forristal-Android-One-Root-to-Own-Them-All-Slides.pdf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Android code signing</a:t>
            </a:r>
            <a:endParaRPr lang="ru-RU" dirty="0" smtClean="0">
              <a:solidFill>
                <a:schemeClr val="tx1"/>
              </a:solidFill>
              <a:hlinkClick r:id="rId4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hlinkClick r:id="rId4"/>
              </a:rPr>
              <a:t>http</a:t>
            </a:r>
            <a:r>
              <a:rPr lang="en-US" b="1" dirty="0">
                <a:solidFill>
                  <a:schemeClr val="tx1"/>
                </a:solidFill>
                <a:hlinkClick r:id="rId4"/>
              </a:rPr>
              <a:t>://</a:t>
            </a:r>
            <a:r>
              <a:rPr lang="en-US" b="1" dirty="0" smtClean="0">
                <a:solidFill>
                  <a:schemeClr val="tx1"/>
                </a:solidFill>
                <a:hlinkClick r:id="rId4"/>
              </a:rPr>
              <a:t>nelenkov.blogspot.ru/2013/04/android-code-signing.html</a:t>
            </a:r>
            <a:endParaRPr lang="ru-RU" b="1" dirty="0" smtClean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US" b="1" dirty="0" err="1" smtClean="0">
                <a:solidFill>
                  <a:schemeClr val="tx1"/>
                </a:solidFill>
              </a:rPr>
              <a:t>Bluebox</a:t>
            </a:r>
            <a:r>
              <a:rPr lang="en-US" b="1" dirty="0" smtClean="0">
                <a:solidFill>
                  <a:schemeClr val="tx1"/>
                </a:solidFill>
              </a:rPr>
              <a:t> Security Scanner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hlinkClick r:id="rId6"/>
              </a:rPr>
              <a:t>https://</a:t>
            </a:r>
            <a:r>
              <a:rPr lang="en-US" b="1" dirty="0" smtClean="0">
                <a:solidFill>
                  <a:schemeClr val="tx1"/>
                </a:solidFill>
                <a:hlinkClick r:id="rId6"/>
              </a:rPr>
              <a:t>play.google.com/store/apps/details?id=com.bluebox.labs.onerootscanner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2</a:t>
            </a:r>
            <a:r>
              <a:rPr lang="en-US" b="1" baseline="30000" dirty="0" smtClean="0">
                <a:solidFill>
                  <a:schemeClr val="tx1"/>
                </a:solidFill>
              </a:rPr>
              <a:t>nd</a:t>
            </a:r>
            <a:r>
              <a:rPr lang="en-US" b="1" dirty="0" smtClean="0">
                <a:solidFill>
                  <a:schemeClr val="tx1"/>
                </a:solidFill>
              </a:rPr>
              <a:t> master key vulnerability</a:t>
            </a:r>
          </a:p>
          <a:p>
            <a:pPr marL="0" indent="0">
              <a:buClrTx/>
              <a:buNone/>
            </a:pPr>
            <a:r>
              <a:rPr lang="en-US" b="1" dirty="0">
                <a:solidFill>
                  <a:schemeClr val="tx1"/>
                </a:solidFill>
                <a:hlinkClick r:id="rId7"/>
              </a:rPr>
              <a:t>http://</a:t>
            </a:r>
            <a:r>
              <a:rPr lang="en-US" b="1" dirty="0" smtClean="0">
                <a:solidFill>
                  <a:schemeClr val="tx1"/>
                </a:solidFill>
                <a:hlinkClick r:id="rId7"/>
              </a:rPr>
              <a:t>blog.sina.com.cn/s/blog_be6dacae0101bksm.html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b="1" dirty="0" smtClean="0">
                <a:solidFill>
                  <a:schemeClr val="tx1"/>
                </a:solidFill>
                <a:hlinkClick r:id="rId8"/>
              </a:rPr>
              <a:t>http</a:t>
            </a:r>
            <a:r>
              <a:rPr lang="en-US" b="1" dirty="0">
                <a:solidFill>
                  <a:schemeClr val="tx1"/>
                </a:solidFill>
                <a:hlinkClick r:id="rId8"/>
              </a:rPr>
              <a:t>://</a:t>
            </a:r>
            <a:r>
              <a:rPr lang="en-US" b="1" dirty="0" smtClean="0">
                <a:solidFill>
                  <a:schemeClr val="tx1"/>
                </a:solidFill>
                <a:hlinkClick r:id="rId8"/>
              </a:rPr>
              <a:t>www.saurik.com/id/18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b="1" dirty="0">
                <a:solidFill>
                  <a:schemeClr val="tx1"/>
                </a:solidFill>
                <a:hlinkClick r:id="rId9"/>
              </a:rPr>
              <a:t>http://nakedsecurity.sophos.com/2013/07/17/anatomy-of-another-android-hole-chinese-researchers-claim-new-code-verification-bypass</a:t>
            </a:r>
            <a:r>
              <a:rPr lang="en-US" b="1" dirty="0" smtClean="0">
                <a:solidFill>
                  <a:schemeClr val="tx1"/>
                </a:solidFill>
                <a:hlinkClick r:id="rId9"/>
              </a:rPr>
              <a:t>/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b="1" dirty="0">
                <a:solidFill>
                  <a:schemeClr val="tx1"/>
                </a:solidFill>
                <a:hlinkClick r:id="rId10"/>
              </a:rPr>
              <a:t>http://</a:t>
            </a:r>
            <a:r>
              <a:rPr lang="en-US" b="1" dirty="0" smtClean="0">
                <a:solidFill>
                  <a:schemeClr val="tx1"/>
                </a:solidFill>
                <a:hlinkClick r:id="rId10"/>
              </a:rPr>
              <a:t>www.h-online.com/open/news/item/Second-Android-signature-attack-disclosed-1918061.html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Universal fix </a:t>
            </a:r>
            <a:r>
              <a:rPr lang="ru-RU" b="1" dirty="0" smtClean="0">
                <a:solidFill>
                  <a:schemeClr val="tx1"/>
                </a:solidFill>
              </a:rPr>
              <a:t>для обоих уязвимостей (для установки требуются </a:t>
            </a:r>
            <a:r>
              <a:rPr lang="en-US" b="1" dirty="0" smtClean="0">
                <a:solidFill>
                  <a:schemeClr val="tx1"/>
                </a:solidFill>
              </a:rPr>
              <a:t>root-</a:t>
            </a:r>
            <a:r>
              <a:rPr lang="ru-RU" b="1" dirty="0" smtClean="0">
                <a:solidFill>
                  <a:schemeClr val="tx1"/>
                </a:solidFill>
              </a:rPr>
              <a:t>права и ОС </a:t>
            </a:r>
            <a:r>
              <a:rPr lang="en-US" b="1" dirty="0" smtClean="0">
                <a:solidFill>
                  <a:schemeClr val="tx1"/>
                </a:solidFill>
              </a:rPr>
              <a:t>Android &gt;= 4.0</a:t>
            </a:r>
            <a:r>
              <a:rPr lang="ru-RU" b="1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hlinkClick r:id="rId11"/>
              </a:rPr>
              <a:t>http://</a:t>
            </a:r>
            <a:r>
              <a:rPr lang="en-US" b="1" dirty="0" smtClean="0">
                <a:solidFill>
                  <a:schemeClr val="tx1"/>
                </a:solidFill>
                <a:hlinkClick r:id="rId11"/>
              </a:rPr>
              <a:t>forum.xda-developers.com/showthread.php?t=2365294</a:t>
            </a:r>
            <a:endParaRPr lang="ru-RU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ru-RU" b="1" dirty="0" smtClean="0"/>
          </a:p>
          <a:p>
            <a:pPr>
              <a:buFont typeface="Wingdings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26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ctf\ZeroNights 2013\My\android_yazilimlar_Nettekeyif.n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6" y="0"/>
            <a:ext cx="9158256" cy="686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8672" y="2132856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Спасибо за внимание!</a:t>
            </a:r>
            <a:br>
              <a:rPr lang="ru-RU" b="1" dirty="0" smtClean="0">
                <a:solidFill>
                  <a:srgbClr val="FF0000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/>
            </a:r>
            <a:br>
              <a:rPr lang="ru-RU" b="1" dirty="0" smtClean="0">
                <a:solidFill>
                  <a:srgbClr val="FF0000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Вопросы?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4472" y="5589240"/>
            <a:ext cx="6400800" cy="73610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Contact: VMAlyushin@mephi.ru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6" y="0"/>
            <a:ext cx="4641593" cy="1647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54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ctf\ZeroNights 2013\My\slider-img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7944" y="787965"/>
            <a:ext cx="3960440" cy="50405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APK = JAR = ZIP </a:t>
            </a:r>
            <a:r>
              <a:rPr lang="ru-RU" b="1" dirty="0" smtClean="0"/>
              <a:t>архив</a:t>
            </a:r>
            <a:endParaRPr lang="ru-RU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398"/>
            <a:ext cx="8229600" cy="803314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Структура </a:t>
            </a:r>
            <a:r>
              <a:rPr lang="en-US" b="1" dirty="0" smtClean="0">
                <a:solidFill>
                  <a:schemeClr val="tx1"/>
                </a:solidFill>
              </a:rPr>
              <a:t>APK-</a:t>
            </a:r>
            <a:r>
              <a:rPr lang="ru-RU" b="1" dirty="0" smtClean="0">
                <a:solidFill>
                  <a:schemeClr val="tx1"/>
                </a:solidFill>
              </a:rPr>
              <a:t>файла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" y="836712"/>
            <a:ext cx="3179237" cy="2649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3514277" y="1297866"/>
            <a:ext cx="5647447" cy="3728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b="1" dirty="0" smtClean="0"/>
              <a:t>AndroidManifest.xml</a:t>
            </a:r>
            <a:r>
              <a:rPr lang="ru-RU" dirty="0" smtClean="0"/>
              <a:t> – информация о приложении</a:t>
            </a:r>
          </a:p>
          <a:p>
            <a:pPr>
              <a:buFont typeface="Wingdings" pitchFamily="2" charset="2"/>
              <a:buChar char="Ø"/>
            </a:pPr>
            <a:r>
              <a:rPr lang="en-US" b="1" dirty="0" err="1" smtClean="0"/>
              <a:t>classes.dex</a:t>
            </a:r>
            <a:r>
              <a:rPr lang="en-US" dirty="0" smtClean="0"/>
              <a:t> - </a:t>
            </a:r>
            <a:r>
              <a:rPr lang="ru-RU" dirty="0" smtClean="0"/>
              <a:t>скомпилированный </a:t>
            </a:r>
            <a:r>
              <a:rPr lang="ru-RU" dirty="0" err="1"/>
              <a:t>Java</a:t>
            </a:r>
            <a:r>
              <a:rPr lang="ru-RU" dirty="0"/>
              <a:t>-код, выполняемый в </a:t>
            </a:r>
            <a:r>
              <a:rPr lang="ru-RU" dirty="0" err="1"/>
              <a:t>Dalvik</a:t>
            </a:r>
            <a:r>
              <a:rPr lang="ru-RU" dirty="0"/>
              <a:t> </a:t>
            </a:r>
            <a:r>
              <a:rPr lang="ru-RU" dirty="0" smtClean="0"/>
              <a:t>VM</a:t>
            </a:r>
            <a:r>
              <a:rPr lang="en-US" dirty="0" smtClean="0"/>
              <a:t> </a:t>
            </a:r>
            <a:r>
              <a:rPr lang="en-US" dirty="0"/>
              <a:t>(Android </a:t>
            </a:r>
            <a:r>
              <a:rPr lang="en-US" dirty="0" smtClean="0"/>
              <a:t>SDK)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b="1" dirty="0" err="1"/>
              <a:t>resources.arsc</a:t>
            </a:r>
            <a:r>
              <a:rPr lang="ru-RU" dirty="0"/>
              <a:t> - скомпилированный XML-файл, содержит данные о </a:t>
            </a:r>
            <a:r>
              <a:rPr lang="ru-RU" dirty="0" smtClean="0"/>
              <a:t>ресурсах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res</a:t>
            </a:r>
            <a:r>
              <a:rPr lang="en-US" dirty="0" smtClean="0"/>
              <a:t> – </a:t>
            </a:r>
            <a:r>
              <a:rPr lang="ru-RU" dirty="0" smtClean="0"/>
              <a:t>директория со структурированными ресурсами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assets</a:t>
            </a:r>
            <a:r>
              <a:rPr lang="en-US" dirty="0" smtClean="0"/>
              <a:t> – </a:t>
            </a:r>
            <a:r>
              <a:rPr lang="ru-RU" dirty="0" smtClean="0"/>
              <a:t>директория с любыми файлами ресурсов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l</a:t>
            </a:r>
            <a:r>
              <a:rPr lang="en-US" b="1" dirty="0" smtClean="0"/>
              <a:t>ib</a:t>
            </a:r>
            <a:r>
              <a:rPr lang="en-US" dirty="0" smtClean="0"/>
              <a:t> – </a:t>
            </a:r>
            <a:r>
              <a:rPr lang="ru-RU" dirty="0" smtClean="0"/>
              <a:t>директория с библиотеками, написанными на</a:t>
            </a:r>
            <a:r>
              <a:rPr lang="en-US" dirty="0"/>
              <a:t> </a:t>
            </a:r>
            <a:r>
              <a:rPr lang="en-US" dirty="0" smtClean="0"/>
              <a:t>C++ (Android NDK)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META-INF</a:t>
            </a:r>
            <a:r>
              <a:rPr lang="en-US" dirty="0" smtClean="0"/>
              <a:t> – </a:t>
            </a:r>
            <a:r>
              <a:rPr lang="ru-RU" dirty="0" smtClean="0"/>
              <a:t>директория с контрольными суммами и цифровой подписью приложения</a:t>
            </a:r>
          </a:p>
          <a:p>
            <a:pPr>
              <a:buFont typeface="Wingdings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6378009" y="5057362"/>
            <a:ext cx="2352453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en-US" b="1" dirty="0" smtClean="0">
                <a:solidFill>
                  <a:schemeClr val="tx1"/>
                </a:solidFill>
              </a:rPr>
              <a:t>lib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386862" y="3605381"/>
            <a:ext cx="2352453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en-US" b="1" dirty="0" smtClean="0">
                <a:solidFill>
                  <a:schemeClr val="tx1"/>
                </a:solidFill>
              </a:rPr>
              <a:t>res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" y="4109436"/>
            <a:ext cx="3179310" cy="2748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580" y="5561418"/>
            <a:ext cx="3179310" cy="129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442" y="5561418"/>
            <a:ext cx="2485116" cy="129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Объект 2"/>
          <p:cNvSpPr txBox="1">
            <a:spLocks/>
          </p:cNvSpPr>
          <p:nvPr/>
        </p:nvSpPr>
        <p:spPr>
          <a:xfrm>
            <a:off x="3329442" y="5068591"/>
            <a:ext cx="2352453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en-US" b="1" dirty="0" smtClean="0">
                <a:solidFill>
                  <a:schemeClr val="tx1"/>
                </a:solidFill>
              </a:rPr>
              <a:t>META-INF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2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ctf\ZeroNights 2013\My\slider-img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398"/>
            <a:ext cx="8229600" cy="80331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META-INF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-31742" y="1102861"/>
            <a:ext cx="4572001" cy="3251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Manifest-Version: 1.0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Created-By: 1.0 (Android)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Name: </a:t>
            </a:r>
            <a:r>
              <a:rPr lang="en-US" sz="1600" b="1" dirty="0" err="1">
                <a:solidFill>
                  <a:schemeClr val="tx1"/>
                </a:solidFill>
              </a:rPr>
              <a:t>classes.dex</a:t>
            </a: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SHA1-Digest: 8ZVQygOX3TmjiHIffHMaWooj5Rw</a:t>
            </a:r>
            <a:r>
              <a:rPr lang="en-US" sz="1600" b="1" dirty="0" smtClean="0">
                <a:solidFill>
                  <a:schemeClr val="tx1"/>
                </a:solidFill>
              </a:rPr>
              <a:t>=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Name: AndroidManifest.xml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SHA1-Digest: JrJaswuwdusQptU3qGu1nU+QmhA</a:t>
            </a:r>
            <a:r>
              <a:rPr lang="en-US" sz="1600" b="1" dirty="0" smtClean="0">
                <a:solidFill>
                  <a:schemeClr val="tx1"/>
                </a:solidFill>
              </a:rPr>
              <a:t>=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Name: </a:t>
            </a:r>
            <a:r>
              <a:rPr lang="en-US" sz="1600" b="1" dirty="0" err="1">
                <a:solidFill>
                  <a:schemeClr val="tx1"/>
                </a:solidFill>
              </a:rPr>
              <a:t>resources.arsc</a:t>
            </a: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SHA1-Digest: rfh8s9GkX940wbIOiH87EX+jLTY</a:t>
            </a:r>
            <a:r>
              <a:rPr lang="en-US" sz="1600" b="1" dirty="0"/>
              <a:t>=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 dirty="0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32544" y="583113"/>
            <a:ext cx="310663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en-US" b="1" dirty="0" smtClean="0"/>
              <a:t>MANIFEST.MF</a:t>
            </a:r>
            <a:endParaRPr lang="ru-RU" b="1" dirty="0"/>
          </a:p>
        </p:txBody>
      </p:sp>
      <p:sp>
        <p:nvSpPr>
          <p:cNvPr id="17" name="Объект 2"/>
          <p:cNvSpPr txBox="1">
            <a:spLocks/>
          </p:cNvSpPr>
          <p:nvPr/>
        </p:nvSpPr>
        <p:spPr>
          <a:xfrm>
            <a:off x="-42167" y="5225399"/>
            <a:ext cx="4289731" cy="163260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</a:rPr>
              <a:t>openssl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sha1 -binary </a:t>
            </a:r>
            <a:r>
              <a:rPr lang="en-US" sz="1400" b="1" dirty="0" err="1" smtClean="0">
                <a:solidFill>
                  <a:schemeClr val="bg1"/>
                </a:solidFill>
              </a:rPr>
              <a:t>classes.dex</a:t>
            </a:r>
            <a:r>
              <a:rPr lang="en-US" sz="1400" b="1" dirty="0" smtClean="0">
                <a:solidFill>
                  <a:schemeClr val="bg1"/>
                </a:solidFill>
              </a:rPr>
              <a:t> | </a:t>
            </a:r>
            <a:r>
              <a:rPr lang="en-US" sz="1400" b="1" dirty="0" err="1" smtClean="0">
                <a:solidFill>
                  <a:schemeClr val="bg1"/>
                </a:solidFill>
              </a:rPr>
              <a:t>openssl</a:t>
            </a:r>
            <a:r>
              <a:rPr lang="en-US" sz="1400" b="1" dirty="0" smtClean="0">
                <a:solidFill>
                  <a:schemeClr val="bg1"/>
                </a:solidFill>
              </a:rPr>
              <a:t> base64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8ZVQygOX3TmjiHIffHMaWooj5Rw=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5662488" y="549247"/>
            <a:ext cx="310663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en-US" b="1" dirty="0" smtClean="0"/>
              <a:t>CERT.SF</a:t>
            </a:r>
            <a:endParaRPr lang="ru-RU" b="1" dirty="0"/>
          </a:p>
        </p:txBody>
      </p:sp>
      <p:sp>
        <p:nvSpPr>
          <p:cNvPr id="19" name="Объект 2"/>
          <p:cNvSpPr txBox="1">
            <a:spLocks/>
          </p:cNvSpPr>
          <p:nvPr/>
        </p:nvSpPr>
        <p:spPr>
          <a:xfrm>
            <a:off x="4572000" y="1102862"/>
            <a:ext cx="4559011" cy="3816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Manifest-Version: 1.0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Created-By: 1.0 (Android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SHA1-Digest-Manifest: O+PILC6t6JnIsyVrVcUqMZKS9Tk=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Name: </a:t>
            </a:r>
            <a:r>
              <a:rPr lang="en-US" sz="1600" b="1" dirty="0" err="1">
                <a:solidFill>
                  <a:schemeClr val="tx1"/>
                </a:solidFill>
              </a:rPr>
              <a:t>classes.dex</a:t>
            </a: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SHA1-Digest: 4T5irdJ5LZt7XM3OmNVgBUKh6I8</a:t>
            </a:r>
            <a:r>
              <a:rPr lang="en-US" sz="1600" b="1" dirty="0" smtClean="0">
                <a:solidFill>
                  <a:schemeClr val="tx1"/>
                </a:solidFill>
              </a:rPr>
              <a:t>=</a:t>
            </a: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Name: AndroidManifest.xml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SHA1-Digest: C8wrzCe/1uKzewtEIW4AQydC/</a:t>
            </a:r>
            <a:r>
              <a:rPr lang="en-US" sz="1600" b="1" dirty="0" err="1">
                <a:solidFill>
                  <a:schemeClr val="tx1"/>
                </a:solidFill>
              </a:rPr>
              <a:t>zw</a:t>
            </a:r>
            <a:r>
              <a:rPr lang="en-US" sz="1600" b="1" dirty="0" smtClean="0">
                <a:solidFill>
                  <a:schemeClr val="tx1"/>
                </a:solidFill>
              </a:rPr>
              <a:t>=</a:t>
            </a: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Name: </a:t>
            </a:r>
            <a:r>
              <a:rPr lang="en-US" sz="1600" b="1" dirty="0" err="1">
                <a:solidFill>
                  <a:schemeClr val="tx1"/>
                </a:solidFill>
              </a:rPr>
              <a:t>resources.arsc</a:t>
            </a: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SHA1-Digest: EFn7Dk1bMwxXzjTZYPwoPVhOuzo=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0" name="Объект 2"/>
          <p:cNvSpPr txBox="1">
            <a:spLocks/>
          </p:cNvSpPr>
          <p:nvPr/>
        </p:nvSpPr>
        <p:spPr>
          <a:xfrm>
            <a:off x="4621666" y="5225399"/>
            <a:ext cx="4545691" cy="163260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</a:rPr>
              <a:t>openssl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sha1 -binary </a:t>
            </a:r>
            <a:r>
              <a:rPr lang="en-US" sz="1400" b="1" dirty="0" smtClean="0">
                <a:solidFill>
                  <a:schemeClr val="bg1"/>
                </a:solidFill>
              </a:rPr>
              <a:t>MANIFEST.MF </a:t>
            </a:r>
            <a:r>
              <a:rPr lang="en-US" sz="1400" b="1" dirty="0">
                <a:solidFill>
                  <a:schemeClr val="bg1"/>
                </a:solidFill>
              </a:rPr>
              <a:t>|</a:t>
            </a:r>
            <a:r>
              <a:rPr lang="en-US" sz="1400" b="1" dirty="0" err="1">
                <a:solidFill>
                  <a:schemeClr val="bg1"/>
                </a:solidFill>
              </a:rPr>
              <a:t>openssl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base64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O+PILC6t6JnIsyVrVcUqMZKS9Tk</a:t>
            </a:r>
            <a:r>
              <a:rPr lang="en-US" sz="1400" b="1" dirty="0" smtClean="0">
                <a:solidFill>
                  <a:schemeClr val="bg1"/>
                </a:solidFill>
              </a:rPr>
              <a:t>=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$ echo </a:t>
            </a:r>
            <a:r>
              <a:rPr lang="en-US" sz="1400" dirty="0">
                <a:solidFill>
                  <a:schemeClr val="bg1"/>
                </a:solidFill>
              </a:rPr>
              <a:t>-en "Name: </a:t>
            </a:r>
            <a:r>
              <a:rPr lang="en-US" sz="1400" b="1" dirty="0" err="1">
                <a:solidFill>
                  <a:schemeClr val="bg1"/>
                </a:solidFill>
              </a:rPr>
              <a:t>classes.dex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\r\nSHA1-Digest</a:t>
            </a:r>
            <a:r>
              <a:rPr lang="en-US" sz="1400" dirty="0">
                <a:solidFill>
                  <a:schemeClr val="bg1"/>
                </a:solidFill>
              </a:rPr>
              <a:t>: \ </a:t>
            </a:r>
            <a:r>
              <a:rPr lang="en-US" sz="1400" b="1" dirty="0">
                <a:solidFill>
                  <a:schemeClr val="bg1"/>
                </a:solidFill>
              </a:rPr>
              <a:t>8ZVQygOX3TmjiHIffHMaWooj5Rw= </a:t>
            </a:r>
            <a:r>
              <a:rPr lang="en-US" sz="1400" dirty="0" smtClean="0">
                <a:solidFill>
                  <a:schemeClr val="bg1"/>
                </a:solidFill>
              </a:rPr>
              <a:t>\r\n\r\n“ | </a:t>
            </a:r>
            <a:r>
              <a:rPr lang="en-US" sz="1400" dirty="0" err="1" smtClean="0">
                <a:solidFill>
                  <a:schemeClr val="bg1"/>
                </a:solidFill>
              </a:rPr>
              <a:t>openssl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sha1 -binary </a:t>
            </a:r>
            <a:r>
              <a:rPr lang="en-US" sz="1400" dirty="0" smtClean="0">
                <a:solidFill>
                  <a:schemeClr val="bg1"/>
                </a:solidFill>
              </a:rPr>
              <a:t>| </a:t>
            </a:r>
            <a:r>
              <a:rPr lang="en-US" sz="1400" dirty="0" err="1" smtClean="0">
                <a:solidFill>
                  <a:schemeClr val="bg1"/>
                </a:solidFill>
              </a:rPr>
              <a:t>openssl</a:t>
            </a:r>
            <a:r>
              <a:rPr lang="en-US" sz="1400" dirty="0" smtClean="0">
                <a:solidFill>
                  <a:schemeClr val="bg1"/>
                </a:solidFill>
              </a:rPr>
              <a:t> base64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4T5irdJ5LZt7XM3OmNVgBUKh6I8=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1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ctf\ZeroNights 2013\My\slider-img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398"/>
            <a:ext cx="8229600" cy="80331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CERT.RSA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 dirty="0"/>
          </a:p>
        </p:txBody>
      </p:sp>
      <p:sp>
        <p:nvSpPr>
          <p:cNvPr id="20" name="Объект 2"/>
          <p:cNvSpPr txBox="1">
            <a:spLocks/>
          </p:cNvSpPr>
          <p:nvPr/>
        </p:nvSpPr>
        <p:spPr>
          <a:xfrm>
            <a:off x="0" y="5225399"/>
            <a:ext cx="9167357" cy="163260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$ </a:t>
            </a:r>
            <a:r>
              <a:rPr lang="it-IT" sz="1400" b="1" dirty="0">
                <a:solidFill>
                  <a:schemeClr val="bg1"/>
                </a:solidFill>
              </a:rPr>
              <a:t>openssl smime -verify -in CERT.RSA -inform DER -content </a:t>
            </a:r>
            <a:r>
              <a:rPr lang="it-IT" sz="1400" b="1" dirty="0" smtClean="0">
                <a:solidFill>
                  <a:schemeClr val="bg1"/>
                </a:solidFill>
              </a:rPr>
              <a:t>CERT.SF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Verification </a:t>
            </a:r>
            <a:r>
              <a:rPr lang="en-US" sz="1400" dirty="0" smtClean="0">
                <a:solidFill>
                  <a:schemeClr val="bg1"/>
                </a:solidFill>
              </a:rPr>
              <a:t>successful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$ </a:t>
            </a:r>
            <a:r>
              <a:rPr lang="en-US" sz="1400" dirty="0" err="1">
                <a:solidFill>
                  <a:schemeClr val="bg1"/>
                </a:solidFill>
              </a:rPr>
              <a:t>jarsigner</a:t>
            </a:r>
            <a:r>
              <a:rPr lang="en-US" sz="1400" dirty="0">
                <a:solidFill>
                  <a:schemeClr val="bg1"/>
                </a:solidFill>
              </a:rPr>
              <a:t> -</a:t>
            </a:r>
            <a:r>
              <a:rPr lang="en-US" sz="1400" dirty="0" err="1">
                <a:solidFill>
                  <a:schemeClr val="bg1"/>
                </a:solidFill>
              </a:rPr>
              <a:t>keystore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debug.keystore</a:t>
            </a:r>
            <a:r>
              <a:rPr lang="en-US" sz="1400" dirty="0">
                <a:solidFill>
                  <a:schemeClr val="bg1"/>
                </a:solidFill>
              </a:rPr>
              <a:t> -</a:t>
            </a:r>
            <a:r>
              <a:rPr lang="en-US" sz="1400" dirty="0" err="1">
                <a:solidFill>
                  <a:schemeClr val="bg1"/>
                </a:solidFill>
              </a:rPr>
              <a:t>sigalg</a:t>
            </a:r>
            <a:r>
              <a:rPr lang="en-US" sz="1400" dirty="0">
                <a:solidFill>
                  <a:schemeClr val="bg1"/>
                </a:solidFill>
              </a:rPr>
              <a:t> SHA1withRSA </a:t>
            </a:r>
            <a:r>
              <a:rPr lang="en-US" sz="1400" dirty="0" err="1">
                <a:solidFill>
                  <a:schemeClr val="bg1"/>
                </a:solidFill>
              </a:rPr>
              <a:t>test.apk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androiddebugkey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$ </a:t>
            </a:r>
            <a:r>
              <a:rPr lang="en-US" sz="1400" dirty="0" err="1">
                <a:solidFill>
                  <a:schemeClr val="bg1"/>
                </a:solidFill>
              </a:rPr>
              <a:t>jarsigner</a:t>
            </a:r>
            <a:r>
              <a:rPr lang="en-US" sz="1400" dirty="0">
                <a:solidFill>
                  <a:schemeClr val="bg1"/>
                </a:solidFill>
              </a:rPr>
              <a:t> -</a:t>
            </a:r>
            <a:r>
              <a:rPr lang="en-US" sz="1400" dirty="0" err="1">
                <a:solidFill>
                  <a:schemeClr val="bg1"/>
                </a:solidFill>
              </a:rPr>
              <a:t>keystore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debug.keystore</a:t>
            </a:r>
            <a:r>
              <a:rPr lang="en-US" sz="1400" dirty="0">
                <a:solidFill>
                  <a:schemeClr val="bg1"/>
                </a:solidFill>
              </a:rPr>
              <a:t> -verify -verbose -certs </a:t>
            </a:r>
            <a:r>
              <a:rPr lang="en-US" sz="1400" dirty="0" err="1">
                <a:solidFill>
                  <a:schemeClr val="bg1"/>
                </a:solidFill>
              </a:rPr>
              <a:t>test.apk</a:t>
            </a:r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0548"/>
            <a:ext cx="9179054" cy="398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61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ctf\ZeroNights 2013\My\slider-img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398"/>
            <a:ext cx="8229600" cy="1235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en-US" b="1" baseline="30000" dirty="0" smtClean="0">
                <a:solidFill>
                  <a:schemeClr val="tx1"/>
                </a:solidFill>
              </a:rPr>
              <a:t>st</a:t>
            </a:r>
            <a:r>
              <a:rPr lang="en-US" b="1" dirty="0" smtClean="0">
                <a:solidFill>
                  <a:schemeClr val="tx1"/>
                </a:solidFill>
              </a:rPr>
              <a:t> master key vulnerability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(Jeff </a:t>
            </a:r>
            <a:r>
              <a:rPr lang="en-US" b="1" dirty="0" err="1" smtClean="0">
                <a:solidFill>
                  <a:schemeClr val="tx1"/>
                </a:solidFill>
              </a:rPr>
              <a:t>Forristal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Blackhat</a:t>
            </a:r>
            <a:r>
              <a:rPr lang="en-US" b="1" dirty="0" smtClean="0">
                <a:solidFill>
                  <a:schemeClr val="tx1"/>
                </a:solidFill>
              </a:rPr>
              <a:t> USA 2013)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19094"/>
            <a:ext cx="9123619" cy="3214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-26806" y="1340768"/>
            <a:ext cx="9119509" cy="2278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C00000"/>
              </a:buClr>
              <a:buFont typeface="Wingdings" pitchFamily="2" charset="2"/>
              <a:buChar char="v"/>
            </a:pPr>
            <a:r>
              <a:rPr lang="ru-RU" b="1" dirty="0" smtClean="0">
                <a:solidFill>
                  <a:srgbClr val="FF0000"/>
                </a:solidFill>
              </a:rPr>
              <a:t>При проверки целостности файлов </a:t>
            </a:r>
            <a:r>
              <a:rPr lang="en-US" b="1" dirty="0" err="1" smtClean="0">
                <a:solidFill>
                  <a:srgbClr val="FF0000"/>
                </a:solidFill>
              </a:rPr>
              <a:t>apk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и цифровой подписи используется </a:t>
            </a:r>
            <a:r>
              <a:rPr lang="ru-RU" b="1" dirty="0" err="1" smtClean="0">
                <a:solidFill>
                  <a:srgbClr val="FF0000"/>
                </a:solidFill>
              </a:rPr>
              <a:t>парсер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zip-</a:t>
            </a:r>
            <a:r>
              <a:rPr lang="ru-RU" b="1" dirty="0" smtClean="0">
                <a:solidFill>
                  <a:srgbClr val="FF0000"/>
                </a:solidFill>
              </a:rPr>
              <a:t>архивов, написанный на </a:t>
            </a:r>
            <a:r>
              <a:rPr lang="en-US" b="1" dirty="0" smtClean="0">
                <a:solidFill>
                  <a:srgbClr val="FF0000"/>
                </a:solidFill>
              </a:rPr>
              <a:t>Java</a:t>
            </a:r>
            <a:r>
              <a:rPr lang="ru-RU" b="1" dirty="0" smtClean="0">
                <a:solidFill>
                  <a:srgbClr val="FF0000"/>
                </a:solidFill>
              </a:rPr>
              <a:t> (</a:t>
            </a:r>
            <a:r>
              <a:rPr lang="en-US" b="1" dirty="0" smtClean="0">
                <a:solidFill>
                  <a:srgbClr val="FF0000"/>
                </a:solidFill>
              </a:rPr>
              <a:t>ZipFile.java</a:t>
            </a:r>
            <a:r>
              <a:rPr lang="ru-RU" b="1" dirty="0" smtClean="0">
                <a:solidFill>
                  <a:srgbClr val="FF0000"/>
                </a:solidFill>
              </a:rPr>
              <a:t>)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  <a:r>
              <a:rPr lang="ru-RU" b="1" dirty="0" smtClean="0">
                <a:solidFill>
                  <a:srgbClr val="FF0000"/>
                </a:solidFill>
              </a:rPr>
              <a:t> помещающий все файлы в </a:t>
            </a:r>
            <a:r>
              <a:rPr lang="en-US" b="1" dirty="0" err="1" smtClean="0">
                <a:solidFill>
                  <a:srgbClr val="FF0000"/>
                </a:solidFill>
              </a:rPr>
              <a:t>HashMap</a:t>
            </a:r>
            <a:r>
              <a:rPr lang="en-US" b="1" dirty="0" smtClean="0">
                <a:solidFill>
                  <a:srgbClr val="FF0000"/>
                </a:solidFill>
              </a:rPr>
              <a:t>. </a:t>
            </a:r>
            <a:r>
              <a:rPr lang="ru-RU" b="1" dirty="0" smtClean="0">
                <a:solidFill>
                  <a:srgbClr val="FF0000"/>
                </a:solidFill>
              </a:rPr>
              <a:t>В случае двух файлов с одинаковым именем, второй файл перезапишет первый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v"/>
            </a:pPr>
            <a:endParaRPr lang="ru-RU" b="1" dirty="0" smtClean="0">
              <a:solidFill>
                <a:srgbClr val="FF0000"/>
              </a:solidFill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v"/>
            </a:pPr>
            <a:r>
              <a:rPr lang="ru-RU" b="1" dirty="0" smtClean="0">
                <a:solidFill>
                  <a:srgbClr val="FF0000"/>
                </a:solidFill>
              </a:rPr>
              <a:t>При выполнении программы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извлекается первый найденный файл с нужным именем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9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ctf\ZeroNights 2013\My\slider-img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398"/>
            <a:ext cx="8229600" cy="1235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en-US" b="1" baseline="30000" dirty="0" smtClean="0">
                <a:solidFill>
                  <a:schemeClr val="tx1"/>
                </a:solidFill>
              </a:rPr>
              <a:t>st</a:t>
            </a:r>
            <a:r>
              <a:rPr lang="en-US" b="1" dirty="0" smtClean="0">
                <a:solidFill>
                  <a:schemeClr val="tx1"/>
                </a:solidFill>
              </a:rPr>
              <a:t> master key vulnerability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ru-RU" b="1" dirty="0" smtClean="0">
                <a:solidFill>
                  <a:schemeClr val="tx1"/>
                </a:solidFill>
              </a:rPr>
              <a:t>Возможности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-26806" y="1340768"/>
            <a:ext cx="9119509" cy="551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C00000"/>
              </a:buClr>
              <a:buNone/>
            </a:pPr>
            <a:r>
              <a:rPr lang="ru-RU" b="1" dirty="0" smtClean="0">
                <a:solidFill>
                  <a:schemeClr val="tx1"/>
                </a:solidFill>
              </a:rPr>
              <a:t>Возможность без прав </a:t>
            </a:r>
            <a:r>
              <a:rPr lang="en-US" b="1" dirty="0" smtClean="0">
                <a:solidFill>
                  <a:schemeClr val="tx1"/>
                </a:solidFill>
              </a:rPr>
              <a:t>root </a:t>
            </a:r>
            <a:r>
              <a:rPr lang="ru-RU" b="1" dirty="0" smtClean="0">
                <a:solidFill>
                  <a:schemeClr val="tx1"/>
                </a:solidFill>
              </a:rPr>
              <a:t>и </a:t>
            </a:r>
            <a:r>
              <a:rPr lang="en-US" b="1" dirty="0" smtClean="0">
                <a:solidFill>
                  <a:schemeClr val="tx1"/>
                </a:solidFill>
              </a:rPr>
              <a:t>system (</a:t>
            </a:r>
            <a:r>
              <a:rPr lang="ru-RU" b="1" dirty="0" smtClean="0">
                <a:solidFill>
                  <a:schemeClr val="tx1"/>
                </a:solidFill>
              </a:rPr>
              <a:t>без лишения гарантии на мобильное устройство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r>
              <a:rPr lang="ru-RU" b="1" dirty="0" smtClean="0">
                <a:solidFill>
                  <a:schemeClr val="tx1"/>
                </a:solidFill>
              </a:rPr>
              <a:t> подменить любое приложение на свое.</a:t>
            </a:r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ru-RU" b="1" dirty="0" smtClean="0">
                <a:solidFill>
                  <a:schemeClr val="tx1"/>
                </a:solidFill>
              </a:rPr>
              <a:t>Кража сохраненных логинов и паролей в других приложениях или чтение и изменение любой информации.</a:t>
            </a:r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ru-RU" b="1" dirty="0" smtClean="0">
                <a:solidFill>
                  <a:schemeClr val="tx1"/>
                </a:solidFill>
              </a:rPr>
              <a:t>Обход лицензионных ограничений.</a:t>
            </a:r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Читерство</a:t>
            </a:r>
            <a:r>
              <a:rPr lang="ru-RU" b="1" dirty="0" smtClean="0">
                <a:solidFill>
                  <a:schemeClr val="tx1"/>
                </a:solidFill>
              </a:rPr>
              <a:t> в играх – редактирование </a:t>
            </a:r>
            <a:r>
              <a:rPr lang="ru-RU" b="1" dirty="0" err="1" smtClean="0">
                <a:solidFill>
                  <a:schemeClr val="tx1"/>
                </a:solidFill>
              </a:rPr>
              <a:t>сейвов</a:t>
            </a:r>
            <a:r>
              <a:rPr lang="ru-RU" b="1" dirty="0" smtClean="0">
                <a:solidFill>
                  <a:schemeClr val="tx1"/>
                </a:solidFill>
              </a:rPr>
              <a:t> без </a:t>
            </a:r>
            <a:r>
              <a:rPr lang="en-US" b="1" dirty="0" smtClean="0">
                <a:solidFill>
                  <a:schemeClr val="tx1"/>
                </a:solidFill>
              </a:rPr>
              <a:t>root.</a:t>
            </a:r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ru-RU" b="1" dirty="0" smtClean="0">
                <a:solidFill>
                  <a:schemeClr val="tx1"/>
                </a:solidFill>
              </a:rPr>
              <a:t>Подмена системного приложения и получения с его помощью прав </a:t>
            </a:r>
            <a:r>
              <a:rPr lang="en-US" b="1" dirty="0" smtClean="0">
                <a:solidFill>
                  <a:schemeClr val="tx1"/>
                </a:solidFill>
              </a:rPr>
              <a:t>system</a:t>
            </a:r>
            <a:r>
              <a:rPr lang="ru-RU" b="1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ru-RU" b="1" dirty="0" smtClean="0">
                <a:solidFill>
                  <a:schemeClr val="tx1"/>
                </a:solidFill>
              </a:rPr>
              <a:t>После получения прав </a:t>
            </a:r>
            <a:r>
              <a:rPr lang="en-US" b="1" dirty="0" smtClean="0">
                <a:solidFill>
                  <a:schemeClr val="tx1"/>
                </a:solidFill>
              </a:rPr>
              <a:t>syste</a:t>
            </a: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ru-RU" b="1" dirty="0" smtClean="0">
                <a:solidFill>
                  <a:schemeClr val="tx1"/>
                </a:solidFill>
              </a:rPr>
              <a:t> добавление строки </a:t>
            </a:r>
            <a:r>
              <a:rPr lang="en-US" b="1" dirty="0">
                <a:solidFill>
                  <a:schemeClr val="tx1"/>
                </a:solidFill>
              </a:rPr>
              <a:t>“</a:t>
            </a:r>
            <a:r>
              <a:rPr lang="en-US" b="1" dirty="0" err="1">
                <a:solidFill>
                  <a:schemeClr val="tx1"/>
                </a:solidFill>
              </a:rPr>
              <a:t>ro.kernel.qemu</a:t>
            </a:r>
            <a:r>
              <a:rPr lang="en-US" b="1" dirty="0">
                <a:solidFill>
                  <a:schemeClr val="tx1"/>
                </a:solidFill>
              </a:rPr>
              <a:t>=1\r\n” </a:t>
            </a:r>
            <a:r>
              <a:rPr lang="ru-RU" b="1" dirty="0">
                <a:solidFill>
                  <a:schemeClr val="tx1"/>
                </a:solidFill>
              </a:rPr>
              <a:t>в файл /</a:t>
            </a:r>
            <a:r>
              <a:rPr lang="en-US" b="1" dirty="0" smtClean="0">
                <a:solidFill>
                  <a:schemeClr val="tx1"/>
                </a:solidFill>
              </a:rPr>
              <a:t>data/</a:t>
            </a:r>
            <a:r>
              <a:rPr lang="en-US" b="1" dirty="0" err="1" smtClean="0">
                <a:solidFill>
                  <a:schemeClr val="tx1"/>
                </a:solidFill>
              </a:rPr>
              <a:t>local.prop</a:t>
            </a:r>
            <a:r>
              <a:rPr lang="ru-RU" b="1" dirty="0" smtClean="0">
                <a:solidFill>
                  <a:schemeClr val="tx1"/>
                </a:solidFill>
              </a:rPr>
              <a:t> и получение прав </a:t>
            </a:r>
            <a:r>
              <a:rPr lang="en-US" b="1" dirty="0" smtClean="0">
                <a:solidFill>
                  <a:schemeClr val="tx1"/>
                </a:solidFill>
              </a:rPr>
              <a:t>root.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2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ctf\ZeroNights 2013\My\slider-img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398"/>
            <a:ext cx="8229600" cy="1235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en-US" b="1" baseline="30000" dirty="0" smtClean="0">
                <a:solidFill>
                  <a:schemeClr val="tx1"/>
                </a:solidFill>
              </a:rPr>
              <a:t>st</a:t>
            </a:r>
            <a:r>
              <a:rPr lang="en-US" b="1" dirty="0" smtClean="0">
                <a:solidFill>
                  <a:schemeClr val="tx1"/>
                </a:solidFill>
              </a:rPr>
              <a:t> master key vulnerability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ru-RU" b="1" dirty="0" smtClean="0">
                <a:solidFill>
                  <a:schemeClr val="tx1"/>
                </a:solidFill>
              </a:rPr>
              <a:t>Что можно подменить?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-26806" y="1340768"/>
            <a:ext cx="9119509" cy="551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C00000"/>
              </a:buClr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classes.dex</a:t>
            </a:r>
            <a:r>
              <a:rPr lang="en-US" b="1" dirty="0" smtClean="0">
                <a:solidFill>
                  <a:schemeClr val="tx1"/>
                </a:solidFill>
              </a:rPr>
              <a:t> – </a:t>
            </a:r>
            <a:r>
              <a:rPr lang="ru-RU" b="1" dirty="0" smtClean="0">
                <a:solidFill>
                  <a:schemeClr val="tx1"/>
                </a:solidFill>
              </a:rPr>
              <a:t>внедрение своего </a:t>
            </a:r>
            <a:r>
              <a:rPr lang="en-US" b="1" dirty="0" smtClean="0">
                <a:solidFill>
                  <a:schemeClr val="tx1"/>
                </a:solidFill>
              </a:rPr>
              <a:t>java-</a:t>
            </a:r>
            <a:r>
              <a:rPr lang="ru-RU" b="1" dirty="0" smtClean="0">
                <a:solidFill>
                  <a:schemeClr val="tx1"/>
                </a:solidFill>
              </a:rPr>
              <a:t>кода (наиболее часто используют вирусы, распространенные в Китае)</a:t>
            </a:r>
          </a:p>
          <a:p>
            <a:pPr marL="0" indent="0" algn="just">
              <a:buClr>
                <a:srgbClr val="C00000"/>
              </a:buClr>
              <a:buNone/>
            </a:pPr>
            <a:endParaRPr lang="ru-RU" b="1" dirty="0" smtClean="0">
              <a:solidFill>
                <a:schemeClr val="tx1"/>
              </a:solidFill>
            </a:endParaRPr>
          </a:p>
          <a:p>
            <a:pPr marL="0" indent="0" algn="just">
              <a:buClr>
                <a:srgbClr val="C00000"/>
              </a:buClr>
              <a:buNone/>
            </a:pPr>
            <a:r>
              <a:rPr lang="en-US" b="1" dirty="0">
                <a:solidFill>
                  <a:srgbClr val="00B050"/>
                </a:solidFill>
              </a:rPr>
              <a:t>l</a:t>
            </a:r>
            <a:r>
              <a:rPr lang="en-US" b="1" dirty="0" smtClean="0">
                <a:solidFill>
                  <a:srgbClr val="00B050"/>
                </a:solidFill>
              </a:rPr>
              <a:t>ib</a:t>
            </a:r>
            <a:r>
              <a:rPr lang="en-US" b="1" dirty="0" smtClean="0">
                <a:solidFill>
                  <a:schemeClr val="tx1"/>
                </a:solidFill>
              </a:rPr>
              <a:t> – </a:t>
            </a:r>
            <a:r>
              <a:rPr lang="ru-RU" b="1" dirty="0" smtClean="0">
                <a:solidFill>
                  <a:schemeClr val="tx1"/>
                </a:solidFill>
              </a:rPr>
              <a:t>внедрение своего</a:t>
            </a:r>
            <a:r>
              <a:rPr lang="en-US" b="1" dirty="0" smtClean="0">
                <a:solidFill>
                  <a:schemeClr val="tx1"/>
                </a:solidFill>
              </a:rPr>
              <a:t> native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c++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кода в любую из библиотек</a:t>
            </a:r>
          </a:p>
          <a:p>
            <a:pPr marL="0" indent="0" algn="just">
              <a:buClr>
                <a:srgbClr val="C00000"/>
              </a:buClr>
              <a:buNone/>
            </a:pPr>
            <a:endParaRPr lang="ru-RU" b="1" dirty="0" smtClean="0">
              <a:solidFill>
                <a:schemeClr val="tx1"/>
              </a:solidFill>
            </a:endParaRPr>
          </a:p>
          <a:p>
            <a:pPr marL="0" indent="0" algn="just">
              <a:buClr>
                <a:srgbClr val="C00000"/>
              </a:buClr>
              <a:buNone/>
            </a:pPr>
            <a:r>
              <a:rPr lang="en-US" b="1" dirty="0" smtClean="0">
                <a:solidFill>
                  <a:srgbClr val="00B050"/>
                </a:solidFill>
              </a:rPr>
              <a:t>AndroidManifest.xml</a:t>
            </a:r>
            <a:r>
              <a:rPr lang="en-US" b="1" dirty="0" smtClean="0">
                <a:solidFill>
                  <a:schemeClr val="tx1"/>
                </a:solidFill>
              </a:rPr>
              <a:t> – </a:t>
            </a:r>
            <a:r>
              <a:rPr lang="ru-RU" b="1" dirty="0" smtClean="0">
                <a:solidFill>
                  <a:schemeClr val="tx1"/>
                </a:solidFill>
              </a:rPr>
              <a:t>изменение названия приложения, его версии, системных требований …</a:t>
            </a:r>
          </a:p>
          <a:p>
            <a:pPr marL="0" indent="0" algn="just">
              <a:buClr>
                <a:srgbClr val="C00000"/>
              </a:buClr>
              <a:buNone/>
            </a:pPr>
            <a:endParaRPr lang="ru-RU" b="1" dirty="0" smtClean="0">
              <a:solidFill>
                <a:schemeClr val="tx1"/>
              </a:solidFill>
            </a:endParaRPr>
          </a:p>
          <a:p>
            <a:pPr marL="0" indent="0" algn="just">
              <a:buClr>
                <a:srgbClr val="C00000"/>
              </a:buClr>
              <a:buNone/>
            </a:pPr>
            <a:r>
              <a:rPr lang="en-US" b="1" dirty="0">
                <a:solidFill>
                  <a:srgbClr val="00B050"/>
                </a:solidFill>
              </a:rPr>
              <a:t>r</a:t>
            </a:r>
            <a:r>
              <a:rPr lang="en-US" b="1" dirty="0" smtClean="0">
                <a:solidFill>
                  <a:srgbClr val="00B050"/>
                </a:solidFill>
              </a:rPr>
              <a:t>es</a:t>
            </a:r>
            <a:r>
              <a:rPr lang="en-US" b="1" dirty="0" smtClean="0">
                <a:solidFill>
                  <a:schemeClr val="tx1"/>
                </a:solidFill>
              </a:rPr>
              <a:t> – </a:t>
            </a:r>
            <a:r>
              <a:rPr lang="ru-RU" b="1" dirty="0" smtClean="0">
                <a:solidFill>
                  <a:schemeClr val="tx1"/>
                </a:solidFill>
              </a:rPr>
              <a:t>подмена существующих ресурсов – изменение иконки приложения и любых картинок, текстовых строк …</a:t>
            </a:r>
          </a:p>
          <a:p>
            <a:pPr marL="0" indent="0" algn="just">
              <a:buClr>
                <a:srgbClr val="C00000"/>
              </a:buClr>
              <a:buNone/>
            </a:pP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ctf\ZeroNights 2013\My\slider-img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398"/>
            <a:ext cx="8229600" cy="1235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en-US" b="1" baseline="30000" dirty="0" smtClean="0">
                <a:solidFill>
                  <a:schemeClr val="tx1"/>
                </a:solidFill>
              </a:rPr>
              <a:t>st</a:t>
            </a:r>
            <a:r>
              <a:rPr lang="en-US" b="1" dirty="0" smtClean="0">
                <a:solidFill>
                  <a:schemeClr val="tx1"/>
                </a:solidFill>
              </a:rPr>
              <a:t> master key vulnerability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ru-RU" b="1" dirty="0" smtClean="0">
                <a:solidFill>
                  <a:schemeClr val="tx1"/>
                </a:solidFill>
              </a:rPr>
              <a:t>Как эксплуатировать уязвимость</a:t>
            </a:r>
            <a:r>
              <a:rPr lang="en-US" b="1" dirty="0" smtClean="0">
                <a:solidFill>
                  <a:schemeClr val="tx1"/>
                </a:solidFill>
              </a:rPr>
              <a:t>?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-26806" y="1340768"/>
            <a:ext cx="9119509" cy="55172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rgbClr val="C00000"/>
              </a:buClr>
              <a:buFont typeface="Symbol" pitchFamily="18" charset="2"/>
              <a:buAutoNum type="arabicPeriod"/>
            </a:pPr>
            <a:r>
              <a:rPr lang="ru-RU" b="1" dirty="0" smtClean="0">
                <a:solidFill>
                  <a:schemeClr val="tx1"/>
                </a:solidFill>
              </a:rPr>
              <a:t>Извлечь </a:t>
            </a:r>
            <a:r>
              <a:rPr lang="ru-RU" b="1" dirty="0">
                <a:solidFill>
                  <a:schemeClr val="tx1"/>
                </a:solidFill>
              </a:rPr>
              <a:t>из легального </a:t>
            </a:r>
            <a:r>
              <a:rPr lang="en-US" b="1" dirty="0" err="1">
                <a:solidFill>
                  <a:schemeClr val="tx1"/>
                </a:solidFill>
              </a:rPr>
              <a:t>apk</a:t>
            </a:r>
            <a:r>
              <a:rPr lang="ru-RU" b="1" dirty="0">
                <a:solidFill>
                  <a:schemeClr val="tx1"/>
                </a:solidFill>
              </a:rPr>
              <a:t>-приложения оригинальный </a:t>
            </a:r>
            <a:r>
              <a:rPr lang="en-US" b="1" dirty="0" err="1">
                <a:solidFill>
                  <a:schemeClr val="tx1"/>
                </a:solidFill>
              </a:rPr>
              <a:t>classes.dex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и сохранить его как </a:t>
            </a:r>
            <a:r>
              <a:rPr lang="en-US" b="1" dirty="0" err="1" smtClean="0">
                <a:solidFill>
                  <a:schemeClr val="tx1"/>
                </a:solidFill>
              </a:rPr>
              <a:t>classes_dex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ru-RU" b="1" dirty="0" smtClean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C00000"/>
              </a:buClr>
              <a:buAutoNum type="arabicPeriod"/>
            </a:pPr>
            <a:r>
              <a:rPr lang="ru-RU" b="1" dirty="0" smtClean="0">
                <a:solidFill>
                  <a:schemeClr val="tx1"/>
                </a:solidFill>
              </a:rPr>
              <a:t>Удалить из легального </a:t>
            </a:r>
            <a:r>
              <a:rPr lang="en-US" b="1" dirty="0" err="1" smtClean="0">
                <a:solidFill>
                  <a:schemeClr val="tx1"/>
                </a:solidFill>
              </a:rPr>
              <a:t>apk</a:t>
            </a:r>
            <a:r>
              <a:rPr lang="ru-RU" b="1" dirty="0" smtClean="0">
                <a:solidFill>
                  <a:schemeClr val="tx1"/>
                </a:solidFill>
              </a:rPr>
              <a:t>-приложения оригинальный </a:t>
            </a:r>
            <a:r>
              <a:rPr lang="en-US" b="1" dirty="0" err="1" smtClean="0">
                <a:solidFill>
                  <a:schemeClr val="tx1"/>
                </a:solidFill>
              </a:rPr>
              <a:t>classes.dex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Clr>
                <a:srgbClr val="C00000"/>
              </a:buClr>
              <a:buAutoNum type="arabicPeriod"/>
            </a:pPr>
            <a:r>
              <a:rPr lang="ru-RU" b="1" dirty="0" smtClean="0">
                <a:solidFill>
                  <a:schemeClr val="tx1"/>
                </a:solidFill>
              </a:rPr>
              <a:t>Добавить в </a:t>
            </a:r>
            <a:r>
              <a:rPr lang="en-US" b="1" dirty="0" err="1" smtClean="0">
                <a:solidFill>
                  <a:schemeClr val="tx1"/>
                </a:solidFill>
              </a:rPr>
              <a:t>apk</a:t>
            </a:r>
            <a:r>
              <a:rPr lang="ru-RU" b="1" dirty="0" smtClean="0">
                <a:solidFill>
                  <a:schemeClr val="tx1"/>
                </a:solidFill>
              </a:rPr>
              <a:t>-приложение вредоносный </a:t>
            </a:r>
            <a:r>
              <a:rPr lang="en-US" b="1" dirty="0" err="1" smtClean="0">
                <a:solidFill>
                  <a:schemeClr val="tx1"/>
                </a:solidFill>
              </a:rPr>
              <a:t>classes.dex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(он должен идти первым в архиве).</a:t>
            </a:r>
          </a:p>
          <a:p>
            <a:pPr marL="457200" indent="-457200" algn="just">
              <a:buClr>
                <a:srgbClr val="C00000"/>
              </a:buClr>
              <a:buFont typeface="Symbol" pitchFamily="18" charset="2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Добавить в </a:t>
            </a:r>
            <a:r>
              <a:rPr lang="en-US" b="1" dirty="0" err="1">
                <a:solidFill>
                  <a:schemeClr val="tx1"/>
                </a:solidFill>
              </a:rPr>
              <a:t>apk</a:t>
            </a:r>
            <a:r>
              <a:rPr lang="ru-RU" b="1" dirty="0">
                <a:solidFill>
                  <a:schemeClr val="tx1"/>
                </a:solidFill>
              </a:rPr>
              <a:t>-приложение </a:t>
            </a:r>
            <a:r>
              <a:rPr lang="ru-RU" b="1" dirty="0" smtClean="0">
                <a:solidFill>
                  <a:schemeClr val="tx1"/>
                </a:solidFill>
              </a:rPr>
              <a:t>оригинальный </a:t>
            </a:r>
            <a:r>
              <a:rPr lang="en-US" b="1" dirty="0" smtClean="0">
                <a:solidFill>
                  <a:schemeClr val="tx1"/>
                </a:solidFill>
              </a:rPr>
              <a:t>classes</a:t>
            </a:r>
            <a:r>
              <a:rPr lang="ru-RU" b="1" dirty="0" smtClean="0">
                <a:solidFill>
                  <a:schemeClr val="tx1"/>
                </a:solidFill>
              </a:rPr>
              <a:t>_</a:t>
            </a:r>
            <a:r>
              <a:rPr lang="en-US" b="1" dirty="0" err="1" smtClean="0">
                <a:solidFill>
                  <a:schemeClr val="tx1"/>
                </a:solidFill>
              </a:rPr>
              <a:t>dex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(он должен идти </a:t>
            </a:r>
            <a:r>
              <a:rPr lang="ru-RU" b="1" dirty="0" smtClean="0">
                <a:solidFill>
                  <a:schemeClr val="tx1"/>
                </a:solidFill>
              </a:rPr>
              <a:t>вторым </a:t>
            </a:r>
            <a:r>
              <a:rPr lang="ru-RU" b="1" dirty="0">
                <a:solidFill>
                  <a:schemeClr val="tx1"/>
                </a:solidFill>
              </a:rPr>
              <a:t>в архиве).</a:t>
            </a:r>
          </a:p>
          <a:p>
            <a:pPr marL="457200" indent="-457200" algn="just">
              <a:buClr>
                <a:srgbClr val="C00000"/>
              </a:buClr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С помощью любого </a:t>
            </a:r>
            <a:r>
              <a:rPr lang="en-US" b="1" dirty="0" smtClean="0">
                <a:solidFill>
                  <a:schemeClr val="tx1"/>
                </a:solidFill>
              </a:rPr>
              <a:t>hex</a:t>
            </a:r>
            <a:r>
              <a:rPr lang="ru-RU" b="1" dirty="0" smtClean="0">
                <a:solidFill>
                  <a:schemeClr val="tx1"/>
                </a:solidFill>
              </a:rPr>
              <a:t>-редактора открыть </a:t>
            </a:r>
            <a:r>
              <a:rPr lang="en-US" b="1" dirty="0" err="1" smtClean="0">
                <a:solidFill>
                  <a:schemeClr val="tx1"/>
                </a:solidFill>
              </a:rPr>
              <a:t>apk</a:t>
            </a:r>
            <a:r>
              <a:rPr lang="en-US" b="1" dirty="0" smtClean="0">
                <a:solidFill>
                  <a:schemeClr val="tx1"/>
                </a:solidFill>
              </a:rPr>
              <a:t>-</a:t>
            </a:r>
            <a:r>
              <a:rPr lang="ru-RU" b="1" dirty="0" smtClean="0">
                <a:solidFill>
                  <a:schemeClr val="tx1"/>
                </a:solidFill>
              </a:rPr>
              <a:t>приложение и в двух местах заменить </a:t>
            </a:r>
            <a:r>
              <a:rPr lang="en-US" b="1" dirty="0" smtClean="0">
                <a:solidFill>
                  <a:schemeClr val="tx1"/>
                </a:solidFill>
              </a:rPr>
              <a:t>“</a:t>
            </a:r>
            <a:r>
              <a:rPr lang="en-US" b="1" dirty="0" err="1" smtClean="0">
                <a:solidFill>
                  <a:schemeClr val="tx1"/>
                </a:solidFill>
              </a:rPr>
              <a:t>classes_dex</a:t>
            </a:r>
            <a:r>
              <a:rPr lang="en-US" b="1" dirty="0" smtClean="0">
                <a:solidFill>
                  <a:schemeClr val="tx1"/>
                </a:solidFill>
              </a:rPr>
              <a:t>” </a:t>
            </a:r>
            <a:r>
              <a:rPr lang="ru-RU" b="1" dirty="0" smtClean="0">
                <a:solidFill>
                  <a:schemeClr val="tx1"/>
                </a:solidFill>
              </a:rPr>
              <a:t>на </a:t>
            </a:r>
            <a:r>
              <a:rPr lang="en-US" b="1" dirty="0" smtClean="0">
                <a:solidFill>
                  <a:schemeClr val="tx1"/>
                </a:solidFill>
              </a:rPr>
              <a:t>“</a:t>
            </a:r>
            <a:r>
              <a:rPr lang="en-US" b="1" dirty="0" err="1" smtClean="0">
                <a:solidFill>
                  <a:schemeClr val="tx1"/>
                </a:solidFill>
              </a:rPr>
              <a:t>classes.dex</a:t>
            </a:r>
            <a:r>
              <a:rPr lang="en-US" b="1" dirty="0" smtClean="0">
                <a:solidFill>
                  <a:schemeClr val="tx1"/>
                </a:solidFill>
              </a:rPr>
              <a:t>”.</a:t>
            </a:r>
            <a:endParaRPr lang="en-US" b="1" dirty="0" smtClean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C00000"/>
              </a:buClr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0" indent="0" algn="just">
              <a:buClr>
                <a:srgbClr val="C00000"/>
              </a:buClr>
              <a:buNone/>
            </a:pPr>
            <a:r>
              <a:rPr lang="ru-RU" b="1" dirty="0" smtClean="0">
                <a:solidFill>
                  <a:schemeClr val="tx1"/>
                </a:solidFill>
              </a:rPr>
              <a:t>Переименование файла и замена строк необходима, так как большинство архиваторов не позволяют создавать в архиве несколько файлов с одинаковым именем.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 algn="just">
              <a:buClr>
                <a:srgbClr val="C00000"/>
              </a:buClr>
              <a:buNone/>
            </a:pP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5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ctf\ZeroNights 2013\My\slider-img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398"/>
            <a:ext cx="8229600" cy="1235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en-US" b="1" baseline="30000" dirty="0" smtClean="0">
                <a:solidFill>
                  <a:schemeClr val="tx1"/>
                </a:solidFill>
              </a:rPr>
              <a:t>st</a:t>
            </a:r>
            <a:r>
              <a:rPr lang="en-US" b="1" dirty="0" smtClean="0">
                <a:solidFill>
                  <a:schemeClr val="tx1"/>
                </a:solidFill>
              </a:rPr>
              <a:t> master key vulnerability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Ограничения и недостатки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-26806" y="1340768"/>
            <a:ext cx="9119509" cy="551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C00000"/>
              </a:buClr>
              <a:buNone/>
            </a:pPr>
            <a:r>
              <a:rPr lang="ru-RU" b="1" dirty="0" smtClean="0">
                <a:solidFill>
                  <a:schemeClr val="tx1"/>
                </a:solidFill>
              </a:rPr>
              <a:t>1. Нельзя </a:t>
            </a:r>
            <a:r>
              <a:rPr lang="ru-RU" b="1" dirty="0">
                <a:solidFill>
                  <a:schemeClr val="tx1"/>
                </a:solidFill>
              </a:rPr>
              <a:t>добавлять новые файлы в </a:t>
            </a:r>
            <a:r>
              <a:rPr lang="en-US" b="1" dirty="0" err="1">
                <a:solidFill>
                  <a:schemeClr val="tx1"/>
                </a:solidFill>
              </a:rPr>
              <a:t>apk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или удалять существующие – можно только изменять файлы в архиве. </a:t>
            </a:r>
          </a:p>
          <a:p>
            <a:pPr marL="0" indent="0" algn="just">
              <a:buClr>
                <a:srgbClr val="C00000"/>
              </a:buClr>
              <a:buNone/>
            </a:pPr>
            <a:r>
              <a:rPr lang="ru-RU" b="1" dirty="0" smtClean="0">
                <a:solidFill>
                  <a:schemeClr val="tx1"/>
                </a:solidFill>
              </a:rPr>
              <a:t>Не критично, </a:t>
            </a:r>
            <a:r>
              <a:rPr lang="ru-RU" b="1" dirty="0">
                <a:solidFill>
                  <a:schemeClr val="tx1"/>
                </a:solidFill>
              </a:rPr>
              <a:t>если требуется выполнить консольное действие (скопировать </a:t>
            </a:r>
            <a:r>
              <a:rPr lang="ru-RU" b="1" dirty="0" err="1">
                <a:solidFill>
                  <a:schemeClr val="tx1"/>
                </a:solidFill>
              </a:rPr>
              <a:t>сейв</a:t>
            </a:r>
            <a:r>
              <a:rPr lang="ru-RU" b="1" dirty="0">
                <a:solidFill>
                  <a:schemeClr val="tx1"/>
                </a:solidFill>
              </a:rPr>
              <a:t> игры с карты памяти в защищенное хранилище или изменить какой-то файл</a:t>
            </a:r>
            <a:r>
              <a:rPr lang="ru-RU" b="1" dirty="0" smtClean="0">
                <a:solidFill>
                  <a:schemeClr val="tx1"/>
                </a:solidFill>
              </a:rPr>
              <a:t>) – достаточно подменить </a:t>
            </a:r>
            <a:r>
              <a:rPr lang="en-US" b="1" dirty="0" err="1" smtClean="0">
                <a:solidFill>
                  <a:schemeClr val="tx1"/>
                </a:solidFill>
              </a:rPr>
              <a:t>classes.dex</a:t>
            </a:r>
            <a:r>
              <a:rPr lang="ru-RU" b="1" dirty="0" smtClean="0">
                <a:solidFill>
                  <a:schemeClr val="tx1"/>
                </a:solidFill>
              </a:rPr>
              <a:t>.</a:t>
            </a:r>
            <a:endParaRPr lang="ru-RU" b="1" dirty="0">
              <a:solidFill>
                <a:schemeClr val="tx1"/>
              </a:solidFill>
            </a:endParaRPr>
          </a:p>
          <a:p>
            <a:pPr marL="0" indent="0" algn="just">
              <a:buClr>
                <a:srgbClr val="C00000"/>
              </a:buClr>
              <a:buNone/>
            </a:pPr>
            <a:r>
              <a:rPr lang="ru-RU" b="1" dirty="0" smtClean="0">
                <a:solidFill>
                  <a:schemeClr val="tx1"/>
                </a:solidFill>
              </a:rPr>
              <a:t>Нет </a:t>
            </a:r>
            <a:r>
              <a:rPr lang="ru-RU" b="1" dirty="0">
                <a:solidFill>
                  <a:schemeClr val="tx1"/>
                </a:solidFill>
              </a:rPr>
              <a:t>возможности полностью изменить </a:t>
            </a:r>
            <a:r>
              <a:rPr lang="ru-RU" b="1" dirty="0" smtClean="0">
                <a:solidFill>
                  <a:schemeClr val="tx1"/>
                </a:solidFill>
              </a:rPr>
              <a:t>программу, </a:t>
            </a:r>
            <a:r>
              <a:rPr lang="ru-RU" b="1" dirty="0">
                <a:solidFill>
                  <a:schemeClr val="tx1"/>
                </a:solidFill>
              </a:rPr>
              <a:t>добавив свой графический </a:t>
            </a:r>
            <a:r>
              <a:rPr lang="ru-RU" b="1" dirty="0" smtClean="0">
                <a:solidFill>
                  <a:schemeClr val="tx1"/>
                </a:solidFill>
              </a:rPr>
              <a:t>интерфейс, </a:t>
            </a:r>
            <a:r>
              <a:rPr lang="ru-RU" b="1" dirty="0">
                <a:solidFill>
                  <a:schemeClr val="tx1"/>
                </a:solidFill>
              </a:rPr>
              <a:t>– </a:t>
            </a:r>
            <a:r>
              <a:rPr lang="ru-RU" b="1" dirty="0" smtClean="0">
                <a:solidFill>
                  <a:schemeClr val="tx1"/>
                </a:solidFill>
              </a:rPr>
              <a:t>например, </a:t>
            </a:r>
            <a:r>
              <a:rPr lang="ru-RU" b="1" dirty="0">
                <a:solidFill>
                  <a:schemeClr val="tx1"/>
                </a:solidFill>
              </a:rPr>
              <a:t>добавить новое меню в программу или написать </a:t>
            </a:r>
            <a:r>
              <a:rPr lang="ru-RU" b="1" dirty="0" err="1">
                <a:solidFill>
                  <a:schemeClr val="tx1"/>
                </a:solidFill>
              </a:rPr>
              <a:t>чит</a:t>
            </a:r>
            <a:r>
              <a:rPr lang="ru-RU" b="1" dirty="0">
                <a:solidFill>
                  <a:schemeClr val="tx1"/>
                </a:solidFill>
              </a:rPr>
              <a:t> с графическим интерфейсом или добавить новое видео в ресурсы</a:t>
            </a:r>
            <a:r>
              <a:rPr lang="ru-RU" b="1" dirty="0" smtClean="0">
                <a:solidFill>
                  <a:schemeClr val="tx1"/>
                </a:solidFill>
              </a:rPr>
              <a:t>.</a:t>
            </a:r>
            <a:endParaRPr lang="en-US" b="1" dirty="0" smtClean="0">
              <a:solidFill>
                <a:schemeClr val="tx1"/>
              </a:solidFill>
            </a:endParaRPr>
          </a:p>
          <a:p>
            <a:pPr algn="just">
              <a:buClr>
                <a:srgbClr val="C00000"/>
              </a:buClr>
              <a:buFontTx/>
              <a:buChar char="-"/>
            </a:pPr>
            <a:endParaRPr lang="en-US" b="1" dirty="0" smtClean="0">
              <a:solidFill>
                <a:schemeClr val="tx1"/>
              </a:solidFill>
            </a:endParaRPr>
          </a:p>
          <a:p>
            <a:pPr marL="0" indent="0" algn="just">
              <a:buClr>
                <a:srgbClr val="C00000"/>
              </a:buClr>
              <a:buNone/>
            </a:pPr>
            <a:r>
              <a:rPr lang="en-US" b="1" dirty="0" smtClean="0">
                <a:solidFill>
                  <a:schemeClr val="tx1"/>
                </a:solidFill>
              </a:rPr>
              <a:t>2. </a:t>
            </a:r>
            <a:r>
              <a:rPr lang="ru-RU" b="1" dirty="0" smtClean="0">
                <a:solidFill>
                  <a:schemeClr val="tx1"/>
                </a:solidFill>
              </a:rPr>
              <a:t>Для изменения </a:t>
            </a:r>
            <a:r>
              <a:rPr lang="en-US" b="1" dirty="0" err="1" smtClean="0">
                <a:solidFill>
                  <a:schemeClr val="tx1"/>
                </a:solidFill>
              </a:rPr>
              <a:t>apk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ru-RU" b="1" dirty="0" smtClean="0">
                <a:solidFill>
                  <a:schemeClr val="tx1"/>
                </a:solidFill>
              </a:rPr>
              <a:t>необходимо подменить в нем каждый файл по отдельности.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431</TotalTime>
  <Words>1215</Words>
  <Application>Microsoft Office PowerPoint</Application>
  <PresentationFormat>Экран (4:3)</PresentationFormat>
  <Paragraphs>174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Волна</vt:lpstr>
      <vt:lpstr>Advanced exploitation method of Android Master Key vulnerability (bug 8219321)</vt:lpstr>
      <vt:lpstr>Структура APK-файла</vt:lpstr>
      <vt:lpstr>META-INF</vt:lpstr>
      <vt:lpstr>CERT.RSA</vt:lpstr>
      <vt:lpstr>1st master key vulnerability (Jeff Forristal, Blackhat USA 2013)</vt:lpstr>
      <vt:lpstr>1st master key vulnerability Возможности</vt:lpstr>
      <vt:lpstr>1st master key vulnerability Что можно подменить?</vt:lpstr>
      <vt:lpstr>1st master key vulnerability Как эксплуатировать уязвимость?</vt:lpstr>
      <vt:lpstr>1st master key vulnerability  Ограничения и недостатки</vt:lpstr>
      <vt:lpstr>1st master key vulnerability  Можно проще!</vt:lpstr>
      <vt:lpstr>1st master key vulnerability  Новый способ эксплуатации</vt:lpstr>
      <vt:lpstr>1st master key vulnerability  Обновление Android</vt:lpstr>
      <vt:lpstr>Результаты исследования 1</vt:lpstr>
      <vt:lpstr>Результаты исследования 2</vt:lpstr>
      <vt:lpstr>Немного про 2nd master key vulnerability (bug 9695860)</vt:lpstr>
      <vt:lpstr>Дополнительные материалы</vt:lpstr>
      <vt:lpstr>Спасибо за внимание!  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</dc:creator>
  <cp:lastModifiedBy>Виктор</cp:lastModifiedBy>
  <cp:revision>52</cp:revision>
  <dcterms:created xsi:type="dcterms:W3CDTF">2013-11-06T07:51:27Z</dcterms:created>
  <dcterms:modified xsi:type="dcterms:W3CDTF">2013-11-06T15:59:55Z</dcterms:modified>
</cp:coreProperties>
</file>