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385" r:id="rId19"/>
    <p:sldId id="275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386" r:id="rId29"/>
    <p:sldId id="285" r:id="rId30"/>
    <p:sldId id="366" r:id="rId31"/>
    <p:sldId id="287" r:id="rId32"/>
    <p:sldId id="286" r:id="rId33"/>
    <p:sldId id="288" r:id="rId34"/>
    <p:sldId id="289" r:id="rId35"/>
    <p:sldId id="292" r:id="rId36"/>
    <p:sldId id="295" r:id="rId37"/>
    <p:sldId id="294" r:id="rId38"/>
    <p:sldId id="297" r:id="rId39"/>
    <p:sldId id="296" r:id="rId40"/>
    <p:sldId id="298" r:id="rId41"/>
    <p:sldId id="369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79" r:id="rId55"/>
    <p:sldId id="311" r:id="rId56"/>
    <p:sldId id="371" r:id="rId57"/>
    <p:sldId id="362" r:id="rId58"/>
    <p:sldId id="312" r:id="rId59"/>
    <p:sldId id="313" r:id="rId60"/>
    <p:sldId id="314" r:id="rId61"/>
    <p:sldId id="363" r:id="rId62"/>
    <p:sldId id="364" r:id="rId63"/>
    <p:sldId id="350" r:id="rId64"/>
    <p:sldId id="318" r:id="rId65"/>
    <p:sldId id="319" r:id="rId66"/>
    <p:sldId id="380" r:id="rId67"/>
    <p:sldId id="381" r:id="rId68"/>
    <p:sldId id="384" r:id="rId69"/>
    <p:sldId id="375" r:id="rId70"/>
    <p:sldId id="378" r:id="rId71"/>
    <p:sldId id="344" r:id="rId72"/>
    <p:sldId id="345" r:id="rId73"/>
    <p:sldId id="346" r:id="rId74"/>
    <p:sldId id="365" r:id="rId75"/>
    <p:sldId id="351" r:id="rId76"/>
    <p:sldId id="353" r:id="rId77"/>
    <p:sldId id="373" r:id="rId78"/>
    <p:sldId id="354" r:id="rId79"/>
    <p:sldId id="355" r:id="rId80"/>
    <p:sldId id="356" r:id="rId81"/>
    <p:sldId id="358" r:id="rId82"/>
    <p:sldId id="367" r:id="rId83"/>
    <p:sldId id="368" r:id="rId84"/>
    <p:sldId id="335" r:id="rId85"/>
    <p:sldId id="357" r:id="rId86"/>
    <p:sldId id="372" r:id="rId87"/>
    <p:sldId id="370" r:id="rId88"/>
    <p:sldId id="377" r:id="rId89"/>
    <p:sldId id="376" r:id="rId90"/>
    <p:sldId id="361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319927-2057-422B-AD2D-7FED7DBA6571}">
          <p14:sldIdLst>
            <p14:sldId id="256"/>
            <p14:sldId id="258"/>
            <p14:sldId id="260"/>
            <p14:sldId id="261"/>
            <p14:sldId id="262"/>
            <p14:sldId id="264"/>
            <p14:sldId id="263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385"/>
            <p14:sldId id="275"/>
            <p14:sldId id="276"/>
            <p14:sldId id="279"/>
            <p14:sldId id="278"/>
            <p14:sldId id="280"/>
            <p14:sldId id="281"/>
            <p14:sldId id="282"/>
            <p14:sldId id="283"/>
            <p14:sldId id="284"/>
            <p14:sldId id="386"/>
            <p14:sldId id="285"/>
            <p14:sldId id="366"/>
            <p14:sldId id="287"/>
            <p14:sldId id="286"/>
            <p14:sldId id="288"/>
            <p14:sldId id="289"/>
            <p14:sldId id="292"/>
            <p14:sldId id="295"/>
            <p14:sldId id="294"/>
            <p14:sldId id="297"/>
            <p14:sldId id="296"/>
            <p14:sldId id="298"/>
            <p14:sldId id="36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79"/>
            <p14:sldId id="311"/>
            <p14:sldId id="371"/>
            <p14:sldId id="362"/>
            <p14:sldId id="312"/>
            <p14:sldId id="313"/>
            <p14:sldId id="314"/>
            <p14:sldId id="363"/>
            <p14:sldId id="364"/>
            <p14:sldId id="350"/>
            <p14:sldId id="318"/>
            <p14:sldId id="319"/>
            <p14:sldId id="380"/>
            <p14:sldId id="381"/>
            <p14:sldId id="384"/>
            <p14:sldId id="375"/>
            <p14:sldId id="378"/>
            <p14:sldId id="344"/>
            <p14:sldId id="345"/>
            <p14:sldId id="346"/>
            <p14:sldId id="365"/>
            <p14:sldId id="351"/>
            <p14:sldId id="353"/>
            <p14:sldId id="373"/>
            <p14:sldId id="354"/>
            <p14:sldId id="355"/>
            <p14:sldId id="356"/>
            <p14:sldId id="358"/>
            <p14:sldId id="367"/>
            <p14:sldId id="368"/>
            <p14:sldId id="335"/>
            <p14:sldId id="357"/>
            <p14:sldId id="372"/>
            <p14:sldId id="370"/>
            <p14:sldId id="377"/>
            <p14:sldId id="376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ua J. Drake" initials="jj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1" autoAdjust="0"/>
    <p:restoredTop sz="83781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D522-DEA8-4D4D-84BB-D112E6E01BD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C633-DA68-42CC-8FB8-95C6D94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oid_version_hist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theverge.com/2011/12/7/2585779/android-histor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what we’re going to cover in the next 45 minutes or so…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Although</a:t>
            </a:r>
            <a:r>
              <a:rPr lang="en-US" baseline="0" dirty="0" smtClean="0"/>
              <a:t> I won’t be covering much regarding Apps, I’ll do my best to answer any questions you might have. This is not my focus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these groups serve a particular purpose in the ecosystem.</a:t>
            </a:r>
            <a:endParaRPr lang="en-US" baseline="0" dirty="0" smtClean="0"/>
          </a:p>
          <a:p>
            <a:r>
              <a:rPr lang="en-US" baseline="0" dirty="0" smtClean="0"/>
              <a:t>Google develops the core operating system, including the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virtual machine that runs apps.</a:t>
            </a:r>
          </a:p>
          <a:p>
            <a:r>
              <a:rPr lang="en-US" baseline="0" dirty="0" smtClean="0"/>
              <a:t>Hardware fabricators make the underlying hardware devices, which all need drivers to function.</a:t>
            </a:r>
          </a:p>
          <a:p>
            <a:r>
              <a:rPr lang="en-US" baseline="0" dirty="0" smtClean="0"/>
              <a:t>OEMs make the devices for consumers. They handle integration and often customize the OS for brand loyalty or </a:t>
            </a:r>
            <a:r>
              <a:rPr lang="en-US" baseline="0" dirty="0" err="1" smtClean="0"/>
              <a:t>differentation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Carriers primarily</a:t>
            </a:r>
            <a:r>
              <a:rPr lang="en-US" baseline="0" dirty="0" smtClean="0"/>
              <a:t> provide voice and data access for devices. In addition, they add custom apps, services, and so 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color shows the number of devices for that particular OEM</a:t>
            </a:r>
            <a:r>
              <a:rPr lang="en-US" baseline="0" dirty="0" smtClean="0"/>
              <a:t> or carrier…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bit dated, from August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Developers outside of the first four groups typically create apps, but they could also contribute patches. </a:t>
            </a:r>
          </a:p>
          <a:p>
            <a:r>
              <a:rPr lang="en-US" baseline="0" dirty="0" smtClean="0"/>
              <a:t>Additionally, there are quite a few open source projects being used in Android. </a:t>
            </a:r>
          </a:p>
          <a:p>
            <a:r>
              <a:rPr lang="en-US" baseline="0" dirty="0" smtClean="0"/>
              <a:t>People working on those projects also fall into this group.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are the people that keep the ecosystem alive, the consumers. They mostly just want devices that make their lives easier.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these groups depend on each to varying degrees to keep the ecosystem alive and well.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Due to the open source nature of Android, all of these groups have the potential to impact the security of a particular device.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Founded in 2007 (just prior</a:t>
            </a:r>
            <a:r>
              <a:rPr lang="en-US" baseline="0" dirty="0" smtClean="0"/>
              <a:t> to first public release)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alliance states they are for increased openness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Members are not allowed to released Android builds that are not “Android Compatible”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about this in a bit)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open handset alliance currently includes pretty much all of the major Android vendors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Graph from Lookout Mobile security, shows the general who-develops-what graph.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Missing some pieces about hardware fabricators, which would fit roughly where the blue “Private AOSP” box is..</a:t>
            </a:r>
          </a:p>
          <a:p>
            <a:r>
              <a:rPr lang="en-US" baseline="0" dirty="0" smtClean="0"/>
              <a:t>Although that box says Honeycomb is private, the source was released sometime after this graphic was made.</a:t>
            </a:r>
          </a:p>
          <a:p>
            <a:pPr lvl="1"/>
            <a:endParaRPr lang="en-US" baseline="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Hardware people make the platform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Kernel drivers, architecture support code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Google makes the base OS and Framework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OEMs change everything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Carriers complicate the situation and add bloat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Third-party OS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5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OEMs want to make</a:t>
            </a:r>
            <a:r>
              <a:rPr lang="en-US" baseline="0" dirty="0" smtClean="0"/>
              <a:t> changes, Google wants a PURE experience.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Users want secure and safe devices, carriers want very long test cycles.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I’m frankly amazed </a:t>
            </a:r>
            <a:r>
              <a:rPr lang="en-US" baseline="0" dirty="0" smtClean="0"/>
              <a:t>that they’ve gotten this far.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2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anyone not know what the</a:t>
            </a:r>
            <a:r>
              <a:rPr lang="en-US" baseline="0" dirty="0" smtClean="0"/>
              <a:t> “half-day” term means?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term is rooted in “half-life” from radioactive materials. That is, you could consider such a bug decaying.</a:t>
            </a:r>
          </a:p>
          <a:p>
            <a:r>
              <a:rPr lang="en-US" baseline="0" dirty="0" smtClean="0"/>
              <a:t>Researchers use this term to describe bugs that have a fix, but the fix has not fully propagated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7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Patching is still</a:t>
            </a:r>
            <a:r>
              <a:rPr lang="en-US" baseline="0" dirty="0" smtClean="0"/>
              <a:t> horrible d</a:t>
            </a:r>
            <a:r>
              <a:rPr lang="en-US" dirty="0" smtClean="0"/>
              <a:t>espite,</a:t>
            </a:r>
            <a:r>
              <a:rPr lang="en-US" baseline="0" dirty="0" smtClean="0"/>
              <a:t> or maybe because of, </a:t>
            </a:r>
            <a:r>
              <a:rPr lang="en-US" dirty="0" smtClean="0"/>
              <a:t>CTS.</a:t>
            </a:r>
            <a:endParaRPr lang="en-US" baseline="0" dirty="0" smtClean="0"/>
          </a:p>
          <a:p>
            <a:r>
              <a:rPr lang="en-US" dirty="0" smtClean="0"/>
              <a:t>Would be great to see some data on this, so fingers can be pointed in the right</a:t>
            </a:r>
            <a:r>
              <a:rPr lang="en-US" baseline="0" dirty="0" smtClean="0"/>
              <a:t> direction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4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bug bounties, only Mobile Pwn2Own...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1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of coordinated disclosure</a:t>
            </a:r>
          </a:p>
          <a:p>
            <a:r>
              <a:rPr lang="en-US" baseline="0" dirty="0" smtClean="0"/>
              <a:t>About 3 months, not bad but could be better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Binary/Source Audit, Reverse Engineering</a:t>
            </a:r>
          </a:p>
          <a:p>
            <a:r>
              <a:rPr lang="en-US" dirty="0" smtClean="0"/>
              <a:t>Vulnerability Discovery &amp; Exploitation</a:t>
            </a:r>
          </a:p>
          <a:p>
            <a:r>
              <a:rPr lang="en-US" dirty="0" smtClean="0"/>
              <a:t>Currently focused heavily on Android research and authoring the book.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 Hours! WOW!!! Nice job</a:t>
            </a:r>
            <a:r>
              <a:rPr lang="en-US" baseline="0" dirty="0" smtClean="0"/>
              <a:t> Samsung!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screenshot from an</a:t>
            </a:r>
            <a:r>
              <a:rPr lang="en-US" baseline="0" dirty="0" smtClean="0"/>
              <a:t> old school </a:t>
            </a:r>
            <a:r>
              <a:rPr lang="en-US" dirty="0" smtClean="0"/>
              <a:t>Droid… They say there are important security fixes, but they don’t tell you what they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0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some</a:t>
            </a:r>
            <a:r>
              <a:rPr lang="en-US" baseline="0" dirty="0" smtClean="0"/>
              <a:t> “more information”, but still they don’t supply CVEs. Besides, I’d hardly call this a disclosure.</a:t>
            </a:r>
          </a:p>
          <a:p>
            <a:r>
              <a:rPr lang="en-US" baseline="0" dirty="0" smtClean="0"/>
              <a:t>The security community would really like to track this stuff in much more detail than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4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8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most widely used architecture diagram</a:t>
            </a:r>
            <a:r>
              <a:rPr lang="en-US" baseline="0" dirty="0" smtClean="0"/>
              <a:t> for Android. People always use it because it shows a ton of important Android-specific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blue is all Dalvik code, the source is in Java…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yellow makes it possible to run the stuff in blue.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green are libraries written in native code.</a:t>
            </a:r>
          </a:p>
          <a:p>
            <a:r>
              <a:rPr lang="en-US" baseline="0" dirty="0" smtClean="0"/>
              <a:t>This provides the most interesting attack surface for remote memory corruptions.</a:t>
            </a:r>
          </a:p>
          <a:p>
            <a:r>
              <a:rPr lang="en-US" baseline="0" dirty="0" smtClean="0"/>
              <a:t>It also includes the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, called Bionic, which contains important stuff like the heap the implementation.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also various JNI libraries in addition to the common system libraries shown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red is all kernel land. This stuff is great for escalating privileges once you get on a device.</a:t>
            </a:r>
          </a:p>
          <a:p>
            <a:endParaRPr lang="en-US" dirty="0" smtClean="0"/>
          </a:p>
          <a:p>
            <a:r>
              <a:rPr lang="en-US" dirty="0" smtClean="0"/>
              <a:t>Overall, you can see the system architecture is pretty complex. </a:t>
            </a:r>
          </a:p>
          <a:p>
            <a:endParaRPr lang="en-US" dirty="0" smtClean="0"/>
          </a:p>
          <a:p>
            <a:r>
              <a:rPr lang="en-US" dirty="0" smtClean="0"/>
              <a:t>Many operations in the system go all the way from Dalvik code,</a:t>
            </a:r>
            <a:r>
              <a:rPr lang="en-US" baseline="0" dirty="0" smtClean="0"/>
              <a:t> </a:t>
            </a:r>
            <a:r>
              <a:rPr lang="en-US" dirty="0" smtClean="0"/>
              <a:t>down into the kernel,</a:t>
            </a:r>
            <a:r>
              <a:rPr lang="en-US" baseline="0" dirty="0" smtClean="0"/>
              <a:t> and then all the way back to Dalvik code in another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4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apologize if you cant see this diagram very well. Hopefully you can see it well enough to get the gist of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0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5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8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security awareness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Point out weaknesses when discovered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Spread the word about weaknesses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Provide</a:t>
            </a:r>
            <a:r>
              <a:rPr lang="en-US" baseline="0" dirty="0" smtClean="0"/>
              <a:t> “motivation” to parties involved in the ecosystem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5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5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7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lot of places to get kernel sources. </a:t>
            </a:r>
          </a:p>
          <a:p>
            <a:endParaRPr lang="en-US" dirty="0" smtClean="0"/>
          </a:p>
          <a:p>
            <a:r>
              <a:rPr lang="en-US" dirty="0" smtClean="0"/>
              <a:t>Any of these sources may have potential</a:t>
            </a:r>
            <a:r>
              <a:rPr lang="en-US" baseline="0" dirty="0" smtClean="0"/>
              <a:t> modifications.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Beware, these sources may or may not really be what was used to build the kernel for your device…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Consult the binaries if necessary.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2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my setup for remote</a:t>
            </a:r>
            <a:r>
              <a:rPr lang="en-US" baseline="0" dirty="0" smtClean="0"/>
              <a:t> </a:t>
            </a:r>
            <a:r>
              <a:rPr lang="en-US" dirty="0" smtClean="0"/>
              <a:t>debugging the browser.</a:t>
            </a:r>
          </a:p>
          <a:p>
            <a:endParaRPr lang="en-US" dirty="0" smtClean="0"/>
          </a:p>
          <a:p>
            <a:r>
              <a:rPr lang="en-US" dirty="0" smtClean="0"/>
              <a:t>The important parts are telling </a:t>
            </a:r>
            <a:r>
              <a:rPr lang="en-US" dirty="0" err="1" smtClean="0"/>
              <a:t>gdb</a:t>
            </a:r>
            <a:r>
              <a:rPr lang="en-US" dirty="0" smtClean="0"/>
              <a:t> where to find the binaries</a:t>
            </a:r>
            <a:r>
              <a:rPr lang="en-US" baseline="0" dirty="0" smtClean="0"/>
              <a:t> that you pull off the device.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I was targeting the galaxy nexus, so I was able to build versions with symbols and use those for debugging.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did not need to put them on the device, which is nice.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addition to setting up the binaries, have to also set the </a:t>
            </a:r>
            <a:r>
              <a:rPr lang="en-US" baseline="0" dirty="0" err="1" smtClean="0"/>
              <a:t>solib</a:t>
            </a:r>
            <a:r>
              <a:rPr lang="en-US" baseline="0" dirty="0" smtClean="0"/>
              <a:t>-search-path variable.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“arm fallback-mode” stuff is helpful. Without the correct mode, inserting breakpoints might cause crashes.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Ugh this is an important one</a:t>
            </a:r>
            <a:r>
              <a:rPr lang="en-US" baseline="0" dirty="0" smtClean="0"/>
              <a:t> and was very confusing at first…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8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tons of devices.</a:t>
            </a:r>
          </a:p>
          <a:p>
            <a:r>
              <a:rPr lang="en-US" dirty="0" smtClean="0"/>
              <a:t>Every device is like a snowflake.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2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history of various mitigation features.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not going to go through these in depth, but the thing to see here is when things were introduced…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look at a couple of these a bit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6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ask a few questions. Please don’t be shy,</a:t>
            </a:r>
            <a:r>
              <a:rPr lang="en-US" baseline="0" dirty="0" smtClean="0"/>
              <a:t> please </a:t>
            </a:r>
            <a:r>
              <a:rPr lang="en-US" dirty="0" smtClean="0"/>
              <a:t>answer.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Your answers won’t be shared outside this room, but they will guide how I proceed with the rest of the talk.</a:t>
            </a:r>
          </a:p>
          <a:p>
            <a:r>
              <a:rPr lang="en-US" baseline="0" dirty="0" smtClean="0"/>
              <a:t>It will also help me spot like-minded people to chat up later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How many people here don’t know what Android</a:t>
            </a:r>
            <a:r>
              <a:rPr lang="en-US" baseline="0" dirty="0" smtClean="0"/>
              <a:t> is?</a:t>
            </a:r>
          </a:p>
          <a:p>
            <a:r>
              <a:rPr lang="en-US" baseline="0" dirty="0" smtClean="0"/>
              <a:t>How many people have at least one Android device?</a:t>
            </a:r>
          </a:p>
          <a:p>
            <a:r>
              <a:rPr lang="en-US" baseline="0" dirty="0" smtClean="0"/>
              <a:t>How many people have more than one?</a:t>
            </a:r>
          </a:p>
          <a:p>
            <a:r>
              <a:rPr lang="en-US" baseline="0" dirty="0" smtClean="0"/>
              <a:t>More than 5? 10? …?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0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tried</a:t>
            </a:r>
            <a:r>
              <a:rPr lang="en-US" baseline="0" dirty="0" smtClean="0"/>
              <a:t> to get the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 of all processes on the device, but it unfortunately isn’t exposed via </a:t>
            </a:r>
            <a:r>
              <a:rPr lang="en-US" baseline="0" dirty="0" err="1" smtClean="0"/>
              <a:t>procfs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Would need to inject a call to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() into every process to find out…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Instead, I looked at the AOSP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5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5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3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80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8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interesting to see the output</a:t>
            </a:r>
            <a:r>
              <a:rPr lang="en-US" baseline="0" dirty="0" smtClean="0"/>
              <a:t> of this!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Especially if Google, Carriers, or OEMs actually pick up the changes…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7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AOSP, I found that the changes happened in Android’s “</a:t>
            </a:r>
            <a:r>
              <a:rPr lang="en-US" dirty="0" err="1" smtClean="0"/>
              <a:t>init</a:t>
            </a:r>
            <a:r>
              <a:rPr lang="en-US" dirty="0" smtClean="0"/>
              <a:t>” code.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” is the first process in the system, started by the kernel, so these changes affect all </a:t>
            </a:r>
            <a:r>
              <a:rPr lang="en-US" baseline="0" dirty="0" err="1" smtClean="0"/>
              <a:t>procesess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ueventd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adbd</a:t>
            </a:r>
            <a:r>
              <a:rPr lang="en-US" baseline="0" dirty="0" smtClean="0"/>
              <a:t>” were both modified to set their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 back to zero.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commit logs say these processes need to be able to create files with explicit permissions. </a:t>
            </a:r>
          </a:p>
          <a:p>
            <a:r>
              <a:rPr lang="en-US" baseline="0" dirty="0" smtClean="0"/>
              <a:t>I would think that would be possible regardless of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, but I’m not intimately familiar with the code… </a:t>
            </a:r>
          </a:p>
          <a:p>
            <a:r>
              <a:rPr lang="en-US" baseline="0" dirty="0" smtClean="0"/>
              <a:t>Regardless, it would probably would require more changes that way, which takes more effort, more testing,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go</a:t>
            </a:r>
            <a:r>
              <a:rPr lang="en-US" baseline="0" dirty="0" smtClean="0"/>
              <a:t> over some Android background…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Skip slides based on survey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is currently the most</a:t>
            </a:r>
            <a:r>
              <a:rPr lang="en-US" baseline="0" dirty="0" smtClean="0"/>
              <a:t> popular smartphone operating system on the planet.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it is often touted as being open source, this is not entirely true. More on that in a bit.</a:t>
            </a:r>
          </a:p>
          <a:p>
            <a:endParaRPr lang="en-US" baseline="0" dirty="0" smtClean="0"/>
          </a:p>
          <a:p>
            <a:r>
              <a:rPr lang="en-US" dirty="0" smtClean="0"/>
              <a:t>It’s based on a modified version of the Linux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Founded by Andy Rubin, Rich Miner, Nick Sears, and Chris White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It’s pretty interesting how long it took from being founded to first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information is from Wikipedia - </a:t>
            </a:r>
            <a:r>
              <a:rPr lang="en-US" dirty="0" smtClean="0">
                <a:hlinkClick r:id="rId3"/>
              </a:rPr>
              <a:t>http://en.wikipedia.org/wiki/Android_version_history</a:t>
            </a:r>
            <a:endParaRPr lang="en-US" dirty="0" smtClean="0"/>
          </a:p>
          <a:p>
            <a:r>
              <a:rPr lang="en-US" dirty="0" smtClean="0"/>
              <a:t>Another great reference is - </a:t>
            </a:r>
            <a:r>
              <a:rPr lang="en-US" dirty="0" smtClean="0">
                <a:hlinkClick r:id="rId4"/>
              </a:rPr>
              <a:t>http://www.theverge.com/2011/12/7/2585779/android-history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I’m not going to read through</a:t>
            </a:r>
            <a:r>
              <a:rPr lang="en-US" baseline="0" dirty="0" smtClean="0"/>
              <a:t> all this, but there are couple of important things to draw from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although Android is soon celebrating its fifth birthday, it’s really only been available for a little over 4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the current version is 4.2.2 – Jelly Bean. It represents the culmination of development since inception.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32 releases so far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Raise your hand if you have</a:t>
            </a:r>
            <a:r>
              <a:rPr lang="en-US" baseline="0" dirty="0" smtClean="0"/>
              <a:t> a MIPS, PowerPC or </a:t>
            </a:r>
            <a:r>
              <a:rPr lang="en-US" baseline="0" dirty="0" err="1" smtClean="0"/>
              <a:t>SuperH</a:t>
            </a:r>
            <a:r>
              <a:rPr lang="en-US" baseline="0" dirty="0" smtClean="0"/>
              <a:t> device…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C633-DA68-42CC-8FB8-95C6D9429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al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http://cansecwest.com/images/secwest_circle_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99877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nsecwest.com/images/square_logo_canse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99877"/>
            <a:ext cx="2952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65" y="5688315"/>
            <a:ext cx="32670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cansecwest.com/images/secwest_circle_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3383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ansecwest.com/images/square_logo_canse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33834"/>
            <a:ext cx="2952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656623" y="6090047"/>
            <a:ext cx="322017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An</a:t>
            </a:r>
            <a:r>
              <a:rPr lang="en-US" sz="2000" baseline="0" dirty="0" smtClean="0">
                <a:solidFill>
                  <a:schemeClr val="accent1"/>
                </a:solidFill>
              </a:rPr>
              <a:t> Android Hacker’s Journey</a:t>
            </a:r>
            <a:r>
              <a:rPr lang="en-US" sz="1400" baseline="0" dirty="0" smtClean="0">
                <a:solidFill>
                  <a:schemeClr val="accent1"/>
                </a:solidFill>
              </a:rPr>
              <a:t>: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Challenges in Android Security Research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81000" y="5867400"/>
            <a:ext cx="8382000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81000" y="1295400"/>
            <a:ext cx="8382000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72175"/>
            <a:ext cx="32670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656623" y="6090047"/>
            <a:ext cx="322017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An</a:t>
            </a:r>
            <a:r>
              <a:rPr lang="en-US" sz="2000" baseline="0" dirty="0" smtClean="0">
                <a:solidFill>
                  <a:schemeClr val="accent1"/>
                </a:solidFill>
              </a:rPr>
              <a:t> Android Hacker’s Journey</a:t>
            </a:r>
            <a:r>
              <a:rPr lang="en-US" sz="1400" baseline="0" dirty="0" smtClean="0">
                <a:solidFill>
                  <a:schemeClr val="accent1"/>
                </a:solidFill>
              </a:rPr>
              <a:t>: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Challenges in Android Security Research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2" name="Picture 2" descr="http://cansecwest.com/images/secwest_circle_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3383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ansecwest.com/images/square_logo_canse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33834"/>
            <a:ext cx="2952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72175"/>
            <a:ext cx="32670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2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s.mwrinfosecurity.com/advisories/2012/09/07/multiple-samsung-android-application-vulnerabiliti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00599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9175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sz="4800" dirty="0" smtClean="0">
                <a:solidFill>
                  <a:schemeClr val="accent1"/>
                </a:solidFill>
              </a:rPr>
              <a:t>Android Hacker's</a:t>
            </a:r>
            <a:r>
              <a:rPr lang="en-US" dirty="0" smtClean="0">
                <a:solidFill>
                  <a:schemeClr val="accent1"/>
                </a:solidFill>
              </a:rPr>
              <a:t> Journey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71800" y="3432175"/>
            <a:ext cx="3124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accent1"/>
                </a:solidFill>
              </a:rPr>
              <a:t>Joshua J. Drake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 err="1" smtClean="0">
                <a:solidFill>
                  <a:schemeClr val="accent1"/>
                </a:solidFill>
              </a:rPr>
              <a:t>CanSecWest</a:t>
            </a:r>
            <a:r>
              <a:rPr lang="en-US" sz="1800" dirty="0" smtClean="0">
                <a:solidFill>
                  <a:schemeClr val="accent1"/>
                </a:solidFill>
              </a:rPr>
              <a:t/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March 7</a:t>
            </a:r>
            <a:r>
              <a:rPr lang="en-US" sz="1800" baseline="30000" dirty="0" smtClean="0">
                <a:solidFill>
                  <a:schemeClr val="accent1"/>
                </a:solidFill>
              </a:rPr>
              <a:t>th</a:t>
            </a:r>
            <a:r>
              <a:rPr lang="en-US" sz="1800" dirty="0" smtClean="0">
                <a:solidFill>
                  <a:schemeClr val="accent1"/>
                </a:solidFill>
              </a:rPr>
              <a:t> 2013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7700" y="2289175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Challenges in Android Security Research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Supported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Android supports at least 4 architectures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ARM</a:t>
            </a:r>
          </a:p>
          <a:p>
            <a:pPr lvl="2"/>
            <a:r>
              <a:rPr lang="en-US" dirty="0"/>
              <a:t>The Lion’s share of devices out there…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x86</a:t>
            </a:r>
          </a:p>
          <a:p>
            <a:pPr lvl="2"/>
            <a:r>
              <a:rPr lang="en-US" dirty="0"/>
              <a:t>Google TV devices, tablets, phones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PowerPC</a:t>
            </a:r>
          </a:p>
          <a:p>
            <a:r>
              <a:rPr lang="en-US" dirty="0"/>
              <a:t>Really anything Linux will run on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77000" y="457200"/>
            <a:ext cx="26670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complicated…</a:t>
            </a:r>
            <a:endParaRPr lang="en-US" dirty="0"/>
          </a:p>
        </p:txBody>
      </p:sp>
      <p:pic>
        <p:nvPicPr>
          <p:cNvPr id="6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59166" y="152400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3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Ecosystem is important</a:t>
            </a:r>
          </a:p>
          <a:p>
            <a:endParaRPr lang="en-US" dirty="0"/>
          </a:p>
          <a:p>
            <a:pPr lvl="1"/>
            <a:r>
              <a:rPr lang="en-US" dirty="0"/>
              <a:t>Provides perspective</a:t>
            </a:r>
          </a:p>
          <a:p>
            <a:pPr lvl="2"/>
            <a:r>
              <a:rPr lang="en-US" dirty="0"/>
              <a:t>Good to know who is responsible for what</a:t>
            </a:r>
          </a:p>
          <a:p>
            <a:pPr lvl="2"/>
            <a:r>
              <a:rPr lang="en-US" dirty="0"/>
              <a:t>Makes the complexities involved evident</a:t>
            </a:r>
          </a:p>
          <a:p>
            <a:pPr lvl="2"/>
            <a:r>
              <a:rPr lang="en-US" dirty="0"/>
              <a:t>Put yourself in their shoes…</a:t>
            </a:r>
          </a:p>
          <a:p>
            <a:pPr lvl="2"/>
            <a:r>
              <a:rPr lang="en-US" dirty="0"/>
              <a:t>Helps you put your palm on your </a:t>
            </a:r>
            <a:r>
              <a:rPr lang="en-US" dirty="0" smtClean="0"/>
              <a:t>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8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Groups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9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Ecosystem: OEMs / Carriers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jdrake\Desktop\o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2999"/>
            <a:ext cx="8534400" cy="49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590401"/>
            <a:ext cx="845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http://opensignal.com/reports/fragmentation.php</a:t>
            </a:r>
          </a:p>
        </p:txBody>
      </p:sp>
    </p:spTree>
    <p:extLst>
      <p:ext uri="{BB962C8B-B14F-4D97-AF65-F5344CB8AC3E}">
        <p14:creationId xmlns:p14="http://schemas.microsoft.com/office/powerpoint/2010/main" val="13520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Groups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…Six </a:t>
            </a:r>
            <a:r>
              <a:rPr lang="en-US" dirty="0"/>
              <a:t>main groups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Third party developers</a:t>
            </a:r>
          </a:p>
          <a:p>
            <a:pPr marL="1371600" lvl="2" indent="-514350"/>
            <a:r>
              <a:rPr lang="en-US" dirty="0" smtClean="0"/>
              <a:t>Custom ROMs, freelancers, upstream projects,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Users</a:t>
            </a:r>
          </a:p>
          <a:p>
            <a:pPr marL="514350" indent="-457200"/>
            <a:r>
              <a:rPr lang="en-US" dirty="0" smtClean="0"/>
              <a:t>All of them</a:t>
            </a:r>
          </a:p>
          <a:p>
            <a:pPr marL="914400" lvl="1" indent="-457200"/>
            <a:r>
              <a:rPr lang="en-US" dirty="0" smtClean="0"/>
              <a:t>Are inter-dependent </a:t>
            </a:r>
            <a:r>
              <a:rPr lang="en-US" dirty="0"/>
              <a:t>to varying </a:t>
            </a:r>
            <a:r>
              <a:rPr lang="en-US" dirty="0" smtClean="0"/>
              <a:t>degrees</a:t>
            </a:r>
          </a:p>
          <a:p>
            <a:pPr marL="914400" lvl="1" indent="-457200"/>
            <a:r>
              <a:rPr lang="en-US" dirty="0" smtClean="0"/>
              <a:t>Could impact the security of a given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2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Handset Alliance (OHA)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OHA</a:t>
            </a:r>
          </a:p>
          <a:p>
            <a:pPr lvl="1"/>
            <a:r>
              <a:rPr lang="en-US" dirty="0" smtClean="0"/>
              <a:t>Founded in 2007</a:t>
            </a:r>
            <a:endParaRPr lang="en-US" dirty="0"/>
          </a:p>
          <a:p>
            <a:pPr lvl="1"/>
            <a:r>
              <a:rPr lang="en-US" dirty="0"/>
              <a:t>Mission: increased openness</a:t>
            </a:r>
          </a:p>
          <a:p>
            <a:pPr lvl="2"/>
            <a:r>
              <a:rPr lang="en-US" dirty="0"/>
              <a:t>Compared to mobile ecosystem before Android?</a:t>
            </a:r>
          </a:p>
          <a:p>
            <a:pPr lvl="1"/>
            <a:r>
              <a:rPr lang="en-US" dirty="0"/>
              <a:t>Members Android builds must be “Android Compatible”</a:t>
            </a:r>
          </a:p>
          <a:p>
            <a:pPr lvl="1"/>
            <a:r>
              <a:rPr lang="en-US" dirty="0"/>
              <a:t>Currently includes most vendors working with </a:t>
            </a:r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Ecosystem: Map</a:t>
            </a:r>
            <a:endParaRPr lang="en-US" dirty="0"/>
          </a:p>
        </p:txBody>
      </p:sp>
      <p:pic>
        <p:nvPicPr>
          <p:cNvPr id="4" name="Picture 2" descr="V:\presenting\2012-10 Breakpoint\slide assets\BH-preso-final.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80967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638799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https://blog.lookout.com/blog/2011/08/04/inside-the-android-security-patch-lifecycle/</a:t>
            </a:r>
          </a:p>
        </p:txBody>
      </p:sp>
    </p:spTree>
    <p:extLst>
      <p:ext uri="{BB962C8B-B14F-4D97-AF65-F5344CB8AC3E}">
        <p14:creationId xmlns:p14="http://schemas.microsoft.com/office/powerpoint/2010/main" val="269013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Massive </a:t>
            </a:r>
            <a:r>
              <a:rPr lang="en-US" dirty="0"/>
              <a:t>cross-organizational Bureaucracy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Everyone </a:t>
            </a:r>
            <a:r>
              <a:rPr lang="en-US" dirty="0"/>
              <a:t>working with different goals</a:t>
            </a:r>
          </a:p>
          <a:p>
            <a:pPr lvl="2"/>
            <a:r>
              <a:rPr lang="en-US" dirty="0"/>
              <a:t>Some goals are </a:t>
            </a:r>
            <a:r>
              <a:rPr lang="en-US" dirty="0" smtClean="0"/>
              <a:t>competing or conflicting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Ecosystem: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a rich area for security research</a:t>
            </a:r>
          </a:p>
          <a:p>
            <a:pPr lvl="1"/>
            <a:r>
              <a:rPr lang="en-US" dirty="0"/>
              <a:t>Implicit trust between groups</a:t>
            </a:r>
          </a:p>
          <a:p>
            <a:pPr lvl="3"/>
            <a:endParaRPr lang="en-US" dirty="0"/>
          </a:p>
          <a:p>
            <a:r>
              <a:rPr lang="en-US" dirty="0"/>
              <a:t>Source code complexities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“half-day” exploit risk</a:t>
            </a:r>
          </a:p>
          <a:p>
            <a:pPr lvl="2"/>
            <a:r>
              <a:rPr lang="en-US" dirty="0"/>
              <a:t>Ex: </a:t>
            </a:r>
            <a:r>
              <a:rPr lang="en-US" dirty="0" err="1" smtClean="0"/>
              <a:t>WebKit</a:t>
            </a:r>
            <a:r>
              <a:rPr lang="en-US" dirty="0" smtClean="0"/>
              <a:t> bugs </a:t>
            </a:r>
            <a:r>
              <a:rPr lang="en-US" dirty="0"/>
              <a:t>fixed in Chrome but not </a:t>
            </a:r>
            <a:r>
              <a:rPr lang="en-US" dirty="0" smtClean="0"/>
              <a:t>Android</a:t>
            </a:r>
          </a:p>
          <a:p>
            <a:pPr lvl="2"/>
            <a:r>
              <a:rPr lang="en-US" dirty="0"/>
              <a:t>See Michel </a:t>
            </a:r>
            <a:r>
              <a:rPr lang="en-US" dirty="0" err="1"/>
              <a:t>Aubizzierre’s</a:t>
            </a:r>
            <a:r>
              <a:rPr lang="en-US" dirty="0"/>
              <a:t> </a:t>
            </a:r>
            <a:r>
              <a:rPr lang="en-US" dirty="0" smtClean="0"/>
              <a:t>Infiltrate 2012 talk!</a:t>
            </a:r>
          </a:p>
          <a:p>
            <a:pPr lvl="3"/>
            <a:endParaRPr lang="en-US" dirty="0"/>
          </a:p>
          <a:p>
            <a:r>
              <a:rPr lang="en-US" dirty="0"/>
              <a:t>Lengthens patch cycle</a:t>
            </a:r>
          </a:p>
          <a:p>
            <a:pPr lvl="1"/>
            <a:r>
              <a:rPr lang="en-US" dirty="0"/>
              <a:t>Leaves end-users </a:t>
            </a:r>
            <a:r>
              <a:rPr lang="en-US" dirty="0" smtClean="0"/>
              <a:t>unprotected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0361"/>
          </a:xfrm>
        </p:spPr>
        <p:txBody>
          <a:bodyPr wrap="square" numCol="2">
            <a:normAutofit/>
          </a:bodyPr>
          <a:lstStyle/>
          <a:p>
            <a:r>
              <a:rPr lang="en-US" dirty="0" smtClean="0"/>
              <a:t>About Josh</a:t>
            </a:r>
          </a:p>
          <a:p>
            <a:r>
              <a:rPr lang="en-US" dirty="0" smtClean="0"/>
              <a:t>Goals</a:t>
            </a:r>
            <a:endParaRPr lang="en-US" dirty="0"/>
          </a:p>
          <a:p>
            <a:r>
              <a:rPr lang="en-US" dirty="0" smtClean="0"/>
              <a:t>Survey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/>
              <a:t>Ecosystem</a:t>
            </a:r>
          </a:p>
          <a:p>
            <a:r>
              <a:rPr lang="en-US" dirty="0"/>
              <a:t>Patching</a:t>
            </a:r>
          </a:p>
          <a:p>
            <a:r>
              <a:rPr lang="en-US" dirty="0" smtClean="0"/>
              <a:t>Disclosure</a:t>
            </a:r>
          </a:p>
          <a:p>
            <a:r>
              <a:rPr lang="en-US" dirty="0"/>
              <a:t>Attack Surface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Exploitation</a:t>
            </a:r>
          </a:p>
          <a:p>
            <a:r>
              <a:rPr lang="en-US" dirty="0"/>
              <a:t>Hardening</a:t>
            </a:r>
          </a:p>
          <a:p>
            <a:r>
              <a:rPr lang="en-US" dirty="0"/>
              <a:t>Recommendations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99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patching?</a:t>
            </a:r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1" y="4513847"/>
            <a:ext cx="114083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AUA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Update Alliance</a:t>
            </a:r>
          </a:p>
          <a:p>
            <a:pPr lvl="1"/>
            <a:r>
              <a:rPr lang="en-US" dirty="0"/>
              <a:t>Required support for 18mo</a:t>
            </a:r>
          </a:p>
          <a:p>
            <a:pPr lvl="2"/>
            <a:r>
              <a:rPr lang="en-US" dirty="0"/>
              <a:t>But cellular contracts are 24mo!!!</a:t>
            </a:r>
          </a:p>
          <a:p>
            <a:endParaRPr lang="en-US" dirty="0" smtClean="0"/>
          </a:p>
          <a:p>
            <a:r>
              <a:rPr lang="en-US" dirty="0" smtClean="0"/>
              <a:t>Announced</a:t>
            </a:r>
            <a:r>
              <a:rPr lang="en-US" dirty="0"/>
              <a:t>, but never mentioned again…</a:t>
            </a:r>
          </a:p>
          <a:p>
            <a:r>
              <a:rPr lang="en-US" dirty="0" smtClean="0"/>
              <a:t>Who </a:t>
            </a:r>
            <a:r>
              <a:rPr lang="en-US" dirty="0"/>
              <a:t>is even part of it</a:t>
            </a:r>
            <a:r>
              <a:rPr lang="en-US" dirty="0" smtClean="0"/>
              <a:t>?!</a:t>
            </a:r>
          </a:p>
          <a:p>
            <a:pPr lvl="1"/>
            <a:r>
              <a:rPr lang="en-US" dirty="0" smtClean="0"/>
              <a:t>Nobody knows… Seemingly no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for different pieces come from different places</a:t>
            </a:r>
          </a:p>
          <a:p>
            <a:pPr lvl="1"/>
            <a:r>
              <a:rPr lang="en-US" dirty="0"/>
              <a:t>Apps</a:t>
            </a:r>
          </a:p>
          <a:p>
            <a:pPr lvl="2"/>
            <a:r>
              <a:rPr lang="en-US" dirty="0"/>
              <a:t>Authors-&gt;Play Store-&gt;User</a:t>
            </a:r>
          </a:p>
          <a:p>
            <a:pPr lvl="1"/>
            <a:r>
              <a:rPr lang="en-US" dirty="0"/>
              <a:t>OS (via OTA)</a:t>
            </a:r>
          </a:p>
          <a:p>
            <a:pPr lvl="2"/>
            <a:r>
              <a:rPr lang="en-US" dirty="0"/>
              <a:t>Google-&gt;OEM-&gt;Carrier-&gt;User</a:t>
            </a:r>
          </a:p>
          <a:p>
            <a:pPr lvl="2"/>
            <a:r>
              <a:rPr lang="en-US" dirty="0"/>
              <a:t>Straight from Google for Nexus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3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package manager</a:t>
            </a:r>
          </a:p>
          <a:p>
            <a:r>
              <a:rPr lang="en-US" dirty="0" smtClean="0"/>
              <a:t>Monolithic firmware images</a:t>
            </a:r>
          </a:p>
          <a:p>
            <a:pPr lvl="1"/>
            <a:r>
              <a:rPr lang="en-US" dirty="0" smtClean="0"/>
              <a:t>One per partition usually</a:t>
            </a:r>
          </a:p>
          <a:p>
            <a:pPr lvl="2"/>
            <a:r>
              <a:rPr lang="en-US" dirty="0" smtClean="0"/>
              <a:t>Often more than 10 partitions</a:t>
            </a:r>
          </a:p>
          <a:p>
            <a:pPr lvl="2"/>
            <a:r>
              <a:rPr lang="en-US" dirty="0" smtClean="0"/>
              <a:t>May contain proprietary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267200"/>
            <a:ext cx="845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dq:0:~/android/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dev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/cluster$ ./1cmd.rb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gn-takju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find 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dev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/block/platform -name by-name -exec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ls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-l \{\} \\\; |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wc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-l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</a:p>
          <a:p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dq:0:~/android/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dev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/cluster$ ./1cmd.rb sgs3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find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dev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/block/platform -name by-name -exec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ls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-l \{\} \\\; |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wc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-l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23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1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Compatibility Test Suite (CTS)</a:t>
            </a:r>
          </a:p>
          <a:p>
            <a:pPr lvl="1"/>
            <a:r>
              <a:rPr lang="en-US" dirty="0"/>
              <a:t>Google’s “Android Compatible” stamp of </a:t>
            </a:r>
            <a:r>
              <a:rPr lang="en-US" dirty="0" smtClean="0"/>
              <a:t>approval</a:t>
            </a:r>
            <a:endParaRPr lang="en-US" dirty="0"/>
          </a:p>
          <a:p>
            <a:pPr lvl="1"/>
            <a:r>
              <a:rPr lang="en-US" dirty="0"/>
              <a:t>Used to enforce security </a:t>
            </a:r>
            <a:r>
              <a:rPr lang="en-US" dirty="0" smtClean="0"/>
              <a:t>baselines</a:t>
            </a:r>
            <a:endParaRPr lang="en-US" dirty="0"/>
          </a:p>
          <a:p>
            <a:pPr lvl="2"/>
            <a:r>
              <a:rPr lang="en-US" dirty="0"/>
              <a:t>No known vulnerabilities</a:t>
            </a:r>
          </a:p>
          <a:p>
            <a:pPr lvl="2"/>
            <a:r>
              <a:rPr lang="en-US" dirty="0"/>
              <a:t>No world writable </a:t>
            </a:r>
            <a:r>
              <a:rPr lang="en-US" dirty="0" smtClean="0"/>
              <a:t>directories</a:t>
            </a:r>
            <a:endParaRPr lang="en-US" dirty="0"/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Continually Evolving</a:t>
            </a:r>
          </a:p>
          <a:p>
            <a:pPr lvl="1"/>
            <a:r>
              <a:rPr lang="en-US" dirty="0"/>
              <a:t>Tests are open </a:t>
            </a:r>
            <a:r>
              <a:rPr lang="en-US" dirty="0" smtClean="0"/>
              <a:t>source (Contribute!)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638800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https://blog.lookout.com/blog/2011/08/04/inside-the-android-security-patch-lifecycle/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486400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http://blog.n0where.org/errata-to-avoiding-android-app-security-pitfa</a:t>
            </a:r>
          </a:p>
        </p:txBody>
      </p:sp>
    </p:spTree>
    <p:extLst>
      <p:ext uri="{BB962C8B-B14F-4D97-AF65-F5344CB8AC3E}">
        <p14:creationId xmlns:p14="http://schemas.microsoft.com/office/powerpoint/2010/main" val="373263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– Days or weeks</a:t>
            </a:r>
          </a:p>
          <a:p>
            <a:endParaRPr lang="en-US" dirty="0"/>
          </a:p>
          <a:p>
            <a:r>
              <a:rPr lang="en-US" dirty="0"/>
              <a:t>OEMs – Not enough information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Seems to be getting better recently!</a:t>
            </a:r>
            <a:endParaRPr lang="en-US" dirty="0"/>
          </a:p>
          <a:p>
            <a:endParaRPr lang="en-US" dirty="0"/>
          </a:p>
          <a:p>
            <a:r>
              <a:rPr lang="en-US" dirty="0"/>
              <a:t>Carriers – Months or </a:t>
            </a:r>
            <a:r>
              <a:rPr lang="en-US" dirty="0" smtClean="0"/>
              <a:t>never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1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Little-to-no back-porting fixes</a:t>
            </a:r>
          </a:p>
          <a:p>
            <a:endParaRPr lang="en-US" dirty="0"/>
          </a:p>
          <a:p>
            <a:pPr lvl="1"/>
            <a:r>
              <a:rPr lang="en-US" dirty="0"/>
              <a:t>Again, exploits for “half-day” bugs</a:t>
            </a:r>
          </a:p>
          <a:p>
            <a:endParaRPr lang="en-US" dirty="0"/>
          </a:p>
          <a:p>
            <a:pPr lvl="1"/>
            <a:r>
              <a:rPr lang="en-US" dirty="0"/>
              <a:t>Users left vulnerable </a:t>
            </a:r>
            <a:r>
              <a:rPr lang="en-US" dirty="0" smtClean="0"/>
              <a:t>indefinitely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1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Disclosure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Does this happen?</a:t>
            </a:r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14083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5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disclose?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track issues across organizations</a:t>
            </a:r>
          </a:p>
          <a:p>
            <a:pPr lvl="1"/>
            <a:r>
              <a:rPr lang="en-US" dirty="0"/>
              <a:t>CVEs help a lot here</a:t>
            </a:r>
          </a:p>
          <a:p>
            <a:endParaRPr lang="en-US" dirty="0"/>
          </a:p>
          <a:p>
            <a:r>
              <a:rPr lang="en-US" dirty="0"/>
              <a:t>Facilitates industry-wide peer review</a:t>
            </a:r>
          </a:p>
          <a:p>
            <a:endParaRPr lang="en-US" dirty="0"/>
          </a:p>
          <a:p>
            <a:r>
              <a:rPr lang="en-US" dirty="0"/>
              <a:t>Raises </a:t>
            </a:r>
            <a:r>
              <a:rPr lang="en-US" dirty="0" smtClean="0"/>
              <a:t>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Practices vary…</a:t>
            </a:r>
          </a:p>
          <a:p>
            <a:pPr lvl="1"/>
            <a:r>
              <a:rPr lang="en-US" dirty="0"/>
              <a:t>Some full or coordinated </a:t>
            </a:r>
            <a:r>
              <a:rPr lang="en-US" dirty="0" smtClean="0"/>
              <a:t>disclosure	</a:t>
            </a:r>
            <a:endParaRPr lang="en-US" dirty="0"/>
          </a:p>
          <a:p>
            <a:pPr lvl="2"/>
            <a:r>
              <a:rPr lang="en-US" dirty="0"/>
              <a:t>Researchers mostly</a:t>
            </a:r>
          </a:p>
          <a:p>
            <a:pPr lvl="1"/>
            <a:r>
              <a:rPr lang="en-US" dirty="0"/>
              <a:t>Some partial disclosure</a:t>
            </a:r>
          </a:p>
          <a:p>
            <a:pPr lvl="1"/>
            <a:r>
              <a:rPr lang="en-US" dirty="0"/>
              <a:t>Some non-disclosure</a:t>
            </a:r>
          </a:p>
          <a:p>
            <a:pPr lvl="3"/>
            <a:endParaRPr lang="en-US" dirty="0"/>
          </a:p>
          <a:p>
            <a:r>
              <a:rPr lang="en-US" dirty="0"/>
              <a:t>In general, there is very little visible security effort</a:t>
            </a:r>
          </a:p>
          <a:p>
            <a:pPr lvl="1"/>
            <a:r>
              <a:rPr lang="en-US" dirty="0"/>
              <a:t>Not even official bug bounties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Joshua J. Drake, aka </a:t>
            </a:r>
            <a:r>
              <a:rPr lang="en-US" dirty="0" err="1"/>
              <a:t>jduck</a:t>
            </a:r>
            <a:endParaRPr lang="en-US" dirty="0"/>
          </a:p>
          <a:p>
            <a:pPr lvl="1"/>
            <a:r>
              <a:rPr lang="en-US" sz="2400" dirty="0" smtClean="0"/>
              <a:t>Research Practice Manager (</a:t>
            </a:r>
            <a:r>
              <a:rPr lang="en-US" sz="2400" smtClean="0"/>
              <a:t>Science Lord)</a:t>
            </a:r>
            <a:endParaRPr lang="en-US" sz="2400" dirty="0"/>
          </a:p>
          <a:p>
            <a:pPr lvl="1"/>
            <a:r>
              <a:rPr lang="en-US" sz="2400" dirty="0"/>
              <a:t>Former Lead Exploit Developer </a:t>
            </a:r>
            <a:r>
              <a:rPr lang="en-US" sz="2400" dirty="0" smtClean="0"/>
              <a:t>at </a:t>
            </a:r>
            <a:endParaRPr lang="en-US" sz="2400" dirty="0"/>
          </a:p>
          <a:p>
            <a:pPr lvl="1"/>
            <a:r>
              <a:rPr lang="en-US" sz="2400" dirty="0" smtClean="0"/>
              <a:t>Researching Linux </a:t>
            </a:r>
            <a:r>
              <a:rPr lang="en-US" sz="2400" dirty="0"/>
              <a:t>security since 1994 (1.1.59)</a:t>
            </a:r>
          </a:p>
          <a:p>
            <a:pPr lvl="1"/>
            <a:r>
              <a:rPr lang="en-US" sz="2400" dirty="0" smtClean="0"/>
              <a:t>Researching Android </a:t>
            </a:r>
            <a:r>
              <a:rPr lang="en-US" sz="2400" dirty="0"/>
              <a:t>security since </a:t>
            </a:r>
            <a:r>
              <a:rPr lang="en-US" sz="2400" dirty="0" smtClean="0"/>
              <a:t>Droid 1 (2009)</a:t>
            </a:r>
          </a:p>
          <a:p>
            <a:pPr lvl="1"/>
            <a:r>
              <a:rPr lang="en-US" sz="2400" dirty="0"/>
              <a:t>Consulted for a major Android device </a:t>
            </a:r>
            <a:r>
              <a:rPr lang="en-US" sz="2400" dirty="0" smtClean="0"/>
              <a:t>OEM</a:t>
            </a:r>
          </a:p>
          <a:p>
            <a:pPr lvl="1"/>
            <a:r>
              <a:rPr lang="en-US" sz="2400" dirty="0" smtClean="0"/>
              <a:t>Teamed up with Georg </a:t>
            </a:r>
            <a:r>
              <a:rPr lang="en-US" sz="2400" dirty="0" err="1" smtClean="0"/>
              <a:t>Wicherski</a:t>
            </a:r>
            <a:r>
              <a:rPr lang="en-US" sz="2400" dirty="0" smtClean="0"/>
              <a:t> to exploit Android browser for </a:t>
            </a:r>
            <a:r>
              <a:rPr lang="en-US" sz="2400" dirty="0" err="1" smtClean="0"/>
              <a:t>BlackHat</a:t>
            </a:r>
            <a:r>
              <a:rPr lang="en-US" sz="2400" dirty="0" smtClean="0"/>
              <a:t> USA 2012</a:t>
            </a:r>
            <a:endParaRPr lang="en-US" sz="2400" dirty="0"/>
          </a:p>
          <a:p>
            <a:pPr lvl="1"/>
            <a:r>
              <a:rPr lang="en-US" sz="2400" dirty="0" smtClean="0"/>
              <a:t>Lead author of “Android Hacker’s Handbook”</a:t>
            </a:r>
          </a:p>
        </p:txBody>
      </p:sp>
      <p:pic>
        <p:nvPicPr>
          <p:cNvPr id="3074" name="Picture 2" descr="V:\presenting\2011-2012 javamemcorr\slides\pics\metasploit-logo-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620495"/>
            <a:ext cx="22479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droid Hacker's Handbook (111860864X) cover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4419600"/>
            <a:ext cx="10943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ndroid-security-announce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groups mailing list</a:t>
            </a:r>
            <a:endParaRPr lang="en-US" dirty="0"/>
          </a:p>
          <a:p>
            <a:r>
              <a:rPr lang="en-US" dirty="0" smtClean="0"/>
              <a:t>Consists of only a single post introducing the team and the list</a:t>
            </a:r>
          </a:p>
          <a:p>
            <a:pPr lvl="1"/>
            <a:r>
              <a:rPr lang="en-US" dirty="0" smtClean="0"/>
              <a:t>Posted in 2008</a:t>
            </a:r>
          </a:p>
          <a:p>
            <a:pPr lvl="2"/>
            <a:r>
              <a:rPr lang="en-US" dirty="0" smtClean="0"/>
              <a:t>How embarrassing is that?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XDA-developers forum is a better source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717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Coordinated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0531"/>
            <a:ext cx="8534400" cy="451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752600" y="5368933"/>
            <a:ext cx="4876800" cy="6794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429000"/>
            <a:ext cx="1371600" cy="3397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2999601"/>
            <a:ext cx="708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http://labs.mwrinfosecurity.com/advisories/2012/09/07/multiple-samsung-android-application-vulnerabilities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465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2" y="1600199"/>
            <a:ext cx="7863528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919832"/>
            <a:ext cx="5791200" cy="642768"/>
          </a:xfrm>
          <a:prstGeom prst="rect">
            <a:avLst/>
          </a:prstGeom>
          <a:solidFill>
            <a:schemeClr val="accent3">
              <a:alpha val="28000"/>
            </a:schemeClr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38800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http://sh4ka.fr/android/galaxys3/from_0perm_to_INSTALL_PACKAGES_on_galaxy_S3.html</a:t>
            </a:r>
          </a:p>
        </p:txBody>
      </p:sp>
    </p:spTree>
    <p:extLst>
      <p:ext uri="{BB962C8B-B14F-4D97-AF65-F5344CB8AC3E}">
        <p14:creationId xmlns:p14="http://schemas.microsoft.com/office/powerpoint/2010/main" val="37306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Disclosure: VZW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V:\presenting\2012-10 Breakpoint\droid1-frk76-ota-more-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371600"/>
            <a:ext cx="8134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10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Disclosure: VZW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963352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03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VFAT Linux kernel bug (CVE-2013-1773)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eported by G13 to Android Security Team in Dec 2011</a:t>
            </a:r>
          </a:p>
          <a:p>
            <a:pPr lvl="1"/>
            <a:r>
              <a:rPr lang="en-US" dirty="0" smtClean="0"/>
              <a:t>Not much in the way of coordination</a:t>
            </a:r>
          </a:p>
          <a:p>
            <a:pPr lvl="1"/>
            <a:r>
              <a:rPr lang="en-US" dirty="0" smtClean="0"/>
              <a:t>After doing a root cause analysis, I reported it to OSS-SEC mailing list, spawning huge thread</a:t>
            </a:r>
          </a:p>
          <a:p>
            <a:pPr lvl="1"/>
            <a:r>
              <a:rPr lang="en-US" dirty="0" smtClean="0"/>
              <a:t>Apparently the AST </a:t>
            </a:r>
            <a:r>
              <a:rPr lang="en-US" dirty="0"/>
              <a:t>didn’t even report it </a:t>
            </a:r>
            <a:r>
              <a:rPr lang="en-US" dirty="0" smtClean="0"/>
              <a:t>upstream</a:t>
            </a:r>
          </a:p>
          <a:p>
            <a:pPr lvl="1"/>
            <a:r>
              <a:rPr lang="en-US" dirty="0" smtClean="0"/>
              <a:t>Still no comment from the 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70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Surface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 an ocean…</a:t>
            </a:r>
            <a:endParaRPr lang="en-US" dirty="0"/>
          </a:p>
        </p:txBody>
      </p:sp>
      <p:pic>
        <p:nvPicPr>
          <p:cNvPr id="5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5185">
            <a:off x="-1175762" y="1304997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08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739px-Android-System-Architecture.svg.png (739×6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4742"/>
            <a:ext cx="6172200" cy="50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6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obileThreatBlog-lg.jpg (1106×136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179"/>
            <a:ext cx="5486400" cy="67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1200" y="19050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http://recxltd.blogspot.com/2012/02/reflecting-on-mobile-security-today.html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5146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http://ddanchev.blogspot.com/2007/03/complexity-and-threats-mind-mapping.html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429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http://www.symantec.com/connect/blogs/picture-worth-thousand-words-and-i-only-have-type-300</a:t>
            </a:r>
          </a:p>
        </p:txBody>
      </p:sp>
    </p:spTree>
    <p:extLst>
      <p:ext uri="{BB962C8B-B14F-4D97-AF65-F5344CB8AC3E}">
        <p14:creationId xmlns:p14="http://schemas.microsoft.com/office/powerpoint/2010/main" val="62407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Surface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attack surface has grown since that diagram was created</a:t>
            </a:r>
          </a:p>
          <a:p>
            <a:pPr lvl="2"/>
            <a:endParaRPr lang="en-US" dirty="0"/>
          </a:p>
          <a:p>
            <a:r>
              <a:rPr lang="en-US" dirty="0"/>
              <a:t>The attack surface is HUGE</a:t>
            </a:r>
          </a:p>
          <a:p>
            <a:pPr lvl="1"/>
            <a:r>
              <a:rPr lang="en-US" dirty="0"/>
              <a:t>Especially “client-side” user-initiated </a:t>
            </a:r>
            <a:r>
              <a:rPr lang="en-US" dirty="0" smtClean="0"/>
              <a:t>stuff</a:t>
            </a:r>
          </a:p>
          <a:p>
            <a:pPr lvl="1"/>
            <a:r>
              <a:rPr lang="en-US" dirty="0" smtClean="0"/>
              <a:t>Too big to cover by itself in a one hour talk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Lots of pushing and polling going </a:t>
            </a:r>
            <a:r>
              <a:rPr lang="en-US" dirty="0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/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dirty="0"/>
              <a:t>Improve Android security</a:t>
            </a:r>
          </a:p>
          <a:p>
            <a:pPr lvl="1"/>
            <a:r>
              <a:rPr lang="en-US" dirty="0"/>
              <a:t>Improve security awareness</a:t>
            </a:r>
          </a:p>
          <a:p>
            <a:pPr lvl="1"/>
            <a:r>
              <a:rPr lang="en-US" dirty="0"/>
              <a:t>Provide motivation ;-)</a:t>
            </a:r>
          </a:p>
          <a:p>
            <a:endParaRPr lang="en-US" dirty="0"/>
          </a:p>
          <a:p>
            <a:r>
              <a:rPr lang="en-US" dirty="0"/>
              <a:t>Enable other researchers to do their thing</a:t>
            </a:r>
          </a:p>
          <a:p>
            <a:pPr lvl="1"/>
            <a:r>
              <a:rPr lang="en-US" dirty="0"/>
              <a:t>Summarize information from many sources</a:t>
            </a:r>
          </a:p>
          <a:p>
            <a:pPr lvl="1"/>
            <a:r>
              <a:rPr lang="en-US" dirty="0"/>
              <a:t>Improve the </a:t>
            </a:r>
            <a:r>
              <a:rPr lang="en-US" dirty="0" smtClean="0"/>
              <a:t>tool-chain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6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60" name="Picture 12" descr="http://3.bp.blogspot.com/-4mi4lvj6rc4/TxPtLx5ykkI/AAAAAAAAAXc/NqvyzR-CjFA/s1600/BrokenTo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1"/>
            <a:ext cx="4650295" cy="60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BusyBox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Single binary</a:t>
            </a:r>
          </a:p>
          <a:p>
            <a:endParaRPr lang="en-US" dirty="0"/>
          </a:p>
          <a:p>
            <a:r>
              <a:rPr lang="en-US" dirty="0"/>
              <a:t>Others?</a:t>
            </a:r>
          </a:p>
          <a:p>
            <a:pPr lvl="1"/>
            <a:r>
              <a:rPr lang="en-US" dirty="0"/>
              <a:t>toolbox</a:t>
            </a:r>
          </a:p>
          <a:p>
            <a:pPr lvl="1"/>
            <a:r>
              <a:rPr lang="en-US" dirty="0" err="1"/>
              <a:t>motobox</a:t>
            </a:r>
            <a:endParaRPr lang="en-US" dirty="0"/>
          </a:p>
          <a:p>
            <a:pPr lvl="1"/>
            <a:r>
              <a:rPr lang="en-US" dirty="0"/>
              <a:t>various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smtClean="0"/>
              <a:t>cross-compiles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9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BusyBox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binaries have bugs</a:t>
            </a:r>
          </a:p>
          <a:p>
            <a:pPr lvl="1"/>
            <a:r>
              <a:rPr lang="en-US" dirty="0"/>
              <a:t>Issues mapping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r>
              <a:rPr lang="en-US" dirty="0"/>
              <a:t> to name</a:t>
            </a:r>
          </a:p>
          <a:p>
            <a:pPr lvl="1"/>
            <a:r>
              <a:rPr lang="en-US" dirty="0"/>
              <a:t>Issues mapping sockets connections</a:t>
            </a:r>
          </a:p>
          <a:p>
            <a:pPr lvl="2"/>
            <a:r>
              <a:rPr lang="en-US" dirty="0" err="1"/>
              <a:t>lsof</a:t>
            </a:r>
            <a:endParaRPr lang="en-US" dirty="0"/>
          </a:p>
          <a:p>
            <a:pPr lvl="2"/>
            <a:r>
              <a:rPr lang="en-US" dirty="0" err="1"/>
              <a:t>netstat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be working to address these issues </a:t>
            </a:r>
            <a:r>
              <a:rPr lang="en-US" dirty="0" smtClean="0"/>
              <a:t>REAL SOON NOW</a:t>
            </a:r>
            <a:r>
              <a:rPr lang="en-US" baseline="30000" dirty="0" smtClean="0"/>
              <a:t>TM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12558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</a:t>
            </a:r>
            <a:r>
              <a:rPr lang="en-US" b="1" dirty="0"/>
              <a:t>A LOT</a:t>
            </a:r>
            <a:r>
              <a:rPr lang="en-US" dirty="0"/>
              <a:t> of it.</a:t>
            </a:r>
          </a:p>
          <a:p>
            <a:pPr lvl="1"/>
            <a:r>
              <a:rPr lang="en-US" dirty="0"/>
              <a:t>AOSP</a:t>
            </a:r>
          </a:p>
          <a:p>
            <a:pPr lvl="1"/>
            <a:r>
              <a:rPr lang="en-US" dirty="0"/>
              <a:t>Hardcore forking action</a:t>
            </a:r>
          </a:p>
          <a:p>
            <a:pPr lvl="2"/>
            <a:r>
              <a:rPr lang="en-US" dirty="0"/>
              <a:t>Lots of community “ROMs”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Kernel sources by OEMs</a:t>
            </a:r>
          </a:p>
          <a:p>
            <a:pPr lvl="2"/>
            <a:r>
              <a:rPr lang="en-US" dirty="0"/>
              <a:t>CONFIG_MODULES=y</a:t>
            </a:r>
          </a:p>
          <a:p>
            <a:pPr lvl="2"/>
            <a:r>
              <a:rPr lang="en-US" dirty="0"/>
              <a:t>Can build your own modules!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insmod</a:t>
            </a:r>
            <a:r>
              <a:rPr lang="en-US" dirty="0"/>
              <a:t>” on devices</a:t>
            </a:r>
            <a:r>
              <a:rPr lang="en-US" dirty="0" smtClean="0"/>
              <a:t>!!</a:t>
            </a:r>
            <a:endParaRPr lang="en-US" dirty="0"/>
          </a:p>
        </p:txBody>
      </p:sp>
      <p:pic>
        <p:nvPicPr>
          <p:cNvPr id="4" name="Picture 2" descr="copy-paste-material.jpg (583×77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31" y="1438274"/>
            <a:ext cx="3323269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638800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http://www.blogsaays.com/wp-content/uploads/2012/04/copy-paste-material.jpg</a:t>
            </a:r>
          </a:p>
        </p:txBody>
      </p:sp>
    </p:spTree>
    <p:extLst>
      <p:ext uri="{BB962C8B-B14F-4D97-AF65-F5344CB8AC3E}">
        <p14:creationId xmlns:p14="http://schemas.microsoft.com/office/powerpoint/2010/main" val="1183652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 dirty="0" smtClean="0"/>
              <a:t>Code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846153"/>
            <a:ext cx="3838575" cy="2363248"/>
            <a:chOff x="429126" y="2787088"/>
            <a:chExt cx="3838575" cy="2363248"/>
          </a:xfrm>
        </p:grpSpPr>
        <p:sp>
          <p:nvSpPr>
            <p:cNvPr id="5" name="Rectangle 4"/>
            <p:cNvSpPr/>
            <p:nvPr/>
          </p:nvSpPr>
          <p:spPr>
            <a:xfrm>
              <a:off x="461210" y="4873337"/>
              <a:ext cx="2282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http://sourceforge.net/motorola/</a:t>
              </a: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6" y="2787088"/>
              <a:ext cx="3838575" cy="208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81000" y="1323201"/>
            <a:ext cx="2590800" cy="1449677"/>
            <a:chOff x="381000" y="1295400"/>
            <a:chExt cx="2590800" cy="144967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295400"/>
              <a:ext cx="2590800" cy="117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1000" y="2468078"/>
              <a:ext cx="20467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https://www.codeaurora.org/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52875" y="1551801"/>
            <a:ext cx="4733925" cy="1877199"/>
            <a:chOff x="3200400" y="1295400"/>
            <a:chExt cx="4733925" cy="1877199"/>
          </a:xfrm>
        </p:grpSpPr>
        <p:sp>
          <p:nvSpPr>
            <p:cNvPr id="11" name="Rectangle 10"/>
            <p:cNvSpPr/>
            <p:nvPr/>
          </p:nvSpPr>
          <p:spPr>
            <a:xfrm>
              <a:off x="3200400" y="2895600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http://developer.sonymobile.com/downloads/opensource/</a:t>
              </a:r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295400"/>
              <a:ext cx="4733925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19600" y="3480591"/>
            <a:ext cx="4629150" cy="1957410"/>
            <a:chOff x="3457624" y="3581400"/>
            <a:chExt cx="4629150" cy="1957410"/>
          </a:xfrm>
        </p:grpSpPr>
        <p:sp>
          <p:nvSpPr>
            <p:cNvPr id="14" name="Rectangle 13"/>
            <p:cNvSpPr/>
            <p:nvPr/>
          </p:nvSpPr>
          <p:spPr>
            <a:xfrm>
              <a:off x="3457624" y="5261811"/>
              <a:ext cx="2848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http://opensource.samsung.com/index.jsp</a:t>
              </a:r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624" y="3581400"/>
              <a:ext cx="4629150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38200" y="5237976"/>
            <a:ext cx="3209925" cy="858024"/>
            <a:chOff x="838200" y="5362575"/>
            <a:chExt cx="3209925" cy="858024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362575"/>
              <a:ext cx="3209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38200" y="5943600"/>
              <a:ext cx="27456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http://htcdev.com/devcenter/downloads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38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tool chains to choose from</a:t>
            </a:r>
          </a:p>
          <a:p>
            <a:pPr lvl="1"/>
            <a:r>
              <a:rPr lang="en-US" dirty="0"/>
              <a:t>SDK/NDK</a:t>
            </a:r>
          </a:p>
          <a:p>
            <a:pPr lvl="1"/>
            <a:r>
              <a:rPr lang="en-US" dirty="0"/>
              <a:t>AOSP “prebuilt”</a:t>
            </a:r>
          </a:p>
          <a:p>
            <a:pPr lvl="1"/>
            <a:r>
              <a:rPr lang="en-US" dirty="0" err="1"/>
              <a:t>Linaro</a:t>
            </a:r>
            <a:endParaRPr lang="en-US" dirty="0"/>
          </a:p>
          <a:p>
            <a:pPr lvl="1"/>
            <a:r>
              <a:rPr lang="en-US" dirty="0"/>
              <a:t>Official ARM compiler (RVCT)</a:t>
            </a:r>
          </a:p>
          <a:p>
            <a:pPr lvl="1"/>
            <a:r>
              <a:rPr lang="en-US" dirty="0"/>
              <a:t>Others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87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Lot’s of different versions</a:t>
            </a:r>
          </a:p>
          <a:p>
            <a:pPr lvl="1"/>
            <a:r>
              <a:rPr lang="en-US" dirty="0"/>
              <a:t>Various NDK revisions</a:t>
            </a:r>
          </a:p>
          <a:p>
            <a:pPr lvl="1"/>
            <a:r>
              <a:rPr lang="en-US" dirty="0"/>
              <a:t>Various AOSP prebuilt binaries</a:t>
            </a:r>
          </a:p>
          <a:p>
            <a:pPr lvl="1"/>
            <a:r>
              <a:rPr lang="en-US" dirty="0"/>
              <a:t>Versions from Linux </a:t>
            </a:r>
            <a:r>
              <a:rPr lang="en-US" dirty="0" err="1"/>
              <a:t>distros</a:t>
            </a:r>
            <a:endParaRPr lang="en-US" dirty="0"/>
          </a:p>
          <a:p>
            <a:endParaRPr lang="en-US" dirty="0"/>
          </a:p>
          <a:p>
            <a:r>
              <a:rPr lang="en-US" dirty="0"/>
              <a:t>Might have to try lots to find a working version </a:t>
            </a:r>
            <a:r>
              <a:rPr lang="en-US" dirty="0" smtClean="0"/>
              <a:t>:-/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24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gdbserver</a:t>
            </a:r>
            <a:r>
              <a:rPr lang="en-US" dirty="0"/>
              <a:t> will crash on you :-/</a:t>
            </a:r>
          </a:p>
          <a:p>
            <a:pPr lvl="1"/>
            <a:r>
              <a:rPr lang="en-US" dirty="0"/>
              <a:t>Need to investigate and fix these issues</a:t>
            </a:r>
          </a:p>
          <a:p>
            <a:endParaRPr lang="en-US" dirty="0"/>
          </a:p>
          <a:p>
            <a:r>
              <a:rPr lang="en-US" dirty="0"/>
              <a:t>Single-stepping nightmares</a:t>
            </a:r>
          </a:p>
          <a:p>
            <a:endParaRPr lang="en-US" dirty="0"/>
          </a:p>
          <a:p>
            <a:r>
              <a:rPr lang="en-US" dirty="0"/>
              <a:t>ARM </a:t>
            </a:r>
            <a:r>
              <a:rPr lang="en-US" dirty="0" err="1"/>
              <a:t>vs</a:t>
            </a:r>
            <a:r>
              <a:rPr lang="en-US" dirty="0"/>
              <a:t> Thumb insanity</a:t>
            </a:r>
          </a:p>
          <a:p>
            <a:pPr lvl="1"/>
            <a:r>
              <a:rPr lang="en-US" dirty="0"/>
              <a:t>x/</a:t>
            </a:r>
            <a:r>
              <a:rPr lang="en-US" dirty="0" err="1"/>
              <a:t>i</a:t>
            </a:r>
            <a:r>
              <a:rPr lang="en-US" dirty="0"/>
              <a:t> $pc|($cpsr&amp;1)</a:t>
            </a:r>
          </a:p>
          <a:p>
            <a:pPr lvl="1"/>
            <a:r>
              <a:rPr lang="en-US" dirty="0"/>
              <a:t>Symbols can tell the debugger which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77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worked for me –</a:t>
            </a:r>
          </a:p>
          <a:p>
            <a:pPr lvl="1"/>
            <a:r>
              <a:rPr lang="en-US" dirty="0"/>
              <a:t>Using the AOSP prebuilt debugger</a:t>
            </a:r>
          </a:p>
          <a:p>
            <a:pPr lvl="2"/>
            <a:r>
              <a:rPr lang="en-US" dirty="0"/>
              <a:t>arm-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gdb</a:t>
            </a:r>
            <a:r>
              <a:rPr lang="en-US" dirty="0"/>
              <a:t> and </a:t>
            </a:r>
            <a:r>
              <a:rPr lang="en-US" dirty="0" err="1"/>
              <a:t>gdbserver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Pulling all relevant binaries from the device</a:t>
            </a:r>
          </a:p>
          <a:p>
            <a:endParaRPr lang="en-US" dirty="0"/>
          </a:p>
          <a:p>
            <a:pPr lvl="1"/>
            <a:r>
              <a:rPr lang="en-US" dirty="0"/>
              <a:t>Built bins with symbols from </a:t>
            </a:r>
            <a:r>
              <a:rPr lang="en-US" dirty="0" smtClean="0"/>
              <a:t>AOSP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1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12" y="2133600"/>
            <a:ext cx="264033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6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Example Part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ubvm:0:galaxynexus$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-l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app_process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lib*so linker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------- 1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9.7K May  6 02:21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app_process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lrwxrwxrwx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26 Jun  1 23:54 libc.so -&gt; symbols/system/lib/libc.so*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lrwxrwxrwx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28 Jun  1 23:42 libdvm.so -&gt; symbols/system/lib/libdvm.so*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lrwxrwxrwx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31 Jun 26 22:19 libstdc++.so -&gt; symbols/system/lib/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libstdc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++.so*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lrwxrwxrwx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32 May 29 04:24 libwebcore.so -&gt; symbols/system/lib/libwebcore.so*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------- 1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jdrake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39K May  6 02:20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linker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69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Example Part 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40675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ubvm:0:galaxynexus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$ cat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stuff.gdb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solib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-search-path 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 arm fallback-mode thumb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target remote 127.1:8080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[...]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 arm fallback-mode auto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cont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1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these two things together, you can get accurate source level debugging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\o/    WIN    \o/</a:t>
            </a:r>
          </a:p>
          <a:p>
            <a:pPr marL="0" indent="0">
              <a:buNone/>
            </a:pPr>
            <a:r>
              <a:rPr lang="en-US" dirty="0"/>
              <a:t>          ||                 </a:t>
            </a:r>
            <a:r>
              <a:rPr lang="en-US" dirty="0" smtClean="0"/>
              <a:t>||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32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Possible improvements</a:t>
            </a:r>
          </a:p>
          <a:p>
            <a:pPr lvl="1"/>
            <a:r>
              <a:rPr lang="en-US" dirty="0"/>
              <a:t>Use on-device debugger from ARM Linux </a:t>
            </a:r>
            <a:r>
              <a:rPr lang="en-US" dirty="0" err="1"/>
              <a:t>distro</a:t>
            </a:r>
            <a:endParaRPr lang="en-US" dirty="0"/>
          </a:p>
          <a:p>
            <a:pPr lvl="2"/>
            <a:r>
              <a:rPr lang="en-US" dirty="0"/>
              <a:t>Requires </a:t>
            </a:r>
            <a:r>
              <a:rPr lang="en-US" dirty="0" err="1"/>
              <a:t>libc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Probably faster than </a:t>
            </a:r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9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IDA 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ARM processor and click “SET”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processor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“Edit ARM architecture options”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ARMv7-A&amp;R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OK, OK, 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8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anner-best-army-military-soldier-games-android-120824.jpg (600×3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08" y="3000510"/>
            <a:ext cx="4522783" cy="26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699" y="5666601"/>
            <a:ext cx="784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http://1.androidauthority.com/wp-content/uploads/2012/08/banner-best-army-military-soldier-games-android-120824.jpg</a:t>
            </a:r>
          </a:p>
        </p:txBody>
      </p:sp>
    </p:spTree>
    <p:extLst>
      <p:ext uri="{BB962C8B-B14F-4D97-AF65-F5344CB8AC3E}">
        <p14:creationId xmlns:p14="http://schemas.microsoft.com/office/powerpoint/2010/main" val="261919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Tons of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V:\presenting\2012-10 Breakpoint\slide assets\de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64670"/>
            <a:ext cx="7696200" cy="43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27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Pool by Android Version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95400"/>
            <a:ext cx="72580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343400" y="4038600"/>
            <a:ext cx="990600" cy="3397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4648200"/>
            <a:ext cx="990600" cy="3397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60800" y="2023535"/>
            <a:ext cx="1485900" cy="3397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5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exploitation details are </a:t>
            </a:r>
            <a:r>
              <a:rPr lang="en-US" dirty="0" smtClean="0"/>
              <a:t>architecture specific</a:t>
            </a:r>
          </a:p>
          <a:p>
            <a:pPr lvl="1"/>
            <a:r>
              <a:rPr lang="en-US" dirty="0" smtClean="0"/>
              <a:t>Often device specific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ARM presents some challenges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data &amp; code cache</a:t>
            </a:r>
          </a:p>
          <a:p>
            <a:pPr lvl="1"/>
            <a:r>
              <a:rPr lang="en-US" dirty="0"/>
              <a:t>Multiple processor modes</a:t>
            </a:r>
          </a:p>
          <a:p>
            <a:pPr lvl="2"/>
            <a:r>
              <a:rPr lang="en-US" dirty="0" smtClean="0"/>
              <a:t>ARM</a:t>
            </a:r>
            <a:r>
              <a:rPr lang="en-US" dirty="0"/>
              <a:t>, Thumb, Thumb2,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88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Bionic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Bionic (</a:t>
            </a:r>
            <a:r>
              <a:rPr lang="en-US" dirty="0" err="1"/>
              <a:t>libc</a:t>
            </a:r>
            <a:r>
              <a:rPr lang="en-US" dirty="0"/>
              <a:t>) uses </a:t>
            </a:r>
            <a:r>
              <a:rPr lang="en-US" dirty="0" err="1" smtClean="0"/>
              <a:t>dlmalloc</a:t>
            </a:r>
            <a:endParaRPr lang="en-US" dirty="0"/>
          </a:p>
          <a:p>
            <a:pPr lvl="1"/>
            <a:r>
              <a:rPr lang="en-US" dirty="0"/>
              <a:t>Supposedly somewhat hardened</a:t>
            </a:r>
          </a:p>
          <a:p>
            <a:pPr lvl="1"/>
            <a:r>
              <a:rPr lang="en-US" dirty="0" smtClean="0"/>
              <a:t>Didn’t </a:t>
            </a:r>
            <a:r>
              <a:rPr lang="en-US" dirty="0"/>
              <a:t>pose any challenge during recent exploit </a:t>
            </a:r>
            <a:r>
              <a:rPr lang="en-US" dirty="0" err="1"/>
              <a:t>dev</a:t>
            </a:r>
            <a:endParaRPr lang="en-US" dirty="0"/>
          </a:p>
          <a:p>
            <a:pPr lvl="1"/>
            <a:r>
              <a:rPr lang="en-US" dirty="0" smtClean="0"/>
              <a:t>Traditional </a:t>
            </a:r>
            <a:r>
              <a:rPr lang="en-US" dirty="0"/>
              <a:t>unlink techniques should </a:t>
            </a:r>
            <a:r>
              <a:rPr lang="en-US" dirty="0" smtClean="0"/>
              <a:t>apply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5" y="4343400"/>
            <a:ext cx="812049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16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71800" y="3432175"/>
            <a:ext cx="3124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7700" y="2289175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4931">
            <a:off x="7280963" y="2653965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WebKit</a:t>
            </a:r>
            <a:r>
              <a:rPr lang="en-US" dirty="0"/>
              <a:t> has “</a:t>
            </a:r>
            <a:r>
              <a:rPr lang="en-US" dirty="0" err="1"/>
              <a:t>fastMalloc</a:t>
            </a:r>
            <a:r>
              <a:rPr lang="en-US" dirty="0"/>
              <a:t>” but all memory is serviced by </a:t>
            </a:r>
            <a:r>
              <a:rPr lang="en-US" dirty="0" err="1"/>
              <a:t>dlmalloc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Includes “new” and “delete”</a:t>
            </a:r>
          </a:p>
          <a:p>
            <a:endParaRPr lang="en-US" dirty="0"/>
          </a:p>
          <a:p>
            <a:r>
              <a:rPr lang="en-US" dirty="0"/>
              <a:t>Crashes dereferencing 0xbbadbeef</a:t>
            </a:r>
          </a:p>
          <a:p>
            <a:pPr lvl="1"/>
            <a:r>
              <a:rPr lang="en-US" dirty="0"/>
              <a:t>Usually not interesting…</a:t>
            </a:r>
          </a:p>
          <a:p>
            <a:pPr lvl="1"/>
            <a:r>
              <a:rPr lang="en-US" dirty="0"/>
              <a:t>Out of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3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 ASLR Fail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Zygote (</a:t>
            </a:r>
            <a:r>
              <a:rPr lang="en-US" dirty="0" err="1"/>
              <a:t>app_process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Forks children, doesn’t use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All Android Applications (Apps) share same initial memory layout</a:t>
            </a:r>
          </a:p>
          <a:p>
            <a:pPr lvl="1"/>
            <a:r>
              <a:rPr lang="en-US" dirty="0"/>
              <a:t>An info leak (from any App) is good until reboot at least, maybe longer…</a:t>
            </a:r>
          </a:p>
          <a:p>
            <a:pPr lvl="3"/>
            <a:endParaRPr lang="en-US" dirty="0"/>
          </a:p>
          <a:p>
            <a:r>
              <a:rPr lang="en-US" dirty="0"/>
              <a:t>The browser is an App!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22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Subreption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“Android exploitation primers: lifting the veil on mobile oﬀensive security (Vol. I)”</a:t>
            </a:r>
          </a:p>
          <a:p>
            <a:pPr lvl="1"/>
            <a:r>
              <a:rPr lang="en-US" dirty="0" smtClean="0"/>
              <a:t>Talks </a:t>
            </a:r>
            <a:r>
              <a:rPr lang="en-US" dirty="0"/>
              <a:t>about using </a:t>
            </a:r>
            <a:r>
              <a:rPr lang="en-US" dirty="0" err="1"/>
              <a:t>infoleaks</a:t>
            </a:r>
            <a:r>
              <a:rPr lang="en-US" dirty="0"/>
              <a:t> to exploit the browser</a:t>
            </a:r>
          </a:p>
          <a:p>
            <a:pPr lvl="2"/>
            <a:r>
              <a:rPr lang="en-US" dirty="0"/>
              <a:t>Uses CVE-2010-4577 (Chris </a:t>
            </a:r>
            <a:r>
              <a:rPr lang="en-US" dirty="0" err="1"/>
              <a:t>Rohlf’s</a:t>
            </a:r>
            <a:r>
              <a:rPr lang="en-US" dirty="0"/>
              <a:t> </a:t>
            </a:r>
            <a:r>
              <a:rPr lang="en-US" dirty="0" err="1"/>
              <a:t>WebKit</a:t>
            </a:r>
            <a:r>
              <a:rPr lang="en-US" dirty="0"/>
              <a:t> CSS Type confusion)</a:t>
            </a:r>
          </a:p>
          <a:p>
            <a:pPr lvl="2"/>
            <a:r>
              <a:rPr lang="en-US" dirty="0"/>
              <a:t>Dynamic Return-oriented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We are truly in the </a:t>
            </a:r>
            <a:r>
              <a:rPr lang="en-US" dirty="0" err="1" smtClean="0"/>
              <a:t>infoleak</a:t>
            </a:r>
            <a:r>
              <a:rPr lang="en-US" dirty="0" smtClean="0"/>
              <a:t> era, as evidenced by two exploits seen in the wild in the last month.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9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Tempered Android.</a:t>
            </a:r>
            <a:endParaRPr lang="en-US" dirty="0"/>
          </a:p>
        </p:txBody>
      </p:sp>
      <p:pic>
        <p:nvPicPr>
          <p:cNvPr id="6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00200" y="-1828800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7699" y="5666601"/>
            <a:ext cx="784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http://1.androidauthority.com/wp-content/uploads/2012/08/banner-best-army-military-soldier-games-android-120824.jpg</a:t>
            </a:r>
          </a:p>
        </p:txBody>
      </p:sp>
    </p:spTree>
    <p:extLst>
      <p:ext uri="{BB962C8B-B14F-4D97-AF65-F5344CB8AC3E}">
        <p14:creationId xmlns:p14="http://schemas.microsoft.com/office/powerpoint/2010/main" val="193005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20713"/>
              </p:ext>
            </p:extLst>
          </p:nvPr>
        </p:nvGraphicFramePr>
        <p:xfrm>
          <a:off x="1066800" y="1341120"/>
          <a:ext cx="4876800" cy="46024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76351"/>
                <a:gridCol w="4100449"/>
              </a:tblGrid>
              <a:tr h="126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Version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Mitigation (s) Introduced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Disabled %n format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specifier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Stack cookies (-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fstack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-protector)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safe_iop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dlmalloc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enhancements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calloc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integer overflow check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Non-executable stack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Non-executable heap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mmap_min_addr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(enhanced in 4.1?)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Wformat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-security 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Werror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=format-security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4.0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stack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4.0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mmap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(libraries, anon mappings)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4.0.2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heap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Default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umask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changed to 077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Restricted READ_LOGS per app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linker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Read-only relocations (RELRO + BIND_NOW)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Position independent executable (PIE)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dmesg_restrict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kptr_restrict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21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Hardening: Jelly Bean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Logcat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smtClean="0"/>
              <a:t>hardening</a:t>
            </a:r>
          </a:p>
          <a:p>
            <a:pPr lvl="1"/>
            <a:r>
              <a:rPr lang="en-US" dirty="0" smtClean="0"/>
              <a:t>Apps can only see their own log messages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Full ASLR, finally!</a:t>
            </a:r>
          </a:p>
          <a:p>
            <a:pPr lvl="1"/>
            <a:r>
              <a:rPr lang="en-US" dirty="0" smtClean="0"/>
              <a:t>Well, almost..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59040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http://blog.n0where.org/errata-to-avoiding-android-app-security-pitfa</a:t>
            </a:r>
          </a:p>
        </p:txBody>
      </p:sp>
    </p:spTree>
    <p:extLst>
      <p:ext uri="{BB962C8B-B14F-4D97-AF65-F5344CB8AC3E}">
        <p14:creationId xmlns:p14="http://schemas.microsoft.com/office/powerpoint/2010/main" val="39722754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 ASLR Fail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Linux-specific “personality</a:t>
            </a:r>
            <a:r>
              <a:rPr lang="en-US" dirty="0"/>
              <a:t>” System Call</a:t>
            </a:r>
          </a:p>
          <a:p>
            <a:r>
              <a:rPr lang="en-US" dirty="0" smtClean="0"/>
              <a:t>Dalvik VM uses ADDR_NO_RANDOMIZE :-/</a:t>
            </a:r>
          </a:p>
          <a:p>
            <a:r>
              <a:rPr lang="en-US" dirty="0"/>
              <a:t>Child processes don’t get randomized at all</a:t>
            </a:r>
          </a:p>
          <a:p>
            <a:pPr lvl="1"/>
            <a:r>
              <a:rPr lang="en-US" dirty="0" smtClean="0"/>
              <a:t>Not the stack, not the heap, not the libraries, certainly not the binary base</a:t>
            </a:r>
            <a:endParaRPr lang="en-US" dirty="0"/>
          </a:p>
          <a:p>
            <a:pPr lvl="1"/>
            <a:r>
              <a:rPr lang="en-US" dirty="0" smtClean="0"/>
              <a:t>Nothing is randomized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3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 ASLR Fail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Except….</a:t>
            </a:r>
          </a:p>
          <a:p>
            <a:pPr lvl="1"/>
            <a:r>
              <a:rPr lang="en-US" dirty="0"/>
              <a:t>Doesn’t work across </a:t>
            </a:r>
            <a:r>
              <a:rPr lang="en-US" dirty="0" smtClean="0"/>
              <a:t>set-</a:t>
            </a:r>
            <a:r>
              <a:rPr lang="en-US" dirty="0" err="1" smtClean="0"/>
              <a:t>uid</a:t>
            </a:r>
            <a:r>
              <a:rPr lang="en-US" dirty="0" smtClean="0"/>
              <a:t> </a:t>
            </a:r>
            <a:r>
              <a:rPr lang="en-US" dirty="0"/>
              <a:t>executions</a:t>
            </a:r>
          </a:p>
          <a:p>
            <a:endParaRPr lang="en-US" dirty="0"/>
          </a:p>
          <a:p>
            <a:r>
              <a:rPr lang="en-US" dirty="0" smtClean="0"/>
              <a:t>Why does this matter?</a:t>
            </a:r>
            <a:endParaRPr lang="en-US" dirty="0"/>
          </a:p>
          <a:p>
            <a:pPr lvl="1"/>
            <a:r>
              <a:rPr lang="en-US" dirty="0"/>
              <a:t>Makes exploiting child processes of Dalvik applications </a:t>
            </a:r>
            <a:r>
              <a:rPr lang="en-US" dirty="0" smtClean="0"/>
              <a:t>TRIVIAL, even remotely</a:t>
            </a:r>
          </a:p>
        </p:txBody>
      </p:sp>
    </p:spTree>
    <p:extLst>
      <p:ext uri="{BB962C8B-B14F-4D97-AF65-F5344CB8AC3E}">
        <p14:creationId xmlns:p14="http://schemas.microsoft.com/office/powerpoint/2010/main" val="633328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Hardening: Jelly Bean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Umask</a:t>
            </a:r>
            <a:r>
              <a:rPr lang="en-US" dirty="0" smtClean="0"/>
              <a:t> changes</a:t>
            </a:r>
          </a:p>
          <a:p>
            <a:pPr lvl="1"/>
            <a:r>
              <a:rPr lang="en-US" dirty="0" err="1" smtClean="0"/>
              <a:t>Umask</a:t>
            </a:r>
            <a:r>
              <a:rPr lang="en-US" dirty="0" smtClean="0"/>
              <a:t> </a:t>
            </a:r>
            <a:r>
              <a:rPr lang="en-US" dirty="0"/>
              <a:t>is supposedly is 077, but not for </a:t>
            </a:r>
            <a:r>
              <a:rPr lang="en-US" dirty="0" err="1"/>
              <a:t>adb</a:t>
            </a:r>
            <a:r>
              <a:rPr lang="en-US" dirty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Here be dragons, take care.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194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dq:0:~$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adb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shell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shell@android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:/ $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getprop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ro.build.fingerprint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google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takju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/maguro: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4.1.1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/JRO03C/398337:user/release-keys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shell@android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:/ $ </a:t>
            </a:r>
            <a:r>
              <a:rPr lang="en-US" b="1" dirty="0" err="1">
                <a:solidFill>
                  <a:schemeClr val="accent3"/>
                </a:solidFill>
              </a:rPr>
              <a:t>umask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000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shell@android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:/ $ exit</a:t>
            </a:r>
          </a:p>
        </p:txBody>
      </p:sp>
    </p:spTree>
    <p:extLst>
      <p:ext uri="{BB962C8B-B14F-4D97-AF65-F5344CB8AC3E}">
        <p14:creationId xmlns:p14="http://schemas.microsoft.com/office/powerpoint/2010/main" val="4830917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Hardening: Jelly Bean 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Provider default </a:t>
            </a:r>
            <a:r>
              <a:rPr lang="en-US" dirty="0" smtClean="0"/>
              <a:t>access changes</a:t>
            </a:r>
          </a:p>
          <a:p>
            <a:pPr lvl="1"/>
            <a:r>
              <a:rPr lang="en-US" dirty="0" smtClean="0"/>
              <a:t>Now assumed to be “not exported”</a:t>
            </a:r>
          </a:p>
          <a:p>
            <a:r>
              <a:rPr lang="en-US" dirty="0"/>
              <a:t>New </a:t>
            </a:r>
            <a:r>
              <a:rPr lang="en-US" dirty="0" err="1" smtClean="0"/>
              <a:t>SecureRandom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Old method was deterministic !</a:t>
            </a:r>
          </a:p>
          <a:p>
            <a:r>
              <a:rPr lang="en-US" dirty="0" err="1" smtClean="0"/>
              <a:t>JavascriptInterface</a:t>
            </a:r>
            <a:r>
              <a:rPr lang="en-US" dirty="0" smtClean="0"/>
              <a:t> method annotation</a:t>
            </a:r>
          </a:p>
          <a:p>
            <a:pPr marL="742950" lvl="2" indent="-342900"/>
            <a:r>
              <a:rPr lang="en-US" dirty="0"/>
              <a:t>Prevents </a:t>
            </a:r>
            <a:r>
              <a:rPr lang="en-US" dirty="0" smtClean="0"/>
              <a:t>abusing app methods sloppily exposed to </a:t>
            </a:r>
            <a:r>
              <a:rPr lang="en-US" dirty="0" err="1" smtClean="0"/>
              <a:t>Javascript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03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/>
          <a:lstStyle/>
          <a:p>
            <a:r>
              <a:rPr lang="en-US" dirty="0"/>
              <a:t>Smartphone operating system</a:t>
            </a:r>
          </a:p>
          <a:p>
            <a:endParaRPr lang="en-US" dirty="0"/>
          </a:p>
          <a:p>
            <a:r>
              <a:rPr lang="en-US" dirty="0"/>
              <a:t>Open Source </a:t>
            </a:r>
            <a:r>
              <a:rPr lang="en-US" dirty="0" smtClean="0"/>
              <a:t>(mostly)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Linux </a:t>
            </a:r>
            <a:r>
              <a:rPr lang="en-US" dirty="0" smtClean="0"/>
              <a:t>based</a:t>
            </a:r>
            <a:endParaRPr lang="en-US" dirty="0"/>
          </a:p>
        </p:txBody>
      </p:sp>
      <p:pic>
        <p:nvPicPr>
          <p:cNvPr id="5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62" y="3352800"/>
            <a:ext cx="4898880" cy="55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Hardening: Jelly Bean 4.2.2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4574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4.2.2, Google enabled ADB authentication!</a:t>
            </a:r>
          </a:p>
          <a:p>
            <a:pPr lvl="1"/>
            <a:r>
              <a:rPr lang="en-US" dirty="0"/>
              <a:t>Addresses </a:t>
            </a:r>
            <a:r>
              <a:rPr lang="en-US" dirty="0" smtClean="0"/>
              <a:t>attacks </a:t>
            </a:r>
            <a:r>
              <a:rPr lang="en-US" dirty="0"/>
              <a:t>against devices with USB debugging </a:t>
            </a:r>
            <a:r>
              <a:rPr lang="en-US" dirty="0" smtClean="0"/>
              <a:t>enabled</a:t>
            </a:r>
            <a:endParaRPr lang="en-US" dirty="0"/>
          </a:p>
        </p:txBody>
      </p:sp>
      <p:pic>
        <p:nvPicPr>
          <p:cNvPr id="4" name="Picture 2" descr="http://1.bp.blogspot.com/-ak-KpU1tBWY/URwL4H1K2QI/AAAAAAAAB8I/7sQBdBaQQG0/s400/adb-crop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5410200" cy="246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99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 Kos!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69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Hardening: ADB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Many devices ship w/o ALLOW_ADBD_ROOT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adbd</a:t>
            </a:r>
            <a:r>
              <a:rPr lang="en-US" dirty="0" smtClean="0"/>
              <a:t> will ignore </a:t>
            </a:r>
            <a:r>
              <a:rPr lang="en-US" dirty="0" err="1" smtClean="0"/>
              <a:t>ro.secure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ro.kernel.qemu</a:t>
            </a:r>
            <a:r>
              <a:rPr lang="en-US" dirty="0" smtClean="0"/>
              <a:t> system 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009072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1156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#if !ADB_HOST</a:t>
            </a:r>
          </a:p>
          <a:p>
            <a:r>
              <a:rPr lang="en-US" dirty="0"/>
              <a:t>1157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/>
              <a:t>should_drop_privileges</a:t>
            </a:r>
            <a:r>
              <a:rPr lang="en-US" dirty="0"/>
              <a:t>() {</a:t>
            </a:r>
          </a:p>
          <a:p>
            <a:r>
              <a:rPr lang="en-US" dirty="0"/>
              <a:t>1158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ifndef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ALLOW_ADBD_ROOT</a:t>
            </a:r>
          </a:p>
          <a:p>
            <a:r>
              <a:rPr lang="en-US" dirty="0"/>
              <a:t>1159     </a:t>
            </a:r>
            <a:r>
              <a:rPr lang="en-US" dirty="0">
                <a:solidFill>
                  <a:srgbClr val="FFC000"/>
                </a:solidFill>
              </a:rPr>
              <a:t>return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r>
              <a:rPr lang="en-US" dirty="0"/>
              <a:t>1160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#else /* ALLOW_ADBD_ROOT */</a:t>
            </a:r>
          </a:p>
        </p:txBody>
      </p:sp>
    </p:spTree>
    <p:extLst>
      <p:ext uri="{BB962C8B-B14F-4D97-AF65-F5344CB8AC3E}">
        <p14:creationId xmlns:p14="http://schemas.microsoft.com/office/powerpoint/2010/main" val="1432551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for Android </a:t>
            </a:r>
            <a:r>
              <a:rPr lang="en-US" dirty="0" smtClean="0"/>
              <a:t>includes updated 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/>
            <a:r>
              <a:rPr lang="en-US" dirty="0" smtClean="0"/>
              <a:t>Requires 4.0+</a:t>
            </a:r>
          </a:p>
          <a:p>
            <a:pPr lvl="1"/>
            <a:r>
              <a:rPr lang="en-US" dirty="0" smtClean="0"/>
              <a:t>NEW! A beta channel too!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Allows updating their </a:t>
            </a:r>
            <a:r>
              <a:rPr lang="en-US" dirty="0" err="1"/>
              <a:t>WebKit</a:t>
            </a:r>
            <a:r>
              <a:rPr lang="en-US" dirty="0"/>
              <a:t> via Google Play </a:t>
            </a:r>
          </a:p>
          <a:p>
            <a:pPr lvl="1"/>
            <a:r>
              <a:rPr lang="en-US" dirty="0"/>
              <a:t>Without OTA </a:t>
            </a:r>
            <a:r>
              <a:rPr lang="en-US" dirty="0" smtClean="0"/>
              <a:t>firmware updates</a:t>
            </a:r>
            <a:endParaRPr lang="en-US" dirty="0"/>
          </a:p>
          <a:p>
            <a:pPr lvl="1"/>
            <a:r>
              <a:rPr lang="en-US" dirty="0"/>
              <a:t>Without involving carriers and </a:t>
            </a:r>
            <a:r>
              <a:rPr lang="en-US" dirty="0" smtClean="0"/>
              <a:t>OEMs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16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for Android has some “sandboxing”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really, mostly </a:t>
            </a:r>
            <a:r>
              <a:rPr lang="en-US" dirty="0"/>
              <a:t>just process separation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to do here</a:t>
            </a:r>
          </a:p>
          <a:p>
            <a:pPr lvl="2"/>
            <a:r>
              <a:rPr lang="en-US" dirty="0"/>
              <a:t>Probably actively being worked on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/>
              <a:t>Caveat: System </a:t>
            </a:r>
            <a:r>
              <a:rPr lang="en-US" dirty="0" err="1" smtClean="0"/>
              <a:t>WebKit</a:t>
            </a:r>
            <a:r>
              <a:rPr lang="en-US" dirty="0" smtClean="0"/>
              <a:t> remains exposed to advertising, twitter, apps that use </a:t>
            </a:r>
            <a:r>
              <a:rPr lang="en-US" dirty="0" err="1" smtClean="0"/>
              <a:t>WebViews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56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SEAndroid</a:t>
            </a:r>
            <a:endParaRPr lang="en-US" dirty="0" smtClean="0"/>
          </a:p>
          <a:p>
            <a:pPr lvl="1"/>
            <a:r>
              <a:rPr lang="en-US" dirty="0" err="1" smtClean="0"/>
              <a:t>SELinux</a:t>
            </a:r>
            <a:r>
              <a:rPr lang="en-US" dirty="0" smtClean="0"/>
              <a:t> for Android</a:t>
            </a:r>
          </a:p>
          <a:p>
            <a:r>
              <a:rPr lang="en-US" dirty="0" err="1" smtClean="0"/>
              <a:t>seccomp</a:t>
            </a:r>
            <a:r>
              <a:rPr lang="en-US" dirty="0" smtClean="0"/>
              <a:t> sandbox!  (</a:t>
            </a:r>
            <a:r>
              <a:rPr lang="en-US" dirty="0"/>
              <a:t>Issue #</a:t>
            </a:r>
            <a:r>
              <a:rPr lang="en-US" dirty="0" smtClean="0"/>
              <a:t>166704)</a:t>
            </a:r>
          </a:p>
          <a:p>
            <a:r>
              <a:rPr lang="en-US" dirty="0" smtClean="0"/>
              <a:t>Kernel hardening (PXN, UDEREF,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SAFEDROID from </a:t>
            </a:r>
            <a:r>
              <a:rPr lang="en-US" dirty="0" err="1" smtClean="0"/>
              <a:t>Subreption</a:t>
            </a:r>
            <a:endParaRPr lang="en-US" dirty="0" smtClean="0"/>
          </a:p>
          <a:p>
            <a:r>
              <a:rPr lang="en-US" dirty="0" smtClean="0"/>
              <a:t>FORTIFY_SOURCE</a:t>
            </a:r>
            <a:endParaRPr lang="en-US" dirty="0"/>
          </a:p>
          <a:p>
            <a:r>
              <a:rPr lang="en-US" dirty="0" smtClean="0"/>
              <a:t>Future looks promising / challenging!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https://code.google.com/p/chromium/issues/detail?id=166704</a:t>
            </a:r>
          </a:p>
        </p:txBody>
      </p:sp>
    </p:spTree>
    <p:extLst>
      <p:ext uri="{BB962C8B-B14F-4D97-AF65-F5344CB8AC3E}">
        <p14:creationId xmlns:p14="http://schemas.microsoft.com/office/powerpoint/2010/main" val="815750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 /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2861">
            <a:off x="7094246" y="-1209479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47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Nexus™ devices if possible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google</a:t>
            </a:r>
            <a:r>
              <a:rPr lang="en-US" dirty="0"/>
              <a:t>, faster updates</a:t>
            </a:r>
          </a:p>
          <a:p>
            <a:r>
              <a:rPr lang="en-US" dirty="0"/>
              <a:t>Always use the latest version</a:t>
            </a:r>
          </a:p>
          <a:p>
            <a:r>
              <a:rPr lang="en-US" dirty="0"/>
              <a:t>Use Chrome for Android!</a:t>
            </a:r>
          </a:p>
          <a:p>
            <a:r>
              <a:rPr lang="en-US" dirty="0"/>
              <a:t>Buy devices up-front</a:t>
            </a:r>
          </a:p>
          <a:p>
            <a:pPr lvl="1"/>
            <a:r>
              <a:rPr lang="en-US" dirty="0"/>
              <a:t>Don’t sign up for 2 year contracts</a:t>
            </a:r>
          </a:p>
          <a:p>
            <a:pPr lvl="2"/>
            <a:r>
              <a:rPr lang="en-US" dirty="0"/>
              <a:t>Send a message to carriers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10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 to Carriers/OEMs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/>
              <a:t>Provide proper and detailed disclosures w/ updates</a:t>
            </a:r>
          </a:p>
          <a:p>
            <a:pPr lvl="1"/>
            <a:r>
              <a:rPr lang="en-US" dirty="0"/>
              <a:t>Tell which updates are in </a:t>
            </a:r>
            <a:r>
              <a:rPr lang="en-US" dirty="0" smtClean="0"/>
              <a:t>progress</a:t>
            </a:r>
          </a:p>
          <a:p>
            <a:pPr lvl="2"/>
            <a:endParaRPr lang="en-US" dirty="0"/>
          </a:p>
          <a:p>
            <a:r>
              <a:rPr lang="en-US" dirty="0" smtClean="0"/>
              <a:t>Be more transparent</a:t>
            </a:r>
            <a:endParaRPr lang="en-US" dirty="0"/>
          </a:p>
          <a:p>
            <a:pPr lvl="1"/>
            <a:r>
              <a:rPr lang="en-US" dirty="0" smtClean="0"/>
              <a:t>Explain </a:t>
            </a:r>
            <a:r>
              <a:rPr lang="en-US" dirty="0"/>
              <a:t>WHY people aren’t getting </a:t>
            </a:r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Communicate your 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528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your customer’s needs first!</a:t>
            </a:r>
          </a:p>
          <a:p>
            <a:pPr lvl="1"/>
            <a:r>
              <a:rPr lang="en-US" dirty="0" smtClean="0"/>
              <a:t>Stop </a:t>
            </a:r>
            <a:r>
              <a:rPr lang="en-US" dirty="0"/>
              <a:t>bloating things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Get updates to users faster</a:t>
            </a:r>
          </a:p>
          <a:p>
            <a:pPr lvl="2"/>
            <a:r>
              <a:rPr lang="en-US" dirty="0"/>
              <a:t>Possibly an opt-in beta program?</a:t>
            </a:r>
          </a:p>
          <a:p>
            <a:pPr lvl="1"/>
            <a:r>
              <a:rPr lang="en-US" dirty="0" smtClean="0"/>
              <a:t>Support devices at least as long as the contract!!!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17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OEMs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your customer’s needs first!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more security updates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Release </a:t>
            </a:r>
            <a:r>
              <a:rPr lang="en-US" dirty="0"/>
              <a:t>security fixes faster</a:t>
            </a:r>
          </a:p>
          <a:p>
            <a:pPr lvl="2"/>
            <a:r>
              <a:rPr lang="en-US" dirty="0"/>
              <a:t>Offer updates outside of carriers?</a:t>
            </a:r>
          </a:p>
          <a:p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/>
              <a:t>making so many changes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834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86998"/>
          </a:xfrm>
        </p:spPr>
        <p:txBody>
          <a:bodyPr>
            <a:normAutofit/>
          </a:bodyPr>
          <a:lstStyle/>
          <a:p>
            <a:r>
              <a:rPr lang="en-US" dirty="0"/>
              <a:t>Founded in 2003</a:t>
            </a:r>
          </a:p>
          <a:p>
            <a:pPr lvl="3"/>
            <a:endParaRPr lang="en-US" dirty="0"/>
          </a:p>
          <a:p>
            <a:r>
              <a:rPr lang="en-US" dirty="0"/>
              <a:t>Acquired by Google in 2005</a:t>
            </a:r>
          </a:p>
          <a:p>
            <a:pPr lvl="3"/>
            <a:endParaRPr lang="en-US" dirty="0"/>
          </a:p>
          <a:p>
            <a:r>
              <a:rPr lang="en-US" dirty="0"/>
              <a:t>Released publicly in 2008 (HTC G1/Dream)</a:t>
            </a:r>
          </a:p>
          <a:p>
            <a:pPr lvl="3"/>
            <a:endParaRPr lang="en-US" dirty="0"/>
          </a:p>
          <a:p>
            <a:r>
              <a:rPr lang="en-US" dirty="0" smtClean="0"/>
              <a:t>~ 33 releases </a:t>
            </a:r>
            <a:r>
              <a:rPr lang="en-US" dirty="0"/>
              <a:t>so </a:t>
            </a:r>
            <a:r>
              <a:rPr lang="en-US" dirty="0" smtClean="0"/>
              <a:t>far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History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10200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http://en.wikipedia.org/wiki/Android_version_history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590401"/>
            <a:ext cx="469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http://socialcompare.com/en/comparison/android-versions-comparison</a:t>
            </a:r>
          </a:p>
        </p:txBody>
      </p:sp>
    </p:spTree>
    <p:extLst>
      <p:ext uri="{BB962C8B-B14F-4D97-AF65-F5344CB8AC3E}">
        <p14:creationId xmlns:p14="http://schemas.microsoft.com/office/powerpoint/2010/main" val="16583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OEMs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open source using source code repositories!</a:t>
            </a:r>
          </a:p>
          <a:p>
            <a:pPr lvl="1"/>
            <a:r>
              <a:rPr lang="en-US" dirty="0" smtClean="0"/>
              <a:t>These kernel tar-balls are unwieldy and entirely wasteful</a:t>
            </a:r>
          </a:p>
          <a:p>
            <a:pPr lvl="1"/>
            <a:r>
              <a:rPr lang="en-US" dirty="0" smtClean="0"/>
              <a:t>Commit information lets researchers make sense of things</a:t>
            </a:r>
          </a:p>
        </p:txBody>
      </p:sp>
    </p:spTree>
    <p:extLst>
      <p:ext uri="{BB962C8B-B14F-4D97-AF65-F5344CB8AC3E}">
        <p14:creationId xmlns:p14="http://schemas.microsoft.com/office/powerpoint/2010/main" val="34256603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pPr lvl="1"/>
            <a:r>
              <a:rPr lang="en-US" dirty="0"/>
              <a:t>Continue improving security (CTS </a:t>
            </a:r>
            <a:r>
              <a:rPr lang="en-US" dirty="0" err="1"/>
              <a:t>ftw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Release more security updates</a:t>
            </a:r>
            <a:r>
              <a:rPr lang="en-US" dirty="0" smtClean="0"/>
              <a:t>!</a:t>
            </a:r>
          </a:p>
          <a:p>
            <a:pPr lvl="3"/>
            <a:endParaRPr lang="en-US" dirty="0"/>
          </a:p>
          <a:p>
            <a:r>
              <a:rPr lang="en-US" dirty="0"/>
              <a:t>Personal requests (one can hope)</a:t>
            </a:r>
          </a:p>
          <a:p>
            <a:pPr lvl="1"/>
            <a:r>
              <a:rPr lang="en-US" dirty="0"/>
              <a:t>More devices </a:t>
            </a:r>
            <a:r>
              <a:rPr lang="en-US" dirty="0">
                <a:sym typeface="Wingdings" pitchFamily="2" charset="2"/>
              </a:rPr>
              <a:t>with a qwerty keyboard </a:t>
            </a:r>
          </a:p>
          <a:p>
            <a:pPr lvl="1"/>
            <a:r>
              <a:rPr lang="en-US" dirty="0">
                <a:sym typeface="Wingdings" pitchFamily="2" charset="2"/>
              </a:rPr>
              <a:t>Oh, and send me Google Glass! </a:t>
            </a:r>
            <a:r>
              <a:rPr lang="en-US" dirty="0" smtClean="0">
                <a:sym typeface="Wingdings" pitchFamily="2" charset="2"/>
              </a:rPr>
              <a:t>;-)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17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Researchers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own disclosure</a:t>
            </a:r>
          </a:p>
          <a:p>
            <a:pPr lvl="1"/>
            <a:r>
              <a:rPr lang="en-US" dirty="0" smtClean="0"/>
              <a:t>Do it on your own timeline</a:t>
            </a:r>
            <a:endParaRPr lang="en-US" dirty="0"/>
          </a:p>
          <a:p>
            <a:pPr lvl="1"/>
            <a:r>
              <a:rPr lang="en-US" dirty="0" smtClean="0"/>
              <a:t>Release your own advisory</a:t>
            </a:r>
          </a:p>
          <a:p>
            <a:pPr lvl="2"/>
            <a:r>
              <a:rPr lang="en-US" dirty="0" smtClean="0"/>
              <a:t>Don’t bet on the vendors saying anything or giving you credit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Join me in researching Android security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7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Device pool is a mess</a:t>
            </a:r>
          </a:p>
          <a:p>
            <a:pPr lvl="1"/>
            <a:r>
              <a:rPr lang="en-US" dirty="0"/>
              <a:t>Nobody is getting timely patches</a:t>
            </a:r>
          </a:p>
          <a:p>
            <a:endParaRPr lang="en-US" dirty="0"/>
          </a:p>
          <a:p>
            <a:r>
              <a:rPr lang="en-US" dirty="0"/>
              <a:t>Researching Android security is challenging!</a:t>
            </a:r>
          </a:p>
          <a:p>
            <a:pPr lvl="1"/>
            <a:r>
              <a:rPr lang="en-US" dirty="0"/>
              <a:t>Many tools are half </a:t>
            </a:r>
            <a:r>
              <a:rPr lang="en-US" dirty="0" smtClean="0"/>
              <a:t>broken</a:t>
            </a:r>
            <a:endParaRPr lang="en-US" dirty="0"/>
          </a:p>
          <a:p>
            <a:pPr lvl="1"/>
            <a:r>
              <a:rPr lang="en-US" dirty="0"/>
              <a:t>But the situation is getting better all the time…</a:t>
            </a:r>
          </a:p>
          <a:p>
            <a:endParaRPr lang="en-US" dirty="0"/>
          </a:p>
          <a:p>
            <a:r>
              <a:rPr lang="en-US" dirty="0"/>
              <a:t>Android Security is </a:t>
            </a:r>
            <a:r>
              <a:rPr lang="en-US" dirty="0" smtClean="0"/>
              <a:t>maturing, very slowly.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94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676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Contact information: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@jduck1337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“</a:t>
            </a:r>
            <a:r>
              <a:rPr lang="en-US" sz="2000" dirty="0" err="1" smtClean="0">
                <a:solidFill>
                  <a:schemeClr val="accent1"/>
                </a:solidFill>
              </a:rPr>
              <a:t>jduck</a:t>
            </a:r>
            <a:r>
              <a:rPr lang="en-US" sz="2000" dirty="0" smtClean="0">
                <a:solidFill>
                  <a:schemeClr val="accent1"/>
                </a:solidFill>
              </a:rPr>
              <a:t>” on IRC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Email: </a:t>
            </a:r>
            <a:r>
              <a:rPr lang="en-US" sz="2000" dirty="0" err="1" smtClean="0">
                <a:solidFill>
                  <a:schemeClr val="accent1"/>
                </a:solidFill>
              </a:rPr>
              <a:t>jdrake</a:t>
            </a:r>
            <a:r>
              <a:rPr lang="en-US" sz="2000" dirty="0" smtClean="0">
                <a:solidFill>
                  <a:schemeClr val="accent1"/>
                </a:solidFill>
              </a:rPr>
              <a:t> [circled-a] accuvant.com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#</a:t>
            </a:r>
            <a:r>
              <a:rPr lang="en-US" sz="2000" dirty="0" err="1" smtClean="0">
                <a:solidFill>
                  <a:schemeClr val="accent1"/>
                </a:solidFill>
              </a:rPr>
              <a:t>droidsec</a:t>
            </a:r>
            <a:r>
              <a:rPr lang="en-US" sz="2000" dirty="0" smtClean="0">
                <a:solidFill>
                  <a:schemeClr val="accent1"/>
                </a:solidFill>
              </a:rPr>
              <a:t> on </a:t>
            </a:r>
            <a:r>
              <a:rPr lang="en-US" sz="2000" dirty="0" err="1" smtClean="0">
                <a:solidFill>
                  <a:schemeClr val="accent1"/>
                </a:solidFill>
              </a:rPr>
              <a:t>freenode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Keep an eye on my </a:t>
            </a:r>
            <a:r>
              <a:rPr lang="en-US" sz="2000" dirty="0" err="1">
                <a:solidFill>
                  <a:schemeClr val="accent1"/>
                </a:solidFill>
              </a:rPr>
              <a:t>github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;-)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" y="1981200"/>
            <a:ext cx="369779" cy="41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Android Hacker's Handbook (111860864X) c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857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Book in progress!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2861">
            <a:off x="7094246" y="-1209479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633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Subreption</a:t>
            </a:r>
            <a:r>
              <a:rPr lang="en-US" dirty="0"/>
              <a:t> guys working on a hardened Android build</a:t>
            </a:r>
          </a:p>
          <a:p>
            <a:pPr lvl="1"/>
            <a:r>
              <a:rPr lang="en-US" dirty="0"/>
              <a:t>Focused on OMAP (Galaxy Nexus, others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Heavily modified version of </a:t>
            </a:r>
            <a:r>
              <a:rPr lang="en-US" dirty="0" err="1"/>
              <a:t>PaX</a:t>
            </a:r>
            <a:endParaRPr lang="en-US" dirty="0"/>
          </a:p>
          <a:p>
            <a:pPr lvl="1"/>
            <a:r>
              <a:rPr lang="en-US" dirty="0"/>
              <a:t>Improved exploit mitigations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dlmalloc</a:t>
            </a:r>
            <a:r>
              <a:rPr lang="en-US" dirty="0"/>
              <a:t> with hardened </a:t>
            </a:r>
            <a:r>
              <a:rPr lang="en-US" dirty="0" err="1"/>
              <a:t>jemalloc</a:t>
            </a:r>
            <a:endParaRPr lang="en-US" dirty="0"/>
          </a:p>
          <a:p>
            <a:pPr lvl="1"/>
            <a:r>
              <a:rPr lang="en-US" dirty="0"/>
              <a:t>Kernel heap </a:t>
            </a:r>
            <a:r>
              <a:rPr lang="en-US" dirty="0" smtClean="0"/>
              <a:t>hardening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23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Up-to-date tools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 @</a:t>
            </a:r>
            <a:r>
              <a:rPr lang="en-US" dirty="0" err="1" smtClean="0"/>
              <a:t>pof</a:t>
            </a:r>
            <a:r>
              <a:rPr lang="en-US" dirty="0" smtClean="0"/>
              <a:t> for great tweets about Android tools!</a:t>
            </a:r>
          </a:p>
          <a:p>
            <a:endParaRPr lang="en-US" dirty="0"/>
          </a:p>
          <a:p>
            <a:r>
              <a:rPr lang="en-US" dirty="0" smtClean="0"/>
              <a:t>Watch who he re-tweets for more great people to follow.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413844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136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 ASLR Fail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232" y="1592282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commit 311886c6c6fcd3b531531f592d56caab5e2a259c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Author: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Selim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Gurun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&lt;sgurun@google.com&gt;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Date:   Fri Jan 13 10:47:15 2012 -0800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/>
                </a:solidFill>
              </a:rPr>
              <a:t>Prevent memory fragmentation.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Bug: 5817320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Prevent memory fragmentation and potential allocation failures. </a:t>
            </a:r>
            <a:r>
              <a:rPr lang="en-US" dirty="0">
                <a:solidFill>
                  <a:schemeClr val="accent3"/>
                </a:solidFill>
              </a:rPr>
              <a:t>This</a:t>
            </a:r>
          </a:p>
          <a:p>
            <a:r>
              <a:rPr lang="en-US" dirty="0">
                <a:solidFill>
                  <a:schemeClr val="accent3"/>
                </a:solidFill>
              </a:rPr>
              <a:t>    change is temporary.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Change-Id: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Id1e8f9606687648235ea9e18861125a8c799d812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86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 ASLR Fail #2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232" y="15240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diff --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/native/dalvik_system_Zygote.cpp b/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/native/dalvik_system_Zygote.cpp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index 31fecfd..2d66cef 100644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--- a/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/native/dalvik_system_Zygote.cpp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+++ b/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/native/dalvik_system_Zygote.cpp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@@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-446,6 +447,12 @@ static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pid_t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forkAndSpecializeCommon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u4*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bool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isSystemServer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dvmAbort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}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current = personality(0xffffFFFF);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success = personality((</a:t>
            </a:r>
            <a:r>
              <a:rPr lang="en-US" dirty="0">
                <a:solidFill>
                  <a:schemeClr val="accent3"/>
                </a:solidFill>
              </a:rPr>
              <a:t>ADDR_NO_RANDOMIZE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| current));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        if (success == -1)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          LOGW("Personality switch failed. current=%d error=%d\n", current,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errno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        }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pic>
        <p:nvPicPr>
          <p:cNvPr id="1026" name="Picture 2" descr="V:\presenting\2013-03 CanSecWest\slides\version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392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40269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Cupcake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660303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02859" y="3983033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Éclair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7280" y="4350589"/>
            <a:ext cx="8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Froyo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2425" y="3440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Gingerbread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2025" y="2819400"/>
            <a:ext cx="14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Honeycomb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4147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Ice Cream Sandwich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37696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Jelly 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en-US" dirty="0" err="1"/>
              <a:t>Umask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416425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commit 6ebf12fe1bc2de7af4522349973e8bfcc71d6126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Author: Nick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Kralevich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&lt;nnk@google.com&gt;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Date:   Mon Mar 26 09:09:11 2012 -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0700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Change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umask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of forked processes to 077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[…]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ueventd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: Keep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umask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at 000.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uevent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needs to be able to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create device nodes with exactly the permissions it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indicates.</a:t>
            </a:r>
          </a:p>
          <a:p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[…]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commit eb68fa8153d97f5f8b6d9062fcf91fe393e3bff3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Author: Nick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Kralevich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&lt;nnk@google.com&gt;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Date:   Mon Apr 2 13:00:35 2012 -0700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adb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set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umask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to 000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103254"/>
      </a:dk2>
      <a:lt2>
        <a:srgbClr val="CFE9BB"/>
      </a:lt2>
      <a:accent1>
        <a:srgbClr val="174A7C"/>
      </a:accent1>
      <a:accent2>
        <a:srgbClr val="7AC143"/>
      </a:accent2>
      <a:accent3>
        <a:srgbClr val="CC3838"/>
      </a:accent3>
      <a:accent4>
        <a:srgbClr val="4BACC6"/>
      </a:accent4>
      <a:accent5>
        <a:srgbClr val="F79646"/>
      </a:accent5>
      <a:accent6>
        <a:srgbClr val="800080"/>
      </a:accent6>
      <a:hlink>
        <a:srgbClr val="FFFFFF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4143</Words>
  <Application>Microsoft Office PowerPoint</Application>
  <PresentationFormat>On-screen Show (4:3)</PresentationFormat>
  <Paragraphs>813</Paragraphs>
  <Slides>90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An Android Hacker's Journey</vt:lpstr>
      <vt:lpstr>Overview</vt:lpstr>
      <vt:lpstr>About</vt:lpstr>
      <vt:lpstr>Goals / Motivations</vt:lpstr>
      <vt:lpstr>Survey</vt:lpstr>
      <vt:lpstr>Background</vt:lpstr>
      <vt:lpstr>Introduction</vt:lpstr>
      <vt:lpstr>Early History</vt:lpstr>
      <vt:lpstr>Version History</vt:lpstr>
      <vt:lpstr> Supported Architectures</vt:lpstr>
      <vt:lpstr>Ecosystem</vt:lpstr>
      <vt:lpstr>Ecosystem</vt:lpstr>
      <vt:lpstr>Ecosystem Groups Part I</vt:lpstr>
      <vt:lpstr>Ecosystem: OEMs / Carriers</vt:lpstr>
      <vt:lpstr>Ecosystem Groups Part II</vt:lpstr>
      <vt:lpstr>Open Handset Alliance (OHA)</vt:lpstr>
      <vt:lpstr>Ecosystem: Map</vt:lpstr>
      <vt:lpstr>Ecosystem: Summary</vt:lpstr>
      <vt:lpstr>Ecosystem: Take-aways</vt:lpstr>
      <vt:lpstr>Patching</vt:lpstr>
      <vt:lpstr>Patching: AUA</vt:lpstr>
      <vt:lpstr>Update Sources</vt:lpstr>
      <vt:lpstr>Update Formats</vt:lpstr>
      <vt:lpstr>Patching: CTS</vt:lpstr>
      <vt:lpstr>Time to Patch</vt:lpstr>
      <vt:lpstr>Patching: Summary</vt:lpstr>
      <vt:lpstr>Disclosure</vt:lpstr>
      <vt:lpstr>Why disclose?</vt:lpstr>
      <vt:lpstr>Disclosure</vt:lpstr>
      <vt:lpstr>android-security-announce</vt:lpstr>
      <vt:lpstr>Coordinated Disclosure</vt:lpstr>
      <vt:lpstr>Full Disclosure</vt:lpstr>
      <vt:lpstr>Partial Disclosure: VZW</vt:lpstr>
      <vt:lpstr>Partial Disclosure: VZW</vt:lpstr>
      <vt:lpstr>Non-disclosure?</vt:lpstr>
      <vt:lpstr>Attack Surface</vt:lpstr>
      <vt:lpstr>System Architecture</vt:lpstr>
      <vt:lpstr>PowerPoint Presentation</vt:lpstr>
      <vt:lpstr>Attack Surface Size</vt:lpstr>
      <vt:lpstr>Tools</vt:lpstr>
      <vt:lpstr>PowerPoint Presentation</vt:lpstr>
      <vt:lpstr>Custom BusyBox</vt:lpstr>
      <vt:lpstr>Custom BusyBox</vt:lpstr>
      <vt:lpstr>Source Code</vt:lpstr>
      <vt:lpstr>Source Code II</vt:lpstr>
      <vt:lpstr>Compilers</vt:lpstr>
      <vt:lpstr>Debuggers</vt:lpstr>
      <vt:lpstr>Debugging: Issues</vt:lpstr>
      <vt:lpstr>Debugging: Tips</vt:lpstr>
      <vt:lpstr>Debugging: Example Part I</vt:lpstr>
      <vt:lpstr>Debugging: Example Part II</vt:lpstr>
      <vt:lpstr>Debugging: Tips</vt:lpstr>
      <vt:lpstr>Debugging: Tips</vt:lpstr>
      <vt:lpstr>Using IDA Pro</vt:lpstr>
      <vt:lpstr>Exploitation</vt:lpstr>
      <vt:lpstr>Tons of Devices</vt:lpstr>
      <vt:lpstr>Device Pool by Android Version</vt:lpstr>
      <vt:lpstr>Exploitation</vt:lpstr>
      <vt:lpstr>Bionic Heap</vt:lpstr>
      <vt:lpstr>Browser Heap</vt:lpstr>
      <vt:lpstr>Dalvik ASLR Fail #1</vt:lpstr>
      <vt:lpstr>Information Leaks</vt:lpstr>
      <vt:lpstr>Hardening</vt:lpstr>
      <vt:lpstr>Mitigations History</vt:lpstr>
      <vt:lpstr>Hardening: Jelly Bean 4.1</vt:lpstr>
      <vt:lpstr>Dalvik ASLR Fail #2</vt:lpstr>
      <vt:lpstr>Dalvik ASLR Fail #2</vt:lpstr>
      <vt:lpstr>Hardening: Jelly Bean 4.1</vt:lpstr>
      <vt:lpstr>Hardening: Jelly Bean 4.2</vt:lpstr>
      <vt:lpstr>Hardening: Jelly Bean 4.2.2</vt:lpstr>
      <vt:lpstr>Hardening: ADB</vt:lpstr>
      <vt:lpstr>Chrome for Android</vt:lpstr>
      <vt:lpstr>Chrome for Android</vt:lpstr>
      <vt:lpstr>Future Mitigations</vt:lpstr>
      <vt:lpstr>Conclusions / Recommendations</vt:lpstr>
      <vt:lpstr>Recommendations to Users</vt:lpstr>
      <vt:lpstr>Recommendations to Carriers/OEMs</vt:lpstr>
      <vt:lpstr>Recommendations to Carriers</vt:lpstr>
      <vt:lpstr>Recommendations to OEMs</vt:lpstr>
      <vt:lpstr>Recommendations to OEMs II</vt:lpstr>
      <vt:lpstr>Recommendations to Google</vt:lpstr>
      <vt:lpstr>Recommendations to Researchers</vt:lpstr>
      <vt:lpstr>Conclusions</vt:lpstr>
      <vt:lpstr>QUESTIONS?</vt:lpstr>
      <vt:lpstr>BONUS SLIDES</vt:lpstr>
      <vt:lpstr>SAFEDROID</vt:lpstr>
      <vt:lpstr>Up-to-date tools info</vt:lpstr>
      <vt:lpstr>Dalvik ASLR Fail #2</vt:lpstr>
      <vt:lpstr>Dalvik ASLR Fail #2</vt:lpstr>
      <vt:lpstr>Hardening: Umask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Android Hacker's Journey</dc:title>
  <dc:creator>jdrake</dc:creator>
  <cp:lastModifiedBy>Joshua J. Drake</cp:lastModifiedBy>
  <cp:revision>299</cp:revision>
  <dcterms:created xsi:type="dcterms:W3CDTF">2006-08-16T00:00:00Z</dcterms:created>
  <dcterms:modified xsi:type="dcterms:W3CDTF">2013-03-04T21:43:36Z</dcterms:modified>
</cp:coreProperties>
</file>