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handoutMasterIdLst>
    <p:handoutMasterId r:id="rId90"/>
  </p:handoutMasterIdLst>
  <p:sldIdLst>
    <p:sldId id="256" r:id="rId2"/>
    <p:sldId id="429" r:id="rId3"/>
    <p:sldId id="281" r:id="rId4"/>
    <p:sldId id="354" r:id="rId5"/>
    <p:sldId id="420" r:id="rId6"/>
    <p:sldId id="355" r:id="rId7"/>
    <p:sldId id="378" r:id="rId8"/>
    <p:sldId id="424" r:id="rId9"/>
    <p:sldId id="381" r:id="rId10"/>
    <p:sldId id="379" r:id="rId11"/>
    <p:sldId id="425" r:id="rId12"/>
    <p:sldId id="380" r:id="rId13"/>
    <p:sldId id="377" r:id="rId14"/>
    <p:sldId id="394" r:id="rId15"/>
    <p:sldId id="417" r:id="rId16"/>
    <p:sldId id="477" r:id="rId17"/>
    <p:sldId id="478" r:id="rId18"/>
    <p:sldId id="479" r:id="rId19"/>
    <p:sldId id="428" r:id="rId20"/>
    <p:sldId id="465" r:id="rId21"/>
    <p:sldId id="481" r:id="rId22"/>
    <p:sldId id="480" r:id="rId23"/>
    <p:sldId id="349" r:id="rId24"/>
    <p:sldId id="473" r:id="rId25"/>
    <p:sldId id="427" r:id="rId26"/>
    <p:sldId id="430" r:id="rId27"/>
    <p:sldId id="426" r:id="rId28"/>
    <p:sldId id="351" r:id="rId29"/>
    <p:sldId id="482" r:id="rId30"/>
    <p:sldId id="466" r:id="rId31"/>
    <p:sldId id="464" r:id="rId32"/>
    <p:sldId id="434" r:id="rId33"/>
    <p:sldId id="431" r:id="rId34"/>
    <p:sldId id="432" r:id="rId35"/>
    <p:sldId id="469" r:id="rId36"/>
    <p:sldId id="468" r:id="rId37"/>
    <p:sldId id="404" r:id="rId38"/>
    <p:sldId id="405" r:id="rId39"/>
    <p:sldId id="407" r:id="rId40"/>
    <p:sldId id="433" r:id="rId41"/>
    <p:sldId id="467" r:id="rId42"/>
    <p:sldId id="356" r:id="rId43"/>
    <p:sldId id="371" r:id="rId44"/>
    <p:sldId id="406" r:id="rId45"/>
    <p:sldId id="447" r:id="rId46"/>
    <p:sldId id="357" r:id="rId47"/>
    <p:sldId id="361" r:id="rId48"/>
    <p:sldId id="446" r:id="rId49"/>
    <p:sldId id="362" r:id="rId50"/>
    <p:sldId id="470" r:id="rId51"/>
    <p:sldId id="363" r:id="rId52"/>
    <p:sldId id="452" r:id="rId53"/>
    <p:sldId id="453" r:id="rId54"/>
    <p:sldId id="450" r:id="rId55"/>
    <p:sldId id="462" r:id="rId56"/>
    <p:sldId id="451" r:id="rId57"/>
    <p:sldId id="476" r:id="rId58"/>
    <p:sldId id="358" r:id="rId59"/>
    <p:sldId id="421" r:id="rId60"/>
    <p:sldId id="374" r:id="rId61"/>
    <p:sldId id="472" r:id="rId62"/>
    <p:sldId id="471" r:id="rId63"/>
    <p:sldId id="461" r:id="rId64"/>
    <p:sldId id="463" r:id="rId65"/>
    <p:sldId id="359" r:id="rId66"/>
    <p:sldId id="436" r:id="rId67"/>
    <p:sldId id="475" r:id="rId68"/>
    <p:sldId id="454" r:id="rId69"/>
    <p:sldId id="456" r:id="rId70"/>
    <p:sldId id="457" r:id="rId71"/>
    <p:sldId id="458" r:id="rId72"/>
    <p:sldId id="459" r:id="rId73"/>
    <p:sldId id="445" r:id="rId74"/>
    <p:sldId id="408" r:id="rId75"/>
    <p:sldId id="416" r:id="rId76"/>
    <p:sldId id="409" r:id="rId77"/>
    <p:sldId id="383" r:id="rId78"/>
    <p:sldId id="385" r:id="rId79"/>
    <p:sldId id="384" r:id="rId80"/>
    <p:sldId id="388" r:id="rId81"/>
    <p:sldId id="389" r:id="rId82"/>
    <p:sldId id="390" r:id="rId83"/>
    <p:sldId id="392" r:id="rId84"/>
    <p:sldId id="340" r:id="rId85"/>
    <p:sldId id="485" r:id="rId86"/>
    <p:sldId id="484" r:id="rId87"/>
    <p:sldId id="483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62626"/>
    <a:srgbClr val="1F1F1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0507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-355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DDB20-41D1-497F-9D34-9726AF68B80A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F4970-3A8D-43D4-B6F5-248F1D34C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42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E46B7-41D2-481F-8133-CCDFDBA6B851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0F1BA-2550-4DF9-98E9-7C10FDF4A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59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gsaays.com/wp-content/uploads/2012/04/copy-paste-material.jpg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ndroid_version_history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theverge.com/2011/12/7/2585779/android-histor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EHLO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65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speculative names for the future, we’ll see…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Raise your hand if you have</a:t>
            </a:r>
            <a:r>
              <a:rPr lang="en-US" baseline="0" dirty="0" smtClean="0"/>
              <a:t> a MIPS, PowerPC or </a:t>
            </a:r>
            <a:r>
              <a:rPr lang="en-US" baseline="0" dirty="0" err="1" smtClean="0"/>
              <a:t>SuperH</a:t>
            </a:r>
            <a:r>
              <a:rPr lang="en-US" baseline="0" dirty="0" smtClean="0"/>
              <a:t> device…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still have an Android</a:t>
            </a:r>
            <a:r>
              <a:rPr lang="en-US" baseline="0" dirty="0" smtClean="0"/>
              <a:t> device handy, f</a:t>
            </a:r>
            <a:r>
              <a:rPr lang="en-US" dirty="0" smtClean="0"/>
              <a:t>eel free</a:t>
            </a:r>
            <a:r>
              <a:rPr lang="en-US" baseline="0" dirty="0" smtClean="0"/>
              <a:t> to try it with me.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Google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baseline="0" dirty="0" smtClean="0"/>
              <a:t>Provides community leadership due to licensing and CTS (more on CTS in a bit)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baseline="0" dirty="0" smtClean="0"/>
              <a:t>Open source, but …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baseline="0" dirty="0" smtClean="0"/>
              <a:t>Secret in-house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and partnerships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baseline="0" dirty="0" smtClean="0"/>
              <a:t>Releases source in batches, not live commits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r>
              <a:rPr lang="en-US" baseline="0" dirty="0" smtClean="0"/>
              <a:t>Hardware </a:t>
            </a:r>
            <a:r>
              <a:rPr lang="en-US" baseline="0" dirty="0" err="1" smtClean="0"/>
              <a:t>fabs</a:t>
            </a:r>
            <a:endParaRPr lang="en-US" baseline="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baseline="0" dirty="0" smtClean="0"/>
              <a:t>When I talk about this group, I mean the hardware platform building blocks. That is, processors, sensors, etc. The chips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baseline="0" dirty="0" smtClean="0"/>
              <a:t>Processors – Systems-on-Chip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baseline="0" dirty="0" smtClean="0"/>
              <a:t>ARM doesn’t make chips, only designs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baseline="0" dirty="0" smtClean="0"/>
              <a:t>TI OMAP, </a:t>
            </a:r>
            <a:r>
              <a:rPr lang="en-US" baseline="0" dirty="0" err="1" smtClean="0"/>
              <a:t>Nvidia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Tegra</a:t>
            </a:r>
            <a:r>
              <a:rPr lang="en-US" baseline="0" dirty="0" smtClean="0"/>
              <a:t>, Samsung </a:t>
            </a:r>
            <a:r>
              <a:rPr lang="en-US" baseline="0" dirty="0" err="1" smtClean="0"/>
              <a:t>Exynos</a:t>
            </a:r>
            <a:r>
              <a:rPr lang="en-US" baseline="0" dirty="0" smtClean="0"/>
              <a:t>, Qualcomm </a:t>
            </a:r>
            <a:r>
              <a:rPr lang="en-US" baseline="0" dirty="0" err="1" smtClean="0"/>
              <a:t>MSMxxxxx</a:t>
            </a:r>
            <a:endParaRPr lang="en-US" baseline="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baseline="0" dirty="0" smtClean="0"/>
              <a:t>Various other peripherals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baseline="0" dirty="0" smtClean="0"/>
              <a:t>Radios, LCDs, sensors, </a:t>
            </a:r>
            <a:r>
              <a:rPr lang="en-US" baseline="0" dirty="0" err="1" smtClean="0"/>
              <a:t>gps</a:t>
            </a:r>
            <a:r>
              <a:rPr lang="en-US" baseline="0" dirty="0" smtClean="0"/>
              <a:t>, camera,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baseline="0" dirty="0" smtClean="0"/>
              <a:t>All hardware components need support in Linux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baseline="0" dirty="0" smtClean="0"/>
              <a:t>drivers, </a:t>
            </a:r>
            <a:r>
              <a:rPr lang="en-US" baseline="0" dirty="0" err="1" smtClean="0"/>
              <a:t>etc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r>
              <a:rPr lang="en-US" baseline="0" dirty="0" smtClean="0"/>
              <a:t>OEMs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baseline="0" dirty="0" smtClean="0"/>
              <a:t>Make devices for consumers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Attempt to customize the OS for brand loyalty or differentiation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baseline="0" dirty="0" smtClean="0"/>
              <a:t>May introduce security issues in the process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baseline="0" dirty="0" smtClean="0"/>
              <a:t>Handle integration with hardware platform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baseline="0" dirty="0" smtClean="0"/>
              <a:t>Plenty of proprietary blobs around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r>
              <a:rPr lang="en-US" baseline="0" dirty="0" smtClean="0"/>
              <a:t>Carriers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baseline="0" dirty="0" smtClean="0"/>
              <a:t>Provide mobile voice and data services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baseline="0" dirty="0" err="1" smtClean="0"/>
              <a:t>Vodaphone</a:t>
            </a:r>
            <a:r>
              <a:rPr lang="en-US" baseline="0" dirty="0" smtClean="0"/>
              <a:t>, AT&amp;T,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baseline="0" dirty="0" smtClean="0"/>
              <a:t>Add custom services (backup, voicemail,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baseline="0" dirty="0" smtClean="0"/>
              <a:t>Add paid </a:t>
            </a:r>
            <a:r>
              <a:rPr lang="en-US" baseline="0" dirty="0" err="1" smtClean="0"/>
              <a:t>bloatware</a:t>
            </a:r>
            <a:r>
              <a:rPr lang="en-US" baseline="0" dirty="0" smtClean="0"/>
              <a:t> to devices (preloaded system apps)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what we’re going to cover in the next 40 minutes or so…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won’t be covering Android Application</a:t>
            </a:r>
            <a:r>
              <a:rPr lang="en-US" baseline="0" dirty="0" smtClean="0"/>
              <a:t> security topics like </a:t>
            </a:r>
            <a:r>
              <a:rPr lang="en-US" dirty="0" smtClean="0"/>
              <a:t>Intents,</a:t>
            </a:r>
            <a:r>
              <a:rPr lang="en-US" baseline="0" dirty="0" smtClean="0"/>
              <a:t> Content Providers, Broadcast Receivers, and such.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Still, If you have a question about that stuff, I’ll do my best to answer them.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r>
              <a:rPr lang="en-US" baseline="0" dirty="0" smtClean="0"/>
              <a:t>Developers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baseline="0" dirty="0" smtClean="0"/>
              <a:t>Basically 3 groups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baseline="0" dirty="0" smtClean="0"/>
              <a:t>OS developers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baseline="0" dirty="0" smtClean="0"/>
              <a:t>Kernel developers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baseline="0" dirty="0" smtClean="0"/>
              <a:t>App Developers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baseline="0" dirty="0" smtClean="0"/>
              <a:t>Android has more OS and kernel developers than Apple, but Apple has more App developers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r>
              <a:rPr lang="en-US" baseline="0" dirty="0" smtClean="0"/>
              <a:t>Users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baseline="0" dirty="0" smtClean="0"/>
              <a:t>Want a single multi-function device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baseline="0" dirty="0" smtClean="0"/>
              <a:t>PDA Functions, Camera, Internet terminal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baseline="0" dirty="0" smtClean="0"/>
              <a:t>Play games while waiting in line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baseline="0" dirty="0" smtClean="0"/>
              <a:t>Spend a lot of money on their devices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baseline="0" dirty="0" smtClean="0"/>
              <a:t>New device: 300 up front, 2 </a:t>
            </a:r>
            <a:r>
              <a:rPr lang="en-US" baseline="0" dirty="0" err="1" smtClean="0"/>
              <a:t>yr</a:t>
            </a:r>
            <a:r>
              <a:rPr lang="en-US" baseline="0" dirty="0" smtClean="0"/>
              <a:t> contract at $100/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-&gt; ~2500 over 2yrs</a:t>
            </a:r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Founded in 2007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alliance states they are for increased openness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Members are not allowed to released Android builds that are not “Android Compatible”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(more about this in a bit)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open handset alliance currently includes pretty much all of the major Android vendors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frankly amazed </a:t>
            </a:r>
            <a:r>
              <a:rPr lang="en-US" baseline="0" dirty="0" smtClean="0"/>
              <a:t>that they’ve gotten this far.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Graph from Lookout Mobile security, shows the general who-develops-what graph.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Missing some pieces about hardware </a:t>
            </a:r>
            <a:r>
              <a:rPr lang="en-US" baseline="0" dirty="0" err="1" smtClean="0"/>
              <a:t>fabiractors</a:t>
            </a:r>
            <a:r>
              <a:rPr lang="en-US" baseline="0" dirty="0" smtClean="0"/>
              <a:t>, which would fit roughly where the blue “Private AOSP” box is..</a:t>
            </a:r>
          </a:p>
          <a:p>
            <a:r>
              <a:rPr lang="en-US" baseline="0" dirty="0" smtClean="0"/>
              <a:t>Although that box says Honeycomb is private, the source was released sometime after this graphic was made.</a:t>
            </a:r>
          </a:p>
          <a:p>
            <a:pPr lvl="1"/>
            <a:endParaRPr lang="en-US" baseline="0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Hardware people make the platform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Kernel drivers, architecture support code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Google makes the base OS and Framework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OEMs change everything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Carriers complicate the situation and add bloat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Third-party OS and Applications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Patching is still</a:t>
            </a:r>
            <a:r>
              <a:rPr lang="en-US" baseline="0" dirty="0" smtClean="0"/>
              <a:t> horrible d</a:t>
            </a:r>
            <a:r>
              <a:rPr lang="en-US" dirty="0" smtClean="0"/>
              <a:t>espite,</a:t>
            </a:r>
            <a:r>
              <a:rPr lang="en-US" baseline="0" dirty="0" smtClean="0"/>
              <a:t> or maybe because of, </a:t>
            </a:r>
            <a:r>
              <a:rPr lang="en-US" dirty="0" smtClean="0"/>
              <a:t>CTS.</a:t>
            </a:r>
            <a:endParaRPr lang="en-US" baseline="0" dirty="0" smtClean="0"/>
          </a:p>
          <a:p>
            <a:r>
              <a:rPr lang="en-US" dirty="0" smtClean="0"/>
              <a:t>Would be great to see some data on this, so fingers can be pointed in the right</a:t>
            </a:r>
            <a:r>
              <a:rPr lang="en-US" baseline="0" dirty="0" smtClean="0"/>
              <a:t> direction </a:t>
            </a:r>
            <a:r>
              <a:rPr lang="en-US" baseline="0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92D050"/>
                </a:solidFill>
              </a:rPr>
              <a:t>Binary/Source Audit, Reverse Engineering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92D050"/>
                </a:solidFill>
              </a:rPr>
              <a:t>Vulnerability Discovery &amp; Exploitation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Currently focused heavily on Android research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92D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93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bug bounties, only Mobile Pwn2Own...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Hours! WOW!!! Nice job</a:t>
            </a:r>
            <a:r>
              <a:rPr lang="en-US" baseline="0" dirty="0" smtClean="0"/>
              <a:t> Samsung!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example of coordinated disclosure</a:t>
            </a:r>
          </a:p>
          <a:p>
            <a:r>
              <a:rPr lang="en-US" baseline="0" dirty="0" smtClean="0"/>
              <a:t>About 3 months, not bad but could be better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screenshot from an</a:t>
            </a:r>
            <a:r>
              <a:rPr lang="en-US" baseline="0" dirty="0" smtClean="0"/>
              <a:t> old school </a:t>
            </a:r>
            <a:r>
              <a:rPr lang="en-US" dirty="0" smtClean="0"/>
              <a:t>Droid… They say there are important security fixes, but they don’t tell you what they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some</a:t>
            </a:r>
            <a:r>
              <a:rPr lang="en-US" baseline="0" dirty="0" smtClean="0"/>
              <a:t> “more information”, but still they don’t supply CVEs. Besides, I’d hardly call this a disclosure.</a:t>
            </a:r>
          </a:p>
          <a:p>
            <a:r>
              <a:rPr lang="en-US" baseline="0" dirty="0" smtClean="0"/>
              <a:t>The security community would really like to track this stuff in much more detail than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r>
              <a:rPr lang="en-US" baseline="0" dirty="0" smtClean="0"/>
              <a:t> </a:t>
            </a:r>
            <a:r>
              <a:rPr lang="en-US" baseline="0" smtClean="0"/>
              <a:t>of non-disclosure…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r>
              <a:rPr lang="en-US" baseline="0" dirty="0" smtClean="0"/>
              <a:t> </a:t>
            </a:r>
            <a:r>
              <a:rPr lang="en-US" baseline="0" smtClean="0"/>
              <a:t>of non-disclosure…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most widely used architecture diagram</a:t>
            </a:r>
            <a:r>
              <a:rPr lang="en-US" baseline="0" dirty="0" smtClean="0"/>
              <a:t> for Android. People always use it because it shows a ton of important Android-specific stuff.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stuff in blue is all </a:t>
            </a:r>
            <a:r>
              <a:rPr lang="en-US" baseline="0" dirty="0" err="1" smtClean="0"/>
              <a:t>Dalvik</a:t>
            </a:r>
            <a:r>
              <a:rPr lang="en-US" baseline="0" dirty="0" smtClean="0"/>
              <a:t> code, the source is in Java…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stuff in yellow makes it possible to run the stuff in blue.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stuff in green are libraries written in native code.</a:t>
            </a:r>
          </a:p>
          <a:p>
            <a:r>
              <a:rPr lang="en-US" baseline="0" dirty="0" smtClean="0"/>
              <a:t>This provides the most interesting attack surface for remote memory corruptions.</a:t>
            </a:r>
          </a:p>
          <a:p>
            <a:r>
              <a:rPr lang="en-US" baseline="0" dirty="0" smtClean="0"/>
              <a:t>It also includes the </a:t>
            </a:r>
            <a:r>
              <a:rPr lang="en-US" baseline="0" dirty="0" err="1" smtClean="0"/>
              <a:t>libc</a:t>
            </a:r>
            <a:r>
              <a:rPr lang="en-US" baseline="0" dirty="0" smtClean="0"/>
              <a:t>, called Bionic, which contains important stuff like the heap the implementation.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are also various JNI libraries in addition to the common system libraries shown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stuff in red is all kernel land. This stuff is great for escalating privileges once you get on a device.</a:t>
            </a:r>
          </a:p>
          <a:p>
            <a:endParaRPr lang="en-US" dirty="0" smtClean="0"/>
          </a:p>
          <a:p>
            <a:r>
              <a:rPr lang="en-US" dirty="0" smtClean="0"/>
              <a:t>Overall, you can see the system architecture is pretty complex. </a:t>
            </a:r>
          </a:p>
          <a:p>
            <a:endParaRPr lang="en-US" dirty="0" smtClean="0"/>
          </a:p>
          <a:p>
            <a:r>
              <a:rPr lang="en-US" dirty="0" smtClean="0"/>
              <a:t>Many operations in the system go all the way from </a:t>
            </a:r>
            <a:r>
              <a:rPr lang="en-US" dirty="0" err="1" smtClean="0"/>
              <a:t>Dalvik</a:t>
            </a:r>
            <a:r>
              <a:rPr lang="en-US" dirty="0" smtClean="0"/>
              <a:t> code,</a:t>
            </a:r>
            <a:r>
              <a:rPr lang="en-US" baseline="0" dirty="0" smtClean="0"/>
              <a:t> </a:t>
            </a:r>
            <a:r>
              <a:rPr lang="en-US" dirty="0" smtClean="0"/>
              <a:t>down into the kernel,</a:t>
            </a:r>
            <a:r>
              <a:rPr lang="en-US" baseline="0" dirty="0" smtClean="0"/>
              <a:t> and then all the way back to </a:t>
            </a:r>
            <a:r>
              <a:rPr lang="en-US" baseline="0" dirty="0" err="1" smtClean="0"/>
              <a:t>Dalvik</a:t>
            </a:r>
            <a:r>
              <a:rPr lang="en-US" baseline="0" dirty="0" smtClean="0"/>
              <a:t> code in another process.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 security awareness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Point out weaknesses when discovered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Spread the word about weaknesses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Provide</a:t>
            </a:r>
            <a:r>
              <a:rPr lang="en-US" baseline="0" dirty="0" smtClean="0"/>
              <a:t> “motivation” to parties involved in the ecosystem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apologize if you cant see this diagram very well. Hopefully you can see it well enough to get the gist of it…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mtClean="0"/>
              <a:t>Picture</a:t>
            </a:r>
            <a:r>
              <a:rPr lang="en-US" baseline="0" smtClean="0"/>
              <a:t> - </a:t>
            </a:r>
            <a:r>
              <a:rPr lang="en-US" smtClean="0">
                <a:hlinkClick r:id="rId3"/>
              </a:rPr>
              <a:t>http://www.blogsaays.com/wp-content/uploads/2012/04/copy-paste-material.jpg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a lot of places to get kernel sources. </a:t>
            </a:r>
          </a:p>
          <a:p>
            <a:endParaRPr lang="en-US" dirty="0" smtClean="0"/>
          </a:p>
          <a:p>
            <a:r>
              <a:rPr lang="en-US" dirty="0" smtClean="0"/>
              <a:t>Any of these sources may have potential</a:t>
            </a:r>
            <a:r>
              <a:rPr lang="en-US" baseline="0" dirty="0" smtClean="0"/>
              <a:t> modifications.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Beware, these sources may or may not really be what was used to build the kernel for your device…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Consult the binaries if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I’d like to ask a few questions. Please don’t be shy,</a:t>
            </a:r>
            <a:r>
              <a:rPr lang="en-US" baseline="0" dirty="0" smtClean="0"/>
              <a:t> please </a:t>
            </a:r>
            <a:r>
              <a:rPr lang="en-US" dirty="0" smtClean="0"/>
              <a:t>answer.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Your answers won’t be shared outside this room, but they will guide how I proceed with the rest of the talk.</a:t>
            </a:r>
          </a:p>
          <a:p>
            <a:r>
              <a:rPr lang="en-US" baseline="0" dirty="0" smtClean="0"/>
              <a:t>It will also help me spot like-minded people to chat up later </a:t>
            </a:r>
            <a:r>
              <a:rPr lang="en-US" baseline="0" dirty="0" smtClean="0">
                <a:sym typeface="Wingdings" pitchFamily="2" charset="2"/>
              </a:rPr>
              <a:t>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How many people here don’t know what Android</a:t>
            </a:r>
            <a:r>
              <a:rPr lang="en-US" baseline="0" dirty="0" smtClean="0"/>
              <a:t> is?</a:t>
            </a:r>
          </a:p>
          <a:p>
            <a:r>
              <a:rPr lang="en-US" baseline="0" dirty="0" smtClean="0"/>
              <a:t>How many people have at least one Android device?</a:t>
            </a:r>
          </a:p>
          <a:p>
            <a:r>
              <a:rPr lang="en-US" baseline="0" dirty="0" smtClean="0"/>
              <a:t>How many people have more than one?</a:t>
            </a:r>
          </a:p>
          <a:p>
            <a:r>
              <a:rPr lang="en-US" baseline="0" dirty="0" smtClean="0"/>
              <a:t>More than 5? 10? …?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have one with you, keep it handy. I’ll tell you about an Easter egg in a bit!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585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 example of my setup for remote</a:t>
            </a:r>
            <a:r>
              <a:rPr lang="en-US" baseline="0" dirty="0" smtClean="0"/>
              <a:t> </a:t>
            </a:r>
            <a:r>
              <a:rPr lang="en-US" dirty="0" smtClean="0"/>
              <a:t>debugging the browser.</a:t>
            </a:r>
          </a:p>
          <a:p>
            <a:endParaRPr lang="en-US" dirty="0" smtClean="0"/>
          </a:p>
          <a:p>
            <a:r>
              <a:rPr lang="en-US" dirty="0" smtClean="0"/>
              <a:t>The important parts are telling </a:t>
            </a:r>
            <a:r>
              <a:rPr lang="en-US" dirty="0" err="1" smtClean="0"/>
              <a:t>gdb</a:t>
            </a:r>
            <a:r>
              <a:rPr lang="en-US" dirty="0" smtClean="0"/>
              <a:t> where to find the binaries</a:t>
            </a:r>
            <a:r>
              <a:rPr lang="en-US" baseline="0" dirty="0" smtClean="0"/>
              <a:t> that you pull off the device.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case I was targeting the galaxy nexus, so I was able to build versions with symbols and use those for debugging.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did not need to put them on the device, which is nice.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smtClean="0"/>
              <a:t>Also, the “arm fallback-mode” stuff is helpful. Without the correct mode, inserting breakpoints might cause crashes.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device pool is very fragmented. Because of this, developing exploits that work across a wide range of devices can be difficult or impossible.</a:t>
            </a:r>
          </a:p>
          <a:p>
            <a:endParaRPr lang="en-US" dirty="0" smtClean="0"/>
          </a:p>
          <a:p>
            <a:r>
              <a:rPr lang="en-US" dirty="0" smtClean="0"/>
              <a:t>The heterogeneous nature of the code means some vulnerabilities will only affect a subset of the device pool.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the history of various mitigation features.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I’m not going to go through these in depth, but the thing to see here is when things were introduced…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look at a couple of these a bit more..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let’s go</a:t>
            </a:r>
            <a:r>
              <a:rPr lang="en-US" baseline="0" dirty="0" smtClean="0"/>
              <a:t> over some Android background…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Skip slides based on survey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546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tried</a:t>
            </a:r>
            <a:r>
              <a:rPr lang="en-US" baseline="0" dirty="0" smtClean="0"/>
              <a:t> to get the </a:t>
            </a:r>
            <a:r>
              <a:rPr lang="en-US" baseline="0" dirty="0" err="1" smtClean="0"/>
              <a:t>umask</a:t>
            </a:r>
            <a:r>
              <a:rPr lang="en-US" baseline="0" dirty="0" smtClean="0"/>
              <a:t> of all processes on the device, but it unfortunately isn’t exposed via </a:t>
            </a:r>
            <a:r>
              <a:rPr lang="en-US" baseline="0" dirty="0" err="1" smtClean="0"/>
              <a:t>procfs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Would need to inject a call to </a:t>
            </a:r>
            <a:r>
              <a:rPr lang="en-US" baseline="0" dirty="0" err="1" smtClean="0"/>
              <a:t>umask</a:t>
            </a:r>
            <a:r>
              <a:rPr lang="en-US" baseline="0" dirty="0" smtClean="0"/>
              <a:t>() into every process to find out…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Instead, I looked at the AOSP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be interesting to see the output</a:t>
            </a:r>
            <a:r>
              <a:rPr lang="en-US" baseline="0" dirty="0" smtClean="0"/>
              <a:t> of this!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Especially if Google, Carriers, or OEMs actually pick up the changes…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Android is currently the most</a:t>
            </a:r>
            <a:r>
              <a:rPr lang="en-US" baseline="0" dirty="0" smtClean="0"/>
              <a:t> popular smartphone operating system on the planet.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Although it is often touted as being open source, this is not entirely true. More on that in a bit.</a:t>
            </a:r>
          </a:p>
          <a:p>
            <a:endParaRPr lang="en-US" baseline="0" dirty="0" smtClean="0"/>
          </a:p>
          <a:p>
            <a:r>
              <a:rPr lang="en-US" dirty="0" smtClean="0"/>
              <a:t>It’s based on a modified version of the Linux kernel.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have recommendations for the various groups of people involved in Android…</a:t>
            </a:r>
          </a:p>
          <a:p>
            <a:endParaRPr lang="en-US" dirty="0" smtClean="0"/>
          </a:p>
          <a:p>
            <a:r>
              <a:rPr lang="en-US" dirty="0" smtClean="0"/>
              <a:t>Some of these are more of wishes</a:t>
            </a:r>
            <a:r>
              <a:rPr lang="en-US" baseline="0" dirty="0" smtClean="0"/>
              <a:t> than recommendations I guess, but here goes…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59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have recommendations for the various groups of people involved in Android…</a:t>
            </a:r>
          </a:p>
          <a:p>
            <a:endParaRPr lang="en-US" dirty="0" smtClean="0"/>
          </a:p>
          <a:p>
            <a:r>
              <a:rPr lang="en-US" dirty="0" smtClean="0"/>
              <a:t>Some of these are more of wishes</a:t>
            </a:r>
            <a:r>
              <a:rPr lang="en-US" baseline="0" dirty="0" smtClean="0"/>
              <a:t> than recommendations I guess, but here goes…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859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at AOSP, I found that the changes happened in Android’s “</a:t>
            </a:r>
            <a:r>
              <a:rPr lang="en-US" dirty="0" err="1" smtClean="0"/>
              <a:t>init</a:t>
            </a:r>
            <a:r>
              <a:rPr lang="en-US" dirty="0" smtClean="0"/>
              <a:t>” code.</a:t>
            </a:r>
          </a:p>
          <a:p>
            <a:r>
              <a:rPr lang="en-US" baseline="0" dirty="0" smtClean="0"/>
              <a:t>“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” is the first process in the system, started by the kernel, so these changes affect all </a:t>
            </a:r>
            <a:r>
              <a:rPr lang="en-US" baseline="0" dirty="0" err="1" smtClean="0"/>
              <a:t>procesess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</a:t>
            </a:r>
            <a:r>
              <a:rPr lang="en-US" baseline="0" dirty="0" err="1" smtClean="0"/>
              <a:t>ueventd</a:t>
            </a:r>
            <a:r>
              <a:rPr lang="en-US" baseline="0" dirty="0" smtClean="0"/>
              <a:t>” and “</a:t>
            </a:r>
            <a:r>
              <a:rPr lang="en-US" baseline="0" dirty="0" err="1" smtClean="0"/>
              <a:t>adbd</a:t>
            </a:r>
            <a:r>
              <a:rPr lang="en-US" baseline="0" dirty="0" smtClean="0"/>
              <a:t>” were both modified to set their </a:t>
            </a:r>
            <a:r>
              <a:rPr lang="en-US" baseline="0" dirty="0" err="1" smtClean="0"/>
              <a:t>umask</a:t>
            </a:r>
            <a:r>
              <a:rPr lang="en-US" baseline="0" dirty="0" smtClean="0"/>
              <a:t> back to zero.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commit logs say these processes need to be able to create files with explicit permissions. </a:t>
            </a:r>
          </a:p>
          <a:p>
            <a:r>
              <a:rPr lang="en-US" baseline="0" dirty="0" smtClean="0"/>
              <a:t>I would think that would be possible regardless of </a:t>
            </a:r>
            <a:r>
              <a:rPr lang="en-US" baseline="0" dirty="0" err="1" smtClean="0"/>
              <a:t>umask</a:t>
            </a:r>
            <a:r>
              <a:rPr lang="en-US" baseline="0" dirty="0" smtClean="0"/>
              <a:t>, but I’m not intimately familiar with the code… </a:t>
            </a:r>
          </a:p>
          <a:p>
            <a:r>
              <a:rPr lang="en-US" baseline="0" dirty="0" smtClean="0"/>
              <a:t>Regardless, it would probably would require more changes that way, which takes more effort, more testing, </a:t>
            </a:r>
            <a:r>
              <a:rPr lang="en-US" baseline="0" dirty="0" err="1" smtClean="0"/>
              <a:t>etc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Founded by Andy Rubin, Rich Miner, Nick Sears, and Chris White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information is from Wikipedia - </a:t>
            </a:r>
            <a:r>
              <a:rPr lang="en-US" dirty="0" smtClean="0">
                <a:hlinkClick r:id="rId3"/>
              </a:rPr>
              <a:t>http://en.wikipedia.org/wiki/Android_version_history</a:t>
            </a:r>
            <a:endParaRPr lang="en-US" dirty="0" smtClean="0"/>
          </a:p>
          <a:p>
            <a:r>
              <a:rPr lang="en-US" dirty="0" smtClean="0"/>
              <a:t>Another great reference is - </a:t>
            </a:r>
            <a:r>
              <a:rPr lang="en-US" dirty="0" smtClean="0">
                <a:hlinkClick r:id="rId4"/>
              </a:rPr>
              <a:t>http://www.theverge.com/2011/12/7/2585779/android-history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I’m not going to read through</a:t>
            </a:r>
            <a:r>
              <a:rPr lang="en-US" baseline="0" dirty="0" smtClean="0"/>
              <a:t> all this, but there are couple of important things to draw from this.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although Android is soon celebrating its fifth birthday, it’s really only been available for 4 years.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Second, the current version is 4.1.2 – Jelly Bean. It represents the culmination of development since inception.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F1BA-2550-4DF9-98E9-7C10FDF4AA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76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4333875"/>
            <a:ext cx="30099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792162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Oct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867400"/>
            <a:ext cx="279752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867400"/>
            <a:ext cx="261046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signal.com/reports/fragmentation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lookout.com/blog/2011/08/04/inside-the-android-security-patch-lifecycle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ookout.com/blog/2011/08/04/inside-the-android-security-patch-lifecycl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n0where.org/errata-to-avoiding-android-app-security-pitfa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h4ka.fr/android/galaxys3/from_0perm_to_INSTALL_PACKAGES_on_galaxy_S3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abs.mwrinfosecurity.com/advisories/2012/09/07/multiple-samsung-android-application-vulnerabilities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ymantec.com/connect/blogs/picture-worth-thousand-words-and-i-only-have-type-300" TargetMode="External"/><Relationship Id="rId5" Type="http://schemas.openxmlformats.org/officeDocument/2006/relationships/hyperlink" Target="http://ddanchev.blogspot.com/2007/03/complexity-and-threats-mind-mapping.html" TargetMode="External"/><Relationship Id="rId4" Type="http://schemas.openxmlformats.org/officeDocument/2006/relationships/hyperlink" Target="http://recxltd.blogspot.com/2012/02/reflecting-on-mobile-security-today.htm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://sourceforge.net/motorola/" TargetMode="External"/><Relationship Id="rId7" Type="http://schemas.openxmlformats.org/officeDocument/2006/relationships/hyperlink" Target="http://developer.sonymobile.com/downloads/opensource/" TargetMode="External"/><Relationship Id="rId12" Type="http://schemas.openxmlformats.org/officeDocument/2006/relationships/hyperlink" Target="http://htcdev.com/devcenter/downloads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aurora.org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hyperlink" Target="http://opensource.samsung.com/index.jsp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1.androidauthority.com/wp-content/uploads/2012/08/banner-best-army-military-soldier-games-android-120824.jpg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signal.com/reports/fragmentation.ph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ubreption.com/site_media/uploads/reports/droidleak_release.pdf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0where.org/errata-to-avoiding-android-app-security-pitfa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.googlesource.com/platform/dalvik/+/311886c6c6fcd3b531531f592d56caab5e2a259c%5e!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0where.org/errata-to-avoiding-android-app-security-pitfa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android.chrome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chrome.blogspot.com/2012/09/chrome-for-android-just-got-safer.html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reption.com/news/darpa-cyber-fast-track-funding-for-high-assurance-mobile-computing-rd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ndroid_version_histor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cialcompare.com/en/comparison/android-versions-comparison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.googlesource.com/platform/dalvik/+/311886c6c6fcd3b531531f592d56caab5e2a259c%5e!/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743200"/>
            <a:ext cx="3124200" cy="1143000"/>
          </a:xfrm>
        </p:spPr>
        <p:txBody>
          <a:bodyPr anchor="t">
            <a:normAutofit/>
          </a:bodyPr>
          <a:lstStyle/>
          <a:p>
            <a:r>
              <a:rPr lang="en-US" sz="1800" dirty="0" smtClean="0">
                <a:solidFill>
                  <a:srgbClr val="92D050"/>
                </a:solidFill>
              </a:rPr>
              <a:t>Joshua J. Drake</a:t>
            </a:r>
            <a:br>
              <a:rPr lang="en-US" sz="1800" dirty="0" smtClean="0">
                <a:solidFill>
                  <a:srgbClr val="92D050"/>
                </a:solidFill>
              </a:rPr>
            </a:br>
            <a:r>
              <a:rPr lang="en-US" sz="1800" dirty="0" smtClean="0">
                <a:solidFill>
                  <a:srgbClr val="92D050"/>
                </a:solidFill>
              </a:rPr>
              <a:t>First </a:t>
            </a:r>
            <a:r>
              <a:rPr lang="en-US" sz="1800" dirty="0" smtClean="0"/>
              <a:t>Annual Breakpoint</a:t>
            </a:r>
            <a:r>
              <a:rPr lang="en-US" sz="1800" dirty="0" smtClean="0">
                <a:solidFill>
                  <a:srgbClr val="92D050"/>
                </a:solidFill>
              </a:rPr>
              <a:t/>
            </a:r>
            <a:br>
              <a:rPr lang="en-US" sz="1800" dirty="0" smtClean="0">
                <a:solidFill>
                  <a:srgbClr val="92D050"/>
                </a:solidFill>
              </a:rPr>
            </a:br>
            <a:r>
              <a:rPr lang="en-US" sz="1800" dirty="0" smtClean="0">
                <a:solidFill>
                  <a:srgbClr val="92D050"/>
                </a:solidFill>
              </a:rPr>
              <a:t>October 17</a:t>
            </a:r>
            <a:r>
              <a:rPr lang="en-US" sz="1800" baseline="30000" dirty="0" smtClean="0">
                <a:solidFill>
                  <a:srgbClr val="92D050"/>
                </a:solidFill>
              </a:rPr>
              <a:t>th</a:t>
            </a:r>
            <a:r>
              <a:rPr lang="en-US" sz="1800" dirty="0" smtClean="0">
                <a:solidFill>
                  <a:srgbClr val="92D050"/>
                </a:solidFill>
              </a:rPr>
              <a:t> 2012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3400" y="838200"/>
            <a:ext cx="80772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92D050"/>
                </a:solidFill>
              </a:rPr>
              <a:t>Tackling the Android Challenge</a:t>
            </a:r>
          </a:p>
        </p:txBody>
      </p:sp>
      <p:pic>
        <p:nvPicPr>
          <p:cNvPr id="3074" name="Picture 2" descr="android_logo.png (310×35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88451">
            <a:off x="7278443" y="2488543"/>
            <a:ext cx="2952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54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Fun Fact I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Releases are named </a:t>
            </a:r>
            <a:r>
              <a:rPr lang="en-US" dirty="0">
                <a:solidFill>
                  <a:srgbClr val="92D050"/>
                </a:solidFill>
              </a:rPr>
              <a:t>alphabetically </a:t>
            </a:r>
            <a:r>
              <a:rPr lang="en-US" dirty="0" smtClean="0">
                <a:solidFill>
                  <a:srgbClr val="92D050"/>
                </a:solidFill>
              </a:rPr>
              <a:t>after sweets!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819400"/>
            <a:ext cx="4118811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rgbClr val="92D050"/>
                </a:solidFill>
              </a:rPr>
              <a:t>upcake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rgbClr val="92D050"/>
                </a:solidFill>
              </a:rPr>
              <a:t>onut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E</a:t>
            </a:r>
            <a:r>
              <a:rPr lang="en-US" dirty="0" err="1" smtClean="0">
                <a:solidFill>
                  <a:srgbClr val="92D050"/>
                </a:solidFill>
              </a:rPr>
              <a:t>clair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F</a:t>
            </a:r>
            <a:r>
              <a:rPr lang="en-US" dirty="0" err="1" smtClean="0">
                <a:solidFill>
                  <a:srgbClr val="92D050"/>
                </a:solidFill>
              </a:rPr>
              <a:t>royo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rgbClr val="92D050"/>
                </a:solidFill>
              </a:rPr>
              <a:t>ingerbread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H</a:t>
            </a:r>
            <a:r>
              <a:rPr lang="en-US" dirty="0" smtClean="0">
                <a:solidFill>
                  <a:srgbClr val="92D050"/>
                </a:solidFill>
              </a:rPr>
              <a:t>oneycomb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67200" y="2819400"/>
            <a:ext cx="41148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rgbClr val="92D050"/>
                </a:solidFill>
              </a:rPr>
              <a:t>ce Cream Sandwich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rgbClr val="92D050"/>
                </a:solidFill>
              </a:rPr>
              <a:t>elly Bean</a:t>
            </a:r>
            <a:endParaRPr lang="en-US" b="1" dirty="0" smtClean="0">
              <a:solidFill>
                <a:srgbClr val="92D050"/>
              </a:solidFill>
            </a:endParaRP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rgbClr val="92D050"/>
                </a:solidFill>
              </a:rPr>
              <a:t>ey Lime Pie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L</a:t>
            </a:r>
            <a:r>
              <a:rPr lang="en-US" dirty="0" smtClean="0">
                <a:solidFill>
                  <a:srgbClr val="92D050"/>
                </a:solidFill>
              </a:rPr>
              <a:t>??? Lollipop?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rgbClr val="92D050"/>
                </a:solidFill>
              </a:rPr>
              <a:t>??? Marble Cake?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rgbClr val="92D050"/>
                </a:solidFill>
              </a:rPr>
              <a:t>??? Nougat?</a:t>
            </a:r>
          </a:p>
        </p:txBody>
      </p:sp>
    </p:spTree>
    <p:extLst>
      <p:ext uri="{BB962C8B-B14F-4D97-AF65-F5344CB8AC3E}">
        <p14:creationId xmlns:p14="http://schemas.microsoft.com/office/powerpoint/2010/main" val="307671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Supported Architectures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Android supports </a:t>
            </a:r>
            <a:r>
              <a:rPr lang="en-US" dirty="0" smtClean="0">
                <a:solidFill>
                  <a:schemeClr val="bg1"/>
                </a:solidFill>
              </a:rPr>
              <a:t>at least </a:t>
            </a:r>
            <a:r>
              <a:rPr lang="en-US" b="1" dirty="0" smtClean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architectures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ARM</a:t>
            </a:r>
          </a:p>
          <a:p>
            <a:pPr marL="1371600" lvl="2" indent="-514350"/>
            <a:r>
              <a:rPr lang="en-US" dirty="0" smtClean="0">
                <a:solidFill>
                  <a:srgbClr val="92D050"/>
                </a:solidFill>
              </a:rPr>
              <a:t>The Lion’s share of devices out there…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x86</a:t>
            </a:r>
          </a:p>
          <a:p>
            <a:pPr marL="1371600" lvl="2" indent="-514350"/>
            <a:r>
              <a:rPr lang="en-US" dirty="0">
                <a:solidFill>
                  <a:srgbClr val="92D050"/>
                </a:solidFill>
              </a:rPr>
              <a:t>Google TV </a:t>
            </a:r>
            <a:r>
              <a:rPr lang="en-US" dirty="0" smtClean="0">
                <a:solidFill>
                  <a:srgbClr val="92D050"/>
                </a:solidFill>
              </a:rPr>
              <a:t>devices, tablets, phones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MIPS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PowerPC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Really anything Linux will run on…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Fun Fact II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There’s an Easter egg –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Settings -&gt; About Phone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Quickly tap “Android version” 4-5 times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Some are interactive (try long press, </a:t>
            </a:r>
            <a:r>
              <a:rPr lang="en-US" dirty="0" err="1" smtClean="0">
                <a:solidFill>
                  <a:srgbClr val="92D050"/>
                </a:solidFill>
              </a:rPr>
              <a:t>etc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DEMO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* Doesn’t appear to work on HTC devices…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  </a:t>
            </a:r>
            <a:r>
              <a:rPr lang="en-US" b="1" dirty="0" smtClean="0">
                <a:solidFill>
                  <a:srgbClr val="92D050"/>
                </a:solidFill>
              </a:rPr>
              <a:t>Y U NO FUN HTC?!</a:t>
            </a:r>
          </a:p>
        </p:txBody>
      </p:sp>
    </p:spTree>
    <p:extLst>
      <p:ext uri="{BB962C8B-B14F-4D97-AF65-F5344CB8AC3E}">
        <p14:creationId xmlns:p14="http://schemas.microsoft.com/office/powerpoint/2010/main" val="15512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77000" y="457200"/>
            <a:ext cx="2667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Ecosystem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It’s complicated…</a:t>
            </a:r>
            <a:endParaRPr lang="en-US" dirty="0"/>
          </a:p>
        </p:txBody>
      </p:sp>
      <p:pic>
        <p:nvPicPr>
          <p:cNvPr id="4" name="Picture 2" descr="android_logo.png (310×35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59166" y="152400"/>
            <a:ext cx="2952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2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Ecosystem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Understanding the Ecosystem is important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>
                <a:solidFill>
                  <a:srgbClr val="92D050"/>
                </a:solidFill>
              </a:rPr>
              <a:t>Provides perspective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Good to know who is responsible for what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Makes the complexities involved evident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Put yourself in their shoes…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Helps you put your palm on your face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98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Ecosystem: Groups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Six main groups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Google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Hardware fabricators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Original Equipment Manufacturers (OEMs)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Carriers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Developers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Users</a:t>
            </a:r>
          </a:p>
          <a:p>
            <a:pPr marL="514350" indent="-457200"/>
            <a:r>
              <a:rPr lang="en-US" dirty="0" smtClean="0">
                <a:solidFill>
                  <a:srgbClr val="92D050"/>
                </a:solidFill>
              </a:rPr>
              <a:t>All inter-dependent to varying degrees…</a:t>
            </a:r>
          </a:p>
        </p:txBody>
      </p:sp>
    </p:spTree>
    <p:extLst>
      <p:ext uri="{BB962C8B-B14F-4D97-AF65-F5344CB8AC3E}">
        <p14:creationId xmlns:p14="http://schemas.microsoft.com/office/powerpoint/2010/main" val="38376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Ecosystem: Groups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Six main groups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Google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Hardware fabricators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Original Equipment Manufacturers (OEMs)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Carriers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Developers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Users</a:t>
            </a:r>
          </a:p>
          <a:p>
            <a:pPr marL="514350" indent="-457200"/>
            <a:r>
              <a:rPr lang="en-US" dirty="0" smtClean="0">
                <a:solidFill>
                  <a:srgbClr val="92D050"/>
                </a:solidFill>
              </a:rPr>
              <a:t>All inter-dependent to varying degrees…</a:t>
            </a:r>
          </a:p>
        </p:txBody>
      </p:sp>
    </p:spTree>
    <p:extLst>
      <p:ext uri="{BB962C8B-B14F-4D97-AF65-F5344CB8AC3E}">
        <p14:creationId xmlns:p14="http://schemas.microsoft.com/office/powerpoint/2010/main" val="20409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Ecosystem: Groups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Six main groups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Google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Hardware fabricators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Original Equipment Manufacturers (OEMs)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Carriers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Developers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Users</a:t>
            </a:r>
          </a:p>
          <a:p>
            <a:pPr marL="514350" indent="-457200"/>
            <a:r>
              <a:rPr lang="en-US" dirty="0" smtClean="0">
                <a:solidFill>
                  <a:srgbClr val="92D050"/>
                </a:solidFill>
              </a:rPr>
              <a:t>All inter-dependent to varying degrees…</a:t>
            </a:r>
          </a:p>
        </p:txBody>
      </p:sp>
    </p:spTree>
    <p:extLst>
      <p:ext uri="{BB962C8B-B14F-4D97-AF65-F5344CB8AC3E}">
        <p14:creationId xmlns:p14="http://schemas.microsoft.com/office/powerpoint/2010/main" val="19699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Ecosystem: Groups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Six main groups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Google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Hardware fabricators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Original Equipment Manufacturers (OEMs)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Carriers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Developers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Users</a:t>
            </a:r>
          </a:p>
          <a:p>
            <a:pPr marL="514350" indent="-457200"/>
            <a:r>
              <a:rPr lang="en-US" dirty="0" smtClean="0">
                <a:solidFill>
                  <a:srgbClr val="92D050"/>
                </a:solidFill>
              </a:rPr>
              <a:t>All inter-dependent to varying degrees…</a:t>
            </a:r>
          </a:p>
        </p:txBody>
      </p:sp>
    </p:spTree>
    <p:extLst>
      <p:ext uri="{BB962C8B-B14F-4D97-AF65-F5344CB8AC3E}">
        <p14:creationId xmlns:p14="http://schemas.microsoft.com/office/powerpoint/2010/main" val="893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Ecosystem: OEMs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lvl="1"/>
            <a:endParaRPr lang="en-US" dirty="0" smtClean="0">
              <a:solidFill>
                <a:srgbClr val="92D050"/>
              </a:solidFill>
            </a:endParaRPr>
          </a:p>
        </p:txBody>
      </p:sp>
      <p:pic>
        <p:nvPicPr>
          <p:cNvPr id="1026" name="Picture 2" descr="C:\Users\jdrake\Desktop\oem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2999"/>
            <a:ext cx="8534400" cy="495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5486400"/>
            <a:ext cx="495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/>
              </a:rPr>
              <a:t>http://opensignal.com/reports/fragmentation.php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Overview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114800" cy="495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About Josh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Goals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Survey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Background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Ecosystem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Patching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Disclosure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1447800"/>
            <a:ext cx="4114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92D050"/>
                </a:solidFill>
              </a:rPr>
              <a:t>Attack Surface</a:t>
            </a:r>
          </a:p>
          <a:p>
            <a:r>
              <a:rPr lang="en-US" dirty="0">
                <a:solidFill>
                  <a:srgbClr val="92D050"/>
                </a:solidFill>
              </a:rPr>
              <a:t>Tools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Exploitation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Hardening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Recommendations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Conclusions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09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Ecosystem: Groups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Six main groups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Google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Hardware fabricators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Original Equipment Manufacturers (OEMs)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Carriers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Developers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Users</a:t>
            </a:r>
          </a:p>
          <a:p>
            <a:pPr marL="514350" indent="-457200"/>
            <a:r>
              <a:rPr lang="en-US" dirty="0" smtClean="0">
                <a:solidFill>
                  <a:srgbClr val="92D050"/>
                </a:solidFill>
              </a:rPr>
              <a:t>All inter-dependent to varying degrees…</a:t>
            </a:r>
          </a:p>
        </p:txBody>
      </p:sp>
    </p:spTree>
    <p:extLst>
      <p:ext uri="{BB962C8B-B14F-4D97-AF65-F5344CB8AC3E}">
        <p14:creationId xmlns:p14="http://schemas.microsoft.com/office/powerpoint/2010/main" val="37980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Ecosystem: Groups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Six main groups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Google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Hardware fabricators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Original Equipment Manufacturers (OEMs)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Carriers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Developers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Users</a:t>
            </a:r>
          </a:p>
          <a:p>
            <a:pPr marL="514350" indent="-457200"/>
            <a:r>
              <a:rPr lang="en-US" dirty="0" smtClean="0">
                <a:solidFill>
                  <a:srgbClr val="92D050"/>
                </a:solidFill>
              </a:rPr>
              <a:t>All inter-dependent to varying degrees…</a:t>
            </a:r>
          </a:p>
        </p:txBody>
      </p:sp>
    </p:spTree>
    <p:extLst>
      <p:ext uri="{BB962C8B-B14F-4D97-AF65-F5344CB8AC3E}">
        <p14:creationId xmlns:p14="http://schemas.microsoft.com/office/powerpoint/2010/main" val="274705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Ecosystem: Groups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Six main groups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Google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Hardware fabricators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Original Equipment Manufacturers (OEMs)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Carriers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Developers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Users</a:t>
            </a:r>
          </a:p>
          <a:p>
            <a:pPr marL="514350" indent="-457200"/>
            <a:r>
              <a:rPr lang="en-US" dirty="0" smtClean="0">
                <a:solidFill>
                  <a:srgbClr val="92D050"/>
                </a:solidFill>
              </a:rPr>
              <a:t>All inter-dependent to varying degrees…</a:t>
            </a:r>
          </a:p>
        </p:txBody>
      </p:sp>
    </p:spTree>
    <p:extLst>
      <p:ext uri="{BB962C8B-B14F-4D97-AF65-F5344CB8AC3E}">
        <p14:creationId xmlns:p14="http://schemas.microsoft.com/office/powerpoint/2010/main" val="30619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Open Handset Alliance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OHA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Founded 2007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Mission: increased openness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Compared to mobile ecosystem before Android?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Members Android builds must be “Android Compatible”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Currently includes </a:t>
            </a:r>
            <a:r>
              <a:rPr lang="en-US" dirty="0">
                <a:solidFill>
                  <a:srgbClr val="92D050"/>
                </a:solidFill>
              </a:rPr>
              <a:t>most vendors working with </a:t>
            </a:r>
            <a:r>
              <a:rPr lang="en-US" dirty="0" smtClean="0">
                <a:solidFill>
                  <a:srgbClr val="92D050"/>
                </a:solidFill>
              </a:rPr>
              <a:t>Android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3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Ecosystem: Summary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Massive cross-organizational Bureaucracy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Everyone working with different goals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Some goals are competing</a:t>
            </a:r>
          </a:p>
        </p:txBody>
      </p:sp>
    </p:spTree>
    <p:extLst>
      <p:ext uri="{BB962C8B-B14F-4D97-AF65-F5344CB8AC3E}">
        <p14:creationId xmlns:p14="http://schemas.microsoft.com/office/powerpoint/2010/main" val="164868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Ecosystem: Summary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Provides </a:t>
            </a:r>
            <a:r>
              <a:rPr lang="en-US" dirty="0">
                <a:solidFill>
                  <a:srgbClr val="92D050"/>
                </a:solidFill>
              </a:rPr>
              <a:t>a rich area for security </a:t>
            </a:r>
            <a:r>
              <a:rPr lang="en-US" dirty="0" smtClean="0">
                <a:solidFill>
                  <a:srgbClr val="92D050"/>
                </a:solidFill>
              </a:rPr>
              <a:t>research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Implicit trust between groups</a:t>
            </a:r>
          </a:p>
          <a:p>
            <a:pPr lvl="3"/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Source code complexities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Creates “half-day” exploit risk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Ex: Bugs fixed in Chrome but not Android</a:t>
            </a:r>
          </a:p>
          <a:p>
            <a:pPr lvl="3"/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Lengthens </a:t>
            </a:r>
            <a:r>
              <a:rPr lang="en-US" dirty="0">
                <a:solidFill>
                  <a:srgbClr val="92D050"/>
                </a:solidFill>
              </a:rPr>
              <a:t>patch cycle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Leaves end-users unprotected</a:t>
            </a:r>
          </a:p>
          <a:p>
            <a:endParaRPr lang="en-U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android_logo.png (310×352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91" y="4513847"/>
            <a:ext cx="114083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65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Patching: Who’s Who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954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92D050"/>
              </a:solidFill>
            </a:endParaRPr>
          </a:p>
        </p:txBody>
      </p:sp>
      <p:pic>
        <p:nvPicPr>
          <p:cNvPr id="5122" name="Picture 2" descr="V:\presenting\2012-10 Breakpoint\slide assets\BH-preso-final.0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262814"/>
            <a:ext cx="58674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5715000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https://blog.lookout.com/blog/2011/08/04/inside-the-android-security-patch-lifecycle/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617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Updates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Updates for different pieces come from different places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Apps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Authors-&gt;Play Store-&gt;User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OS (via OTA)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Google-&gt;OEM-&gt;Carrier-&gt;User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Straight from Google for Nexus devices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8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Patching: AUA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Android Update </a:t>
            </a:r>
            <a:r>
              <a:rPr lang="en-US" dirty="0" smtClean="0">
                <a:solidFill>
                  <a:srgbClr val="92D050"/>
                </a:solidFill>
              </a:rPr>
              <a:t>Alliance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Required support for 18mo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But cellular contracts are 24mo!!!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Announced, but never mentioned again…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Who is even part of it?!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About the </a:t>
            </a:r>
            <a:r>
              <a:rPr lang="en-US" sz="3200" dirty="0" smtClean="0">
                <a:solidFill>
                  <a:srgbClr val="92D050"/>
                </a:solidFill>
              </a:rPr>
              <a:t>Presenter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Joshua </a:t>
            </a:r>
            <a:r>
              <a:rPr lang="en-US" dirty="0">
                <a:solidFill>
                  <a:srgbClr val="92D050"/>
                </a:solidFill>
              </a:rPr>
              <a:t>J. </a:t>
            </a:r>
            <a:r>
              <a:rPr lang="en-US" dirty="0" smtClean="0">
                <a:solidFill>
                  <a:srgbClr val="92D050"/>
                </a:solidFill>
              </a:rPr>
              <a:t>Drake, aka </a:t>
            </a:r>
            <a:r>
              <a:rPr lang="en-US" dirty="0" err="1" smtClean="0">
                <a:solidFill>
                  <a:srgbClr val="92D050"/>
                </a:solidFill>
              </a:rPr>
              <a:t>jduck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Senior Research Scientist with Accuvant LABS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Former                              Lead Exploit Developer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Researching Linux </a:t>
            </a:r>
            <a:r>
              <a:rPr lang="en-US" dirty="0">
                <a:solidFill>
                  <a:srgbClr val="92D050"/>
                </a:solidFill>
              </a:rPr>
              <a:t>security since </a:t>
            </a:r>
            <a:r>
              <a:rPr lang="en-US" dirty="0" smtClean="0">
                <a:solidFill>
                  <a:srgbClr val="92D050"/>
                </a:solidFill>
              </a:rPr>
              <a:t>1994 (1.1.59)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>
                <a:solidFill>
                  <a:srgbClr val="92D050"/>
                </a:solidFill>
              </a:rPr>
              <a:t>Researching Android security since </a:t>
            </a:r>
            <a:r>
              <a:rPr lang="en-US" dirty="0" smtClean="0">
                <a:solidFill>
                  <a:srgbClr val="92D050"/>
                </a:solidFill>
              </a:rPr>
              <a:t>Droid 1 (2009)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Consulted for </a:t>
            </a:r>
            <a:r>
              <a:rPr lang="en-US" dirty="0">
                <a:solidFill>
                  <a:srgbClr val="92D050"/>
                </a:solidFill>
              </a:rPr>
              <a:t>a major Android device OEM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Presented a working Android </a:t>
            </a:r>
            <a:r>
              <a:rPr lang="en-US" dirty="0">
                <a:solidFill>
                  <a:srgbClr val="92D050"/>
                </a:solidFill>
              </a:rPr>
              <a:t>ICS 4.0.1 browser exploit at </a:t>
            </a:r>
            <a:r>
              <a:rPr lang="en-US" dirty="0" err="1" smtClean="0">
                <a:solidFill>
                  <a:srgbClr val="92D050"/>
                </a:solidFill>
              </a:rPr>
              <a:t>BlackHat</a:t>
            </a:r>
            <a:r>
              <a:rPr lang="en-US" dirty="0" smtClean="0">
                <a:solidFill>
                  <a:srgbClr val="92D050"/>
                </a:solidFill>
              </a:rPr>
              <a:t> USA 2012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92D05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574257"/>
            <a:ext cx="22479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3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Patching: CTS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038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Android Compatibility Test Suite (CTS)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Google’s “Android Compatible” stamp of approval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Used to enforce security baselines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No known vulnerabilities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No world writable directories</a:t>
            </a:r>
          </a:p>
          <a:p>
            <a:pPr lvl="2"/>
            <a:r>
              <a:rPr lang="en-US" dirty="0" err="1" smtClean="0">
                <a:solidFill>
                  <a:srgbClr val="92D050"/>
                </a:solidFill>
              </a:rPr>
              <a:t>etc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Continually Evolving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Tests are open source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5334000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https://blog.lookout.com/blog/2011/08/04/inside-the-android-security-patch-lifecycle/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57200" y="5590401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http://blog.n0where.org/errata-to-avoiding-android-app-security-pitfa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86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Time to Patch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Google – Days or weeks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OEMs – Not enough information available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Carriers – Months or never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89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Patching: Summary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Little-to-no back-porting fixes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Again</a:t>
            </a:r>
            <a:r>
              <a:rPr lang="en-US" dirty="0">
                <a:solidFill>
                  <a:srgbClr val="92D050"/>
                </a:solidFill>
              </a:rPr>
              <a:t>, exploits for “half-day” bugs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Users left vulnerable indefinitely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Makes Microsoft look like Angels…</a:t>
            </a:r>
          </a:p>
        </p:txBody>
      </p:sp>
    </p:spTree>
    <p:extLst>
      <p:ext uri="{BB962C8B-B14F-4D97-AF65-F5344CB8AC3E}">
        <p14:creationId xmlns:p14="http://schemas.microsoft.com/office/powerpoint/2010/main" val="16093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Disclosure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android_logo.png (310×352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371600"/>
            <a:ext cx="114083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1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Disclosure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Practices vary…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Some full or coordinated </a:t>
            </a:r>
            <a:r>
              <a:rPr lang="en-US" dirty="0" smtClean="0">
                <a:solidFill>
                  <a:srgbClr val="92D050"/>
                </a:solidFill>
              </a:rPr>
              <a:t>disclosure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Researchers mostly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Some partial disclosure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Some non-disclosure</a:t>
            </a:r>
          </a:p>
          <a:p>
            <a:pPr lvl="3"/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In general, there is very little visible security effort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Not even official bug bounties???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2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Full Disclosure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5486400"/>
            <a:ext cx="6172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http://sh4ka.fr/android/galaxys3/from_0perm_to_INSTALL_PACKAGES_on_galaxy_S3.html</a:t>
            </a:r>
            <a:endParaRPr lang="en-US" sz="1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2" y="1219199"/>
            <a:ext cx="7863528" cy="419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1066800" y="4578334"/>
            <a:ext cx="6477000" cy="67946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Coordinated Disclosure</a:t>
            </a:r>
            <a:endParaRPr lang="en-US" sz="3200" dirty="0">
              <a:solidFill>
                <a:srgbClr val="92D05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49531"/>
            <a:ext cx="8534400" cy="4513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6778" y="5570167"/>
            <a:ext cx="83138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http://labs.mwrinfosecurity.com/advisories/2012/09/07/multiple-samsung-android-application-vulnerabilities/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1752600" y="5029200"/>
            <a:ext cx="4876800" cy="67946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28800" y="3089267"/>
            <a:ext cx="1371600" cy="339733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Partial Disclosure: VZW</a:t>
            </a:r>
            <a:endParaRPr lang="en-US" sz="3200" dirty="0">
              <a:solidFill>
                <a:srgbClr val="92D050"/>
              </a:solidFill>
            </a:endParaRPr>
          </a:p>
        </p:txBody>
      </p:sp>
      <p:pic>
        <p:nvPicPr>
          <p:cNvPr id="6" name="Picture 2" descr="V:\presenting\2012-10 Breakpoint\droid1-frk76-ota-more-inf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371600"/>
            <a:ext cx="81343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4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Partial Disclosure: VZW</a:t>
            </a:r>
            <a:endParaRPr lang="en-US" sz="3200" dirty="0">
              <a:solidFill>
                <a:srgbClr val="92D05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9633527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8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Non-disclosure?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Another example, from the recent dialer code + TEL URI issues: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47634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4371" y="5029200"/>
            <a:ext cx="8229600" cy="110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92D050"/>
                </a:solidFill>
              </a:rPr>
              <a:t>“…sent…SILENTLY…” – No CVE, no disclosure</a:t>
            </a:r>
          </a:p>
        </p:txBody>
      </p:sp>
    </p:spTree>
    <p:extLst>
      <p:ext uri="{BB962C8B-B14F-4D97-AF65-F5344CB8AC3E}">
        <p14:creationId xmlns:p14="http://schemas.microsoft.com/office/powerpoint/2010/main" val="38749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Goals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Improve </a:t>
            </a:r>
            <a:r>
              <a:rPr lang="en-US" dirty="0" smtClean="0"/>
              <a:t>Android security</a:t>
            </a:r>
            <a:endParaRPr lang="en-US" dirty="0"/>
          </a:p>
          <a:p>
            <a:pPr marL="914400" lvl="1" indent="-514350"/>
            <a:r>
              <a:rPr lang="en-US" dirty="0"/>
              <a:t>Improve security </a:t>
            </a:r>
            <a:r>
              <a:rPr lang="en-US" dirty="0" smtClean="0"/>
              <a:t>awareness</a:t>
            </a:r>
          </a:p>
          <a:p>
            <a:pPr marL="914400" lvl="1" indent="-514350"/>
            <a:r>
              <a:rPr lang="en-US" dirty="0" smtClean="0"/>
              <a:t>Provide motivation ;-)</a:t>
            </a:r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Enable other researchers to do their thing</a:t>
            </a:r>
          </a:p>
          <a:p>
            <a:pPr marL="914400" lvl="1" indent="-514350"/>
            <a:r>
              <a:rPr lang="en-US" dirty="0"/>
              <a:t>Summarize information from many sources</a:t>
            </a:r>
          </a:p>
          <a:p>
            <a:pPr marL="914400" lvl="1" indent="-514350"/>
            <a:r>
              <a:rPr lang="en-US" dirty="0"/>
              <a:t>Improve the tool-chain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92D050"/>
              </a:solidFill>
            </a:endParaRPr>
          </a:p>
          <a:p>
            <a:pPr lvl="1"/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51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Non-disclosure?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TEL URI issues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First public mention was from </a:t>
            </a:r>
            <a:r>
              <a:rPr lang="en-US" dirty="0" err="1" smtClean="0">
                <a:solidFill>
                  <a:srgbClr val="92D050"/>
                </a:solidFill>
              </a:rPr>
              <a:t>Ekoparty</a:t>
            </a:r>
            <a:r>
              <a:rPr lang="en-US" dirty="0" smtClean="0">
                <a:solidFill>
                  <a:srgbClr val="92D050"/>
                </a:solidFill>
              </a:rPr>
              <a:t> presentation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Patched prior by Samsung (on some devices)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Total timeline of only about 3 months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Not bad! … </a:t>
            </a:r>
            <a:r>
              <a:rPr lang="en-US" b="1" dirty="0" smtClean="0">
                <a:solidFill>
                  <a:srgbClr val="92D050"/>
                </a:solidFill>
              </a:rPr>
              <a:t>For those devices that got patched.</a:t>
            </a:r>
          </a:p>
        </p:txBody>
      </p:sp>
    </p:spTree>
    <p:extLst>
      <p:ext uri="{BB962C8B-B14F-4D97-AF65-F5344CB8AC3E}">
        <p14:creationId xmlns:p14="http://schemas.microsoft.com/office/powerpoint/2010/main" val="37904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Disclosure: Why?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Ability to track issues across organizations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CVEs help a lot here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Facilitates industry-wide peer review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Raises awareness</a:t>
            </a:r>
          </a:p>
        </p:txBody>
      </p:sp>
    </p:spTree>
    <p:extLst>
      <p:ext uri="{BB962C8B-B14F-4D97-AF65-F5344CB8AC3E}">
        <p14:creationId xmlns:p14="http://schemas.microsoft.com/office/powerpoint/2010/main" val="202587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ndroid_logo.png (310×35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35185">
            <a:off x="-1175762" y="1304997"/>
            <a:ext cx="2952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Attack Surface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739px-Android-System-Architecture.svg.png (739×6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172200" cy="501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Attack Surface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0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                   Attack Surface</a:t>
            </a:r>
            <a:endParaRPr lang="en-US" sz="3200" dirty="0">
              <a:solidFill>
                <a:srgbClr val="92D050"/>
              </a:solidFill>
            </a:endParaRPr>
          </a:p>
        </p:txBody>
      </p:sp>
      <p:pic>
        <p:nvPicPr>
          <p:cNvPr id="8194" name="Picture 2" descr="MobileThreatBlog-lg.jpg (1106×136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179"/>
            <a:ext cx="5486400" cy="674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91200" y="1905000"/>
            <a:ext cx="281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http://recxltd.blogspot.com/2012/02/reflecting-on-mobile-security-today.html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5791200" y="2514600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http://ddanchev.blogspot.com/2007/03/complexity-and-threats-mind-mapping.html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791200" y="3429000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6"/>
              </a:rPr>
              <a:t>http://www.symantec.com/connect/blogs/picture-worth-thousand-words-and-i-only-have-type-300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25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Attack Surface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The attack surface has grown since that diagram was created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The attack surface is HUGE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Especially “client-side” user-initiated stuff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Lots of pushing and polling going on</a:t>
            </a:r>
          </a:p>
        </p:txBody>
      </p:sp>
    </p:spTree>
    <p:extLst>
      <p:ext uri="{BB962C8B-B14F-4D97-AF65-F5344CB8AC3E}">
        <p14:creationId xmlns:p14="http://schemas.microsoft.com/office/powerpoint/2010/main" val="28307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android_logo.png (310×35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454316"/>
            <a:ext cx="2952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6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Custom </a:t>
            </a:r>
            <a:r>
              <a:rPr lang="en-US" sz="3200" dirty="0" err="1" smtClean="0">
                <a:solidFill>
                  <a:srgbClr val="92D050"/>
                </a:solidFill>
              </a:rPr>
              <a:t>BusyBox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Why?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Single binary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Others?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toolbox</a:t>
            </a:r>
          </a:p>
          <a:p>
            <a:pPr lvl="1"/>
            <a:r>
              <a:rPr lang="en-US" dirty="0" err="1" smtClean="0">
                <a:solidFill>
                  <a:srgbClr val="92D050"/>
                </a:solidFill>
              </a:rPr>
              <a:t>motobox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various </a:t>
            </a:r>
            <a:r>
              <a:rPr lang="en-US" dirty="0" err="1" smtClean="0">
                <a:solidFill>
                  <a:srgbClr val="92D050"/>
                </a:solidFill>
              </a:rPr>
              <a:t>busybox</a:t>
            </a:r>
            <a:r>
              <a:rPr lang="en-US" dirty="0" smtClean="0">
                <a:solidFill>
                  <a:srgbClr val="92D050"/>
                </a:solidFill>
              </a:rPr>
              <a:t> cross-compiles</a:t>
            </a:r>
          </a:p>
        </p:txBody>
      </p:sp>
    </p:spTree>
    <p:extLst>
      <p:ext uri="{BB962C8B-B14F-4D97-AF65-F5344CB8AC3E}">
        <p14:creationId xmlns:p14="http://schemas.microsoft.com/office/powerpoint/2010/main" val="373782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Custom </a:t>
            </a:r>
            <a:r>
              <a:rPr lang="en-US" sz="3200" dirty="0" err="1" smtClean="0">
                <a:solidFill>
                  <a:srgbClr val="92D050"/>
                </a:solidFill>
              </a:rPr>
              <a:t>BusyBox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Existing binaries have bugs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Issues mapping </a:t>
            </a:r>
            <a:r>
              <a:rPr lang="en-US" dirty="0" err="1" smtClean="0">
                <a:solidFill>
                  <a:srgbClr val="92D050"/>
                </a:solidFill>
              </a:rPr>
              <a:t>uid</a:t>
            </a:r>
            <a:r>
              <a:rPr lang="en-US" dirty="0" smtClean="0">
                <a:solidFill>
                  <a:srgbClr val="92D050"/>
                </a:solidFill>
              </a:rPr>
              <a:t> and </a:t>
            </a:r>
            <a:r>
              <a:rPr lang="en-US" dirty="0" err="1" smtClean="0">
                <a:solidFill>
                  <a:srgbClr val="92D050"/>
                </a:solidFill>
              </a:rPr>
              <a:t>gid</a:t>
            </a:r>
            <a:r>
              <a:rPr lang="en-US" dirty="0" smtClean="0">
                <a:solidFill>
                  <a:srgbClr val="92D050"/>
                </a:solidFill>
              </a:rPr>
              <a:t> to name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Issues mapping sockets connections</a:t>
            </a:r>
          </a:p>
          <a:p>
            <a:pPr lvl="2"/>
            <a:r>
              <a:rPr lang="en-US" dirty="0" err="1" smtClean="0">
                <a:solidFill>
                  <a:srgbClr val="92D050"/>
                </a:solidFill>
              </a:rPr>
              <a:t>lsof</a:t>
            </a:r>
            <a:endParaRPr lang="en-US" dirty="0" smtClean="0">
              <a:solidFill>
                <a:srgbClr val="92D050"/>
              </a:solidFill>
            </a:endParaRPr>
          </a:p>
          <a:p>
            <a:pPr lvl="2"/>
            <a:r>
              <a:rPr lang="en-US" dirty="0" err="1" smtClean="0">
                <a:solidFill>
                  <a:srgbClr val="92D050"/>
                </a:solidFill>
              </a:rPr>
              <a:t>netstat</a:t>
            </a:r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Will be working to address these issues soon</a:t>
            </a:r>
          </a:p>
        </p:txBody>
      </p:sp>
    </p:spTree>
    <p:extLst>
      <p:ext uri="{BB962C8B-B14F-4D97-AF65-F5344CB8AC3E}">
        <p14:creationId xmlns:p14="http://schemas.microsoft.com/office/powerpoint/2010/main" val="16957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Source Code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There is A LOT of it.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AOSP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Hardcore forking action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Lots of community “ROMs”</a:t>
            </a:r>
          </a:p>
          <a:p>
            <a:pPr lvl="2"/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Kernel sources by OEMs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CONFIG_MODULES=y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Can build your own modules!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“</a:t>
            </a:r>
            <a:r>
              <a:rPr lang="en-US" dirty="0" err="1" smtClean="0">
                <a:solidFill>
                  <a:srgbClr val="92D050"/>
                </a:solidFill>
              </a:rPr>
              <a:t>insmod</a:t>
            </a:r>
            <a:r>
              <a:rPr lang="en-US" dirty="0" smtClean="0">
                <a:solidFill>
                  <a:srgbClr val="92D050"/>
                </a:solidFill>
              </a:rPr>
              <a:t>” on devices!!</a:t>
            </a:r>
          </a:p>
        </p:txBody>
      </p:sp>
      <p:pic>
        <p:nvPicPr>
          <p:cNvPr id="4098" name="Picture 2" descr="copy-paste-material.jpg (583×77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634" y="1214437"/>
            <a:ext cx="3323269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95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264033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5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6200" y="2589752"/>
            <a:ext cx="3838575" cy="2363248"/>
            <a:chOff x="429126" y="2787088"/>
            <a:chExt cx="3838575" cy="2363248"/>
          </a:xfrm>
        </p:grpSpPr>
        <p:sp>
          <p:nvSpPr>
            <p:cNvPr id="10" name="Rectangle 9"/>
            <p:cNvSpPr/>
            <p:nvPr/>
          </p:nvSpPr>
          <p:spPr>
            <a:xfrm>
              <a:off x="461210" y="4873337"/>
              <a:ext cx="2282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hlinkClick r:id="rId3"/>
                </a:rPr>
                <a:t>http://sourceforge.net/motorola/</a:t>
              </a:r>
              <a:endParaRPr lang="en-US" sz="1200" dirty="0"/>
            </a:p>
          </p:txBody>
        </p:sp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26" y="2787088"/>
              <a:ext cx="3838575" cy="2085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Kernel Sources</a:t>
            </a:r>
            <a:endParaRPr lang="en-US" sz="3200" dirty="0">
              <a:solidFill>
                <a:srgbClr val="92D05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1066800"/>
            <a:ext cx="2590800" cy="1449677"/>
            <a:chOff x="381000" y="1295400"/>
            <a:chExt cx="2590800" cy="1449677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295400"/>
              <a:ext cx="2590800" cy="1172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81000" y="2468078"/>
              <a:ext cx="20467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hlinkClick r:id="rId6"/>
                </a:rPr>
                <a:t>https://www.codeaurora.org/</a:t>
              </a:r>
              <a:endParaRPr lang="en-US" sz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52875" y="1295400"/>
            <a:ext cx="4733925" cy="1877199"/>
            <a:chOff x="3200400" y="1295400"/>
            <a:chExt cx="4733925" cy="1877199"/>
          </a:xfrm>
        </p:grpSpPr>
        <p:sp>
          <p:nvSpPr>
            <p:cNvPr id="5" name="Rectangle 4"/>
            <p:cNvSpPr/>
            <p:nvPr/>
          </p:nvSpPr>
          <p:spPr>
            <a:xfrm>
              <a:off x="3200400" y="2895600"/>
              <a:ext cx="4572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200" dirty="0">
                  <a:hlinkClick r:id="rId7"/>
                </a:rPr>
                <a:t>http://developer.sonymobile.com/downloads/opensource/</a:t>
              </a:r>
              <a:endParaRPr lang="en-US" sz="1200" dirty="0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1295400"/>
              <a:ext cx="4733925" cy="159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4419600" y="3224190"/>
            <a:ext cx="4629150" cy="1957410"/>
            <a:chOff x="3457624" y="3581400"/>
            <a:chExt cx="4629150" cy="1957410"/>
          </a:xfrm>
        </p:grpSpPr>
        <p:sp>
          <p:nvSpPr>
            <p:cNvPr id="6" name="Rectangle 5"/>
            <p:cNvSpPr/>
            <p:nvPr/>
          </p:nvSpPr>
          <p:spPr>
            <a:xfrm>
              <a:off x="3457624" y="5261811"/>
              <a:ext cx="28480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hlinkClick r:id="rId9"/>
                </a:rPr>
                <a:t>http://opensource.samsung.com/index.jsp</a:t>
              </a:r>
              <a:endParaRPr lang="en-US" sz="1200" dirty="0"/>
            </a:p>
          </p:txBody>
        </p: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7624" y="3581400"/>
              <a:ext cx="4629150" cy="167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81575"/>
            <a:ext cx="3209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838200" y="5562600"/>
            <a:ext cx="27456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12"/>
              </a:rPr>
              <a:t>http://htcdev.com/devcenter/downloads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2902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Compilers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Many tool chains to choose from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SDK/NDK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AOSP “prebuilt”</a:t>
            </a:r>
          </a:p>
          <a:p>
            <a:pPr lvl="1"/>
            <a:r>
              <a:rPr lang="en-US" dirty="0" err="1" smtClean="0">
                <a:solidFill>
                  <a:srgbClr val="92D050"/>
                </a:solidFill>
              </a:rPr>
              <a:t>Linaro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Official ARM compiler (RVCT)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Others?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Debuggers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Many different versions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Various NDK revisions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Various AOSP prebuilt binaries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Versions from Linux </a:t>
            </a:r>
            <a:r>
              <a:rPr lang="en-US" dirty="0" err="1" smtClean="0">
                <a:solidFill>
                  <a:srgbClr val="92D050"/>
                </a:solidFill>
              </a:rPr>
              <a:t>distros</a:t>
            </a:r>
            <a:endParaRPr lang="en-US" dirty="0" smtClean="0">
              <a:solidFill>
                <a:srgbClr val="92D050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Might have to try lots to find a working version :-/</a:t>
            </a:r>
          </a:p>
        </p:txBody>
      </p:sp>
    </p:spTree>
    <p:extLst>
      <p:ext uri="{BB962C8B-B14F-4D97-AF65-F5344CB8AC3E}">
        <p14:creationId xmlns:p14="http://schemas.microsoft.com/office/powerpoint/2010/main" val="30420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Debugging: Issues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92D050"/>
                </a:solidFill>
              </a:rPr>
              <a:t>gdbserver</a:t>
            </a:r>
            <a:r>
              <a:rPr lang="en-US" dirty="0" smtClean="0">
                <a:solidFill>
                  <a:srgbClr val="92D050"/>
                </a:solidFill>
              </a:rPr>
              <a:t> will crash on you :-/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Need to investigate and fix these issues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Single-stepping nightmares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ARM </a:t>
            </a:r>
            <a:r>
              <a:rPr lang="en-US" dirty="0" err="1" smtClean="0">
                <a:solidFill>
                  <a:srgbClr val="92D050"/>
                </a:solidFill>
              </a:rPr>
              <a:t>vs</a:t>
            </a:r>
            <a:r>
              <a:rPr lang="en-US" dirty="0" smtClean="0">
                <a:solidFill>
                  <a:srgbClr val="92D050"/>
                </a:solidFill>
              </a:rPr>
              <a:t> Thumb insanity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x/</a:t>
            </a:r>
            <a:r>
              <a:rPr lang="en-US" dirty="0" err="1" smtClean="0">
                <a:solidFill>
                  <a:srgbClr val="92D050"/>
                </a:solidFill>
              </a:rPr>
              <a:t>i</a:t>
            </a:r>
            <a:r>
              <a:rPr lang="en-US" dirty="0" smtClean="0">
                <a:solidFill>
                  <a:srgbClr val="92D050"/>
                </a:solidFill>
              </a:rPr>
              <a:t> $pc</a:t>
            </a:r>
            <a:r>
              <a:rPr lang="en-US" smtClean="0">
                <a:solidFill>
                  <a:srgbClr val="92D050"/>
                </a:solidFill>
              </a:rPr>
              <a:t>|$cpsr.t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Symbols can tell the debugger which mode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5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Debugging: Tips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What worked for me –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Using the AOSP prebuilt debugger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arm-</a:t>
            </a:r>
            <a:r>
              <a:rPr lang="en-US" dirty="0" err="1" smtClean="0">
                <a:solidFill>
                  <a:srgbClr val="92D050"/>
                </a:solidFill>
              </a:rPr>
              <a:t>eabi</a:t>
            </a:r>
            <a:r>
              <a:rPr lang="en-US" dirty="0" smtClean="0">
                <a:solidFill>
                  <a:srgbClr val="92D050"/>
                </a:solidFill>
              </a:rPr>
              <a:t>-</a:t>
            </a:r>
            <a:r>
              <a:rPr lang="en-US" dirty="0" err="1" smtClean="0">
                <a:solidFill>
                  <a:srgbClr val="92D050"/>
                </a:solidFill>
              </a:rPr>
              <a:t>gdb</a:t>
            </a:r>
            <a:r>
              <a:rPr lang="en-US" dirty="0" smtClean="0">
                <a:solidFill>
                  <a:srgbClr val="92D050"/>
                </a:solidFill>
              </a:rPr>
              <a:t> and </a:t>
            </a:r>
            <a:r>
              <a:rPr lang="en-US" dirty="0" err="1" smtClean="0">
                <a:solidFill>
                  <a:srgbClr val="92D050"/>
                </a:solidFill>
              </a:rPr>
              <a:t>gdbserver</a:t>
            </a:r>
            <a:endParaRPr lang="en-US" dirty="0" smtClean="0">
              <a:solidFill>
                <a:srgbClr val="92D050"/>
              </a:solidFill>
            </a:endParaRPr>
          </a:p>
          <a:p>
            <a:pPr lvl="2"/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Pulling all relevant binaries from the device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Built bins with symbols from AOSP</a:t>
            </a:r>
          </a:p>
        </p:txBody>
      </p:sp>
    </p:spTree>
    <p:extLst>
      <p:ext uri="{BB962C8B-B14F-4D97-AF65-F5344CB8AC3E}">
        <p14:creationId xmlns:p14="http://schemas.microsoft.com/office/powerpoint/2010/main" val="24731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Debugging: Example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219200"/>
            <a:ext cx="8153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ubvm:0:galaxynexus$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-l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app_process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lib*so linker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rw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------- 1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jdrake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jdrake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9.7K May  6 02:21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app_process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lrwxrwxrwx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1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jdrake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jdrake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26 Jun  1 23:54 libc.so -&gt; symbols/system/lib/libc.so*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lrwxrwxrwx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1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jdrake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jdrake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28 Jun  1 23:42 libdvm.so -&gt; symbols/system/lib/libdvm.so*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lrwxrwxrwx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1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jdrake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jdrake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31 Jun 26 22:19 libstdc++.so -&gt; symbols/system/lib/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libstdc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++.so*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lrwxrwxrwx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1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jdrake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jdrake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32 May 29 04:24 libwebcore.so -&gt; symbols/system/lib/libwebcore.so*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rw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------- 1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jdrake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jdrake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39K May  6 02:20 linker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ubvm:0:galaxynexus$ cat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stuff.gdb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solib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-search-path 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set arm fallback-mode thumb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target remote 127.1:8080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[...]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set arm fallback-mode auto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cont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99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Debugging: Tips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With these two things together, you can get accurate source level debugging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         \o/    WIN    \o/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          ||                 ||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8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Debugging: Tips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Possible improvements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Use on-device debugger from ARM Linux </a:t>
            </a:r>
            <a:r>
              <a:rPr lang="en-US" dirty="0" err="1" smtClean="0">
                <a:solidFill>
                  <a:srgbClr val="92D050"/>
                </a:solidFill>
              </a:rPr>
              <a:t>distro</a:t>
            </a:r>
            <a:endParaRPr lang="en-US" dirty="0" smtClean="0">
              <a:solidFill>
                <a:srgbClr val="92D050"/>
              </a:solidFill>
            </a:endParaRP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Requires </a:t>
            </a:r>
            <a:r>
              <a:rPr lang="en-US" dirty="0" err="1" smtClean="0">
                <a:solidFill>
                  <a:srgbClr val="92D050"/>
                </a:solidFill>
              </a:rPr>
              <a:t>libc</a:t>
            </a:r>
            <a:r>
              <a:rPr lang="en-US" dirty="0" smtClean="0">
                <a:solidFill>
                  <a:srgbClr val="92D050"/>
                </a:solidFill>
              </a:rPr>
              <a:t>, </a:t>
            </a:r>
            <a:r>
              <a:rPr lang="en-US" dirty="0" err="1" smtClean="0">
                <a:solidFill>
                  <a:srgbClr val="92D050"/>
                </a:solidFill>
              </a:rPr>
              <a:t>etc</a:t>
            </a:r>
            <a:endParaRPr lang="en-US" dirty="0" smtClean="0">
              <a:solidFill>
                <a:srgbClr val="92D050"/>
              </a:solidFill>
            </a:endParaRP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Probably faster than USB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nner-best-army-military-soldier-games-android-120824.jpg (600×35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608" y="2667000"/>
            <a:ext cx="4522783" cy="263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699" y="5590401"/>
            <a:ext cx="7848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http://1.androidauthority.com/wp-content/uploads/2012/08/banner-best-army-military-soldier-games-android-120824.jpg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64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Device Pool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lvl="1"/>
            <a:endParaRPr lang="en-US" dirty="0" smtClean="0">
              <a:solidFill>
                <a:srgbClr val="92D050"/>
              </a:solidFill>
            </a:endParaRPr>
          </a:p>
        </p:txBody>
      </p:sp>
      <p:pic>
        <p:nvPicPr>
          <p:cNvPr id="2050" name="Picture 2" descr="C:\Users\jdrake\Desktop\devic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57474"/>
            <a:ext cx="8534400" cy="487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1526" y="5442284"/>
            <a:ext cx="495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4"/>
              </a:rPr>
              <a:t>http://opensignal.com/reports/fragmentation.php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android_logo.png (310×35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4931">
            <a:off x="7280963" y="2653965"/>
            <a:ext cx="2952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0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Exploitation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Most exploitation details are architecture specific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ARM presents some challenges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Separate data &amp; code cache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Multiple processor modes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ARM, Thumb, Thumb2, </a:t>
            </a:r>
            <a:r>
              <a:rPr lang="en-US" dirty="0" err="1" smtClean="0">
                <a:solidFill>
                  <a:srgbClr val="92D050"/>
                </a:solidFill>
              </a:rPr>
              <a:t>etc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More from Stephen Ridley tomorrow!</a:t>
            </a:r>
          </a:p>
        </p:txBody>
      </p:sp>
    </p:spTree>
    <p:extLst>
      <p:ext uri="{BB962C8B-B14F-4D97-AF65-F5344CB8AC3E}">
        <p14:creationId xmlns:p14="http://schemas.microsoft.com/office/powerpoint/2010/main" val="2274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Bionic Heap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Bionic (</a:t>
            </a:r>
            <a:r>
              <a:rPr lang="en-US" dirty="0" err="1" smtClean="0">
                <a:solidFill>
                  <a:srgbClr val="92D050"/>
                </a:solidFill>
              </a:rPr>
              <a:t>libc</a:t>
            </a:r>
            <a:r>
              <a:rPr lang="en-US" dirty="0" smtClean="0">
                <a:solidFill>
                  <a:srgbClr val="92D050"/>
                </a:solidFill>
              </a:rPr>
              <a:t>) uses </a:t>
            </a:r>
            <a:r>
              <a:rPr lang="en-US" dirty="0" err="1" smtClean="0">
                <a:solidFill>
                  <a:srgbClr val="92D050"/>
                </a:solidFill>
              </a:rPr>
              <a:t>dlmalloc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Supposedly somewhat hardened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Didn’t pose any challenge during recent exploit </a:t>
            </a:r>
            <a:r>
              <a:rPr lang="en-US" dirty="0" err="1" smtClean="0">
                <a:solidFill>
                  <a:srgbClr val="92D050"/>
                </a:solidFill>
              </a:rPr>
              <a:t>dev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Traditional unlink techniques should apply</a:t>
            </a:r>
          </a:p>
        </p:txBody>
      </p:sp>
    </p:spTree>
    <p:extLst>
      <p:ext uri="{BB962C8B-B14F-4D97-AF65-F5344CB8AC3E}">
        <p14:creationId xmlns:p14="http://schemas.microsoft.com/office/powerpoint/2010/main" val="8758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Browser Heap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92D050"/>
                </a:solidFill>
              </a:rPr>
              <a:t>WebKit</a:t>
            </a:r>
            <a:r>
              <a:rPr lang="en-US" dirty="0" smtClean="0">
                <a:solidFill>
                  <a:srgbClr val="92D050"/>
                </a:solidFill>
              </a:rPr>
              <a:t> has “</a:t>
            </a:r>
            <a:r>
              <a:rPr lang="en-US" dirty="0" err="1" smtClean="0">
                <a:solidFill>
                  <a:srgbClr val="92D050"/>
                </a:solidFill>
              </a:rPr>
              <a:t>fastMalloc</a:t>
            </a:r>
            <a:r>
              <a:rPr lang="en-US" dirty="0" smtClean="0">
                <a:solidFill>
                  <a:srgbClr val="92D050"/>
                </a:solidFill>
              </a:rPr>
              <a:t>” but all memory is serviced by </a:t>
            </a:r>
            <a:r>
              <a:rPr lang="en-US" dirty="0" err="1" smtClean="0">
                <a:solidFill>
                  <a:srgbClr val="92D050"/>
                </a:solidFill>
              </a:rPr>
              <a:t>dlmalloc</a:t>
            </a:r>
            <a:r>
              <a:rPr lang="en-US" dirty="0" smtClean="0">
                <a:solidFill>
                  <a:srgbClr val="92D050"/>
                </a:solidFill>
              </a:rPr>
              <a:t>!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Includes “new” and “delete”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Crashes dereferencing 0xbbadbeef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Usually not interesting…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Out of </a:t>
            </a:r>
            <a:r>
              <a:rPr lang="en-US" dirty="0" smtClean="0">
                <a:solidFill>
                  <a:srgbClr val="92D050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66200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92D050"/>
                </a:solidFill>
              </a:rPr>
              <a:t>Dalvik</a:t>
            </a:r>
            <a:r>
              <a:rPr lang="en-US" sz="3200" dirty="0" smtClean="0">
                <a:solidFill>
                  <a:srgbClr val="92D050"/>
                </a:solidFill>
              </a:rPr>
              <a:t> ASLR Fail #1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Zygote (</a:t>
            </a:r>
            <a:r>
              <a:rPr lang="en-US" dirty="0" err="1" smtClean="0">
                <a:solidFill>
                  <a:srgbClr val="92D050"/>
                </a:solidFill>
              </a:rPr>
              <a:t>app_process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Forks children, doesn’t use </a:t>
            </a:r>
            <a:r>
              <a:rPr lang="en-US" dirty="0" err="1" smtClean="0">
                <a:solidFill>
                  <a:srgbClr val="92D050"/>
                </a:solidFill>
              </a:rPr>
              <a:t>execve</a:t>
            </a:r>
            <a:r>
              <a:rPr lang="en-US" dirty="0" smtClean="0">
                <a:solidFill>
                  <a:srgbClr val="92D050"/>
                </a:solidFill>
              </a:rPr>
              <a:t>()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All Android Applications (Apps) share same initial memory layout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An info leak (from any App) is good until reboot at least, maybe longer…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The browser is an App!</a:t>
            </a:r>
          </a:p>
        </p:txBody>
      </p:sp>
    </p:spTree>
    <p:extLst>
      <p:ext uri="{BB962C8B-B14F-4D97-AF65-F5344CB8AC3E}">
        <p14:creationId xmlns:p14="http://schemas.microsoft.com/office/powerpoint/2010/main" val="288049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Information Leaks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92D050"/>
                </a:solidFill>
              </a:rPr>
              <a:t>Subreption</a:t>
            </a:r>
            <a:r>
              <a:rPr lang="en-US" dirty="0" smtClean="0">
                <a:solidFill>
                  <a:srgbClr val="92D050"/>
                </a:solidFill>
              </a:rPr>
              <a:t> paper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“Android </a:t>
            </a:r>
            <a:r>
              <a:rPr lang="en-US" dirty="0">
                <a:solidFill>
                  <a:srgbClr val="92D050"/>
                </a:solidFill>
              </a:rPr>
              <a:t>exploitation primers: </a:t>
            </a:r>
            <a:r>
              <a:rPr lang="en-US" dirty="0" smtClean="0">
                <a:solidFill>
                  <a:srgbClr val="92D050"/>
                </a:solidFill>
              </a:rPr>
              <a:t>lifting </a:t>
            </a:r>
            <a:r>
              <a:rPr lang="en-US" dirty="0">
                <a:solidFill>
                  <a:srgbClr val="92D050"/>
                </a:solidFill>
              </a:rPr>
              <a:t>the </a:t>
            </a:r>
            <a:r>
              <a:rPr lang="en-US" dirty="0" smtClean="0">
                <a:solidFill>
                  <a:srgbClr val="92D050"/>
                </a:solidFill>
              </a:rPr>
              <a:t>veil on </a:t>
            </a:r>
            <a:r>
              <a:rPr lang="en-US" dirty="0">
                <a:solidFill>
                  <a:srgbClr val="92D050"/>
                </a:solidFill>
              </a:rPr>
              <a:t>mobile oﬀensive security (Vol. I</a:t>
            </a:r>
            <a:r>
              <a:rPr lang="en-US" dirty="0" smtClean="0">
                <a:solidFill>
                  <a:srgbClr val="92D050"/>
                </a:solidFill>
              </a:rPr>
              <a:t>)”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Talks about using </a:t>
            </a:r>
            <a:r>
              <a:rPr lang="en-US" dirty="0" err="1" smtClean="0">
                <a:solidFill>
                  <a:srgbClr val="92D050"/>
                </a:solidFill>
              </a:rPr>
              <a:t>infoleaks</a:t>
            </a:r>
            <a:r>
              <a:rPr lang="en-US" dirty="0" smtClean="0">
                <a:solidFill>
                  <a:srgbClr val="92D050"/>
                </a:solidFill>
              </a:rPr>
              <a:t> to exploit the browser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Uses CVE-2010-4577 (Chris </a:t>
            </a:r>
            <a:r>
              <a:rPr lang="en-US" dirty="0" err="1" smtClean="0">
                <a:solidFill>
                  <a:srgbClr val="92D050"/>
                </a:solidFill>
              </a:rPr>
              <a:t>Rohlf’s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WebKit</a:t>
            </a:r>
            <a:r>
              <a:rPr lang="en-US" dirty="0" smtClean="0">
                <a:solidFill>
                  <a:srgbClr val="92D050"/>
                </a:solidFill>
              </a:rPr>
              <a:t> CSS Type confusion)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Dynamic Return-oriented Programming</a:t>
            </a:r>
          </a:p>
          <a:p>
            <a:pPr lvl="2"/>
            <a:endParaRPr lang="en-US" dirty="0" smtClean="0">
              <a:solidFill>
                <a:srgbClr val="92D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5638800"/>
            <a:ext cx="533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https://subreption.com/site_media/uploads/reports/droidleak_release.pdf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29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Hardening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android_logo.png (310×35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600200" y="-1828800"/>
            <a:ext cx="2952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Mitigations History</a:t>
            </a:r>
            <a:endParaRPr lang="en-US" sz="3200" dirty="0">
              <a:solidFill>
                <a:srgbClr val="92D05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91263"/>
              </p:ext>
            </p:extLst>
          </p:nvPr>
        </p:nvGraphicFramePr>
        <p:xfrm>
          <a:off x="1295400" y="1341120"/>
          <a:ext cx="4876800" cy="46024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776351"/>
                <a:gridCol w="4100449"/>
              </a:tblGrid>
              <a:tr h="1268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Version</a:t>
                      </a:r>
                      <a:endParaRPr lang="en-US" sz="14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Mitigation (s) Introduced</a:t>
                      </a:r>
                      <a:endParaRPr lang="en-US" sz="14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Disabled %n format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specifier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Stack cookies (-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fstack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-protector)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safe_iop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dlmalloc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enhancements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calloc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integer overflow check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2.3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Non-executable stack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2.3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Non-executable heap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2.3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mmap_min_addr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(enhanced in 4.1?)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2.3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Wformat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-security -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Werror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=format-security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4.0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Randomized stack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4.0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Randomized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mmap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(libraries, anon mappings)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4.0.2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Randomized heap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4.1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Default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umask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changed to 077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Restricted READ_LOGS per app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4.1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4.1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Randomized linker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4.1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Read-only relocations (RELRO + BIND_NOW)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4.1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Position independent executable (PIE)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21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4.1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dmesg_restrict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and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kptr_restrict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33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57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Introduced in 4.1 – Jelly Bean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err="1">
                <a:solidFill>
                  <a:srgbClr val="92D050"/>
                </a:solidFill>
              </a:rPr>
              <a:t>Logcat</a:t>
            </a:r>
            <a:r>
              <a:rPr lang="en-US" dirty="0">
                <a:solidFill>
                  <a:srgbClr val="92D050"/>
                </a:solidFill>
              </a:rPr>
              <a:t> output hardening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Full ASLR, finally!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Well, almost..</a:t>
            </a:r>
          </a:p>
          <a:p>
            <a:endParaRPr lang="en-US" dirty="0" smtClean="0">
              <a:solidFill>
                <a:srgbClr val="92D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Hardening: Jelly Bean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590401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http://blog.n0where.org/errata-to-avoiding-android-app-security-pitfa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233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92D050"/>
                </a:solidFill>
              </a:rPr>
              <a:t>Dalvik</a:t>
            </a:r>
            <a:r>
              <a:rPr lang="en-US" sz="3200" dirty="0" smtClean="0">
                <a:solidFill>
                  <a:srgbClr val="92D050"/>
                </a:solidFill>
              </a:rPr>
              <a:t> ASLR Fail #2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9232" y="121920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diff --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a/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vm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/native/dalvik_system_Zygote.cpp b/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vm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/native/dalvik_system_Zygote.cpp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index 31fecfd..2d66cef 100644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--- a/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vm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/native/dalvik_system_Zygote.cpp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+++ b/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vm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/native/dalvik_system_Zygote.cpp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@@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-446,6 +447,12 @@ static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pid_t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forkAndSpecializeCommon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const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u4*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args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bool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isSystemServer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dvmAbort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}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+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current = personality(0xffffFFFF);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+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success = personality((</a:t>
            </a:r>
            <a:r>
              <a:rPr lang="en-US" dirty="0">
                <a:solidFill>
                  <a:schemeClr val="accent3"/>
                </a:solidFill>
              </a:rPr>
              <a:t>ADDR_NO_RANDOMIZE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| current));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+        if (success == -1)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+          LOGW("Personality switch failed. current=%d error=%d\n", current,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errno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+        }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5590401"/>
            <a:ext cx="83178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https://android.googlesource.com/platform/dalvik/+/311886c6c6fcd3b531531f592d56caab5e2a259c%5E%21/#F0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56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92D050"/>
                </a:solidFill>
              </a:rPr>
              <a:t>Dalvik</a:t>
            </a:r>
            <a:r>
              <a:rPr lang="en-US" sz="3200" dirty="0" smtClean="0">
                <a:solidFill>
                  <a:srgbClr val="92D050"/>
                </a:solidFill>
              </a:rPr>
              <a:t> ASLR Fail #2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“personality” System Call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Linux-specific</a:t>
            </a:r>
            <a:endParaRPr lang="en-US" dirty="0" smtClean="0">
              <a:solidFill>
                <a:srgbClr val="92D050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ADDR_NO_RANDOMIZE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Also other settings like READ_IMPLIES_EXEC</a:t>
            </a:r>
          </a:p>
          <a:p>
            <a:endParaRPr lang="en-U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8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Introduction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Smartphone operating system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Open Source (somewhat)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Linux based</a:t>
            </a:r>
          </a:p>
        </p:txBody>
      </p:sp>
      <p:pic>
        <p:nvPicPr>
          <p:cNvPr id="4" name="Picture 2" descr="android_logo.png (310×35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162" y="3352800"/>
            <a:ext cx="4898880" cy="556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71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92D050"/>
                </a:solidFill>
              </a:rPr>
              <a:t>Dalvik</a:t>
            </a:r>
            <a:r>
              <a:rPr lang="en-US" sz="3200" dirty="0" smtClean="0">
                <a:solidFill>
                  <a:srgbClr val="92D050"/>
                </a:solidFill>
              </a:rPr>
              <a:t> ASLR Fail #2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What does this mean?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Child </a:t>
            </a:r>
            <a:r>
              <a:rPr lang="en-US" dirty="0">
                <a:solidFill>
                  <a:srgbClr val="92D050"/>
                </a:solidFill>
              </a:rPr>
              <a:t>processes don’t get randomized at all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No stack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No heap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No libs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No code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Nothing</a:t>
            </a:r>
          </a:p>
          <a:p>
            <a:endParaRPr lang="en-U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68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92D050"/>
                </a:solidFill>
              </a:rPr>
              <a:t>Dalvik</a:t>
            </a:r>
            <a:r>
              <a:rPr lang="en-US" sz="3200" dirty="0" smtClean="0">
                <a:solidFill>
                  <a:srgbClr val="92D050"/>
                </a:solidFill>
              </a:rPr>
              <a:t> ASLR Fail #2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Except….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Doesn’t work across </a:t>
            </a:r>
            <a:r>
              <a:rPr lang="en-US" dirty="0" err="1" smtClean="0">
                <a:solidFill>
                  <a:srgbClr val="92D050"/>
                </a:solidFill>
              </a:rPr>
              <a:t>setuid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executions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What good is it then?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Makes exploiting child processes of </a:t>
            </a:r>
            <a:r>
              <a:rPr lang="en-US" dirty="0" err="1" smtClean="0">
                <a:solidFill>
                  <a:srgbClr val="92D050"/>
                </a:solidFill>
              </a:rPr>
              <a:t>Dalvik</a:t>
            </a:r>
            <a:r>
              <a:rPr lang="en-US" dirty="0" smtClean="0">
                <a:solidFill>
                  <a:srgbClr val="92D050"/>
                </a:solidFill>
              </a:rPr>
              <a:t> applications </a:t>
            </a:r>
            <a:r>
              <a:rPr lang="en-US" b="1" dirty="0" smtClean="0">
                <a:solidFill>
                  <a:srgbClr val="92D050"/>
                </a:solidFill>
              </a:rPr>
              <a:t>TRIVIAL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34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92D050"/>
                </a:solidFill>
              </a:rPr>
              <a:t>Dalvik</a:t>
            </a:r>
            <a:r>
              <a:rPr lang="en-US" sz="3200" dirty="0" smtClean="0">
                <a:solidFill>
                  <a:srgbClr val="92D050"/>
                </a:solidFill>
              </a:rPr>
              <a:t> ASLR Fail #2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Consider an app that runs command using remote </a:t>
            </a:r>
            <a:r>
              <a:rPr lang="en-US" dirty="0" smtClean="0">
                <a:solidFill>
                  <a:srgbClr val="92D050"/>
                </a:solidFill>
              </a:rPr>
              <a:t>input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This command has a silly buffer overflow in the handling of command line arguments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Trivial remote code execution!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But surely bugs like this don’t exist, right???</a:t>
            </a:r>
          </a:p>
        </p:txBody>
      </p:sp>
    </p:spTree>
    <p:extLst>
      <p:ext uri="{BB962C8B-B14F-4D97-AF65-F5344CB8AC3E}">
        <p14:creationId xmlns:p14="http://schemas.microsoft.com/office/powerpoint/2010/main" val="24017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57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Introduced in 4.1 – Jelly Bean</a:t>
            </a:r>
          </a:p>
          <a:p>
            <a:r>
              <a:rPr lang="en-US" dirty="0" err="1" smtClean="0">
                <a:solidFill>
                  <a:srgbClr val="92D050"/>
                </a:solidFill>
              </a:rPr>
              <a:t>Umask</a:t>
            </a:r>
            <a:r>
              <a:rPr lang="en-US" dirty="0" smtClean="0">
                <a:solidFill>
                  <a:srgbClr val="92D050"/>
                </a:solidFill>
              </a:rPr>
              <a:t> is supposedly is 077, but not for </a:t>
            </a:r>
            <a:r>
              <a:rPr lang="en-US" dirty="0" err="1" smtClean="0">
                <a:solidFill>
                  <a:srgbClr val="92D050"/>
                </a:solidFill>
              </a:rPr>
              <a:t>adb</a:t>
            </a:r>
            <a:r>
              <a:rPr lang="en-US" dirty="0" smtClean="0">
                <a:solidFill>
                  <a:srgbClr val="92D050"/>
                </a:solidFill>
              </a:rPr>
              <a:t>…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Probably not a huge problem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Hardening: </a:t>
            </a:r>
            <a:r>
              <a:rPr lang="en-US" sz="3200" dirty="0" err="1" smtClean="0">
                <a:solidFill>
                  <a:srgbClr val="92D050"/>
                </a:solidFill>
              </a:rPr>
              <a:t>Umask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590401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http://blog.n0where.org/errata-to-avoiding-android-app-security-pitfa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066800" y="2819400"/>
            <a:ext cx="632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dq:0:~$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adb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shell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shell@android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:/ $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getprop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ro.build.fingerprint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google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takju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/maguro:</a:t>
            </a:r>
            <a:r>
              <a:rPr lang="en-US" b="1" dirty="0">
                <a:solidFill>
                  <a:schemeClr val="accent3"/>
                </a:solidFill>
              </a:rPr>
              <a:t>4.1.1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/JRO03C/398337:user/release-keys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shell@android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:/ $ </a:t>
            </a:r>
            <a:r>
              <a:rPr lang="en-US" b="1" dirty="0" err="1">
                <a:solidFill>
                  <a:schemeClr val="accent3"/>
                </a:solidFill>
              </a:rPr>
              <a:t>umask</a:t>
            </a:r>
            <a:endParaRPr lang="en-US" b="1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000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shell@android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:/ $ exit</a:t>
            </a:r>
          </a:p>
        </p:txBody>
      </p:sp>
    </p:spTree>
    <p:extLst>
      <p:ext uri="{BB962C8B-B14F-4D97-AF65-F5344CB8AC3E}">
        <p14:creationId xmlns:p14="http://schemas.microsoft.com/office/powerpoint/2010/main" val="183693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Chrome for Android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Google includes mostly up-to-date </a:t>
            </a:r>
            <a:r>
              <a:rPr lang="en-US" dirty="0" err="1" smtClean="0">
                <a:solidFill>
                  <a:srgbClr val="92D050"/>
                </a:solidFill>
              </a:rPr>
              <a:t>WebKit</a:t>
            </a:r>
            <a:r>
              <a:rPr lang="en-US" dirty="0" smtClean="0">
                <a:solidFill>
                  <a:srgbClr val="92D050"/>
                </a:solidFill>
              </a:rPr>
              <a:t> in Chrome for Android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Requires 4.0+ :-/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Allows updating their </a:t>
            </a:r>
            <a:r>
              <a:rPr lang="en-US" dirty="0" err="1" smtClean="0">
                <a:solidFill>
                  <a:srgbClr val="92D050"/>
                </a:solidFill>
              </a:rPr>
              <a:t>WebKit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via Google Play </a:t>
            </a:r>
            <a:endParaRPr lang="en-US" dirty="0" smtClean="0">
              <a:solidFill>
                <a:srgbClr val="92D050"/>
              </a:solidFill>
            </a:endParaRP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Without OTA updates, </a:t>
            </a:r>
            <a:r>
              <a:rPr lang="en-US" dirty="0" err="1" smtClean="0">
                <a:solidFill>
                  <a:srgbClr val="92D050"/>
                </a:solidFill>
              </a:rPr>
              <a:t>firmwares</a:t>
            </a:r>
            <a:endParaRPr lang="en-US" dirty="0" smtClean="0">
              <a:solidFill>
                <a:srgbClr val="92D050"/>
              </a:solidFill>
            </a:endParaRP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Without involving carriers and OEMs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54864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https://play.google.com/store/apps/details?id=com.android.chrome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40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Chrome for Android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Chrome for Android has some “sandboxing”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Not really…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Mostly just process separation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More to do here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Probably actively being worked on…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" y="5514201"/>
            <a:ext cx="7848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http://chrome.blogspot.com/2012/09/chrome-for-android-just-got-safer.html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57200" y="3329226"/>
            <a:ext cx="8305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shell@android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:/ $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|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grep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chrome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u0_a67    23444 125   578828 91096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ffffffff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00000000 S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com.android.chrome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u0_i8     23955 125   517628 45476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ffffffff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00000000 S com.android.chrome:sandboxed_process0</a:t>
            </a:r>
          </a:p>
        </p:txBody>
      </p:sp>
    </p:spTree>
    <p:extLst>
      <p:ext uri="{BB962C8B-B14F-4D97-AF65-F5344CB8AC3E}">
        <p14:creationId xmlns:p14="http://schemas.microsoft.com/office/powerpoint/2010/main" val="34901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SAFEDROID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733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92D050"/>
                </a:solidFill>
              </a:rPr>
              <a:t>Subreption</a:t>
            </a:r>
            <a:r>
              <a:rPr lang="en-US" dirty="0" smtClean="0">
                <a:solidFill>
                  <a:srgbClr val="92D050"/>
                </a:solidFill>
              </a:rPr>
              <a:t> guys working on a hardened Android build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Focused on OMAP (Galaxy Nexus, others)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Heavily </a:t>
            </a:r>
            <a:r>
              <a:rPr lang="en-US" dirty="0">
                <a:solidFill>
                  <a:srgbClr val="92D050"/>
                </a:solidFill>
              </a:rPr>
              <a:t>modified version of </a:t>
            </a:r>
            <a:r>
              <a:rPr lang="en-US" dirty="0" err="1">
                <a:solidFill>
                  <a:srgbClr val="92D050"/>
                </a:solidFill>
              </a:rPr>
              <a:t>PaX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Improved </a:t>
            </a:r>
            <a:r>
              <a:rPr lang="en-US" dirty="0">
                <a:solidFill>
                  <a:srgbClr val="92D050"/>
                </a:solidFill>
              </a:rPr>
              <a:t>exploit </a:t>
            </a:r>
            <a:r>
              <a:rPr lang="en-US" dirty="0" smtClean="0">
                <a:solidFill>
                  <a:srgbClr val="92D050"/>
                </a:solidFill>
              </a:rPr>
              <a:t>mitigations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Replace </a:t>
            </a:r>
            <a:r>
              <a:rPr lang="en-US" dirty="0" err="1" smtClean="0">
                <a:solidFill>
                  <a:srgbClr val="92D050"/>
                </a:solidFill>
              </a:rPr>
              <a:t>dlmalloc</a:t>
            </a:r>
            <a:r>
              <a:rPr lang="en-US" dirty="0" smtClean="0">
                <a:solidFill>
                  <a:srgbClr val="92D050"/>
                </a:solidFill>
              </a:rPr>
              <a:t> with hardened </a:t>
            </a:r>
            <a:r>
              <a:rPr lang="en-US" dirty="0" err="1" smtClean="0">
                <a:solidFill>
                  <a:srgbClr val="92D050"/>
                </a:solidFill>
              </a:rPr>
              <a:t>jemalloc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Kernel heap hardening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590401"/>
            <a:ext cx="8153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http://www.subreption.com/news/darpa-cyber-fast-track-funding-for-high-assurance-mobile-computing-rd/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21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android_logo.png (310×35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92861">
            <a:off x="7094246" y="-1209479"/>
            <a:ext cx="2952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9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Conclusions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Device </a:t>
            </a:r>
            <a:r>
              <a:rPr lang="en-US" dirty="0">
                <a:solidFill>
                  <a:srgbClr val="92D050"/>
                </a:solidFill>
              </a:rPr>
              <a:t>pool is a mess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Nobody is getting timely patches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Researching Android security is challenging!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Many tools are half broken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But the situation is getting better all the time…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Android Security is maturing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9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android_logo.png (310×35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58136">
            <a:off x="-609599" y="-1170568"/>
            <a:ext cx="2952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9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Early History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Founded in 2003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Acquired by Google in 2005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Released publicly in 2008 (HTC G1/Dream)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~ 30 releases so far</a:t>
            </a:r>
          </a:p>
        </p:txBody>
      </p:sp>
      <p:sp>
        <p:nvSpPr>
          <p:cNvPr id="4" name="Rectangle 3"/>
          <p:cNvSpPr/>
          <p:nvPr/>
        </p:nvSpPr>
        <p:spPr>
          <a:xfrm>
            <a:off x="529389" y="54864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hlinkClick r:id="rId3"/>
              </a:rPr>
              <a:t>http://en.wikipedia.org/wiki/Android_version_history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533400" y="5715000"/>
            <a:ext cx="65973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http://socialcompare.com/en/comparison/android-versions-comparison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3352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Recommendations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Users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Use Nexus™ devices if possible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Pure </a:t>
            </a:r>
            <a:r>
              <a:rPr lang="en-US" dirty="0" err="1" smtClean="0">
                <a:solidFill>
                  <a:srgbClr val="92D050"/>
                </a:solidFill>
              </a:rPr>
              <a:t>google</a:t>
            </a:r>
            <a:r>
              <a:rPr lang="en-US" dirty="0" smtClean="0">
                <a:solidFill>
                  <a:srgbClr val="92D050"/>
                </a:solidFill>
              </a:rPr>
              <a:t>, faster updates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Always use </a:t>
            </a:r>
            <a:r>
              <a:rPr lang="en-US" dirty="0">
                <a:solidFill>
                  <a:srgbClr val="92D050"/>
                </a:solidFill>
              </a:rPr>
              <a:t>the latest </a:t>
            </a:r>
            <a:r>
              <a:rPr lang="en-US" dirty="0" smtClean="0">
                <a:solidFill>
                  <a:srgbClr val="92D050"/>
                </a:solidFill>
              </a:rPr>
              <a:t>version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Use Chrome for Android!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Buy devices up-front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Don’t sign up for 2 year contracts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Send a message to carriers!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Recommendations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Carriers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Stop bloating things!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Support devices at least as long as the contract</a:t>
            </a:r>
            <a:r>
              <a:rPr lang="en-US" dirty="0" smtClean="0">
                <a:solidFill>
                  <a:srgbClr val="92D050"/>
                </a:solidFill>
              </a:rPr>
              <a:t>!!!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Get updates to users faster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Possibly an opt-in beta program?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Be more transparent (think disclosures)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Recommendations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OEMs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Release more security updates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Release security fixes faster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Offer </a:t>
            </a:r>
            <a:r>
              <a:rPr lang="en-US" dirty="0">
                <a:solidFill>
                  <a:srgbClr val="92D050"/>
                </a:solidFill>
              </a:rPr>
              <a:t>updates outside of carriers</a:t>
            </a:r>
            <a:r>
              <a:rPr lang="en-US" dirty="0" smtClean="0">
                <a:solidFill>
                  <a:srgbClr val="92D050"/>
                </a:solidFill>
              </a:rPr>
              <a:t>?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Be more transparent (think disclosures)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Stop making so many changes!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Recommendations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Google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Continue improving security (CTS </a:t>
            </a:r>
            <a:r>
              <a:rPr lang="en-US" dirty="0" err="1" smtClean="0">
                <a:solidFill>
                  <a:srgbClr val="92D050"/>
                </a:solidFill>
              </a:rPr>
              <a:t>ftw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Release more security updates!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Be more transparent (think disclosures)</a:t>
            </a:r>
          </a:p>
          <a:p>
            <a:pPr lvl="1"/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More devices!</a:t>
            </a:r>
            <a:endParaRPr lang="en-US" dirty="0" smtClean="0">
              <a:solidFill>
                <a:srgbClr val="92D050"/>
              </a:solidFill>
              <a:sym typeface="Wingdings" pitchFamily="2" charset="2"/>
            </a:endParaRPr>
          </a:p>
          <a:p>
            <a:pPr lvl="2"/>
            <a:r>
              <a:rPr lang="en-US" dirty="0" smtClean="0">
                <a:solidFill>
                  <a:srgbClr val="92D050"/>
                </a:solidFill>
                <a:sym typeface="Wingdings" pitchFamily="2" charset="2"/>
              </a:rPr>
              <a:t>Especially with a qwerty keyboard 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  <a:sym typeface="Wingdings" pitchFamily="2" charset="2"/>
              </a:rPr>
              <a:t>Oh, and send me some Goggles! ;-)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0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62000" y="2362200"/>
            <a:ext cx="7772400" cy="1752600"/>
            <a:chOff x="762000" y="2590800"/>
            <a:chExt cx="7620000" cy="1524000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762000" y="2590800"/>
              <a:ext cx="7620000" cy="1524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400" dirty="0" smtClean="0">
                  <a:solidFill>
                    <a:srgbClr val="92D050"/>
                  </a:solidFill>
                </a:rPr>
                <a:t>Contact information:</a:t>
              </a:r>
            </a:p>
            <a:p>
              <a:pPr marL="800100" lvl="1" indent="-342900" algn="l">
                <a:buFont typeface="Arial" pitchFamily="34" charset="0"/>
                <a:buChar char="•"/>
              </a:pPr>
              <a:r>
                <a:rPr lang="en-US" sz="2000" dirty="0" smtClean="0">
                  <a:solidFill>
                    <a:srgbClr val="92D050"/>
                  </a:solidFill>
                </a:rPr>
                <a:t>@jduck1337</a:t>
              </a:r>
            </a:p>
            <a:p>
              <a:pPr marL="800100" lvl="1" indent="-342900" algn="l">
                <a:buFont typeface="Arial" pitchFamily="34" charset="0"/>
                <a:buChar char="•"/>
              </a:pPr>
              <a:r>
                <a:rPr lang="en-US" sz="2000" dirty="0" smtClean="0">
                  <a:solidFill>
                    <a:srgbClr val="92D050"/>
                  </a:solidFill>
                </a:rPr>
                <a:t>“</a:t>
              </a:r>
              <a:r>
                <a:rPr lang="en-US" sz="2000" dirty="0" err="1" smtClean="0">
                  <a:solidFill>
                    <a:srgbClr val="92D050"/>
                  </a:solidFill>
                </a:rPr>
                <a:t>jduck</a:t>
              </a:r>
              <a:r>
                <a:rPr lang="en-US" sz="2000" dirty="0" smtClean="0">
                  <a:solidFill>
                    <a:srgbClr val="92D050"/>
                  </a:solidFill>
                </a:rPr>
                <a:t>” on IRC</a:t>
              </a:r>
            </a:p>
            <a:p>
              <a:pPr marL="800100" lvl="1" indent="-342900" algn="l">
                <a:buFont typeface="Arial" pitchFamily="34" charset="0"/>
                <a:buChar char="•"/>
              </a:pPr>
              <a:r>
                <a:rPr lang="en-US" sz="2000" dirty="0" smtClean="0">
                  <a:solidFill>
                    <a:srgbClr val="92D050"/>
                  </a:solidFill>
                </a:rPr>
                <a:t>Email: </a:t>
              </a:r>
              <a:r>
                <a:rPr lang="en-US" sz="2000" dirty="0" err="1" smtClean="0">
                  <a:solidFill>
                    <a:srgbClr val="92D050"/>
                  </a:solidFill>
                </a:rPr>
                <a:t>jdrake</a:t>
              </a:r>
              <a:r>
                <a:rPr lang="en-US" sz="2000" dirty="0" smtClean="0">
                  <a:solidFill>
                    <a:srgbClr val="92D050"/>
                  </a:solidFill>
                </a:rPr>
                <a:t> [circled-a] accuvant.com</a:t>
              </a:r>
            </a:p>
            <a:p>
              <a:pPr marL="800100" lvl="1" indent="-342900" algn="l">
                <a:buFont typeface="Arial" pitchFamily="34" charset="0"/>
                <a:buChar char="•"/>
              </a:pPr>
              <a:r>
                <a:rPr lang="en-US" sz="2000" dirty="0" smtClean="0">
                  <a:solidFill>
                    <a:srgbClr val="92D050"/>
                  </a:solidFill>
                </a:rPr>
                <a:t>Keep an eye on my </a:t>
              </a:r>
              <a:r>
                <a:rPr lang="en-US" sz="2000" dirty="0" err="1" smtClean="0">
                  <a:solidFill>
                    <a:srgbClr val="92D050"/>
                  </a:solidFill>
                </a:rPr>
                <a:t>github</a:t>
              </a:r>
              <a:r>
                <a:rPr lang="en-US" sz="2000" dirty="0" smtClean="0">
                  <a:solidFill>
                    <a:srgbClr val="92D050"/>
                  </a:solidFill>
                </a:rPr>
                <a:t> ;-)</a:t>
              </a:r>
              <a:endParaRPr lang="en-US" sz="2000" dirty="0">
                <a:solidFill>
                  <a:srgbClr val="92D050"/>
                </a:solidFill>
              </a:endParaRPr>
            </a:p>
          </p:txBody>
        </p:sp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2890881"/>
              <a:ext cx="362528" cy="362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" name="Picture 2" descr="android_logo.png (310×35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166" y="1239345"/>
            <a:ext cx="2952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Bonus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92D050"/>
                </a:solidFill>
              </a:rPr>
              <a:t>Dalvik</a:t>
            </a:r>
            <a:r>
              <a:rPr lang="en-US" sz="3200" dirty="0" smtClean="0">
                <a:solidFill>
                  <a:srgbClr val="92D050"/>
                </a:solidFill>
              </a:rPr>
              <a:t> ASLR Fail #2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9232" y="1287482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commit 311886c6c6fcd3b531531f592d56caab5e2a259c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Author: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Selim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Gurun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&lt;sgurun@google.com&gt;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Date:   Fri Jan 13 10:47:15 2012 -0800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dirty="0">
                <a:solidFill>
                  <a:schemeClr val="accent3"/>
                </a:solidFill>
              </a:rPr>
              <a:t>Prevent memory fragmentation.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Bug: 5817320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Prevent memory fragmentation and potential allocation failures. </a:t>
            </a:r>
            <a:r>
              <a:rPr lang="en-US" dirty="0">
                <a:solidFill>
                  <a:schemeClr val="accent3"/>
                </a:solidFill>
              </a:rPr>
              <a:t>This</a:t>
            </a:r>
          </a:p>
          <a:p>
            <a:r>
              <a:rPr lang="en-US" dirty="0">
                <a:solidFill>
                  <a:schemeClr val="accent3"/>
                </a:solidFill>
              </a:rPr>
              <a:t>    change is temporary.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Change-Id: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Id1e8f9606687648235ea9e18861125a8c799d812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5590401"/>
            <a:ext cx="83178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https://android.googlesource.com/platform/dalvik/+/311886c6c6fcd3b531531f592d56caab5e2a259c%5E%21/#F0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12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Hardening: </a:t>
            </a:r>
            <a:r>
              <a:rPr lang="en-US" sz="3200" dirty="0" err="1" smtClean="0">
                <a:solidFill>
                  <a:srgbClr val="92D050"/>
                </a:solidFill>
              </a:rPr>
              <a:t>Umask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295400"/>
            <a:ext cx="8305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commit 6ebf12fe1bc2de7af4522349973e8bfcc71d6126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Author: Nick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Kralevich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&lt;nnk@google.com&gt;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Date:   Mon Mar 26 09:09:11 2012 -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0700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init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Change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umask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of forked processes to 077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[…]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ueventd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Keep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umask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at 000.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uevent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needs to be able to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create device nodes with exactly the permissions it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indicates.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[…]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commit eb68fa8153d97f5f8b6d9062fcf91fe393e3bff3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Author: Nick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Kralevich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&lt;nnk@google.com&gt;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Date:   Mon Apr 2 13:00:35 2012 -0700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adb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set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umask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to 000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Version History</a:t>
            </a:r>
            <a:endParaRPr lang="en-US" sz="3200" dirty="0">
              <a:solidFill>
                <a:srgbClr val="92D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48377"/>
              </p:ext>
            </p:extLst>
          </p:nvPr>
        </p:nvGraphicFramePr>
        <p:xfrm>
          <a:off x="457200" y="1295400"/>
          <a:ext cx="34290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405"/>
                <a:gridCol w="1315995"/>
                <a:gridCol w="13716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Code name</a:t>
                      </a:r>
                      <a:endParaRPr lang="en-US" sz="14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Sep 23, 2008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Apple</a:t>
                      </a:r>
                      <a:r>
                        <a:rPr lang="en-US" sz="1400" baseline="0" dirty="0" smtClean="0"/>
                        <a:t> Pie?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Feb 9, 2009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Banana</a:t>
                      </a:r>
                      <a:r>
                        <a:rPr lang="en-US" sz="1400" baseline="0" dirty="0" smtClean="0"/>
                        <a:t> Bread?</a:t>
                      </a:r>
                      <a:endParaRPr lang="en-US" sz="14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Apr 30,</a:t>
                      </a:r>
                      <a:r>
                        <a:rPr lang="en-US" sz="1400" baseline="0" dirty="0" smtClean="0"/>
                        <a:t> 2009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Cupcake</a:t>
                      </a:r>
                      <a:endParaRPr lang="en-US" sz="1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Sep 15, 2009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Donut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Oct 26, 2009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Eclair</a:t>
                      </a:r>
                      <a:endParaRPr lang="en-US" sz="14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 3, 2009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Eclair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Jan 12, 2010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Eclair</a:t>
                      </a:r>
                      <a:endParaRPr lang="en-US" sz="14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May 20, 2010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Froyo</a:t>
                      </a:r>
                      <a:endParaRPr lang="en-US" sz="1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2.2.1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Jan 18, 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Froyo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2.2.2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Jan 22, 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Froyo</a:t>
                      </a:r>
                      <a:endParaRPr lang="en-US" sz="14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2.2.3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Nov 21, 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Froyo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 6, 2010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Gingerbread</a:t>
                      </a:r>
                      <a:endParaRPr lang="en-US" sz="14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2.3.3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Feb</a:t>
                      </a:r>
                      <a:r>
                        <a:rPr lang="en-US" sz="1400" baseline="0" dirty="0" smtClean="0"/>
                        <a:t> 9, 2011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Gingerbread</a:t>
                      </a:r>
                      <a:endParaRPr lang="en-US" sz="1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2.3.4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Apr 28,</a:t>
                      </a:r>
                      <a:r>
                        <a:rPr lang="en-US" sz="1400" baseline="0" dirty="0" smtClean="0"/>
                        <a:t> 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Gingerbread</a:t>
                      </a:r>
                      <a:endParaRPr lang="en-US" sz="1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2.3.5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Jul</a:t>
                      </a:r>
                      <a:r>
                        <a:rPr lang="en-US" sz="1400" baseline="0" dirty="0" smtClean="0"/>
                        <a:t> 25, 2011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Gingerbread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772415"/>
              </p:ext>
            </p:extLst>
          </p:nvPr>
        </p:nvGraphicFramePr>
        <p:xfrm>
          <a:off x="4572000" y="1295400"/>
          <a:ext cx="37338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219200"/>
                <a:gridCol w="17526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Code name</a:t>
                      </a:r>
                      <a:endParaRPr lang="en-US" sz="14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2.3.6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Sep 2, 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Gingerbread</a:t>
                      </a:r>
                      <a:endParaRPr lang="en-US" sz="14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2.3.7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Sep 21, 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Gingerbread</a:t>
                      </a:r>
                      <a:endParaRPr lang="en-US" sz="14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Feb 22, 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Honeycomb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May 10,</a:t>
                      </a:r>
                      <a:r>
                        <a:rPr lang="en-US" sz="1400" baseline="0" dirty="0" smtClean="0"/>
                        <a:t> 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Honeycomb</a:t>
                      </a:r>
                      <a:endParaRPr lang="en-US" sz="14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Jul 15, 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Honeycomb</a:t>
                      </a:r>
                      <a:endParaRPr lang="en-US" sz="1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3.2.1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Sep 20, 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Honeycomb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3.2.2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Aug 30,</a:t>
                      </a:r>
                      <a:r>
                        <a:rPr lang="en-US" sz="1400" baseline="0" dirty="0" smtClean="0"/>
                        <a:t> 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Honeycomb</a:t>
                      </a:r>
                      <a:endParaRPr lang="en-US" sz="14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3.2.4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 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Honeycomb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3.2.6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Feb</a:t>
                      </a:r>
                      <a:r>
                        <a:rPr lang="en-US" sz="1400" baseline="0" dirty="0" smtClean="0"/>
                        <a:t> 2012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Honeycomb</a:t>
                      </a:r>
                      <a:endParaRPr lang="en-US" sz="14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Oct 19,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Ice Cream Sandwich</a:t>
                      </a:r>
                      <a:endParaRPr lang="en-US" sz="1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4.0.2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Nov 28, 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Ice Cream Sandwich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4.0.3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 16,</a:t>
                      </a:r>
                      <a:r>
                        <a:rPr lang="en-US" sz="1400" baseline="0" dirty="0" smtClean="0"/>
                        <a:t> 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Ice Cream Sandwich</a:t>
                      </a:r>
                      <a:endParaRPr lang="en-US" sz="14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4.0.4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 29,</a:t>
                      </a:r>
                      <a:r>
                        <a:rPr lang="en-US" sz="1400" baseline="0" dirty="0" smtClean="0"/>
                        <a:t> 2012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Ice Cream Sandwich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4.1.1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Jul</a:t>
                      </a:r>
                      <a:r>
                        <a:rPr lang="en-US" sz="1400" b="0" baseline="0" dirty="0" smtClean="0"/>
                        <a:t> 9, 2012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Jelly Bean</a:t>
                      </a:r>
                      <a:endParaRPr lang="en-US" sz="1400" b="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4.1.2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Oct</a:t>
                      </a:r>
                      <a:r>
                        <a:rPr lang="en-US" sz="1400" b="1" baseline="0" dirty="0" smtClean="0"/>
                        <a:t> 9, 2012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Jelly Bean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3F3F3F"/>
      </a:dk1>
      <a:lt1>
        <a:srgbClr val="FFFFFF"/>
      </a:lt1>
      <a:dk2>
        <a:srgbClr val="103254"/>
      </a:dk2>
      <a:lt2>
        <a:srgbClr val="CFE9BB"/>
      </a:lt2>
      <a:accent1>
        <a:srgbClr val="174A7C"/>
      </a:accent1>
      <a:accent2>
        <a:srgbClr val="7AC143"/>
      </a:accent2>
      <a:accent3>
        <a:srgbClr val="CC3838"/>
      </a:accent3>
      <a:accent4>
        <a:srgbClr val="4BACC6"/>
      </a:accent4>
      <a:accent5>
        <a:srgbClr val="F79646"/>
      </a:accent5>
      <a:accent6>
        <a:srgbClr val="800080"/>
      </a:accent6>
      <a:hlink>
        <a:srgbClr val="FFFFFF"/>
      </a:hlink>
      <a:folHlink>
        <a:srgbClr val="8064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20445</TotalTime>
  <Words>4203</Words>
  <Application>Microsoft Office PowerPoint</Application>
  <PresentationFormat>On-screen Show (4:3)</PresentationFormat>
  <Paragraphs>976</Paragraphs>
  <Slides>87</Slides>
  <Notes>78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Office Theme</vt:lpstr>
      <vt:lpstr>Joshua J. Drake First Annual Breakpoint October 17th 2012</vt:lpstr>
      <vt:lpstr>Overview</vt:lpstr>
      <vt:lpstr>About the Presenter</vt:lpstr>
      <vt:lpstr>Goals</vt:lpstr>
      <vt:lpstr>Survey</vt:lpstr>
      <vt:lpstr>Background</vt:lpstr>
      <vt:lpstr>Introduction</vt:lpstr>
      <vt:lpstr>Early History</vt:lpstr>
      <vt:lpstr>Version History</vt:lpstr>
      <vt:lpstr>Fun Fact I</vt:lpstr>
      <vt:lpstr>Supported Architectures</vt:lpstr>
      <vt:lpstr>Fun Fact II</vt:lpstr>
      <vt:lpstr>Ecosystem</vt:lpstr>
      <vt:lpstr>Ecosystem</vt:lpstr>
      <vt:lpstr>Ecosystem: Groups</vt:lpstr>
      <vt:lpstr>Ecosystem: Groups</vt:lpstr>
      <vt:lpstr>Ecosystem: Groups</vt:lpstr>
      <vt:lpstr>Ecosystem: Groups</vt:lpstr>
      <vt:lpstr>Ecosystem: OEMs</vt:lpstr>
      <vt:lpstr>Ecosystem: Groups</vt:lpstr>
      <vt:lpstr>Ecosystem: Groups</vt:lpstr>
      <vt:lpstr>Ecosystem: Groups</vt:lpstr>
      <vt:lpstr>Open Handset Alliance</vt:lpstr>
      <vt:lpstr>Ecosystem: Summary</vt:lpstr>
      <vt:lpstr>Ecosystem: Summary</vt:lpstr>
      <vt:lpstr>Patching</vt:lpstr>
      <vt:lpstr>Patching: Who’s Who</vt:lpstr>
      <vt:lpstr>Updates</vt:lpstr>
      <vt:lpstr>Patching: AUA</vt:lpstr>
      <vt:lpstr>Patching: CTS</vt:lpstr>
      <vt:lpstr>Time to Patch</vt:lpstr>
      <vt:lpstr>Patching: Summary</vt:lpstr>
      <vt:lpstr>Disclosure</vt:lpstr>
      <vt:lpstr>Disclosure</vt:lpstr>
      <vt:lpstr>Full Disclosure</vt:lpstr>
      <vt:lpstr>Coordinated Disclosure</vt:lpstr>
      <vt:lpstr>Partial Disclosure: VZW</vt:lpstr>
      <vt:lpstr>Partial Disclosure: VZW</vt:lpstr>
      <vt:lpstr>Non-disclosure?</vt:lpstr>
      <vt:lpstr>Non-disclosure?</vt:lpstr>
      <vt:lpstr>Disclosure: Why?</vt:lpstr>
      <vt:lpstr>Attack Surface</vt:lpstr>
      <vt:lpstr>Attack Surface</vt:lpstr>
      <vt:lpstr>                   Attack Surface</vt:lpstr>
      <vt:lpstr>Attack Surface</vt:lpstr>
      <vt:lpstr>Tools</vt:lpstr>
      <vt:lpstr>Custom BusyBox</vt:lpstr>
      <vt:lpstr>Custom BusyBox</vt:lpstr>
      <vt:lpstr>Source Code</vt:lpstr>
      <vt:lpstr>Kernel Sources</vt:lpstr>
      <vt:lpstr>Compilers</vt:lpstr>
      <vt:lpstr>Debuggers</vt:lpstr>
      <vt:lpstr>Debugging: Issues</vt:lpstr>
      <vt:lpstr>Debugging: Tips</vt:lpstr>
      <vt:lpstr>Debugging: Example</vt:lpstr>
      <vt:lpstr>Debugging: Tips</vt:lpstr>
      <vt:lpstr>Debugging: Tips</vt:lpstr>
      <vt:lpstr>Exploitation</vt:lpstr>
      <vt:lpstr>Device Pool</vt:lpstr>
      <vt:lpstr>Exploitation</vt:lpstr>
      <vt:lpstr>Bionic Heap</vt:lpstr>
      <vt:lpstr>Browser Heap</vt:lpstr>
      <vt:lpstr>Dalvik ASLR Fail #1</vt:lpstr>
      <vt:lpstr>Information Leaks</vt:lpstr>
      <vt:lpstr>Hardening</vt:lpstr>
      <vt:lpstr>Mitigations History</vt:lpstr>
      <vt:lpstr>Hardening: Jelly Bean</vt:lpstr>
      <vt:lpstr>Dalvik ASLR Fail #2</vt:lpstr>
      <vt:lpstr>Dalvik ASLR Fail #2</vt:lpstr>
      <vt:lpstr>Dalvik ASLR Fail #2</vt:lpstr>
      <vt:lpstr>Dalvik ASLR Fail #2</vt:lpstr>
      <vt:lpstr>Dalvik ASLR Fail #2</vt:lpstr>
      <vt:lpstr>Hardening: Umask</vt:lpstr>
      <vt:lpstr>Chrome for Android</vt:lpstr>
      <vt:lpstr>Chrome for Android</vt:lpstr>
      <vt:lpstr>SAFEDROID</vt:lpstr>
      <vt:lpstr>Conclusions</vt:lpstr>
      <vt:lpstr>Conclusions</vt:lpstr>
      <vt:lpstr>Recommendations</vt:lpstr>
      <vt:lpstr>Recommendations</vt:lpstr>
      <vt:lpstr>Recommendations</vt:lpstr>
      <vt:lpstr>Recommendations</vt:lpstr>
      <vt:lpstr>Recommendations</vt:lpstr>
      <vt:lpstr>QUESTIONS?</vt:lpstr>
      <vt:lpstr>Bonus Slides</vt:lpstr>
      <vt:lpstr>Dalvik ASLR Fail #2</vt:lpstr>
      <vt:lpstr>Hardening: Umask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Memory Corruption Vulnerabilities in the Java Runtime</dc:title>
  <dc:creator>jdrake</dc:creator>
  <cp:lastModifiedBy>Joshua J. Drake</cp:lastModifiedBy>
  <cp:revision>1438</cp:revision>
  <dcterms:created xsi:type="dcterms:W3CDTF">2006-08-16T00:00:00Z</dcterms:created>
  <dcterms:modified xsi:type="dcterms:W3CDTF">2012-10-12T17:45:36Z</dcterms:modified>
</cp:coreProperties>
</file>