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sldIdLst>
    <p:sldId id="256" r:id="rId2"/>
    <p:sldId id="266" r:id="rId3"/>
    <p:sldId id="268" r:id="rId4"/>
    <p:sldId id="272" r:id="rId5"/>
    <p:sldId id="280" r:id="rId6"/>
    <p:sldId id="281" r:id="rId7"/>
    <p:sldId id="275" r:id="rId8"/>
    <p:sldId id="258" r:id="rId9"/>
    <p:sldId id="276" r:id="rId10"/>
    <p:sldId id="285" r:id="rId11"/>
    <p:sldId id="284" r:id="rId12"/>
    <p:sldId id="273" r:id="rId13"/>
    <p:sldId id="287" r:id="rId14"/>
    <p:sldId id="288" r:id="rId15"/>
    <p:sldId id="259" r:id="rId16"/>
    <p:sldId id="279" r:id="rId17"/>
    <p:sldId id="286" r:id="rId18"/>
    <p:sldId id="264" r:id="rId19"/>
    <p:sldId id="261" r:id="rId20"/>
    <p:sldId id="290" r:id="rId21"/>
    <p:sldId id="271" r:id="rId22"/>
    <p:sldId id="257" r:id="rId23"/>
    <p:sldId id="278" r:id="rId24"/>
    <p:sldId id="289" r:id="rId25"/>
    <p:sldId id="270" r:id="rId2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中間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間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間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6" autoAdjust="0"/>
  </p:normalViewPr>
  <p:slideViewPr>
    <p:cSldViewPr snapToGrid="0" snapToObjects="1">
      <p:cViewPr varScale="1">
        <p:scale>
          <a:sx n="101" d="100"/>
          <a:sy n="101" d="100"/>
        </p:scale>
        <p:origin x="-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91233-658B-1144-805A-75676D3D3C8C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95BCE-D1B9-3E42-B699-AD3E0611B1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28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rbulmahn</a:t>
            </a:r>
            <a:r>
              <a:rPr kumimoji="1" lang="en-US" altLang="ja-JP" dirty="0" smtClean="0"/>
              <a:t>/6180104944/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190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machineproject</a:t>
            </a:r>
            <a:r>
              <a:rPr kumimoji="1" lang="en-US" altLang="ja-JP" dirty="0" smtClean="0"/>
              <a:t>/5162106562/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49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machineproject</a:t>
            </a:r>
            <a:r>
              <a:rPr kumimoji="1" lang="en-US" altLang="ja-JP" dirty="0" smtClean="0"/>
              <a:t>/5161503615/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51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/photos/uncultured/4790032974/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93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paurian</a:t>
            </a:r>
            <a:r>
              <a:rPr kumimoji="1" lang="en-US" altLang="ja-JP" dirty="0" smtClean="0"/>
              <a:t>/3550755709/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931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euthman</a:t>
            </a:r>
            <a:r>
              <a:rPr kumimoji="1" lang="en-US" altLang="ja-JP" dirty="0" smtClean="0"/>
              <a:t>/8038617652/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81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46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bertozland</a:t>
            </a:r>
            <a:r>
              <a:rPr kumimoji="1" lang="en-US" altLang="ja-JP" dirty="0" smtClean="0"/>
              <a:t>/33402924/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05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www.mcafee.com</a:t>
            </a:r>
            <a:r>
              <a:rPr kumimoji="1" lang="en-US" altLang="ja-JP" dirty="0" smtClean="0"/>
              <a:t>/japan/media/mcafeeb2b/international/japan/</a:t>
            </a:r>
            <a:r>
              <a:rPr kumimoji="1" lang="en-US" altLang="ja-JP" dirty="0" err="1" smtClean="0"/>
              <a:t>pdf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threatreport</a:t>
            </a:r>
            <a:r>
              <a:rPr kumimoji="1" lang="en-US" altLang="ja-JP" dirty="0" smtClean="0"/>
              <a:t>/threatreport12q2.pdf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59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bertozland</a:t>
            </a:r>
            <a:r>
              <a:rPr kumimoji="1" lang="en-US" altLang="ja-JP" dirty="0" smtClean="0"/>
              <a:t>/33402924/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05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euthman</a:t>
            </a:r>
            <a:r>
              <a:rPr kumimoji="1" lang="en-US" altLang="ja-JP" dirty="0" smtClean="0"/>
              <a:t>/8038582277/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69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gearys</a:t>
            </a:r>
            <a:r>
              <a:rPr kumimoji="1" lang="en-US" altLang="ja-JP" dirty="0" smtClean="0"/>
              <a:t>/276918341/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5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www.flickr.com</a:t>
            </a:r>
            <a:r>
              <a:rPr kumimoji="1" lang="en-US" altLang="ja-JP" dirty="0" smtClean="0"/>
              <a:t>/photos/</a:t>
            </a:r>
            <a:r>
              <a:rPr kumimoji="1" lang="en-US" altLang="ja-JP" dirty="0" err="1" smtClean="0"/>
              <a:t>jacockshaw</a:t>
            </a:r>
            <a:r>
              <a:rPr kumimoji="1" lang="en-US" altLang="ja-JP" dirty="0" smtClean="0"/>
              <a:t>/3201740539/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13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pl-PL" altLang="ja-JP" dirty="0" err="1" smtClean="0"/>
              <a:t>Catching</a:t>
            </a:r>
            <a:r>
              <a:rPr kumimoji="1" lang="pl-PL" altLang="ja-JP" dirty="0" smtClean="0"/>
              <a:t> Bugs:</a:t>
            </a:r>
            <a:r>
              <a:rPr kumimoji="1" lang="pl-PL" altLang="ja-JP" baseline="0" dirty="0" smtClean="0"/>
              <a:t> </a:t>
            </a:r>
            <a:r>
              <a:rPr kumimoji="1" lang="pl-PL" altLang="ja-JP" dirty="0" smtClean="0"/>
              <a:t>http://</a:t>
            </a:r>
            <a:r>
              <a:rPr kumimoji="1" lang="pl-PL" altLang="ja-JP" dirty="0" err="1" smtClean="0"/>
              <a:t>www.flickr.com</a:t>
            </a:r>
            <a:r>
              <a:rPr kumimoji="1" lang="pl-PL" altLang="ja-JP" dirty="0" smtClean="0"/>
              <a:t>/</a:t>
            </a:r>
            <a:r>
              <a:rPr kumimoji="1" lang="pl-PL" altLang="ja-JP" dirty="0" err="1" smtClean="0"/>
              <a:t>photos</a:t>
            </a:r>
            <a:r>
              <a:rPr kumimoji="1" lang="pl-PL" altLang="ja-JP" dirty="0" smtClean="0"/>
              <a:t>/64060307@N02/5842501795/ </a:t>
            </a:r>
          </a:p>
          <a:p>
            <a:r>
              <a:rPr kumimoji="1" lang="pl-PL" altLang="ja-JP" dirty="0" err="1" smtClean="0"/>
              <a:t>Catching</a:t>
            </a:r>
            <a:r>
              <a:rPr kumimoji="1" lang="pl-PL" altLang="ja-JP" baseline="0" dirty="0" smtClean="0"/>
              <a:t> Bugs II: </a:t>
            </a:r>
            <a:r>
              <a:rPr kumimoji="1" lang="pl-PL" altLang="ja-JP" dirty="0" smtClean="0"/>
              <a:t>http://</a:t>
            </a:r>
            <a:r>
              <a:rPr kumimoji="1" lang="pl-PL" altLang="ja-JP" dirty="0" err="1" smtClean="0"/>
              <a:t>www.flickr.com</a:t>
            </a:r>
            <a:r>
              <a:rPr kumimoji="1" lang="pl-PL" altLang="ja-JP" dirty="0" smtClean="0"/>
              <a:t>/</a:t>
            </a:r>
            <a:r>
              <a:rPr kumimoji="1" lang="pl-PL" altLang="ja-JP" dirty="0" err="1" smtClean="0"/>
              <a:t>photos</a:t>
            </a:r>
            <a:r>
              <a:rPr kumimoji="1" lang="pl-PL" altLang="ja-JP" dirty="0" smtClean="0"/>
              <a:t>/64060307@N02/5843047632/</a:t>
            </a:r>
          </a:p>
          <a:p>
            <a:r>
              <a:rPr kumimoji="1" lang="pl-PL" altLang="ja-JP" dirty="0" err="1" smtClean="0"/>
              <a:t>Catching</a:t>
            </a:r>
            <a:r>
              <a:rPr kumimoji="1" lang="pl-PL" altLang="ja-JP" dirty="0" smtClean="0"/>
              <a:t> Bugs III: http://</a:t>
            </a:r>
            <a:r>
              <a:rPr kumimoji="1" lang="pl-PL" altLang="ja-JP" dirty="0" err="1" smtClean="0"/>
              <a:t>www.flickr.com</a:t>
            </a:r>
            <a:r>
              <a:rPr kumimoji="1" lang="pl-PL" altLang="ja-JP" dirty="0" smtClean="0"/>
              <a:t>/</a:t>
            </a:r>
            <a:r>
              <a:rPr kumimoji="1" lang="pl-PL" altLang="ja-JP" dirty="0" err="1" smtClean="0"/>
              <a:t>photos</a:t>
            </a:r>
            <a:r>
              <a:rPr kumimoji="1" lang="pl-PL" altLang="ja-JP" dirty="0" smtClean="0"/>
              <a:t>/64060307@N02/5843044790/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95BCE-D1B9-3E42-B699-AD3E0611B1E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6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6016A-DD56-C54F-B07F-DB773187A3A0}" type="datetimeFigureOut">
              <a:rPr kumimoji="1" lang="ja-JP" altLang="en-US" smtClean="0"/>
              <a:t>2012/11/07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64BB-71C2-934E-B33F-6931506AF4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flickr.com/photos/rbulmahn/6180104944/" TargetMode="External"/><Relationship Id="rId5" Type="http://schemas.openxmlformats.org/officeDocument/2006/relationships/hyperlink" Target="http://www.flickr.com/photos/rbulmah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hyperlink" Target="http://www.flickr.com/photos/64060307@N02/5842501795/" TargetMode="External"/><Relationship Id="rId7" Type="http://schemas.openxmlformats.org/officeDocument/2006/relationships/hyperlink" Target="http://www.flickr.com/photos/64060307@N02/5843047632/" TargetMode="External"/><Relationship Id="rId8" Type="http://schemas.openxmlformats.org/officeDocument/2006/relationships/hyperlink" Target="http://www.flickr.com/photos/64060307@N02/5843044790/" TargetMode="External"/><Relationship Id="rId9" Type="http://schemas.openxmlformats.org/officeDocument/2006/relationships/hyperlink" Target="http://www.flickr.com/photos/64060307@N02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hyperlink" Target="http://www.flickr.com/photos/machineproject/5162106562/" TargetMode="External"/><Relationship Id="rId5" Type="http://schemas.openxmlformats.org/officeDocument/2006/relationships/hyperlink" Target="http://www.flickr.com/photos/machineproject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hyperlink" Target="http://www.flickr.com/photos/machineproject/5161503615/" TargetMode="External"/><Relationship Id="rId5" Type="http://schemas.openxmlformats.org/officeDocument/2006/relationships/hyperlink" Target="http://www.flickr.com/photos/machineproject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sata_masata" TargetMode="Externa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hyperlink" Target="http://www.flickr.com/photos/uncultured/4790032974/" TargetMode="External"/><Relationship Id="rId5" Type="http://schemas.openxmlformats.org/officeDocument/2006/relationships/hyperlink" Target="http://www.flickr.com/photos/uncultured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hyperlink" Target="http://www.flickr.com/photos/paurian/3550755709/" TargetMode="External"/><Relationship Id="rId5" Type="http://schemas.openxmlformats.org/officeDocument/2006/relationships/hyperlink" Target="http://www.flickr.com/photos/paurian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hyperlink" Target="http://www.flickr.com/photos/euthman/8038617652/" TargetMode="External"/><Relationship Id="rId5" Type="http://schemas.openxmlformats.org/officeDocument/2006/relationships/hyperlink" Target="http://www.flickr.com/photos/euthman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ecurebrain/ruby_apk" TargetMode="Externa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www.flickr.com/photos/bertozland/33402924/" TargetMode="External"/><Relationship Id="rId5" Type="http://schemas.openxmlformats.org/officeDocument/2006/relationships/hyperlink" Target="http://www.flickr.com/photos/bertozland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www.flickr.com/photos/bertozland/33402924/" TargetMode="External"/><Relationship Id="rId5" Type="http://schemas.openxmlformats.org/officeDocument/2006/relationships/hyperlink" Target="http://www.flickr.com/photos/bertozland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hyperlink" Target="http://www.flickr.com/photos/euthman/8038582277/" TargetMode="External"/><Relationship Id="rId5" Type="http://schemas.openxmlformats.org/officeDocument/2006/relationships/hyperlink" Target="http://www.flickr.com/photos/euthman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hyperlink" Target="http://www.flickr.com/photos/gearys/276918341/" TargetMode="External"/><Relationship Id="rId5" Type="http://schemas.openxmlformats.org/officeDocument/2006/relationships/hyperlink" Target="http://www.flickr.com/photos/gearys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hyperlink" Target="http://www.flickr.com/photos/jacockshaw/3201740539/" TargetMode="External"/><Relationship Id="rId5" Type="http://schemas.openxmlformats.org/officeDocument/2006/relationships/hyperlink" Target="http://www.flickr.com/photos/jacockshaw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6180104944_125f15c384_z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7" r="8399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" y="2130425"/>
            <a:ext cx="9144001" cy="1470025"/>
          </a:xfr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en-US" altLang="ja-JP" sz="6000" dirty="0" smtClean="0">
                <a:solidFill>
                  <a:schemeClr val="tx1"/>
                </a:solidFill>
                <a:effectLst>
                  <a:glow rad="101600">
                    <a:schemeClr val="tx1">
                      <a:lumMod val="65000"/>
                      <a:alpha val="71000"/>
                    </a:schemeClr>
                  </a:glow>
                </a:effectLst>
              </a:rPr>
              <a:t>Android Malware Heuristics</a:t>
            </a:r>
            <a:endParaRPr kumimoji="1" lang="ja-JP" altLang="en-US" sz="6000" dirty="0">
              <a:solidFill>
                <a:schemeClr val="tx1"/>
              </a:solidFill>
              <a:effectLst>
                <a:glow rad="101600">
                  <a:schemeClr val="tx1">
                    <a:lumMod val="65000"/>
                    <a:alpha val="71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219777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Masata Nishida</a:t>
            </a:r>
          </a:p>
          <a:p>
            <a:r>
              <a:rPr lang="en-US" altLang="ja-JP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AVTOKYO</a:t>
            </a:r>
            <a:r>
              <a:rPr lang="ja-JP" altLang="en-US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altLang="ja-JP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2012</a:t>
            </a:r>
            <a:endParaRPr lang="en-US" altLang="ja-JP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kumimoji="1" lang="en-US" altLang="ja-JP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2012/11/17</a:t>
            </a:r>
            <a:endParaRPr kumimoji="1" lang="ja-JP" altLang="en-US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79250" y="6604084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000" dirty="0"/>
              <a:t>(</a:t>
            </a:r>
            <a:r>
              <a:rPr kumimoji="1" lang="en-US" altLang="ja-JP" sz="1000" dirty="0" smtClean="0"/>
              <a:t>Photo: </a:t>
            </a:r>
            <a:r>
              <a:rPr kumimoji="1" lang="en-US" altLang="ja-JP" sz="1000" dirty="0" smtClean="0">
                <a:hlinkClick r:id="rId4"/>
              </a:rPr>
              <a:t>Android Lineup – Beige </a:t>
            </a:r>
            <a:r>
              <a:rPr kumimoji="1" lang="en-US" altLang="ja-JP" sz="1000" dirty="0" smtClean="0"/>
              <a:t>By </a:t>
            </a:r>
            <a:r>
              <a:rPr kumimoji="1" lang="en-US" altLang="ja-JP" sz="1000" dirty="0" smtClean="0">
                <a:hlinkClick r:id="rId5"/>
              </a:rPr>
              <a:t>.RGB.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6455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61917" y="1853040"/>
            <a:ext cx="70348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6000" dirty="0" smtClean="0"/>
              <a:t>I’m bored.</a:t>
            </a:r>
            <a:endParaRPr lang="en-US" altLang="ja-JP" sz="6000" dirty="0"/>
          </a:p>
          <a:p>
            <a:pPr algn="ctr"/>
            <a:r>
              <a:rPr lang="en-US" altLang="ja-JP" sz="6000" dirty="0" smtClean="0"/>
              <a:t>I counted number </a:t>
            </a:r>
          </a:p>
          <a:p>
            <a:pPr algn="ctr"/>
            <a:r>
              <a:rPr lang="en-US" altLang="ja-JP" sz="6000" dirty="0"/>
              <a:t>o</a:t>
            </a:r>
            <a:r>
              <a:rPr lang="en-US" altLang="ja-JP" sz="6000" dirty="0" smtClean="0"/>
              <a:t>f unique certificates</a:t>
            </a:r>
          </a:p>
          <a:p>
            <a:pPr algn="ctr"/>
            <a:r>
              <a:rPr lang="en-US" altLang="ja-JP" sz="6000" dirty="0" smtClean="0"/>
              <a:t> in Android malwares. 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47324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First, collect </a:t>
            </a:r>
            <a:r>
              <a:rPr lang="en-US" altLang="ja-JP" dirty="0"/>
              <a:t>m</a:t>
            </a:r>
            <a:r>
              <a:rPr lang="en-US" altLang="ja-JP" dirty="0" smtClean="0"/>
              <a:t>alware samples</a:t>
            </a:r>
            <a:endParaRPr kumimoji="1" lang="ja-JP" altLang="en-US" dirty="0"/>
          </a:p>
        </p:txBody>
      </p:sp>
      <p:pic>
        <p:nvPicPr>
          <p:cNvPr id="5" name="図 4" descr="5843044790_ae5f47a098_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971" y="2560458"/>
            <a:ext cx="2665186" cy="414009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図 6" descr="5842501795_6a02d0938f_z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50" y="2002852"/>
            <a:ext cx="2660210" cy="400596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図 5" descr="5843047632_b500075526_z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32" y="1352414"/>
            <a:ext cx="4197920" cy="278768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014" y="1600200"/>
            <a:ext cx="5993359" cy="4525963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r>
              <a:rPr lang="en-US" altLang="ja-JP" dirty="0" smtClean="0">
                <a:effectLst>
                  <a:glow rad="114300">
                    <a:schemeClr val="bg1">
                      <a:alpha val="77000"/>
                    </a:schemeClr>
                  </a:glow>
                </a:effectLst>
              </a:rPr>
              <a:t>Target Android malwares</a:t>
            </a:r>
          </a:p>
          <a:p>
            <a:pPr lvl="1"/>
            <a:r>
              <a:rPr lang="en-US" altLang="ja-JP" dirty="0">
                <a:effectLst>
                  <a:glow rad="114300">
                    <a:schemeClr val="bg1">
                      <a:alpha val="77000"/>
                    </a:schemeClr>
                  </a:glow>
                </a:effectLst>
              </a:rPr>
              <a:t>a</a:t>
            </a:r>
            <a:r>
              <a:rPr lang="en-US" altLang="ja-JP" dirty="0" smtClean="0">
                <a:effectLst>
                  <a:glow rad="114300">
                    <a:schemeClr val="bg1">
                      <a:alpha val="77000"/>
                    </a:schemeClr>
                  </a:glow>
                </a:effectLst>
              </a:rPr>
              <a:t>re about 15,000 samples.</a:t>
            </a:r>
          </a:p>
          <a:p>
            <a:pPr lvl="1"/>
            <a:r>
              <a:rPr lang="en-US" altLang="ja-JP" dirty="0" smtClean="0">
                <a:effectLst>
                  <a:glow rad="114300">
                    <a:schemeClr val="bg1">
                      <a:alpha val="77000"/>
                    </a:schemeClr>
                  </a:glow>
                </a:effectLst>
              </a:rPr>
              <a:t>include many polymorphic samples.</a:t>
            </a:r>
          </a:p>
          <a:p>
            <a:endParaRPr kumimoji="1" lang="ja-JP" altLang="en-US" dirty="0">
              <a:effectLst>
                <a:glow rad="114300">
                  <a:schemeClr val="bg1">
                    <a:alpha val="77000"/>
                  </a:schemeClr>
                </a:glow>
              </a:effectLst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54667"/>
              </p:ext>
            </p:extLst>
          </p:nvPr>
        </p:nvGraphicFramePr>
        <p:xfrm>
          <a:off x="6081372" y="1829897"/>
          <a:ext cx="2862833" cy="4620395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771573"/>
                <a:gridCol w="1091260"/>
              </a:tblGrid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u="none" strike="noStrike" dirty="0" smtClean="0">
                          <a:effectLst/>
                        </a:rPr>
                        <a:t>Family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u="none" strike="noStrike" dirty="0" smtClean="0">
                          <a:effectLst/>
                        </a:rPr>
                        <a:t>samples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FakeInst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 smtClean="0">
                          <a:effectLst/>
                        </a:rPr>
                        <a:t>4,911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 smtClean="0">
                          <a:effectLst/>
                        </a:rPr>
                        <a:t>Kmin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 smtClean="0">
                          <a:effectLst/>
                        </a:rPr>
                        <a:t>2,464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OpFake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 smtClean="0">
                          <a:effectLst/>
                        </a:rPr>
                        <a:t>2,360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smtClean="0">
                          <a:effectLst/>
                        </a:rPr>
                        <a:t>Boxer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 smtClean="0">
                          <a:effectLst/>
                        </a:rPr>
                        <a:t>1,399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 smtClean="0">
                          <a:effectLst/>
                        </a:rPr>
                        <a:t>DroidKungFu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824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 smtClean="0">
                          <a:effectLst/>
                        </a:rPr>
                        <a:t>Lotoor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432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 smtClean="0">
                          <a:effectLst/>
                        </a:rPr>
                        <a:t>GingerMaster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272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 smtClean="0">
                          <a:effectLst/>
                        </a:rPr>
                        <a:t>SmsSend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221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 smtClean="0">
                          <a:effectLst/>
                        </a:rPr>
                        <a:t>SmsAgent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209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 err="1" smtClean="0">
                          <a:effectLst/>
                        </a:rPr>
                        <a:t>JiFake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137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Others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 smtClean="0">
                          <a:effectLst/>
                        </a:rPr>
                        <a:t>1,488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  <a:tr h="35541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HT" sz="1800" u="none" strike="noStrike" dirty="0" smtClean="0">
                          <a:effectLst/>
                        </a:rPr>
                        <a:t>Total</a:t>
                      </a:r>
                      <a:endParaRPr lang="zh-CHT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 smtClean="0">
                          <a:effectLst/>
                        </a:rPr>
                        <a:t>14,717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0" y="6611779"/>
            <a:ext cx="3340453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 </a:t>
            </a:r>
            <a:r>
              <a:rPr kumimoji="1" lang="en-US" altLang="ja-JP" sz="1000" dirty="0" smtClean="0">
                <a:hlinkClick r:id="rId6"/>
              </a:rPr>
              <a:t>Catching Bugs</a:t>
            </a:r>
            <a:r>
              <a:rPr kumimoji="1" lang="en-US" altLang="ja-JP" sz="1000" dirty="0" smtClean="0"/>
              <a:t>, </a:t>
            </a:r>
            <a:r>
              <a:rPr kumimoji="1" lang="en-US" altLang="ja-JP" sz="1000" dirty="0" smtClean="0">
                <a:hlinkClick r:id="rId7"/>
              </a:rPr>
              <a:t>II</a:t>
            </a:r>
            <a:r>
              <a:rPr kumimoji="1" lang="en-US" altLang="ja-JP" sz="1000" dirty="0" smtClean="0"/>
              <a:t>, </a:t>
            </a:r>
            <a:r>
              <a:rPr kumimoji="1" lang="en-US" altLang="ja-JP" sz="1000" dirty="0" smtClean="0">
                <a:hlinkClick r:id="rId8"/>
              </a:rPr>
              <a:t>III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smtClean="0">
                <a:hlinkClick r:id="rId9"/>
              </a:rPr>
              <a:t>New Mexico Forestry Camp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9084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5162106562_2b3f1439da_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7" y="537123"/>
            <a:ext cx="8671396" cy="578375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05267" y="4738666"/>
            <a:ext cx="47345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Then</a:t>
            </a:r>
          </a:p>
          <a:p>
            <a:r>
              <a:rPr lang="en-US" altLang="ja-JP" sz="4800" dirty="0"/>
              <a:t>c</a:t>
            </a:r>
            <a:r>
              <a:rPr lang="en-US" altLang="ja-JP" sz="4800" dirty="0" smtClean="0"/>
              <a:t>ount certificates.</a:t>
            </a:r>
            <a:endParaRPr kumimoji="1" lang="ja-JP" altLang="en-US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6611779"/>
            <a:ext cx="2659702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 </a:t>
            </a:r>
            <a:r>
              <a:rPr kumimoji="1" lang="en-US" altLang="ja-JP" sz="1000" dirty="0" smtClean="0">
                <a:hlinkClick r:id="rId4"/>
              </a:rPr>
              <a:t>Microscope Night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smtClean="0">
                <a:hlinkClick r:id="rId5"/>
              </a:rPr>
              <a:t>Machine Project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33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5161503615_d39f356146_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19" y="81844"/>
            <a:ext cx="4466362" cy="6694313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テキスト ボックス 2"/>
          <p:cNvSpPr txBox="1"/>
          <p:nvPr/>
        </p:nvSpPr>
        <p:spPr>
          <a:xfrm>
            <a:off x="1229033" y="207941"/>
            <a:ext cx="76395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4800" dirty="0" smtClean="0"/>
              <a:t>Counting certificates </a:t>
            </a:r>
            <a:r>
              <a:rPr lang="en-US" altLang="ja-JP" sz="4800" dirty="0" smtClean="0"/>
              <a:t>requires </a:t>
            </a:r>
          </a:p>
          <a:p>
            <a:pPr algn="r"/>
            <a:r>
              <a:rPr lang="en-US" altLang="ja-JP" sz="4800" dirty="0" err="1" smtClean="0"/>
              <a:t>lotta</a:t>
            </a:r>
            <a:r>
              <a:rPr lang="en-US" altLang="ja-JP" sz="4800" dirty="0" smtClean="0"/>
              <a:t> patience...</a:t>
            </a:r>
            <a:endParaRPr kumimoji="1" lang="ja-JP" altLang="en-US" sz="4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6611779"/>
            <a:ext cx="2659702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 </a:t>
            </a:r>
            <a:r>
              <a:rPr kumimoji="1" lang="en-US" altLang="ja-JP" sz="1000" dirty="0" smtClean="0">
                <a:hlinkClick r:id="rId4"/>
              </a:rPr>
              <a:t>Microscope Night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smtClean="0">
                <a:hlinkClick r:id="rId5"/>
              </a:rPr>
              <a:t>Machine Project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538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93526" y="2551051"/>
            <a:ext cx="45765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600" b="1" dirty="0" smtClean="0"/>
              <a:t>The result…</a:t>
            </a:r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773899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Unique certificates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9658" y="1406750"/>
            <a:ext cx="616468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6000" dirty="0"/>
              <a:t>14,717 </a:t>
            </a:r>
            <a:r>
              <a:rPr lang="en-US" altLang="ja-JP" sz="6000" dirty="0" smtClean="0"/>
              <a:t>samples</a:t>
            </a:r>
          </a:p>
          <a:p>
            <a:pPr algn="ctr">
              <a:lnSpc>
                <a:spcPct val="150000"/>
              </a:lnSpc>
            </a:pPr>
            <a:r>
              <a:rPr lang="ja-JP" altLang="en-US" sz="6000" dirty="0" smtClean="0">
                <a:latin typeface="Wingdings"/>
                <a:ea typeface="Wingdings"/>
                <a:cs typeface="Wingdings"/>
              </a:rPr>
              <a:t></a:t>
            </a:r>
            <a:endParaRPr lang="en-US" altLang="ja-JP" sz="6000" dirty="0"/>
          </a:p>
          <a:p>
            <a:pPr algn="ctr">
              <a:lnSpc>
                <a:spcPct val="150000"/>
              </a:lnSpc>
            </a:pPr>
            <a:r>
              <a:rPr lang="en-US" altLang="ja-JP" sz="6000" dirty="0" smtClean="0"/>
              <a:t>589 certificates</a:t>
            </a:r>
            <a:endParaRPr lang="ja-JP" altLang="en-US" sz="6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6197" y="6274498"/>
            <a:ext cx="411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Many malwares use the same certificate</a:t>
            </a:r>
            <a:r>
              <a:rPr lang="en-US" altLang="ja-JP" dirty="0" smtClean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934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FakeInst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89658" y="1406750"/>
            <a:ext cx="616468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6000" dirty="0" smtClean="0"/>
              <a:t>4,911 samples</a:t>
            </a:r>
          </a:p>
          <a:p>
            <a:pPr algn="ctr">
              <a:lnSpc>
                <a:spcPct val="150000"/>
              </a:lnSpc>
            </a:pPr>
            <a:r>
              <a:rPr lang="ja-JP" altLang="en-US" sz="6000" dirty="0" smtClean="0">
                <a:latin typeface="Wingdings"/>
                <a:ea typeface="Wingdings"/>
                <a:cs typeface="Wingdings"/>
              </a:rPr>
              <a:t></a:t>
            </a:r>
            <a:endParaRPr lang="en-US" altLang="ja-JP" sz="6000" dirty="0"/>
          </a:p>
          <a:p>
            <a:pPr algn="ctr">
              <a:lnSpc>
                <a:spcPct val="150000"/>
              </a:lnSpc>
            </a:pPr>
            <a:r>
              <a:rPr lang="en-US" altLang="ja-JP" sz="6000" dirty="0" smtClean="0"/>
              <a:t>31 certificates</a:t>
            </a:r>
            <a:endParaRPr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2697" y="6274498"/>
            <a:ext cx="523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Polymorphic malwares also use the same certificates.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33515" y="1168907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Polymorphic sample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945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FakeInst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600200"/>
            <a:ext cx="91440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4800" dirty="0" smtClean="0">
                <a:latin typeface="+mn-ea"/>
                <a:cs typeface="Wingdings"/>
              </a:rPr>
              <a:t>Most reused certificate</a:t>
            </a:r>
          </a:p>
          <a:p>
            <a:pPr algn="ctr">
              <a:lnSpc>
                <a:spcPct val="150000"/>
              </a:lnSpc>
            </a:pPr>
            <a:r>
              <a:rPr lang="ja-JP" altLang="en-US" sz="6000" dirty="0" smtClean="0">
                <a:latin typeface="Wingdings"/>
                <a:ea typeface="Wingdings"/>
                <a:cs typeface="Wingdings"/>
              </a:rPr>
              <a:t></a:t>
            </a:r>
            <a:endParaRPr lang="en-US" altLang="ja-JP" sz="6000" dirty="0"/>
          </a:p>
          <a:p>
            <a:pPr algn="ctr">
              <a:lnSpc>
                <a:spcPct val="150000"/>
              </a:lnSpc>
            </a:pPr>
            <a:r>
              <a:rPr lang="en-US" altLang="ja-JP" sz="6000" dirty="0" smtClean="0"/>
              <a:t>Reused by 2,602</a:t>
            </a:r>
            <a:r>
              <a:rPr lang="ja-JP" altLang="en-US" sz="6000" dirty="0" smtClean="0"/>
              <a:t> </a:t>
            </a:r>
            <a:r>
              <a:rPr lang="en-US" altLang="ja-JP" sz="6000" dirty="0" smtClean="0"/>
              <a:t>samples</a:t>
            </a:r>
            <a:endParaRPr lang="ja-JP" altLang="en-US" sz="6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33515" y="1168907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Polymorphic sample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295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Period of use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6870" y="1600200"/>
            <a:ext cx="83840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4800" dirty="0" smtClean="0"/>
              <a:t>Certificates used for over a year.</a:t>
            </a:r>
            <a:endParaRPr lang="en-US" altLang="ja-JP" sz="4800" dirty="0" smtClean="0">
              <a:latin typeface="Wingdings"/>
              <a:ea typeface="Wingdings"/>
              <a:cs typeface="Wingdings"/>
            </a:endParaRPr>
          </a:p>
          <a:p>
            <a:pPr algn="ctr">
              <a:lnSpc>
                <a:spcPct val="150000"/>
              </a:lnSpc>
            </a:pPr>
            <a:r>
              <a:rPr lang="ja-JP" altLang="en-US" sz="6000" dirty="0" smtClean="0">
                <a:latin typeface="Wingdings"/>
                <a:ea typeface="Wingdings"/>
                <a:cs typeface="Wingdings"/>
              </a:rPr>
              <a:t></a:t>
            </a:r>
            <a:endParaRPr lang="en-US" altLang="ja-JP" sz="6000" dirty="0" smtClean="0"/>
          </a:p>
          <a:p>
            <a:pPr algn="ctr"/>
            <a:r>
              <a:rPr lang="en-US" altLang="ja-JP" sz="6000" dirty="0" smtClean="0"/>
              <a:t>13</a:t>
            </a:r>
            <a:r>
              <a:rPr lang="ja-JP" altLang="en-US" sz="6000" dirty="0" smtClean="0"/>
              <a:t> </a:t>
            </a:r>
            <a:r>
              <a:rPr lang="en-US" altLang="ja-JP" sz="6000" dirty="0" smtClean="0"/>
              <a:t>certificates</a:t>
            </a:r>
            <a:br>
              <a:rPr lang="en-US" altLang="ja-JP" sz="6000" dirty="0" smtClean="0"/>
            </a:br>
            <a:r>
              <a:rPr lang="en-US" altLang="ja-JP" sz="6000" dirty="0" smtClean="0"/>
              <a:t>(2,764samples)</a:t>
            </a:r>
            <a:endParaRPr lang="ja-JP" altLang="en-US" sz="6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3931" y="6274498"/>
            <a:ext cx="369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Some certificates used for long term.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73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device-2012-11-06-2029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50" y="2567984"/>
            <a:ext cx="2480839" cy="413473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Movie (</a:t>
            </a:r>
            <a:r>
              <a:rPr kumimoji="1" lang="en-US" altLang="ja-JP" dirty="0" err="1" smtClean="0"/>
              <a:t>Dougalek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921" y="1600200"/>
            <a:ext cx="6402829" cy="5257800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 smtClean="0"/>
              <a:t> An incident in Japan (Apr. 2012)</a:t>
            </a:r>
          </a:p>
          <a:p>
            <a:r>
              <a:rPr lang="en-US" altLang="ja-JP" dirty="0" smtClean="0"/>
              <a:t>Malwares are distributed from Google Play.</a:t>
            </a:r>
          </a:p>
          <a:p>
            <a:pPr lvl="1"/>
            <a:r>
              <a:rPr lang="en-US" altLang="ja-JP" dirty="0" smtClean="0"/>
              <a:t>About 50 malwares.</a:t>
            </a:r>
          </a:p>
          <a:p>
            <a:pPr lvl="1"/>
            <a:r>
              <a:rPr lang="en-US" altLang="ja-JP" dirty="0" smtClean="0"/>
              <a:t>Used 7 developer accounts. </a:t>
            </a:r>
          </a:p>
          <a:p>
            <a:r>
              <a:rPr lang="en-US" altLang="ja-JP" dirty="0" smtClean="0"/>
              <a:t>The malware sends private information to external server.</a:t>
            </a:r>
          </a:p>
          <a:p>
            <a:r>
              <a:rPr lang="en-US" altLang="ja-JP" dirty="0" smtClean="0"/>
              <a:t>The application name is like “xxx</a:t>
            </a:r>
            <a:r>
              <a:rPr lang="ja-JP" altLang="en-US" dirty="0" smtClean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Movie”.</a:t>
            </a:r>
          </a:p>
          <a:p>
            <a:pPr lvl="1"/>
            <a:r>
              <a:rPr lang="en-US" altLang="ja-JP" dirty="0" smtClean="0"/>
              <a:t>“xxx”</a:t>
            </a:r>
            <a:r>
              <a:rPr lang="ja-JP" altLang="en-US" dirty="0" smtClean="0"/>
              <a:t> </a:t>
            </a:r>
            <a:r>
              <a:rPr lang="en-US" altLang="ja-JP" dirty="0" smtClean="0"/>
              <a:t>is replaced with a pop star or famous game name.</a:t>
            </a:r>
          </a:p>
          <a:p>
            <a:r>
              <a:rPr lang="en-US" altLang="ja-JP" dirty="0" smtClean="0"/>
              <a:t>Installed</a:t>
            </a:r>
            <a:r>
              <a:rPr lang="ja-JP" altLang="en-US" dirty="0" smtClean="0"/>
              <a:t> </a:t>
            </a:r>
            <a:r>
              <a:rPr lang="en-US" altLang="ja-JP" dirty="0" smtClean="0"/>
              <a:t>over 90,000 devices.</a:t>
            </a:r>
            <a:endParaRPr lang="en-US" altLang="ja-JP" dirty="0"/>
          </a:p>
          <a:p>
            <a:r>
              <a:rPr lang="en-US" altLang="ja-JP" dirty="0" smtClean="0"/>
              <a:t>Sent</a:t>
            </a:r>
            <a:r>
              <a:rPr lang="ja-JP" altLang="en-US" dirty="0" smtClean="0"/>
              <a:t> </a:t>
            </a:r>
            <a:r>
              <a:rPr lang="en-US" altLang="ja-JP" dirty="0" smtClean="0"/>
              <a:t>12,000,000 information</a:t>
            </a:r>
            <a:r>
              <a:rPr lang="en-US" altLang="ja-JP" dirty="0"/>
              <a:t> </a:t>
            </a:r>
            <a:r>
              <a:rPr lang="en-US" altLang="ja-JP" dirty="0" smtClean="0"/>
              <a:t>to external.</a:t>
            </a:r>
          </a:p>
          <a:p>
            <a:r>
              <a:rPr lang="en-US" altLang="ja-JP" dirty="0" smtClean="0"/>
              <a:t>The suspects were arrested last month(30</a:t>
            </a:r>
            <a:r>
              <a:rPr lang="en-US" altLang="ja-JP" baseline="30000" dirty="0" smtClean="0"/>
              <a:t>th</a:t>
            </a:r>
            <a:r>
              <a:rPr lang="en-US" altLang="ja-JP" dirty="0" smtClean="0"/>
              <a:t> Oct 2012).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41936" y="1168907"/>
            <a:ext cx="166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Japan-specific malware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35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Who am I 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dirty="0" smtClean="0"/>
              <a:t>Masata Nishida</a:t>
            </a:r>
          </a:p>
          <a:p>
            <a:r>
              <a:rPr lang="en-US" altLang="ja-JP" dirty="0" smtClean="0"/>
              <a:t>SecureBrain,</a:t>
            </a:r>
            <a:r>
              <a:rPr lang="en-US" altLang="ja-JP" sz="2400" dirty="0" smtClean="0"/>
              <a:t> </a:t>
            </a:r>
            <a:r>
              <a:rPr lang="en-US" altLang="ja-JP" sz="2200" dirty="0" smtClean="0"/>
              <a:t>Advanced Research Laboratory</a:t>
            </a:r>
            <a:endParaRPr lang="en-US" altLang="ja-JP" sz="3000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I’m not a malware researcher, I’m just a software developer.</a:t>
            </a:r>
          </a:p>
          <a:p>
            <a:pPr>
              <a:lnSpc>
                <a:spcPct val="150000"/>
              </a:lnSpc>
            </a:pPr>
            <a:r>
              <a:rPr lang="en-US" altLang="ja-JP" dirty="0" err="1" smtClean="0"/>
              <a:t>Rubyist</a:t>
            </a:r>
            <a:endParaRPr lang="en-US" altLang="ja-JP" dirty="0" smtClean="0"/>
          </a:p>
          <a:p>
            <a:r>
              <a:rPr lang="en-US" altLang="ja-JP" dirty="0">
                <a:hlinkClick r:id="rId3"/>
              </a:rPr>
              <a:t>@</a:t>
            </a:r>
            <a:r>
              <a:rPr lang="en-US" altLang="ja-JP" dirty="0" smtClean="0">
                <a:hlinkClick r:id="rId3"/>
              </a:rPr>
              <a:t>masata_masata</a:t>
            </a:r>
            <a:endParaRPr lang="en-US" altLang="ja-JP" dirty="0"/>
          </a:p>
        </p:txBody>
      </p:sp>
      <p:pic>
        <p:nvPicPr>
          <p:cNvPr id="4" name="図 3" descr="ho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63" y="1145043"/>
            <a:ext cx="1928837" cy="1972084"/>
          </a:xfrm>
          <a:prstGeom prst="rect">
            <a:avLst/>
          </a:prstGeom>
          <a:ln w="28575" cmpd="sng">
            <a:solidFill>
              <a:schemeClr val="bg1">
                <a:lumMod val="65000"/>
                <a:alpha val="47000"/>
              </a:schemeClr>
            </a:solidFill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6834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The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Movie (</a:t>
            </a:r>
            <a:r>
              <a:rPr kumimoji="1" lang="en-US" altLang="ja-JP" dirty="0" err="1" smtClean="0"/>
              <a:t>Dougalek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89658" y="1406750"/>
            <a:ext cx="6164685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6000" dirty="0" smtClean="0"/>
              <a:t>24 samples</a:t>
            </a:r>
          </a:p>
          <a:p>
            <a:pPr algn="ctr">
              <a:lnSpc>
                <a:spcPct val="150000"/>
              </a:lnSpc>
            </a:pPr>
            <a:r>
              <a:rPr lang="ja-JP" altLang="en-US" sz="6000" dirty="0" smtClean="0">
                <a:latin typeface="Wingdings"/>
                <a:ea typeface="Wingdings"/>
                <a:cs typeface="Wingdings"/>
              </a:rPr>
              <a:t></a:t>
            </a:r>
            <a:endParaRPr lang="en-US" altLang="ja-JP" sz="6000" dirty="0"/>
          </a:p>
          <a:p>
            <a:pPr algn="ctr">
              <a:lnSpc>
                <a:spcPct val="150000"/>
              </a:lnSpc>
            </a:pPr>
            <a:r>
              <a:rPr lang="en-US" altLang="ja-JP" sz="6000" dirty="0" smtClean="0"/>
              <a:t>7 certificates</a:t>
            </a:r>
            <a:endParaRPr lang="ja-JP" altLang="en-US" sz="6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41936" y="1168907"/>
            <a:ext cx="166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 smtClean="0"/>
              <a:t>Japan-specific malware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896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4790032974_760e5defbc_z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t="7503" r="19087" b="15423"/>
          <a:stretch/>
        </p:blipFill>
        <p:spPr>
          <a:xfrm>
            <a:off x="520678" y="384035"/>
            <a:ext cx="8102645" cy="608993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413387" y="2107252"/>
            <a:ext cx="50187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0" b="1" dirty="0" smtClean="0">
                <a:effectLst>
                  <a:glow rad="190500">
                    <a:schemeClr val="bg1">
                      <a:alpha val="34000"/>
                    </a:schemeClr>
                  </a:glow>
                </a:effectLst>
              </a:rPr>
              <a:t>Today’s</a:t>
            </a:r>
          </a:p>
          <a:p>
            <a:r>
              <a:rPr lang="en-US" altLang="ja-JP" sz="8000" b="1" dirty="0" smtClean="0">
                <a:effectLst>
                  <a:glow rad="190500">
                    <a:schemeClr val="bg1">
                      <a:alpha val="34000"/>
                    </a:schemeClr>
                  </a:glow>
                </a:effectLst>
              </a:rPr>
              <a:t>Conclusion</a:t>
            </a:r>
            <a:endParaRPr kumimoji="1" lang="ja-JP" altLang="en-US" sz="8000" b="1" dirty="0">
              <a:effectLst>
                <a:glow rad="190500">
                  <a:schemeClr val="bg1">
                    <a:alpha val="34000"/>
                  </a:schemeClr>
                </a:glo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6611779"/>
            <a:ext cx="2300630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 </a:t>
            </a:r>
            <a:r>
              <a:rPr kumimoji="1" lang="en-US" altLang="ja-JP" sz="1000" dirty="0" smtClean="0">
                <a:hlinkClick r:id="rId4"/>
              </a:rPr>
              <a:t>New Blackboard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smtClean="0">
                <a:hlinkClick r:id="rId5"/>
              </a:rPr>
              <a:t>uncultured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791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3550755709_d8be7ba08b_z.jpg"/>
          <p:cNvPicPr>
            <a:picLocks noChangeAspect="1"/>
          </p:cNvPicPr>
          <p:nvPr/>
        </p:nvPicPr>
        <p:blipFill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71" y="421871"/>
            <a:ext cx="6014258" cy="6014258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" y="30232"/>
            <a:ext cx="9144000" cy="219842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kumimoji="1" lang="en-US" altLang="ja-JP" sz="44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Many Android malwares are signed using the same certificate.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" y="3656288"/>
            <a:ext cx="9144000" cy="3059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We can detect new malwares using the certificates of well-known malwares.</a:t>
            </a:r>
          </a:p>
          <a:p>
            <a:pPr marL="0" indent="0" algn="ctr">
              <a:buNone/>
            </a:pPr>
            <a:r>
              <a:rPr lang="en-US" altLang="ja-JP" sz="36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(for now…)</a:t>
            </a:r>
            <a:endParaRPr lang="ja-JP" altLang="en-US" sz="3600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4061568" y="2624961"/>
            <a:ext cx="1018128" cy="777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6611779"/>
            <a:ext cx="1992853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 </a:t>
            </a:r>
            <a:r>
              <a:rPr kumimoji="1" lang="en-US" altLang="ja-JP" sz="1000" dirty="0" smtClean="0">
                <a:hlinkClick r:id="rId4"/>
              </a:rPr>
              <a:t>The Detective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err="1" smtClean="0">
                <a:hlinkClick r:id="rId5"/>
              </a:rPr>
              <a:t>paurian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3350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8038617652_fdcd39f2c3_c.jpg"/>
          <p:cNvPicPr>
            <a:picLocks noChangeAspect="1"/>
          </p:cNvPicPr>
          <p:nvPr/>
        </p:nvPicPr>
        <p:blipFill>
          <a:blip r:embed="rId3">
            <a:alphaModFix amt="7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2" y="746566"/>
            <a:ext cx="8037257" cy="536486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" y="30232"/>
            <a:ext cx="9143999" cy="21984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4400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Many Android malwares are signed using the same certificate.</a:t>
            </a:r>
          </a:p>
        </p:txBody>
      </p:sp>
      <p:sp>
        <p:nvSpPr>
          <p:cNvPr id="7" name="下矢印 6"/>
          <p:cNvSpPr/>
          <p:nvPr/>
        </p:nvSpPr>
        <p:spPr>
          <a:xfrm>
            <a:off x="4061568" y="2624961"/>
            <a:ext cx="1018128" cy="777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FF"/>
              </a:solidFill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" y="3656288"/>
            <a:ext cx="9144000" cy="30593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36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Not too many malware developers??</a:t>
            </a:r>
          </a:p>
          <a:p>
            <a:pPr marL="0" indent="0" algn="ctr">
              <a:buNone/>
            </a:pPr>
            <a:r>
              <a:rPr lang="en-US" altLang="ja-JP" sz="36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or</a:t>
            </a:r>
          </a:p>
          <a:p>
            <a:pPr marL="0" indent="0" algn="ctr">
              <a:buNone/>
            </a:pPr>
            <a:r>
              <a:rPr lang="en-US" altLang="ja-JP" sz="36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The private key of the certificates are shared between malware developers??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0" y="6611779"/>
            <a:ext cx="1864613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</a:t>
            </a:r>
            <a:r>
              <a:rPr kumimoji="1" lang="en-US" altLang="ja-JP" sz="1000" dirty="0" smtClean="0">
                <a:hlinkClick r:id="rId4"/>
              </a:rPr>
              <a:t>DSC_6565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err="1" smtClean="0">
                <a:hlinkClick r:id="rId5"/>
              </a:rPr>
              <a:t>euthman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106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58246" y="5967717"/>
            <a:ext cx="62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END</a:t>
            </a:r>
            <a:endParaRPr kumimoji="1" lang="ja-JP" altLang="en-US" dirty="0"/>
          </a:p>
        </p:txBody>
      </p:sp>
      <p:pic>
        <p:nvPicPr>
          <p:cNvPr id="4" name="図 3" descr="IMG_049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64" y="1074964"/>
            <a:ext cx="4708072" cy="470807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49126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6914"/>
            <a:ext cx="8229600" cy="143328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/>
              <a:t>[Appendix]</a:t>
            </a:r>
            <a:br>
              <a:rPr lang="en-US" altLang="ja-JP" dirty="0" smtClean="0"/>
            </a:br>
            <a:r>
              <a:rPr lang="en-US" altLang="ja-JP" dirty="0" smtClean="0"/>
              <a:t>apk analysis library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 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0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ja-JP" dirty="0"/>
              <a:t>Open Source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Source: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err="1">
                <a:hlinkClick r:id="rId2"/>
              </a:rPr>
              <a:t>github.com</a:t>
            </a:r>
            <a:r>
              <a:rPr lang="en-US" altLang="ja-JP" dirty="0">
                <a:hlinkClick r:id="rId2"/>
              </a:rPr>
              <a:t>/</a:t>
            </a:r>
            <a:r>
              <a:rPr lang="en-US" altLang="ja-JP" dirty="0" err="1">
                <a:hlinkClick r:id="rId2"/>
              </a:rPr>
              <a:t>securebrain</a:t>
            </a:r>
            <a:r>
              <a:rPr lang="en-US" altLang="ja-JP" dirty="0">
                <a:hlinkClick r:id="rId2"/>
              </a:rPr>
              <a:t>/</a:t>
            </a:r>
            <a:r>
              <a:rPr lang="en-US" altLang="ja-JP" dirty="0" err="1">
                <a:hlinkClick r:id="rId2"/>
              </a:rPr>
              <a:t>ruby_apk</a:t>
            </a:r>
            <a:endParaRPr lang="en-US" altLang="ja-JP" dirty="0"/>
          </a:p>
          <a:p>
            <a:pPr lvl="1">
              <a:lnSpc>
                <a:spcPct val="120000"/>
              </a:lnSpc>
            </a:pPr>
            <a:r>
              <a:rPr lang="en-US" altLang="ja-JP" dirty="0"/>
              <a:t>Install: “$ gem install </a:t>
            </a:r>
            <a:r>
              <a:rPr lang="en-US" altLang="ja-JP" dirty="0" err="1"/>
              <a:t>ruby_apk</a:t>
            </a:r>
            <a:r>
              <a:rPr lang="en-US" altLang="ja-JP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ja-JP" dirty="0"/>
              <a:t>Requirements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Ruby1.9.x</a:t>
            </a:r>
          </a:p>
          <a:p>
            <a:pPr>
              <a:lnSpc>
                <a:spcPct val="120000"/>
              </a:lnSpc>
            </a:pPr>
            <a:r>
              <a:rPr lang="en-US" altLang="ja-JP" dirty="0"/>
              <a:t>Features</a:t>
            </a:r>
          </a:p>
          <a:p>
            <a:pPr lvl="1">
              <a:lnSpc>
                <a:spcPct val="120000"/>
              </a:lnSpc>
            </a:pPr>
            <a:r>
              <a:rPr lang="en-US" altLang="ja-JP" dirty="0" err="1"/>
              <a:t>AndroidManifest.xml</a:t>
            </a:r>
            <a:r>
              <a:rPr lang="en-US" altLang="ja-JP" dirty="0"/>
              <a:t> analysis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components(activity, service, receiver, provider)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use-permission, intent-filter,…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Extract files in apk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resource analysis(partial)</a:t>
            </a:r>
          </a:p>
          <a:p>
            <a:pPr lvl="1">
              <a:lnSpc>
                <a:spcPct val="120000"/>
              </a:lnSpc>
            </a:pPr>
            <a:r>
              <a:rPr lang="en-US" altLang="ja-JP" dirty="0"/>
              <a:t>dex analysis(partial)</a:t>
            </a:r>
          </a:p>
          <a:p>
            <a:pPr lvl="2">
              <a:lnSpc>
                <a:spcPct val="120000"/>
              </a:lnSpc>
            </a:pPr>
            <a:r>
              <a:rPr lang="en-US" altLang="ja-JP" dirty="0"/>
              <a:t>Extract classes, methods, fields, strings</a:t>
            </a:r>
          </a:p>
          <a:p>
            <a:pPr>
              <a:lnSpc>
                <a:spcPct val="120000"/>
              </a:lnSpc>
            </a:pPr>
            <a:endParaRPr kumimoji="1" lang="ja-JP" altLang="en-US" dirty="0"/>
          </a:p>
        </p:txBody>
      </p:sp>
      <p:pic>
        <p:nvPicPr>
          <p:cNvPr id="4" name="図 3" descr="home-bugdro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379" y="5057317"/>
            <a:ext cx="1322399" cy="15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d3f3779c223c11e299a722000a9d0ee0_7.jpg"/>
          <p:cNvPicPr>
            <a:picLocks noChangeAspect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19"/>
          <a:stretch/>
        </p:blipFill>
        <p:spPr>
          <a:xfrm>
            <a:off x="489428" y="376012"/>
            <a:ext cx="8165144" cy="6105977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Today’s Theme</a:t>
            </a:r>
            <a:endParaRPr kumimoji="1" lang="ja-JP" altLang="en-US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415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Presented the same topic at CSS2012. </a:t>
            </a:r>
          </a:p>
          <a:p>
            <a:r>
              <a:rPr lang="en-US" altLang="ja-JP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CSS (Computer</a:t>
            </a:r>
            <a:r>
              <a:rPr lang="ja-JP" altLang="en-US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 </a:t>
            </a:r>
            <a:r>
              <a:rPr lang="en-US" altLang="ja-JP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Security</a:t>
            </a:r>
            <a:r>
              <a:rPr lang="ja-JP" altLang="en-US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 </a:t>
            </a:r>
            <a:r>
              <a:rPr lang="en-US" altLang="ja-JP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Symposium)2012</a:t>
            </a:r>
            <a:endParaRPr lang="en-US" altLang="ja-JP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  <a:p>
            <a:pPr lvl="1"/>
            <a:r>
              <a:rPr lang="en-US" altLang="ja-JP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2012/10/30-11/01</a:t>
            </a:r>
          </a:p>
          <a:p>
            <a:pPr lvl="1"/>
            <a:r>
              <a:rPr lang="en-US" altLang="ja-JP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Matsue City, Shimane Prefecture</a:t>
            </a:r>
            <a:endParaRPr lang="en-US" altLang="ja-JP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300" y="4406901"/>
            <a:ext cx="7899400" cy="1815882"/>
          </a:xfrm>
          <a:prstGeom prst="rect">
            <a:avLst/>
          </a:prstGeom>
          <a:solidFill>
            <a:schemeClr val="bg1">
              <a:alpha val="52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Title: “Android </a:t>
            </a:r>
            <a:r>
              <a:rPr lang="en-US" altLang="ja-JP" sz="3600" b="1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Malware </a:t>
            </a:r>
            <a:r>
              <a:rPr lang="en-US" altLang="ja-JP" sz="3600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Heuristics</a:t>
            </a:r>
          </a:p>
          <a:p>
            <a:pPr algn="ctr"/>
            <a:r>
              <a:rPr lang="en-US" altLang="ja-JP" sz="3600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using </a:t>
            </a:r>
            <a:r>
              <a:rPr lang="en-US" altLang="ja-JP" sz="3600" b="1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Digital Certificates</a:t>
            </a:r>
            <a:r>
              <a:rPr lang="en-US" altLang="ja-JP" sz="3600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”</a:t>
            </a:r>
          </a:p>
          <a:p>
            <a:pPr algn="ctr"/>
            <a:endParaRPr lang="en-US" altLang="ja-JP" sz="2000" b="1" dirty="0" smtClean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  <a:p>
            <a:pPr algn="ctr"/>
            <a:r>
              <a:rPr lang="en-US" altLang="ja-JP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Japanese Title: </a:t>
            </a:r>
            <a:r>
              <a:rPr lang="ja-JP" altLang="en-US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署名</a:t>
            </a:r>
            <a:r>
              <a:rPr lang="ja-JP" altLang="en-US" b="1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情報を利用</a:t>
            </a:r>
            <a:r>
              <a:rPr lang="ja-JP" altLang="en-US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した</a:t>
            </a:r>
            <a:r>
              <a:rPr lang="en-US" altLang="ja-JP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Android </a:t>
            </a:r>
            <a:r>
              <a:rPr lang="ja-JP" altLang="en-US" b="1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マルウェア</a:t>
            </a:r>
            <a:r>
              <a:rPr lang="ja-JP" altLang="en-US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の推定</a:t>
            </a:r>
            <a:r>
              <a:rPr lang="ja-JP" altLang="en-US" b="1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手法の</a:t>
            </a:r>
            <a:r>
              <a:rPr lang="ja-JP" altLang="en-US" b="1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提案</a:t>
            </a:r>
            <a:endParaRPr lang="en-US" altLang="ja-JP" b="1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3672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33402924_dd4a062fdc_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2" y="464320"/>
            <a:ext cx="8784237" cy="592936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588520" y="474558"/>
            <a:ext cx="7877908" cy="2302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8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Android malwares increase explosively!!</a:t>
            </a:r>
            <a:endParaRPr lang="en-US" altLang="ja-JP" sz="4800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611779"/>
            <a:ext cx="1866692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 </a:t>
            </a:r>
            <a:r>
              <a:rPr kumimoji="1" lang="en-US" altLang="ja-JP" sz="1000" dirty="0" smtClean="0">
                <a:hlinkClick r:id="rId4"/>
              </a:rPr>
              <a:t>High Sheeps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err="1" smtClean="0">
                <a:hlinkClick r:id="rId5"/>
              </a:rPr>
              <a:t>Bertoz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390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threa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6" y="282095"/>
            <a:ext cx="4525968" cy="604184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09152" y="6457695"/>
            <a:ext cx="5325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McAfee Threat Report: Second Quarter 2012 By McAfee Labs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05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33402924_dd4a062fdc_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2" y="464320"/>
            <a:ext cx="8784237" cy="59293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588520" y="474558"/>
            <a:ext cx="7877908" cy="2302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48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Android malwares increase explosively!!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6611779"/>
            <a:ext cx="1866692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 </a:t>
            </a:r>
            <a:r>
              <a:rPr kumimoji="1" lang="en-US" altLang="ja-JP" sz="1000" dirty="0" smtClean="0">
                <a:hlinkClick r:id="rId4"/>
              </a:rPr>
              <a:t>High Sheeps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err="1" smtClean="0">
                <a:hlinkClick r:id="rId5"/>
              </a:rPr>
              <a:t>Bertoz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5369" y="316491"/>
            <a:ext cx="25324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Everyone say</a:t>
            </a:r>
            <a:r>
              <a:rPr lang="en-US" altLang="ja-JP" sz="32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:</a:t>
            </a:r>
            <a:endParaRPr lang="en-US" altLang="ja-JP" sz="3200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6104" y="3053925"/>
            <a:ext cx="3408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But…(what is reality?</a:t>
            </a:r>
            <a:r>
              <a:rPr lang="en-US" altLang="ja-JP" sz="2800" dirty="0" smtClean="0"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)</a:t>
            </a:r>
            <a:endParaRPr lang="en-US" altLang="ja-JP" sz="2800" dirty="0"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1309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4576105" y="375570"/>
            <a:ext cx="4567896" cy="62609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ja-JP" dirty="0" smtClean="0"/>
              <a:t>Although the number of malwares is rapidly increasing, but we don’t actually have insights into the growth.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Today, we will focus on the certificate used by Malicious Android app. Then we can find another </a:t>
            </a:r>
            <a:r>
              <a:rPr lang="en-US" altLang="ja-JP" dirty="0" smtClean="0"/>
              <a:t>side of Android malwares.</a:t>
            </a:r>
            <a:endParaRPr kumimoji="1" lang="ja-JP" altLang="en-US" dirty="0"/>
          </a:p>
        </p:txBody>
      </p:sp>
      <p:pic>
        <p:nvPicPr>
          <p:cNvPr id="4" name="図 3" descr="8038582277_a0473894ac_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27" y="183103"/>
            <a:ext cx="4283177" cy="6440868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0" y="6611779"/>
            <a:ext cx="1877437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 </a:t>
            </a:r>
            <a:r>
              <a:rPr kumimoji="1" lang="en-US" altLang="ja-JP" sz="1000" dirty="0" smtClean="0">
                <a:hlinkClick r:id="rId4"/>
              </a:rPr>
              <a:t>DSC_6557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err="1" smtClean="0">
                <a:hlinkClick r:id="rId5"/>
              </a:rPr>
              <a:t>euthman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2905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8671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3200" dirty="0" smtClean="0"/>
              <a:t>Android application must be digitally signed. </a:t>
            </a:r>
          </a:p>
          <a:p>
            <a:r>
              <a:rPr kumimoji="1" lang="en-US" altLang="ja-JP" sz="3200" dirty="0" smtClean="0"/>
              <a:t>Self-signed certificate can be used.</a:t>
            </a:r>
          </a:p>
          <a:p>
            <a:r>
              <a:rPr lang="en-US" altLang="ja-JP" sz="3200" dirty="0" smtClean="0"/>
              <a:t>The</a:t>
            </a:r>
            <a:r>
              <a:rPr lang="ja-JP" altLang="en-US" sz="3200" dirty="0" smtClean="0"/>
              <a:t> </a:t>
            </a:r>
            <a:r>
              <a:rPr lang="en-US" altLang="ja-JP" sz="3200" dirty="0"/>
              <a:t>s</a:t>
            </a:r>
            <a:r>
              <a:rPr lang="en-US" altLang="ja-JP" sz="3200" dirty="0" smtClean="0"/>
              <a:t>ignature information is in META-INF/ directory in Apk file(zip archive file).</a:t>
            </a:r>
          </a:p>
        </p:txBody>
      </p:sp>
      <p:pic>
        <p:nvPicPr>
          <p:cNvPr id="4" name="図 3" descr="276918341_a42641808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02" y="1429106"/>
            <a:ext cx="3466211" cy="5204522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テキスト ボックス 2"/>
          <p:cNvSpPr txBox="1"/>
          <p:nvPr/>
        </p:nvSpPr>
        <p:spPr>
          <a:xfrm>
            <a:off x="6675681" y="6633628"/>
            <a:ext cx="2468319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</a:t>
            </a:r>
            <a:r>
              <a:rPr kumimoji="1" lang="en-US" altLang="ja-JP" sz="1000" dirty="0" smtClean="0">
                <a:hlinkClick r:id="rId4"/>
              </a:rPr>
              <a:t>Marriage Certificate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smtClean="0">
                <a:hlinkClick r:id="rId5"/>
              </a:rPr>
              <a:t>The </a:t>
            </a:r>
            <a:r>
              <a:rPr lang="en-US" altLang="ja-JP" sz="1000" dirty="0" smtClean="0">
                <a:hlinkClick r:id="rId5"/>
              </a:rPr>
              <a:t>G</a:t>
            </a:r>
            <a:r>
              <a:rPr kumimoji="1" lang="en-US" altLang="ja-JP" sz="1000" dirty="0" smtClean="0">
                <a:hlinkClick r:id="rId5"/>
              </a:rPr>
              <a:t>earys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4553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3201740539_a9585c48e9_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9" y="201108"/>
            <a:ext cx="4232117" cy="6328397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effectLst>
                  <a:glow rad="63500">
                    <a:schemeClr val="bg1">
                      <a:alpha val="64000"/>
                    </a:schemeClr>
                  </a:glow>
                </a:effectLst>
              </a:rPr>
              <a:t>Question</a:t>
            </a:r>
            <a:endParaRPr kumimoji="1" lang="ja-JP" altLang="en-US" dirty="0">
              <a:effectLst>
                <a:glow rad="63500">
                  <a:schemeClr val="bg1">
                    <a:alpha val="64000"/>
                  </a:schemeClr>
                </a:glo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65699" y="1575652"/>
            <a:ext cx="6960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3600" dirty="0" smtClean="0">
                <a:effectLst>
                  <a:glow rad="101600">
                    <a:schemeClr val="bg1">
                      <a:alpha val="72000"/>
                    </a:schemeClr>
                  </a:glow>
                </a:effectLst>
              </a:rPr>
              <a:t>How many Android malwares use the same certificate? </a:t>
            </a:r>
            <a:endParaRPr lang="ja-JP" altLang="en-US" sz="3600" dirty="0">
              <a:effectLst>
                <a:glow rad="101600">
                  <a:schemeClr val="bg1">
                    <a:alpha val="72000"/>
                  </a:schemeClr>
                </a:glo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0" y="6611779"/>
            <a:ext cx="1866128" cy="246221"/>
          </a:xfrm>
          <a:prstGeom prst="rect">
            <a:avLst/>
          </a:prstGeom>
          <a:solidFill>
            <a:schemeClr val="bg1">
              <a:alpha val="23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(Photo: </a:t>
            </a:r>
            <a:r>
              <a:rPr kumimoji="1" lang="en-US" altLang="ja-JP" sz="1000" dirty="0" smtClean="0">
                <a:hlinkClick r:id="rId4"/>
              </a:rPr>
              <a:t>Thinking…</a:t>
            </a:r>
            <a:r>
              <a:rPr kumimoji="1" lang="en-US" altLang="ja-JP" sz="1000" dirty="0" smtClean="0"/>
              <a:t> By </a:t>
            </a:r>
            <a:r>
              <a:rPr kumimoji="1" lang="en-US" altLang="ja-JP" sz="1000" dirty="0" err="1" smtClean="0">
                <a:hlinkClick r:id="rId5"/>
              </a:rPr>
              <a:t>Mr</a:t>
            </a:r>
            <a:r>
              <a:rPr kumimoji="1" lang="en-US" altLang="ja-JP" sz="1000" dirty="0" smtClean="0">
                <a:hlinkClick r:id="rId5"/>
              </a:rPr>
              <a:t> Tickle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983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トワイライト">
  <a:themeElements>
    <a:clrScheme name="トワイライト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トワイライト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トワイライ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トワイライト.thmx</Template>
  <TotalTime>6465</TotalTime>
  <Words>921</Words>
  <Application>Microsoft Macintosh PowerPoint</Application>
  <PresentationFormat>画面に合わせる (4:3)</PresentationFormat>
  <Paragraphs>175</Paragraphs>
  <Slides>25</Slides>
  <Notes>14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トワイライト</vt:lpstr>
      <vt:lpstr>Android Malware Heuristics</vt:lpstr>
      <vt:lpstr>Who am I ?</vt:lpstr>
      <vt:lpstr>Today’s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Background</vt:lpstr>
      <vt:lpstr>Question</vt:lpstr>
      <vt:lpstr>PowerPoint プレゼンテーション</vt:lpstr>
      <vt:lpstr>First, collect malware samples</vt:lpstr>
      <vt:lpstr>PowerPoint プレゼンテーション</vt:lpstr>
      <vt:lpstr>PowerPoint プレゼンテーション</vt:lpstr>
      <vt:lpstr>PowerPoint プレゼンテーション</vt:lpstr>
      <vt:lpstr>Unique certificates</vt:lpstr>
      <vt:lpstr>FakeInst</vt:lpstr>
      <vt:lpstr>FakeInst</vt:lpstr>
      <vt:lpstr>Period of use</vt:lpstr>
      <vt:lpstr>The Movie (Dougalek)</vt:lpstr>
      <vt:lpstr>The Movie (Dougalek)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[Appendix] apk analysis library for Ruby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AVTokyo</dc:title>
  <dc:creator>Masata Nishida</dc:creator>
  <cp:lastModifiedBy>Nishida Masata</cp:lastModifiedBy>
  <cp:revision>103</cp:revision>
  <cp:lastPrinted>2012-11-06T08:49:26Z</cp:lastPrinted>
  <dcterms:created xsi:type="dcterms:W3CDTF">2012-10-06T07:05:07Z</dcterms:created>
  <dcterms:modified xsi:type="dcterms:W3CDTF">2012-11-07T02:32:37Z</dcterms:modified>
</cp:coreProperties>
</file>