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http://goo.gl/9XRCSK" Type="http://schemas.openxmlformats.org/officeDocument/2006/relationships/hyperlink" TargetMode="External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ndroidxref.com" Type="http://schemas.openxmlformats.org/officeDocument/2006/relationships/hyperlink" TargetMode="External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384900" x="685800"/>
            <a:ext cy="2272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It’s not a bug, 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it’s a feature!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28" x="685800"/>
            <a:ext cy="7196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/>
              <a:t>Erik Hellman, Spotify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996277" x="2069700"/>
            <a:ext cy="1440599" cx="500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Roboto"/>
                <a:ea typeface="Roboto"/>
                <a:cs typeface="Roboto"/>
                <a:sym typeface="Roboto"/>
              </a:rPr>
              <a:t>Twitter: @ErikHellman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Roboto"/>
                <a:ea typeface="Roboto"/>
                <a:cs typeface="Roboto"/>
                <a:sym typeface="Roboto"/>
              </a:rPr>
              <a:t>Google+: google.com/+ErikHellman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Roboto"/>
                <a:ea typeface="Roboto"/>
                <a:cs typeface="Roboto"/>
                <a:sym typeface="Roboto"/>
              </a:rPr>
              <a:t>Facebook: facebook.com/ErikHellman</a:t>
            </a:r>
            <a:br>
              <a:rPr sz="1800" lang="en-GB">
                <a:latin typeface="Roboto"/>
                <a:ea typeface="Roboto"/>
                <a:cs typeface="Roboto"/>
                <a:sym typeface="Roboto"/>
              </a:rPr>
            </a:br>
            <a:r>
              <a:rPr sz="1800" lang="en-GB">
                <a:latin typeface="Roboto"/>
                <a:ea typeface="Roboto"/>
                <a:cs typeface="Roboto"/>
                <a:sym typeface="Roboto"/>
              </a:rPr>
              <a:t>Github: github.com/ErikHellman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86716" x="1920500"/>
            <a:ext cy="668375" cx="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46" x="457200"/>
            <a:ext cy="822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Widgets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6950" x="3068925"/>
            <a:ext cy="5536675" cx="311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Widgets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RemoteViews getViewAt(int position) {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RemoteViews rv = new RemoteViews(mContext.getPackageName(), 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          R.layout.photo_item);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rv.setImageViewBitmap(R.id.widget_item, mAlbums[position]);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Widgets + ContentProvider</a:t>
            </a:r>
          </a:p>
        </p:txBody>
      </p:sp>
      <p:sp>
        <p:nvSpPr>
          <p:cNvPr id="97" name="Shape 97"/>
          <p:cNvSpPr/>
          <p:nvPr/>
        </p:nvSpPr>
        <p:spPr>
          <a:xfrm>
            <a:off y="2461766" x="6512750"/>
            <a:ext cy="2977400" cx="20490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ContentProvider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y="3950466" x="3736200"/>
            <a:ext cy="0" cx="240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16342" x="629949"/>
            <a:ext cy="4868265" cx="27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Widgets + ContentProvider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RemoteViews getViewAt(int position) {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RemoteViews rv = new RemoteViews(mContext.getPackageName(), 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          R.layout.photo_item);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Uri albumUri = Uri.parse(ALBUM_BASE_URI + position);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ContentResolver contentResolver =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       mContext.getContentResolver();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InputStream inputStream =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contentResolver.openInputStream(albumUri);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Bitmap albumPhoto = BitmapFactory.decodeStream(inputStream);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rv.setImageViewBitmap(R.id.widget_item, albumPhoto);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Widgets + ContentProvider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class MyImageProvider extends ContentProvider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ParcelFileDescriptor openFile(Uri uri, String mode)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   throws FileNotFoundException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File albumPhoto = new File(mAlbumDir,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"album-" + uri.getLastPathSegment() + ".jpg");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return ParcelFileDescriptor.open(albumPhoto,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ParcelFileDescriptor.MODE_READ_ONLY);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Widgets + ContentProvider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10-29 10:41:48.688    1235-1247/se.hellsoft.appwidgetwithcollections E/AndroidRuntime﹕ FATAL EXCEPTION: Binder_2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Process: se.hellsoft.appwidgetwithcollections, PID: 1235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-GB">
                <a:latin typeface="Consolas"/>
                <a:ea typeface="Consolas"/>
                <a:cs typeface="Consolas"/>
                <a:sym typeface="Consolas"/>
              </a:rPr>
              <a:t>  java.lang.SecurityException: Permission Denial: reading com.example.android.stackwidget.MyImageProvider uri content://com.example.android.stackwidget.photo/albumPhoto/0 from pid=677, uid=10008 requires the provider be exported, or grantUriPermission()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Widgets + ContentProvider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RemoteViews getViewAt(int position)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RemoteViews rv = new RemoteViews(mContext.getPackageName(),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          R.layout.photo_item);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Uri albumUri = Uri.parse(ALBUM_BASE_URI + position);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-GB">
                <a:latin typeface="Consolas"/>
                <a:ea typeface="Consolas"/>
                <a:cs typeface="Consolas"/>
                <a:sym typeface="Consolas"/>
              </a:rPr>
              <a:t>    long oldIdentity = Binder.clearCallingIdentity();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ContentResolver contentResolver =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       mContext.getContentResolver();</a:t>
            </a:r>
          </a:p>
          <a:p>
            <a:pPr rt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InputStream inputStream =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contentResolver.openInputStream(albumUri);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albumPhoto = BitmapFactory.decodeStream(inputStream);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-GB">
                <a:latin typeface="Consolas"/>
                <a:ea typeface="Consolas"/>
                <a:cs typeface="Consolas"/>
                <a:sym typeface="Consolas"/>
              </a:rPr>
              <a:t>    Binder.restoreCallingIdentity(oldIdentity);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rv.setImageViewBitmap(R.id.widget_item, albumPhoto);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/>
        </p:nvSpPr>
        <p:spPr>
          <a:xfrm>
            <a:off y="1392166" x="809700"/>
            <a:ext cy="4186499" cx="752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3600" lang="en-GB">
                <a:latin typeface="Roboto"/>
                <a:ea typeface="Roboto"/>
                <a:cs typeface="Roboto"/>
                <a:sym typeface="Roboto"/>
              </a:rPr>
              <a:t>Lesson learned:</a:t>
            </a:r>
          </a:p>
          <a:p>
            <a:pPr>
              <a:spcBef>
                <a:spcPts val="0"/>
              </a:spcBef>
              <a:buNone/>
            </a:pPr>
            <a:r>
              <a:rPr sz="3600" lang="en-GB">
                <a:latin typeface="Roboto"/>
                <a:ea typeface="Roboto"/>
                <a:cs typeface="Roboto"/>
                <a:sym typeface="Roboto"/>
              </a:rPr>
              <a:t>Understand what calling identity is and how the Binder calls work.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/>
        </p:nvSpPr>
        <p:spPr>
          <a:xfrm>
            <a:off y="1382766" x="1799550"/>
            <a:ext cy="2977199" cx="554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GB">
                <a:latin typeface="Roboto"/>
                <a:ea typeface="Roboto"/>
                <a:cs typeface="Roboto"/>
                <a:sym typeface="Roboto"/>
              </a:rPr>
              <a:t>When is the first time your BroadcastReceiver </a:t>
            </a:r>
            <a:r>
              <a:rPr u="sng" b="1" sz="3600" lang="en-GB">
                <a:latin typeface="Roboto"/>
                <a:ea typeface="Roboto"/>
                <a:cs typeface="Roboto"/>
                <a:sym typeface="Roboto"/>
              </a:rPr>
              <a:t>can</a:t>
            </a:r>
            <a:r>
              <a:rPr sz="3600" lang="en-GB">
                <a:latin typeface="Roboto"/>
                <a:ea typeface="Roboto"/>
                <a:cs typeface="Roboto"/>
                <a:sym typeface="Roboto"/>
              </a:rPr>
              <a:t> be called?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Cheap auto-start without permission? ;)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&lt;receiver android:name="se.hellsoft.badreceiver.MyReciever"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android:enabled="true"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android:exported="true"&gt;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&lt;intent-filter&gt;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-GB">
                <a:latin typeface="Consolas"/>
                <a:ea typeface="Consolas"/>
                <a:cs typeface="Consolas"/>
                <a:sym typeface="Consolas"/>
              </a:rPr>
              <a:t>    &lt;action android:name="android.intent.action.USER_PRESENT" 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&lt;/intent-filter&gt;</a:t>
            </a:r>
          </a:p>
          <a:p>
            <a:pPr lvl="0"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&lt;/receiver&gt;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/>
        </p:nvSpPr>
        <p:spPr>
          <a:xfrm>
            <a:off y="5794400" x="1109700"/>
            <a:ext cy="762000" cx="692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-GB">
                <a:latin typeface="Roboto"/>
                <a:ea typeface="Roboto"/>
                <a:cs typeface="Roboto"/>
                <a:sym typeface="Roboto"/>
              </a:rPr>
              <a:t>wiley.com/go/ptl/androidprogramming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86600" x="2429725"/>
            <a:ext cy="5369974" cx="42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Cheap auto-start without permission? ;)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Toast.makeText(context,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"Received broadcast: " + intent.getAction(),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Toast.LENGTH_SHORT).show();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Intent activity = new Intent(context, MyActivity.class);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activity.setFlags(Intent.FLAG_ACTIVITY_NEW_TASK);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context.startActivity(activity);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/>
        </p:nvSpPr>
        <p:spPr>
          <a:xfrm>
            <a:off y="1392166" x="809700"/>
            <a:ext cy="4186499" cx="752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-GB">
                <a:latin typeface="Roboto"/>
                <a:ea typeface="Roboto"/>
                <a:cs typeface="Roboto"/>
                <a:sym typeface="Roboto"/>
              </a:rPr>
              <a:t>Lesson learned:</a:t>
            </a:r>
          </a:p>
          <a:p>
            <a:pPr rtl="0" lvl="0">
              <a:spcBef>
                <a:spcPts val="0"/>
              </a:spcBef>
              <a:buNone/>
            </a:pPr>
            <a:r>
              <a:rPr sz="3600" lang="en-GB">
                <a:latin typeface="Roboto"/>
                <a:ea typeface="Roboto"/>
                <a:cs typeface="Roboto"/>
                <a:sym typeface="Roboto"/>
              </a:rPr>
              <a:t>App must have been started once before a registered receiver will be triggered (for certain Intents)!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Bound Service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271233" x="789400"/>
            <a:ext cy="1143299" cx="700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How does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Service.onBind()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work?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Service.onBind()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 i="1"/>
              <a:t>“Multiple clients can connect to the service at once. However, the system calls your service's onBind() method to retrieve the IBinder </a:t>
            </a:r>
            <a:r>
              <a:rPr b="1" lang="en-GB" i="1"/>
              <a:t>only when the first client binds</a:t>
            </a:r>
            <a:r>
              <a:rPr lang="en-GB" i="1"/>
              <a:t>. The system then </a:t>
            </a:r>
            <a:r>
              <a:rPr b="1" lang="en-GB" i="1"/>
              <a:t>delivers the same IBinder </a:t>
            </a:r>
            <a:r>
              <a:rPr lang="en-GB" i="1"/>
              <a:t>to any additional clients that bind, </a:t>
            </a:r>
            <a:r>
              <a:rPr b="1" lang="en-GB" i="1"/>
              <a:t>without calling onBind() again</a:t>
            </a:r>
            <a:r>
              <a:rPr lang="en-GB" i="1"/>
              <a:t>.”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74645" x="457200"/>
            <a:ext cy="689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Service.onBind()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3525" x="0"/>
            <a:ext cy="5715002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Service.onBind()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/>
              <a:t>Lesson learned 1: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The Binder object is cached by the system, based on the Intent used for binding.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/>
              <a:t>Always</a:t>
            </a:r>
            <a:r>
              <a:rPr lang="en-GB"/>
              <a:t> create the Binder object at Service initialisation!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Service.onBind()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Lesson learned 2: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An Intent for binding is unique based on action string and data URI.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You can pass parameter to onBind() using the data URI of the Intent! :)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ServiceConnection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void onServiceConnected(ComponentName componentName,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               IBinder iBinder)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// Called when binding is complete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mService = IMyAidlInterface.Stub.asInterface(iBinder);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void onServiceDisconnected(ComponentName componentName)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-GB">
                <a:latin typeface="Consolas"/>
                <a:ea typeface="Consolas"/>
                <a:cs typeface="Consolas"/>
                <a:sym typeface="Consolas"/>
              </a:rPr>
              <a:t>    // Called when?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mService = null;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ServiceConnection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bindService(new Intent(this, MyService.class),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this, BIND_AUTO_CREATE);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unbindService(this);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super.onStop();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ServiceConnection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33000" x="657225"/>
            <a:ext cy="1704975" cx="7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22350" x="474025"/>
            <a:ext cy="4562700" cx="819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y="5185050" x="3665375"/>
            <a:ext cy="778499" cx="500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1800" lang="en-GB">
                <a:latin typeface="Roboto"/>
                <a:ea typeface="Roboto"/>
                <a:cs typeface="Roboto"/>
                <a:sym typeface="Roboto"/>
              </a:rPr>
              <a:t>http://xkcd.com/979/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ServiceConnection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81250" x="638175"/>
            <a:ext cy="1571625" cx="78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ServiceConnection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bindService(new Intent(this, MyService.class), this,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            BIND_AUTO_CREATE);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-GB">
                <a:latin typeface="Consolas"/>
                <a:ea typeface="Consolas"/>
                <a:cs typeface="Consolas"/>
                <a:sym typeface="Consolas"/>
              </a:rPr>
              <a:t>    mService = null;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unbindService(this);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   super.onStop();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ServiceConnection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Lesson learned: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Read the JavaDoc properly.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Again. :)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Application Termination Bug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I/ActivityManager﹕ Killing 1433:se.hellsoft.demo/u0a61 (adj 0): remove task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The Application Termination Bug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Start Activity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Start Service in foreground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Leave Activity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Remove task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receives a broadcast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Process killed!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The Application Termination Bug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Lesson learned: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Shut down your services in onTaskRemoved()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public void onTaskRemoved(Intent rootIntent)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	super.onTaskRemoved(rootIntent);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	stopForegroundJob();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-GB">
                <a:latin typeface="Consolas"/>
                <a:ea typeface="Consolas"/>
                <a:cs typeface="Consolas"/>
                <a:sym typeface="Consolas"/>
              </a:rPr>
              <a:t>Read more at:</a:t>
            </a:r>
            <a:r>
              <a:rPr sz="1800" lang="en-GB">
                <a:latin typeface="Consolas"/>
                <a:ea typeface="Consolas"/>
                <a:cs typeface="Consolas"/>
                <a:sym typeface="Consolas"/>
              </a:rPr>
              <a:t> http://www.doubleencore.com/2014/06/effects-android-application-termination/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3" x="157150"/>
            <a:ext cy="773699" cx="88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createWindowSurface failed EGL_BAD_ALLOC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148566" x="457200"/>
            <a:ext cy="541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sz="1300" lang="en-GB">
                <a:latin typeface="Consolas"/>
                <a:ea typeface="Consolas"/>
                <a:cs typeface="Consolas"/>
                <a:sym typeface="Consolas"/>
              </a:rPr>
              <a:t>java.lang.RuntimeException: createWindowSurface failed EGL_BAD_ALLOC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android.view.HardwareRenderer$GlRenderer.createSurface(HardwareRenderer.java:763)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android.view.HardwareRenderer$GlRenderer.createEglSurface(HardwareRenderer.java:663)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android.view.HardwareRenderer$GlRenderer.initialize(HardwareRenderer.java:502)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android.view.ViewRootImpl.performTraversals(ViewRootImpl.java:1325)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android.view.ViewRootImpl.handleMessage(ViewRootImpl.java:2467)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android.os.Handler.dispatchMessage(Handler.java:99)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android.os.Looper.loop(Looper.java:137)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android.app.ActivityThread.main(ActivityThread.java:4424)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java.lang.reflect.Method.invokeNative(Native Method)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java.lang.reflect.Method.invoke(Method.java:511)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com.android.internal.os.ZygoteInit$MethodAndArgsCaller.run(ZygoteInit.java:784)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com.android.internal.os.ZygoteInit.main(ZygoteInit.java:551)</a:t>
            </a:r>
          </a:p>
          <a:p>
            <a:pPr lvl="0">
              <a:spcBef>
                <a:spcPts val="0"/>
              </a:spcBef>
              <a:buNone/>
            </a:pPr>
            <a:r>
              <a:rPr sz="1300" lang="en-GB">
                <a:latin typeface="Consolas"/>
                <a:ea typeface="Consolas"/>
                <a:cs typeface="Consolas"/>
                <a:sym typeface="Consolas"/>
              </a:rPr>
              <a:t>  at dalvik.system.NativeStart.main(Native Method)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3" x="157150"/>
            <a:ext cy="773699" cx="88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createWindowSurface failed EGL_BAD_ALLOC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0200" x="450887"/>
            <a:ext cy="2293199" cx="82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3" x="157150"/>
            <a:ext cy="773699" cx="88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createWindowSurface failed EGL_BAD_ALLOC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24016" x="1014025"/>
            <a:ext cy="1507474" cx="71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/>
              <a:t>Lesson learned: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Use fewer and/or smaller bitmaps if possible!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Can also happen if you leak a reference to a Surface!</a:t>
            </a:r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y="274633" x="157150"/>
            <a:ext cy="773699" cx="88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createWindowSurface failed EGL_BAD_ALLOC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6523" x="1879987"/>
            <a:ext cy="4891549" cx="5384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y="167233" x="2652600"/>
            <a:ext cy="1089299" cx="38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en-GB">
                <a:latin typeface="Roboto"/>
                <a:ea typeface="Roboto"/>
                <a:cs typeface="Roboto"/>
                <a:sym typeface="Roboto"/>
              </a:rPr>
              <a:t>WARM UP!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UnsatisfiedLinkError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isn’t my .so file loaded?!?</a:t>
            </a:r>
            <a:br>
              <a:rPr lang="en-GB"/>
            </a:br>
            <a:br>
              <a:rPr lang="en-GB"/>
            </a:b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E/AndroidRuntime( 999): Caused by: java.lang.UnsatisfiedLinkError: Couldn't load my-native-lib from loader dalvik.system.PathClassLoader[DexPathList[dexElements=[zip file "/data/app/se.hellsoft.appwithnativelib-2.apk"],nativeLibraryDirectories=[/vendor/lib, /system/lib]]]: </a:t>
            </a:r>
            <a:r>
              <a:rPr b="1" sz="1400" lang="en-GB">
                <a:latin typeface="Consolas"/>
                <a:ea typeface="Consolas"/>
                <a:cs typeface="Consolas"/>
                <a:sym typeface="Consolas"/>
              </a:rPr>
              <a:t>findLibrary returned null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UnsatisfiedLinkError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50933" x="533400"/>
            <a:ext cy="8001000" cx="8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UnsatisfiedLinkError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Lesson learned: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trike="sngStrike" lang="en-GB">
                <a:latin typeface="Roboto"/>
                <a:ea typeface="Roboto"/>
                <a:cs typeface="Roboto"/>
                <a:sym typeface="Roboto"/>
              </a:rPr>
              <a:t>Steal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Copy the fallback loader (LibraryLoaderHelper.java) from the Chromium project!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u="sng" lang="en-GB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http://goo.gl/9XRCSK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64k method limit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“64k should be enough for anyone!”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47050" x="457200"/>
            <a:ext cy="1711843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64k method limit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$ ~/android-sdk-macosx/build-tools/21.0.1/dx --help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usage: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dx --dex [--debug] [--verbose] [--positions=&lt;style&gt;] [--no-locals]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[--no-optimize] [--statistics] [--[no-]optimize-list=&lt;file&gt;] [--no-strict]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[--keep-classes] [--output=&lt;file&gt;] [--dump-to=&lt;file&gt;] [--dump-width=&lt;n&gt;]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[--dump-method=&lt;name&gt;[*]] [--verbose-dump] [--no-files] [--core-library]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[--num-threads=&lt;n&gt;] [--incremental] [--force-jumbo]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sz="1400" lang="en-GB">
                <a:latin typeface="Consolas"/>
                <a:ea typeface="Consolas"/>
                <a:cs typeface="Consolas"/>
                <a:sym typeface="Consolas"/>
              </a:rPr>
              <a:t>[--multi-dex [--main-dex-list=&lt;file&gt; [--minimal-main-dex]]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64k method limit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833" x="399025"/>
            <a:ext cy="3714525" cx="84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74643" x="457200"/>
            <a:ext cy="545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64k method limit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897400" x="457200"/>
            <a:ext cy="56706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800" lang="en-GB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Temporary build hack (Better solution coming n future build tools):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android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....</a:t>
            </a:r>
          </a:p>
          <a:p>
            <a:pPr rtl="0" lvl="0">
              <a:lnSpc>
                <a:spcPct val="9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dexOptions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lnSpc>
                <a:spcPct val="9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preDexLibraries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rtl="0"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400" lang="en-GB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afterEvaluate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tasks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matching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it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400" lang="en-GB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'dex'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dx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additionalParameters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null)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dx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additionalParameters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dx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additionalParameters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-GB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'--multi-dex'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dx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additionalParameters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 lang="en-GB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"--main-dex-list=$projectDir/</a:t>
            </a:r>
            <a:r>
              <a:rPr b="1" sz="1400" lang="en-GB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multidex.keep</a:t>
            </a:r>
            <a:r>
              <a:rPr sz="1400" lang="en-GB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400" lang="en-GB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64k method limit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Lesson learned: 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Use ProGuard!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Avoid really huge libraries (Hello Guava!)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Only use multi-dex as a last resort…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74645" x="457200"/>
            <a:ext cy="722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Conclusions...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842025" x="457200"/>
            <a:ext cy="5725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Android documentation can be vague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Google engineers are just like you and me!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Check the (AOSP) source to understand what the platform does (</a:t>
            </a:r>
            <a:r>
              <a:rPr u="sng" lang="en-GB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http://androidxref.com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Submit bug reports and patches! :-)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Code samples available at github.com/ErikHellman/FeatureNotABug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Thank you for listening!</a:t>
            </a:r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Any questions? :)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Activity.onSaveInstanceState()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3600" x="571500"/>
            <a:ext cy="3514725" cx="80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Activity.onSaveInstanceState()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87075" x="-2399600"/>
            <a:ext cy="9706350" cx="11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Activity.onSaveInstanceState()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42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Pressing Home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Calling finish()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Pressing back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Rotating device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Starting new Activity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Activity.onSaveInstanceState()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42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Pressing Home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Calling finish()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Pressing back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Rotating device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Starting new Activity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673100" x="5216100"/>
            <a:ext cy="642600" cx="59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-GB">
                <a:latin typeface="Verdana"/>
                <a:ea typeface="Verdana"/>
                <a:cs typeface="Verdana"/>
                <a:sym typeface="Verdana"/>
              </a:rPr>
              <a:t>✓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4357821" x="5216100"/>
            <a:ext cy="470700" cx="59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-GB">
                <a:latin typeface="Verdana"/>
                <a:ea typeface="Verdana"/>
                <a:cs typeface="Verdana"/>
                <a:sym typeface="Verdana"/>
              </a:rPr>
              <a:t>✓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2418441" x="5216100"/>
            <a:ext cy="515100" cx="59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-GB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✗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709049" x="5216100"/>
            <a:ext cy="642600" cx="59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-GB">
                <a:latin typeface="Verdana"/>
                <a:ea typeface="Verdana"/>
                <a:cs typeface="Verdana"/>
                <a:sym typeface="Verdana"/>
              </a:rPr>
              <a:t>✓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3162154" x="5216100"/>
            <a:ext cy="470700" cx="59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-GB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✗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Activity.onSaveInstanceState()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1901800" x="809700"/>
            <a:ext cy="4186499" cx="752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GB">
                <a:latin typeface="Roboto"/>
                <a:ea typeface="Roboto"/>
                <a:cs typeface="Roboto"/>
                <a:sym typeface="Roboto"/>
              </a:rPr>
              <a:t>Lesson learned: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Don’t use </a:t>
            </a:r>
            <a:r>
              <a:rPr sz="3000" lang="en-GB">
                <a:latin typeface="Consolas"/>
                <a:ea typeface="Consolas"/>
                <a:cs typeface="Consolas"/>
                <a:sym typeface="Consolas"/>
              </a:rPr>
              <a:t>onSaveInstanceState() </a:t>
            </a: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for anything but </a:t>
            </a:r>
            <a:r>
              <a:rPr sz="3000" lang="en-GB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sz="3000" lang="en-GB">
                <a:latin typeface="Roboto"/>
                <a:ea typeface="Roboto"/>
                <a:cs typeface="Roboto"/>
                <a:sym typeface="Roboto"/>
              </a:rPr>
              <a:t> related stuff!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