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26"/>
  </p:notesMasterIdLst>
  <p:handoutMasterIdLst>
    <p:handoutMasterId r:id="rId27"/>
  </p:handoutMasterIdLst>
  <p:sldIdLst>
    <p:sldId id="256" r:id="rId3"/>
    <p:sldId id="316" r:id="rId4"/>
    <p:sldId id="349" r:id="rId5"/>
    <p:sldId id="321" r:id="rId6"/>
    <p:sldId id="350" r:id="rId7"/>
    <p:sldId id="347" r:id="rId8"/>
    <p:sldId id="351" r:id="rId9"/>
    <p:sldId id="352" r:id="rId10"/>
    <p:sldId id="327" r:id="rId11"/>
    <p:sldId id="328" r:id="rId12"/>
    <p:sldId id="353" r:id="rId13"/>
    <p:sldId id="329" r:id="rId14"/>
    <p:sldId id="354" r:id="rId15"/>
    <p:sldId id="356" r:id="rId16"/>
    <p:sldId id="358" r:id="rId17"/>
    <p:sldId id="355" r:id="rId18"/>
    <p:sldId id="331" r:id="rId19"/>
    <p:sldId id="332" r:id="rId20"/>
    <p:sldId id="345" r:id="rId21"/>
    <p:sldId id="339" r:id="rId22"/>
    <p:sldId id="357" r:id="rId23"/>
    <p:sldId id="315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2C2"/>
    <a:srgbClr val="DC1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9495" autoAdjust="0"/>
  </p:normalViewPr>
  <p:slideViewPr>
    <p:cSldViewPr snapToGrid="0" snapToObjects="1"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3153-2308-C641-A158-699229076B15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CE57-C788-6A4C-8D37-71E0CF283F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4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BBE8-933F-C34E-8E30-5DDA8ABD10DC}" type="datetimeFigureOut">
              <a:rPr lang="en-US" smtClean="0"/>
              <a:pPr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BE52-4ADE-6C47-B8CA-2A25FAE2F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99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Fahl</a:t>
            </a:r>
            <a:r>
              <a:rPr lang="en-US" dirty="0" smtClean="0"/>
              <a:t> et al mention this as a solution</a:t>
            </a:r>
            <a:r>
              <a:rPr lang="en-US" baseline="0" dirty="0" smtClean="0"/>
              <a:t> in their paper ---</a:t>
            </a:r>
          </a:p>
          <a:p>
            <a:r>
              <a:rPr lang="en-US" baseline="0" dirty="0" smtClean="0"/>
              <a:t>However, their solution would require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mention all certs that they trust</a:t>
            </a:r>
          </a:p>
          <a:p>
            <a:r>
              <a:rPr lang="en-US" baseline="0" dirty="0" smtClean="0"/>
              <a:t>We enhance the solution with a small change</a:t>
            </a:r>
          </a:p>
          <a:p>
            <a:r>
              <a:rPr lang="en-US" baseline="0" dirty="0" smtClean="0"/>
              <a:t>We allow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use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root store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prior research </a:t>
            </a:r>
            <a:r>
              <a:rPr lang="en-US" dirty="0" smtClean="0"/>
              <a:t>they did</a:t>
            </a:r>
            <a:r>
              <a:rPr lang="en-US" baseline="0" dirty="0" smtClean="0"/>
              <a:t> not differentiate between </a:t>
            </a:r>
            <a:r>
              <a:rPr lang="en-US" baseline="0" dirty="0" err="1" smtClean="0"/>
              <a:t>ssl</a:t>
            </a:r>
            <a:r>
              <a:rPr lang="en-US" baseline="0" dirty="0" smtClean="0"/>
              <a:t> due to ads and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the solutions provided for most of these</a:t>
            </a:r>
            <a:r>
              <a:rPr lang="en-US" baseline="0" dirty="0" smtClean="0"/>
              <a:t> questions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Which techniques they gave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 on the techniques we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this pattern</a:t>
            </a:r>
          </a:p>
          <a:p>
            <a:r>
              <a:rPr lang="en-US" baseline="0" dirty="0" smtClean="0"/>
              <a:t>Rest of the patterns are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the solutions provided for most of these</a:t>
            </a:r>
            <a:r>
              <a:rPr lang="en-US" baseline="0" dirty="0" smtClean="0"/>
              <a:t> questions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Which techniques they gave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 on the techniques we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download the </a:t>
            </a:r>
            <a:r>
              <a:rPr lang="en-US" baseline="0" dirty="0" err="1" smtClean="0"/>
              <a:t>ssl</a:t>
            </a:r>
            <a:r>
              <a:rPr lang="en-US" baseline="0" dirty="0" smtClean="0"/>
              <a:t> certs, we visited each production webserver used within the application</a:t>
            </a:r>
          </a:p>
          <a:p>
            <a:r>
              <a:rPr lang="en-US" baseline="0" dirty="0" smtClean="0"/>
              <a:t>Dev said this </a:t>
            </a:r>
          </a:p>
          <a:p>
            <a:r>
              <a:rPr lang="en-US" baseline="0" dirty="0" smtClean="0"/>
              <a:t>This refers back to our hypo 2</a:t>
            </a:r>
          </a:p>
          <a:p>
            <a:r>
              <a:rPr lang="en-US" baseline="0" dirty="0" smtClean="0"/>
              <a:t>This could be solved by our solution 2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of 200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2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Here</a:t>
            </a:r>
          </a:p>
          <a:p>
            <a:r>
              <a:rPr lang="en-US" dirty="0" smtClean="0"/>
              <a:t>Highly</a:t>
            </a:r>
            <a:r>
              <a:rPr lang="en-US" baseline="0" dirty="0" smtClean="0"/>
              <a:t> probable that they use debugging  reason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4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of 200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1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SSL Protocol is synonymous</a:t>
            </a:r>
            <a:r>
              <a:rPr lang="en-US" baseline="0" dirty="0" smtClean="0"/>
              <a:t> with communicating via a secure channel over the web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we say that a majority</a:t>
            </a:r>
            <a:r>
              <a:rPr lang="en-US" baseline="0" dirty="0" smtClean="0"/>
              <a:t> of these applications do not need to customize SSL code. </a:t>
            </a:r>
          </a:p>
          <a:p>
            <a:r>
              <a:rPr lang="en-US" dirty="0" smtClean="0"/>
              <a:t>Our</a:t>
            </a:r>
            <a:r>
              <a:rPr lang="en-US" baseline="0" dirty="0" smtClean="0"/>
              <a:t> takeaway is that they are using genuine SSL certificates and can do so with default Android APIs.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with that I thank you.</a:t>
            </a:r>
          </a:p>
          <a:p>
            <a:r>
              <a:rPr lang="en-US" dirty="0" smtClean="0"/>
              <a:t>If you have any questions I will be happy</a:t>
            </a:r>
            <a:r>
              <a:rPr lang="en-US" baseline="0" dirty="0" smtClean="0"/>
              <a:t> to answer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two papers were presented at ACM</a:t>
            </a:r>
            <a:r>
              <a:rPr lang="en-US" baseline="0" dirty="0" smtClean="0"/>
              <a:t> CCS last fall. </a:t>
            </a:r>
          </a:p>
          <a:p>
            <a:r>
              <a:rPr lang="en-US" baseline="0" dirty="0" err="1" smtClean="0"/>
              <a:t>Fahl</a:t>
            </a:r>
            <a:r>
              <a:rPr lang="en-US" baseline="0" dirty="0" smtClean="0"/>
              <a:t> et al. highlighted that Android apps are </a:t>
            </a:r>
            <a:r>
              <a:rPr lang="en-US" baseline="0" dirty="0" err="1" smtClean="0"/>
              <a:t>vuln</a:t>
            </a:r>
            <a:r>
              <a:rPr lang="en-US" baseline="0" dirty="0" smtClean="0"/>
              <a:t> to MITM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Georgiev</a:t>
            </a:r>
            <a:r>
              <a:rPr lang="en-US" baseline="0" dirty="0" smtClean="0"/>
              <a:t>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A4C47-B369-294E-B784-3680D727AE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was seen by </a:t>
            </a:r>
            <a:r>
              <a:rPr lang="en-US" baseline="0" dirty="0" err="1" smtClean="0"/>
              <a:t>Fahl</a:t>
            </a:r>
            <a:r>
              <a:rPr lang="en-US" baseline="0" dirty="0" smtClean="0"/>
              <a:t> et al. </a:t>
            </a:r>
          </a:p>
          <a:p>
            <a:r>
              <a:rPr lang="en-US" baseline="0" dirty="0" smtClean="0"/>
              <a:t>Applications implementing insecure SSL verification logic.</a:t>
            </a:r>
          </a:p>
          <a:p>
            <a:r>
              <a:rPr lang="en-US" baseline="0" dirty="0" smtClean="0"/>
              <a:t>So the problem is that developers are somehow messing with the SSL verification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slide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these are too complicated. They restrict developer flexibility and force them to learn newer APIS on top of already existing APIs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looked at creating SSL connections in 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We looked at how easy it is to create</a:t>
            </a:r>
            <a:r>
              <a:rPr lang="en-US" baseline="0" dirty="0" smtClean="0"/>
              <a:t> an SSL connection</a:t>
            </a:r>
            <a:endParaRPr lang="en-US" dirty="0" smtClean="0"/>
          </a:p>
          <a:p>
            <a:pPr marL="0" indent="0">
              <a:buFont typeface="+mj-lt"/>
              <a:buNone/>
            </a:pPr>
            <a:r>
              <a:rPr lang="en-US" dirty="0" smtClean="0"/>
              <a:t>How</a:t>
            </a:r>
            <a:r>
              <a:rPr lang="en-US" baseline="0" dirty="0" smtClean="0"/>
              <a:t> easy it is to create an SSL connection.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Just two lines using default APIs.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Allows a connection only if</a:t>
            </a:r>
          </a:p>
          <a:p>
            <a:pPr lvl="2"/>
            <a:r>
              <a:rPr lang="en-US" dirty="0" smtClean="0"/>
              <a:t>SSL certificate is genuine and valid</a:t>
            </a:r>
          </a:p>
          <a:p>
            <a:pPr lvl="2"/>
            <a:r>
              <a:rPr lang="en-US" dirty="0" smtClean="0"/>
              <a:t>The issuer CA is trusted by Android</a:t>
            </a:r>
          </a:p>
          <a:p>
            <a:pPr lvl="2"/>
            <a:r>
              <a:rPr lang="en-US" dirty="0" smtClean="0"/>
              <a:t>Root CA certificate must be present in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Does not have support for using self-signed certificates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9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our hypothesis is true, here is how we would fix</a:t>
            </a:r>
            <a:r>
              <a:rPr lang="en-US" baseline="0" dirty="0" smtClean="0"/>
              <a:t> these problems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not change the code, change the policy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not link</a:t>
            </a:r>
            <a:r>
              <a:rPr lang="en-US" baseline="0" dirty="0" smtClean="0"/>
              <a:t> debug flag to </a:t>
            </a:r>
            <a:r>
              <a:rPr lang="en-US" baseline="0" dirty="0" err="1" smtClean="0"/>
              <a:t>ssl</a:t>
            </a:r>
            <a:r>
              <a:rPr lang="en-US" baseline="0" dirty="0" smtClean="0"/>
              <a:t> verification</a:t>
            </a:r>
          </a:p>
          <a:p>
            <a:r>
              <a:rPr lang="en-US" baseline="0" dirty="0" smtClean="0"/>
              <a:t>Debug flag is added during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stages</a:t>
            </a:r>
          </a:p>
          <a:p>
            <a:r>
              <a:rPr lang="en-US" baseline="0" dirty="0" smtClean="0"/>
              <a:t>It is removed before deployment automatically</a:t>
            </a:r>
          </a:p>
          <a:p>
            <a:r>
              <a:rPr lang="en-US" baseline="0" dirty="0" smtClean="0"/>
              <a:t>Android SDK 8 onwards does this</a:t>
            </a:r>
          </a:p>
          <a:p>
            <a:r>
              <a:rPr lang="en-US" baseline="0" dirty="0" smtClean="0"/>
              <a:t>This will allow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to use any certificate during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and change to correct one before deployment</a:t>
            </a:r>
          </a:p>
          <a:p>
            <a:r>
              <a:rPr lang="en-US" baseline="0" dirty="0" smtClean="0"/>
              <a:t>They would have to test the whole app one final time before deployment after using the correct cert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BE52-4ADE-6C47-B8CA-2A25FAE2F7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E2AE1353-9C59-B04C-B8E5-5EF7DAAF5BB5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DC1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95AAA6DD-00EF-3A47-AB7C-E8D200240F30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44E3DA6C-8BAC-9242-939D-7530341C9AB4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3992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761D-0688-44C1-9434-D19027355E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304800"/>
            <a:ext cx="5791200" cy="228600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 smtClean="0"/>
              <a:t>Mitigating Android Application SSL Vulnerabilities using Configuration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2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F40F-C288-4B49-AF03-BA160D6A63EB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6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9510-E82B-3A47-9517-79E8BFA7CB3B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9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2E58-9E15-D14F-BF81-2A44F4413043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364B-0D24-4B49-848D-D37C63AD3688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4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2138-38A8-3E46-A973-A5B7C5596611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8981-EE69-9846-98B1-D3F501180DE2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7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ECD4-965F-DA4B-9F54-A47997703250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9B23140-8F99-1A4A-8E20-27531482C628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945A-D76E-DB4B-9A41-DFD2E089F0D3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4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7415-E812-E94D-8B72-A6BA5AA73BB6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4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58DB-0217-1443-9C80-A453D21E54A8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3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1CC9-1D17-B94B-925A-52E008DD6220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44100F8A-6E00-3B42-BE77-AF5FCD421EB8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76A13F28-1FF9-BE44-8C1E-F9CA0A2EB3BC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5E568F4-6CB6-1B49-ACDA-BCE1A9A2883A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4B13809A-07BC-FA48-AD07-3B083BCA190B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49487968-43D7-EE44-937C-F6C4CF263809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97D7D3E7-DF5D-4A4E-B644-63654EB20BFF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BF1DAE3-1EC6-5E4B-B9E2-2065CBC26808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698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1921" y="97723"/>
            <a:ext cx="6270657" cy="365760"/>
          </a:xfrm>
          <a:prstGeom prst="rect">
            <a:avLst/>
          </a:prstGeom>
          <a:solidFill>
            <a:srgbClr val="DC1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5778" y="641483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3445" y="97723"/>
            <a:ext cx="2336227" cy="365760"/>
          </a:xfrm>
          <a:prstGeom prst="rect">
            <a:avLst/>
          </a:prstGeom>
          <a:blipFill rotWithShape="1">
            <a:blip r:embed="rId1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8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DC1E3C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ED33-B8C2-8040-8F8E-B03F5F2D62A8}" type="datetime2">
              <a:rPr lang="en-US" smtClean="0"/>
              <a:pPr/>
              <a:t>Saturday, May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F756-5447-5348-87AD-7D84E95EEC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04" y="1320800"/>
            <a:ext cx="8642852" cy="1757681"/>
          </a:xfrm>
        </p:spPr>
        <p:txBody>
          <a:bodyPr/>
          <a:lstStyle/>
          <a:p>
            <a:pPr algn="ctr"/>
            <a:r>
              <a:rPr lang="en-US" sz="4000" cap="none" dirty="0" smtClean="0"/>
              <a:t>An Application Package Configuration Approach to Mitigating Android SSL Vulnerabilities</a:t>
            </a:r>
            <a:endParaRPr lang="en-US" sz="4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586" y="3519086"/>
            <a:ext cx="2545080" cy="30683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Vasant </a:t>
            </a:r>
            <a:r>
              <a:rPr lang="en-US" sz="1600" dirty="0" smtClean="0">
                <a:solidFill>
                  <a:schemeClr val="tx1"/>
                </a:solidFill>
              </a:rPr>
              <a:t>Tendulkar</a:t>
            </a: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NC State University</a:t>
            </a: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tendulkar@ncsu.edu</a:t>
            </a:r>
          </a:p>
          <a:p>
            <a:pPr algn="ctr">
              <a:lnSpc>
                <a:spcPct val="100000"/>
              </a:lnSpc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1920" y="33731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83280" y="3525520"/>
            <a:ext cx="2545080" cy="306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52133" y="3515869"/>
            <a:ext cx="2545080" cy="306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292934"/>
                </a:solidFill>
              </a:rPr>
              <a:t>William </a:t>
            </a:r>
            <a:r>
              <a:rPr lang="en-US" sz="1600" dirty="0">
                <a:solidFill>
                  <a:srgbClr val="292934"/>
                </a:solidFill>
              </a:rPr>
              <a:t>Enck </a:t>
            </a:r>
            <a:endParaRPr lang="en-US" sz="1600" dirty="0" smtClean="0">
              <a:solidFill>
                <a:srgbClr val="292934"/>
              </a:solidFill>
            </a:endParaRPr>
          </a:p>
          <a:p>
            <a:pPr algn="ctr"/>
            <a:r>
              <a:rPr lang="en-US" sz="1600" dirty="0" smtClean="0">
                <a:solidFill>
                  <a:srgbClr val="292934"/>
                </a:solidFill>
              </a:rPr>
              <a:t>NC </a:t>
            </a:r>
            <a:r>
              <a:rPr lang="en-US" sz="1600" dirty="0">
                <a:solidFill>
                  <a:srgbClr val="292934"/>
                </a:solidFill>
              </a:rPr>
              <a:t>State </a:t>
            </a:r>
            <a:r>
              <a:rPr lang="en-US" sz="1600" dirty="0" smtClean="0">
                <a:solidFill>
                  <a:srgbClr val="292934"/>
                </a:solidFill>
              </a:rPr>
              <a:t>University</a:t>
            </a:r>
          </a:p>
          <a:p>
            <a:pPr algn="ctr"/>
            <a:r>
              <a:rPr lang="en-US" sz="1600" dirty="0" smtClean="0">
                <a:solidFill>
                  <a:srgbClr val="292934"/>
                </a:solidFill>
              </a:rPr>
              <a:t> </a:t>
            </a:r>
            <a:r>
              <a:rPr lang="en-US" sz="1600" dirty="0" err="1">
                <a:solidFill>
                  <a:srgbClr val="292934"/>
                </a:solidFill>
              </a:rPr>
              <a:t>enck@cs.ncsu.edu</a:t>
            </a:r>
            <a:r>
              <a:rPr lang="en-US" sz="1600" dirty="0">
                <a:solidFill>
                  <a:srgbClr val="292934"/>
                </a:solidFill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FEC368-1D7A-4F81-ABF6-AE0E36BAF64C}" type="slidenum">
              <a:rPr lang="en-US" smtClean="0">
                <a:solidFill>
                  <a:schemeClr val="tx1"/>
                </a:solidFill>
              </a:rPr>
              <a:pPr algn="ctr"/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Allowing SSL Pinning as an Application manifest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!-- SSL Pinning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/>
              </a:rPr>
              <a:t>--&gt;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&lt;uses-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SSLPinning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useDefaultTrustStore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!-- Self-Signed Server Certificate Fingerprint--&gt;&gt;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="SHA-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1”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="B8:01:86:D1.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!-- Issuer Certificate Authority Fingerprint--&gt;&gt;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="SHA-1"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="93:E6:AB:22.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&lt;/uses-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SSLPinning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2628900"/>
            <a:ext cx="30371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8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Hypotheses…revisited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H1: </a:t>
            </a:r>
            <a:r>
              <a:rPr lang="en-US" i="1" dirty="0" smtClean="0"/>
              <a:t>Developers use self-signed certificates during either debugging or at deployment and add custom SSL verification code to accommodate these certificates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H2: </a:t>
            </a:r>
            <a:r>
              <a:rPr lang="en-US" i="1" dirty="0" smtClean="0"/>
              <a:t>Developers use SSL Pinning to make the application more secure and customize SSL verification to trust only the pinned certificate(s)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focus on vulnerabilities introduced due to custom verification code added by the developer</a:t>
            </a:r>
          </a:p>
          <a:p>
            <a:r>
              <a:rPr lang="en-US" dirty="0" smtClean="0"/>
              <a:t>We do not include SSL code introduced by advertisement or analytics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29" y="546984"/>
            <a:ext cx="8529749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Why developers customize 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reasons:</a:t>
            </a:r>
          </a:p>
          <a:p>
            <a:pPr lvl="2"/>
            <a:r>
              <a:rPr lang="en-US" sz="1600" dirty="0" smtClean="0"/>
              <a:t>Developer is using a self-signed certificate</a:t>
            </a:r>
          </a:p>
          <a:p>
            <a:pPr lvl="2"/>
            <a:r>
              <a:rPr lang="en-US" sz="1600" dirty="0" smtClean="0"/>
              <a:t>Developer is using a certificate signed by a CA not yet trusted by Android</a:t>
            </a:r>
          </a:p>
          <a:p>
            <a:pPr lvl="2"/>
            <a:r>
              <a:rPr lang="en-US" sz="1600" dirty="0" smtClean="0"/>
              <a:t>Developer does not know how to use SSL</a:t>
            </a:r>
          </a:p>
          <a:p>
            <a:pPr lvl="2"/>
            <a:r>
              <a:rPr lang="en-US" sz="1600" dirty="0" smtClean="0"/>
              <a:t>Developer wants to use the same certificate on multiple servers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Trust-All</a:t>
            </a:r>
            <a:r>
              <a:rPr lang="en-US" sz="2400" i="1" dirty="0" smtClean="0"/>
              <a:t> or </a:t>
            </a:r>
            <a:r>
              <a:rPr lang="en-US" sz="2400" i="1" dirty="0" smtClean="0">
                <a:solidFill>
                  <a:srgbClr val="FF0000"/>
                </a:solidFill>
              </a:rPr>
              <a:t>Any Certificate</a:t>
            </a:r>
            <a:r>
              <a:rPr lang="en-US" sz="2400" i="1" dirty="0" smtClean="0"/>
              <a:t> </a:t>
            </a:r>
            <a:r>
              <a:rPr lang="en-US" sz="2400" dirty="0" smtClean="0"/>
              <a:t>pattern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26994" y="2821214"/>
            <a:ext cx="9144000" cy="2530929"/>
            <a:chOff x="126994" y="2821214"/>
            <a:chExt cx="9144000" cy="2530929"/>
          </a:xfrm>
        </p:grpSpPr>
        <p:grpSp>
          <p:nvGrpSpPr>
            <p:cNvPr id="9" name="Group 8"/>
            <p:cNvGrpSpPr/>
            <p:nvPr/>
          </p:nvGrpSpPr>
          <p:grpSpPr>
            <a:xfrm>
              <a:off x="126994" y="2821214"/>
              <a:ext cx="9144000" cy="2530929"/>
              <a:chOff x="457200" y="2821214"/>
              <a:chExt cx="7388578" cy="253092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7200" y="2821214"/>
                <a:ext cx="7388578" cy="25309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" y="2821214"/>
                <a:ext cx="7186924" cy="2092881"/>
              </a:xfrm>
              <a:prstGeom prst="rect">
                <a:avLst/>
              </a:prstGeom>
              <a:noFill/>
              <a:ln w="1270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TrustManager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TA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600" dirty="0">
                    <a:solidFill>
                      <a:srgbClr val="BC22C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X509TrustManager(){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rgbClr val="BC22C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</a:t>
                </a:r>
                <a:r>
                  <a:rPr lang="en-US" sz="1600" dirty="0">
                    <a:solidFill>
                      <a:srgbClr val="BC22C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checkServerTrusted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(X509Certificate[] c, String at)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throws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CertificateException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{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};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6994" y="2884714"/>
              <a:ext cx="8894436" cy="177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603494" y="3338286"/>
            <a:ext cx="2159000" cy="0"/>
          </a:xfrm>
          <a:prstGeom prst="line">
            <a:avLst/>
          </a:prstGeom>
          <a:ln>
            <a:solidFill>
              <a:srgbClr val="D253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7449" y="3783930"/>
            <a:ext cx="6603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&lt;- Empty Code Block = No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certificate verification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984"/>
            <a:ext cx="854928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Patterns for </a:t>
            </a:r>
            <a:r>
              <a:rPr lang="en-US" dirty="0"/>
              <a:t>Insecure </a:t>
            </a:r>
            <a:r>
              <a:rPr lang="en-US" dirty="0" smtClean="0"/>
              <a:t>SSL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21" y="546984"/>
            <a:ext cx="9316357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Why developers customize 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reasons:</a:t>
            </a:r>
          </a:p>
          <a:p>
            <a:pPr lvl="2"/>
            <a:r>
              <a:rPr lang="en-US" sz="1600" dirty="0" smtClean="0"/>
              <a:t>Developer is using a self-signed certificate</a:t>
            </a:r>
          </a:p>
          <a:p>
            <a:pPr lvl="2"/>
            <a:r>
              <a:rPr lang="en-US" sz="1600" dirty="0" smtClean="0"/>
              <a:t>Developer is using a certificate signed by a CA not yet trusted by Android</a:t>
            </a:r>
          </a:p>
          <a:p>
            <a:pPr lvl="2"/>
            <a:r>
              <a:rPr lang="en-US" sz="1600" dirty="0" smtClean="0"/>
              <a:t>Developer does not know how to use SSL</a:t>
            </a:r>
          </a:p>
          <a:p>
            <a:pPr lvl="2"/>
            <a:r>
              <a:rPr lang="en-US" sz="1600" dirty="0" smtClean="0"/>
              <a:t>Developer wants to use the same certificate on multiple servers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1" y="546984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 I – Analysis of Open-Source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4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Obtain source code for 240 open-source applications from F-Droid</a:t>
            </a:r>
          </a:p>
          <a:p>
            <a:r>
              <a:rPr lang="en-US" sz="1800" dirty="0" smtClean="0"/>
              <a:t>Analyzed the certificate verification logic in the applications</a:t>
            </a:r>
          </a:p>
          <a:p>
            <a:r>
              <a:rPr lang="en-US" sz="1800" dirty="0" smtClean="0"/>
              <a:t>Analyzed the SSL certificates used by the application</a:t>
            </a:r>
          </a:p>
          <a:p>
            <a:pPr marL="731520" lvl="3"/>
            <a:r>
              <a:rPr lang="en-US" sz="1400" dirty="0"/>
              <a:t>Verified against root CA store of Android ver. 2.3.3, 4.0, 4.1, </a:t>
            </a:r>
            <a:r>
              <a:rPr lang="en-US" sz="1400" dirty="0" smtClean="0"/>
              <a:t>4.2</a:t>
            </a:r>
            <a:endParaRPr lang="en-US" sz="1400" dirty="0"/>
          </a:p>
          <a:p>
            <a:r>
              <a:rPr lang="en-US" sz="1800" dirty="0" smtClean="0"/>
              <a:t>Results:</a:t>
            </a:r>
          </a:p>
          <a:p>
            <a:pPr marL="891540" lvl="2" indent="-342900">
              <a:buSzPct val="60000"/>
              <a:buFont typeface="+mj-lt"/>
              <a:buAutoNum type="arabicPeriod"/>
            </a:pPr>
            <a:r>
              <a:rPr lang="en-US" sz="1600" dirty="0" smtClean="0"/>
              <a:t>26 out of 240 applications use SSL</a:t>
            </a:r>
          </a:p>
          <a:p>
            <a:pPr marL="891540" lvl="2" indent="-342900">
              <a:buSzPct val="60000"/>
              <a:buFont typeface="+mj-lt"/>
              <a:buAutoNum type="arabicPeriod"/>
            </a:pPr>
            <a:r>
              <a:rPr lang="en-US" sz="1600" dirty="0" smtClean="0"/>
              <a:t>10 out of the 26 applications use insecure certificate verification logic</a:t>
            </a:r>
          </a:p>
          <a:p>
            <a:pPr lvl="4">
              <a:buSzPct val="60000"/>
              <a:buFont typeface="Lucida Grande"/>
              <a:buChar char="-"/>
            </a:pPr>
            <a:r>
              <a:rPr lang="en-US" dirty="0"/>
              <a:t>6 applications </a:t>
            </a:r>
            <a:r>
              <a:rPr lang="en-US" i="1" dirty="0"/>
              <a:t>do not verify any certificate</a:t>
            </a:r>
          </a:p>
          <a:p>
            <a:pPr lvl="4">
              <a:buSzPct val="60000"/>
              <a:buFont typeface="Lucida Grande"/>
              <a:buChar char="-"/>
            </a:pPr>
            <a:r>
              <a:rPr lang="en-US" dirty="0"/>
              <a:t>3 applications </a:t>
            </a:r>
            <a:r>
              <a:rPr lang="en-US" i="1" dirty="0"/>
              <a:t>do not verify server hostname</a:t>
            </a:r>
          </a:p>
          <a:p>
            <a:pPr lvl="4">
              <a:buSzPct val="60000"/>
              <a:buFont typeface="Lucida Grande"/>
              <a:buChar char="-"/>
            </a:pPr>
            <a:r>
              <a:rPr lang="en-US" dirty="0"/>
              <a:t>1 </a:t>
            </a:r>
            <a:r>
              <a:rPr lang="en-US" dirty="0" smtClean="0"/>
              <a:t>application does </a:t>
            </a:r>
            <a:r>
              <a:rPr lang="en-US" i="1" dirty="0" smtClean="0"/>
              <a:t>neither</a:t>
            </a:r>
            <a:endParaRPr lang="en-US" i="1" dirty="0"/>
          </a:p>
          <a:p>
            <a:pPr marL="891540" lvl="2" indent="-342900">
              <a:buSzPct val="60000"/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Only 2 applications use self-signed certificates</a:t>
            </a:r>
            <a:r>
              <a:rPr lang="en-US" sz="16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" y="546984"/>
            <a:ext cx="9243805" cy="9906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Experiment II - Analysis of Play Store applications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43" y="1600200"/>
            <a:ext cx="8523514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Obtained 13,000 applications from Google Play Store in January 2013</a:t>
            </a:r>
          </a:p>
          <a:p>
            <a:r>
              <a:rPr lang="en-US" sz="1800" dirty="0"/>
              <a:t>Identified 4,985 applications that use SSL</a:t>
            </a:r>
            <a:endParaRPr lang="en-US" sz="1800" dirty="0" smtClean="0"/>
          </a:p>
          <a:p>
            <a:r>
              <a:rPr lang="en-US" sz="1800" dirty="0" smtClean="0"/>
              <a:t>Categorized </a:t>
            </a:r>
            <a:r>
              <a:rPr lang="en-US" sz="1800" dirty="0"/>
              <a:t>apps based on where SSL was used</a:t>
            </a:r>
          </a:p>
          <a:p>
            <a:pPr lvl="1"/>
            <a:r>
              <a:rPr lang="en-US" sz="1600" i="1" dirty="0" err="1" smtClean="0"/>
              <a:t>src_only</a:t>
            </a:r>
            <a:endParaRPr lang="en-US" sz="1600" i="1" dirty="0" smtClean="0"/>
          </a:p>
          <a:p>
            <a:pPr lvl="1"/>
            <a:r>
              <a:rPr lang="en-US" sz="1600" i="1" dirty="0" err="1" smtClean="0"/>
              <a:t>src_and_ads</a:t>
            </a:r>
            <a:endParaRPr lang="en-US" sz="1600" i="1" dirty="0" smtClean="0"/>
          </a:p>
          <a:p>
            <a:pPr lvl="1"/>
            <a:r>
              <a:rPr lang="en-US" sz="1600" i="1" dirty="0" err="1" smtClean="0"/>
              <a:t>ads_only</a:t>
            </a:r>
            <a:endParaRPr lang="en-US" sz="1600" i="1" dirty="0"/>
          </a:p>
          <a:p>
            <a:r>
              <a:rPr lang="en-US" sz="1800" dirty="0"/>
              <a:t>Verify SSL certificate used by the application</a:t>
            </a:r>
          </a:p>
          <a:p>
            <a:pPr lvl="1"/>
            <a:r>
              <a:rPr lang="en-US" sz="1600" dirty="0"/>
              <a:t>Verified against root CA store of Android ver. 2.3.3, 4.0, 4.1, </a:t>
            </a:r>
            <a:r>
              <a:rPr lang="en-US" sz="1600" dirty="0" smtClean="0"/>
              <a:t>4.2</a:t>
            </a:r>
            <a:endParaRPr lang="en-US" dirty="0" smtClean="0"/>
          </a:p>
          <a:p>
            <a:r>
              <a:rPr lang="en-US" sz="1800" dirty="0" smtClean="0"/>
              <a:t>Randomly selected 200 applications for manual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Manual analysis of Play Store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Decompiled applications to Java source using Dare and </a:t>
            </a:r>
            <a:r>
              <a:rPr lang="en-US" sz="1800" dirty="0" smtClean="0"/>
              <a:t>Soot</a:t>
            </a:r>
          </a:p>
          <a:p>
            <a:r>
              <a:rPr lang="en-US" sz="1800" dirty="0" smtClean="0"/>
              <a:t>137 </a:t>
            </a:r>
            <a:r>
              <a:rPr lang="en-US" sz="1800" dirty="0"/>
              <a:t>out of 200 applications use SSL in non-advertisement </a:t>
            </a:r>
            <a:r>
              <a:rPr lang="en-US" sz="1800" dirty="0" smtClean="0"/>
              <a:t>code</a:t>
            </a:r>
          </a:p>
          <a:p>
            <a:r>
              <a:rPr lang="en-US" sz="1800" dirty="0" smtClean="0"/>
              <a:t>84 applications use insecure SSL verification code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Only 5 applications use  self-signed certificates, rest 79 applications use genuine, valid SSL certificates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 descr="man2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14" y="3051198"/>
            <a:ext cx="6790064" cy="3970080"/>
          </a:xfrm>
          <a:prstGeom prst="rect">
            <a:avLst/>
          </a:prstGeom>
        </p:spPr>
      </p:pic>
      <p:pic>
        <p:nvPicPr>
          <p:cNvPr id="10" name="Picture 9" descr="man20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94" y="3612251"/>
            <a:ext cx="4899606" cy="28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984"/>
            <a:ext cx="845537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Google Play Store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08" y="1600200"/>
            <a:ext cx="8749292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3,165 applications out of remaining 4,785 used SSL in non-advertisement code</a:t>
            </a:r>
          </a:p>
          <a:p>
            <a:r>
              <a:rPr lang="en-US" sz="1800" dirty="0" smtClean="0"/>
              <a:t>Used </a:t>
            </a:r>
            <a:r>
              <a:rPr lang="en-US" sz="1800" dirty="0" err="1" smtClean="0"/>
              <a:t>Androguard</a:t>
            </a:r>
            <a:r>
              <a:rPr lang="en-US" sz="1800" dirty="0" smtClean="0"/>
              <a:t> to obtain source-code of classes using SSL in these applications</a:t>
            </a:r>
          </a:p>
          <a:p>
            <a:r>
              <a:rPr lang="en-US" sz="1800" dirty="0" smtClean="0"/>
              <a:t>Pruned known implementations of insecure SSL verification and analyzed the remaining code for each application</a:t>
            </a:r>
          </a:p>
          <a:p>
            <a:r>
              <a:rPr lang="en-US" sz="1800" dirty="0" smtClean="0"/>
              <a:t>Results:</a:t>
            </a:r>
          </a:p>
          <a:p>
            <a:pPr lvl="2"/>
            <a:r>
              <a:rPr lang="en-US" sz="1600" dirty="0" smtClean="0"/>
              <a:t>1,805 </a:t>
            </a:r>
            <a:r>
              <a:rPr lang="en-US" sz="1600" dirty="0"/>
              <a:t>applications out of 3,165 applications bypass SSL verification within the application</a:t>
            </a:r>
          </a:p>
          <a:p>
            <a:pPr lvl="2"/>
            <a:r>
              <a:rPr lang="en-US" sz="1600" dirty="0"/>
              <a:t>Only 124 applications out of these 1,805 applications use alternative certificates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Rest 1,681 applications use genuine, valid SSL </a:t>
            </a:r>
            <a:r>
              <a:rPr lang="en-US" sz="1600" dirty="0" smtClean="0">
                <a:solidFill>
                  <a:srgbClr val="FF0000"/>
                </a:solidFill>
              </a:rPr>
              <a:t>certificates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Smartphones are integral to our daily lives</a:t>
            </a:r>
            <a:endParaRPr lang="en-US" dirty="0"/>
          </a:p>
          <a:p>
            <a:r>
              <a:rPr lang="en-US" dirty="0"/>
              <a:t>Applications deal with a variety of </a:t>
            </a:r>
            <a:r>
              <a:rPr lang="en-US" dirty="0" smtClean="0"/>
              <a:t>sensitive user </a:t>
            </a:r>
            <a:r>
              <a:rPr lang="en-US" dirty="0"/>
              <a:t>data</a:t>
            </a:r>
          </a:p>
          <a:p>
            <a:r>
              <a:rPr lang="en-US" dirty="0"/>
              <a:t>Sensitive personal </a:t>
            </a:r>
            <a:r>
              <a:rPr lang="en-US" dirty="0" smtClean="0"/>
              <a:t>data </a:t>
            </a:r>
            <a:r>
              <a:rPr lang="en-US" dirty="0"/>
              <a:t>needs to be </a:t>
            </a:r>
            <a:r>
              <a:rPr lang="en-US" dirty="0" smtClean="0"/>
              <a:t>protected from eavesdropping</a:t>
            </a:r>
          </a:p>
          <a:p>
            <a:r>
              <a:rPr lang="en-US" dirty="0" smtClean="0"/>
              <a:t>SSL = </a:t>
            </a:r>
            <a:r>
              <a:rPr lang="en-US" i="1" dirty="0" smtClean="0"/>
              <a:t>de </a:t>
            </a:r>
            <a:r>
              <a:rPr lang="en-US" i="1" dirty="0"/>
              <a:t>facto </a:t>
            </a:r>
            <a:r>
              <a:rPr lang="en-US" dirty="0"/>
              <a:t>standard for securing communication over the internet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984"/>
            <a:ext cx="845537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396" y="1596712"/>
            <a:ext cx="7897585" cy="4880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674" y="2739565"/>
            <a:ext cx="43234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3,302 applications using SSL in non-advertisement code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57.2% </a:t>
            </a:r>
            <a:r>
              <a:rPr lang="en-US" dirty="0" smtClean="0"/>
              <a:t>applications using insecure SSL certificate verification logic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1,319 applications trusting all certificates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47 applications trusting all hostnames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523 applications trusting both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b="216"/>
          <a:stretch>
            <a:fillRect/>
          </a:stretch>
        </p:blipFill>
        <p:spPr>
          <a:xfrm>
            <a:off x="-48987" y="1268373"/>
            <a:ext cx="9240157" cy="5475649"/>
          </a:xfrm>
        </p:spPr>
      </p:pic>
    </p:spTree>
    <p:extLst>
      <p:ext uri="{BB962C8B-B14F-4D97-AF65-F5344CB8AC3E}">
        <p14:creationId xmlns:p14="http://schemas.microsoft.com/office/powerpoint/2010/main" val="20458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Investigated Man-In-The-Middle SSL vulnerabilities in Android applications</a:t>
            </a:r>
          </a:p>
          <a:p>
            <a:r>
              <a:rPr lang="en-US" dirty="0" smtClean="0"/>
              <a:t>Identified insufficient API support for commonly used features as the driving reason for developers writing custom SSL verification code</a:t>
            </a:r>
          </a:p>
          <a:p>
            <a:r>
              <a:rPr lang="en-US" dirty="0" smtClean="0"/>
              <a:t>Proposed two application package configuration based solutions to prevent </a:t>
            </a:r>
            <a:r>
              <a:rPr lang="en-US" dirty="0" err="1" smtClean="0"/>
              <a:t>MitM</a:t>
            </a:r>
            <a:r>
              <a:rPr lang="en-US" dirty="0" smtClean="0"/>
              <a:t> vulnerabilities</a:t>
            </a:r>
          </a:p>
          <a:p>
            <a:r>
              <a:rPr lang="en-US" dirty="0" smtClean="0"/>
              <a:t>Demonstrated that more than 50% of applications using SSL in non-advertisement code would benefit from our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Vasant Tendulkar</a:t>
            </a:r>
          </a:p>
          <a:p>
            <a:pPr marL="0" indent="0" algn="ctr">
              <a:buNone/>
            </a:pPr>
            <a:r>
              <a:rPr lang="en-US" dirty="0" smtClean="0"/>
              <a:t>Department of Computer Science</a:t>
            </a:r>
          </a:p>
          <a:p>
            <a:pPr marL="0" indent="0" algn="ctr">
              <a:buNone/>
            </a:pPr>
            <a:r>
              <a:rPr lang="en-US" dirty="0" smtClean="0"/>
              <a:t>North Carolina State University</a:t>
            </a:r>
          </a:p>
          <a:p>
            <a:pPr marL="0" indent="0" algn="ctr">
              <a:buNone/>
            </a:pPr>
            <a:r>
              <a:rPr lang="en-US" dirty="0" smtClean="0"/>
              <a:t>Email : </a:t>
            </a:r>
            <a:r>
              <a:rPr lang="en-US" dirty="0" err="1" smtClean="0"/>
              <a:t>tendulkar</a:t>
            </a:r>
            <a:r>
              <a:rPr lang="en-US" dirty="0" smtClean="0"/>
              <a:t> AT </a:t>
            </a:r>
            <a:r>
              <a:rPr lang="en-US" dirty="0" err="1" smtClean="0"/>
              <a:t>ncsu.edu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Questions?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NCSU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7584"/>
            <a:ext cx="2040759" cy="24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research on SSL in non-browser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78" y="2133600"/>
            <a:ext cx="8534399" cy="399256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Georgiev</a:t>
            </a:r>
            <a:r>
              <a:rPr lang="en-US" sz="2000" dirty="0" smtClean="0"/>
              <a:t> et al., </a:t>
            </a:r>
            <a:r>
              <a:rPr lang="en-US" sz="2000" i="1" dirty="0" smtClean="0"/>
              <a:t>The most dangerous code in the world: validating </a:t>
            </a:r>
            <a:r>
              <a:rPr lang="en-US" sz="2000" i="1" dirty="0" err="1" smtClean="0"/>
              <a:t>ssl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certicates</a:t>
            </a:r>
            <a:r>
              <a:rPr lang="en-US" sz="2000" i="1" dirty="0" smtClean="0"/>
              <a:t> in non-browser software. CCS '12</a:t>
            </a:r>
          </a:p>
          <a:p>
            <a:r>
              <a:rPr lang="en-US" sz="2000" dirty="0" err="1" smtClean="0"/>
              <a:t>Fahl</a:t>
            </a:r>
            <a:r>
              <a:rPr lang="en-US" sz="2000" dirty="0" smtClean="0"/>
              <a:t> </a:t>
            </a:r>
            <a:r>
              <a:rPr lang="en-US" sz="2000" dirty="0"/>
              <a:t>et al., </a:t>
            </a:r>
            <a:r>
              <a:rPr lang="en-US" sz="2000" i="1" dirty="0"/>
              <a:t>Rethinking SSL development in an </a:t>
            </a:r>
            <a:r>
              <a:rPr lang="en-US" sz="2000" i="1" dirty="0" err="1"/>
              <a:t>appified</a:t>
            </a:r>
            <a:r>
              <a:rPr lang="en-US" sz="2000" i="1" dirty="0"/>
              <a:t> world. CCS’</a:t>
            </a:r>
            <a:r>
              <a:rPr lang="en-US" sz="2000" i="1" dirty="0" smtClean="0"/>
              <a:t>13</a:t>
            </a:r>
          </a:p>
          <a:p>
            <a:r>
              <a:rPr lang="en-US" sz="2000" dirty="0" smtClean="0"/>
              <a:t>Their findings:</a:t>
            </a:r>
          </a:p>
          <a:p>
            <a:pPr lvl="1"/>
            <a:r>
              <a:rPr lang="en-US" sz="1800" dirty="0" smtClean="0"/>
              <a:t>SSL </a:t>
            </a:r>
            <a:r>
              <a:rPr lang="en-US" sz="1800" dirty="0"/>
              <a:t>certificate validation is completely broken in many critical </a:t>
            </a:r>
            <a:r>
              <a:rPr lang="en-US" sz="1800" dirty="0" smtClean="0"/>
              <a:t>applications </a:t>
            </a:r>
            <a:r>
              <a:rPr lang="en-US" sz="1800" dirty="0"/>
              <a:t>and libraries </a:t>
            </a:r>
            <a:endParaRPr lang="en-US" sz="1800" dirty="0" smtClean="0"/>
          </a:p>
          <a:p>
            <a:pPr lvl="1"/>
            <a:r>
              <a:rPr lang="en-US" sz="1800" dirty="0" smtClean="0"/>
              <a:t>Android applications are vulnerable to Man in the Middle attack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2761D-0688-44C1-9434-D19027355E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 SSL was mostly used in browsers and email clients</a:t>
            </a:r>
          </a:p>
          <a:p>
            <a:r>
              <a:rPr lang="en-US" dirty="0" smtClean="0"/>
              <a:t>Handful of applications were thoroughly verified</a:t>
            </a:r>
          </a:p>
          <a:p>
            <a:r>
              <a:rPr lang="en-US" dirty="0" smtClean="0"/>
              <a:t>Now, SSL verification logic has moved to smartphone applications</a:t>
            </a:r>
          </a:p>
          <a:p>
            <a:r>
              <a:rPr lang="en-US" dirty="0" smtClean="0"/>
              <a:t>Any application can change the verification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Non-browser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03301" y="4055913"/>
            <a:ext cx="6934200" cy="2350532"/>
            <a:chOff x="1073856" y="4225245"/>
            <a:chExt cx="6934200" cy="2350532"/>
          </a:xfrm>
        </p:grpSpPr>
        <p:grpSp>
          <p:nvGrpSpPr>
            <p:cNvPr id="24" name="Group 23"/>
            <p:cNvGrpSpPr/>
            <p:nvPr/>
          </p:nvGrpSpPr>
          <p:grpSpPr>
            <a:xfrm>
              <a:off x="1073856" y="4225245"/>
              <a:ext cx="2057400" cy="2350532"/>
              <a:chOff x="3475567" y="4215178"/>
              <a:chExt cx="2057400" cy="235053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5567" y="4672378"/>
                <a:ext cx="457200" cy="342900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3475567" y="4215178"/>
                <a:ext cx="2057400" cy="2350532"/>
                <a:chOff x="3475567" y="4215178"/>
                <a:chExt cx="2057400" cy="2350532"/>
              </a:xfrm>
            </p:grpSpPr>
            <p:pic>
              <p:nvPicPr>
                <p:cNvPr id="5" name="Picture 4" descr="web-browsers1.jpg"/>
                <p:cNvPicPr>
                  <a:picLocks noChangeAspect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8967" y="4672378"/>
                  <a:ext cx="990600" cy="99060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8967" y="4215178"/>
                  <a:ext cx="457200" cy="34290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2367" y="4215178"/>
                  <a:ext cx="457200" cy="3429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8967" y="5739178"/>
                  <a:ext cx="457200" cy="34290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2367" y="5739178"/>
                  <a:ext cx="457200" cy="3429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5767" y="4672378"/>
                  <a:ext cx="457200" cy="3429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5767" y="5281978"/>
                  <a:ext cx="457200" cy="3429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5567" y="5281978"/>
                  <a:ext cx="457200" cy="342900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4161367" y="6196378"/>
                  <a:ext cx="736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kern="1200" dirty="0" smtClean="0"/>
                    <a:t>Then</a:t>
                  </a:r>
                  <a:endParaRPr lang="en-US" b="1" kern="1200" dirty="0"/>
                </a:p>
              </p:txBody>
            </p:sp>
          </p:grpSp>
        </p:grpSp>
        <p:sp>
          <p:nvSpPr>
            <p:cNvPr id="20" name="Right Arrow 19"/>
            <p:cNvSpPr/>
            <p:nvPr/>
          </p:nvSpPr>
          <p:spPr>
            <a:xfrm>
              <a:off x="3512256" y="4987245"/>
              <a:ext cx="1219200" cy="457200"/>
            </a:xfrm>
            <a:prstGeom prst="rightArrow">
              <a:avLst/>
            </a:prstGeom>
            <a:solidFill>
              <a:srgbClr val="008000">
                <a:alpha val="5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kern="120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12456" y="4301445"/>
              <a:ext cx="2895600" cy="2274332"/>
              <a:chOff x="7514167" y="4291378"/>
              <a:chExt cx="2895600" cy="227433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2567" y="4672378"/>
                <a:ext cx="457200" cy="3429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2567" y="5281978"/>
                <a:ext cx="457200" cy="3429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4167" y="5281978"/>
                <a:ext cx="457200" cy="3429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4167" y="4672378"/>
                <a:ext cx="457200" cy="3429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8657167" y="619637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kern="1200" dirty="0" smtClean="0"/>
                  <a:t>Now</a:t>
                </a:r>
                <a:endParaRPr lang="en-US" b="1" kern="1200" dirty="0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6167" y="4291378"/>
                <a:ext cx="1460500" cy="15621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849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research on SSL in non-browser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Suggested Solutions:</a:t>
            </a:r>
          </a:p>
          <a:p>
            <a:pPr lvl="1"/>
            <a:r>
              <a:rPr lang="en-US" dirty="0"/>
              <a:t>Modify existing classes in Android to force SSL </a:t>
            </a:r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Enforce SSL verification within an application</a:t>
            </a:r>
          </a:p>
          <a:p>
            <a:pPr lvl="1"/>
            <a:r>
              <a:rPr lang="en-US" dirty="0" smtClean="0"/>
              <a:t>Implement SSL pinning in Android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SSL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969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connection using default Android APIs</a:t>
            </a:r>
          </a:p>
          <a:p>
            <a:pPr marL="1005840" lvl="2" indent="-457200">
              <a:buFont typeface="+mj-lt"/>
              <a:buAutoNum type="romanUcPeriod"/>
            </a:pPr>
            <a:r>
              <a:rPr lang="en-US" dirty="0" err="1" smtClean="0">
                <a:latin typeface="Courier"/>
                <a:cs typeface="Courier"/>
              </a:rPr>
              <a:t>UrlConnection</a:t>
            </a:r>
            <a:endParaRPr lang="en-US" dirty="0" smtClean="0">
              <a:latin typeface="Courier"/>
              <a:cs typeface="Courier"/>
            </a:endParaRPr>
          </a:p>
          <a:p>
            <a:pPr marL="1005840" lvl="2" indent="-457200">
              <a:buFont typeface="+mj-lt"/>
              <a:buAutoNum type="romanUcPeriod"/>
            </a:pPr>
            <a:r>
              <a:rPr lang="en-US" dirty="0" err="1" smtClean="0">
                <a:latin typeface="Courier"/>
                <a:cs typeface="Courier"/>
              </a:rPr>
              <a:t>HttpsUrlConnection</a:t>
            </a:r>
            <a:endParaRPr lang="en-US" dirty="0" smtClean="0">
              <a:latin typeface="Courier"/>
              <a:cs typeface="Courier"/>
            </a:endParaRPr>
          </a:p>
          <a:p>
            <a:pPr marL="1005840" lvl="2" indent="-457200">
              <a:buFont typeface="+mj-lt"/>
              <a:buAutoNum type="romanUcPeriod"/>
            </a:pPr>
            <a:r>
              <a:rPr lang="en-US" dirty="0" err="1" smtClean="0">
                <a:latin typeface="Courier"/>
                <a:cs typeface="Courier"/>
              </a:rPr>
              <a:t>WebView.loadUrl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013614"/>
            <a:ext cx="8455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</a:t>
            </a:r>
            <a:r>
              <a:rPr lang="en-US" sz="2000" b="1" dirty="0">
                <a:solidFill>
                  <a:srgbClr val="BC22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58" y="4060721"/>
            <a:ext cx="96828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URL u = </a:t>
            </a:r>
            <a:r>
              <a:rPr lang="en-US" sz="1900" b="1" dirty="0">
                <a:solidFill>
                  <a:srgbClr val="BC22C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9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900" dirty="0" err="1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HttpsURLConnection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 =(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HttpsURLConnection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u.openConnection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240495"/>
            <a:ext cx="84553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lang="en-US" sz="20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v.loadUrl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H1: </a:t>
            </a:r>
            <a:r>
              <a:rPr lang="en-US" i="1" dirty="0" smtClean="0"/>
              <a:t>Developers use self-signed certificates during either debugging or at deployment and add custom SSL verification code to accommodate these certificates</a:t>
            </a:r>
          </a:p>
          <a:p>
            <a:pPr>
              <a:buFont typeface="Wingdings" charset="2"/>
              <a:buChar char="u"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H2: </a:t>
            </a:r>
            <a:r>
              <a:rPr lang="en-US" i="1" dirty="0" smtClean="0"/>
              <a:t>Developers use SSL Pinning to make the application more secure and customize SSL verification to only trust the pinned certificate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Push the customization of SSL verification logic to the application package manifest</a:t>
            </a:r>
          </a:p>
          <a:p>
            <a:pPr lvl="2"/>
            <a:r>
              <a:rPr lang="en-US" sz="1600" dirty="0" smtClean="0"/>
              <a:t>Makes it declarative and easy to modify</a:t>
            </a:r>
          </a:p>
          <a:p>
            <a:pPr lvl="2"/>
            <a:r>
              <a:rPr lang="en-US" sz="1600" dirty="0" smtClean="0"/>
              <a:t>It is easy to remove if </a:t>
            </a:r>
            <a:r>
              <a:rPr lang="en-US" sz="1600" dirty="0"/>
              <a:t>the customization is temporary </a:t>
            </a:r>
          </a:p>
          <a:p>
            <a:r>
              <a:rPr lang="en-US" dirty="0" smtClean="0"/>
              <a:t>Solution approaches: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i="1" dirty="0"/>
              <a:t>Linking application debugging with SSL verification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i="1" dirty="0" smtClean="0"/>
              <a:t>Allowing </a:t>
            </a:r>
            <a:r>
              <a:rPr lang="en-US" sz="1800" i="1" dirty="0"/>
              <a:t>SSL Pinning as an Application manifest policy</a:t>
            </a:r>
          </a:p>
          <a:p>
            <a:pPr lvl="1"/>
            <a:endParaRPr lang="en-US" sz="1800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Linking application debugging with SSL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uses a </a:t>
            </a:r>
            <a:r>
              <a:rPr lang="en-US" i="1" dirty="0"/>
              <a:t>debug </a:t>
            </a:r>
            <a:r>
              <a:rPr lang="en-US" dirty="0"/>
              <a:t>flag in the manifest to denote that the application is in debug </a:t>
            </a:r>
            <a:r>
              <a:rPr lang="en-US" dirty="0" smtClean="0"/>
              <a:t>phase</a:t>
            </a:r>
          </a:p>
          <a:p>
            <a:r>
              <a:rPr lang="en-US" dirty="0" err="1">
                <a:solidFill>
                  <a:srgbClr val="BC22C2"/>
                </a:solidFill>
                <a:latin typeface="Courier"/>
                <a:cs typeface="Courier"/>
              </a:rPr>
              <a:t>android:debuggable</a:t>
            </a:r>
            <a:r>
              <a:rPr lang="en-US" dirty="0">
                <a:solidFill>
                  <a:srgbClr val="BC22C2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“true”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ln/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9035</TotalTime>
  <Words>1540</Words>
  <Application>Microsoft Office PowerPoint</Application>
  <PresentationFormat>On-screen Show (4:3)</PresentationFormat>
  <Paragraphs>253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Clarity</vt:lpstr>
      <vt:lpstr>Custom Design</vt:lpstr>
      <vt:lpstr>An Application Package Configuration Approach to Mitigating Android SSL Vulnerabilities</vt:lpstr>
      <vt:lpstr>Introduction</vt:lpstr>
      <vt:lpstr>Recent research on SSL in non-browser software</vt:lpstr>
      <vt:lpstr>SSL in Non-browser software</vt:lpstr>
      <vt:lpstr>Recent research on SSL in non-browser software</vt:lpstr>
      <vt:lpstr>Using SSL in Android</vt:lpstr>
      <vt:lpstr>Our Hypotheses</vt:lpstr>
      <vt:lpstr>Proposed Solution</vt:lpstr>
      <vt:lpstr>Linking application debugging with SSL verification</vt:lpstr>
      <vt:lpstr>Allowing SSL Pinning as an Application manifest policy</vt:lpstr>
      <vt:lpstr>Hypotheses…revisited</vt:lpstr>
      <vt:lpstr>Experiment Methodology</vt:lpstr>
      <vt:lpstr>Why developers customize SSL</vt:lpstr>
      <vt:lpstr>Code Patterns for Insecure SSL verification</vt:lpstr>
      <vt:lpstr>Why developers customize SSL</vt:lpstr>
      <vt:lpstr>Experiment I – Analysis of Open-Source Apps</vt:lpstr>
      <vt:lpstr>Experiment II - Analysis of Play Store applications</vt:lpstr>
      <vt:lpstr>Manual analysis of Play Store applications</vt:lpstr>
      <vt:lpstr>Analysis of Google Play Store applications</vt:lpstr>
      <vt:lpstr>Results</vt:lpstr>
      <vt:lpstr>Results</vt:lpstr>
      <vt:lpstr>Conclusion</vt:lpstr>
      <vt:lpstr>Thank you</vt:lpstr>
    </vt:vector>
  </TitlesOfParts>
  <Company>North Carolina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Abusing cloud based browsers for fun and profit</dc:title>
  <dc:creator>Vasant Tendulkar</dc:creator>
  <cp:lastModifiedBy>Vasant Tendulkar</cp:lastModifiedBy>
  <cp:revision>805</cp:revision>
  <dcterms:created xsi:type="dcterms:W3CDTF">2012-08-27T13:09:52Z</dcterms:created>
  <dcterms:modified xsi:type="dcterms:W3CDTF">2014-05-17T21:09:27Z</dcterms:modified>
</cp:coreProperties>
</file>