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2"/>
  </p:notesMasterIdLst>
  <p:sldIdLst>
    <p:sldId id="27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4" r:id="rId2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80705" autoAdjust="0"/>
  </p:normalViewPr>
  <p:slideViewPr>
    <p:cSldViewPr snapToGrid="0" snapToObjects="1">
      <p:cViewPr varScale="1">
        <p:scale>
          <a:sx n="77" d="100"/>
          <a:sy n="77" d="100"/>
        </p:scale>
        <p:origin x="804" y="78"/>
      </p:cViewPr>
      <p:guideLst>
        <p:guide orient="horz" pos="17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AE4D-F017-B24E-8A2A-484C22CF74B0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D2F9C-9E3C-C147-B4F5-003B1126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DE0EC-6B4F-4CCC-B2E6-F13CE649D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4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Attack: Connect to a malicious hotspot to control all traffic to/from device.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52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</a:t>
            </a:r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Android does not enforce proper access control on media/sensors resources based on user status, a non-current user can </a:t>
            </a:r>
            <a:r>
              <a:rPr lang="en-US" sz="12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spy</a:t>
            </a:r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logged-in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1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that a media resource is not accessible to a non-logged in user, </a:t>
            </a:r>
          </a:p>
          <a:p>
            <a:endParaRPr lang="en-US" sz="12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investigated the </a:t>
            </a:r>
            <a:r>
              <a:rPr lang="en-US" sz="12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MediaServer</a:t>
            </a:r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confirmed this observation.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0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-capabilities</a:t>
            </a:r>
            <a:r>
              <a:rPr lang="en-US" baseline="0" dirty="0" smtClean="0"/>
              <a:t> that secondary users are not supposed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6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that a non-logged in user cannot receive sensor updates,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5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Cause: Platform centric design of </a:t>
            </a:r>
            <a:r>
              <a:rPr lang="en-US" sz="12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PackageManager</a:t>
            </a:r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2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created a pair of </a:t>
            </a:r>
            <a:r>
              <a:rPr lang="en-US" sz="12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sharedUserId</a:t>
            </a:r>
            <a:r>
              <a:rPr lang="en-US" sz="1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belonging to different users.  Each one of them declares a different permissions.  The effective permissions assigned is the union of all permissions.</a:t>
            </a:r>
          </a:p>
          <a:p>
            <a:endParaRPr lang="en-US" sz="105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-capabilities</a:t>
            </a:r>
            <a:r>
              <a:rPr lang="en-US" baseline="0" dirty="0" smtClean="0"/>
              <a:t> that secondary users are not supposed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3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-capabilities</a:t>
            </a:r>
            <a:r>
              <a:rPr lang="en-US" baseline="0" dirty="0" smtClean="0"/>
              <a:t> that secondary users are not supposed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-capabilities</a:t>
            </a:r>
            <a:r>
              <a:rPr lang="en-US" baseline="0" dirty="0" smtClean="0"/>
              <a:t> that secondary users are not supposed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-capabilities</a:t>
            </a:r>
            <a:r>
              <a:rPr lang="en-US" baseline="0" dirty="0" smtClean="0"/>
              <a:t> that secondary users are not supposed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-capabilities</a:t>
            </a:r>
            <a:r>
              <a:rPr lang="en-US" baseline="0" dirty="0" smtClean="0"/>
              <a:t> that secondary users are not supposed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</a:t>
            </a:r>
            <a:r>
              <a:rPr lang="en-US" baseline="0" dirty="0" smtClean="0"/>
              <a:t> allows different users to choose different set of apps. </a:t>
            </a:r>
          </a:p>
          <a:p>
            <a:r>
              <a:rPr lang="en-US" baseline="0" dirty="0" smtClean="0"/>
              <a:t>It also allows owner to choose which apps are allowed for RPs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 framework is actually platform centric. An app is only installed once for the whole platform but only enabled or disabled </a:t>
            </a:r>
          </a:p>
          <a:p>
            <a:r>
              <a:rPr lang="en-US" baseline="0" dirty="0" smtClean="0"/>
              <a:t>For specific users.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Package list maps packages names to corresponding data directories , </a:t>
            </a:r>
            <a:r>
              <a:rPr lang="en-US" baseline="0" dirty="0" err="1" smtClean="0"/>
              <a:t>appIds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gids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changes at level of kernel since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is naturally a multi user system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userid</a:t>
            </a:r>
            <a:r>
              <a:rPr lang="en-US" baseline="0" dirty="0" smtClean="0">
                <a:sym typeface="Wingdings" panose="05000000000000000000" pitchFamily="2" charset="2"/>
              </a:rPr>
              <a:t> + </a:t>
            </a:r>
            <a:r>
              <a:rPr lang="en-US" baseline="0" dirty="0" err="1" smtClean="0">
                <a:sym typeface="Wingdings" panose="05000000000000000000" pitchFamily="2" charset="2"/>
              </a:rPr>
              <a:t>appId</a:t>
            </a:r>
            <a:r>
              <a:rPr lang="en-US" baseline="0" dirty="0" smtClean="0">
                <a:sym typeface="Wingdings" panose="05000000000000000000" pitchFamily="2" charset="2"/>
              </a:rPr>
              <a:t> = </a:t>
            </a:r>
            <a:r>
              <a:rPr lang="en-US" baseline="0" dirty="0" err="1" smtClean="0">
                <a:sym typeface="Wingdings" panose="05000000000000000000" pitchFamily="2" charset="2"/>
              </a:rPr>
              <a:t>uid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6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begin with </a:t>
            </a:r>
            <a:r>
              <a:rPr lang="en-US" dirty="0" err="1" smtClean="0"/>
              <a:t>Yaghmour’s</a:t>
            </a:r>
            <a:r>
              <a:rPr lang="en-US" baseline="0" dirty="0" smtClean="0"/>
              <a:t> </a:t>
            </a:r>
            <a:r>
              <a:rPr lang="en-US" dirty="0" smtClean="0"/>
              <a:t>[5] high-level architectural view shown in Fig.</a:t>
            </a:r>
          </a:p>
          <a:p>
            <a:r>
              <a:rPr lang="en-US" dirty="0" smtClean="0"/>
              <a:t>Various categories of system resources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 rely on this diagram to identify objects and subjects that have interesting security aspects unique to multi-user</a:t>
            </a:r>
          </a:p>
          <a:p>
            <a:r>
              <a:rPr lang="en-US" baseline="0" dirty="0" smtClean="0"/>
              <a:t>Then we evaluate the suitability of the access control paths between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subjects: apps, stock apps</a:t>
            </a:r>
          </a:p>
          <a:p>
            <a:r>
              <a:rPr lang="en-US" baseline="0" dirty="0" smtClean="0"/>
              <a:t>Objects: resources: public interfaces of other apps, services, abstracted hardware devices, kernel objects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</a:t>
            </a:r>
            <a:r>
              <a:rPr lang="en-US" baseline="0" dirty="0" smtClean="0"/>
              <a:t>s path between subjects and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5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-capabilities</a:t>
            </a:r>
            <a:r>
              <a:rPr lang="en-US" baseline="0" dirty="0" smtClean="0"/>
              <a:t> that secondary users are not supposed to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Examples: VPN Settings, Mobile network, mobile plan settings, etc…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D2F9C-9E3C-C147-B4F5-003B1126CA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491" y="5317646"/>
            <a:ext cx="2800350" cy="30427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3491" y="190500"/>
            <a:ext cx="8797019" cy="775607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80349" y="966107"/>
            <a:ext cx="8790161" cy="2403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spc="-55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PAGE 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73491" y="1333500"/>
            <a:ext cx="8797019" cy="3810000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356616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4129109" y="1587500"/>
            <a:ext cx="2900934" cy="3223260"/>
          </a:xfrm>
          <a:prstGeom prst="rect">
            <a:avLst/>
          </a:prstGeom>
          <a:solidFill>
            <a:srgbClr val="68217A"/>
          </a:solidFill>
        </p:spPr>
        <p:txBody>
          <a:bodyPr lIns="71323" tIns="35662" rIns="35662" bIns="71323" anchor="t" anchorCtr="0"/>
          <a:lstStyle>
            <a:lvl1pPr>
              <a:defRPr sz="1600" i="0" spc="-55" baseline="0">
                <a:solidFill>
                  <a:srgbClr val="68217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7110975" y="1587500"/>
            <a:ext cx="1405890" cy="1562100"/>
          </a:xfrm>
          <a:prstGeom prst="rect">
            <a:avLst/>
          </a:prstGeom>
          <a:solidFill>
            <a:srgbClr val="68217A"/>
          </a:solidFill>
        </p:spPr>
        <p:txBody>
          <a:bodyPr lIns="71323" tIns="35662" rIns="35662" bIns="71323" anchor="t" anchorCtr="0"/>
          <a:lstStyle>
            <a:lvl1pPr>
              <a:defRPr sz="1400" i="0" spc="-55" baseline="0">
                <a:solidFill>
                  <a:srgbClr val="68217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7108030" y="3242132"/>
            <a:ext cx="685800" cy="762000"/>
          </a:xfrm>
          <a:prstGeom prst="rect">
            <a:avLst/>
          </a:prstGeom>
          <a:solidFill>
            <a:srgbClr val="68217A"/>
          </a:solidFill>
        </p:spPr>
        <p:txBody>
          <a:bodyPr lIns="71323" tIns="35662" rIns="35662" bIns="71323" anchor="t" anchorCtr="0"/>
          <a:lstStyle>
            <a:lvl1pPr>
              <a:defRPr sz="1600" i="0" spc="-55" baseline="0">
                <a:solidFill>
                  <a:srgbClr val="68217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7836692" y="3242132"/>
            <a:ext cx="685800" cy="762000"/>
          </a:xfrm>
          <a:prstGeom prst="rect">
            <a:avLst/>
          </a:prstGeom>
          <a:solidFill>
            <a:srgbClr val="68217A"/>
          </a:solidFill>
        </p:spPr>
        <p:txBody>
          <a:bodyPr lIns="71323" tIns="35662" rIns="35662" bIns="71323" anchor="t" anchorCtr="0"/>
          <a:lstStyle>
            <a:lvl1pPr>
              <a:defRPr sz="1600" i="0" spc="-55" baseline="0">
                <a:solidFill>
                  <a:srgbClr val="68217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7110975" y="4048760"/>
            <a:ext cx="685800" cy="762000"/>
          </a:xfrm>
          <a:prstGeom prst="rect">
            <a:avLst/>
          </a:prstGeom>
          <a:solidFill>
            <a:srgbClr val="68217A"/>
          </a:solidFill>
        </p:spPr>
        <p:txBody>
          <a:bodyPr lIns="71323" tIns="35662" rIns="35662" bIns="71323" anchor="t" anchorCtr="0"/>
          <a:lstStyle>
            <a:lvl1pPr>
              <a:defRPr sz="1600" i="0" spc="-55" baseline="0">
                <a:solidFill>
                  <a:srgbClr val="68217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4"/>
          <p:cNvSpPr>
            <a:spLocks noGrp="1" noChangeAspect="1"/>
          </p:cNvSpPr>
          <p:nvPr>
            <p:ph type="pic" sz="quarter" idx="19"/>
          </p:nvPr>
        </p:nvSpPr>
        <p:spPr>
          <a:xfrm>
            <a:off x="7836692" y="4048426"/>
            <a:ext cx="685800" cy="762000"/>
          </a:xfrm>
          <a:prstGeom prst="rect">
            <a:avLst/>
          </a:prstGeom>
          <a:solidFill>
            <a:srgbClr val="68217A"/>
          </a:solidFill>
        </p:spPr>
        <p:txBody>
          <a:bodyPr lIns="71323" tIns="35662" rIns="35662" bIns="71323" anchor="t" anchorCtr="0"/>
          <a:lstStyle>
            <a:lvl1pPr>
              <a:defRPr sz="1600" i="0" spc="-55" baseline="0">
                <a:solidFill>
                  <a:srgbClr val="68217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20" hasCustomPrompt="1"/>
          </p:nvPr>
        </p:nvSpPr>
        <p:spPr>
          <a:xfrm>
            <a:off x="7107801" y="2651760"/>
            <a:ext cx="1409064" cy="497840"/>
          </a:xfrm>
          <a:prstGeom prst="rect">
            <a:avLst/>
          </a:prstGeom>
        </p:spPr>
        <p:txBody>
          <a:bodyPr rIns="35662" bIns="71323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1200" spc="-55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Tile text</a:t>
            </a:r>
            <a:endParaRPr lang="en-US" dirty="0"/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21" hasCustomPrompt="1"/>
          </p:nvPr>
        </p:nvSpPr>
        <p:spPr>
          <a:xfrm>
            <a:off x="4131547" y="4041036"/>
            <a:ext cx="2898497" cy="762000"/>
          </a:xfrm>
          <a:prstGeom prst="rect">
            <a:avLst/>
          </a:prstGeom>
          <a:gradFill>
            <a:gsLst>
              <a:gs pos="100000">
                <a:srgbClr val="000000">
                  <a:alpha val="84000"/>
                </a:srgbClr>
              </a:gs>
              <a:gs pos="0">
                <a:srgbClr val="000000">
                  <a:alpha val="0"/>
                </a:srgbClr>
              </a:gs>
            </a:gsLst>
            <a:lin ang="5400000" scaled="0"/>
          </a:gradFill>
        </p:spPr>
        <p:txBody>
          <a:bodyPr rIns="35662" bIns="71323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1200" spc="-55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Tile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457201" y="2641773"/>
            <a:ext cx="8228156" cy="1449581"/>
          </a:xfrm>
        </p:spPr>
        <p:txBody>
          <a:bodyPr/>
          <a:lstStyle/>
          <a:p>
            <a:pPr lvl="1" algn="ctr"/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 </a:t>
            </a:r>
            <a:r>
              <a:rPr lang="en-US" sz="24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Ratazzi</a:t>
            </a: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Yousra </a:t>
            </a:r>
            <a:r>
              <a:rPr lang="en-US" sz="24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Aafer</a:t>
            </a: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Amit </a:t>
            </a:r>
            <a:r>
              <a:rPr lang="en-US" sz="24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Ahlawat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Hao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Hao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Yifei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Wang,  </a:t>
            </a:r>
            <a:r>
              <a:rPr lang="en-US" sz="24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Wenliang</a:t>
            </a: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</a:t>
            </a:r>
          </a:p>
          <a:p>
            <a:pPr algn="ctr"/>
            <a:r>
              <a:rPr lang="en-US" sz="1600" dirty="0" smtClean="0"/>
              <a:t>EECS</a:t>
            </a:r>
            <a:endParaRPr lang="en-US" sz="1600" dirty="0"/>
          </a:p>
          <a:p>
            <a:pPr algn="ctr"/>
            <a:r>
              <a:rPr lang="en-US" sz="1600" dirty="0"/>
              <a:t>Syracuse </a:t>
            </a:r>
            <a:r>
              <a:rPr lang="en-US" sz="1600" dirty="0" smtClean="0"/>
              <a:t>University, </a:t>
            </a:r>
            <a:r>
              <a:rPr lang="en-US" sz="1600" dirty="0"/>
              <a:t>New York, </a:t>
            </a:r>
            <a:r>
              <a:rPr lang="en-US" sz="1600" dirty="0" smtClean="0"/>
              <a:t>USA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28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</a:t>
            </a:r>
            <a:r>
              <a:rPr lang="en-US" sz="2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Workshop</a:t>
            </a:r>
            <a:endParaRPr lang="en-US" sz="28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ctr"/>
            <a:endParaRPr lang="en-US" sz="16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8096" y="1105396"/>
            <a:ext cx="8925904" cy="1180016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r>
              <a:rPr lang="en-US" sz="3600" spc="-78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Systematic Security Evaluation of Android’s</a:t>
            </a:r>
          </a:p>
          <a:p>
            <a:pPr algn="ctr"/>
            <a:r>
              <a:rPr lang="en-US" sz="3600" spc="-78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Multi-User </a:t>
            </a:r>
            <a:r>
              <a:rPr lang="en-US" sz="3600" spc="-78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endParaRPr lang="en-US" sz="3600" spc="-78" dirty="0">
              <a:solidFill>
                <a:schemeClr val="tx2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t="5238" r="15357" b="4761"/>
          <a:stretch/>
        </p:blipFill>
        <p:spPr>
          <a:xfrm>
            <a:off x="4043656" y="4307780"/>
            <a:ext cx="1274784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2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Unrestricted Administrative Functions 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2: “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users may be able to maliciously reconfigure critical platform-wide settings that are persistent across user switches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users possess certain administrative capabilities which are normally preserved for privileged users.</a:t>
            </a:r>
          </a:p>
          <a:p>
            <a:pPr marL="0" indent="0">
              <a:buNone/>
            </a:pPr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users can set a malicious environment for the owner to use.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Examples: Wi-Fi Settings can be changed by secondary users and are persistent across users.</a:t>
            </a:r>
          </a:p>
          <a:p>
            <a:endParaRPr lang="en-US" sz="18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3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Use of Sensors and Hardware Devices: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3: 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“Inactive users may be able to spy on active users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exploiting 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improper access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enforcement 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hardware resources”.</a:t>
            </a:r>
          </a:p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no proper access control, a non-current user can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spy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logged-in user.</a:t>
            </a:r>
          </a:p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ensure that a hardware resource is only bound to currently logged-in user: 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if the user requesting the resource is logged-in.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 if the user who initiated the request is continuously logged-in during the service lifetime.  </a:t>
            </a: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Exploiting Media Resources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access control points should be enforced by the </a:t>
            </a:r>
            <a:r>
              <a:rPr lang="en-US" sz="20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MediaServer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1800" b="1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Request time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check if the </a:t>
            </a:r>
            <a:r>
              <a:rPr lang="en-US" sz="18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userid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equal to current </a:t>
            </a:r>
            <a:r>
              <a:rPr lang="en-US" sz="18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userid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1800" b="1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User switch time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revoke any resources accessed. </a:t>
            </a: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designed an app that launches the camera under two scenarios: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schedules video recording when the victim user is logged in.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starts video recording immediately while attacker is logged in.</a:t>
            </a:r>
          </a:p>
          <a:p>
            <a:endParaRPr lang="en-US" sz="18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 on both scenarios: There is no access control based on user status at request time, nor at user switch time! </a:t>
            </a:r>
          </a:p>
          <a:p>
            <a:pPr marL="0" indent="0">
              <a:buNone/>
            </a:pPr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Exploiting Media Resources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4" y="1095794"/>
            <a:ext cx="6834554" cy="2725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95" y="3970079"/>
            <a:ext cx="6365630" cy="1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Exploiting Motion, Environmental and Position Sensors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SensorService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should apply at least one of the following access controls:</a:t>
            </a:r>
          </a:p>
          <a:p>
            <a:pPr lvl="1"/>
            <a:r>
              <a:rPr lang="en-US" sz="1800" b="1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en-US" sz="1800" b="1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</a:t>
            </a:r>
            <a:r>
              <a:rPr lang="en-US" sz="1800" b="1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time/Switch time:</a:t>
            </a:r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nly allow </a:t>
            </a:r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users to register listeners, and unregister all listeners one a switch happens.</a:t>
            </a:r>
          </a:p>
          <a:p>
            <a:pPr lvl="1"/>
            <a:r>
              <a:rPr lang="en-US" sz="1800" b="1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Dispatch time: </a:t>
            </a:r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eliver sensor </a:t>
            </a:r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 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to </a:t>
            </a:r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listeners belonging to current users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designed an app that: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schedules </a:t>
            </a:r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to receive sensor event when the victim user is logged in.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registers </a:t>
            </a:r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listener to receive sensor events when the attacker user is logged in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both two scenarios, the app is able 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receive sensor updates about victim user!!</a:t>
            </a:r>
          </a:p>
          <a:p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Shared Package Information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365"/>
            <a:ext cx="8229600" cy="3771636"/>
          </a:xfrm>
        </p:spPr>
        <p:txBody>
          <a:bodyPr>
            <a:normAutofit/>
          </a:bodyPr>
          <a:lstStyle/>
          <a:p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4: “</a:t>
            </a:r>
            <a:r>
              <a:rPr lang="en-US" sz="2000" spc="-78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sharedUserId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permissions may not be properly separated when </a:t>
            </a:r>
            <a:r>
              <a:rPr lang="en-US" sz="2000" spc="-78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sharedUserId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apps are installed by different users:” </a:t>
            </a:r>
            <a:endParaRPr lang="en-US" sz="2000" spc="-78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100" spc="-78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 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sharedUserId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app’s data is properly isolated in multi-user, this is not the case with permissions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lvl="1"/>
            <a:r>
              <a:rPr lang="en-US" sz="18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Permissions are leaked across user boundaries between apps sharing the same </a:t>
            </a:r>
            <a:r>
              <a:rPr lang="en-US" sz="18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UserId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72" y="3067183"/>
            <a:ext cx="5153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Shared Package Information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365"/>
            <a:ext cx="8229600" cy="3771636"/>
          </a:xfrm>
        </p:spPr>
        <p:txBody>
          <a:bodyPr>
            <a:normAutofit/>
          </a:bodyPr>
          <a:lstStyle/>
          <a:p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5: “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malicious user may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exploit 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shared package management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 another user’s app bytecode or prevent them from installing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apps”</a:t>
            </a:r>
            <a:endParaRPr lang="en-US" sz="2000" spc="-78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users share the same package code for a specific package name.</a:t>
            </a:r>
          </a:p>
          <a:p>
            <a:pPr marL="457200" lvl="1" indent="0">
              <a:buNone/>
            </a:pP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If a package has been installed for a specific user, the </a:t>
            </a:r>
            <a:r>
              <a:rPr lang="en-US" sz="18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PackageManager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will consider it an update. </a:t>
            </a:r>
          </a:p>
          <a:p>
            <a:pPr lvl="1"/>
            <a:endParaRPr lang="en-US" sz="18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8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 malicious user can install 50000 dummy apps to prevent other users from installing new apps.</a:t>
            </a:r>
          </a:p>
          <a:p>
            <a:endParaRPr lang="en-US" sz="24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0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365"/>
            <a:ext cx="8229600" cy="3771636"/>
          </a:xfrm>
        </p:spPr>
        <p:txBody>
          <a:bodyPr>
            <a:normAutofit/>
          </a:bodyPr>
          <a:lstStyle/>
          <a:p>
            <a:endParaRPr lang="en-US" sz="24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Description 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multi-user 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</a:p>
          <a:p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Systematic approach for studying if proper access control is enforced</a:t>
            </a:r>
          </a:p>
          <a:p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insights into potential problems through a comprehensive analysis of object/subject resources</a:t>
            </a:r>
          </a:p>
          <a:p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Several concerns </a:t>
            </a:r>
          </a:p>
          <a:p>
            <a:pPr marL="0" indent="0">
              <a:buNone/>
            </a:pPr>
            <a:endParaRPr lang="en-US" sz="24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&amp; Motivation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Background: Implementation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Hypotheses &amp; Findings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US" sz="24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and Motivation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156"/>
            <a:ext cx="8229600" cy="4221087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2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new ways of sharing Android </a:t>
            </a:r>
            <a:r>
              <a:rPr lang="en-US" sz="2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tablets</a:t>
            </a: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7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Users (MU) – introduced in 4.2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7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Restricted Profiles (RP) – introduced in 4.3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2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Google's advice to share “only with people you trust” raises questions about security and </a:t>
            </a:r>
            <a:r>
              <a:rPr lang="en-US" sz="2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  <a:p>
            <a:pPr marL="0" lvl="0" indent="0">
              <a:buSzPct val="45000"/>
              <a:buNone/>
            </a:pPr>
            <a:endParaRPr lang="en-US" sz="11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22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US" sz="22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7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the implementation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7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a systematic evaluation methodology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7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 hypothesis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7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hypothesis to demonstrate specific vulnerabilities</a:t>
            </a:r>
          </a:p>
          <a:p>
            <a:endParaRPr lang="en-US" sz="17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Background: Implementation (1/2)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1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– </a:t>
            </a:r>
            <a:r>
              <a:rPr lang="en-US" sz="21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userId</a:t>
            </a:r>
            <a:endParaRPr lang="en-US" sz="21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 err="1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uid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userId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PER_USER_RANGE + 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appId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% PER_USER_RANGE)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e.g., app 10056 runs as 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uid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0010056 for user 0 (Owner) and 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uid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1010056 for user 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1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– Permissions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MANAGE_USERS, INTERACT_ACROSS_USERS, INTERACT_ACROSS_USERS_FULL (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systemOrSignature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endParaRPr lang="en-US" sz="21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Background: Implementation (2/2)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988"/>
            <a:ext cx="8229600" cy="4444146"/>
          </a:xfrm>
        </p:spPr>
        <p:txBody>
          <a:bodyPr>
            <a:noAutofit/>
          </a:bodyPr>
          <a:lstStyle/>
          <a:p>
            <a:pPr>
              <a:buSzPct val="45000"/>
              <a:buFont typeface="StarSymbol"/>
              <a:buChar char="●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- Package </a:t>
            </a: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userId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has 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 own 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of enabled </a:t>
            </a: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SzPct val="45000"/>
              <a:buFont typeface="StarSymbol"/>
              <a:buChar char="●"/>
            </a:pPr>
            <a:r>
              <a:rPr lang="en-US" sz="24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Filesystem</a:t>
            </a:r>
            <a:endParaRPr lang="en-US" sz="24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User-specific package data isolated under /data/user/&lt;</a:t>
            </a:r>
            <a:r>
              <a:rPr lang="en-US" sz="2000" spc="-78" dirty="0" err="1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userId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storage isolated by way of Linux mount namespaces</a:t>
            </a:r>
          </a:p>
          <a:p>
            <a:pPr marL="342900" lvl="1" indent="-342900"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changes necessary</a:t>
            </a:r>
          </a:p>
          <a:p>
            <a:pPr marL="342900" lvl="1" indent="-342900"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Run-time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 of current user vs. inactive user(s)</a:t>
            </a:r>
          </a:p>
        </p:txBody>
      </p:sp>
    </p:spTree>
    <p:extLst>
      <p:ext uri="{BB962C8B-B14F-4D97-AF65-F5344CB8AC3E}">
        <p14:creationId xmlns:p14="http://schemas.microsoft.com/office/powerpoint/2010/main" val="407928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 (1/3)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214" y="1087316"/>
            <a:ext cx="4208585" cy="4399084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subjects associated with secondary user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 and activities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objects shared among users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access control path between subjects and objects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access control exist along path?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subject properly identified (user, app, state, etc.)?</a:t>
            </a:r>
          </a:p>
          <a:p>
            <a:pPr lvl="1"/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2" y="1087316"/>
            <a:ext cx="4088471" cy="44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 (2/3)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214" y="1380394"/>
            <a:ext cx="4208585" cy="3771636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paths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100000"/>
              <a:buFont typeface="StarSymbol"/>
              <a:buAutoNum type="arabicParenR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IPC to service or provider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100000"/>
              <a:buFont typeface="StarSymbol"/>
              <a:buAutoNum type="arabicParenR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IPC to exported activity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100000"/>
              <a:buFont typeface="StarSymbol"/>
              <a:buAutoNum type="arabicParenR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System call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100000"/>
              <a:buFont typeface="StarSymbol"/>
              <a:buAutoNum type="arabicParenR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Person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100000"/>
              <a:buFont typeface="StarSymbol"/>
              <a:buAutoNum type="arabicParenR"/>
            </a:pPr>
            <a:r>
              <a:rPr lang="en-US" sz="2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None</a:t>
            </a:r>
          </a:p>
          <a:p>
            <a:pPr lvl="1"/>
            <a:endParaRPr lang="en-US" sz="16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0" y="1166410"/>
            <a:ext cx="3467310" cy="3475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3" y="4641847"/>
            <a:ext cx="4130742" cy="8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 (3/3)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7315"/>
            <a:ext cx="8248259" cy="4627685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</a:t>
            </a:r>
            <a:r>
              <a:rPr lang="en-US" sz="3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observations...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Multi-user features have introduced important new considerations for the subjects and objects identified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4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Several </a:t>
            </a: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control paths have been modified to account for the presence of multiple users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 </a:t>
            </a:r>
            <a:r>
              <a:rPr lang="en-US" sz="3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questions: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Android’s access control points properly account for the new considerations regarding subjects and objects?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4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not, can a secondary user exploit these shortcomings, and what is the potential damage?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Establish a </a:t>
            </a:r>
            <a:r>
              <a:rPr lang="en-US" sz="3000" spc="-78" dirty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of working </a:t>
            </a:r>
            <a:r>
              <a:rPr lang="en-US" sz="3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hypotheses</a:t>
            </a:r>
            <a:endParaRPr lang="en-US" sz="19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pc="-100" dirty="0" smtClean="0">
                <a:solidFill>
                  <a:srgbClr val="68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Findings: Unprotected Activities</a:t>
            </a:r>
            <a:endParaRPr lang="en-US" spc="-100" dirty="0">
              <a:solidFill>
                <a:srgbClr val="68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>
            <a:normAutofit/>
          </a:bodyPr>
          <a:lstStyle/>
          <a:p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1: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“Secondary 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may be able to bypass their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restrictions by </a:t>
            </a:r>
            <a:r>
              <a:rPr lang="en-US" sz="2000" spc="-78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exploiting the unprotected public interfaces of system </a:t>
            </a:r>
            <a:r>
              <a:rPr lang="en-US" sz="2000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apps”.</a:t>
            </a:r>
          </a:p>
          <a:p>
            <a:r>
              <a:rPr lang="en-US" sz="20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systematically compared the Settings UI elements accessible to the owner with that of a secondary user.</a:t>
            </a:r>
          </a:p>
          <a:p>
            <a:pPr marL="0" indent="0">
              <a:buNone/>
            </a:pPr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 app implements restrictions based on type of user by </a:t>
            </a:r>
            <a:r>
              <a:rPr lang="en-US" sz="1800" i="1" spc="-78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hiding</a:t>
            </a:r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certain menu items, while their corresponding activities are exported. </a:t>
            </a:r>
          </a:p>
          <a:p>
            <a:pPr lvl="1"/>
            <a:r>
              <a:rPr lang="en-US" sz="1800" spc="-78" dirty="0" smtClean="0">
                <a:solidFill>
                  <a:srgbClr val="5959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users can launch these hidden activities directly via intents and bypass the intended restrictions !</a:t>
            </a: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spc="-78" dirty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spc="-78" dirty="0" smtClean="0">
              <a:solidFill>
                <a:srgbClr val="59595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1376</Words>
  <Application>Microsoft Office PowerPoint</Application>
  <PresentationFormat>On-screen Show (16:10)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Segoe UI Semilight</vt:lpstr>
      <vt:lpstr>StarSymbol</vt:lpstr>
      <vt:lpstr>Wingdings</vt:lpstr>
      <vt:lpstr>Office Theme</vt:lpstr>
      <vt:lpstr>PowerPoint Presentation</vt:lpstr>
      <vt:lpstr>Outline</vt:lpstr>
      <vt:lpstr>Introduction and Motivation</vt:lpstr>
      <vt:lpstr>Background: Implementation (1/2)</vt:lpstr>
      <vt:lpstr>Background: Implementation (2/2)</vt:lpstr>
      <vt:lpstr>Methodology (1/3)</vt:lpstr>
      <vt:lpstr>Methodology (2/3)</vt:lpstr>
      <vt:lpstr>Methodology (3/3)</vt:lpstr>
      <vt:lpstr>Findings: Unprotected Activities</vt:lpstr>
      <vt:lpstr>Findings: Unrestricted Administrative Functions </vt:lpstr>
      <vt:lpstr>Findings: Use of Sensors and Hardware Devices:</vt:lpstr>
      <vt:lpstr>Findings: Exploiting Media Resources</vt:lpstr>
      <vt:lpstr>Findings: Exploiting Media Resources</vt:lpstr>
      <vt:lpstr>Findings: Exploiting Motion, Environmental and Position Sensors</vt:lpstr>
      <vt:lpstr>Findings: Shared Package Information</vt:lpstr>
      <vt:lpstr>Findings: Shared Package Information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Yousra</cp:lastModifiedBy>
  <cp:revision>868</cp:revision>
  <dcterms:created xsi:type="dcterms:W3CDTF">2010-04-12T23:12:02Z</dcterms:created>
  <dcterms:modified xsi:type="dcterms:W3CDTF">2014-05-17T23:24:18Z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