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81" r:id="rId2"/>
    <p:sldId id="412" r:id="rId3"/>
    <p:sldId id="444" r:id="rId4"/>
    <p:sldId id="480" r:id="rId5"/>
    <p:sldId id="449" r:id="rId6"/>
    <p:sldId id="476" r:id="rId7"/>
    <p:sldId id="450" r:id="rId8"/>
    <p:sldId id="481" r:id="rId9"/>
    <p:sldId id="452" r:id="rId10"/>
    <p:sldId id="451" r:id="rId11"/>
    <p:sldId id="453" r:id="rId12"/>
    <p:sldId id="458" r:id="rId13"/>
    <p:sldId id="477" r:id="rId14"/>
    <p:sldId id="460" r:id="rId15"/>
    <p:sldId id="482" r:id="rId16"/>
    <p:sldId id="490" r:id="rId17"/>
    <p:sldId id="478" r:id="rId18"/>
    <p:sldId id="447" r:id="rId19"/>
    <p:sldId id="491" r:id="rId20"/>
    <p:sldId id="483" r:id="rId21"/>
    <p:sldId id="468" r:id="rId22"/>
    <p:sldId id="462" r:id="rId23"/>
    <p:sldId id="484" r:id="rId24"/>
    <p:sldId id="469" r:id="rId25"/>
    <p:sldId id="471" r:id="rId26"/>
    <p:sldId id="485" r:id="rId27"/>
    <p:sldId id="454" r:id="rId28"/>
    <p:sldId id="455" r:id="rId29"/>
    <p:sldId id="489" r:id="rId30"/>
    <p:sldId id="486" r:id="rId31"/>
    <p:sldId id="456" r:id="rId32"/>
    <p:sldId id="461" r:id="rId33"/>
    <p:sldId id="492" r:id="rId34"/>
    <p:sldId id="487" r:id="rId35"/>
    <p:sldId id="464" r:id="rId36"/>
    <p:sldId id="493" r:id="rId37"/>
    <p:sldId id="466" r:id="rId38"/>
    <p:sldId id="467" r:id="rId39"/>
    <p:sldId id="305" r:id="rId40"/>
  </p:sldIdLst>
  <p:sldSz cx="9144000" cy="6858000" type="screen4x3"/>
  <p:notesSz cx="6858000" cy="9144000"/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B15F00-81C2-2549-A734-D8AC941DFF04}">
          <p14:sldIdLst>
            <p14:sldId id="281"/>
            <p14:sldId id="412"/>
            <p14:sldId id="444"/>
            <p14:sldId id="480"/>
            <p14:sldId id="449"/>
            <p14:sldId id="476"/>
            <p14:sldId id="450"/>
            <p14:sldId id="481"/>
            <p14:sldId id="452"/>
            <p14:sldId id="451"/>
            <p14:sldId id="453"/>
            <p14:sldId id="458"/>
            <p14:sldId id="477"/>
            <p14:sldId id="460"/>
            <p14:sldId id="482"/>
            <p14:sldId id="490"/>
            <p14:sldId id="478"/>
            <p14:sldId id="447"/>
            <p14:sldId id="491"/>
            <p14:sldId id="483"/>
            <p14:sldId id="468"/>
            <p14:sldId id="462"/>
            <p14:sldId id="484"/>
            <p14:sldId id="469"/>
            <p14:sldId id="471"/>
            <p14:sldId id="485"/>
            <p14:sldId id="454"/>
            <p14:sldId id="455"/>
            <p14:sldId id="489"/>
            <p14:sldId id="486"/>
            <p14:sldId id="456"/>
            <p14:sldId id="461"/>
            <p14:sldId id="492"/>
            <p14:sldId id="487"/>
            <p14:sldId id="464"/>
            <p14:sldId id="493"/>
            <p14:sldId id="466"/>
            <p14:sldId id="467"/>
            <p14:sldId id="3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CEE7"/>
    <a:srgbClr val="80C2BF"/>
    <a:srgbClr val="EA3916"/>
    <a:srgbClr val="FF5050"/>
    <a:srgbClr val="00559A"/>
    <a:srgbClr val="FFFF99"/>
    <a:srgbClr val="5C9C21"/>
    <a:srgbClr val="333333"/>
    <a:srgbClr val="0095D8"/>
    <a:srgbClr val="006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60" autoAdjust="0"/>
    <p:restoredTop sz="80513" autoAdjust="0"/>
  </p:normalViewPr>
  <p:slideViewPr>
    <p:cSldViewPr snapToGrid="0">
      <p:cViewPr varScale="1">
        <p:scale>
          <a:sx n="82" d="100"/>
          <a:sy n="82" d="100"/>
        </p:scale>
        <p:origin x="-1480" y="-112"/>
      </p:cViewPr>
      <p:guideLst>
        <p:guide orient="horz" pos="904"/>
        <p:guide orient="horz" pos="2748"/>
        <p:guide pos="293"/>
        <p:guide pos="777"/>
        <p:guide pos="57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10680"/>
    </p:cViewPr>
  </p:sorterViewPr>
  <p:notesViewPr>
    <p:cSldViewPr snapToGrid="0">
      <p:cViewPr varScale="1">
        <p:scale>
          <a:sx n="84" d="100"/>
          <a:sy n="84" d="100"/>
        </p:scale>
        <p:origin x="-3804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tags" Target="tags/tag1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0F47D-D26A-4A28-BF6D-A8CF912A0CB9}" type="datetimeFigureOut">
              <a:rPr lang="en-US" smtClean="0"/>
              <a:pPr/>
              <a:t>14. 10. 20.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6677D-93ED-421D-8F07-BA3E735AE4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3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AC0F7-BA95-4E7B-9FAC-7561ED530708}" type="datetimeFigureOut">
              <a:rPr lang="en-US" smtClean="0"/>
              <a:pPr/>
              <a:t>14. 10. 20.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B49D4-7C2E-4626-BC60-EBB68E138B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8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Előadás</a:t>
            </a:r>
            <a:r>
              <a:rPr lang="en-US" dirty="0" smtClean="0"/>
              <a:t> </a:t>
            </a:r>
            <a:r>
              <a:rPr lang="en-US" dirty="0" err="1" smtClean="0"/>
              <a:t>előtt</a:t>
            </a:r>
            <a:r>
              <a:rPr lang="en-US" dirty="0" smtClean="0"/>
              <a:t> </a:t>
            </a:r>
            <a:r>
              <a:rPr lang="en-US" dirty="0" err="1" smtClean="0"/>
              <a:t>elindítani</a:t>
            </a:r>
            <a:r>
              <a:rPr lang="en-US" dirty="0" smtClean="0"/>
              <a:t>:</a:t>
            </a:r>
          </a:p>
          <a:p>
            <a:r>
              <a:rPr lang="en-US" dirty="0" smtClean="0"/>
              <a:t> - </a:t>
            </a:r>
            <a:r>
              <a:rPr lang="en-US" dirty="0" err="1" smtClean="0"/>
              <a:t>jd-gui</a:t>
            </a:r>
            <a:r>
              <a:rPr lang="en-US" dirty="0" smtClean="0"/>
              <a:t> 59……jar</a:t>
            </a:r>
          </a:p>
          <a:p>
            <a:r>
              <a:rPr lang="en-US" dirty="0" smtClean="0"/>
              <a:t> - sublime Text-be a </a:t>
            </a:r>
            <a:r>
              <a:rPr lang="en-US" dirty="0" err="1" smtClean="0"/>
              <a:t>finspy_conf.java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fájlt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betölteni</a:t>
            </a:r>
            <a:endParaRPr lang="en-US" dirty="0" smtClean="0"/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androidAtScreen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lássák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képernyőt</a:t>
            </a:r>
            <a:endParaRPr lang="en-US" baseline="0" dirty="0" smtClean="0"/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bejelentkezni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finspy.marosi.hu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szerverre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legalább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ablakon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B49D4-7C2E-4626-BC60-EBB68E138BA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68B1"/>
                </a:solidFill>
                <a:latin typeface="Courier New"/>
                <a:cs typeface="Courier New"/>
              </a:rPr>
              <a:t>./</a:t>
            </a:r>
            <a:r>
              <a:rPr lang="en-US" sz="1200" dirty="0" err="1" smtClean="0">
                <a:solidFill>
                  <a:srgbClr val="0068B1"/>
                </a:solidFill>
                <a:latin typeface="Courier New"/>
                <a:cs typeface="Courier New"/>
              </a:rPr>
              <a:t>fin_server</a:t>
            </a:r>
            <a:r>
              <a:rPr lang="en-US" sz="1200" dirty="0" smtClean="0">
                <a:solidFill>
                  <a:srgbClr val="0068B1"/>
                </a:solidFill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solidFill>
                  <a:srgbClr val="0068B1"/>
                </a:solidFill>
                <a:latin typeface="Courier New"/>
                <a:cs typeface="Courier New"/>
              </a:rPr>
              <a:t>fin_confreader.py</a:t>
            </a:r>
            <a:r>
              <a:rPr lang="en-US" sz="1200" dirty="0" smtClean="0">
                <a:solidFill>
                  <a:srgbClr val="0068B1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0068B1"/>
                </a:solidFill>
                <a:latin typeface="Courier New"/>
                <a:cs typeface="Courier New"/>
              </a:rPr>
              <a:t>conf.dat</a:t>
            </a:r>
            <a:endParaRPr lang="en-US" sz="1200" dirty="0" smtClean="0"/>
          </a:p>
          <a:p>
            <a:r>
              <a:rPr lang="en-CA" dirty="0" err="1" smtClean="0"/>
              <a:t>Elmagyarázni</a:t>
            </a:r>
            <a:r>
              <a:rPr lang="en-CA" dirty="0" smtClean="0"/>
              <a:t>, </a:t>
            </a:r>
            <a:r>
              <a:rPr lang="en-CA" dirty="0" err="1" smtClean="0"/>
              <a:t>hogy</a:t>
            </a:r>
            <a:r>
              <a:rPr lang="en-CA" dirty="0" smtClean="0"/>
              <a:t> mi-</a:t>
            </a:r>
            <a:r>
              <a:rPr lang="en-CA" dirty="0" err="1" smtClean="0"/>
              <a:t>mit</a:t>
            </a:r>
            <a:r>
              <a:rPr lang="en-CA" dirty="0" smtClean="0"/>
              <a:t> </a:t>
            </a:r>
            <a:r>
              <a:rPr lang="en-CA" dirty="0" err="1" smtClean="0"/>
              <a:t>jelent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453" y="8891057"/>
            <a:ext cx="2972548" cy="257128"/>
          </a:xfrm>
        </p:spPr>
        <p:txBody>
          <a:bodyPr/>
          <a:lstStyle/>
          <a:p>
            <a:pPr>
              <a:defRPr/>
            </a:pPr>
            <a:fld id="{ABE8A597-4A6C-4445-9FCB-34AD7A239408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68B1"/>
                </a:solidFill>
                <a:latin typeface="Courier New"/>
                <a:cs typeface="Courier New"/>
              </a:rPr>
              <a:t>./</a:t>
            </a:r>
            <a:r>
              <a:rPr lang="en-US" sz="1200" dirty="0" err="1" smtClean="0">
                <a:solidFill>
                  <a:srgbClr val="0068B1"/>
                </a:solidFill>
                <a:latin typeface="Courier New"/>
                <a:cs typeface="Courier New"/>
              </a:rPr>
              <a:t>fin_server</a:t>
            </a:r>
            <a:r>
              <a:rPr lang="en-US" sz="1200" dirty="0" smtClean="0">
                <a:solidFill>
                  <a:srgbClr val="0068B1"/>
                </a:solidFill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solidFill>
                  <a:srgbClr val="0068B1"/>
                </a:solidFill>
                <a:latin typeface="Courier New"/>
                <a:cs typeface="Courier New"/>
              </a:rPr>
              <a:t>fin_confreader.py</a:t>
            </a:r>
            <a:r>
              <a:rPr lang="en-US" sz="1200" dirty="0" smtClean="0">
                <a:solidFill>
                  <a:srgbClr val="0068B1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0068B1"/>
                </a:solidFill>
                <a:latin typeface="Courier New"/>
                <a:cs typeface="Courier New"/>
              </a:rPr>
              <a:t>conf.dat</a:t>
            </a:r>
            <a:endParaRPr lang="en-US" sz="1200" dirty="0" smtClean="0"/>
          </a:p>
          <a:p>
            <a:r>
              <a:rPr lang="en-CA" dirty="0" err="1" smtClean="0"/>
              <a:t>Elmagyarázni</a:t>
            </a:r>
            <a:r>
              <a:rPr lang="en-CA" dirty="0" smtClean="0"/>
              <a:t>, </a:t>
            </a:r>
            <a:r>
              <a:rPr lang="en-CA" dirty="0" err="1" smtClean="0"/>
              <a:t>hogy</a:t>
            </a:r>
            <a:r>
              <a:rPr lang="en-CA" dirty="0" smtClean="0"/>
              <a:t> mi-</a:t>
            </a:r>
            <a:r>
              <a:rPr lang="en-CA" dirty="0" err="1" smtClean="0"/>
              <a:t>mit</a:t>
            </a:r>
            <a:r>
              <a:rPr lang="en-CA" dirty="0" smtClean="0"/>
              <a:t> </a:t>
            </a:r>
            <a:r>
              <a:rPr lang="en-CA" dirty="0" err="1" smtClean="0"/>
              <a:t>jelent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453" y="8891057"/>
            <a:ext cx="2972548" cy="257128"/>
          </a:xfrm>
        </p:spPr>
        <p:txBody>
          <a:bodyPr/>
          <a:lstStyle/>
          <a:p>
            <a:pPr>
              <a:defRPr/>
            </a:pPr>
            <a:fld id="{ABE8A597-4A6C-4445-9FCB-34AD7A239408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453" y="8891057"/>
            <a:ext cx="2972548" cy="257128"/>
          </a:xfrm>
        </p:spPr>
        <p:txBody>
          <a:bodyPr/>
          <a:lstStyle/>
          <a:p>
            <a:pPr>
              <a:defRPr/>
            </a:pPr>
            <a:fld id="{ABE8A597-4A6C-4445-9FCB-34AD7A239408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Erről</a:t>
            </a:r>
            <a:r>
              <a:rPr lang="en-CA" baseline="0" dirty="0" smtClean="0"/>
              <a:t> a </a:t>
            </a:r>
            <a:r>
              <a:rPr lang="en-CA" baseline="0" dirty="0" err="1" smtClean="0"/>
              <a:t>viselkedésről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nem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tud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lemondani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az</a:t>
            </a:r>
            <a:r>
              <a:rPr lang="en-CA" baseline="0" dirty="0" smtClean="0"/>
              <a:t> </a:t>
            </a:r>
            <a:r>
              <a:rPr lang="en-CA" baseline="0" dirty="0" err="1" smtClean="0"/>
              <a:t>alkalmazás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nem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lehet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ezt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kikapcsolni</a:t>
            </a:r>
            <a:r>
              <a:rPr lang="en-CA" baseline="0" dirty="0" smtClean="0"/>
              <a:t>!</a:t>
            </a:r>
          </a:p>
          <a:p>
            <a:r>
              <a:rPr lang="en-CA" baseline="0" dirty="0" smtClean="0"/>
              <a:t>A “</a:t>
            </a:r>
            <a:r>
              <a:rPr lang="en-CA" baseline="0" dirty="0" err="1" smtClean="0"/>
              <a:t>helyes</a:t>
            </a:r>
            <a:r>
              <a:rPr lang="en-CA" baseline="0" dirty="0" smtClean="0"/>
              <a:t>” </a:t>
            </a:r>
            <a:r>
              <a:rPr lang="en-CA" baseline="0" dirty="0" err="1" smtClean="0"/>
              <a:t>üzeneteket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mindíg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lenyeli</a:t>
            </a:r>
            <a:r>
              <a:rPr lang="en-CA" baseline="0" dirty="0" smtClean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453" y="8891057"/>
            <a:ext cx="2972548" cy="257128"/>
          </a:xfrm>
        </p:spPr>
        <p:txBody>
          <a:bodyPr/>
          <a:lstStyle/>
          <a:p>
            <a:pPr>
              <a:defRPr/>
            </a:pPr>
            <a:fld id="{ABE8A597-4A6C-4445-9FCB-34AD7A239408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8664432 = Master </a:t>
            </a:r>
            <a:r>
              <a:rPr lang="en-CA" baseline="0" dirty="0" err="1" smtClean="0"/>
              <a:t>Config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msg</a:t>
            </a:r>
            <a:endParaRPr lang="en-CA" baseline="0" dirty="0" smtClean="0"/>
          </a:p>
          <a:p>
            <a:r>
              <a:rPr lang="en-CA" dirty="0" err="1" smtClean="0"/>
              <a:t>Ez</a:t>
            </a:r>
            <a:r>
              <a:rPr lang="en-CA" dirty="0" smtClean="0"/>
              <a:t> </a:t>
            </a:r>
            <a:r>
              <a:rPr lang="en-CA" dirty="0" err="1" smtClean="0"/>
              <a:t>már</a:t>
            </a:r>
            <a:r>
              <a:rPr lang="en-CA" dirty="0" smtClean="0"/>
              <a:t> </a:t>
            </a:r>
            <a:r>
              <a:rPr lang="en-CA" dirty="0" err="1" smtClean="0"/>
              <a:t>mehet</a:t>
            </a:r>
            <a:r>
              <a:rPr lang="en-CA" dirty="0" smtClean="0"/>
              <a:t> a</a:t>
            </a:r>
            <a:r>
              <a:rPr lang="en-CA" baseline="0" dirty="0" smtClean="0"/>
              <a:t> Tab-</a:t>
            </a:r>
            <a:r>
              <a:rPr lang="en-CA" baseline="0" dirty="0" err="1" smtClean="0"/>
              <a:t>ra.</a:t>
            </a:r>
            <a:endParaRPr lang="en-CA" baseline="0" dirty="0" smtClean="0"/>
          </a:p>
          <a:p>
            <a:r>
              <a:rPr lang="en-CA" baseline="0" dirty="0" smtClean="0"/>
              <a:t>Demo: SMS to the Tab like: Hello </a:t>
            </a:r>
            <a:r>
              <a:rPr lang="en-CA" baseline="0" dirty="0" err="1" smtClean="0"/>
              <a:t>hack.lu</a:t>
            </a:r>
            <a:r>
              <a:rPr lang="en-CA" baseline="0" dirty="0" smtClean="0"/>
              <a:t>!, then send the tricky one.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453" y="8891057"/>
            <a:ext cx="2972548" cy="257128"/>
          </a:xfrm>
        </p:spPr>
        <p:txBody>
          <a:bodyPr/>
          <a:lstStyle/>
          <a:p>
            <a:pPr>
              <a:defRPr/>
            </a:pPr>
            <a:fld id="{ABE8A597-4A6C-4445-9FCB-34AD7A239408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Elindítani</a:t>
            </a:r>
            <a:r>
              <a:rPr lang="en-CA" dirty="0" smtClean="0"/>
              <a:t> a </a:t>
            </a:r>
            <a:r>
              <a:rPr lang="en-CA" dirty="0" err="1" smtClean="0"/>
              <a:t>háttérben</a:t>
            </a:r>
            <a:r>
              <a:rPr lang="en-CA" dirty="0" smtClean="0"/>
              <a:t> a </a:t>
            </a:r>
            <a:r>
              <a:rPr lang="en-CA" dirty="0" err="1" smtClean="0"/>
              <a:t>fin_pcap.py</a:t>
            </a:r>
            <a:r>
              <a:rPr lang="en-CA" dirty="0" smtClean="0"/>
              <a:t> </a:t>
            </a:r>
            <a:r>
              <a:rPr lang="en-CA" dirty="0" err="1" smtClean="0"/>
              <a:t>scriptet</a:t>
            </a:r>
            <a:r>
              <a:rPr lang="en-CA" dirty="0" smtClean="0"/>
              <a:t> !!!!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453" y="8891057"/>
            <a:ext cx="2972548" cy="257128"/>
          </a:xfrm>
        </p:spPr>
        <p:txBody>
          <a:bodyPr/>
          <a:lstStyle/>
          <a:p>
            <a:pPr>
              <a:defRPr/>
            </a:pPr>
            <a:fld id="{ABE8A597-4A6C-4445-9FCB-34AD7A239408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﻿./</a:t>
            </a:r>
            <a:r>
              <a:rPr lang="en-CA" dirty="0" err="1" smtClean="0"/>
              <a:t>fin_server</a:t>
            </a:r>
            <a:r>
              <a:rPr lang="en-CA" dirty="0" smtClean="0"/>
              <a:t>/</a:t>
            </a:r>
            <a:r>
              <a:rPr lang="en-CA" dirty="0" err="1" smtClean="0"/>
              <a:t>fin_filereader.py</a:t>
            </a:r>
            <a:r>
              <a:rPr lang="en-CA" dirty="0" smtClean="0"/>
              <a:t> </a:t>
            </a:r>
            <a:r>
              <a:rPr lang="en-CA" dirty="0" err="1" smtClean="0"/>
              <a:t>client_data.dat</a:t>
            </a:r>
            <a:endParaRPr lang="en-CA" dirty="0" smtClean="0"/>
          </a:p>
          <a:p>
            <a:r>
              <a:rPr lang="en-CA" dirty="0" err="1" smtClean="0"/>
              <a:t>Fin_pcap.py</a:t>
            </a:r>
            <a:r>
              <a:rPr lang="en-CA" dirty="0" smtClean="0"/>
              <a:t> </a:t>
            </a:r>
            <a:r>
              <a:rPr lang="en-CA" dirty="0" err="1" smtClean="0"/>
              <a:t>fin_login.pcap-ot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elindítani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amíg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elmondom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hogy</a:t>
            </a:r>
            <a:r>
              <a:rPr lang="en-CA" baseline="0" dirty="0" smtClean="0"/>
              <a:t> mi </a:t>
            </a:r>
            <a:r>
              <a:rPr lang="en-CA" baseline="0" dirty="0" err="1" smtClean="0"/>
              <a:t>micsoda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itt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453" y="8891057"/>
            <a:ext cx="2972548" cy="257128"/>
          </a:xfrm>
        </p:spPr>
        <p:txBody>
          <a:bodyPr/>
          <a:lstStyle/>
          <a:p>
            <a:pPr>
              <a:defRPr/>
            </a:pPr>
            <a:fld id="{ABE8A597-4A6C-4445-9FCB-34AD7A239408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Megnyitni</a:t>
            </a:r>
            <a:r>
              <a:rPr lang="en-CA" dirty="0" smtClean="0"/>
              <a:t> 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legujabb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verziojú</a:t>
            </a:r>
            <a:r>
              <a:rPr lang="en-CA" baseline="0" dirty="0" smtClean="0"/>
              <a:t> </a:t>
            </a:r>
            <a:r>
              <a:rPr lang="en-CA" baseline="0" dirty="0" err="1" smtClean="0"/>
              <a:t>finspy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apk</a:t>
            </a:r>
            <a:r>
              <a:rPr lang="en-CA" baseline="0" dirty="0" smtClean="0"/>
              <a:t> </a:t>
            </a:r>
            <a:r>
              <a:rPr lang="en-CA" baseline="0" dirty="0" err="1" smtClean="0"/>
              <a:t>és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kiemelni</a:t>
            </a:r>
            <a:r>
              <a:rPr lang="en-CA" baseline="0" dirty="0" smtClean="0"/>
              <a:t> a </a:t>
            </a:r>
            <a:r>
              <a:rPr lang="en-CA" baseline="0" dirty="0" err="1" smtClean="0"/>
              <a:t>titkosító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kulcsot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453" y="8891057"/>
            <a:ext cx="2972548" cy="257128"/>
          </a:xfrm>
        </p:spPr>
        <p:txBody>
          <a:bodyPr/>
          <a:lstStyle/>
          <a:p>
            <a:pPr>
              <a:defRPr/>
            </a:pPr>
            <a:fld id="{ABE8A597-4A6C-4445-9FCB-34AD7A239408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453" y="8891057"/>
            <a:ext cx="2972548" cy="257128"/>
          </a:xfrm>
        </p:spPr>
        <p:txBody>
          <a:bodyPr/>
          <a:lstStyle/>
          <a:p>
            <a:pPr>
              <a:defRPr/>
            </a:pPr>
            <a:fld id="{ABE8A597-4A6C-4445-9FCB-34AD7A239408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453" y="8891057"/>
            <a:ext cx="2972548" cy="257128"/>
          </a:xfrm>
        </p:spPr>
        <p:txBody>
          <a:bodyPr/>
          <a:lstStyle/>
          <a:p>
            <a:pPr>
              <a:defRPr/>
            </a:pPr>
            <a:fld id="{ABE8A597-4A6C-4445-9FCB-34AD7A239408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453" y="8891057"/>
            <a:ext cx="2972548" cy="257128"/>
          </a:xfrm>
        </p:spPr>
        <p:txBody>
          <a:bodyPr/>
          <a:lstStyle/>
          <a:p>
            <a:pPr>
              <a:defRPr/>
            </a:pPr>
            <a:fld id="{ABE8A597-4A6C-4445-9FCB-34AD7A239408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CA" dirty="0" err="1" smtClean="0"/>
              <a:t>Commandot</a:t>
            </a:r>
            <a:r>
              <a:rPr lang="en-CA" dirty="0" smtClean="0"/>
              <a:t> </a:t>
            </a:r>
            <a:r>
              <a:rPr lang="en-CA" dirty="0" err="1" smtClean="0"/>
              <a:t>kell</a:t>
            </a:r>
            <a:r>
              <a:rPr lang="en-CA" dirty="0" smtClean="0"/>
              <a:t> </a:t>
            </a:r>
            <a:r>
              <a:rPr lang="en-CA" dirty="0" err="1" smtClean="0"/>
              <a:t>küldeni</a:t>
            </a:r>
            <a:r>
              <a:rPr lang="en-CA" dirty="0" smtClean="0"/>
              <a:t> a </a:t>
            </a:r>
            <a:r>
              <a:rPr lang="en-CA" dirty="0" err="1" smtClean="0"/>
              <a:t>telefonra</a:t>
            </a:r>
            <a:r>
              <a:rPr lang="en-CA" dirty="0" smtClean="0"/>
              <a:t>, </a:t>
            </a:r>
            <a:r>
              <a:rPr lang="en-CA" dirty="0" err="1" smtClean="0"/>
              <a:t>hogy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aktiválódjon</a:t>
            </a:r>
            <a:endParaRPr lang="en-CA" baseline="0" dirty="0" smtClean="0"/>
          </a:p>
          <a:p>
            <a:pPr marL="228600" indent="-228600">
              <a:buAutoNum type="arabicPeriod"/>
            </a:pPr>
            <a:r>
              <a:rPr lang="en-CA" baseline="0" dirty="0" err="1" smtClean="0"/>
              <a:t>Lehet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akármilyen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kommand</a:t>
            </a:r>
            <a:r>
              <a:rPr lang="en-CA" baseline="0" smtClean="0"/>
              <a:t>.</a:t>
            </a:r>
            <a:endParaRPr lang="en-CA" dirty="0" smtClean="0"/>
          </a:p>
          <a:p>
            <a:r>
              <a:rPr lang="en-CA" dirty="0" err="1" smtClean="0"/>
              <a:t>Mit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tehetunk</a:t>
            </a:r>
            <a:r>
              <a:rPr lang="en-CA" baseline="0" dirty="0" smtClean="0"/>
              <a:t> meg </a:t>
            </a:r>
            <a:r>
              <a:rPr lang="en-CA" baseline="0" dirty="0" err="1" smtClean="0"/>
              <a:t>ezzel</a:t>
            </a:r>
            <a:r>
              <a:rPr lang="en-CA" baseline="0" dirty="0" smtClean="0"/>
              <a:t>:</a:t>
            </a:r>
          </a:p>
          <a:p>
            <a:r>
              <a:rPr lang="en-CA" baseline="0" dirty="0" smtClean="0"/>
              <a:t> - </a:t>
            </a:r>
            <a:r>
              <a:rPr lang="en-CA" baseline="0" dirty="0" err="1" smtClean="0"/>
              <a:t>törölhetjük</a:t>
            </a:r>
            <a:r>
              <a:rPr lang="en-CA" baseline="0" dirty="0" smtClean="0"/>
              <a:t>,</a:t>
            </a:r>
          </a:p>
          <a:p>
            <a:r>
              <a:rPr lang="en-CA" baseline="0" dirty="0" smtClean="0"/>
              <a:t> - </a:t>
            </a:r>
            <a:r>
              <a:rPr lang="en-CA" baseline="0" dirty="0" err="1" smtClean="0"/>
              <a:t>eröltethetjük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hogy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kapcsolódjon</a:t>
            </a:r>
            <a:r>
              <a:rPr lang="en-CA" baseline="0" dirty="0" smtClean="0"/>
              <a:t> a </a:t>
            </a:r>
            <a:r>
              <a:rPr lang="en-CA" baseline="0" dirty="0" err="1" smtClean="0"/>
              <a:t>masterhez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453" y="8891057"/>
            <a:ext cx="2972548" cy="257128"/>
          </a:xfrm>
        </p:spPr>
        <p:txBody>
          <a:bodyPr/>
          <a:lstStyle/>
          <a:p>
            <a:pPr>
              <a:defRPr/>
            </a:pPr>
            <a:fld id="{ABE8A597-4A6C-4445-9FCB-34AD7A239408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453" y="8891057"/>
            <a:ext cx="2972548" cy="257128"/>
          </a:xfrm>
        </p:spPr>
        <p:txBody>
          <a:bodyPr/>
          <a:lstStyle/>
          <a:p>
            <a:pPr>
              <a:defRPr/>
            </a:pPr>
            <a:fld id="{ABE8A597-4A6C-4445-9FCB-34AD7A239408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453" y="8891057"/>
            <a:ext cx="2972548" cy="257128"/>
          </a:xfrm>
        </p:spPr>
        <p:txBody>
          <a:bodyPr/>
          <a:lstStyle/>
          <a:p>
            <a:pPr>
              <a:defRPr/>
            </a:pPr>
            <a:fld id="{ABE8A597-4A6C-4445-9FCB-34AD7A239408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453" y="8891057"/>
            <a:ext cx="2972548" cy="257128"/>
          </a:xfrm>
        </p:spPr>
        <p:txBody>
          <a:bodyPr/>
          <a:lstStyle/>
          <a:p>
            <a:pPr>
              <a:defRPr/>
            </a:pPr>
            <a:fld id="{ABE8A597-4A6C-4445-9FCB-34AD7A239408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453" y="8891057"/>
            <a:ext cx="2972548" cy="257128"/>
          </a:xfrm>
        </p:spPr>
        <p:txBody>
          <a:bodyPr/>
          <a:lstStyle/>
          <a:p>
            <a:pPr>
              <a:defRPr/>
            </a:pPr>
            <a:fld id="{ABE8A597-4A6C-4445-9FCB-34AD7A239408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453" y="8891057"/>
            <a:ext cx="2972548" cy="257128"/>
          </a:xfrm>
        </p:spPr>
        <p:txBody>
          <a:bodyPr/>
          <a:lstStyle/>
          <a:p>
            <a:pPr>
              <a:defRPr/>
            </a:pPr>
            <a:fld id="{ABE8A597-4A6C-4445-9FCB-34AD7A239408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453" y="8891057"/>
            <a:ext cx="2972548" cy="257128"/>
          </a:xfrm>
        </p:spPr>
        <p:txBody>
          <a:bodyPr/>
          <a:lstStyle/>
          <a:p>
            <a:pPr>
              <a:defRPr/>
            </a:pPr>
            <a:fld id="{ABE8A597-4A6C-4445-9FCB-34AD7A239408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453" y="8891057"/>
            <a:ext cx="2972548" cy="257128"/>
          </a:xfrm>
        </p:spPr>
        <p:txBody>
          <a:bodyPr/>
          <a:lstStyle/>
          <a:p>
            <a:pPr>
              <a:defRPr/>
            </a:pPr>
            <a:fld id="{ABE8A597-4A6C-4445-9FCB-34AD7A239408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453" y="8891057"/>
            <a:ext cx="2972548" cy="257128"/>
          </a:xfrm>
        </p:spPr>
        <p:txBody>
          <a:bodyPr/>
          <a:lstStyle/>
          <a:p>
            <a:pPr>
              <a:defRPr/>
            </a:pPr>
            <a:fld id="{ABE8A597-4A6C-4445-9FCB-34AD7A239408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453" y="8891057"/>
            <a:ext cx="2972548" cy="257128"/>
          </a:xfrm>
        </p:spPr>
        <p:txBody>
          <a:bodyPr/>
          <a:lstStyle/>
          <a:p>
            <a:pPr>
              <a:defRPr/>
            </a:pPr>
            <a:fld id="{ABE8A597-4A6C-4445-9FCB-34AD7A239408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Java </a:t>
            </a:r>
            <a:r>
              <a:rPr lang="en-CA" dirty="0" err="1" smtClean="0"/>
              <a:t>kodot</a:t>
            </a:r>
            <a:r>
              <a:rPr lang="en-CA" dirty="0" smtClean="0"/>
              <a:t> </a:t>
            </a:r>
            <a:r>
              <a:rPr lang="en-CA" dirty="0" err="1" smtClean="0"/>
              <a:t>megmuatni</a:t>
            </a:r>
            <a:r>
              <a:rPr lang="en-CA" dirty="0" smtClean="0"/>
              <a:t>… </a:t>
            </a:r>
            <a:r>
              <a:rPr lang="en-CA" dirty="0" err="1" smtClean="0"/>
              <a:t>aztán</a:t>
            </a:r>
            <a:r>
              <a:rPr lang="en-CA" dirty="0" smtClean="0"/>
              <a:t> </a:t>
            </a:r>
            <a:r>
              <a:rPr lang="en-CA" dirty="0" err="1" smtClean="0"/>
              <a:t>mehet</a:t>
            </a:r>
            <a:r>
              <a:rPr lang="en-CA" dirty="0" smtClean="0"/>
              <a:t> a demo</a:t>
            </a:r>
          </a:p>
          <a:p>
            <a:r>
              <a:rPr lang="en-CA" dirty="0" smtClean="0"/>
              <a:t>APK to Base64</a:t>
            </a:r>
          </a:p>
          <a:p>
            <a:r>
              <a:rPr lang="en-CA" dirty="0" smtClean="0"/>
              <a:t>Base64</a:t>
            </a:r>
            <a:r>
              <a:rPr lang="en-CA" baseline="0" dirty="0" smtClean="0"/>
              <a:t> to </a:t>
            </a:r>
            <a:r>
              <a:rPr lang="en-CA" baseline="0" dirty="0" err="1" smtClean="0"/>
              <a:t>conf.dat</a:t>
            </a:r>
            <a:endParaRPr lang="en-CA" baseline="0" dirty="0" smtClean="0"/>
          </a:p>
          <a:p>
            <a:r>
              <a:rPr lang="en-CA" baseline="0" dirty="0" smtClean="0"/>
              <a:t>.</a:t>
            </a:r>
            <a:r>
              <a:rPr lang="en-CA" baseline="0" dirty="0" err="1" smtClean="0"/>
              <a:t>fin_server</a:t>
            </a:r>
            <a:r>
              <a:rPr lang="en-CA" baseline="0" dirty="0" smtClean="0"/>
              <a:t>/</a:t>
            </a:r>
            <a:r>
              <a:rPr lang="en-CA" baseline="0" dirty="0" err="1" smtClean="0"/>
              <a:t>fin_confreader.py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conf.dat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453" y="8891057"/>
            <a:ext cx="2972548" cy="257128"/>
          </a:xfrm>
        </p:spPr>
        <p:txBody>
          <a:bodyPr/>
          <a:lstStyle/>
          <a:p>
            <a:pPr>
              <a:defRPr/>
            </a:pPr>
            <a:fld id="{ABE8A597-4A6C-4445-9FCB-34AD7A239408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453" y="8891057"/>
            <a:ext cx="2972548" cy="257128"/>
          </a:xfrm>
        </p:spPr>
        <p:txBody>
          <a:bodyPr/>
          <a:lstStyle/>
          <a:p>
            <a:pPr>
              <a:defRPr/>
            </a:pPr>
            <a:fld id="{ABE8A597-4A6C-4445-9FCB-34AD7A239408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453" y="8891057"/>
            <a:ext cx="2972548" cy="257128"/>
          </a:xfrm>
        </p:spPr>
        <p:txBody>
          <a:bodyPr/>
          <a:lstStyle/>
          <a:p>
            <a:pPr>
              <a:defRPr/>
            </a:pPr>
            <a:fld id="{ABE8A597-4A6C-4445-9FCB-34AD7A239408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ales Kickoff 2013 PPT slide-46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4723320"/>
            <a:ext cx="9144000" cy="2134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062" y="5005896"/>
            <a:ext cx="5662738" cy="508001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rgbClr val="333333"/>
                </a:solidFill>
                <a:effectLst/>
                <a:latin typeface="+mn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0668" y="6389681"/>
            <a:ext cx="1838322" cy="30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AutoShape 3"/>
          <p:cNvSpPr>
            <a:spLocks noChangeAspect="1" noChangeArrowheads="1" noTextEdit="1"/>
          </p:cNvSpPr>
          <p:nvPr userDrawn="1"/>
        </p:nvSpPr>
        <p:spPr bwMode="auto">
          <a:xfrm>
            <a:off x="6007100" y="255588"/>
            <a:ext cx="3136900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01650" y="5377373"/>
            <a:ext cx="5648325" cy="519113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73737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AutoShape 10"/>
          <p:cNvSpPr>
            <a:spLocks noChangeAspect="1" noChangeArrowheads="1" noTextEdit="1"/>
          </p:cNvSpPr>
          <p:nvPr userDrawn="1"/>
        </p:nvSpPr>
        <p:spPr bwMode="auto">
          <a:xfrm>
            <a:off x="5965825" y="257175"/>
            <a:ext cx="31781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82600" y="1436256"/>
            <a:ext cx="5630333" cy="2724821"/>
          </a:xfrm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4000" b="1">
                <a:solidFill>
                  <a:schemeClr val="bg1"/>
                </a:solidFill>
                <a:effectLst>
                  <a:outerShdw blurRad="25400" dist="12700" dir="54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10" name="Picture 9" descr="fekvo_1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" y="6276791"/>
            <a:ext cx="4267200" cy="37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70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47735" y="1441004"/>
            <a:ext cx="3988925" cy="48521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/>
          </p:nvPr>
        </p:nvSpPr>
        <p:spPr>
          <a:xfrm>
            <a:off x="4680881" y="1449146"/>
            <a:ext cx="4029629" cy="48440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6192"/>
          </a:xfr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ts val="600"/>
              </a:spcBef>
              <a:buNone/>
              <a:defRPr lang="en-US" sz="3600" b="1" kern="1200" dirty="0">
                <a:solidFill>
                  <a:srgbClr val="0077C5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allo_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431998" y="146756"/>
            <a:ext cx="712002" cy="5249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10800000">
            <a:off x="1295526" y="4947920"/>
            <a:ext cx="348655" cy="213360"/>
          </a:xfrm>
          <a:prstGeom prst="triangle">
            <a:avLst/>
          </a:prstGeom>
          <a:solidFill>
            <a:srgbClr val="F1F1F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124115" y="5263889"/>
            <a:ext cx="7130771" cy="382768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pic>
        <p:nvPicPr>
          <p:cNvPr id="4" name="Picture 3" descr="allo_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431998" y="146756"/>
            <a:ext cx="712002" cy="5249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ales Kickoff 2013 PPT segue sli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2298738" y="3057648"/>
            <a:ext cx="4525496" cy="738660"/>
            <a:chOff x="-1547555" y="4178683"/>
            <a:chExt cx="5217785" cy="851660"/>
          </a:xfrm>
        </p:grpSpPr>
        <p:sp>
          <p:nvSpPr>
            <p:cNvPr id="6" name="Freeform 4"/>
            <p:cNvSpPr>
              <a:spLocks/>
            </p:cNvSpPr>
            <p:nvPr userDrawn="1"/>
          </p:nvSpPr>
          <p:spPr bwMode="auto">
            <a:xfrm>
              <a:off x="-1547555" y="4178683"/>
              <a:ext cx="808544" cy="851660"/>
            </a:xfrm>
            <a:custGeom>
              <a:avLst/>
              <a:gdLst/>
              <a:ahLst/>
              <a:cxnLst>
                <a:cxn ang="0">
                  <a:pos x="51" y="800"/>
                </a:cxn>
                <a:cxn ang="0">
                  <a:pos x="486" y="800"/>
                </a:cxn>
                <a:cxn ang="0">
                  <a:pos x="636" y="775"/>
                </a:cxn>
                <a:cxn ang="0">
                  <a:pos x="678" y="690"/>
                </a:cxn>
                <a:cxn ang="0">
                  <a:pos x="620" y="581"/>
                </a:cxn>
                <a:cxn ang="0">
                  <a:pos x="511" y="564"/>
                </a:cxn>
                <a:cxn ang="0">
                  <a:pos x="335" y="564"/>
                </a:cxn>
                <a:cxn ang="0">
                  <a:pos x="93" y="505"/>
                </a:cxn>
                <a:cxn ang="0">
                  <a:pos x="0" y="287"/>
                </a:cxn>
                <a:cxn ang="0">
                  <a:pos x="168" y="17"/>
                </a:cxn>
                <a:cxn ang="0">
                  <a:pos x="377" y="0"/>
                </a:cxn>
                <a:cxn ang="0">
                  <a:pos x="854" y="0"/>
                </a:cxn>
                <a:cxn ang="0">
                  <a:pos x="854" y="169"/>
                </a:cxn>
                <a:cxn ang="0">
                  <a:pos x="427" y="169"/>
                </a:cxn>
                <a:cxn ang="0">
                  <a:pos x="293" y="177"/>
                </a:cxn>
                <a:cxn ang="0">
                  <a:pos x="226" y="278"/>
                </a:cxn>
                <a:cxn ang="0">
                  <a:pos x="285" y="379"/>
                </a:cxn>
                <a:cxn ang="0">
                  <a:pos x="410" y="396"/>
                </a:cxn>
                <a:cxn ang="0">
                  <a:pos x="561" y="396"/>
                </a:cxn>
                <a:cxn ang="0">
                  <a:pos x="837" y="472"/>
                </a:cxn>
                <a:cxn ang="0">
                  <a:pos x="912" y="690"/>
                </a:cxn>
                <a:cxn ang="0">
                  <a:pos x="787" y="934"/>
                </a:cxn>
                <a:cxn ang="0">
                  <a:pos x="536" y="976"/>
                </a:cxn>
                <a:cxn ang="0">
                  <a:pos x="51" y="976"/>
                </a:cxn>
                <a:cxn ang="0">
                  <a:pos x="51" y="800"/>
                </a:cxn>
              </a:cxnLst>
              <a:rect l="0" t="0" r="r" b="b"/>
              <a:pathLst>
                <a:path w="912" h="976">
                  <a:moveTo>
                    <a:pt x="51" y="800"/>
                  </a:moveTo>
                  <a:cubicBezTo>
                    <a:pt x="486" y="800"/>
                    <a:pt x="486" y="800"/>
                    <a:pt x="486" y="800"/>
                  </a:cubicBezTo>
                  <a:cubicBezTo>
                    <a:pt x="569" y="800"/>
                    <a:pt x="611" y="791"/>
                    <a:pt x="636" y="775"/>
                  </a:cubicBezTo>
                  <a:cubicBezTo>
                    <a:pt x="661" y="758"/>
                    <a:pt x="678" y="724"/>
                    <a:pt x="678" y="690"/>
                  </a:cubicBezTo>
                  <a:cubicBezTo>
                    <a:pt x="678" y="640"/>
                    <a:pt x="661" y="606"/>
                    <a:pt x="620" y="581"/>
                  </a:cubicBezTo>
                  <a:cubicBezTo>
                    <a:pt x="595" y="573"/>
                    <a:pt x="561" y="564"/>
                    <a:pt x="511" y="564"/>
                  </a:cubicBezTo>
                  <a:cubicBezTo>
                    <a:pt x="335" y="564"/>
                    <a:pt x="335" y="564"/>
                    <a:pt x="335" y="564"/>
                  </a:cubicBezTo>
                  <a:cubicBezTo>
                    <a:pt x="218" y="564"/>
                    <a:pt x="143" y="547"/>
                    <a:pt x="93" y="505"/>
                  </a:cubicBezTo>
                  <a:cubicBezTo>
                    <a:pt x="34" y="446"/>
                    <a:pt x="0" y="371"/>
                    <a:pt x="0" y="287"/>
                  </a:cubicBezTo>
                  <a:cubicBezTo>
                    <a:pt x="0" y="160"/>
                    <a:pt x="67" y="51"/>
                    <a:pt x="168" y="17"/>
                  </a:cubicBezTo>
                  <a:cubicBezTo>
                    <a:pt x="210" y="0"/>
                    <a:pt x="268" y="0"/>
                    <a:pt x="377" y="0"/>
                  </a:cubicBezTo>
                  <a:cubicBezTo>
                    <a:pt x="854" y="0"/>
                    <a:pt x="854" y="0"/>
                    <a:pt x="854" y="0"/>
                  </a:cubicBezTo>
                  <a:cubicBezTo>
                    <a:pt x="854" y="169"/>
                    <a:pt x="854" y="169"/>
                    <a:pt x="854" y="169"/>
                  </a:cubicBezTo>
                  <a:cubicBezTo>
                    <a:pt x="427" y="169"/>
                    <a:pt x="427" y="169"/>
                    <a:pt x="427" y="169"/>
                  </a:cubicBezTo>
                  <a:cubicBezTo>
                    <a:pt x="335" y="177"/>
                    <a:pt x="327" y="177"/>
                    <a:pt x="293" y="177"/>
                  </a:cubicBezTo>
                  <a:cubicBezTo>
                    <a:pt x="251" y="194"/>
                    <a:pt x="226" y="228"/>
                    <a:pt x="226" y="278"/>
                  </a:cubicBezTo>
                  <a:cubicBezTo>
                    <a:pt x="226" y="329"/>
                    <a:pt x="251" y="362"/>
                    <a:pt x="285" y="379"/>
                  </a:cubicBezTo>
                  <a:cubicBezTo>
                    <a:pt x="310" y="388"/>
                    <a:pt x="335" y="396"/>
                    <a:pt x="410" y="396"/>
                  </a:cubicBezTo>
                  <a:cubicBezTo>
                    <a:pt x="561" y="396"/>
                    <a:pt x="561" y="396"/>
                    <a:pt x="561" y="396"/>
                  </a:cubicBezTo>
                  <a:cubicBezTo>
                    <a:pt x="703" y="396"/>
                    <a:pt x="779" y="413"/>
                    <a:pt x="837" y="472"/>
                  </a:cubicBezTo>
                  <a:cubicBezTo>
                    <a:pt x="879" y="514"/>
                    <a:pt x="912" y="606"/>
                    <a:pt x="912" y="690"/>
                  </a:cubicBezTo>
                  <a:cubicBezTo>
                    <a:pt x="912" y="791"/>
                    <a:pt x="862" y="884"/>
                    <a:pt x="787" y="934"/>
                  </a:cubicBezTo>
                  <a:cubicBezTo>
                    <a:pt x="737" y="968"/>
                    <a:pt x="678" y="976"/>
                    <a:pt x="536" y="976"/>
                  </a:cubicBezTo>
                  <a:cubicBezTo>
                    <a:pt x="51" y="976"/>
                    <a:pt x="51" y="976"/>
                    <a:pt x="51" y="976"/>
                  </a:cubicBezTo>
                  <a:cubicBezTo>
                    <a:pt x="51" y="800"/>
                    <a:pt x="51" y="800"/>
                    <a:pt x="51" y="800"/>
                  </a:cubicBez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noFill/>
                </a:ln>
              </a:endParaRPr>
            </a:p>
          </p:txBody>
        </p:sp>
        <p:sp>
          <p:nvSpPr>
            <p:cNvPr id="7" name="Freeform 5"/>
            <p:cNvSpPr>
              <a:spLocks noEditPoints="1"/>
            </p:cNvSpPr>
            <p:nvPr userDrawn="1"/>
          </p:nvSpPr>
          <p:spPr bwMode="auto">
            <a:xfrm>
              <a:off x="-674327" y="4178683"/>
              <a:ext cx="851667" cy="851660"/>
            </a:xfrm>
            <a:custGeom>
              <a:avLst/>
              <a:gdLst/>
              <a:ahLst/>
              <a:cxnLst>
                <a:cxn ang="0">
                  <a:pos x="868" y="151"/>
                </a:cxn>
                <a:cxn ang="0">
                  <a:pos x="960" y="501"/>
                </a:cxn>
                <a:cxn ang="0">
                  <a:pos x="809" y="893"/>
                </a:cxn>
                <a:cxn ang="0">
                  <a:pos x="497" y="976"/>
                </a:cxn>
                <a:cxn ang="0">
                  <a:pos x="85" y="810"/>
                </a:cxn>
                <a:cxn ang="0">
                  <a:pos x="0" y="493"/>
                </a:cxn>
                <a:cxn ang="0">
                  <a:pos x="144" y="92"/>
                </a:cxn>
                <a:cxn ang="0">
                  <a:pos x="480" y="0"/>
                </a:cxn>
                <a:cxn ang="0">
                  <a:pos x="868" y="151"/>
                </a:cxn>
                <a:cxn ang="0">
                  <a:pos x="270" y="259"/>
                </a:cxn>
                <a:cxn ang="0">
                  <a:pos x="228" y="484"/>
                </a:cxn>
                <a:cxn ang="0">
                  <a:pos x="480" y="818"/>
                </a:cxn>
                <a:cxn ang="0">
                  <a:pos x="733" y="493"/>
                </a:cxn>
                <a:cxn ang="0">
                  <a:pos x="480" y="167"/>
                </a:cxn>
                <a:cxn ang="0">
                  <a:pos x="270" y="259"/>
                </a:cxn>
              </a:cxnLst>
              <a:rect l="0" t="0" r="r" b="b"/>
              <a:pathLst>
                <a:path w="960" h="976">
                  <a:moveTo>
                    <a:pt x="868" y="151"/>
                  </a:moveTo>
                  <a:cubicBezTo>
                    <a:pt x="927" y="226"/>
                    <a:pt x="960" y="351"/>
                    <a:pt x="960" y="501"/>
                  </a:cubicBezTo>
                  <a:cubicBezTo>
                    <a:pt x="960" y="676"/>
                    <a:pt x="910" y="810"/>
                    <a:pt x="809" y="893"/>
                  </a:cubicBezTo>
                  <a:cubicBezTo>
                    <a:pt x="742" y="951"/>
                    <a:pt x="624" y="976"/>
                    <a:pt x="497" y="976"/>
                  </a:cubicBezTo>
                  <a:cubicBezTo>
                    <a:pt x="312" y="976"/>
                    <a:pt x="160" y="918"/>
                    <a:pt x="85" y="810"/>
                  </a:cubicBezTo>
                  <a:cubicBezTo>
                    <a:pt x="26" y="726"/>
                    <a:pt x="0" y="626"/>
                    <a:pt x="0" y="493"/>
                  </a:cubicBezTo>
                  <a:cubicBezTo>
                    <a:pt x="0" y="309"/>
                    <a:pt x="51" y="167"/>
                    <a:pt x="144" y="92"/>
                  </a:cubicBezTo>
                  <a:cubicBezTo>
                    <a:pt x="219" y="34"/>
                    <a:pt x="346" y="0"/>
                    <a:pt x="480" y="0"/>
                  </a:cubicBezTo>
                  <a:cubicBezTo>
                    <a:pt x="657" y="0"/>
                    <a:pt x="792" y="51"/>
                    <a:pt x="868" y="151"/>
                  </a:cubicBezTo>
                  <a:close/>
                  <a:moveTo>
                    <a:pt x="270" y="259"/>
                  </a:moveTo>
                  <a:cubicBezTo>
                    <a:pt x="245" y="309"/>
                    <a:pt x="228" y="384"/>
                    <a:pt x="228" y="484"/>
                  </a:cubicBezTo>
                  <a:cubicBezTo>
                    <a:pt x="228" y="718"/>
                    <a:pt x="304" y="818"/>
                    <a:pt x="480" y="818"/>
                  </a:cubicBezTo>
                  <a:cubicBezTo>
                    <a:pt x="657" y="818"/>
                    <a:pt x="733" y="718"/>
                    <a:pt x="733" y="493"/>
                  </a:cubicBezTo>
                  <a:cubicBezTo>
                    <a:pt x="733" y="267"/>
                    <a:pt x="657" y="167"/>
                    <a:pt x="480" y="167"/>
                  </a:cubicBezTo>
                  <a:cubicBezTo>
                    <a:pt x="388" y="167"/>
                    <a:pt x="312" y="201"/>
                    <a:pt x="270" y="25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noFill/>
                </a:ln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274361" y="4178683"/>
              <a:ext cx="776199" cy="851660"/>
            </a:xfrm>
            <a:custGeom>
              <a:avLst/>
              <a:gdLst/>
              <a:ahLst/>
              <a:cxnLst>
                <a:cxn ang="0">
                  <a:pos x="212" y="976"/>
                </a:cxn>
                <a:cxn ang="0">
                  <a:pos x="0" y="976"/>
                </a:cxn>
                <a:cxn ang="0">
                  <a:pos x="0" y="0"/>
                </a:cxn>
                <a:cxn ang="0">
                  <a:pos x="491" y="0"/>
                </a:cxn>
                <a:cxn ang="0">
                  <a:pos x="787" y="85"/>
                </a:cxn>
                <a:cxn ang="0">
                  <a:pos x="880" y="312"/>
                </a:cxn>
                <a:cxn ang="0">
                  <a:pos x="770" y="573"/>
                </a:cxn>
                <a:cxn ang="0">
                  <a:pos x="550" y="632"/>
                </a:cxn>
                <a:cxn ang="0">
                  <a:pos x="212" y="632"/>
                </a:cxn>
                <a:cxn ang="0">
                  <a:pos x="212" y="976"/>
                </a:cxn>
                <a:cxn ang="0">
                  <a:pos x="500" y="455"/>
                </a:cxn>
                <a:cxn ang="0">
                  <a:pos x="610" y="430"/>
                </a:cxn>
                <a:cxn ang="0">
                  <a:pos x="652" y="312"/>
                </a:cxn>
                <a:cxn ang="0">
                  <a:pos x="576" y="177"/>
                </a:cxn>
                <a:cxn ang="0">
                  <a:pos x="500" y="169"/>
                </a:cxn>
                <a:cxn ang="0">
                  <a:pos x="212" y="169"/>
                </a:cxn>
                <a:cxn ang="0">
                  <a:pos x="212" y="455"/>
                </a:cxn>
                <a:cxn ang="0">
                  <a:pos x="500" y="455"/>
                </a:cxn>
              </a:cxnLst>
              <a:rect l="0" t="0" r="r" b="b"/>
              <a:pathLst>
                <a:path w="880" h="976">
                  <a:moveTo>
                    <a:pt x="212" y="976"/>
                  </a:moveTo>
                  <a:cubicBezTo>
                    <a:pt x="0" y="976"/>
                    <a:pt x="0" y="976"/>
                    <a:pt x="0" y="9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1" y="0"/>
                    <a:pt x="491" y="0"/>
                    <a:pt x="491" y="0"/>
                  </a:cubicBezTo>
                  <a:cubicBezTo>
                    <a:pt x="669" y="0"/>
                    <a:pt x="728" y="17"/>
                    <a:pt x="787" y="85"/>
                  </a:cubicBezTo>
                  <a:cubicBezTo>
                    <a:pt x="847" y="152"/>
                    <a:pt x="880" y="228"/>
                    <a:pt x="880" y="312"/>
                  </a:cubicBezTo>
                  <a:cubicBezTo>
                    <a:pt x="880" y="421"/>
                    <a:pt x="838" y="514"/>
                    <a:pt x="770" y="573"/>
                  </a:cubicBezTo>
                  <a:cubicBezTo>
                    <a:pt x="711" y="615"/>
                    <a:pt x="660" y="632"/>
                    <a:pt x="550" y="632"/>
                  </a:cubicBezTo>
                  <a:cubicBezTo>
                    <a:pt x="212" y="632"/>
                    <a:pt x="212" y="632"/>
                    <a:pt x="212" y="632"/>
                  </a:cubicBezTo>
                  <a:cubicBezTo>
                    <a:pt x="212" y="976"/>
                    <a:pt x="212" y="976"/>
                    <a:pt x="212" y="976"/>
                  </a:cubicBezTo>
                  <a:close/>
                  <a:moveTo>
                    <a:pt x="500" y="455"/>
                  </a:moveTo>
                  <a:cubicBezTo>
                    <a:pt x="550" y="455"/>
                    <a:pt x="584" y="455"/>
                    <a:pt x="610" y="430"/>
                  </a:cubicBezTo>
                  <a:cubicBezTo>
                    <a:pt x="635" y="413"/>
                    <a:pt x="652" y="362"/>
                    <a:pt x="652" y="312"/>
                  </a:cubicBezTo>
                  <a:cubicBezTo>
                    <a:pt x="652" y="244"/>
                    <a:pt x="627" y="194"/>
                    <a:pt x="576" y="177"/>
                  </a:cubicBezTo>
                  <a:cubicBezTo>
                    <a:pt x="559" y="177"/>
                    <a:pt x="534" y="169"/>
                    <a:pt x="500" y="169"/>
                  </a:cubicBezTo>
                  <a:cubicBezTo>
                    <a:pt x="212" y="169"/>
                    <a:pt x="212" y="169"/>
                    <a:pt x="212" y="169"/>
                  </a:cubicBezTo>
                  <a:cubicBezTo>
                    <a:pt x="212" y="455"/>
                    <a:pt x="212" y="455"/>
                    <a:pt x="212" y="455"/>
                  </a:cubicBezTo>
                  <a:cubicBezTo>
                    <a:pt x="500" y="455"/>
                    <a:pt x="500" y="455"/>
                    <a:pt x="500" y="45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noFill/>
                </a:ln>
              </a:endParaRPr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1126021" y="4178683"/>
              <a:ext cx="711516" cy="851660"/>
            </a:xfrm>
            <a:custGeom>
              <a:avLst/>
              <a:gdLst/>
              <a:ahLst/>
              <a:cxnLst>
                <a:cxn ang="0">
                  <a:pos x="66" y="79"/>
                </a:cxn>
                <a:cxn ang="0">
                  <a:pos x="49" y="79"/>
                </a:cxn>
                <a:cxn ang="0">
                  <a:pos x="49" y="46"/>
                </a:cxn>
                <a:cxn ang="0">
                  <a:pos x="17" y="46"/>
                </a:cxn>
                <a:cxn ang="0">
                  <a:pos x="17" y="79"/>
                </a:cxn>
                <a:cxn ang="0">
                  <a:pos x="0" y="79"/>
                </a:cxn>
                <a:cxn ang="0">
                  <a:pos x="0" y="0"/>
                </a:cxn>
                <a:cxn ang="0">
                  <a:pos x="17" y="0"/>
                </a:cxn>
                <a:cxn ang="0">
                  <a:pos x="17" y="32"/>
                </a:cxn>
                <a:cxn ang="0">
                  <a:pos x="49" y="32"/>
                </a:cxn>
                <a:cxn ang="0">
                  <a:pos x="49" y="0"/>
                </a:cxn>
                <a:cxn ang="0">
                  <a:pos x="66" y="0"/>
                </a:cxn>
                <a:cxn ang="0">
                  <a:pos x="66" y="79"/>
                </a:cxn>
                <a:cxn ang="0">
                  <a:pos x="66" y="79"/>
                </a:cxn>
              </a:cxnLst>
              <a:rect l="0" t="0" r="r" b="b"/>
              <a:pathLst>
                <a:path w="66" h="79">
                  <a:moveTo>
                    <a:pt x="66" y="79"/>
                  </a:moveTo>
                  <a:lnTo>
                    <a:pt x="49" y="79"/>
                  </a:lnTo>
                  <a:lnTo>
                    <a:pt x="49" y="46"/>
                  </a:lnTo>
                  <a:lnTo>
                    <a:pt x="17" y="46"/>
                  </a:lnTo>
                  <a:lnTo>
                    <a:pt x="17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2"/>
                  </a:lnTo>
                  <a:lnTo>
                    <a:pt x="49" y="32"/>
                  </a:lnTo>
                  <a:lnTo>
                    <a:pt x="49" y="0"/>
                  </a:lnTo>
                  <a:lnTo>
                    <a:pt x="66" y="0"/>
                  </a:lnTo>
                  <a:lnTo>
                    <a:pt x="66" y="79"/>
                  </a:lnTo>
                  <a:lnTo>
                    <a:pt x="66" y="7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noFill/>
                </a:ln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1945342" y="4178683"/>
              <a:ext cx="851667" cy="851660"/>
            </a:xfrm>
            <a:custGeom>
              <a:avLst/>
              <a:gdLst/>
              <a:ahLst/>
              <a:cxnLst>
                <a:cxn ang="0">
                  <a:pos x="868" y="151"/>
                </a:cxn>
                <a:cxn ang="0">
                  <a:pos x="960" y="501"/>
                </a:cxn>
                <a:cxn ang="0">
                  <a:pos x="809" y="893"/>
                </a:cxn>
                <a:cxn ang="0">
                  <a:pos x="497" y="976"/>
                </a:cxn>
                <a:cxn ang="0">
                  <a:pos x="85" y="810"/>
                </a:cxn>
                <a:cxn ang="0">
                  <a:pos x="0" y="493"/>
                </a:cxn>
                <a:cxn ang="0">
                  <a:pos x="144" y="92"/>
                </a:cxn>
                <a:cxn ang="0">
                  <a:pos x="480" y="0"/>
                </a:cxn>
                <a:cxn ang="0">
                  <a:pos x="868" y="151"/>
                </a:cxn>
                <a:cxn ang="0">
                  <a:pos x="270" y="259"/>
                </a:cxn>
                <a:cxn ang="0">
                  <a:pos x="228" y="484"/>
                </a:cxn>
                <a:cxn ang="0">
                  <a:pos x="480" y="818"/>
                </a:cxn>
                <a:cxn ang="0">
                  <a:pos x="733" y="493"/>
                </a:cxn>
                <a:cxn ang="0">
                  <a:pos x="480" y="167"/>
                </a:cxn>
                <a:cxn ang="0">
                  <a:pos x="270" y="259"/>
                </a:cxn>
              </a:cxnLst>
              <a:rect l="0" t="0" r="r" b="b"/>
              <a:pathLst>
                <a:path w="960" h="976">
                  <a:moveTo>
                    <a:pt x="868" y="151"/>
                  </a:moveTo>
                  <a:cubicBezTo>
                    <a:pt x="927" y="226"/>
                    <a:pt x="960" y="351"/>
                    <a:pt x="960" y="501"/>
                  </a:cubicBezTo>
                  <a:cubicBezTo>
                    <a:pt x="960" y="676"/>
                    <a:pt x="910" y="810"/>
                    <a:pt x="809" y="893"/>
                  </a:cubicBezTo>
                  <a:cubicBezTo>
                    <a:pt x="742" y="951"/>
                    <a:pt x="624" y="976"/>
                    <a:pt x="497" y="976"/>
                  </a:cubicBezTo>
                  <a:cubicBezTo>
                    <a:pt x="312" y="976"/>
                    <a:pt x="160" y="918"/>
                    <a:pt x="85" y="810"/>
                  </a:cubicBezTo>
                  <a:cubicBezTo>
                    <a:pt x="26" y="726"/>
                    <a:pt x="0" y="626"/>
                    <a:pt x="0" y="493"/>
                  </a:cubicBezTo>
                  <a:cubicBezTo>
                    <a:pt x="0" y="309"/>
                    <a:pt x="51" y="167"/>
                    <a:pt x="144" y="92"/>
                  </a:cubicBezTo>
                  <a:cubicBezTo>
                    <a:pt x="228" y="34"/>
                    <a:pt x="346" y="0"/>
                    <a:pt x="480" y="0"/>
                  </a:cubicBezTo>
                  <a:cubicBezTo>
                    <a:pt x="657" y="0"/>
                    <a:pt x="792" y="51"/>
                    <a:pt x="868" y="151"/>
                  </a:cubicBezTo>
                  <a:close/>
                  <a:moveTo>
                    <a:pt x="270" y="259"/>
                  </a:moveTo>
                  <a:cubicBezTo>
                    <a:pt x="245" y="309"/>
                    <a:pt x="228" y="384"/>
                    <a:pt x="228" y="484"/>
                  </a:cubicBezTo>
                  <a:cubicBezTo>
                    <a:pt x="228" y="718"/>
                    <a:pt x="304" y="818"/>
                    <a:pt x="480" y="818"/>
                  </a:cubicBezTo>
                  <a:cubicBezTo>
                    <a:pt x="657" y="818"/>
                    <a:pt x="733" y="718"/>
                    <a:pt x="733" y="493"/>
                  </a:cubicBezTo>
                  <a:cubicBezTo>
                    <a:pt x="733" y="267"/>
                    <a:pt x="657" y="167"/>
                    <a:pt x="480" y="167"/>
                  </a:cubicBezTo>
                  <a:cubicBezTo>
                    <a:pt x="388" y="167"/>
                    <a:pt x="312" y="201"/>
                    <a:pt x="270" y="25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noFill/>
                </a:ln>
              </a:endParaRPr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2850908" y="4178683"/>
              <a:ext cx="819322" cy="851660"/>
            </a:xfrm>
            <a:custGeom>
              <a:avLst/>
              <a:gdLst/>
              <a:ahLst/>
              <a:cxnLst>
                <a:cxn ang="0">
                  <a:pos x="52" y="800"/>
                </a:cxn>
                <a:cxn ang="0">
                  <a:pos x="503" y="800"/>
                </a:cxn>
                <a:cxn ang="0">
                  <a:pos x="648" y="775"/>
                </a:cxn>
                <a:cxn ang="0">
                  <a:pos x="699" y="690"/>
                </a:cxn>
                <a:cxn ang="0">
                  <a:pos x="630" y="581"/>
                </a:cxn>
                <a:cxn ang="0">
                  <a:pos x="528" y="564"/>
                </a:cxn>
                <a:cxn ang="0">
                  <a:pos x="341" y="564"/>
                </a:cxn>
                <a:cxn ang="0">
                  <a:pos x="94" y="505"/>
                </a:cxn>
                <a:cxn ang="0">
                  <a:pos x="0" y="287"/>
                </a:cxn>
                <a:cxn ang="0">
                  <a:pos x="171" y="17"/>
                </a:cxn>
                <a:cxn ang="0">
                  <a:pos x="384" y="0"/>
                </a:cxn>
                <a:cxn ang="0">
                  <a:pos x="877" y="0"/>
                </a:cxn>
                <a:cxn ang="0">
                  <a:pos x="877" y="169"/>
                </a:cxn>
                <a:cxn ang="0">
                  <a:pos x="435" y="169"/>
                </a:cxn>
                <a:cxn ang="0">
                  <a:pos x="298" y="177"/>
                </a:cxn>
                <a:cxn ang="0">
                  <a:pos x="239" y="278"/>
                </a:cxn>
                <a:cxn ang="0">
                  <a:pos x="290" y="379"/>
                </a:cxn>
                <a:cxn ang="0">
                  <a:pos x="418" y="396"/>
                </a:cxn>
                <a:cxn ang="0">
                  <a:pos x="571" y="396"/>
                </a:cxn>
                <a:cxn ang="0">
                  <a:pos x="852" y="472"/>
                </a:cxn>
                <a:cxn ang="0">
                  <a:pos x="928" y="690"/>
                </a:cxn>
                <a:cxn ang="0">
                  <a:pos x="801" y="934"/>
                </a:cxn>
                <a:cxn ang="0">
                  <a:pos x="545" y="976"/>
                </a:cxn>
                <a:cxn ang="0">
                  <a:pos x="52" y="976"/>
                </a:cxn>
                <a:cxn ang="0">
                  <a:pos x="52" y="800"/>
                </a:cxn>
              </a:cxnLst>
              <a:rect l="0" t="0" r="r" b="b"/>
              <a:pathLst>
                <a:path w="928" h="976">
                  <a:moveTo>
                    <a:pt x="52" y="800"/>
                  </a:moveTo>
                  <a:cubicBezTo>
                    <a:pt x="503" y="800"/>
                    <a:pt x="503" y="800"/>
                    <a:pt x="503" y="800"/>
                  </a:cubicBezTo>
                  <a:cubicBezTo>
                    <a:pt x="579" y="800"/>
                    <a:pt x="622" y="791"/>
                    <a:pt x="648" y="775"/>
                  </a:cubicBezTo>
                  <a:cubicBezTo>
                    <a:pt x="673" y="758"/>
                    <a:pt x="699" y="724"/>
                    <a:pt x="699" y="690"/>
                  </a:cubicBezTo>
                  <a:cubicBezTo>
                    <a:pt x="699" y="640"/>
                    <a:pt x="673" y="606"/>
                    <a:pt x="630" y="581"/>
                  </a:cubicBezTo>
                  <a:cubicBezTo>
                    <a:pt x="613" y="573"/>
                    <a:pt x="571" y="564"/>
                    <a:pt x="528" y="564"/>
                  </a:cubicBezTo>
                  <a:cubicBezTo>
                    <a:pt x="341" y="564"/>
                    <a:pt x="341" y="564"/>
                    <a:pt x="341" y="564"/>
                  </a:cubicBezTo>
                  <a:cubicBezTo>
                    <a:pt x="222" y="564"/>
                    <a:pt x="145" y="547"/>
                    <a:pt x="94" y="505"/>
                  </a:cubicBezTo>
                  <a:cubicBezTo>
                    <a:pt x="35" y="446"/>
                    <a:pt x="0" y="371"/>
                    <a:pt x="0" y="287"/>
                  </a:cubicBezTo>
                  <a:cubicBezTo>
                    <a:pt x="0" y="160"/>
                    <a:pt x="69" y="51"/>
                    <a:pt x="171" y="17"/>
                  </a:cubicBezTo>
                  <a:cubicBezTo>
                    <a:pt x="222" y="0"/>
                    <a:pt x="273" y="0"/>
                    <a:pt x="384" y="0"/>
                  </a:cubicBezTo>
                  <a:cubicBezTo>
                    <a:pt x="877" y="0"/>
                    <a:pt x="877" y="0"/>
                    <a:pt x="877" y="0"/>
                  </a:cubicBezTo>
                  <a:cubicBezTo>
                    <a:pt x="877" y="169"/>
                    <a:pt x="877" y="169"/>
                    <a:pt x="877" y="169"/>
                  </a:cubicBezTo>
                  <a:cubicBezTo>
                    <a:pt x="435" y="169"/>
                    <a:pt x="435" y="169"/>
                    <a:pt x="435" y="169"/>
                  </a:cubicBezTo>
                  <a:cubicBezTo>
                    <a:pt x="341" y="177"/>
                    <a:pt x="333" y="177"/>
                    <a:pt x="298" y="177"/>
                  </a:cubicBezTo>
                  <a:cubicBezTo>
                    <a:pt x="256" y="194"/>
                    <a:pt x="239" y="228"/>
                    <a:pt x="239" y="278"/>
                  </a:cubicBezTo>
                  <a:cubicBezTo>
                    <a:pt x="239" y="329"/>
                    <a:pt x="256" y="362"/>
                    <a:pt x="290" y="379"/>
                  </a:cubicBezTo>
                  <a:cubicBezTo>
                    <a:pt x="324" y="388"/>
                    <a:pt x="341" y="396"/>
                    <a:pt x="418" y="396"/>
                  </a:cubicBezTo>
                  <a:cubicBezTo>
                    <a:pt x="571" y="396"/>
                    <a:pt x="571" y="396"/>
                    <a:pt x="571" y="396"/>
                  </a:cubicBezTo>
                  <a:cubicBezTo>
                    <a:pt x="716" y="396"/>
                    <a:pt x="801" y="413"/>
                    <a:pt x="852" y="472"/>
                  </a:cubicBezTo>
                  <a:cubicBezTo>
                    <a:pt x="903" y="514"/>
                    <a:pt x="928" y="606"/>
                    <a:pt x="928" y="690"/>
                  </a:cubicBezTo>
                  <a:cubicBezTo>
                    <a:pt x="928" y="791"/>
                    <a:pt x="877" y="884"/>
                    <a:pt x="801" y="934"/>
                  </a:cubicBezTo>
                  <a:cubicBezTo>
                    <a:pt x="758" y="968"/>
                    <a:pt x="690" y="976"/>
                    <a:pt x="545" y="976"/>
                  </a:cubicBezTo>
                  <a:cubicBezTo>
                    <a:pt x="52" y="976"/>
                    <a:pt x="52" y="976"/>
                    <a:pt x="52" y="976"/>
                  </a:cubicBezTo>
                  <a:cubicBezTo>
                    <a:pt x="52" y="800"/>
                    <a:pt x="52" y="800"/>
                    <a:pt x="52" y="800"/>
                  </a:cubicBez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5935980" y="6556248"/>
            <a:ext cx="2895600" cy="2127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>
                <a:solidFill>
                  <a:schemeClr val="bg1">
                    <a:lumMod val="95000"/>
                  </a:schemeClr>
                </a:solidFill>
              </a:rPr>
              <a:t>© Sophos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23520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35" y="395051"/>
            <a:ext cx="8477677" cy="707886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lnSpc>
                <a:spcPts val="4800"/>
              </a:lnSpc>
              <a:defRPr spc="-300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20971"/>
            <a:ext cx="8064896" cy="4525963"/>
          </a:xfrm>
        </p:spPr>
        <p:txBody>
          <a:bodyPr/>
          <a:lstStyle>
            <a:lvl1pPr marL="182563" indent="-182563">
              <a:tabLst/>
              <a:defRPr sz="2400" spc="0">
                <a:solidFill>
                  <a:schemeClr val="tx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  <a:lvl2pPr>
              <a:defRPr sz="2000" spc="0">
                <a:solidFill>
                  <a:schemeClr val="tx2">
                    <a:lumMod val="50000"/>
                  </a:schemeClr>
                </a:solidFill>
                <a:latin typeface="+mn-lt"/>
                <a:cs typeface="Arial" pitchFamily="34" charset="0"/>
              </a:defRPr>
            </a:lvl2pPr>
            <a:lvl3pPr>
              <a:defRPr sz="1800" spc="0">
                <a:solidFill>
                  <a:schemeClr val="tx2">
                    <a:lumMod val="50000"/>
                  </a:schemeClr>
                </a:solidFill>
                <a:latin typeface="+mn-lt"/>
                <a:cs typeface="Arial" pitchFamily="34" charset="0"/>
              </a:defRPr>
            </a:lvl3pPr>
            <a:lvl4pPr>
              <a:defRPr sz="1800" spc="0">
                <a:solidFill>
                  <a:schemeClr val="tx2">
                    <a:lumMod val="50000"/>
                  </a:schemeClr>
                </a:solidFill>
                <a:latin typeface="+mn-lt"/>
                <a:cs typeface="Arial" pitchFamily="34" charset="0"/>
              </a:defRPr>
            </a:lvl4pPr>
            <a:lvl5pPr>
              <a:defRPr sz="1800" spc="0">
                <a:solidFill>
                  <a:schemeClr val="tx2">
                    <a:lumMod val="50000"/>
                  </a:schemeClr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71035" y="1052537"/>
            <a:ext cx="8477677" cy="576263"/>
          </a:xfrm>
        </p:spPr>
        <p:txBody>
          <a:bodyPr>
            <a:normAutofit/>
          </a:bodyPr>
          <a:lstStyle>
            <a:lvl1pPr marL="182563" marR="0" indent="-182563" algn="l" defTabSz="914400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 sz="1800" spc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14"/>
          </p:nvPr>
        </p:nvSpPr>
        <p:spPr>
          <a:xfrm>
            <a:off x="187325" y="6356350"/>
            <a:ext cx="396875" cy="365125"/>
          </a:xfrm>
          <a:prstGeom prst="rect">
            <a:avLst/>
          </a:prstGeom>
        </p:spPr>
        <p:txBody>
          <a:bodyPr/>
          <a:lstStyle>
            <a:lvl1pPr algn="ctr">
              <a:defRPr sz="1100" smtClean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91AED5-3CC8-4128-9852-CBC3FBD1B8F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779384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ales Kickoff 2013 PPT slide-46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>
            <a:off x="0" y="4723320"/>
            <a:ext cx="9144000" cy="2134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484062" y="5005896"/>
            <a:ext cx="5662738" cy="508001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rgbClr val="333333"/>
                </a:solidFill>
                <a:effectLst/>
                <a:latin typeface="+mn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01650" y="5377373"/>
            <a:ext cx="5648325" cy="519113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73737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9379" y="6239163"/>
            <a:ext cx="1838322" cy="30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AutoShape 3"/>
          <p:cNvSpPr>
            <a:spLocks noChangeAspect="1" noChangeArrowheads="1" noTextEdit="1"/>
          </p:cNvSpPr>
          <p:nvPr userDrawn="1"/>
        </p:nvSpPr>
        <p:spPr bwMode="auto">
          <a:xfrm>
            <a:off x="6007100" y="255588"/>
            <a:ext cx="3136900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0"/>
          <p:cNvSpPr>
            <a:spLocks noChangeAspect="1" noChangeArrowheads="1" noTextEdit="1"/>
          </p:cNvSpPr>
          <p:nvPr userDrawn="1"/>
        </p:nvSpPr>
        <p:spPr bwMode="auto">
          <a:xfrm>
            <a:off x="5965825" y="257175"/>
            <a:ext cx="31781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382610" y="131881"/>
            <a:ext cx="4143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SOPHOS CONFIDENTIAL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82600" y="1436256"/>
            <a:ext cx="5630333" cy="2724821"/>
          </a:xfrm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4000" b="1">
                <a:solidFill>
                  <a:schemeClr val="bg1"/>
                </a:solidFill>
                <a:effectLst>
                  <a:outerShdw blurRad="25400" dist="12700" dir="54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28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ales Kickoff 2013 PPT segue sli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Rectangle 26"/>
          <p:cNvSpPr/>
          <p:nvPr userDrawn="1"/>
        </p:nvSpPr>
        <p:spPr>
          <a:xfrm>
            <a:off x="0" y="5190067"/>
            <a:ext cx="9144000" cy="1667932"/>
          </a:xfrm>
          <a:prstGeom prst="rect">
            <a:avLst/>
          </a:prstGeom>
          <a:solidFill>
            <a:srgbClr val="00559A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81" y="2324100"/>
            <a:ext cx="7092420" cy="2713567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ts val="600"/>
              </a:spcBef>
              <a:buNone/>
              <a:defRPr lang="en-US" sz="6000" b="1" kern="1200" dirty="0" smtClean="0">
                <a:solidFill>
                  <a:schemeClr val="bg1"/>
                </a:solidFill>
                <a:effectLst>
                  <a:outerShdw blurRad="25400" dist="12700" dir="54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658366" y="6589245"/>
            <a:ext cx="457200" cy="214024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9C6E6-8982-405B-A92C-3F86EADB632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402863" y="380858"/>
            <a:ext cx="1799981" cy="293796"/>
            <a:chOff x="-1547555" y="4178683"/>
            <a:chExt cx="5217785" cy="851660"/>
          </a:xfrm>
        </p:grpSpPr>
        <p:sp>
          <p:nvSpPr>
            <p:cNvPr id="21" name="Freeform 4"/>
            <p:cNvSpPr>
              <a:spLocks/>
            </p:cNvSpPr>
            <p:nvPr userDrawn="1"/>
          </p:nvSpPr>
          <p:spPr bwMode="auto">
            <a:xfrm>
              <a:off x="-1547555" y="4178683"/>
              <a:ext cx="808545" cy="851660"/>
            </a:xfrm>
            <a:custGeom>
              <a:avLst/>
              <a:gdLst/>
              <a:ahLst/>
              <a:cxnLst>
                <a:cxn ang="0">
                  <a:pos x="51" y="800"/>
                </a:cxn>
                <a:cxn ang="0">
                  <a:pos x="486" y="800"/>
                </a:cxn>
                <a:cxn ang="0">
                  <a:pos x="636" y="775"/>
                </a:cxn>
                <a:cxn ang="0">
                  <a:pos x="678" y="690"/>
                </a:cxn>
                <a:cxn ang="0">
                  <a:pos x="620" y="581"/>
                </a:cxn>
                <a:cxn ang="0">
                  <a:pos x="511" y="564"/>
                </a:cxn>
                <a:cxn ang="0">
                  <a:pos x="335" y="564"/>
                </a:cxn>
                <a:cxn ang="0">
                  <a:pos x="93" y="505"/>
                </a:cxn>
                <a:cxn ang="0">
                  <a:pos x="0" y="287"/>
                </a:cxn>
                <a:cxn ang="0">
                  <a:pos x="168" y="17"/>
                </a:cxn>
                <a:cxn ang="0">
                  <a:pos x="377" y="0"/>
                </a:cxn>
                <a:cxn ang="0">
                  <a:pos x="854" y="0"/>
                </a:cxn>
                <a:cxn ang="0">
                  <a:pos x="854" y="169"/>
                </a:cxn>
                <a:cxn ang="0">
                  <a:pos x="427" y="169"/>
                </a:cxn>
                <a:cxn ang="0">
                  <a:pos x="293" y="177"/>
                </a:cxn>
                <a:cxn ang="0">
                  <a:pos x="226" y="278"/>
                </a:cxn>
                <a:cxn ang="0">
                  <a:pos x="285" y="379"/>
                </a:cxn>
                <a:cxn ang="0">
                  <a:pos x="410" y="396"/>
                </a:cxn>
                <a:cxn ang="0">
                  <a:pos x="561" y="396"/>
                </a:cxn>
                <a:cxn ang="0">
                  <a:pos x="837" y="472"/>
                </a:cxn>
                <a:cxn ang="0">
                  <a:pos x="912" y="690"/>
                </a:cxn>
                <a:cxn ang="0">
                  <a:pos x="787" y="934"/>
                </a:cxn>
                <a:cxn ang="0">
                  <a:pos x="536" y="976"/>
                </a:cxn>
                <a:cxn ang="0">
                  <a:pos x="51" y="976"/>
                </a:cxn>
                <a:cxn ang="0">
                  <a:pos x="51" y="800"/>
                </a:cxn>
              </a:cxnLst>
              <a:rect l="0" t="0" r="r" b="b"/>
              <a:pathLst>
                <a:path w="912" h="976">
                  <a:moveTo>
                    <a:pt x="51" y="800"/>
                  </a:moveTo>
                  <a:cubicBezTo>
                    <a:pt x="486" y="800"/>
                    <a:pt x="486" y="800"/>
                    <a:pt x="486" y="800"/>
                  </a:cubicBezTo>
                  <a:cubicBezTo>
                    <a:pt x="569" y="800"/>
                    <a:pt x="611" y="791"/>
                    <a:pt x="636" y="775"/>
                  </a:cubicBezTo>
                  <a:cubicBezTo>
                    <a:pt x="661" y="758"/>
                    <a:pt x="678" y="724"/>
                    <a:pt x="678" y="690"/>
                  </a:cubicBezTo>
                  <a:cubicBezTo>
                    <a:pt x="678" y="640"/>
                    <a:pt x="661" y="606"/>
                    <a:pt x="620" y="581"/>
                  </a:cubicBezTo>
                  <a:cubicBezTo>
                    <a:pt x="595" y="573"/>
                    <a:pt x="561" y="564"/>
                    <a:pt x="511" y="564"/>
                  </a:cubicBezTo>
                  <a:cubicBezTo>
                    <a:pt x="335" y="564"/>
                    <a:pt x="335" y="564"/>
                    <a:pt x="335" y="564"/>
                  </a:cubicBezTo>
                  <a:cubicBezTo>
                    <a:pt x="218" y="564"/>
                    <a:pt x="143" y="547"/>
                    <a:pt x="93" y="505"/>
                  </a:cubicBezTo>
                  <a:cubicBezTo>
                    <a:pt x="34" y="446"/>
                    <a:pt x="0" y="371"/>
                    <a:pt x="0" y="287"/>
                  </a:cubicBezTo>
                  <a:cubicBezTo>
                    <a:pt x="0" y="160"/>
                    <a:pt x="67" y="51"/>
                    <a:pt x="168" y="17"/>
                  </a:cubicBezTo>
                  <a:cubicBezTo>
                    <a:pt x="210" y="0"/>
                    <a:pt x="268" y="0"/>
                    <a:pt x="377" y="0"/>
                  </a:cubicBezTo>
                  <a:cubicBezTo>
                    <a:pt x="854" y="0"/>
                    <a:pt x="854" y="0"/>
                    <a:pt x="854" y="0"/>
                  </a:cubicBezTo>
                  <a:cubicBezTo>
                    <a:pt x="854" y="169"/>
                    <a:pt x="854" y="169"/>
                    <a:pt x="854" y="169"/>
                  </a:cubicBezTo>
                  <a:cubicBezTo>
                    <a:pt x="427" y="169"/>
                    <a:pt x="427" y="169"/>
                    <a:pt x="427" y="169"/>
                  </a:cubicBezTo>
                  <a:cubicBezTo>
                    <a:pt x="335" y="177"/>
                    <a:pt x="327" y="177"/>
                    <a:pt x="293" y="177"/>
                  </a:cubicBezTo>
                  <a:cubicBezTo>
                    <a:pt x="251" y="194"/>
                    <a:pt x="226" y="228"/>
                    <a:pt x="226" y="278"/>
                  </a:cubicBezTo>
                  <a:cubicBezTo>
                    <a:pt x="226" y="329"/>
                    <a:pt x="251" y="362"/>
                    <a:pt x="285" y="379"/>
                  </a:cubicBezTo>
                  <a:cubicBezTo>
                    <a:pt x="310" y="388"/>
                    <a:pt x="335" y="396"/>
                    <a:pt x="410" y="396"/>
                  </a:cubicBezTo>
                  <a:cubicBezTo>
                    <a:pt x="561" y="396"/>
                    <a:pt x="561" y="396"/>
                    <a:pt x="561" y="396"/>
                  </a:cubicBezTo>
                  <a:cubicBezTo>
                    <a:pt x="703" y="396"/>
                    <a:pt x="779" y="413"/>
                    <a:pt x="837" y="472"/>
                  </a:cubicBezTo>
                  <a:cubicBezTo>
                    <a:pt x="879" y="514"/>
                    <a:pt x="912" y="606"/>
                    <a:pt x="912" y="690"/>
                  </a:cubicBezTo>
                  <a:cubicBezTo>
                    <a:pt x="912" y="791"/>
                    <a:pt x="862" y="884"/>
                    <a:pt x="787" y="934"/>
                  </a:cubicBezTo>
                  <a:cubicBezTo>
                    <a:pt x="737" y="968"/>
                    <a:pt x="678" y="976"/>
                    <a:pt x="536" y="976"/>
                  </a:cubicBezTo>
                  <a:cubicBezTo>
                    <a:pt x="51" y="976"/>
                    <a:pt x="51" y="976"/>
                    <a:pt x="51" y="976"/>
                  </a:cubicBezTo>
                  <a:cubicBezTo>
                    <a:pt x="51" y="800"/>
                    <a:pt x="51" y="800"/>
                    <a:pt x="51" y="800"/>
                  </a:cubicBezTo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noFill/>
                </a:ln>
              </a:endParaRPr>
            </a:p>
          </p:txBody>
        </p:sp>
        <p:sp>
          <p:nvSpPr>
            <p:cNvPr id="22" name="Freeform 5"/>
            <p:cNvSpPr>
              <a:spLocks noEditPoints="1"/>
            </p:cNvSpPr>
            <p:nvPr userDrawn="1"/>
          </p:nvSpPr>
          <p:spPr bwMode="auto">
            <a:xfrm>
              <a:off x="-674327" y="4178683"/>
              <a:ext cx="851667" cy="851660"/>
            </a:xfrm>
            <a:custGeom>
              <a:avLst/>
              <a:gdLst/>
              <a:ahLst/>
              <a:cxnLst>
                <a:cxn ang="0">
                  <a:pos x="868" y="151"/>
                </a:cxn>
                <a:cxn ang="0">
                  <a:pos x="960" y="501"/>
                </a:cxn>
                <a:cxn ang="0">
                  <a:pos x="809" y="893"/>
                </a:cxn>
                <a:cxn ang="0">
                  <a:pos x="497" y="976"/>
                </a:cxn>
                <a:cxn ang="0">
                  <a:pos x="85" y="810"/>
                </a:cxn>
                <a:cxn ang="0">
                  <a:pos x="0" y="493"/>
                </a:cxn>
                <a:cxn ang="0">
                  <a:pos x="144" y="92"/>
                </a:cxn>
                <a:cxn ang="0">
                  <a:pos x="480" y="0"/>
                </a:cxn>
                <a:cxn ang="0">
                  <a:pos x="868" y="151"/>
                </a:cxn>
                <a:cxn ang="0">
                  <a:pos x="270" y="259"/>
                </a:cxn>
                <a:cxn ang="0">
                  <a:pos x="228" y="484"/>
                </a:cxn>
                <a:cxn ang="0">
                  <a:pos x="480" y="818"/>
                </a:cxn>
                <a:cxn ang="0">
                  <a:pos x="733" y="493"/>
                </a:cxn>
                <a:cxn ang="0">
                  <a:pos x="480" y="167"/>
                </a:cxn>
                <a:cxn ang="0">
                  <a:pos x="270" y="259"/>
                </a:cxn>
              </a:cxnLst>
              <a:rect l="0" t="0" r="r" b="b"/>
              <a:pathLst>
                <a:path w="960" h="976">
                  <a:moveTo>
                    <a:pt x="868" y="151"/>
                  </a:moveTo>
                  <a:cubicBezTo>
                    <a:pt x="927" y="226"/>
                    <a:pt x="960" y="351"/>
                    <a:pt x="960" y="501"/>
                  </a:cubicBezTo>
                  <a:cubicBezTo>
                    <a:pt x="960" y="676"/>
                    <a:pt x="910" y="810"/>
                    <a:pt x="809" y="893"/>
                  </a:cubicBezTo>
                  <a:cubicBezTo>
                    <a:pt x="742" y="951"/>
                    <a:pt x="624" y="976"/>
                    <a:pt x="497" y="976"/>
                  </a:cubicBezTo>
                  <a:cubicBezTo>
                    <a:pt x="312" y="976"/>
                    <a:pt x="160" y="918"/>
                    <a:pt x="85" y="810"/>
                  </a:cubicBezTo>
                  <a:cubicBezTo>
                    <a:pt x="26" y="726"/>
                    <a:pt x="0" y="626"/>
                    <a:pt x="0" y="493"/>
                  </a:cubicBezTo>
                  <a:cubicBezTo>
                    <a:pt x="0" y="309"/>
                    <a:pt x="51" y="167"/>
                    <a:pt x="144" y="92"/>
                  </a:cubicBezTo>
                  <a:cubicBezTo>
                    <a:pt x="219" y="34"/>
                    <a:pt x="346" y="0"/>
                    <a:pt x="480" y="0"/>
                  </a:cubicBezTo>
                  <a:cubicBezTo>
                    <a:pt x="657" y="0"/>
                    <a:pt x="792" y="51"/>
                    <a:pt x="868" y="151"/>
                  </a:cubicBezTo>
                  <a:close/>
                  <a:moveTo>
                    <a:pt x="270" y="259"/>
                  </a:moveTo>
                  <a:cubicBezTo>
                    <a:pt x="245" y="309"/>
                    <a:pt x="228" y="384"/>
                    <a:pt x="228" y="484"/>
                  </a:cubicBezTo>
                  <a:cubicBezTo>
                    <a:pt x="228" y="718"/>
                    <a:pt x="304" y="818"/>
                    <a:pt x="480" y="818"/>
                  </a:cubicBezTo>
                  <a:cubicBezTo>
                    <a:pt x="657" y="818"/>
                    <a:pt x="733" y="718"/>
                    <a:pt x="733" y="493"/>
                  </a:cubicBezTo>
                  <a:cubicBezTo>
                    <a:pt x="733" y="267"/>
                    <a:pt x="657" y="167"/>
                    <a:pt x="480" y="167"/>
                  </a:cubicBezTo>
                  <a:cubicBezTo>
                    <a:pt x="388" y="167"/>
                    <a:pt x="312" y="201"/>
                    <a:pt x="270" y="259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noFill/>
                </a:ln>
              </a:endParaRPr>
            </a:p>
          </p:txBody>
        </p:sp>
        <p:sp>
          <p:nvSpPr>
            <p:cNvPr id="23" name="Freeform 6"/>
            <p:cNvSpPr>
              <a:spLocks noEditPoints="1"/>
            </p:cNvSpPr>
            <p:nvPr userDrawn="1"/>
          </p:nvSpPr>
          <p:spPr bwMode="auto">
            <a:xfrm>
              <a:off x="274361" y="4178683"/>
              <a:ext cx="776199" cy="851660"/>
            </a:xfrm>
            <a:custGeom>
              <a:avLst/>
              <a:gdLst/>
              <a:ahLst/>
              <a:cxnLst>
                <a:cxn ang="0">
                  <a:pos x="212" y="976"/>
                </a:cxn>
                <a:cxn ang="0">
                  <a:pos x="0" y="976"/>
                </a:cxn>
                <a:cxn ang="0">
                  <a:pos x="0" y="0"/>
                </a:cxn>
                <a:cxn ang="0">
                  <a:pos x="491" y="0"/>
                </a:cxn>
                <a:cxn ang="0">
                  <a:pos x="787" y="85"/>
                </a:cxn>
                <a:cxn ang="0">
                  <a:pos x="880" y="312"/>
                </a:cxn>
                <a:cxn ang="0">
                  <a:pos x="770" y="573"/>
                </a:cxn>
                <a:cxn ang="0">
                  <a:pos x="550" y="632"/>
                </a:cxn>
                <a:cxn ang="0">
                  <a:pos x="212" y="632"/>
                </a:cxn>
                <a:cxn ang="0">
                  <a:pos x="212" y="976"/>
                </a:cxn>
                <a:cxn ang="0">
                  <a:pos x="500" y="455"/>
                </a:cxn>
                <a:cxn ang="0">
                  <a:pos x="610" y="430"/>
                </a:cxn>
                <a:cxn ang="0">
                  <a:pos x="652" y="312"/>
                </a:cxn>
                <a:cxn ang="0">
                  <a:pos x="576" y="177"/>
                </a:cxn>
                <a:cxn ang="0">
                  <a:pos x="500" y="169"/>
                </a:cxn>
                <a:cxn ang="0">
                  <a:pos x="212" y="169"/>
                </a:cxn>
                <a:cxn ang="0">
                  <a:pos x="212" y="455"/>
                </a:cxn>
                <a:cxn ang="0">
                  <a:pos x="500" y="455"/>
                </a:cxn>
              </a:cxnLst>
              <a:rect l="0" t="0" r="r" b="b"/>
              <a:pathLst>
                <a:path w="880" h="976">
                  <a:moveTo>
                    <a:pt x="212" y="976"/>
                  </a:moveTo>
                  <a:cubicBezTo>
                    <a:pt x="0" y="976"/>
                    <a:pt x="0" y="976"/>
                    <a:pt x="0" y="9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1" y="0"/>
                    <a:pt x="491" y="0"/>
                    <a:pt x="491" y="0"/>
                  </a:cubicBezTo>
                  <a:cubicBezTo>
                    <a:pt x="669" y="0"/>
                    <a:pt x="728" y="17"/>
                    <a:pt x="787" y="85"/>
                  </a:cubicBezTo>
                  <a:cubicBezTo>
                    <a:pt x="847" y="152"/>
                    <a:pt x="880" y="228"/>
                    <a:pt x="880" y="312"/>
                  </a:cubicBezTo>
                  <a:cubicBezTo>
                    <a:pt x="880" y="421"/>
                    <a:pt x="838" y="514"/>
                    <a:pt x="770" y="573"/>
                  </a:cubicBezTo>
                  <a:cubicBezTo>
                    <a:pt x="711" y="615"/>
                    <a:pt x="660" y="632"/>
                    <a:pt x="550" y="632"/>
                  </a:cubicBezTo>
                  <a:cubicBezTo>
                    <a:pt x="212" y="632"/>
                    <a:pt x="212" y="632"/>
                    <a:pt x="212" y="632"/>
                  </a:cubicBezTo>
                  <a:cubicBezTo>
                    <a:pt x="212" y="976"/>
                    <a:pt x="212" y="976"/>
                    <a:pt x="212" y="976"/>
                  </a:cubicBezTo>
                  <a:close/>
                  <a:moveTo>
                    <a:pt x="500" y="455"/>
                  </a:moveTo>
                  <a:cubicBezTo>
                    <a:pt x="550" y="455"/>
                    <a:pt x="584" y="455"/>
                    <a:pt x="610" y="430"/>
                  </a:cubicBezTo>
                  <a:cubicBezTo>
                    <a:pt x="635" y="413"/>
                    <a:pt x="652" y="362"/>
                    <a:pt x="652" y="312"/>
                  </a:cubicBezTo>
                  <a:cubicBezTo>
                    <a:pt x="652" y="244"/>
                    <a:pt x="627" y="194"/>
                    <a:pt x="576" y="177"/>
                  </a:cubicBezTo>
                  <a:cubicBezTo>
                    <a:pt x="559" y="177"/>
                    <a:pt x="534" y="169"/>
                    <a:pt x="500" y="169"/>
                  </a:cubicBezTo>
                  <a:cubicBezTo>
                    <a:pt x="212" y="169"/>
                    <a:pt x="212" y="169"/>
                    <a:pt x="212" y="169"/>
                  </a:cubicBezTo>
                  <a:cubicBezTo>
                    <a:pt x="212" y="455"/>
                    <a:pt x="212" y="455"/>
                    <a:pt x="212" y="455"/>
                  </a:cubicBezTo>
                  <a:cubicBezTo>
                    <a:pt x="500" y="455"/>
                    <a:pt x="500" y="455"/>
                    <a:pt x="500" y="455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noFill/>
                </a:ln>
              </a:endParaRPr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1126021" y="4178683"/>
              <a:ext cx="711516" cy="851660"/>
            </a:xfrm>
            <a:custGeom>
              <a:avLst/>
              <a:gdLst/>
              <a:ahLst/>
              <a:cxnLst>
                <a:cxn ang="0">
                  <a:pos x="66" y="79"/>
                </a:cxn>
                <a:cxn ang="0">
                  <a:pos x="49" y="79"/>
                </a:cxn>
                <a:cxn ang="0">
                  <a:pos x="49" y="46"/>
                </a:cxn>
                <a:cxn ang="0">
                  <a:pos x="17" y="46"/>
                </a:cxn>
                <a:cxn ang="0">
                  <a:pos x="17" y="79"/>
                </a:cxn>
                <a:cxn ang="0">
                  <a:pos x="0" y="79"/>
                </a:cxn>
                <a:cxn ang="0">
                  <a:pos x="0" y="0"/>
                </a:cxn>
                <a:cxn ang="0">
                  <a:pos x="17" y="0"/>
                </a:cxn>
                <a:cxn ang="0">
                  <a:pos x="17" y="32"/>
                </a:cxn>
                <a:cxn ang="0">
                  <a:pos x="49" y="32"/>
                </a:cxn>
                <a:cxn ang="0">
                  <a:pos x="49" y="0"/>
                </a:cxn>
                <a:cxn ang="0">
                  <a:pos x="66" y="0"/>
                </a:cxn>
                <a:cxn ang="0">
                  <a:pos x="66" y="79"/>
                </a:cxn>
                <a:cxn ang="0">
                  <a:pos x="66" y="79"/>
                </a:cxn>
              </a:cxnLst>
              <a:rect l="0" t="0" r="r" b="b"/>
              <a:pathLst>
                <a:path w="66" h="79">
                  <a:moveTo>
                    <a:pt x="66" y="79"/>
                  </a:moveTo>
                  <a:lnTo>
                    <a:pt x="49" y="79"/>
                  </a:lnTo>
                  <a:lnTo>
                    <a:pt x="49" y="46"/>
                  </a:lnTo>
                  <a:lnTo>
                    <a:pt x="17" y="46"/>
                  </a:lnTo>
                  <a:lnTo>
                    <a:pt x="17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2"/>
                  </a:lnTo>
                  <a:lnTo>
                    <a:pt x="49" y="32"/>
                  </a:lnTo>
                  <a:lnTo>
                    <a:pt x="49" y="0"/>
                  </a:lnTo>
                  <a:lnTo>
                    <a:pt x="66" y="0"/>
                  </a:lnTo>
                  <a:lnTo>
                    <a:pt x="66" y="79"/>
                  </a:lnTo>
                  <a:lnTo>
                    <a:pt x="66" y="79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noFill/>
                </a:ln>
              </a:endParaRPr>
            </a:p>
          </p:txBody>
        </p:sp>
        <p:sp>
          <p:nvSpPr>
            <p:cNvPr id="25" name="Freeform 8"/>
            <p:cNvSpPr>
              <a:spLocks noEditPoints="1"/>
            </p:cNvSpPr>
            <p:nvPr userDrawn="1"/>
          </p:nvSpPr>
          <p:spPr bwMode="auto">
            <a:xfrm>
              <a:off x="1945342" y="4178683"/>
              <a:ext cx="851667" cy="851660"/>
            </a:xfrm>
            <a:custGeom>
              <a:avLst/>
              <a:gdLst/>
              <a:ahLst/>
              <a:cxnLst>
                <a:cxn ang="0">
                  <a:pos x="868" y="151"/>
                </a:cxn>
                <a:cxn ang="0">
                  <a:pos x="960" y="501"/>
                </a:cxn>
                <a:cxn ang="0">
                  <a:pos x="809" y="893"/>
                </a:cxn>
                <a:cxn ang="0">
                  <a:pos x="497" y="976"/>
                </a:cxn>
                <a:cxn ang="0">
                  <a:pos x="85" y="810"/>
                </a:cxn>
                <a:cxn ang="0">
                  <a:pos x="0" y="493"/>
                </a:cxn>
                <a:cxn ang="0">
                  <a:pos x="144" y="92"/>
                </a:cxn>
                <a:cxn ang="0">
                  <a:pos x="480" y="0"/>
                </a:cxn>
                <a:cxn ang="0">
                  <a:pos x="868" y="151"/>
                </a:cxn>
                <a:cxn ang="0">
                  <a:pos x="270" y="259"/>
                </a:cxn>
                <a:cxn ang="0">
                  <a:pos x="228" y="484"/>
                </a:cxn>
                <a:cxn ang="0">
                  <a:pos x="480" y="818"/>
                </a:cxn>
                <a:cxn ang="0">
                  <a:pos x="733" y="493"/>
                </a:cxn>
                <a:cxn ang="0">
                  <a:pos x="480" y="167"/>
                </a:cxn>
                <a:cxn ang="0">
                  <a:pos x="270" y="259"/>
                </a:cxn>
              </a:cxnLst>
              <a:rect l="0" t="0" r="r" b="b"/>
              <a:pathLst>
                <a:path w="960" h="976">
                  <a:moveTo>
                    <a:pt x="868" y="151"/>
                  </a:moveTo>
                  <a:cubicBezTo>
                    <a:pt x="927" y="226"/>
                    <a:pt x="960" y="351"/>
                    <a:pt x="960" y="501"/>
                  </a:cubicBezTo>
                  <a:cubicBezTo>
                    <a:pt x="960" y="676"/>
                    <a:pt x="910" y="810"/>
                    <a:pt x="809" y="893"/>
                  </a:cubicBezTo>
                  <a:cubicBezTo>
                    <a:pt x="742" y="951"/>
                    <a:pt x="624" y="976"/>
                    <a:pt x="497" y="976"/>
                  </a:cubicBezTo>
                  <a:cubicBezTo>
                    <a:pt x="312" y="976"/>
                    <a:pt x="160" y="918"/>
                    <a:pt x="85" y="810"/>
                  </a:cubicBezTo>
                  <a:cubicBezTo>
                    <a:pt x="26" y="726"/>
                    <a:pt x="0" y="626"/>
                    <a:pt x="0" y="493"/>
                  </a:cubicBezTo>
                  <a:cubicBezTo>
                    <a:pt x="0" y="309"/>
                    <a:pt x="51" y="167"/>
                    <a:pt x="144" y="92"/>
                  </a:cubicBezTo>
                  <a:cubicBezTo>
                    <a:pt x="228" y="34"/>
                    <a:pt x="346" y="0"/>
                    <a:pt x="480" y="0"/>
                  </a:cubicBezTo>
                  <a:cubicBezTo>
                    <a:pt x="657" y="0"/>
                    <a:pt x="792" y="51"/>
                    <a:pt x="868" y="151"/>
                  </a:cubicBezTo>
                  <a:close/>
                  <a:moveTo>
                    <a:pt x="270" y="259"/>
                  </a:moveTo>
                  <a:cubicBezTo>
                    <a:pt x="245" y="309"/>
                    <a:pt x="228" y="384"/>
                    <a:pt x="228" y="484"/>
                  </a:cubicBezTo>
                  <a:cubicBezTo>
                    <a:pt x="228" y="718"/>
                    <a:pt x="304" y="818"/>
                    <a:pt x="480" y="818"/>
                  </a:cubicBezTo>
                  <a:cubicBezTo>
                    <a:pt x="657" y="818"/>
                    <a:pt x="733" y="718"/>
                    <a:pt x="733" y="493"/>
                  </a:cubicBezTo>
                  <a:cubicBezTo>
                    <a:pt x="733" y="267"/>
                    <a:pt x="657" y="167"/>
                    <a:pt x="480" y="167"/>
                  </a:cubicBezTo>
                  <a:cubicBezTo>
                    <a:pt x="388" y="167"/>
                    <a:pt x="312" y="201"/>
                    <a:pt x="270" y="259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noFill/>
                </a:ln>
              </a:endParaRPr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2850908" y="4178683"/>
              <a:ext cx="819322" cy="851660"/>
            </a:xfrm>
            <a:custGeom>
              <a:avLst/>
              <a:gdLst/>
              <a:ahLst/>
              <a:cxnLst>
                <a:cxn ang="0">
                  <a:pos x="52" y="800"/>
                </a:cxn>
                <a:cxn ang="0">
                  <a:pos x="503" y="800"/>
                </a:cxn>
                <a:cxn ang="0">
                  <a:pos x="648" y="775"/>
                </a:cxn>
                <a:cxn ang="0">
                  <a:pos x="699" y="690"/>
                </a:cxn>
                <a:cxn ang="0">
                  <a:pos x="630" y="581"/>
                </a:cxn>
                <a:cxn ang="0">
                  <a:pos x="528" y="564"/>
                </a:cxn>
                <a:cxn ang="0">
                  <a:pos x="341" y="564"/>
                </a:cxn>
                <a:cxn ang="0">
                  <a:pos x="94" y="505"/>
                </a:cxn>
                <a:cxn ang="0">
                  <a:pos x="0" y="287"/>
                </a:cxn>
                <a:cxn ang="0">
                  <a:pos x="171" y="17"/>
                </a:cxn>
                <a:cxn ang="0">
                  <a:pos x="384" y="0"/>
                </a:cxn>
                <a:cxn ang="0">
                  <a:pos x="877" y="0"/>
                </a:cxn>
                <a:cxn ang="0">
                  <a:pos x="877" y="169"/>
                </a:cxn>
                <a:cxn ang="0">
                  <a:pos x="435" y="169"/>
                </a:cxn>
                <a:cxn ang="0">
                  <a:pos x="298" y="177"/>
                </a:cxn>
                <a:cxn ang="0">
                  <a:pos x="239" y="278"/>
                </a:cxn>
                <a:cxn ang="0">
                  <a:pos x="290" y="379"/>
                </a:cxn>
                <a:cxn ang="0">
                  <a:pos x="418" y="396"/>
                </a:cxn>
                <a:cxn ang="0">
                  <a:pos x="571" y="396"/>
                </a:cxn>
                <a:cxn ang="0">
                  <a:pos x="852" y="472"/>
                </a:cxn>
                <a:cxn ang="0">
                  <a:pos x="928" y="690"/>
                </a:cxn>
                <a:cxn ang="0">
                  <a:pos x="801" y="934"/>
                </a:cxn>
                <a:cxn ang="0">
                  <a:pos x="545" y="976"/>
                </a:cxn>
                <a:cxn ang="0">
                  <a:pos x="52" y="976"/>
                </a:cxn>
                <a:cxn ang="0">
                  <a:pos x="52" y="800"/>
                </a:cxn>
              </a:cxnLst>
              <a:rect l="0" t="0" r="r" b="b"/>
              <a:pathLst>
                <a:path w="928" h="976">
                  <a:moveTo>
                    <a:pt x="52" y="800"/>
                  </a:moveTo>
                  <a:cubicBezTo>
                    <a:pt x="503" y="800"/>
                    <a:pt x="503" y="800"/>
                    <a:pt x="503" y="800"/>
                  </a:cubicBezTo>
                  <a:cubicBezTo>
                    <a:pt x="579" y="800"/>
                    <a:pt x="622" y="791"/>
                    <a:pt x="648" y="775"/>
                  </a:cubicBezTo>
                  <a:cubicBezTo>
                    <a:pt x="673" y="758"/>
                    <a:pt x="699" y="724"/>
                    <a:pt x="699" y="690"/>
                  </a:cubicBezTo>
                  <a:cubicBezTo>
                    <a:pt x="699" y="640"/>
                    <a:pt x="673" y="606"/>
                    <a:pt x="630" y="581"/>
                  </a:cubicBezTo>
                  <a:cubicBezTo>
                    <a:pt x="613" y="573"/>
                    <a:pt x="571" y="564"/>
                    <a:pt x="528" y="564"/>
                  </a:cubicBezTo>
                  <a:cubicBezTo>
                    <a:pt x="341" y="564"/>
                    <a:pt x="341" y="564"/>
                    <a:pt x="341" y="564"/>
                  </a:cubicBezTo>
                  <a:cubicBezTo>
                    <a:pt x="222" y="564"/>
                    <a:pt x="145" y="547"/>
                    <a:pt x="94" y="505"/>
                  </a:cubicBezTo>
                  <a:cubicBezTo>
                    <a:pt x="35" y="446"/>
                    <a:pt x="0" y="371"/>
                    <a:pt x="0" y="287"/>
                  </a:cubicBezTo>
                  <a:cubicBezTo>
                    <a:pt x="0" y="160"/>
                    <a:pt x="69" y="51"/>
                    <a:pt x="171" y="17"/>
                  </a:cubicBezTo>
                  <a:cubicBezTo>
                    <a:pt x="222" y="0"/>
                    <a:pt x="273" y="0"/>
                    <a:pt x="384" y="0"/>
                  </a:cubicBezTo>
                  <a:cubicBezTo>
                    <a:pt x="877" y="0"/>
                    <a:pt x="877" y="0"/>
                    <a:pt x="877" y="0"/>
                  </a:cubicBezTo>
                  <a:cubicBezTo>
                    <a:pt x="877" y="169"/>
                    <a:pt x="877" y="169"/>
                    <a:pt x="877" y="169"/>
                  </a:cubicBezTo>
                  <a:cubicBezTo>
                    <a:pt x="435" y="169"/>
                    <a:pt x="435" y="169"/>
                    <a:pt x="435" y="169"/>
                  </a:cubicBezTo>
                  <a:cubicBezTo>
                    <a:pt x="341" y="177"/>
                    <a:pt x="333" y="177"/>
                    <a:pt x="298" y="177"/>
                  </a:cubicBezTo>
                  <a:cubicBezTo>
                    <a:pt x="256" y="194"/>
                    <a:pt x="239" y="228"/>
                    <a:pt x="239" y="278"/>
                  </a:cubicBezTo>
                  <a:cubicBezTo>
                    <a:pt x="239" y="329"/>
                    <a:pt x="256" y="362"/>
                    <a:pt x="290" y="379"/>
                  </a:cubicBezTo>
                  <a:cubicBezTo>
                    <a:pt x="324" y="388"/>
                    <a:pt x="341" y="396"/>
                    <a:pt x="418" y="396"/>
                  </a:cubicBezTo>
                  <a:cubicBezTo>
                    <a:pt x="571" y="396"/>
                    <a:pt x="571" y="396"/>
                    <a:pt x="571" y="396"/>
                  </a:cubicBezTo>
                  <a:cubicBezTo>
                    <a:pt x="716" y="396"/>
                    <a:pt x="801" y="413"/>
                    <a:pt x="852" y="472"/>
                  </a:cubicBezTo>
                  <a:cubicBezTo>
                    <a:pt x="903" y="514"/>
                    <a:pt x="928" y="606"/>
                    <a:pt x="928" y="690"/>
                  </a:cubicBezTo>
                  <a:cubicBezTo>
                    <a:pt x="928" y="791"/>
                    <a:pt x="877" y="884"/>
                    <a:pt x="801" y="934"/>
                  </a:cubicBezTo>
                  <a:cubicBezTo>
                    <a:pt x="758" y="968"/>
                    <a:pt x="690" y="976"/>
                    <a:pt x="545" y="976"/>
                  </a:cubicBezTo>
                  <a:cubicBezTo>
                    <a:pt x="52" y="976"/>
                    <a:pt x="52" y="976"/>
                    <a:pt x="52" y="976"/>
                  </a:cubicBezTo>
                  <a:cubicBezTo>
                    <a:pt x="52" y="800"/>
                    <a:pt x="52" y="800"/>
                    <a:pt x="52" y="800"/>
                  </a:cubicBezTo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noFill/>
                </a:ln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90795" y="140406"/>
            <a:ext cx="798513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allo_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431998" y="146756"/>
            <a:ext cx="712002" cy="5249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ts val="600"/>
              </a:spcBef>
              <a:buNone/>
              <a:defRPr lang="en-US" sz="3600" b="1" kern="1200" dirty="0">
                <a:solidFill>
                  <a:srgbClr val="0077C5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21098"/>
            <a:ext cx="8229600" cy="48313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4" name="Picture 3" descr="allo_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431998" y="146756"/>
            <a:ext cx="712002" cy="524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9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6192"/>
          </a:xfr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ts val="600"/>
              </a:spcBef>
              <a:buNone/>
              <a:defRPr lang="en-US" sz="3600" b="1" kern="1200" dirty="0">
                <a:solidFill>
                  <a:srgbClr val="0077C5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allo_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431998" y="146756"/>
            <a:ext cx="712002" cy="524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95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ts val="600"/>
              </a:spcBef>
              <a:buNone/>
              <a:defRPr lang="en-US" sz="3600" b="1" kern="1200" dirty="0">
                <a:solidFill>
                  <a:srgbClr val="0077C5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21098"/>
            <a:ext cx="8229600" cy="483139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add paragraph text</a:t>
            </a:r>
          </a:p>
        </p:txBody>
      </p:sp>
      <p:pic>
        <p:nvPicPr>
          <p:cNvPr id="4" name="Picture 3" descr="allo_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431998" y="146756"/>
            <a:ext cx="712002" cy="524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38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2762"/>
          </a:xfr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ts val="600"/>
              </a:spcBef>
              <a:buNone/>
              <a:defRPr lang="en-US" sz="3600" b="1" kern="1200" dirty="0">
                <a:solidFill>
                  <a:srgbClr val="0077C5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21098"/>
            <a:ext cx="8229600" cy="48313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800100"/>
            <a:ext cx="8242300" cy="406400"/>
          </a:xfrm>
        </p:spPr>
        <p:txBody>
          <a:bodyPr/>
          <a:lstStyle>
            <a:lvl1pPr marL="0" indent="0">
              <a:buNone/>
              <a:defRPr sz="2000" b="1" i="1" baseline="0"/>
            </a:lvl1pPr>
          </a:lstStyle>
          <a:p>
            <a:pPr lvl="0"/>
            <a:r>
              <a:rPr lang="en-US" dirty="0" smtClean="0"/>
              <a:t>Click to add a subtitle</a:t>
            </a:r>
            <a:endParaRPr lang="en-US" dirty="0"/>
          </a:p>
        </p:txBody>
      </p:sp>
      <p:pic>
        <p:nvPicPr>
          <p:cNvPr id="5" name="Picture 4" descr="allo_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431998" y="146756"/>
            <a:ext cx="712002" cy="524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17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2762"/>
          </a:xfr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ts val="600"/>
              </a:spcBef>
              <a:buNone/>
              <a:defRPr lang="en-US" sz="3600" b="1" kern="1200" dirty="0">
                <a:solidFill>
                  <a:srgbClr val="0077C5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800100"/>
            <a:ext cx="8242300" cy="406400"/>
          </a:xfrm>
        </p:spPr>
        <p:txBody>
          <a:bodyPr/>
          <a:lstStyle>
            <a:lvl1pPr marL="0" indent="0">
              <a:buNone/>
              <a:defRPr sz="2000" b="1" i="1" baseline="0"/>
            </a:lvl1pPr>
          </a:lstStyle>
          <a:p>
            <a:pPr lvl="0"/>
            <a:r>
              <a:rPr lang="en-US" dirty="0" smtClean="0"/>
              <a:t>Click to add a subtitle</a:t>
            </a:r>
            <a:endParaRPr lang="en-US" dirty="0"/>
          </a:p>
        </p:txBody>
      </p:sp>
      <p:pic>
        <p:nvPicPr>
          <p:cNvPr id="5" name="Picture 4" descr="allo_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431998" y="146756"/>
            <a:ext cx="712002" cy="524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13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3223"/>
            <a:ext cx="8229600" cy="4941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6557818"/>
            <a:ext cx="9144000" cy="300182"/>
          </a:xfrm>
          <a:prstGeom prst="rect">
            <a:avLst/>
          </a:prstGeom>
          <a:solidFill>
            <a:srgbClr val="0095D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6588606"/>
            <a:ext cx="9144000" cy="269394"/>
          </a:xfrm>
          <a:prstGeom prst="rect">
            <a:avLst/>
          </a:prstGeom>
          <a:solidFill>
            <a:srgbClr val="00559A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443008" y="6660146"/>
            <a:ext cx="773489" cy="126250"/>
            <a:chOff x="-1547555" y="4178683"/>
            <a:chExt cx="5217785" cy="851660"/>
          </a:xfrm>
        </p:grpSpPr>
        <p:sp>
          <p:nvSpPr>
            <p:cNvPr id="46" name="Freeform 4"/>
            <p:cNvSpPr>
              <a:spLocks/>
            </p:cNvSpPr>
            <p:nvPr userDrawn="1"/>
          </p:nvSpPr>
          <p:spPr bwMode="auto">
            <a:xfrm>
              <a:off x="-1547555" y="4178683"/>
              <a:ext cx="808544" cy="851660"/>
            </a:xfrm>
            <a:custGeom>
              <a:avLst/>
              <a:gdLst/>
              <a:ahLst/>
              <a:cxnLst>
                <a:cxn ang="0">
                  <a:pos x="51" y="800"/>
                </a:cxn>
                <a:cxn ang="0">
                  <a:pos x="486" y="800"/>
                </a:cxn>
                <a:cxn ang="0">
                  <a:pos x="636" y="775"/>
                </a:cxn>
                <a:cxn ang="0">
                  <a:pos x="678" y="690"/>
                </a:cxn>
                <a:cxn ang="0">
                  <a:pos x="620" y="581"/>
                </a:cxn>
                <a:cxn ang="0">
                  <a:pos x="511" y="564"/>
                </a:cxn>
                <a:cxn ang="0">
                  <a:pos x="335" y="564"/>
                </a:cxn>
                <a:cxn ang="0">
                  <a:pos x="93" y="505"/>
                </a:cxn>
                <a:cxn ang="0">
                  <a:pos x="0" y="287"/>
                </a:cxn>
                <a:cxn ang="0">
                  <a:pos x="168" y="17"/>
                </a:cxn>
                <a:cxn ang="0">
                  <a:pos x="377" y="0"/>
                </a:cxn>
                <a:cxn ang="0">
                  <a:pos x="854" y="0"/>
                </a:cxn>
                <a:cxn ang="0">
                  <a:pos x="854" y="169"/>
                </a:cxn>
                <a:cxn ang="0">
                  <a:pos x="427" y="169"/>
                </a:cxn>
                <a:cxn ang="0">
                  <a:pos x="293" y="177"/>
                </a:cxn>
                <a:cxn ang="0">
                  <a:pos x="226" y="278"/>
                </a:cxn>
                <a:cxn ang="0">
                  <a:pos x="285" y="379"/>
                </a:cxn>
                <a:cxn ang="0">
                  <a:pos x="410" y="396"/>
                </a:cxn>
                <a:cxn ang="0">
                  <a:pos x="561" y="396"/>
                </a:cxn>
                <a:cxn ang="0">
                  <a:pos x="837" y="472"/>
                </a:cxn>
                <a:cxn ang="0">
                  <a:pos x="912" y="690"/>
                </a:cxn>
                <a:cxn ang="0">
                  <a:pos x="787" y="934"/>
                </a:cxn>
                <a:cxn ang="0">
                  <a:pos x="536" y="976"/>
                </a:cxn>
                <a:cxn ang="0">
                  <a:pos x="51" y="976"/>
                </a:cxn>
                <a:cxn ang="0">
                  <a:pos x="51" y="800"/>
                </a:cxn>
              </a:cxnLst>
              <a:rect l="0" t="0" r="r" b="b"/>
              <a:pathLst>
                <a:path w="912" h="976">
                  <a:moveTo>
                    <a:pt x="51" y="800"/>
                  </a:moveTo>
                  <a:cubicBezTo>
                    <a:pt x="486" y="800"/>
                    <a:pt x="486" y="800"/>
                    <a:pt x="486" y="800"/>
                  </a:cubicBezTo>
                  <a:cubicBezTo>
                    <a:pt x="569" y="800"/>
                    <a:pt x="611" y="791"/>
                    <a:pt x="636" y="775"/>
                  </a:cubicBezTo>
                  <a:cubicBezTo>
                    <a:pt x="661" y="758"/>
                    <a:pt x="678" y="724"/>
                    <a:pt x="678" y="690"/>
                  </a:cubicBezTo>
                  <a:cubicBezTo>
                    <a:pt x="678" y="640"/>
                    <a:pt x="661" y="606"/>
                    <a:pt x="620" y="581"/>
                  </a:cubicBezTo>
                  <a:cubicBezTo>
                    <a:pt x="595" y="573"/>
                    <a:pt x="561" y="564"/>
                    <a:pt x="511" y="564"/>
                  </a:cubicBezTo>
                  <a:cubicBezTo>
                    <a:pt x="335" y="564"/>
                    <a:pt x="335" y="564"/>
                    <a:pt x="335" y="564"/>
                  </a:cubicBezTo>
                  <a:cubicBezTo>
                    <a:pt x="218" y="564"/>
                    <a:pt x="143" y="547"/>
                    <a:pt x="93" y="505"/>
                  </a:cubicBezTo>
                  <a:cubicBezTo>
                    <a:pt x="34" y="446"/>
                    <a:pt x="0" y="371"/>
                    <a:pt x="0" y="287"/>
                  </a:cubicBezTo>
                  <a:cubicBezTo>
                    <a:pt x="0" y="160"/>
                    <a:pt x="67" y="51"/>
                    <a:pt x="168" y="17"/>
                  </a:cubicBezTo>
                  <a:cubicBezTo>
                    <a:pt x="210" y="0"/>
                    <a:pt x="268" y="0"/>
                    <a:pt x="377" y="0"/>
                  </a:cubicBezTo>
                  <a:cubicBezTo>
                    <a:pt x="854" y="0"/>
                    <a:pt x="854" y="0"/>
                    <a:pt x="854" y="0"/>
                  </a:cubicBezTo>
                  <a:cubicBezTo>
                    <a:pt x="854" y="169"/>
                    <a:pt x="854" y="169"/>
                    <a:pt x="854" y="169"/>
                  </a:cubicBezTo>
                  <a:cubicBezTo>
                    <a:pt x="427" y="169"/>
                    <a:pt x="427" y="169"/>
                    <a:pt x="427" y="169"/>
                  </a:cubicBezTo>
                  <a:cubicBezTo>
                    <a:pt x="335" y="177"/>
                    <a:pt x="327" y="177"/>
                    <a:pt x="293" y="177"/>
                  </a:cubicBezTo>
                  <a:cubicBezTo>
                    <a:pt x="251" y="194"/>
                    <a:pt x="226" y="228"/>
                    <a:pt x="226" y="278"/>
                  </a:cubicBezTo>
                  <a:cubicBezTo>
                    <a:pt x="226" y="329"/>
                    <a:pt x="251" y="362"/>
                    <a:pt x="285" y="379"/>
                  </a:cubicBezTo>
                  <a:cubicBezTo>
                    <a:pt x="310" y="388"/>
                    <a:pt x="335" y="396"/>
                    <a:pt x="410" y="396"/>
                  </a:cubicBezTo>
                  <a:cubicBezTo>
                    <a:pt x="561" y="396"/>
                    <a:pt x="561" y="396"/>
                    <a:pt x="561" y="396"/>
                  </a:cubicBezTo>
                  <a:cubicBezTo>
                    <a:pt x="703" y="396"/>
                    <a:pt x="779" y="413"/>
                    <a:pt x="837" y="472"/>
                  </a:cubicBezTo>
                  <a:cubicBezTo>
                    <a:pt x="879" y="514"/>
                    <a:pt x="912" y="606"/>
                    <a:pt x="912" y="690"/>
                  </a:cubicBezTo>
                  <a:cubicBezTo>
                    <a:pt x="912" y="791"/>
                    <a:pt x="862" y="884"/>
                    <a:pt x="787" y="934"/>
                  </a:cubicBezTo>
                  <a:cubicBezTo>
                    <a:pt x="737" y="968"/>
                    <a:pt x="678" y="976"/>
                    <a:pt x="536" y="976"/>
                  </a:cubicBezTo>
                  <a:cubicBezTo>
                    <a:pt x="51" y="976"/>
                    <a:pt x="51" y="976"/>
                    <a:pt x="51" y="976"/>
                  </a:cubicBezTo>
                  <a:cubicBezTo>
                    <a:pt x="51" y="800"/>
                    <a:pt x="51" y="800"/>
                    <a:pt x="51" y="800"/>
                  </a:cubicBez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noFill/>
                </a:ln>
              </a:endParaRPr>
            </a:p>
          </p:txBody>
        </p:sp>
        <p:sp>
          <p:nvSpPr>
            <p:cNvPr id="47" name="Freeform 5"/>
            <p:cNvSpPr>
              <a:spLocks noEditPoints="1"/>
            </p:cNvSpPr>
            <p:nvPr userDrawn="1"/>
          </p:nvSpPr>
          <p:spPr bwMode="auto">
            <a:xfrm>
              <a:off x="-674327" y="4178683"/>
              <a:ext cx="851667" cy="851660"/>
            </a:xfrm>
            <a:custGeom>
              <a:avLst/>
              <a:gdLst/>
              <a:ahLst/>
              <a:cxnLst>
                <a:cxn ang="0">
                  <a:pos x="868" y="151"/>
                </a:cxn>
                <a:cxn ang="0">
                  <a:pos x="960" y="501"/>
                </a:cxn>
                <a:cxn ang="0">
                  <a:pos x="809" y="893"/>
                </a:cxn>
                <a:cxn ang="0">
                  <a:pos x="497" y="976"/>
                </a:cxn>
                <a:cxn ang="0">
                  <a:pos x="85" y="810"/>
                </a:cxn>
                <a:cxn ang="0">
                  <a:pos x="0" y="493"/>
                </a:cxn>
                <a:cxn ang="0">
                  <a:pos x="144" y="92"/>
                </a:cxn>
                <a:cxn ang="0">
                  <a:pos x="480" y="0"/>
                </a:cxn>
                <a:cxn ang="0">
                  <a:pos x="868" y="151"/>
                </a:cxn>
                <a:cxn ang="0">
                  <a:pos x="270" y="259"/>
                </a:cxn>
                <a:cxn ang="0">
                  <a:pos x="228" y="484"/>
                </a:cxn>
                <a:cxn ang="0">
                  <a:pos x="480" y="818"/>
                </a:cxn>
                <a:cxn ang="0">
                  <a:pos x="733" y="493"/>
                </a:cxn>
                <a:cxn ang="0">
                  <a:pos x="480" y="167"/>
                </a:cxn>
                <a:cxn ang="0">
                  <a:pos x="270" y="259"/>
                </a:cxn>
              </a:cxnLst>
              <a:rect l="0" t="0" r="r" b="b"/>
              <a:pathLst>
                <a:path w="960" h="976">
                  <a:moveTo>
                    <a:pt x="868" y="151"/>
                  </a:moveTo>
                  <a:cubicBezTo>
                    <a:pt x="927" y="226"/>
                    <a:pt x="960" y="351"/>
                    <a:pt x="960" y="501"/>
                  </a:cubicBezTo>
                  <a:cubicBezTo>
                    <a:pt x="960" y="676"/>
                    <a:pt x="910" y="810"/>
                    <a:pt x="809" y="893"/>
                  </a:cubicBezTo>
                  <a:cubicBezTo>
                    <a:pt x="742" y="951"/>
                    <a:pt x="624" y="976"/>
                    <a:pt x="497" y="976"/>
                  </a:cubicBezTo>
                  <a:cubicBezTo>
                    <a:pt x="312" y="976"/>
                    <a:pt x="160" y="918"/>
                    <a:pt x="85" y="810"/>
                  </a:cubicBezTo>
                  <a:cubicBezTo>
                    <a:pt x="26" y="726"/>
                    <a:pt x="0" y="626"/>
                    <a:pt x="0" y="493"/>
                  </a:cubicBezTo>
                  <a:cubicBezTo>
                    <a:pt x="0" y="309"/>
                    <a:pt x="51" y="167"/>
                    <a:pt x="144" y="92"/>
                  </a:cubicBezTo>
                  <a:cubicBezTo>
                    <a:pt x="219" y="34"/>
                    <a:pt x="346" y="0"/>
                    <a:pt x="480" y="0"/>
                  </a:cubicBezTo>
                  <a:cubicBezTo>
                    <a:pt x="657" y="0"/>
                    <a:pt x="792" y="51"/>
                    <a:pt x="868" y="151"/>
                  </a:cubicBezTo>
                  <a:close/>
                  <a:moveTo>
                    <a:pt x="270" y="259"/>
                  </a:moveTo>
                  <a:cubicBezTo>
                    <a:pt x="245" y="309"/>
                    <a:pt x="228" y="384"/>
                    <a:pt x="228" y="484"/>
                  </a:cubicBezTo>
                  <a:cubicBezTo>
                    <a:pt x="228" y="718"/>
                    <a:pt x="304" y="818"/>
                    <a:pt x="480" y="818"/>
                  </a:cubicBezTo>
                  <a:cubicBezTo>
                    <a:pt x="657" y="818"/>
                    <a:pt x="733" y="718"/>
                    <a:pt x="733" y="493"/>
                  </a:cubicBezTo>
                  <a:cubicBezTo>
                    <a:pt x="733" y="267"/>
                    <a:pt x="657" y="167"/>
                    <a:pt x="480" y="167"/>
                  </a:cubicBezTo>
                  <a:cubicBezTo>
                    <a:pt x="388" y="167"/>
                    <a:pt x="312" y="201"/>
                    <a:pt x="270" y="25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noFill/>
                </a:ln>
              </a:endParaRPr>
            </a:p>
          </p:txBody>
        </p:sp>
        <p:sp>
          <p:nvSpPr>
            <p:cNvPr id="48" name="Freeform 6"/>
            <p:cNvSpPr>
              <a:spLocks noEditPoints="1"/>
            </p:cNvSpPr>
            <p:nvPr userDrawn="1"/>
          </p:nvSpPr>
          <p:spPr bwMode="auto">
            <a:xfrm>
              <a:off x="274361" y="4178683"/>
              <a:ext cx="776199" cy="851660"/>
            </a:xfrm>
            <a:custGeom>
              <a:avLst/>
              <a:gdLst/>
              <a:ahLst/>
              <a:cxnLst>
                <a:cxn ang="0">
                  <a:pos x="212" y="976"/>
                </a:cxn>
                <a:cxn ang="0">
                  <a:pos x="0" y="976"/>
                </a:cxn>
                <a:cxn ang="0">
                  <a:pos x="0" y="0"/>
                </a:cxn>
                <a:cxn ang="0">
                  <a:pos x="491" y="0"/>
                </a:cxn>
                <a:cxn ang="0">
                  <a:pos x="787" y="85"/>
                </a:cxn>
                <a:cxn ang="0">
                  <a:pos x="880" y="312"/>
                </a:cxn>
                <a:cxn ang="0">
                  <a:pos x="770" y="573"/>
                </a:cxn>
                <a:cxn ang="0">
                  <a:pos x="550" y="632"/>
                </a:cxn>
                <a:cxn ang="0">
                  <a:pos x="212" y="632"/>
                </a:cxn>
                <a:cxn ang="0">
                  <a:pos x="212" y="976"/>
                </a:cxn>
                <a:cxn ang="0">
                  <a:pos x="500" y="455"/>
                </a:cxn>
                <a:cxn ang="0">
                  <a:pos x="610" y="430"/>
                </a:cxn>
                <a:cxn ang="0">
                  <a:pos x="652" y="312"/>
                </a:cxn>
                <a:cxn ang="0">
                  <a:pos x="576" y="177"/>
                </a:cxn>
                <a:cxn ang="0">
                  <a:pos x="500" y="169"/>
                </a:cxn>
                <a:cxn ang="0">
                  <a:pos x="212" y="169"/>
                </a:cxn>
                <a:cxn ang="0">
                  <a:pos x="212" y="455"/>
                </a:cxn>
                <a:cxn ang="0">
                  <a:pos x="500" y="455"/>
                </a:cxn>
              </a:cxnLst>
              <a:rect l="0" t="0" r="r" b="b"/>
              <a:pathLst>
                <a:path w="880" h="976">
                  <a:moveTo>
                    <a:pt x="212" y="976"/>
                  </a:moveTo>
                  <a:cubicBezTo>
                    <a:pt x="0" y="976"/>
                    <a:pt x="0" y="976"/>
                    <a:pt x="0" y="9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1" y="0"/>
                    <a:pt x="491" y="0"/>
                    <a:pt x="491" y="0"/>
                  </a:cubicBezTo>
                  <a:cubicBezTo>
                    <a:pt x="669" y="0"/>
                    <a:pt x="728" y="17"/>
                    <a:pt x="787" y="85"/>
                  </a:cubicBezTo>
                  <a:cubicBezTo>
                    <a:pt x="847" y="152"/>
                    <a:pt x="880" y="228"/>
                    <a:pt x="880" y="312"/>
                  </a:cubicBezTo>
                  <a:cubicBezTo>
                    <a:pt x="880" y="421"/>
                    <a:pt x="838" y="514"/>
                    <a:pt x="770" y="573"/>
                  </a:cubicBezTo>
                  <a:cubicBezTo>
                    <a:pt x="711" y="615"/>
                    <a:pt x="660" y="632"/>
                    <a:pt x="550" y="632"/>
                  </a:cubicBezTo>
                  <a:cubicBezTo>
                    <a:pt x="212" y="632"/>
                    <a:pt x="212" y="632"/>
                    <a:pt x="212" y="632"/>
                  </a:cubicBezTo>
                  <a:cubicBezTo>
                    <a:pt x="212" y="976"/>
                    <a:pt x="212" y="976"/>
                    <a:pt x="212" y="976"/>
                  </a:cubicBezTo>
                  <a:close/>
                  <a:moveTo>
                    <a:pt x="500" y="455"/>
                  </a:moveTo>
                  <a:cubicBezTo>
                    <a:pt x="550" y="455"/>
                    <a:pt x="584" y="455"/>
                    <a:pt x="610" y="430"/>
                  </a:cubicBezTo>
                  <a:cubicBezTo>
                    <a:pt x="635" y="413"/>
                    <a:pt x="652" y="362"/>
                    <a:pt x="652" y="312"/>
                  </a:cubicBezTo>
                  <a:cubicBezTo>
                    <a:pt x="652" y="244"/>
                    <a:pt x="627" y="194"/>
                    <a:pt x="576" y="177"/>
                  </a:cubicBezTo>
                  <a:cubicBezTo>
                    <a:pt x="559" y="177"/>
                    <a:pt x="534" y="169"/>
                    <a:pt x="500" y="169"/>
                  </a:cubicBezTo>
                  <a:cubicBezTo>
                    <a:pt x="212" y="169"/>
                    <a:pt x="212" y="169"/>
                    <a:pt x="212" y="169"/>
                  </a:cubicBezTo>
                  <a:cubicBezTo>
                    <a:pt x="212" y="455"/>
                    <a:pt x="212" y="455"/>
                    <a:pt x="212" y="455"/>
                  </a:cubicBezTo>
                  <a:cubicBezTo>
                    <a:pt x="500" y="455"/>
                    <a:pt x="500" y="455"/>
                    <a:pt x="500" y="45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noFill/>
                </a:ln>
              </a:endParaRPr>
            </a:p>
          </p:txBody>
        </p:sp>
        <p:sp>
          <p:nvSpPr>
            <p:cNvPr id="49" name="Freeform 7"/>
            <p:cNvSpPr>
              <a:spLocks/>
            </p:cNvSpPr>
            <p:nvPr userDrawn="1"/>
          </p:nvSpPr>
          <p:spPr bwMode="auto">
            <a:xfrm>
              <a:off x="1126021" y="4178683"/>
              <a:ext cx="711516" cy="851660"/>
            </a:xfrm>
            <a:custGeom>
              <a:avLst/>
              <a:gdLst/>
              <a:ahLst/>
              <a:cxnLst>
                <a:cxn ang="0">
                  <a:pos x="66" y="79"/>
                </a:cxn>
                <a:cxn ang="0">
                  <a:pos x="49" y="79"/>
                </a:cxn>
                <a:cxn ang="0">
                  <a:pos x="49" y="46"/>
                </a:cxn>
                <a:cxn ang="0">
                  <a:pos x="17" y="46"/>
                </a:cxn>
                <a:cxn ang="0">
                  <a:pos x="17" y="79"/>
                </a:cxn>
                <a:cxn ang="0">
                  <a:pos x="0" y="79"/>
                </a:cxn>
                <a:cxn ang="0">
                  <a:pos x="0" y="0"/>
                </a:cxn>
                <a:cxn ang="0">
                  <a:pos x="17" y="0"/>
                </a:cxn>
                <a:cxn ang="0">
                  <a:pos x="17" y="32"/>
                </a:cxn>
                <a:cxn ang="0">
                  <a:pos x="49" y="32"/>
                </a:cxn>
                <a:cxn ang="0">
                  <a:pos x="49" y="0"/>
                </a:cxn>
                <a:cxn ang="0">
                  <a:pos x="66" y="0"/>
                </a:cxn>
                <a:cxn ang="0">
                  <a:pos x="66" y="79"/>
                </a:cxn>
                <a:cxn ang="0">
                  <a:pos x="66" y="79"/>
                </a:cxn>
              </a:cxnLst>
              <a:rect l="0" t="0" r="r" b="b"/>
              <a:pathLst>
                <a:path w="66" h="79">
                  <a:moveTo>
                    <a:pt x="66" y="79"/>
                  </a:moveTo>
                  <a:lnTo>
                    <a:pt x="49" y="79"/>
                  </a:lnTo>
                  <a:lnTo>
                    <a:pt x="49" y="46"/>
                  </a:lnTo>
                  <a:lnTo>
                    <a:pt x="17" y="46"/>
                  </a:lnTo>
                  <a:lnTo>
                    <a:pt x="17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32"/>
                  </a:lnTo>
                  <a:lnTo>
                    <a:pt x="49" y="32"/>
                  </a:lnTo>
                  <a:lnTo>
                    <a:pt x="49" y="0"/>
                  </a:lnTo>
                  <a:lnTo>
                    <a:pt x="66" y="0"/>
                  </a:lnTo>
                  <a:lnTo>
                    <a:pt x="66" y="79"/>
                  </a:lnTo>
                  <a:lnTo>
                    <a:pt x="66" y="7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noFill/>
                </a:ln>
              </a:endParaRPr>
            </a:p>
          </p:txBody>
        </p:sp>
        <p:sp>
          <p:nvSpPr>
            <p:cNvPr id="50" name="Freeform 8"/>
            <p:cNvSpPr>
              <a:spLocks noEditPoints="1"/>
            </p:cNvSpPr>
            <p:nvPr userDrawn="1"/>
          </p:nvSpPr>
          <p:spPr bwMode="auto">
            <a:xfrm>
              <a:off x="1945342" y="4178683"/>
              <a:ext cx="851667" cy="851660"/>
            </a:xfrm>
            <a:custGeom>
              <a:avLst/>
              <a:gdLst/>
              <a:ahLst/>
              <a:cxnLst>
                <a:cxn ang="0">
                  <a:pos x="868" y="151"/>
                </a:cxn>
                <a:cxn ang="0">
                  <a:pos x="960" y="501"/>
                </a:cxn>
                <a:cxn ang="0">
                  <a:pos x="809" y="893"/>
                </a:cxn>
                <a:cxn ang="0">
                  <a:pos x="497" y="976"/>
                </a:cxn>
                <a:cxn ang="0">
                  <a:pos x="85" y="810"/>
                </a:cxn>
                <a:cxn ang="0">
                  <a:pos x="0" y="493"/>
                </a:cxn>
                <a:cxn ang="0">
                  <a:pos x="144" y="92"/>
                </a:cxn>
                <a:cxn ang="0">
                  <a:pos x="480" y="0"/>
                </a:cxn>
                <a:cxn ang="0">
                  <a:pos x="868" y="151"/>
                </a:cxn>
                <a:cxn ang="0">
                  <a:pos x="270" y="259"/>
                </a:cxn>
                <a:cxn ang="0">
                  <a:pos x="228" y="484"/>
                </a:cxn>
                <a:cxn ang="0">
                  <a:pos x="480" y="818"/>
                </a:cxn>
                <a:cxn ang="0">
                  <a:pos x="733" y="493"/>
                </a:cxn>
                <a:cxn ang="0">
                  <a:pos x="480" y="167"/>
                </a:cxn>
                <a:cxn ang="0">
                  <a:pos x="270" y="259"/>
                </a:cxn>
              </a:cxnLst>
              <a:rect l="0" t="0" r="r" b="b"/>
              <a:pathLst>
                <a:path w="960" h="976">
                  <a:moveTo>
                    <a:pt x="868" y="151"/>
                  </a:moveTo>
                  <a:cubicBezTo>
                    <a:pt x="927" y="226"/>
                    <a:pt x="960" y="351"/>
                    <a:pt x="960" y="501"/>
                  </a:cubicBezTo>
                  <a:cubicBezTo>
                    <a:pt x="960" y="676"/>
                    <a:pt x="910" y="810"/>
                    <a:pt x="809" y="893"/>
                  </a:cubicBezTo>
                  <a:cubicBezTo>
                    <a:pt x="742" y="951"/>
                    <a:pt x="624" y="976"/>
                    <a:pt x="497" y="976"/>
                  </a:cubicBezTo>
                  <a:cubicBezTo>
                    <a:pt x="312" y="976"/>
                    <a:pt x="160" y="918"/>
                    <a:pt x="85" y="810"/>
                  </a:cubicBezTo>
                  <a:cubicBezTo>
                    <a:pt x="26" y="726"/>
                    <a:pt x="0" y="626"/>
                    <a:pt x="0" y="493"/>
                  </a:cubicBezTo>
                  <a:cubicBezTo>
                    <a:pt x="0" y="309"/>
                    <a:pt x="51" y="167"/>
                    <a:pt x="144" y="92"/>
                  </a:cubicBezTo>
                  <a:cubicBezTo>
                    <a:pt x="228" y="34"/>
                    <a:pt x="346" y="0"/>
                    <a:pt x="480" y="0"/>
                  </a:cubicBezTo>
                  <a:cubicBezTo>
                    <a:pt x="657" y="0"/>
                    <a:pt x="792" y="51"/>
                    <a:pt x="868" y="151"/>
                  </a:cubicBezTo>
                  <a:close/>
                  <a:moveTo>
                    <a:pt x="270" y="259"/>
                  </a:moveTo>
                  <a:cubicBezTo>
                    <a:pt x="245" y="309"/>
                    <a:pt x="228" y="384"/>
                    <a:pt x="228" y="484"/>
                  </a:cubicBezTo>
                  <a:cubicBezTo>
                    <a:pt x="228" y="718"/>
                    <a:pt x="304" y="818"/>
                    <a:pt x="480" y="818"/>
                  </a:cubicBezTo>
                  <a:cubicBezTo>
                    <a:pt x="657" y="818"/>
                    <a:pt x="733" y="718"/>
                    <a:pt x="733" y="493"/>
                  </a:cubicBezTo>
                  <a:cubicBezTo>
                    <a:pt x="733" y="267"/>
                    <a:pt x="657" y="167"/>
                    <a:pt x="480" y="167"/>
                  </a:cubicBezTo>
                  <a:cubicBezTo>
                    <a:pt x="388" y="167"/>
                    <a:pt x="312" y="201"/>
                    <a:pt x="270" y="25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noFill/>
                </a:ln>
              </a:endParaRPr>
            </a:p>
          </p:txBody>
        </p:sp>
        <p:sp>
          <p:nvSpPr>
            <p:cNvPr id="51" name="Freeform 9"/>
            <p:cNvSpPr>
              <a:spLocks/>
            </p:cNvSpPr>
            <p:nvPr userDrawn="1"/>
          </p:nvSpPr>
          <p:spPr bwMode="auto">
            <a:xfrm>
              <a:off x="2850908" y="4178683"/>
              <a:ext cx="819322" cy="851660"/>
            </a:xfrm>
            <a:custGeom>
              <a:avLst/>
              <a:gdLst/>
              <a:ahLst/>
              <a:cxnLst>
                <a:cxn ang="0">
                  <a:pos x="52" y="800"/>
                </a:cxn>
                <a:cxn ang="0">
                  <a:pos x="503" y="800"/>
                </a:cxn>
                <a:cxn ang="0">
                  <a:pos x="648" y="775"/>
                </a:cxn>
                <a:cxn ang="0">
                  <a:pos x="699" y="690"/>
                </a:cxn>
                <a:cxn ang="0">
                  <a:pos x="630" y="581"/>
                </a:cxn>
                <a:cxn ang="0">
                  <a:pos x="528" y="564"/>
                </a:cxn>
                <a:cxn ang="0">
                  <a:pos x="341" y="564"/>
                </a:cxn>
                <a:cxn ang="0">
                  <a:pos x="94" y="505"/>
                </a:cxn>
                <a:cxn ang="0">
                  <a:pos x="0" y="287"/>
                </a:cxn>
                <a:cxn ang="0">
                  <a:pos x="171" y="17"/>
                </a:cxn>
                <a:cxn ang="0">
                  <a:pos x="384" y="0"/>
                </a:cxn>
                <a:cxn ang="0">
                  <a:pos x="877" y="0"/>
                </a:cxn>
                <a:cxn ang="0">
                  <a:pos x="877" y="169"/>
                </a:cxn>
                <a:cxn ang="0">
                  <a:pos x="435" y="169"/>
                </a:cxn>
                <a:cxn ang="0">
                  <a:pos x="298" y="177"/>
                </a:cxn>
                <a:cxn ang="0">
                  <a:pos x="239" y="278"/>
                </a:cxn>
                <a:cxn ang="0">
                  <a:pos x="290" y="379"/>
                </a:cxn>
                <a:cxn ang="0">
                  <a:pos x="418" y="396"/>
                </a:cxn>
                <a:cxn ang="0">
                  <a:pos x="571" y="396"/>
                </a:cxn>
                <a:cxn ang="0">
                  <a:pos x="852" y="472"/>
                </a:cxn>
                <a:cxn ang="0">
                  <a:pos x="928" y="690"/>
                </a:cxn>
                <a:cxn ang="0">
                  <a:pos x="801" y="934"/>
                </a:cxn>
                <a:cxn ang="0">
                  <a:pos x="545" y="976"/>
                </a:cxn>
                <a:cxn ang="0">
                  <a:pos x="52" y="976"/>
                </a:cxn>
                <a:cxn ang="0">
                  <a:pos x="52" y="800"/>
                </a:cxn>
              </a:cxnLst>
              <a:rect l="0" t="0" r="r" b="b"/>
              <a:pathLst>
                <a:path w="928" h="976">
                  <a:moveTo>
                    <a:pt x="52" y="800"/>
                  </a:moveTo>
                  <a:cubicBezTo>
                    <a:pt x="503" y="800"/>
                    <a:pt x="503" y="800"/>
                    <a:pt x="503" y="800"/>
                  </a:cubicBezTo>
                  <a:cubicBezTo>
                    <a:pt x="579" y="800"/>
                    <a:pt x="622" y="791"/>
                    <a:pt x="648" y="775"/>
                  </a:cubicBezTo>
                  <a:cubicBezTo>
                    <a:pt x="673" y="758"/>
                    <a:pt x="699" y="724"/>
                    <a:pt x="699" y="690"/>
                  </a:cubicBezTo>
                  <a:cubicBezTo>
                    <a:pt x="699" y="640"/>
                    <a:pt x="673" y="606"/>
                    <a:pt x="630" y="581"/>
                  </a:cubicBezTo>
                  <a:cubicBezTo>
                    <a:pt x="613" y="573"/>
                    <a:pt x="571" y="564"/>
                    <a:pt x="528" y="564"/>
                  </a:cubicBezTo>
                  <a:cubicBezTo>
                    <a:pt x="341" y="564"/>
                    <a:pt x="341" y="564"/>
                    <a:pt x="341" y="564"/>
                  </a:cubicBezTo>
                  <a:cubicBezTo>
                    <a:pt x="222" y="564"/>
                    <a:pt x="145" y="547"/>
                    <a:pt x="94" y="505"/>
                  </a:cubicBezTo>
                  <a:cubicBezTo>
                    <a:pt x="35" y="446"/>
                    <a:pt x="0" y="371"/>
                    <a:pt x="0" y="287"/>
                  </a:cubicBezTo>
                  <a:cubicBezTo>
                    <a:pt x="0" y="160"/>
                    <a:pt x="69" y="51"/>
                    <a:pt x="171" y="17"/>
                  </a:cubicBezTo>
                  <a:cubicBezTo>
                    <a:pt x="222" y="0"/>
                    <a:pt x="273" y="0"/>
                    <a:pt x="384" y="0"/>
                  </a:cubicBezTo>
                  <a:cubicBezTo>
                    <a:pt x="877" y="0"/>
                    <a:pt x="877" y="0"/>
                    <a:pt x="877" y="0"/>
                  </a:cubicBezTo>
                  <a:cubicBezTo>
                    <a:pt x="877" y="169"/>
                    <a:pt x="877" y="169"/>
                    <a:pt x="877" y="169"/>
                  </a:cubicBezTo>
                  <a:cubicBezTo>
                    <a:pt x="435" y="169"/>
                    <a:pt x="435" y="169"/>
                    <a:pt x="435" y="169"/>
                  </a:cubicBezTo>
                  <a:cubicBezTo>
                    <a:pt x="341" y="177"/>
                    <a:pt x="333" y="177"/>
                    <a:pt x="298" y="177"/>
                  </a:cubicBezTo>
                  <a:cubicBezTo>
                    <a:pt x="256" y="194"/>
                    <a:pt x="239" y="228"/>
                    <a:pt x="239" y="278"/>
                  </a:cubicBezTo>
                  <a:cubicBezTo>
                    <a:pt x="239" y="329"/>
                    <a:pt x="256" y="362"/>
                    <a:pt x="290" y="379"/>
                  </a:cubicBezTo>
                  <a:cubicBezTo>
                    <a:pt x="324" y="388"/>
                    <a:pt x="341" y="396"/>
                    <a:pt x="418" y="396"/>
                  </a:cubicBezTo>
                  <a:cubicBezTo>
                    <a:pt x="571" y="396"/>
                    <a:pt x="571" y="396"/>
                    <a:pt x="571" y="396"/>
                  </a:cubicBezTo>
                  <a:cubicBezTo>
                    <a:pt x="716" y="396"/>
                    <a:pt x="801" y="413"/>
                    <a:pt x="852" y="472"/>
                  </a:cubicBezTo>
                  <a:cubicBezTo>
                    <a:pt x="903" y="514"/>
                    <a:pt x="928" y="606"/>
                    <a:pt x="928" y="690"/>
                  </a:cubicBezTo>
                  <a:cubicBezTo>
                    <a:pt x="928" y="791"/>
                    <a:pt x="877" y="884"/>
                    <a:pt x="801" y="934"/>
                  </a:cubicBezTo>
                  <a:cubicBezTo>
                    <a:pt x="758" y="968"/>
                    <a:pt x="690" y="976"/>
                    <a:pt x="545" y="976"/>
                  </a:cubicBezTo>
                  <a:cubicBezTo>
                    <a:pt x="52" y="976"/>
                    <a:pt x="52" y="976"/>
                    <a:pt x="52" y="976"/>
                  </a:cubicBezTo>
                  <a:cubicBezTo>
                    <a:pt x="52" y="800"/>
                    <a:pt x="52" y="800"/>
                    <a:pt x="52" y="800"/>
                  </a:cubicBez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52" name="Slide Number Placeholder 5"/>
          <p:cNvSpPr txBox="1">
            <a:spLocks/>
          </p:cNvSpPr>
          <p:nvPr/>
        </p:nvSpPr>
        <p:spPr>
          <a:xfrm>
            <a:off x="8658366" y="6587904"/>
            <a:ext cx="457200" cy="214024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9C6E6-8982-405B-A92C-3F86EADB632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0" y="0"/>
            <a:ext cx="9144000" cy="84667"/>
          </a:xfrm>
          <a:prstGeom prst="rect">
            <a:avLst/>
          </a:prstGeom>
          <a:solidFill>
            <a:srgbClr val="00559A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51" r:id="rId3"/>
    <p:sldLayoutId id="2147483654" r:id="rId4"/>
    <p:sldLayoutId id="2147483679" r:id="rId5"/>
    <p:sldLayoutId id="2147483684" r:id="rId6"/>
    <p:sldLayoutId id="2147483688" r:id="rId7"/>
    <p:sldLayoutId id="2147483687" r:id="rId8"/>
    <p:sldLayoutId id="2147483689" r:id="rId9"/>
    <p:sldLayoutId id="2147483665" r:id="rId10"/>
    <p:sldLayoutId id="2147483655" r:id="rId11"/>
    <p:sldLayoutId id="2147483682" r:id="rId12"/>
    <p:sldLayoutId id="214748369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ts val="600"/>
        </a:spcBef>
        <a:buNone/>
        <a:defRPr lang="en-US" sz="3600" b="1" kern="1200" dirty="0" smtClean="0">
          <a:solidFill>
            <a:srgbClr val="0077C5"/>
          </a:solidFill>
          <a:latin typeface="+mj-lt"/>
          <a:ea typeface="+mj-ea"/>
          <a:cs typeface="Arial" pitchFamily="34" charset="0"/>
        </a:defRPr>
      </a:lvl1pPr>
    </p:titleStyle>
    <p:bodyStyle>
      <a:lvl1pPr marL="230188" indent="-230188" algn="l" defTabSz="914400" rtl="0" eaLnBrk="1" latinLnBrk="0" hangingPunct="1">
        <a:spcBef>
          <a:spcPct val="20000"/>
        </a:spcBef>
        <a:buClr>
          <a:srgbClr val="0077C5"/>
        </a:buClr>
        <a:buFont typeface="Arial" pitchFamily="34" charset="0"/>
        <a:buChar char="•"/>
        <a:defRPr lang="en-US" sz="2400" kern="1200" dirty="0" smtClean="0">
          <a:solidFill>
            <a:schemeClr val="bg1">
              <a:lumMod val="50000"/>
            </a:schemeClr>
          </a:solidFill>
          <a:latin typeface="+mn-lt"/>
          <a:ea typeface="+mn-ea"/>
          <a:cs typeface="Arial" pitchFamily="34" charset="0"/>
        </a:defRPr>
      </a:lvl1pPr>
      <a:lvl2pPr marL="466344" indent="-219456" algn="l" defTabSz="914400" rtl="0" eaLnBrk="1" latinLnBrk="0" hangingPunct="1">
        <a:spcBef>
          <a:spcPts val="480"/>
        </a:spcBef>
        <a:spcAft>
          <a:spcPts val="0"/>
        </a:spcAft>
        <a:buClr>
          <a:srgbClr val="0077C5"/>
        </a:buClr>
        <a:buSzPct val="70000"/>
        <a:buFont typeface="Arial Unicode MS"/>
        <a:buChar char="￮"/>
        <a:defRPr lang="en-US" sz="2000" kern="1200" baseline="0" dirty="0" smtClean="0">
          <a:solidFill>
            <a:schemeClr val="bg1">
              <a:lumMod val="50000"/>
            </a:schemeClr>
          </a:solidFill>
          <a:latin typeface="+mn-lt"/>
          <a:ea typeface="+mn-ea"/>
          <a:cs typeface="Arial" pitchFamily="34" charset="0"/>
        </a:defRPr>
      </a:lvl2pPr>
      <a:lvl3pPr marL="803275" indent="-219456" algn="l" defTabSz="914400" rtl="0" eaLnBrk="1" latinLnBrk="0" hangingPunct="1">
        <a:spcBef>
          <a:spcPct val="20000"/>
        </a:spcBef>
        <a:buClr>
          <a:srgbClr val="0077C5"/>
        </a:buClr>
        <a:buSzPct val="90000"/>
        <a:buFont typeface="Lucida Grande"/>
        <a:buChar char="‒"/>
        <a:defRPr lang="en-US" sz="1600" kern="1200" dirty="0" smtClean="0">
          <a:solidFill>
            <a:schemeClr val="bg1">
              <a:lumMod val="50000"/>
            </a:schemeClr>
          </a:solidFill>
          <a:latin typeface="+mn-lt"/>
          <a:ea typeface="+mn-ea"/>
          <a:cs typeface="Arial" pitchFamily="34" charset="0"/>
        </a:defRPr>
      </a:lvl3pPr>
      <a:lvl4pPr marL="1144588" indent="-219456" algn="l" defTabSz="914400" rtl="0" eaLnBrk="1" latinLnBrk="0" hangingPunct="1">
        <a:spcBef>
          <a:spcPct val="20000"/>
        </a:spcBef>
        <a:buClr>
          <a:srgbClr val="0077C5"/>
        </a:buClr>
        <a:buFont typeface="Wingdings" charset="2"/>
        <a:buChar char="§"/>
        <a:defRPr lang="en-US" sz="1400" kern="1200" dirty="0" smtClean="0">
          <a:solidFill>
            <a:schemeClr val="bg1">
              <a:lumMod val="50000"/>
            </a:schemeClr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7C5"/>
        </a:buClr>
        <a:buFont typeface="Arial" pitchFamily="34" charset="0"/>
        <a:buChar char="•"/>
        <a:defRPr lang="en-US" sz="1200" kern="1200" dirty="0" smtClean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84062" y="4882608"/>
            <a:ext cx="5662738" cy="508001"/>
          </a:xfrm>
        </p:spPr>
        <p:txBody>
          <a:bodyPr>
            <a:noAutofit/>
          </a:bodyPr>
          <a:lstStyle/>
          <a:p>
            <a:r>
              <a:rPr lang="en-US" sz="3600" dirty="0" smtClean="0"/>
              <a:t>Attila </a:t>
            </a:r>
            <a:r>
              <a:rPr lang="en-US" sz="3600" dirty="0" err="1" smtClean="0"/>
              <a:t>Marosi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20707"/>
            <a:ext cx="6156960" cy="2724821"/>
          </a:xfrm>
        </p:spPr>
        <p:txBody>
          <a:bodyPr/>
          <a:lstStyle/>
          <a:p>
            <a:r>
              <a:rPr lang="en-GB" sz="4400" dirty="0" smtClean="0">
                <a:latin typeface="Lucida Grande CE"/>
                <a:cs typeface="Lucida Grande CE"/>
              </a:rPr>
              <a:t>     </a:t>
            </a:r>
            <a:r>
              <a:rPr lang="en-GB" sz="4800" dirty="0" smtClean="0">
                <a:latin typeface="Lucida Grande CE"/>
                <a:cs typeface="Lucida Grande CE"/>
              </a:rPr>
              <a:t>Inside Spying</a:t>
            </a:r>
            <a:r>
              <a:rPr lang="en-GB" sz="4400" dirty="0" smtClean="0">
                <a:latin typeface="Lucida Grande CE"/>
                <a:cs typeface="Lucida Grande CE"/>
              </a:rPr>
              <a:t/>
            </a:r>
            <a:br>
              <a:rPr lang="en-GB" sz="4400" dirty="0" smtClean="0">
                <a:latin typeface="Lucida Grande CE"/>
                <a:cs typeface="Lucida Grande CE"/>
              </a:rPr>
            </a:br>
            <a:r>
              <a:rPr lang="en-GB" sz="2000" dirty="0">
                <a:latin typeface="Lucida Grande CE"/>
                <a:cs typeface="Lucida Grande CE"/>
              </a:rPr>
              <a:t>	</a:t>
            </a:r>
            <a:r>
              <a:rPr lang="en-GB" sz="2800" dirty="0" err="1" smtClean="0">
                <a:latin typeface="Lucida Grande CE"/>
                <a:cs typeface="Lucida Grande CE"/>
              </a:rPr>
              <a:t>FinSpy</a:t>
            </a:r>
            <a:r>
              <a:rPr lang="en-GB" sz="2800" dirty="0" smtClean="0">
                <a:latin typeface="Lucida Grande CE"/>
                <a:cs typeface="Lucida Grande CE"/>
              </a:rPr>
              <a:t> for Android</a:t>
            </a:r>
            <a:endParaRPr lang="en-US" sz="3200" dirty="0">
              <a:latin typeface="Lucida Grande CE"/>
              <a:cs typeface="Lucida Grande C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182232"/>
            <a:ext cx="3325091" cy="5556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82694" y="5499207"/>
            <a:ext cx="5648325" cy="907040"/>
          </a:xfrm>
        </p:spPr>
        <p:txBody>
          <a:bodyPr>
            <a:normAutofit lnSpcReduction="10000"/>
          </a:bodyPr>
          <a:lstStyle/>
          <a:p>
            <a:r>
              <a:rPr lang="hu-HU" sz="3100" dirty="0" smtClean="0"/>
              <a:t>Senior Threat</a:t>
            </a:r>
            <a:r>
              <a:rPr lang="en-GB" sz="3100" dirty="0" smtClean="0"/>
              <a:t> R</a:t>
            </a:r>
            <a:r>
              <a:rPr lang="hu-HU" sz="3100" dirty="0" smtClean="0"/>
              <a:t>esearcher</a:t>
            </a:r>
          </a:p>
          <a:p>
            <a:r>
              <a:rPr lang="hu-HU" sz="1900" dirty="0" smtClean="0">
                <a:solidFill>
                  <a:srgbClr val="E46200"/>
                </a:solidFill>
              </a:rPr>
              <a:t>OSCE, OSCP, ECSA, CEH</a:t>
            </a:r>
          </a:p>
        </p:txBody>
      </p:sp>
    </p:spTree>
    <p:extLst>
      <p:ext uri="{BB962C8B-B14F-4D97-AF65-F5344CB8AC3E}">
        <p14:creationId xmlns:p14="http://schemas.microsoft.com/office/powerpoint/2010/main" val="2228291854"/>
      </p:ext>
    </p:extLst>
  </p:cSld>
  <p:clrMapOvr>
    <a:masterClrMapping/>
  </p:clrMapOvr>
  <p:transition xmlns:p14="http://schemas.microsoft.com/office/powerpoint/2010/main" advTm="1966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879" y="6529847"/>
            <a:ext cx="5933294" cy="359073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sz="1600" b="0" spc="0" dirty="0">
                <a:solidFill>
                  <a:schemeClr val="bg1"/>
                </a:solidFill>
                <a:latin typeface="Geneva"/>
                <a:cs typeface="Geneva"/>
              </a:rPr>
              <a:t>Inside Spying   –   Attila MAROSI   -   SOPHOSLABS</a:t>
            </a:r>
            <a:endParaRPr lang="en-CA" sz="1600" b="0" spc="0" dirty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3820" y="331711"/>
            <a:ext cx="85776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68B1"/>
                </a:solidFill>
                <a:latin typeface="Lucida Grande CE"/>
                <a:cs typeface="Lucida Grande CE"/>
              </a:rPr>
              <a:t>Where the </a:t>
            </a:r>
            <a:r>
              <a:rPr lang="en-US" sz="3200" b="1" dirty="0" err="1">
                <a:solidFill>
                  <a:srgbClr val="0068B1"/>
                </a:solidFill>
                <a:latin typeface="Lucida Grande CE"/>
                <a:cs typeface="Lucida Grande CE"/>
              </a:rPr>
              <a:t>config</a:t>
            </a:r>
            <a:r>
              <a:rPr lang="en-US" sz="3200" b="1" dirty="0">
                <a:solidFill>
                  <a:srgbClr val="0068B1"/>
                </a:solidFill>
                <a:latin typeface="Lucida Grande CE"/>
                <a:cs typeface="Lucida Grande CE"/>
              </a:rPr>
              <a:t> comes from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918" y="2597242"/>
            <a:ext cx="8744914" cy="1554272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s-IS" sz="1900" b="1" dirty="0" smtClean="0">
                <a:solidFill>
                  <a:srgbClr val="E46200"/>
                </a:solidFill>
                <a:latin typeface="Courier New"/>
                <a:cs typeface="Courier New"/>
              </a:rPr>
              <a:t>504b </a:t>
            </a:r>
            <a:r>
              <a:rPr lang="is-IS" sz="1900" b="1" dirty="0">
                <a:solidFill>
                  <a:srgbClr val="E46200"/>
                </a:solidFill>
                <a:latin typeface="Courier New"/>
                <a:cs typeface="Courier New"/>
              </a:rPr>
              <a:t>0102</a:t>
            </a:r>
            <a:r>
              <a:rPr lang="is-IS" sz="1900" dirty="0">
                <a:solidFill>
                  <a:srgbClr val="E46200"/>
                </a:solidFill>
                <a:latin typeface="Courier New"/>
                <a:cs typeface="Courier New"/>
              </a:rPr>
              <a:t> </a:t>
            </a:r>
            <a:r>
              <a:rPr lang="is-IS" sz="1900" dirty="0">
                <a:latin typeface="Courier New"/>
                <a:cs typeface="Courier New"/>
              </a:rPr>
              <a:t>0a00 0a00 0000 0000 2e50 8e3f  PK...........P.?</a:t>
            </a:r>
          </a:p>
          <a:p>
            <a:pPr algn="ctr"/>
            <a:r>
              <a:rPr lang="is-IS" sz="1900" dirty="0" smtClean="0">
                <a:latin typeface="Courier New"/>
                <a:cs typeface="Courier New"/>
              </a:rPr>
              <a:t>0000 </a:t>
            </a:r>
            <a:r>
              <a:rPr lang="is-IS" sz="1900" dirty="0">
                <a:latin typeface="Courier New"/>
                <a:cs typeface="Courier New"/>
              </a:rPr>
              <a:t>0000 0000 0000 0000 0000 2000 0400  ............ ...</a:t>
            </a:r>
          </a:p>
          <a:p>
            <a:pPr algn="ctr"/>
            <a:r>
              <a:rPr lang="is-IS" sz="1900" dirty="0" smtClean="0">
                <a:latin typeface="Courier New"/>
                <a:cs typeface="Courier New"/>
              </a:rPr>
              <a:t>0000 </a:t>
            </a:r>
            <a:r>
              <a:rPr lang="is-IS" sz="1900" dirty="0">
                <a:latin typeface="Courier New"/>
                <a:cs typeface="Courier New"/>
              </a:rPr>
              <a:t>0000 </a:t>
            </a:r>
            <a:r>
              <a:rPr lang="is-IS" sz="1900" b="1" dirty="0">
                <a:solidFill>
                  <a:srgbClr val="008000"/>
                </a:solidFill>
                <a:latin typeface="Courier New"/>
                <a:cs typeface="Courier New"/>
              </a:rPr>
              <a:t>4651</a:t>
            </a:r>
            <a:r>
              <a:rPr lang="is-IS" sz="1900" b="1" dirty="0">
                <a:latin typeface="Courier New"/>
                <a:cs typeface="Courier New"/>
              </a:rPr>
              <a:t> </a:t>
            </a:r>
            <a:r>
              <a:rPr lang="is-IS" sz="1900" b="1" dirty="0">
                <a:solidFill>
                  <a:srgbClr val="FF0000"/>
                </a:solidFill>
                <a:latin typeface="Courier New"/>
                <a:cs typeface="Courier New"/>
              </a:rPr>
              <a:t>4941 414a</a:t>
            </a:r>
            <a:r>
              <a:rPr lang="is-IS" sz="19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is-IS" sz="1900" dirty="0">
                <a:latin typeface="Courier New"/>
                <a:cs typeface="Courier New"/>
              </a:rPr>
              <a:t>0000 0000 6173  ....</a:t>
            </a:r>
            <a:r>
              <a:rPr lang="is-IS" sz="19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FQ</a:t>
            </a:r>
            <a:r>
              <a:rPr lang="is-IS" sz="1900" b="1" dirty="0">
                <a:solidFill>
                  <a:srgbClr val="FF0000"/>
                </a:solidFill>
                <a:latin typeface="Courier New"/>
                <a:cs typeface="Courier New"/>
              </a:rPr>
              <a:t>IAAJ</a:t>
            </a:r>
            <a:r>
              <a:rPr lang="is-IS" sz="1900" dirty="0">
                <a:latin typeface="Courier New"/>
                <a:cs typeface="Courier New"/>
              </a:rPr>
              <a:t>....</a:t>
            </a:r>
            <a:r>
              <a:rPr lang="is-IS" sz="1900" b="1" dirty="0">
                <a:latin typeface="Courier New"/>
                <a:cs typeface="Courier New"/>
              </a:rPr>
              <a:t>as</a:t>
            </a:r>
          </a:p>
          <a:p>
            <a:pPr algn="ctr"/>
            <a:r>
              <a:rPr lang="is-IS" sz="1900" dirty="0" smtClean="0">
                <a:latin typeface="Courier New"/>
                <a:cs typeface="Courier New"/>
              </a:rPr>
              <a:t>7365 </a:t>
            </a:r>
            <a:r>
              <a:rPr lang="is-IS" sz="1900" dirty="0">
                <a:latin typeface="Courier New"/>
                <a:cs typeface="Courier New"/>
              </a:rPr>
              <a:t>7473 2f43 6f6e 6669 6775 7261 7469  </a:t>
            </a:r>
            <a:r>
              <a:rPr lang="is-IS" sz="1900" b="1" dirty="0">
                <a:latin typeface="Courier New"/>
                <a:cs typeface="Courier New"/>
              </a:rPr>
              <a:t>sets/Configurati</a:t>
            </a:r>
          </a:p>
          <a:p>
            <a:pPr algn="ctr"/>
            <a:r>
              <a:rPr lang="is-IS" sz="1900" dirty="0" smtClean="0">
                <a:latin typeface="Courier New"/>
                <a:cs typeface="Courier New"/>
              </a:rPr>
              <a:t>6f6e </a:t>
            </a:r>
            <a:r>
              <a:rPr lang="is-IS" sz="1900" dirty="0">
                <a:latin typeface="Courier New"/>
                <a:cs typeface="Courier New"/>
              </a:rPr>
              <a:t>732f </a:t>
            </a:r>
            <a:r>
              <a:rPr lang="is-IS" sz="1900" b="1" dirty="0">
                <a:latin typeface="Courier New"/>
                <a:cs typeface="Courier New"/>
              </a:rPr>
              <a:t>6475 6d6d 7330 2e64 6174</a:t>
            </a:r>
            <a:r>
              <a:rPr lang="is-IS" sz="1900" dirty="0">
                <a:latin typeface="Courier New"/>
                <a:cs typeface="Courier New"/>
              </a:rPr>
              <a:t> feca  </a:t>
            </a:r>
            <a:r>
              <a:rPr lang="is-IS" sz="1900" b="1" dirty="0">
                <a:latin typeface="Courier New"/>
                <a:cs typeface="Courier New"/>
              </a:rPr>
              <a:t>ons/dumms0.dat</a:t>
            </a:r>
            <a:r>
              <a:rPr lang="is-IS" sz="1900" dirty="0">
                <a:latin typeface="Courier New"/>
                <a:cs typeface="Courier New"/>
              </a:rPr>
              <a:t>.</a:t>
            </a:r>
            <a:r>
              <a:rPr lang="is-IS" sz="1900" dirty="0" smtClean="0">
                <a:latin typeface="Courier New"/>
                <a:cs typeface="Courier New"/>
              </a:rPr>
              <a:t>. </a:t>
            </a:r>
            <a:endParaRPr lang="en-US" sz="19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41" y="4235368"/>
            <a:ext cx="113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Where: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48963"/>
              </p:ext>
            </p:extLst>
          </p:nvPr>
        </p:nvGraphicFramePr>
        <p:xfrm>
          <a:off x="289955" y="4803982"/>
          <a:ext cx="8653392" cy="1355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0788"/>
                <a:gridCol w="3104594"/>
                <a:gridCol w="1958010"/>
              </a:tblGrid>
              <a:tr h="363221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2000" dirty="0" smtClean="0">
                          <a:solidFill>
                            <a:srgbClr val="FF6600"/>
                          </a:solidFill>
                        </a:rPr>
                        <a:t>PK signature</a:t>
                      </a:r>
                      <a:endParaRPr lang="en-US" sz="20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chemeClr val="accent2"/>
                          </a:solidFill>
                        </a:rPr>
                        <a:t>\x50\x4b\x01\x02</a:t>
                      </a:r>
                      <a:endParaRPr lang="en-US" sz="2400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chemeClr val="accent2"/>
                          </a:solidFill>
                        </a:rPr>
                        <a:t>‘PK\x01\x02’</a:t>
                      </a:r>
                      <a:endParaRPr lang="en-US" sz="2400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332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8000"/>
                          </a:solidFill>
                        </a:rPr>
                        <a:t>Internal file attributes (2 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400" b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\x46 \x51</a:t>
                      </a:r>
                      <a:endParaRPr lang="en-US" sz="2400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is-IS" sz="2400" b="1" dirty="0" smtClean="0">
                          <a:solidFill>
                            <a:srgbClr val="4A793F"/>
                          </a:solidFill>
                          <a:latin typeface="Courier New"/>
                          <a:cs typeface="Courier New"/>
                        </a:rPr>
                        <a:t>FQ</a:t>
                      </a:r>
                      <a:endParaRPr lang="en-US" sz="2400" b="1" dirty="0">
                        <a:solidFill>
                          <a:srgbClr val="4A793F"/>
                        </a:solidFill>
                      </a:endParaRPr>
                    </a:p>
                  </a:txBody>
                  <a:tcPr/>
                </a:tc>
              </a:tr>
              <a:tr h="329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External file attributes (4 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is-IS" sz="2400" b="1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\x49\x41\x41\x4a</a:t>
                      </a:r>
                      <a:r>
                        <a:rPr lang="is-IS" sz="2400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is-IS" sz="2400" b="1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IAAJ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9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all together                    (6 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400" b="1" dirty="0" smtClean="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FQIAAJ</a:t>
                      </a:r>
                      <a:endParaRPr lang="en-US" sz="2400" b="1" dirty="0" smtClean="0">
                        <a:solidFill>
                          <a:srgbClr val="33333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07558" y="942309"/>
            <a:ext cx="8447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Directory </a:t>
            </a:r>
            <a:r>
              <a:rPr lang="en-US" dirty="0">
                <a:latin typeface="Courier New"/>
                <a:cs typeface="Courier New"/>
              </a:rPr>
              <a:t>of e</a:t>
            </a:r>
            <a:r>
              <a:rPr lang="en-US" dirty="0" smtClean="0">
                <a:latin typeface="Courier New"/>
                <a:cs typeface="Courier New"/>
              </a:rPr>
              <a:t>:\</a:t>
            </a:r>
            <a:r>
              <a:rPr lang="en-US" dirty="0">
                <a:latin typeface="Courier New"/>
                <a:cs typeface="Courier New"/>
              </a:rPr>
              <a:t>out\</a:t>
            </a:r>
            <a:r>
              <a:rPr lang="en-US" b="1" dirty="0">
                <a:latin typeface="Courier New"/>
                <a:cs typeface="Courier New"/>
              </a:rPr>
              <a:t>assets\</a:t>
            </a:r>
            <a:r>
              <a:rPr lang="en-US" b="1" dirty="0" smtClean="0">
                <a:latin typeface="Courier New"/>
                <a:cs typeface="Courier New"/>
              </a:rPr>
              <a:t>Configurations</a:t>
            </a:r>
            <a:endParaRPr lang="en-US" dirty="0">
              <a:latin typeface="Courier New"/>
              <a:cs typeface="Courier New"/>
            </a:endParaRPr>
          </a:p>
          <a:p>
            <a:r>
              <a:rPr lang="is-IS" dirty="0">
                <a:latin typeface="Courier New"/>
                <a:cs typeface="Courier New"/>
              </a:rPr>
              <a:t>10/05/2014  01:23 PM                 </a:t>
            </a:r>
            <a:r>
              <a:rPr lang="is-IS" dirty="0" smtClean="0">
                <a:latin typeface="Courier New"/>
                <a:cs typeface="Courier New"/>
              </a:rPr>
              <a:t>     0 </a:t>
            </a:r>
            <a:r>
              <a:rPr lang="is-IS" b="1" dirty="0">
                <a:latin typeface="Courier New"/>
                <a:cs typeface="Courier New"/>
              </a:rPr>
              <a:t>dumms0.</a:t>
            </a:r>
            <a:r>
              <a:rPr lang="is-IS" b="1" dirty="0" smtClean="0">
                <a:latin typeface="Courier New"/>
                <a:cs typeface="Courier New"/>
              </a:rPr>
              <a:t>dat</a:t>
            </a:r>
          </a:p>
          <a:p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...</a:t>
            </a:r>
            <a:r>
              <a:rPr lang="en-US" dirty="0" smtClean="0">
                <a:latin typeface="Courier New"/>
                <a:cs typeface="Courier New"/>
              </a:rPr>
              <a:t>]</a:t>
            </a:r>
          </a:p>
          <a:p>
            <a:r>
              <a:rPr lang="en-US" dirty="0" smtClean="0">
                <a:latin typeface="Courier New"/>
                <a:cs typeface="Courier New"/>
              </a:rPr>
              <a:t>10</a:t>
            </a:r>
            <a:r>
              <a:rPr lang="en-US" dirty="0">
                <a:latin typeface="Courier New"/>
                <a:cs typeface="Courier New"/>
              </a:rPr>
              <a:t>/05/2014  01:23 PM                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en-US" b="1" dirty="0" smtClean="0">
                <a:latin typeface="Courier New"/>
                <a:cs typeface="Courier New"/>
              </a:rPr>
              <a:t>0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dumms99.dat</a:t>
            </a:r>
          </a:p>
          <a:p>
            <a:r>
              <a:rPr lang="en-US" dirty="0">
                <a:latin typeface="Courier New"/>
                <a:cs typeface="Courier New"/>
              </a:rPr>
              <a:t>             </a:t>
            </a:r>
            <a:r>
              <a:rPr lang="en-US" sz="2400" b="1" dirty="0">
                <a:latin typeface="Courier New"/>
                <a:cs typeface="Courier New"/>
              </a:rPr>
              <a:t>200 File(s) </a:t>
            </a:r>
            <a:r>
              <a:rPr lang="en-US" sz="2400" b="1" dirty="0" smtClean="0">
                <a:latin typeface="Courier New"/>
                <a:cs typeface="Courier New"/>
              </a:rPr>
              <a:t>          0 bytes</a:t>
            </a:r>
            <a:endParaRPr lang="en-US" b="1" dirty="0">
              <a:latin typeface="Courier New"/>
              <a:cs typeface="Courier New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67" y="242801"/>
            <a:ext cx="898565" cy="8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851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879" y="6529847"/>
            <a:ext cx="5933294" cy="359073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sz="1600" b="0" spc="0" dirty="0">
                <a:solidFill>
                  <a:schemeClr val="bg1"/>
                </a:solidFill>
                <a:latin typeface="Geneva"/>
                <a:cs typeface="Geneva"/>
              </a:rPr>
              <a:t>Inside Spying   –   Attila MAROSI   -   SOPHOSLABS</a:t>
            </a:r>
            <a:endParaRPr lang="en-CA" sz="1600" b="0" spc="0" dirty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3820" y="331711"/>
            <a:ext cx="85776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68B1"/>
                </a:solidFill>
                <a:latin typeface="Lucida Grande CE"/>
                <a:cs typeface="Lucida Grande CE"/>
              </a:rPr>
              <a:t>The extracted </a:t>
            </a:r>
            <a:r>
              <a:rPr lang="en-US" sz="3200" b="1" dirty="0" err="1">
                <a:solidFill>
                  <a:srgbClr val="0068B1"/>
                </a:solidFill>
                <a:latin typeface="Lucida Grande CE"/>
                <a:cs typeface="Lucida Grande CE"/>
              </a:rPr>
              <a:t>config</a:t>
            </a:r>
            <a:r>
              <a:rPr lang="en-US" sz="3200" b="1" dirty="0">
                <a:solidFill>
                  <a:srgbClr val="0068B1"/>
                </a:solidFill>
                <a:latin typeface="Lucida Grande CE"/>
                <a:cs typeface="Lucida Grande CE"/>
              </a:rPr>
              <a:t> </a:t>
            </a:r>
            <a:r>
              <a:rPr lang="en-US" sz="3200" b="1" dirty="0" smtClean="0">
                <a:solidFill>
                  <a:srgbClr val="0068B1"/>
                </a:solidFill>
                <a:latin typeface="Lucida Grande CE"/>
                <a:cs typeface="Lucida Grande CE"/>
              </a:rPr>
              <a:t>data (TLV):</a:t>
            </a:r>
            <a:endParaRPr lang="en-US" sz="3200" b="1" dirty="0">
              <a:solidFill>
                <a:srgbClr val="0068B1"/>
              </a:solidFill>
              <a:latin typeface="Lucida Grande CE"/>
              <a:cs typeface="Lucida Grande C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658" y="1017626"/>
            <a:ext cx="8819870" cy="3785652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15 </a:t>
            </a:r>
            <a:r>
              <a:rPr lang="de-DE" sz="1600" b="1" dirty="0">
                <a:solidFill>
                  <a:schemeClr val="accent1"/>
                </a:solidFill>
                <a:latin typeface="Courier New"/>
                <a:cs typeface="Courier New"/>
              </a:rPr>
              <a:t>02 00 00 </a:t>
            </a:r>
            <a:r>
              <a:rPr lang="de-DE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90 5b </a:t>
            </a:r>
            <a:r>
              <a:rPr lang="de-DE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fe</a:t>
            </a:r>
            <a:r>
              <a:rPr lang="de-DE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 00</a:t>
            </a:r>
            <a:r>
              <a:rPr lang="de-DE" sz="1600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  </a:t>
            </a:r>
            <a:r>
              <a:rPr lang="de-DE" sz="1600" dirty="0">
                <a:latin typeface="Courier New"/>
                <a:cs typeface="Courier New"/>
              </a:rPr>
              <a:t>0d 02 00 00 </a:t>
            </a:r>
            <a:r>
              <a:rPr lang="de-DE" sz="1600" b="1" dirty="0">
                <a:solidFill>
                  <a:srgbClr val="4A793F"/>
                </a:solidFill>
                <a:latin typeface="Courier New"/>
                <a:cs typeface="Courier New"/>
              </a:rPr>
              <a:t>a0 33 84 00  </a:t>
            </a:r>
            <a:r>
              <a:rPr lang="de-DE" sz="1600" dirty="0">
                <a:latin typeface="Courier New"/>
                <a:cs typeface="Courier New"/>
              </a:rPr>
              <a:t>|</a:t>
            </a:r>
            <a:r>
              <a:rPr lang="de-DE" sz="1600" b="1" dirty="0">
                <a:solidFill>
                  <a:schemeClr val="accent1"/>
                </a:solidFill>
                <a:latin typeface="Courier New"/>
                <a:cs typeface="Courier New"/>
              </a:rPr>
              <a:t>....</a:t>
            </a:r>
            <a:r>
              <a:rPr lang="de-DE" sz="1600" dirty="0">
                <a:latin typeface="Courier New"/>
                <a:cs typeface="Courier New"/>
              </a:rPr>
              <a:t>.[.......3..|</a:t>
            </a:r>
          </a:p>
          <a:p>
            <a:pPr algn="ctr"/>
            <a:r>
              <a:rPr lang="de-DE" sz="1600" dirty="0" smtClean="0">
                <a:latin typeface="Courier New"/>
                <a:cs typeface="Courier New"/>
              </a:rPr>
              <a:t>0c </a:t>
            </a:r>
            <a:r>
              <a:rPr lang="de-DE" sz="1600" dirty="0">
                <a:latin typeface="Courier New"/>
                <a:cs typeface="Courier New"/>
              </a:rPr>
              <a:t>00 00 00</a:t>
            </a:r>
            <a:r>
              <a:rPr lang="de-DE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 50 13 </a:t>
            </a:r>
            <a:r>
              <a:rPr lang="de-DE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fe</a:t>
            </a:r>
            <a:r>
              <a:rPr lang="de-DE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 00</a:t>
            </a:r>
            <a:r>
              <a:rPr lang="de-DE" sz="1600" dirty="0">
                <a:latin typeface="Courier New"/>
                <a:cs typeface="Courier New"/>
              </a:rPr>
              <a:t>  00 00 00 00 10 00 00 00  |....P...........|</a:t>
            </a:r>
          </a:p>
          <a:p>
            <a:pPr algn="ctr"/>
            <a:r>
              <a:rPr lang="de-DE" sz="1600" b="1" dirty="0" smtClean="0">
                <a:solidFill>
                  <a:srgbClr val="4A793F"/>
                </a:solidFill>
                <a:latin typeface="Courier New"/>
                <a:cs typeface="Courier New"/>
              </a:rPr>
              <a:t>60 </a:t>
            </a:r>
            <a:r>
              <a:rPr lang="de-DE" sz="1600" b="1" dirty="0">
                <a:solidFill>
                  <a:srgbClr val="4A793F"/>
                </a:solidFill>
                <a:latin typeface="Courier New"/>
                <a:cs typeface="Courier New"/>
              </a:rPr>
              <a:t>57 </a:t>
            </a:r>
            <a:r>
              <a:rPr lang="de-DE" sz="1600" b="1" dirty="0" err="1">
                <a:solidFill>
                  <a:srgbClr val="4A793F"/>
                </a:solidFill>
                <a:latin typeface="Courier New"/>
                <a:cs typeface="Courier New"/>
              </a:rPr>
              <a:t>fe</a:t>
            </a:r>
            <a:r>
              <a:rPr lang="de-DE" sz="1600" b="1" dirty="0">
                <a:solidFill>
                  <a:srgbClr val="4A793F"/>
                </a:solidFill>
                <a:latin typeface="Courier New"/>
                <a:cs typeface="Courier New"/>
              </a:rPr>
              <a:t> </a:t>
            </a:r>
            <a:r>
              <a:rPr lang="de-DE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00</a:t>
            </a:r>
            <a:r>
              <a:rPr lang="de-DE" sz="1600" dirty="0">
                <a:latin typeface="Courier New"/>
                <a:cs typeface="Courier New"/>
              </a:rPr>
              <a:t> 00 00 00 00  00 00 00 00 0c 00 00 00  |`W..............|</a:t>
            </a:r>
          </a:p>
          <a:p>
            <a:pPr algn="ctr"/>
            <a:r>
              <a:rPr lang="de-DE" sz="1600" b="1" dirty="0" smtClean="0">
                <a:solidFill>
                  <a:srgbClr val="4A793F"/>
                </a:solidFill>
                <a:latin typeface="Courier New"/>
                <a:cs typeface="Courier New"/>
              </a:rPr>
              <a:t>40 </a:t>
            </a:r>
            <a:r>
              <a:rPr lang="de-DE" sz="1600" b="1" dirty="0">
                <a:solidFill>
                  <a:srgbClr val="4A793F"/>
                </a:solidFill>
                <a:latin typeface="Courier New"/>
                <a:cs typeface="Courier New"/>
              </a:rPr>
              <a:t>15 </a:t>
            </a:r>
            <a:r>
              <a:rPr lang="de-DE" sz="1600" b="1" dirty="0" err="1">
                <a:solidFill>
                  <a:srgbClr val="4A793F"/>
                </a:solidFill>
                <a:latin typeface="Courier New"/>
                <a:cs typeface="Courier New"/>
              </a:rPr>
              <a:t>fe</a:t>
            </a:r>
            <a:r>
              <a:rPr lang="de-DE" sz="1600" b="1" dirty="0">
                <a:solidFill>
                  <a:srgbClr val="4A793F"/>
                </a:solidFill>
                <a:latin typeface="Courier New"/>
                <a:cs typeface="Courier New"/>
              </a:rPr>
              <a:t> 00 </a:t>
            </a:r>
            <a:r>
              <a:rPr lang="de-DE" sz="1600" dirty="0">
                <a:latin typeface="Courier New"/>
                <a:cs typeface="Courier New"/>
              </a:rPr>
              <a:t>00 00 00 00  0e 00 00 </a:t>
            </a:r>
            <a:r>
              <a:rPr lang="de-DE" sz="1600" b="1" dirty="0">
                <a:solidFill>
                  <a:srgbClr val="4A793F"/>
                </a:solidFill>
                <a:latin typeface="Courier New"/>
                <a:cs typeface="Courier New"/>
              </a:rPr>
              <a:t>00 70 58 </a:t>
            </a:r>
            <a:r>
              <a:rPr lang="de-DE" sz="1600" b="1" dirty="0" err="1">
                <a:solidFill>
                  <a:srgbClr val="4A793F"/>
                </a:solidFill>
                <a:latin typeface="Courier New"/>
                <a:cs typeface="Courier New"/>
              </a:rPr>
              <a:t>fe</a:t>
            </a:r>
            <a:r>
              <a:rPr lang="de-DE" sz="1600" b="1" dirty="0">
                <a:solidFill>
                  <a:srgbClr val="4A793F"/>
                </a:solidFill>
                <a:latin typeface="Courier New"/>
                <a:cs typeface="Courier New"/>
              </a:rPr>
              <a:t> </a:t>
            </a:r>
            <a:r>
              <a:rPr lang="de-DE" sz="1600" dirty="0">
                <a:latin typeface="Courier New"/>
                <a:cs typeface="Courier New"/>
              </a:rPr>
              <a:t>00  |@...........</a:t>
            </a:r>
            <a:r>
              <a:rPr lang="de-DE" sz="1600" dirty="0" err="1">
                <a:latin typeface="Courier New"/>
                <a:cs typeface="Courier New"/>
              </a:rPr>
              <a:t>pX</a:t>
            </a:r>
            <a:r>
              <a:rPr lang="de-DE" sz="1600" dirty="0">
                <a:latin typeface="Courier New"/>
                <a:cs typeface="Courier New"/>
              </a:rPr>
              <a:t>..|</a:t>
            </a:r>
          </a:p>
          <a:p>
            <a:pPr algn="ctr"/>
            <a:r>
              <a:rPr lang="de-DE" sz="1600" b="1" dirty="0" smtClean="0">
                <a:latin typeface="Courier New"/>
                <a:cs typeface="Courier New"/>
              </a:rPr>
              <a:t>34 </a:t>
            </a:r>
            <a:r>
              <a:rPr lang="de-DE" sz="1600" b="1" dirty="0">
                <a:latin typeface="Courier New"/>
                <a:cs typeface="Courier New"/>
              </a:rPr>
              <a:t>32 31 61 6e 64 </a:t>
            </a:r>
            <a:r>
              <a:rPr lang="de-DE" sz="1600" dirty="0">
                <a:latin typeface="Courier New"/>
                <a:cs typeface="Courier New"/>
              </a:rPr>
              <a:t>0c</a:t>
            </a:r>
            <a:r>
              <a:rPr lang="de-DE" sz="1600" b="1" dirty="0">
                <a:latin typeface="Courier New"/>
                <a:cs typeface="Courier New"/>
              </a:rPr>
              <a:t> </a:t>
            </a:r>
            <a:r>
              <a:rPr lang="de-DE" sz="1600" dirty="0">
                <a:latin typeface="Courier New"/>
                <a:cs typeface="Courier New"/>
              </a:rPr>
              <a:t>00  00 00 </a:t>
            </a:r>
            <a:r>
              <a:rPr lang="de-DE" sz="1600" b="1" dirty="0">
                <a:solidFill>
                  <a:srgbClr val="4A793F"/>
                </a:solidFill>
                <a:latin typeface="Courier New"/>
                <a:cs typeface="Courier New"/>
              </a:rPr>
              <a:t>40 61 84 00 </a:t>
            </a:r>
            <a:r>
              <a:rPr lang="de-DE" sz="1600" dirty="0">
                <a:latin typeface="Courier New"/>
                <a:cs typeface="Courier New"/>
              </a:rPr>
              <a:t>78 00  |</a:t>
            </a:r>
            <a:r>
              <a:rPr lang="de-DE" sz="1600" b="1" dirty="0">
                <a:solidFill>
                  <a:srgbClr val="FF0000"/>
                </a:solidFill>
                <a:latin typeface="Courier New"/>
                <a:cs typeface="Courier New"/>
              </a:rPr>
              <a:t>421and</a:t>
            </a:r>
            <a:r>
              <a:rPr lang="de-DE" sz="1600" dirty="0">
                <a:latin typeface="Courier New"/>
                <a:cs typeface="Courier New"/>
              </a:rPr>
              <a:t>....@</a:t>
            </a:r>
            <a:r>
              <a:rPr lang="de-DE" sz="1600" dirty="0" err="1">
                <a:latin typeface="Courier New"/>
                <a:cs typeface="Courier New"/>
              </a:rPr>
              <a:t>a..x</a:t>
            </a:r>
            <a:r>
              <a:rPr lang="de-DE" sz="1600" dirty="0">
                <a:latin typeface="Courier New"/>
                <a:cs typeface="Courier New"/>
              </a:rPr>
              <a:t>.|</a:t>
            </a:r>
          </a:p>
          <a:p>
            <a:pPr algn="ctr"/>
            <a:r>
              <a:rPr lang="de-DE" sz="1600" dirty="0" smtClean="0">
                <a:latin typeface="Courier New"/>
                <a:cs typeface="Courier New"/>
              </a:rPr>
              <a:t>00 </a:t>
            </a:r>
            <a:r>
              <a:rPr lang="de-DE" sz="1600" dirty="0">
                <a:latin typeface="Courier New"/>
                <a:cs typeface="Courier New"/>
              </a:rPr>
              <a:t>00 0d 00 00 00 90 64  84 00 82 87 86 81 83 23  |.......d.......#|</a:t>
            </a:r>
          </a:p>
          <a:p>
            <a:pPr algn="ctr"/>
            <a:r>
              <a:rPr lang="de-DE" sz="1600" dirty="0" smtClean="0">
                <a:latin typeface="Courier New"/>
                <a:cs typeface="Courier New"/>
              </a:rPr>
              <a:t>00 </a:t>
            </a:r>
            <a:r>
              <a:rPr lang="de-DE" sz="1600" dirty="0">
                <a:latin typeface="Courier New"/>
                <a:cs typeface="Courier New"/>
              </a:rPr>
              <a:t>00 00 </a:t>
            </a:r>
            <a:r>
              <a:rPr lang="de-DE" sz="1600" b="1" dirty="0">
                <a:solidFill>
                  <a:srgbClr val="4A793F"/>
                </a:solidFill>
                <a:latin typeface="Courier New"/>
                <a:cs typeface="Courier New"/>
              </a:rPr>
              <a:t>70 37 80 00 </a:t>
            </a:r>
            <a:r>
              <a:rPr lang="de-DE" sz="1600" b="1" dirty="0">
                <a:latin typeface="Courier New"/>
                <a:cs typeface="Courier New"/>
              </a:rPr>
              <a:t>71  61 30 31 2e 67 61 6d 6d  </a:t>
            </a:r>
            <a:r>
              <a:rPr lang="de-DE" sz="1600" dirty="0">
                <a:latin typeface="Courier New"/>
                <a:cs typeface="Courier New"/>
              </a:rPr>
              <a:t>|...p7..</a:t>
            </a:r>
            <a:r>
              <a:rPr lang="de-DE" sz="1600" b="1" dirty="0">
                <a:solidFill>
                  <a:srgbClr val="FF0000"/>
                </a:solidFill>
                <a:latin typeface="Courier New"/>
                <a:cs typeface="Courier New"/>
              </a:rPr>
              <a:t>qa01.gamm</a:t>
            </a:r>
            <a:r>
              <a:rPr lang="de-DE" sz="1600" dirty="0">
                <a:latin typeface="Courier New"/>
                <a:cs typeface="Courier New"/>
              </a:rPr>
              <a:t>|</a:t>
            </a:r>
          </a:p>
          <a:p>
            <a:pPr algn="ctr"/>
            <a:r>
              <a:rPr lang="de-DE" sz="1600" b="1" dirty="0" smtClean="0">
                <a:latin typeface="Courier New"/>
                <a:cs typeface="Courier New"/>
              </a:rPr>
              <a:t>61 </a:t>
            </a:r>
            <a:r>
              <a:rPr lang="de-DE" sz="1600" b="1" dirty="0">
                <a:latin typeface="Courier New"/>
                <a:cs typeface="Courier New"/>
              </a:rPr>
              <a:t>2d 69 6e 74 65 72 6e  61 74 69 6f 6e 61 6c 2e  </a:t>
            </a:r>
            <a:r>
              <a:rPr lang="de-DE" sz="1600" dirty="0">
                <a:latin typeface="Courier New"/>
                <a:cs typeface="Courier New"/>
              </a:rPr>
              <a:t>|</a:t>
            </a:r>
            <a:r>
              <a:rPr lang="de-DE" sz="1600" b="1" dirty="0">
                <a:solidFill>
                  <a:srgbClr val="FF0000"/>
                </a:solidFill>
                <a:latin typeface="Courier New"/>
                <a:cs typeface="Courier New"/>
              </a:rPr>
              <a:t>a-international.</a:t>
            </a:r>
            <a:r>
              <a:rPr lang="de-DE" sz="1600" dirty="0">
                <a:latin typeface="Courier New"/>
                <a:cs typeface="Courier New"/>
              </a:rPr>
              <a:t>|</a:t>
            </a:r>
          </a:p>
          <a:p>
            <a:pPr algn="ctr"/>
            <a:r>
              <a:rPr lang="de-DE" sz="1600" b="1" dirty="0" smtClean="0">
                <a:latin typeface="Courier New"/>
                <a:cs typeface="Courier New"/>
              </a:rPr>
              <a:t>64 </a:t>
            </a:r>
            <a:r>
              <a:rPr lang="de-DE" sz="1600" b="1" dirty="0">
                <a:latin typeface="Courier New"/>
                <a:cs typeface="Courier New"/>
              </a:rPr>
              <a:t>65 </a:t>
            </a:r>
            <a:r>
              <a:rPr lang="de-DE" sz="1600" dirty="0">
                <a:latin typeface="Courier New"/>
                <a:cs typeface="Courier New"/>
              </a:rPr>
              <a:t>0c 00 00 00 </a:t>
            </a:r>
            <a:r>
              <a:rPr lang="de-DE" sz="1600" b="1" dirty="0">
                <a:solidFill>
                  <a:srgbClr val="4A793F"/>
                </a:solidFill>
                <a:latin typeface="Courier New"/>
                <a:cs typeface="Courier New"/>
              </a:rPr>
              <a:t>40 38  80 00 </a:t>
            </a:r>
            <a:r>
              <a:rPr lang="de-DE" sz="1600" dirty="0">
                <a:latin typeface="Courier New"/>
                <a:cs typeface="Courier New"/>
              </a:rPr>
              <a:t>57 04 00 00 0c 00  |</a:t>
            </a:r>
            <a:r>
              <a:rPr lang="de-DE" sz="1600" b="1" dirty="0">
                <a:solidFill>
                  <a:srgbClr val="FF0000"/>
                </a:solidFill>
                <a:latin typeface="Courier New"/>
                <a:cs typeface="Courier New"/>
              </a:rPr>
              <a:t>de</a:t>
            </a:r>
            <a:r>
              <a:rPr lang="de-DE" sz="1600" dirty="0">
                <a:latin typeface="Courier New"/>
                <a:cs typeface="Courier New"/>
              </a:rPr>
              <a:t>....@8..W.....|</a:t>
            </a:r>
          </a:p>
          <a:p>
            <a:pPr algn="ctr"/>
            <a:r>
              <a:rPr lang="de-DE" sz="1600" dirty="0" smtClean="0">
                <a:latin typeface="Courier New"/>
                <a:cs typeface="Courier New"/>
              </a:rPr>
              <a:t>00 </a:t>
            </a:r>
            <a:r>
              <a:rPr lang="de-DE" sz="1600" dirty="0">
                <a:latin typeface="Courier New"/>
                <a:cs typeface="Courier New"/>
              </a:rPr>
              <a:t>00 40 38 80 00 58 04  00 00 0c 00 00 00 40 38  |..@8..X.......@8|</a:t>
            </a:r>
          </a:p>
          <a:p>
            <a:pPr algn="ctr"/>
            <a:r>
              <a:rPr lang="de-DE" sz="1600" dirty="0" smtClean="0">
                <a:latin typeface="Courier New"/>
                <a:cs typeface="Courier New"/>
              </a:rPr>
              <a:t>80 </a:t>
            </a:r>
            <a:r>
              <a:rPr lang="de-DE" sz="1600" dirty="0">
                <a:latin typeface="Courier New"/>
                <a:cs typeface="Courier New"/>
              </a:rPr>
              <a:t>00 59 04 00 00 0c 00  00 00 40 38 80 00 50 00  |..Y.......@8..P.|</a:t>
            </a:r>
          </a:p>
          <a:p>
            <a:pPr algn="ctr"/>
            <a:r>
              <a:rPr lang="de-DE" sz="1600" dirty="0" smtClean="0">
                <a:latin typeface="Courier New"/>
                <a:cs typeface="Courier New"/>
              </a:rPr>
              <a:t>00 </a:t>
            </a:r>
            <a:r>
              <a:rPr lang="de-DE" sz="1600" dirty="0">
                <a:latin typeface="Courier New"/>
                <a:cs typeface="Courier New"/>
              </a:rPr>
              <a:t>00 15 00 00 00 </a:t>
            </a:r>
            <a:r>
              <a:rPr lang="de-DE" sz="1600" b="1" dirty="0">
                <a:solidFill>
                  <a:srgbClr val="4A793F"/>
                </a:solidFill>
                <a:latin typeface="Courier New"/>
                <a:cs typeface="Courier New"/>
              </a:rPr>
              <a:t>70 63  84 00 </a:t>
            </a:r>
            <a:r>
              <a:rPr lang="de-DE" sz="1600" b="1" dirty="0">
                <a:latin typeface="Courier New"/>
                <a:cs typeface="Courier New"/>
              </a:rPr>
              <a:t>2b 34 39 </a:t>
            </a:r>
            <a:r>
              <a:rPr lang="de-DE" sz="1600" b="1" dirty="0" smtClean="0">
                <a:latin typeface="Courier New"/>
                <a:cs typeface="Courier New"/>
              </a:rPr>
              <a:t>XX XX XX  </a:t>
            </a:r>
            <a:r>
              <a:rPr lang="de-DE" sz="1600" dirty="0">
                <a:latin typeface="Courier New"/>
                <a:cs typeface="Courier New"/>
              </a:rPr>
              <a:t>|......pc..</a:t>
            </a:r>
            <a:r>
              <a:rPr lang="de-DE" sz="1600" b="1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lang="de-DE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49XXX</a:t>
            </a:r>
            <a:r>
              <a:rPr lang="de-DE" sz="1600" dirty="0" smtClean="0">
                <a:latin typeface="Courier New"/>
                <a:cs typeface="Courier New"/>
              </a:rPr>
              <a:t>|</a:t>
            </a:r>
            <a:endParaRPr lang="de-DE" sz="1600" dirty="0">
              <a:latin typeface="Courier New"/>
              <a:cs typeface="Courier New"/>
            </a:endParaRPr>
          </a:p>
          <a:p>
            <a:pPr algn="ctr"/>
            <a:r>
              <a:rPr lang="de-DE" sz="1600" b="1" dirty="0" smtClean="0">
                <a:latin typeface="Courier New"/>
                <a:cs typeface="Courier New"/>
              </a:rPr>
              <a:t>XX XX XX XX </a:t>
            </a:r>
            <a:r>
              <a:rPr lang="de-DE" sz="1600" b="1" dirty="0">
                <a:latin typeface="Courier New"/>
                <a:cs typeface="Courier New"/>
              </a:rPr>
              <a:t>30 30 37</a:t>
            </a:r>
            <a:r>
              <a:rPr lang="de-DE" sz="1600" dirty="0">
                <a:latin typeface="Courier New"/>
                <a:cs typeface="Courier New"/>
              </a:rPr>
              <a:t> 16  00 00 00 </a:t>
            </a:r>
            <a:r>
              <a:rPr lang="de-DE" sz="1600" b="1" dirty="0">
                <a:solidFill>
                  <a:srgbClr val="4A793F"/>
                </a:solidFill>
                <a:latin typeface="Courier New"/>
                <a:cs typeface="Courier New"/>
              </a:rPr>
              <a:t>70 6a 84 00 </a:t>
            </a:r>
            <a:r>
              <a:rPr lang="de-DE" sz="1600" b="1" dirty="0">
                <a:latin typeface="Courier New"/>
                <a:cs typeface="Courier New"/>
              </a:rPr>
              <a:t>2b</a:t>
            </a:r>
            <a:r>
              <a:rPr lang="de-DE" sz="1600" dirty="0">
                <a:latin typeface="Courier New"/>
                <a:cs typeface="Courier New"/>
              </a:rPr>
              <a:t>  </a:t>
            </a:r>
            <a:r>
              <a:rPr lang="de-DE" sz="1600" dirty="0" smtClean="0">
                <a:latin typeface="Courier New"/>
                <a:cs typeface="Courier New"/>
              </a:rPr>
              <a:t>|</a:t>
            </a:r>
            <a:r>
              <a:rPr lang="de-DE" sz="1600" b="1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de-DE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XXX007</a:t>
            </a:r>
            <a:r>
              <a:rPr lang="de-DE" sz="1600" dirty="0">
                <a:latin typeface="Courier New"/>
                <a:cs typeface="Courier New"/>
              </a:rPr>
              <a:t>....</a:t>
            </a:r>
            <a:r>
              <a:rPr lang="de-DE" sz="1600" dirty="0" err="1">
                <a:latin typeface="Courier New"/>
                <a:cs typeface="Courier New"/>
              </a:rPr>
              <a:t>pj</a:t>
            </a:r>
            <a:r>
              <a:rPr lang="de-DE" sz="1600" dirty="0">
                <a:latin typeface="Courier New"/>
                <a:cs typeface="Courier New"/>
              </a:rPr>
              <a:t>..</a:t>
            </a:r>
            <a:r>
              <a:rPr lang="de-DE" sz="1600" b="1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lang="de-DE" sz="1600" dirty="0">
                <a:latin typeface="Courier New"/>
                <a:cs typeface="Courier New"/>
              </a:rPr>
              <a:t>|</a:t>
            </a:r>
          </a:p>
          <a:p>
            <a:pPr algn="ctr"/>
            <a:r>
              <a:rPr lang="de-DE" sz="1600" b="1" dirty="0" smtClean="0">
                <a:latin typeface="Courier New"/>
                <a:cs typeface="Courier New"/>
              </a:rPr>
              <a:t>34 </a:t>
            </a:r>
            <a:r>
              <a:rPr lang="de-DE" sz="1600" b="1" dirty="0">
                <a:latin typeface="Courier New"/>
                <a:cs typeface="Courier New"/>
              </a:rPr>
              <a:t>39 </a:t>
            </a:r>
            <a:r>
              <a:rPr lang="de-DE" sz="1600" b="1" dirty="0" smtClean="0">
                <a:latin typeface="Courier New"/>
                <a:cs typeface="Courier New"/>
              </a:rPr>
              <a:t>XX XX XX XX XX XX  XX XX </a:t>
            </a:r>
            <a:r>
              <a:rPr lang="de-DE" sz="1600" b="1" dirty="0">
                <a:latin typeface="Courier New"/>
                <a:cs typeface="Courier New"/>
              </a:rPr>
              <a:t>39 30 39 </a:t>
            </a:r>
            <a:r>
              <a:rPr lang="de-DE" sz="1600" dirty="0">
                <a:latin typeface="Courier New"/>
                <a:cs typeface="Courier New"/>
              </a:rPr>
              <a:t>0e 00 00  |</a:t>
            </a:r>
            <a:r>
              <a:rPr lang="de-DE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49XXXXXXXX909</a:t>
            </a:r>
            <a:r>
              <a:rPr lang="de-DE" sz="1600" dirty="0">
                <a:latin typeface="Courier New"/>
                <a:cs typeface="Courier New"/>
              </a:rPr>
              <a:t>...|</a:t>
            </a:r>
          </a:p>
          <a:p>
            <a:pPr algn="ctr"/>
            <a:r>
              <a:rPr lang="de-DE" sz="1600" dirty="0" smtClean="0">
                <a:latin typeface="Courier New"/>
                <a:cs typeface="Courier New"/>
              </a:rPr>
              <a:t>00 </a:t>
            </a:r>
            <a:r>
              <a:rPr lang="de-DE" sz="1600" b="1" dirty="0">
                <a:solidFill>
                  <a:srgbClr val="4A793F"/>
                </a:solidFill>
                <a:latin typeface="Courier New"/>
                <a:cs typeface="Courier New"/>
              </a:rPr>
              <a:t>70 66 84 00 </a:t>
            </a:r>
            <a:r>
              <a:rPr lang="de-DE" sz="1600" b="1" dirty="0">
                <a:latin typeface="Courier New"/>
                <a:cs typeface="Courier New"/>
              </a:rPr>
              <a:t>34 32 31  61 6e 64 </a:t>
            </a:r>
            <a:r>
              <a:rPr lang="de-DE" sz="1600" dirty="0">
                <a:latin typeface="Courier New"/>
                <a:cs typeface="Courier New"/>
              </a:rPr>
              <a:t>0c 00 00 00 40  |.pf..</a:t>
            </a:r>
            <a:r>
              <a:rPr lang="de-DE" sz="1600" b="1" dirty="0">
                <a:solidFill>
                  <a:srgbClr val="FF0000"/>
                </a:solidFill>
                <a:latin typeface="Courier New"/>
                <a:cs typeface="Courier New"/>
              </a:rPr>
              <a:t>421and</a:t>
            </a:r>
            <a:r>
              <a:rPr lang="de-DE" sz="1600" dirty="0">
                <a:latin typeface="Courier New"/>
                <a:cs typeface="Courier New"/>
              </a:rPr>
              <a:t>....@|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041" y="4813941"/>
            <a:ext cx="58853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\x15 \x02 \x00 \x00 = 0x215 = </a:t>
            </a:r>
            <a:r>
              <a:rPr lang="en-US" sz="3200" b="1" dirty="0" smtClean="0">
                <a:solidFill>
                  <a:srgbClr val="0070C0"/>
                </a:solidFill>
              </a:rPr>
              <a:t>533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453" y="5280308"/>
            <a:ext cx="7818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smtClean="0">
                <a:latin typeface="Courier New"/>
                <a:cs typeface="Courier New"/>
              </a:rPr>
              <a:t>-</a:t>
            </a:r>
            <a:r>
              <a:rPr lang="nl-NL" sz="1600" dirty="0" err="1">
                <a:latin typeface="Courier New"/>
                <a:cs typeface="Courier New"/>
              </a:rPr>
              <a:t>rwxrwx</a:t>
            </a:r>
            <a:r>
              <a:rPr lang="nl-NL" sz="1600" dirty="0">
                <a:latin typeface="Courier New"/>
                <a:cs typeface="Courier New"/>
              </a:rPr>
              <a:t>--- 1 root </a:t>
            </a:r>
            <a:r>
              <a:rPr lang="nl-NL" sz="1600" dirty="0" err="1">
                <a:latin typeface="Courier New"/>
                <a:cs typeface="Courier New"/>
              </a:rPr>
              <a:t>vboxsf</a:t>
            </a:r>
            <a:r>
              <a:rPr lang="nl-NL" sz="1600" dirty="0">
                <a:latin typeface="Courier New"/>
                <a:cs typeface="Courier New"/>
              </a:rPr>
              <a:t>      </a:t>
            </a:r>
            <a:r>
              <a:rPr lang="nl-NL" sz="2800" b="1" dirty="0">
                <a:latin typeface="Courier New"/>
                <a:cs typeface="Courier New"/>
              </a:rPr>
              <a:t>533</a:t>
            </a:r>
            <a:r>
              <a:rPr lang="nl-NL" sz="2800" dirty="0">
                <a:latin typeface="Courier New"/>
                <a:cs typeface="Courier New"/>
              </a:rPr>
              <a:t> </a:t>
            </a:r>
            <a:r>
              <a:rPr lang="nl-NL" sz="1600" dirty="0">
                <a:latin typeface="Courier New"/>
                <a:cs typeface="Courier New"/>
              </a:rPr>
              <a:t>okt    6 16:50 </a:t>
            </a:r>
            <a:r>
              <a:rPr lang="nl-NL" sz="1600" b="1" dirty="0" err="1" smtClean="0">
                <a:latin typeface="Courier New"/>
                <a:cs typeface="Courier New"/>
              </a:rPr>
              <a:t>config.dat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898" y="5824733"/>
            <a:ext cx="83034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\x00 \</a:t>
            </a:r>
            <a:r>
              <a:rPr lang="en-US" sz="3200" dirty="0" err="1" smtClean="0">
                <a:solidFill>
                  <a:schemeClr val="accent6">
                    <a:lumMod val="50000"/>
                  </a:schemeClr>
                </a:solidFill>
              </a:rPr>
              <a:t>xfe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 \x5b \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x90 = ﻿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0xfe5b90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16669584 (???)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3734" y="4955812"/>
            <a:ext cx="1800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(little </a:t>
            </a:r>
            <a:r>
              <a:rPr lang="en-US" sz="1400" dirty="0" smtClean="0">
                <a:latin typeface="Courier New"/>
                <a:cs typeface="Courier New"/>
              </a:rPr>
              <a:t>endian) </a:t>
            </a:r>
            <a:endParaRPr lang="en-US" sz="1400" dirty="0">
              <a:latin typeface="Courier New"/>
              <a:cs typeface="Courier New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608" y="229844"/>
            <a:ext cx="664256" cy="66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116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879" y="6529847"/>
            <a:ext cx="5933294" cy="359073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sz="1600" b="0" spc="0" dirty="0">
                <a:solidFill>
                  <a:schemeClr val="bg1"/>
                </a:solidFill>
                <a:latin typeface="Geneva"/>
                <a:cs typeface="Geneva"/>
              </a:rPr>
              <a:t>Inside Spying   –   Attila MAROSI   -   SOPHOSLABS</a:t>
            </a:r>
            <a:endParaRPr lang="en-CA" sz="1600" b="0" spc="0" dirty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3820" y="331711"/>
            <a:ext cx="85776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68B1"/>
                </a:solidFill>
                <a:latin typeface="Lucida Grande CE"/>
                <a:cs typeface="Lucida Grande CE"/>
              </a:rPr>
              <a:t>Parsed </a:t>
            </a:r>
            <a:r>
              <a:rPr lang="en-US" sz="3200" b="1" dirty="0" err="1">
                <a:solidFill>
                  <a:srgbClr val="0068B1"/>
                </a:solidFill>
                <a:latin typeface="Lucida Grande CE"/>
                <a:cs typeface="Lucida Grande CE"/>
              </a:rPr>
              <a:t>config</a:t>
            </a:r>
            <a:r>
              <a:rPr lang="en-US" sz="3200" b="1" dirty="0">
                <a:solidFill>
                  <a:srgbClr val="0068B1"/>
                </a:solidFill>
                <a:latin typeface="Lucida Grande CE"/>
                <a:cs typeface="Lucida Grande CE"/>
              </a:rPr>
              <a:t> (1</a:t>
            </a:r>
            <a:r>
              <a:rPr lang="en-US" sz="3200" b="1" dirty="0" smtClean="0">
                <a:solidFill>
                  <a:srgbClr val="0068B1"/>
                </a:solidFill>
                <a:latin typeface="Lucida Grande CE"/>
                <a:cs typeface="Lucida Grande CE"/>
              </a:rPr>
              <a:t>):</a:t>
            </a:r>
            <a:endParaRPr lang="en-US" sz="3200" b="1" dirty="0">
              <a:solidFill>
                <a:srgbClr val="0068B1"/>
              </a:solidFill>
              <a:latin typeface="Lucida Grande CE"/>
              <a:cs typeface="Lucida Grande C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867" y="1061463"/>
            <a:ext cx="6865982" cy="52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err="1" smtClean="0"/>
              <a:t>HeartBeatInterval</a:t>
            </a:r>
            <a:r>
              <a:rPr lang="en-US" sz="2800" dirty="0"/>
              <a:t>: </a:t>
            </a:r>
            <a:r>
              <a:rPr lang="en-US" sz="2800" b="1" dirty="0" smtClean="0">
                <a:solidFill>
                  <a:srgbClr val="FF0000"/>
                </a:solidFill>
              </a:rPr>
              <a:t>120</a:t>
            </a:r>
          </a:p>
          <a:p>
            <a:pPr marL="914400" lvl="1" indent="-457200">
              <a:buFont typeface="Arial"/>
              <a:buChar char="•"/>
            </a:pPr>
            <a:r>
              <a:rPr lang="en-US" b="1" dirty="0">
                <a:solidFill>
                  <a:srgbClr val="0070C0"/>
                </a:solidFill>
              </a:rPr>
              <a:t>every 2 </a:t>
            </a:r>
            <a:r>
              <a:rPr lang="en-US" b="1" dirty="0" smtClean="0">
                <a:solidFill>
                  <a:srgbClr val="0070C0"/>
                </a:solidFill>
              </a:rPr>
              <a:t>hours checks back to the </a:t>
            </a:r>
            <a:r>
              <a:rPr lang="en-US" b="1" dirty="0">
                <a:solidFill>
                  <a:srgbClr val="0070C0"/>
                </a:solidFill>
              </a:rPr>
              <a:t>Master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err="1"/>
              <a:t>RemovalAtDate</a:t>
            </a:r>
            <a:r>
              <a:rPr lang="en-US" sz="2800" dirty="0"/>
              <a:t>: </a:t>
            </a:r>
            <a:r>
              <a:rPr lang="en-US" sz="2800" b="1" dirty="0" smtClean="0">
                <a:solidFill>
                  <a:srgbClr val="FF0000"/>
                </a:solidFill>
              </a:rPr>
              <a:t>0</a:t>
            </a:r>
          </a:p>
          <a:p>
            <a:pPr marL="914400" lvl="1" indent="-457200">
              <a:buFont typeface="Arial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at this </a:t>
            </a:r>
            <a:r>
              <a:rPr lang="en-US" b="1" dirty="0">
                <a:solidFill>
                  <a:srgbClr val="0070C0"/>
                </a:solidFill>
              </a:rPr>
              <a:t>date, </a:t>
            </a:r>
            <a:r>
              <a:rPr lang="en-US" b="1" dirty="0" smtClean="0">
                <a:solidFill>
                  <a:srgbClr val="0070C0"/>
                </a:solidFill>
              </a:rPr>
              <a:t>uninstalls itself</a:t>
            </a:r>
            <a:endParaRPr lang="en-US" b="1" dirty="0">
              <a:solidFill>
                <a:srgbClr val="0070C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err="1"/>
              <a:t>RemovalIfNoProxy</a:t>
            </a:r>
            <a:r>
              <a:rPr lang="en-US" sz="2800" dirty="0"/>
              <a:t>: </a:t>
            </a:r>
            <a:r>
              <a:rPr lang="en-US" sz="2800" b="1" dirty="0" smtClean="0">
                <a:solidFill>
                  <a:srgbClr val="FF0000"/>
                </a:solidFill>
              </a:rPr>
              <a:t>168</a:t>
            </a:r>
          </a:p>
          <a:p>
            <a:pPr marL="914400" lvl="1" indent="-457200">
              <a:buFont typeface="Arial"/>
              <a:buChar char="•"/>
            </a:pPr>
            <a:r>
              <a:rPr lang="en-US" b="1" dirty="0">
                <a:solidFill>
                  <a:srgbClr val="0070C0"/>
                </a:solidFill>
              </a:rPr>
              <a:t>if can't reach the </a:t>
            </a:r>
            <a:r>
              <a:rPr lang="en-US" b="1" dirty="0" smtClean="0">
                <a:solidFill>
                  <a:srgbClr val="0070C0"/>
                </a:solidFill>
              </a:rPr>
              <a:t>Master </a:t>
            </a:r>
            <a:r>
              <a:rPr lang="en-US" b="1" dirty="0">
                <a:solidFill>
                  <a:srgbClr val="0070C0"/>
                </a:solidFill>
              </a:rPr>
              <a:t>for a week, </a:t>
            </a:r>
            <a:r>
              <a:rPr lang="en-US" b="1" dirty="0" smtClean="0">
                <a:solidFill>
                  <a:srgbClr val="0070C0"/>
                </a:solidFill>
              </a:rPr>
              <a:t>uninstalls </a:t>
            </a:r>
            <a:r>
              <a:rPr lang="en-US" b="1" dirty="0">
                <a:solidFill>
                  <a:srgbClr val="0070C0"/>
                </a:solidFill>
              </a:rPr>
              <a:t>itself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proxies</a:t>
            </a:r>
            <a:r>
              <a:rPr lang="en-US" sz="2800" dirty="0"/>
              <a:t>: </a:t>
            </a:r>
            <a:r>
              <a:rPr lang="en-US" sz="2800" b="1" dirty="0" smtClean="0">
                <a:solidFill>
                  <a:srgbClr val="FF0000"/>
                </a:solidFill>
              </a:rPr>
              <a:t>qa01</a:t>
            </a:r>
            <a:r>
              <a:rPr lang="en-US" sz="2800" b="1" dirty="0">
                <a:solidFill>
                  <a:srgbClr val="FF0000"/>
                </a:solidFill>
              </a:rPr>
              <a:t>.gamma-international.de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ports: </a:t>
            </a:r>
            <a:r>
              <a:rPr lang="en-US" sz="2800" b="1" dirty="0" smtClean="0">
                <a:solidFill>
                  <a:srgbClr val="FF0000"/>
                </a:solidFill>
              </a:rPr>
              <a:t>1111, 1112, 1113, 80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err="1"/>
              <a:t>TjUID</a:t>
            </a:r>
            <a:r>
              <a:rPr lang="en-US" sz="2800" dirty="0"/>
              <a:t> (AES sub-key): 9410890 </a:t>
            </a:r>
            <a:r>
              <a:rPr lang="en-US" sz="2800" b="1" dirty="0" smtClean="0">
                <a:solidFill>
                  <a:srgbClr val="FF0000"/>
                </a:solidFill>
              </a:rPr>
              <a:t>0x008F994A</a:t>
            </a:r>
          </a:p>
          <a:p>
            <a:pPr marL="914400" lvl="1" indent="-457200">
              <a:buFont typeface="Arial"/>
              <a:buChar char="•"/>
            </a:pPr>
            <a:r>
              <a:rPr lang="en-US" b="1" dirty="0">
                <a:solidFill>
                  <a:srgbClr val="0070C0"/>
                </a:solidFill>
              </a:rPr>
              <a:t>such a long AES key... are you </a:t>
            </a:r>
            <a:r>
              <a:rPr lang="en-US" b="1" dirty="0" smtClean="0">
                <a:solidFill>
                  <a:srgbClr val="0070C0"/>
                </a:solidFill>
              </a:rPr>
              <a:t>scared </a:t>
            </a:r>
            <a:r>
              <a:rPr lang="en-US" b="1" dirty="0" smtClean="0">
                <a:solidFill>
                  <a:srgbClr val="0070C0"/>
                </a:solidFill>
                <a:sym typeface="Wingdings"/>
              </a:rPr>
              <a:t></a:t>
            </a:r>
            <a:endParaRPr lang="en-US" b="1" dirty="0">
              <a:solidFill>
                <a:srgbClr val="0070C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Phones: </a:t>
            </a:r>
            <a:r>
              <a:rPr lang="en-US" sz="2800" b="1" dirty="0">
                <a:solidFill>
                  <a:srgbClr val="FF0000"/>
                </a:solidFill>
              </a:rPr>
              <a:t>+</a:t>
            </a:r>
            <a:r>
              <a:rPr lang="en-US" sz="2800" b="1" dirty="0" smtClean="0">
                <a:solidFill>
                  <a:srgbClr val="FF0000"/>
                </a:solidFill>
              </a:rPr>
              <a:t>49XXXXXXXX07</a:t>
            </a:r>
          </a:p>
          <a:p>
            <a:pPr marL="914400" lvl="1" indent="-457200">
              <a:buFont typeface="Arial"/>
              <a:buChar char="•"/>
            </a:pPr>
            <a:r>
              <a:rPr lang="en-US" b="1" dirty="0">
                <a:solidFill>
                  <a:srgbClr val="0070C0"/>
                </a:solidFill>
              </a:rPr>
              <a:t>Master phone number (SMS)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err="1"/>
              <a:t>VoicePhones</a:t>
            </a:r>
            <a:r>
              <a:rPr lang="en-US" sz="2800" dirty="0"/>
              <a:t>: </a:t>
            </a:r>
            <a:r>
              <a:rPr lang="en-US" sz="2800" b="1" dirty="0">
                <a:solidFill>
                  <a:srgbClr val="FF0000"/>
                </a:solidFill>
              </a:rPr>
              <a:t>+</a:t>
            </a:r>
            <a:r>
              <a:rPr lang="en-US" sz="2800" b="1" dirty="0" smtClean="0">
                <a:solidFill>
                  <a:srgbClr val="FF0000"/>
                </a:solidFill>
              </a:rPr>
              <a:t>49XXXXXXXXX09</a:t>
            </a:r>
            <a:endParaRPr lang="en-US" sz="2800" b="1" dirty="0">
              <a:solidFill>
                <a:srgbClr val="FF0000"/>
              </a:solidFill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incoming call from this turns the phone o</a:t>
            </a:r>
            <a:r>
              <a:rPr lang="en-US" sz="2000" b="1" dirty="0" smtClean="0">
                <a:solidFill>
                  <a:srgbClr val="0070C0"/>
                </a:solidFill>
              </a:rPr>
              <a:t>n spy</a:t>
            </a:r>
            <a:r>
              <a:rPr lang="en-US" sz="2000" b="1" dirty="0">
                <a:solidFill>
                  <a:srgbClr val="0070C0"/>
                </a:solidFill>
              </a:rPr>
              <a:t>-mode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66639" y="1507717"/>
            <a:ext cx="28264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Nontraditional</a:t>
            </a:r>
          </a:p>
          <a:p>
            <a:r>
              <a:rPr lang="en-US" sz="2800" dirty="0" smtClean="0"/>
              <a:t>malware </a:t>
            </a:r>
            <a:r>
              <a:rPr lang="en-US" sz="2800" dirty="0"/>
              <a:t>property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401115" y="1957854"/>
            <a:ext cx="1721622" cy="7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533415" y="1951789"/>
            <a:ext cx="1602690" cy="738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67" y="242801"/>
            <a:ext cx="898565" cy="8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803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879" y="6529847"/>
            <a:ext cx="5933294" cy="359073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sz="1600" b="0" spc="0" dirty="0">
                <a:solidFill>
                  <a:schemeClr val="bg1"/>
                </a:solidFill>
                <a:latin typeface="Geneva"/>
                <a:cs typeface="Geneva"/>
              </a:rPr>
              <a:t>Inside Spying   –   Attila MAROSI   -   SOPHOSLABS</a:t>
            </a:r>
            <a:endParaRPr lang="en-CA" sz="1600" b="0" spc="0" dirty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3820" y="331711"/>
            <a:ext cx="85776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68B1"/>
                </a:solidFill>
                <a:latin typeface="Lucida Grande CE"/>
                <a:cs typeface="Lucida Grande CE"/>
              </a:rPr>
              <a:t>Parsed </a:t>
            </a:r>
            <a:r>
              <a:rPr lang="en-US" sz="3200" b="1" dirty="0" err="1">
                <a:solidFill>
                  <a:srgbClr val="0068B1"/>
                </a:solidFill>
                <a:latin typeface="Lucida Grande CE"/>
                <a:cs typeface="Lucida Grande CE"/>
              </a:rPr>
              <a:t>config</a:t>
            </a:r>
            <a:r>
              <a:rPr lang="en-US" sz="3200" b="1" dirty="0">
                <a:solidFill>
                  <a:srgbClr val="0068B1"/>
                </a:solidFill>
                <a:latin typeface="Lucida Grande CE"/>
                <a:cs typeface="Lucida Grande CE"/>
              </a:rPr>
              <a:t> </a:t>
            </a:r>
            <a:r>
              <a:rPr lang="en-US" sz="3200" b="1" dirty="0" smtClean="0">
                <a:solidFill>
                  <a:srgbClr val="0068B1"/>
                </a:solidFill>
                <a:latin typeface="Lucida Grande CE"/>
                <a:cs typeface="Lucida Grande CE"/>
              </a:rPr>
              <a:t>(2):</a:t>
            </a:r>
            <a:endParaRPr lang="en-US" sz="3200" b="1" dirty="0">
              <a:solidFill>
                <a:srgbClr val="0068B1"/>
              </a:solidFill>
              <a:latin typeface="Lucida Grande CE"/>
              <a:cs typeface="Lucida Grande C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254" y="1043817"/>
            <a:ext cx="815138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EventBased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HeartBeat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b="1" dirty="0"/>
              <a:t>ad10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isSIMChanged</a:t>
            </a:r>
            <a:r>
              <a:rPr lang="en-US" sz="2000" dirty="0"/>
              <a:t>: 		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On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isCellLocationChanged</a:t>
            </a:r>
            <a:r>
              <a:rPr lang="en-US" sz="2000" dirty="0"/>
              <a:t>: 	</a:t>
            </a:r>
            <a:r>
              <a:rPr lang="en-US" sz="2000" dirty="0">
                <a:solidFill>
                  <a:srgbClr val="FF0000"/>
                </a:solidFill>
              </a:rPr>
              <a:t>Off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isNetworksChanged</a:t>
            </a:r>
            <a:r>
              <a:rPr lang="en-US" sz="2000" dirty="0"/>
              <a:t>: 	</a:t>
            </a:r>
            <a:r>
              <a:rPr lang="en-US" sz="2000" dirty="0">
                <a:solidFill>
                  <a:srgbClr val="37592F"/>
                </a:solidFill>
              </a:rPr>
              <a:t>On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isCalls</a:t>
            </a:r>
            <a:r>
              <a:rPr lang="en-US" sz="2000" dirty="0"/>
              <a:t>: 		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Off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	</a:t>
            </a:r>
            <a:r>
              <a:rPr lang="en-US" sz="2000" dirty="0" err="1"/>
              <a:t>isWifiConnected</a:t>
            </a:r>
            <a:r>
              <a:rPr lang="en-US" sz="2000" dirty="0"/>
              <a:t>: 	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37592F"/>
                </a:solidFill>
              </a:rPr>
              <a:t>On</a:t>
            </a:r>
            <a:endParaRPr lang="en-US" sz="2000" dirty="0">
              <a:solidFill>
                <a:srgbClr val="37592F"/>
              </a:solidFill>
            </a:endParaRPr>
          </a:p>
          <a:p>
            <a:r>
              <a:rPr lang="en-US" sz="2000" dirty="0"/>
              <a:t>	</a:t>
            </a:r>
            <a:r>
              <a:rPr lang="en-US" sz="2000" dirty="0" err="1"/>
              <a:t>isDataLinkAvailable</a:t>
            </a:r>
            <a:r>
              <a:rPr lang="en-US" sz="2000" dirty="0"/>
              <a:t>: 	</a:t>
            </a:r>
            <a:r>
              <a:rPr lang="en-US" sz="2000" dirty="0">
                <a:solidFill>
                  <a:srgbClr val="37592F"/>
                </a:solidFill>
              </a:rPr>
              <a:t>On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isNetworkActivacted</a:t>
            </a:r>
            <a:r>
              <a:rPr lang="en-US" sz="2000" dirty="0"/>
              <a:t>: 	</a:t>
            </a:r>
            <a:r>
              <a:rPr lang="en-US" sz="2000" dirty="0">
                <a:solidFill>
                  <a:srgbClr val="FF0000"/>
                </a:solidFill>
              </a:rPr>
              <a:t>Off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isDataAvailableEvent</a:t>
            </a:r>
            <a:r>
              <a:rPr lang="en-US" sz="2000" dirty="0"/>
              <a:t>: 	</a:t>
            </a:r>
            <a:r>
              <a:rPr lang="en-US" sz="2000" dirty="0">
                <a:solidFill>
                  <a:srgbClr val="37592F"/>
                </a:solidFill>
              </a:rPr>
              <a:t>On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isLocationChanged</a:t>
            </a:r>
            <a:r>
              <a:rPr lang="en-US" sz="2000" dirty="0"/>
              <a:t>: 	</a:t>
            </a:r>
            <a:r>
              <a:rPr lang="en-US" sz="2000" dirty="0">
                <a:solidFill>
                  <a:srgbClr val="FF0000"/>
                </a:solidFill>
              </a:rPr>
              <a:t>Off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isLowBattery</a:t>
            </a:r>
            <a:r>
              <a:rPr lang="en-US" sz="2000" dirty="0"/>
              <a:t>: 		</a:t>
            </a:r>
            <a:r>
              <a:rPr lang="en-US" sz="2000" dirty="0">
                <a:solidFill>
                  <a:srgbClr val="FF0000"/>
                </a:solidFill>
              </a:rPr>
              <a:t>Off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isLowSpace</a:t>
            </a:r>
            <a:r>
              <a:rPr lang="en-US" sz="2000" dirty="0"/>
              <a:t>: 		</a:t>
            </a:r>
            <a:r>
              <a:rPr lang="en-US" sz="2000" dirty="0">
                <a:solidFill>
                  <a:srgbClr val="37592F"/>
                </a:solidFill>
              </a:rPr>
              <a:t>On</a:t>
            </a:r>
          </a:p>
          <a:p>
            <a:r>
              <a:rPr lang="en-US" sz="2000" b="1" dirty="0" err="1" smtClean="0">
                <a:solidFill>
                  <a:srgbClr val="0070C0"/>
                </a:solidFill>
              </a:rPr>
              <a:t>HeartBeat</a:t>
            </a:r>
            <a:r>
              <a:rPr lang="en-US" sz="2000" b="1" dirty="0" smtClean="0">
                <a:solidFill>
                  <a:srgbClr val="0070C0"/>
                </a:solidFill>
              </a:rPr>
              <a:t> Restrictions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b="1" dirty="0"/>
              <a:t>c000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isChannelWifi</a:t>
            </a:r>
            <a:r>
              <a:rPr lang="en-US" sz="2000" dirty="0"/>
              <a:t>: 		</a:t>
            </a:r>
            <a:r>
              <a:rPr lang="en-US" sz="2000" dirty="0">
                <a:solidFill>
                  <a:srgbClr val="37592F"/>
                </a:solidFill>
              </a:rPr>
              <a:t>On</a:t>
            </a:r>
          </a:p>
          <a:p>
            <a:r>
              <a:rPr lang="en-US" sz="2000" dirty="0"/>
              <a:t>	isChannel3G: 		</a:t>
            </a:r>
            <a:r>
              <a:rPr lang="en-US" sz="2000" dirty="0">
                <a:solidFill>
                  <a:srgbClr val="37592F"/>
                </a:solidFill>
              </a:rPr>
              <a:t>On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isChannelSMS</a:t>
            </a:r>
            <a:r>
              <a:rPr lang="en-US" sz="2000" dirty="0"/>
              <a:t>: 		</a:t>
            </a:r>
            <a:r>
              <a:rPr lang="en-US" sz="2000" dirty="0">
                <a:solidFill>
                  <a:srgbClr val="FF0000"/>
                </a:solidFill>
              </a:rPr>
              <a:t>Off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isRestrictionsRoaming</a:t>
            </a:r>
            <a:r>
              <a:rPr lang="en-US" sz="2000" dirty="0"/>
              <a:t>: 	</a:t>
            </a:r>
            <a:r>
              <a:rPr lang="en-US" sz="2000" dirty="0" smtClean="0">
                <a:solidFill>
                  <a:srgbClr val="FF0000"/>
                </a:solidFill>
              </a:rPr>
              <a:t>Off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7014" y="1314244"/>
            <a:ext cx="368893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solidFill>
                  <a:schemeClr val="accent5"/>
                </a:solidFill>
              </a:rPr>
              <a:t>On</a:t>
            </a:r>
            <a:r>
              <a:rPr lang="en-US" sz="2400" dirty="0"/>
              <a:t>) If the event is occurred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application will contact </a:t>
            </a:r>
            <a:endParaRPr lang="en-US" sz="2400" dirty="0" smtClean="0"/>
          </a:p>
          <a:p>
            <a:r>
              <a:rPr lang="en-US" sz="2400" dirty="0" smtClean="0"/>
              <a:t>with </a:t>
            </a:r>
            <a:r>
              <a:rPr lang="en-US" sz="2400" dirty="0"/>
              <a:t>the </a:t>
            </a:r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85049" y="4818952"/>
            <a:ext cx="303385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72AD64"/>
                </a:solidFill>
              </a:rPr>
              <a:t>On</a:t>
            </a:r>
            <a:r>
              <a:rPr lang="en-US" sz="2400" dirty="0" smtClean="0"/>
              <a:t>) Which channels</a:t>
            </a:r>
          </a:p>
          <a:p>
            <a:r>
              <a:rPr lang="en-US" sz="2400" dirty="0" smtClean="0"/>
              <a:t>are </a:t>
            </a:r>
            <a:r>
              <a:rPr lang="en-US" sz="2400" dirty="0"/>
              <a:t>allowed </a:t>
            </a:r>
            <a:r>
              <a:rPr lang="en-US" sz="2400" dirty="0" smtClean="0"/>
              <a:t>to </a:t>
            </a:r>
            <a:r>
              <a:rPr lang="en-US" sz="2400" dirty="0"/>
              <a:t>be used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communication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67" y="242801"/>
            <a:ext cx="898565" cy="8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556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879" y="6529847"/>
            <a:ext cx="5933294" cy="359073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sz="1600" b="0" spc="0" dirty="0">
                <a:solidFill>
                  <a:schemeClr val="bg1"/>
                </a:solidFill>
                <a:latin typeface="Geneva"/>
                <a:cs typeface="Geneva"/>
              </a:rPr>
              <a:t>Inside Spying   –   Attila MAROSI   -   SOPHOSLABS</a:t>
            </a:r>
            <a:endParaRPr lang="en-CA" sz="1600" b="0" spc="0" dirty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3820" y="331711"/>
            <a:ext cx="85776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68B1"/>
                </a:solidFill>
                <a:latin typeface="Lucida Grande CE"/>
                <a:cs typeface="Lucida Grande CE"/>
              </a:rPr>
              <a:t>Parsed </a:t>
            </a:r>
            <a:r>
              <a:rPr lang="en-US" sz="3200" b="1" dirty="0" err="1">
                <a:solidFill>
                  <a:srgbClr val="0068B1"/>
                </a:solidFill>
                <a:latin typeface="Lucida Grande CE"/>
                <a:cs typeface="Lucida Grande CE"/>
              </a:rPr>
              <a:t>config</a:t>
            </a:r>
            <a:r>
              <a:rPr lang="en-US" sz="3200" b="1" dirty="0">
                <a:solidFill>
                  <a:srgbClr val="0068B1"/>
                </a:solidFill>
                <a:latin typeface="Lucida Grande CE"/>
                <a:cs typeface="Lucida Grande CE"/>
              </a:rPr>
              <a:t> </a:t>
            </a:r>
            <a:r>
              <a:rPr lang="en-US" sz="3200" b="1" dirty="0" smtClean="0">
                <a:solidFill>
                  <a:srgbClr val="0068B1"/>
                </a:solidFill>
                <a:latin typeface="Lucida Grande CE"/>
                <a:cs typeface="Lucida Grande CE"/>
              </a:rPr>
              <a:t>(3)</a:t>
            </a:r>
            <a:r>
              <a:rPr lang="en-US" sz="3200" b="1" dirty="0">
                <a:solidFill>
                  <a:srgbClr val="0068B1"/>
                </a:solidFill>
                <a:latin typeface="Lucida Grande CE"/>
                <a:cs typeface="Lucida Grande CE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9894" y="1358542"/>
            <a:ext cx="52188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InstalledModules</a:t>
            </a:r>
            <a:r>
              <a:rPr lang="en-US" sz="2800" b="1" dirty="0">
                <a:solidFill>
                  <a:schemeClr val="accent1"/>
                </a:solidFill>
              </a:rPr>
              <a:t>: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SMS</a:t>
            </a:r>
            <a:r>
              <a:rPr lang="en-US" sz="2800" dirty="0"/>
              <a:t>: 		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On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err="1" smtClean="0"/>
              <a:t>AddressBook</a:t>
            </a:r>
            <a:r>
              <a:rPr lang="en-US" sz="2800" dirty="0"/>
              <a:t>: 	</a:t>
            </a:r>
            <a:r>
              <a:rPr lang="en-US" sz="2800" dirty="0">
                <a:solidFill>
                  <a:srgbClr val="4A793F"/>
                </a:solidFill>
              </a:rPr>
              <a:t>On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err="1" smtClean="0"/>
              <a:t>PhonesLogs</a:t>
            </a:r>
            <a:r>
              <a:rPr lang="en-US" sz="2800" dirty="0"/>
              <a:t>: 	</a:t>
            </a:r>
            <a:r>
              <a:rPr lang="en-US" sz="2800" dirty="0">
                <a:solidFill>
                  <a:srgbClr val="4A793F"/>
                </a:solidFill>
              </a:rPr>
              <a:t>On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err="1" smtClean="0"/>
              <a:t>SypCall</a:t>
            </a:r>
            <a:r>
              <a:rPr lang="en-US" sz="2800" dirty="0"/>
              <a:t>: 	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4A793F"/>
                </a:solidFill>
              </a:rPr>
              <a:t>On</a:t>
            </a:r>
            <a:endParaRPr lang="en-US" sz="2800" dirty="0">
              <a:solidFill>
                <a:srgbClr val="4A793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Tracking</a:t>
            </a:r>
            <a:r>
              <a:rPr lang="en-US" sz="2800" dirty="0"/>
              <a:t>: 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4A793F"/>
                </a:solidFill>
              </a:rPr>
              <a:t>On</a:t>
            </a:r>
            <a:endParaRPr lang="en-US" sz="2800" dirty="0">
              <a:solidFill>
                <a:srgbClr val="4A793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Logging</a:t>
            </a:r>
            <a:r>
              <a:rPr lang="en-US" sz="2800" dirty="0"/>
              <a:t>: 	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Off</a:t>
            </a:r>
            <a:endParaRPr lang="en-US" sz="2800" dirty="0">
              <a:solidFill>
                <a:srgbClr val="FF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Calendar</a:t>
            </a:r>
            <a:r>
              <a:rPr lang="en-US" sz="2800" dirty="0"/>
              <a:t>: 	</a:t>
            </a:r>
            <a:r>
              <a:rPr lang="en-US" sz="2800" dirty="0">
                <a:solidFill>
                  <a:srgbClr val="FF0000"/>
                </a:solidFill>
              </a:rPr>
              <a:t>Off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err="1" smtClean="0"/>
              <a:t>WhatsApp</a:t>
            </a:r>
            <a:r>
              <a:rPr lang="en-US" sz="2800" dirty="0"/>
              <a:t>: 	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On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383" y="4982825"/>
            <a:ext cx="1786325" cy="115039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083600" y="5159209"/>
            <a:ext cx="2628321" cy="405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50791" y="1958984"/>
            <a:ext cx="3466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5"/>
                </a:solidFill>
              </a:rPr>
              <a:t>On</a:t>
            </a:r>
            <a:r>
              <a:rPr lang="en-US" sz="2400" dirty="0"/>
              <a:t>) Which modules </a:t>
            </a:r>
            <a:endParaRPr lang="en-US" sz="2400" dirty="0" smtClean="0"/>
          </a:p>
          <a:p>
            <a:r>
              <a:rPr lang="en-US" sz="2400" dirty="0" smtClean="0"/>
              <a:t>should </a:t>
            </a:r>
            <a:r>
              <a:rPr lang="en-US" sz="2400" dirty="0"/>
              <a:t>collect information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9296" y="3366124"/>
            <a:ext cx="402496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(Note) </a:t>
            </a:r>
            <a:r>
              <a:rPr lang="en-US" sz="2400" dirty="0"/>
              <a:t>Sophisticated </a:t>
            </a:r>
            <a:r>
              <a:rPr lang="en-US" sz="2400" dirty="0" smtClean="0"/>
              <a:t>malwares </a:t>
            </a:r>
          </a:p>
          <a:p>
            <a:r>
              <a:rPr lang="en-US" sz="2400" dirty="0" smtClean="0"/>
              <a:t>usually don’t bring </a:t>
            </a:r>
            <a:r>
              <a:rPr lang="en-US" sz="2400" dirty="0"/>
              <a:t>modules </a:t>
            </a:r>
            <a:endParaRPr lang="en-US" sz="2400" dirty="0" smtClean="0"/>
          </a:p>
          <a:p>
            <a:r>
              <a:rPr lang="en-US" sz="2400" dirty="0" smtClean="0"/>
              <a:t>which </a:t>
            </a:r>
            <a:r>
              <a:rPr lang="en-US" sz="2400" dirty="0"/>
              <a:t>they </a:t>
            </a:r>
            <a:r>
              <a:rPr lang="en-US" sz="2400" dirty="0" smtClean="0"/>
              <a:t>do not </a:t>
            </a:r>
            <a:r>
              <a:rPr lang="en-US" sz="2400" dirty="0"/>
              <a:t>use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267" y="242801"/>
            <a:ext cx="898565" cy="8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65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Lucida Grande CE"/>
                <a:cs typeface="Lucida Grande CE"/>
              </a:rPr>
              <a:t>DEMO time</a:t>
            </a:r>
            <a:endParaRPr lang="en-US" dirty="0">
              <a:latin typeface="Lucida Grande CE"/>
              <a:cs typeface="Lucida Grande C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82232"/>
            <a:ext cx="3325091" cy="5556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2" y="5705855"/>
            <a:ext cx="898565" cy="89856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448" y="5005896"/>
            <a:ext cx="4929352" cy="508001"/>
          </a:xfrm>
        </p:spPr>
        <p:txBody>
          <a:bodyPr>
            <a:noAutofit/>
          </a:bodyPr>
          <a:lstStyle/>
          <a:p>
            <a:r>
              <a:rPr lang="en-US" sz="3600" dirty="0" smtClean="0"/>
              <a:t>Install </a:t>
            </a:r>
            <a:r>
              <a:rPr lang="en-US" sz="3600" dirty="0" err="1"/>
              <a:t>FinSpy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29961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Lucida Grande CE"/>
                <a:cs typeface="Lucida Grande CE"/>
              </a:rPr>
              <a:t>Unveiling SMS</a:t>
            </a:r>
            <a:endParaRPr lang="en-US" dirty="0">
              <a:latin typeface="Lucida Grande CE"/>
              <a:cs typeface="Lucida Grande C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82232"/>
            <a:ext cx="3325091" cy="5556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2" y="5705855"/>
            <a:ext cx="898565" cy="89856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73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879" y="6529847"/>
            <a:ext cx="5933294" cy="359073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sz="1600" b="0" spc="0" dirty="0">
                <a:solidFill>
                  <a:schemeClr val="bg1"/>
                </a:solidFill>
                <a:latin typeface="Geneva"/>
                <a:cs typeface="Geneva"/>
              </a:rPr>
              <a:t>Inside Spying   –   Attila MAROSI   -   SOPHOSLABS</a:t>
            </a:r>
            <a:endParaRPr lang="en-CA" sz="1600" b="0" spc="0" dirty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3820" y="331711"/>
            <a:ext cx="85776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0068B1"/>
                </a:solidFill>
                <a:latin typeface="Lucida Grande CE"/>
                <a:cs typeface="Lucida Grande CE"/>
              </a:rPr>
              <a:t>onReceive</a:t>
            </a:r>
            <a:r>
              <a:rPr lang="en-US" sz="3200" b="1" dirty="0" smtClean="0">
                <a:solidFill>
                  <a:srgbClr val="0068B1"/>
                </a:solidFill>
                <a:latin typeface="Lucida Grande CE"/>
                <a:cs typeface="Lucida Grande CE"/>
              </a:rPr>
              <a:t> SMS </a:t>
            </a:r>
            <a:endParaRPr lang="en-US" sz="3200" b="1" dirty="0">
              <a:solidFill>
                <a:srgbClr val="0068B1"/>
              </a:solidFill>
              <a:latin typeface="Lucida Grande CE"/>
              <a:cs typeface="Lucida Grande C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950" y="995126"/>
            <a:ext cx="868757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000090"/>
                </a:solidFill>
                <a:latin typeface="Courier New"/>
                <a:cs typeface="Courier New"/>
              </a:rPr>
              <a:t>public</a:t>
            </a:r>
            <a:r>
              <a:rPr lang="en-US" sz="17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700" dirty="0">
                <a:latin typeface="Courier New"/>
                <a:cs typeface="Courier New"/>
              </a:rPr>
              <a:t>void </a:t>
            </a:r>
            <a:r>
              <a:rPr lang="en-US" sz="1700" b="1" dirty="0" err="1">
                <a:latin typeface="Courier New"/>
                <a:cs typeface="Courier New"/>
              </a:rPr>
              <a:t>onReceive</a:t>
            </a:r>
            <a:r>
              <a:rPr lang="en-US" sz="1700" dirty="0">
                <a:latin typeface="Courier New"/>
                <a:cs typeface="Courier New"/>
              </a:rPr>
              <a:t>(Context </a:t>
            </a:r>
            <a:r>
              <a:rPr lang="en-US" sz="1700" dirty="0" err="1">
                <a:latin typeface="Courier New"/>
                <a:cs typeface="Courier New"/>
              </a:rPr>
              <a:t>paramContext</a:t>
            </a:r>
            <a:r>
              <a:rPr lang="en-US" sz="1700" dirty="0">
                <a:latin typeface="Courier New"/>
                <a:cs typeface="Courier New"/>
              </a:rPr>
              <a:t>, Intent </a:t>
            </a:r>
            <a:r>
              <a:rPr lang="en-US" sz="1700" dirty="0" err="1">
                <a:latin typeface="Courier New"/>
                <a:cs typeface="Courier New"/>
              </a:rPr>
              <a:t>paramIntent</a:t>
            </a:r>
            <a:r>
              <a:rPr lang="en-US" sz="1700" dirty="0">
                <a:latin typeface="Courier New"/>
                <a:cs typeface="Courier New"/>
              </a:rPr>
              <a:t>)</a:t>
            </a:r>
          </a:p>
          <a:p>
            <a:endParaRPr lang="en-US" dirty="0" smtClean="0">
              <a:solidFill>
                <a:srgbClr val="72AD64"/>
              </a:solidFill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72AD64"/>
                </a:solidFill>
                <a:latin typeface="Courier New"/>
                <a:cs typeface="Courier New"/>
              </a:rPr>
              <a:t>byte</a:t>
            </a:r>
            <a:r>
              <a:rPr lang="en-US" dirty="0">
                <a:latin typeface="Courier New"/>
                <a:cs typeface="Courier New"/>
              </a:rPr>
              <a:t>[] </a:t>
            </a:r>
            <a:r>
              <a:rPr lang="en-US" dirty="0" err="1">
                <a:latin typeface="Courier New"/>
                <a:cs typeface="Courier New"/>
              </a:rPr>
              <a:t>arrayOfByte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=</a:t>
            </a:r>
          </a:p>
          <a:p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   </a:t>
            </a:r>
            <a:r>
              <a:rPr lang="en-US" sz="1900" b="1" dirty="0" smtClean="0">
                <a:solidFill>
                  <a:schemeClr val="accent5"/>
                </a:solidFill>
                <a:latin typeface="Courier New"/>
                <a:cs typeface="Courier New"/>
              </a:rPr>
              <a:t>Base64</a:t>
            </a:r>
            <a:r>
              <a:rPr lang="en-US" sz="1900" b="1" dirty="0">
                <a:latin typeface="Courier New"/>
                <a:cs typeface="Courier New"/>
              </a:rPr>
              <a:t>.decode</a:t>
            </a:r>
            <a:r>
              <a:rPr lang="en-US" sz="1900" b="1" dirty="0" smtClean="0">
                <a:latin typeface="Courier New"/>
                <a:cs typeface="Courier New"/>
              </a:rPr>
              <a:t>(</a:t>
            </a:r>
            <a:r>
              <a:rPr lang="en-US" sz="1900" b="1" dirty="0" err="1" smtClean="0">
                <a:latin typeface="Courier New"/>
                <a:cs typeface="Courier New"/>
              </a:rPr>
              <a:t>arrayOfSmsMessage</a:t>
            </a:r>
            <a:r>
              <a:rPr lang="en-US" sz="1900" b="1" dirty="0">
                <a:latin typeface="Courier New"/>
                <a:cs typeface="Courier New"/>
              </a:rPr>
              <a:t>[</a:t>
            </a:r>
            <a:r>
              <a:rPr lang="en-US" sz="1900" b="1" dirty="0" err="1">
                <a:latin typeface="Courier New"/>
                <a:cs typeface="Courier New"/>
              </a:rPr>
              <a:t>i</a:t>
            </a:r>
            <a:r>
              <a:rPr lang="en-US" sz="1900" b="1" dirty="0">
                <a:latin typeface="Courier New"/>
                <a:cs typeface="Courier New"/>
              </a:rPr>
              <a:t>].</a:t>
            </a:r>
            <a:r>
              <a:rPr lang="en-US" sz="1900" b="1" dirty="0" err="1">
                <a:latin typeface="Courier New"/>
                <a:cs typeface="Courier New"/>
              </a:rPr>
              <a:t>getMessageBody</a:t>
            </a:r>
            <a:r>
              <a:rPr lang="en-US" sz="1900" b="1" dirty="0">
                <a:latin typeface="Courier New"/>
                <a:cs typeface="Courier New"/>
              </a:rPr>
              <a:t>());</a:t>
            </a:r>
          </a:p>
          <a:p>
            <a:r>
              <a:rPr lang="en-US" dirty="0" err="1" smtClean="0">
                <a:solidFill>
                  <a:srgbClr val="72AD64"/>
                </a:solidFill>
                <a:latin typeface="Courier New"/>
                <a:cs typeface="Courier New"/>
              </a:rPr>
              <a:t>ByteBuffer</a:t>
            </a:r>
            <a:r>
              <a:rPr lang="en-US" dirty="0" smtClean="0">
                <a:solidFill>
                  <a:srgbClr val="72AD64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localByteBuffer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solidFill>
                  <a:srgbClr val="72AD64"/>
                </a:solidFill>
                <a:latin typeface="Courier New"/>
                <a:cs typeface="Courier New"/>
              </a:rPr>
              <a:t>ByteBuffer</a:t>
            </a:r>
            <a:r>
              <a:rPr lang="en-US" dirty="0" err="1">
                <a:latin typeface="Courier New"/>
                <a:cs typeface="Courier New"/>
              </a:rPr>
              <a:t>.wrap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arrayOfByte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localByteBuffer.order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72AD64"/>
                </a:solidFill>
                <a:latin typeface="Courier New"/>
                <a:cs typeface="Courier New"/>
              </a:rPr>
              <a:t>ByteOrder</a:t>
            </a:r>
            <a:r>
              <a:rPr lang="en-US" dirty="0" err="1">
                <a:latin typeface="Courier New"/>
                <a:cs typeface="Courier New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LITTLE_ENDIAN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err="1" smtClean="0">
                <a:latin typeface="Courier New"/>
                <a:cs typeface="Courier New"/>
              </a:rPr>
              <a:t>localByteBuffer.getInt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 err="1" smtClean="0">
                <a:solidFill>
                  <a:srgbClr val="72AD64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72AD64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j = </a:t>
            </a:r>
            <a:r>
              <a:rPr lang="en-US" b="1" dirty="0" err="1" smtClean="0">
                <a:latin typeface="Courier New"/>
                <a:cs typeface="Courier New"/>
              </a:rPr>
              <a:t>localByteBuffer.getInt</a:t>
            </a:r>
            <a:r>
              <a:rPr lang="en-US" b="1" dirty="0" smtClean="0">
                <a:latin typeface="Courier New"/>
                <a:cs typeface="Courier New"/>
              </a:rPr>
              <a:t>();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sz="2000" b="1" dirty="0" smtClean="0">
                <a:solidFill>
                  <a:srgbClr val="000090"/>
                </a:solidFill>
                <a:latin typeface="Courier New"/>
                <a:cs typeface="Courier New"/>
              </a:rPr>
              <a:t>if </a:t>
            </a:r>
            <a:r>
              <a:rPr lang="en-US" sz="2000" b="1" dirty="0" smtClean="0">
                <a:latin typeface="Courier New"/>
                <a:cs typeface="Courier New"/>
              </a:rPr>
              <a:t>((j ==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8651888</a:t>
            </a:r>
            <a:r>
              <a:rPr lang="en-US" sz="2000" b="1" dirty="0" smtClean="0">
                <a:latin typeface="Courier New"/>
                <a:cs typeface="Courier New"/>
              </a:rPr>
              <a:t>) || (j ==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8664432</a:t>
            </a:r>
            <a:r>
              <a:rPr lang="en-US" sz="2000" b="1" dirty="0" smtClean="0">
                <a:latin typeface="Courier New"/>
                <a:cs typeface="Courier New"/>
              </a:rPr>
              <a:t>))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Courier New"/>
                <a:cs typeface="Courier New"/>
              </a:rPr>
              <a:t>/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/ </a:t>
            </a:r>
            <a:r>
              <a:rPr lang="en-US" b="1" dirty="0" smtClean="0">
                <a:solidFill>
                  <a:schemeClr val="accent2"/>
                </a:solidFill>
                <a:latin typeface="Courier New"/>
                <a:cs typeface="Courier New"/>
              </a:rPr>
              <a:t>        0x840470  |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| </a:t>
            </a:r>
            <a:r>
              <a:rPr lang="en-US" b="1" dirty="0" smtClean="0">
                <a:solidFill>
                  <a:schemeClr val="accent2"/>
                </a:solidFill>
                <a:latin typeface="Courier New"/>
                <a:cs typeface="Courier New"/>
              </a:rPr>
              <a:t>       0x843570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{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rgbClr val="72AD64"/>
                </a:solidFill>
                <a:latin typeface="Courier New"/>
                <a:cs typeface="Courier New"/>
              </a:rPr>
              <a:t>Intent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localIntent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>
                <a:solidFill>
                  <a:srgbClr val="72AD64"/>
                </a:solidFill>
                <a:latin typeface="Courier New"/>
                <a:cs typeface="Courier New"/>
              </a:rPr>
              <a:t>Intent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paramContext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	</a:t>
            </a:r>
            <a:r>
              <a:rPr lang="en-US" dirty="0" err="1" smtClean="0">
                <a:latin typeface="Courier New"/>
                <a:cs typeface="Courier New"/>
              </a:rPr>
              <a:t>SmsHandlerIntentServices.class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localIntent.putExtra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latin typeface="Courier New"/>
                <a:cs typeface="Courier New"/>
              </a:rPr>
              <a:t>MasterAnswer</a:t>
            </a:r>
            <a:r>
              <a:rPr lang="en-US" dirty="0">
                <a:latin typeface="Courier New"/>
                <a:cs typeface="Courier New"/>
              </a:rPr>
              <a:t>", </a:t>
            </a:r>
            <a:r>
              <a:rPr lang="en-US" dirty="0" err="1">
                <a:latin typeface="Courier New"/>
                <a:cs typeface="Courier New"/>
              </a:rPr>
              <a:t>arrayOfByte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paramContext.startService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localIntent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b="1" dirty="0" err="1" smtClean="0">
                <a:latin typeface="Courier New"/>
                <a:cs typeface="Courier New"/>
              </a:rPr>
              <a:t>abortBroadcast</a:t>
            </a:r>
            <a:r>
              <a:rPr lang="en-US" sz="2000" b="1" dirty="0">
                <a:latin typeface="Courier New"/>
                <a:cs typeface="Courier New"/>
              </a:rPr>
              <a:t>();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875238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879" y="6529847"/>
            <a:ext cx="5933294" cy="359073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sz="1600" b="0" spc="0" dirty="0">
                <a:solidFill>
                  <a:schemeClr val="bg1"/>
                </a:solidFill>
                <a:latin typeface="Geneva"/>
                <a:cs typeface="Geneva"/>
              </a:rPr>
              <a:t>Inside Spying   –   Attila MAROSI   -   SOPHOSLABS</a:t>
            </a:r>
            <a:endParaRPr lang="en-CA" sz="1600" b="0" spc="0" dirty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3820" y="331711"/>
            <a:ext cx="85776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68B1"/>
                </a:solidFill>
                <a:latin typeface="Lucida Grande CE"/>
                <a:cs typeface="Lucida Grande CE"/>
              </a:rPr>
              <a:t>Unveiling SMS</a:t>
            </a:r>
            <a:endParaRPr lang="en-US" sz="3200" b="1" dirty="0">
              <a:solidFill>
                <a:srgbClr val="0068B1"/>
              </a:solidFill>
              <a:latin typeface="Lucida Grande CE"/>
              <a:cs typeface="Lucida Grande C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7037" y="1334772"/>
            <a:ext cx="8321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/>
                <a:cs typeface="Courier New"/>
              </a:rPr>
              <a:t>.</a:t>
            </a:r>
            <a:r>
              <a:rPr lang="en-US" sz="2400" dirty="0">
                <a:latin typeface="Courier New"/>
                <a:cs typeface="Courier New"/>
              </a:rPr>
              <a:t>/</a:t>
            </a:r>
            <a:r>
              <a:rPr lang="en-US" sz="2400" dirty="0" err="1">
                <a:latin typeface="Courier New"/>
                <a:cs typeface="Courier New"/>
              </a:rPr>
              <a:t>fin_server</a:t>
            </a:r>
            <a:r>
              <a:rPr lang="en-US" sz="2400" dirty="0">
                <a:latin typeface="Courier New"/>
                <a:cs typeface="Courier New"/>
              </a:rPr>
              <a:t>/</a:t>
            </a:r>
            <a:r>
              <a:rPr lang="en-US" sz="2400" dirty="0" err="1" smtClean="0">
                <a:latin typeface="Courier New"/>
                <a:cs typeface="Courier New"/>
              </a:rPr>
              <a:t>fin_detect.py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1574" y="1983596"/>
            <a:ext cx="71244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﻿</a:t>
            </a:r>
            <a:r>
              <a:rPr lang="en-US" sz="3200" dirty="0" smtClean="0">
                <a:solidFill>
                  <a:schemeClr val="accent1"/>
                </a:solidFill>
              </a:rPr>
              <a:t>Message </a:t>
            </a:r>
            <a:r>
              <a:rPr lang="en-US" sz="3200" dirty="0">
                <a:solidFill>
                  <a:schemeClr val="accent1"/>
                </a:solidFill>
              </a:rPr>
              <a:t>(bytes): </a:t>
            </a:r>
            <a:r>
              <a:rPr lang="en-US" sz="3200" dirty="0" smtClean="0">
                <a:solidFill>
                  <a:schemeClr val="accent1"/>
                </a:solidFill>
              </a:rPr>
              <a:t>   090000007035840041</a:t>
            </a:r>
          </a:p>
          <a:p>
            <a:r>
              <a:rPr lang="en-US" sz="3200" dirty="0" smtClean="0">
                <a:solidFill>
                  <a:schemeClr val="accent1"/>
                </a:solidFill>
              </a:rPr>
              <a:t>Message </a:t>
            </a:r>
            <a:r>
              <a:rPr lang="en-US" sz="3200" dirty="0">
                <a:solidFill>
                  <a:schemeClr val="accent1"/>
                </a:solidFill>
              </a:rPr>
              <a:t>(base64): </a:t>
            </a:r>
            <a:r>
              <a:rPr lang="en-US" sz="3200" b="1" dirty="0">
                <a:solidFill>
                  <a:schemeClr val="accent1"/>
                </a:solidFill>
              </a:rPr>
              <a:t>CQAAAHA1hABB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1462" y="4217325"/>
            <a:ext cx="6279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urier New"/>
                <a:cs typeface="Courier New"/>
              </a:rPr>
              <a:t>09000000</a:t>
            </a:r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70358400</a:t>
            </a:r>
            <a:r>
              <a:rPr lang="en-US" sz="4400" dirty="0" smtClean="0">
                <a:latin typeface="Courier New"/>
                <a:cs typeface="Courier New"/>
              </a:rPr>
              <a:t>41</a:t>
            </a:r>
            <a:endParaRPr lang="en-US" sz="4400" dirty="0">
              <a:latin typeface="Courier New"/>
              <a:cs typeface="Courier New"/>
            </a:endParaRPr>
          </a:p>
        </p:txBody>
      </p:sp>
      <p:sp>
        <p:nvSpPr>
          <p:cNvPr id="5" name="Left Brace 4"/>
          <p:cNvSpPr/>
          <p:nvPr/>
        </p:nvSpPr>
        <p:spPr>
          <a:xfrm rot="5400000">
            <a:off x="4025413" y="1233889"/>
            <a:ext cx="562309" cy="5753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68428" y="3305995"/>
            <a:ext cx="418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0x9 = 9 byte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61275" y="5623099"/>
            <a:ext cx="46173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0x843570</a:t>
            </a:r>
            <a:r>
              <a:rPr lang="en-US" sz="3200" dirty="0" smtClean="0">
                <a:latin typeface="Courier New"/>
                <a:cs typeface="Courier New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= </a:t>
            </a:r>
            <a:r>
              <a:rPr lang="en-US" sz="3200" dirty="0">
                <a:solidFill>
                  <a:srgbClr val="4A793F"/>
                </a:solidFill>
                <a:latin typeface="Courier New"/>
                <a:cs typeface="Courier New"/>
              </a:rPr>
              <a:t>8664432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9627" y="4992925"/>
            <a:ext cx="1800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(little </a:t>
            </a:r>
            <a:r>
              <a:rPr lang="en-US" sz="1400" dirty="0" smtClean="0">
                <a:latin typeface="Courier New"/>
                <a:cs typeface="Courier New"/>
              </a:rPr>
              <a:t>endian) 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17057" y="5109265"/>
            <a:ext cx="620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urier New"/>
                <a:cs typeface="Courier New"/>
              </a:rPr>
              <a:t>A</a:t>
            </a:r>
            <a:endParaRPr lang="en-US" sz="5400" dirty="0"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83878" y="4973535"/>
            <a:ext cx="494401" cy="378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67" y="242801"/>
            <a:ext cx="898565" cy="8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638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Lucida Grande CE"/>
                <a:cs typeface="Lucida Grande CE"/>
              </a:rPr>
              <a:t>DEMO time</a:t>
            </a:r>
            <a:endParaRPr lang="en-US" dirty="0">
              <a:latin typeface="Lucida Grande CE"/>
              <a:cs typeface="Lucida Grande C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82232"/>
            <a:ext cx="3325091" cy="5556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2" y="5705855"/>
            <a:ext cx="898565" cy="89856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448" y="5005896"/>
            <a:ext cx="4929352" cy="508001"/>
          </a:xfrm>
        </p:spPr>
        <p:txBody>
          <a:bodyPr>
            <a:noAutofit/>
          </a:bodyPr>
          <a:lstStyle/>
          <a:p>
            <a:r>
              <a:rPr lang="en-US" sz="3600" dirty="0"/>
              <a:t>Sending unveiling SMS </a:t>
            </a:r>
          </a:p>
        </p:txBody>
      </p:sp>
    </p:spTree>
    <p:extLst>
      <p:ext uri="{BB962C8B-B14F-4D97-AF65-F5344CB8AC3E}">
        <p14:creationId xmlns:p14="http://schemas.microsoft.com/office/powerpoint/2010/main" val="180867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879" y="6529847"/>
            <a:ext cx="5933294" cy="359073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sz="1600" b="0" spc="0" dirty="0" smtClean="0">
                <a:solidFill>
                  <a:schemeClr val="bg1"/>
                </a:solidFill>
                <a:latin typeface="Geneva"/>
                <a:cs typeface="Geneva"/>
              </a:rPr>
              <a:t>Inside Spying   –   Attila MAROSI   -   SOPHOSLABS</a:t>
            </a:r>
            <a:endParaRPr lang="en-CA" sz="1600" b="0" spc="0" dirty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3820" y="331711"/>
            <a:ext cx="85776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0068B1"/>
                </a:solidFill>
                <a:latin typeface="Lucida Grande CE"/>
                <a:cs typeface="Lucida Grande CE"/>
              </a:rPr>
              <a:t>FinSpy</a:t>
            </a:r>
            <a:r>
              <a:rPr lang="en-US" sz="3200" b="1" dirty="0" smtClean="0">
                <a:solidFill>
                  <a:srgbClr val="0068B1"/>
                </a:solidFill>
                <a:latin typeface="Lucida Grande CE"/>
                <a:cs typeface="Lucida Grande CE"/>
              </a:rPr>
              <a:t> / </a:t>
            </a:r>
            <a:r>
              <a:rPr lang="en-US" sz="3200" b="1" dirty="0" err="1" smtClean="0">
                <a:solidFill>
                  <a:srgbClr val="0068B1"/>
                </a:solidFill>
                <a:latin typeface="Lucida Grande CE"/>
                <a:cs typeface="Lucida Grande CE"/>
              </a:rPr>
              <a:t>FinFisher</a:t>
            </a:r>
            <a:r>
              <a:rPr lang="en-US" sz="3200" b="1" dirty="0" smtClean="0">
                <a:solidFill>
                  <a:srgbClr val="0068B1"/>
                </a:solidFill>
                <a:latin typeface="Lucida Grande CE"/>
                <a:cs typeface="Lucida Grande CE"/>
              </a:rPr>
              <a:t> / Gamma Group</a:t>
            </a:r>
            <a:endParaRPr lang="en-US" sz="3200" b="1" dirty="0">
              <a:solidFill>
                <a:srgbClr val="0068B1"/>
              </a:solidFill>
              <a:latin typeface="Lucida Grande CE"/>
              <a:cs typeface="Lucida Grande C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7037" y="1402637"/>
            <a:ext cx="8321774" cy="470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rgbClr val="0068B1"/>
                </a:solidFill>
              </a:rPr>
              <a:t>t</a:t>
            </a:r>
            <a:r>
              <a:rPr lang="en-US" sz="2800" dirty="0" smtClean="0">
                <a:solidFill>
                  <a:srgbClr val="0068B1"/>
                </a:solidFill>
              </a:rPr>
              <a:t>here was a huge </a:t>
            </a:r>
            <a:r>
              <a:rPr lang="en-US" sz="2800" dirty="0">
                <a:solidFill>
                  <a:srgbClr val="0068B1"/>
                </a:solidFill>
              </a:rPr>
              <a:t>data leak ~ 40GB</a:t>
            </a:r>
            <a:br>
              <a:rPr lang="en-US" sz="2800" dirty="0">
                <a:solidFill>
                  <a:srgbClr val="0068B1"/>
                </a:solidFill>
              </a:rPr>
            </a:br>
            <a:r>
              <a:rPr lang="en-US" sz="2400" dirty="0">
                <a:solidFill>
                  <a:srgbClr val="0068B1"/>
                </a:solidFill>
              </a:rPr>
              <a:t>(application, brochure, full support database)</a:t>
            </a:r>
            <a:endParaRPr lang="en-US" sz="2800" dirty="0">
              <a:solidFill>
                <a:srgbClr val="0068B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rgbClr val="0068B1"/>
                </a:solidFill>
              </a:rPr>
              <a:t>we </a:t>
            </a:r>
            <a:r>
              <a:rPr lang="en-US" sz="2800" dirty="0">
                <a:solidFill>
                  <a:srgbClr val="0068B1"/>
                </a:solidFill>
              </a:rPr>
              <a:t>already know what is the real ability of this application, but how they did it </a:t>
            </a:r>
            <a:r>
              <a:rPr lang="en-US" sz="2800" dirty="0" smtClean="0">
                <a:solidFill>
                  <a:srgbClr val="0068B1"/>
                </a:solidFill>
              </a:rPr>
              <a:t>technically</a:t>
            </a:r>
            <a:br>
              <a:rPr lang="en-US" sz="2800" dirty="0" smtClean="0">
                <a:solidFill>
                  <a:srgbClr val="0068B1"/>
                </a:solidFill>
              </a:rPr>
            </a:br>
            <a:r>
              <a:rPr lang="en-US" sz="2400" dirty="0" smtClean="0">
                <a:solidFill>
                  <a:srgbClr val="0068B1"/>
                </a:solidFill>
              </a:rPr>
              <a:t>(encryption</a:t>
            </a:r>
            <a:r>
              <a:rPr lang="en-US" sz="2400" dirty="0">
                <a:solidFill>
                  <a:srgbClr val="0068B1"/>
                </a:solidFill>
              </a:rPr>
              <a:t>, communication, </a:t>
            </a:r>
            <a:r>
              <a:rPr lang="en-US" sz="2400" dirty="0" smtClean="0">
                <a:solidFill>
                  <a:srgbClr val="0068B1"/>
                </a:solidFill>
              </a:rPr>
              <a:t>configuration… </a:t>
            </a:r>
            <a:r>
              <a:rPr lang="en-US" sz="2400" dirty="0">
                <a:solidFill>
                  <a:srgbClr val="0068B1"/>
                </a:solidFill>
              </a:rPr>
              <a:t>etc.)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rgbClr val="0068B1"/>
                </a:solidFill>
              </a:rPr>
              <a:t>b</a:t>
            </a:r>
            <a:r>
              <a:rPr lang="en-US" sz="2800" dirty="0" smtClean="0">
                <a:solidFill>
                  <a:srgbClr val="0068B1"/>
                </a:solidFill>
              </a:rPr>
              <a:t>ecause </a:t>
            </a:r>
            <a:r>
              <a:rPr lang="en-US" sz="2800" dirty="0">
                <a:solidFill>
                  <a:srgbClr val="0068B1"/>
                </a:solidFill>
              </a:rPr>
              <a:t>it is not a traditional </a:t>
            </a:r>
            <a:r>
              <a:rPr lang="en-US" sz="2800" dirty="0" smtClean="0">
                <a:solidFill>
                  <a:srgbClr val="0068B1"/>
                </a:solidFill>
              </a:rPr>
              <a:t>MALWARE, </a:t>
            </a:r>
            <a:r>
              <a:rPr lang="en-US" sz="2800" dirty="0">
                <a:solidFill>
                  <a:srgbClr val="0068B1"/>
                </a:solidFill>
              </a:rPr>
              <a:t>the solutions of </a:t>
            </a:r>
            <a:r>
              <a:rPr lang="en-US" sz="2800" dirty="0" smtClean="0">
                <a:solidFill>
                  <a:srgbClr val="0068B1"/>
                </a:solidFill>
              </a:rPr>
              <a:t>its should </a:t>
            </a:r>
            <a:r>
              <a:rPr lang="en-US" sz="2800" dirty="0">
                <a:solidFill>
                  <a:srgbClr val="0068B1"/>
                </a:solidFill>
              </a:rPr>
              <a:t>be </a:t>
            </a:r>
            <a:r>
              <a:rPr lang="en-US" sz="2800" dirty="0" smtClean="0">
                <a:solidFill>
                  <a:srgbClr val="0068B1"/>
                </a:solidFill>
              </a:rPr>
              <a:t>interesting and unique</a:t>
            </a:r>
            <a:endParaRPr lang="en-US" sz="2800" dirty="0">
              <a:solidFill>
                <a:srgbClr val="0068B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rgbClr val="0068B1"/>
                </a:solidFill>
              </a:rPr>
              <a:t>the </a:t>
            </a:r>
            <a:r>
              <a:rPr lang="en-US" sz="2800" dirty="0">
                <a:solidFill>
                  <a:srgbClr val="0068B1"/>
                </a:solidFill>
              </a:rPr>
              <a:t>most </a:t>
            </a:r>
            <a:r>
              <a:rPr lang="en-US" sz="2800" dirty="0" smtClean="0">
                <a:solidFill>
                  <a:srgbClr val="0068B1"/>
                </a:solidFill>
              </a:rPr>
              <a:t>important:</a:t>
            </a:r>
            <a:endParaRPr lang="en-US" sz="2800" dirty="0">
              <a:solidFill>
                <a:srgbClr val="0068B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rgbClr val="0068B1"/>
                </a:solidFill>
              </a:rPr>
              <a:t>has </a:t>
            </a:r>
            <a:r>
              <a:rPr lang="en-US" sz="2800" dirty="0">
                <a:solidFill>
                  <a:srgbClr val="0068B1"/>
                </a:solidFill>
              </a:rPr>
              <a:t>it any weaknesses </a:t>
            </a:r>
            <a:r>
              <a:rPr lang="en-US" sz="2800" dirty="0" smtClean="0">
                <a:solidFill>
                  <a:srgbClr val="0068B1"/>
                </a:solidFill>
              </a:rPr>
              <a:t>and,</a:t>
            </a:r>
            <a:endParaRPr lang="en-US" sz="2800" dirty="0">
              <a:solidFill>
                <a:srgbClr val="0068B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dirty="0">
                <a:solidFill>
                  <a:srgbClr val="0068B1"/>
                </a:solidFill>
              </a:rPr>
              <a:t>is there </a:t>
            </a:r>
            <a:r>
              <a:rPr lang="en-US" sz="2800" dirty="0" smtClean="0">
                <a:solidFill>
                  <a:srgbClr val="0068B1"/>
                </a:solidFill>
              </a:rPr>
              <a:t>any </a:t>
            </a:r>
            <a:r>
              <a:rPr lang="en-US" sz="2800" dirty="0">
                <a:solidFill>
                  <a:srgbClr val="0068B1"/>
                </a:solidFill>
              </a:rPr>
              <a:t>chance to exploit </a:t>
            </a:r>
            <a:r>
              <a:rPr lang="en-US" sz="2800" dirty="0" smtClean="0">
                <a:solidFill>
                  <a:srgbClr val="0068B1"/>
                </a:solidFill>
              </a:rPr>
              <a:t>these weaknesses, </a:t>
            </a:r>
            <a:r>
              <a:rPr lang="en-US" sz="2800" dirty="0">
                <a:solidFill>
                  <a:srgbClr val="0068B1"/>
                </a:solidFill>
              </a:rPr>
              <a:t>if </a:t>
            </a:r>
            <a:r>
              <a:rPr lang="en-US" sz="2800" dirty="0" smtClean="0">
                <a:solidFill>
                  <a:srgbClr val="0068B1"/>
                </a:solidFill>
              </a:rPr>
              <a:t>there are any</a:t>
            </a:r>
            <a:endParaRPr lang="en-US" sz="2800" dirty="0">
              <a:solidFill>
                <a:srgbClr val="0068B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67" y="242801"/>
            <a:ext cx="898565" cy="8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093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Lucida Grande CE"/>
                <a:cs typeface="Lucida Grande CE"/>
              </a:rPr>
              <a:t>Network Communication</a:t>
            </a:r>
            <a:endParaRPr lang="en-US" dirty="0">
              <a:latin typeface="Lucida Grande CE"/>
              <a:cs typeface="Lucida Grande C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82232"/>
            <a:ext cx="3325091" cy="5556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2" y="5705855"/>
            <a:ext cx="898565" cy="89856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02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879" y="6529847"/>
            <a:ext cx="5933294" cy="359073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sz="1600" b="0" spc="0" dirty="0">
                <a:solidFill>
                  <a:schemeClr val="bg1"/>
                </a:solidFill>
                <a:latin typeface="Geneva"/>
                <a:cs typeface="Geneva"/>
              </a:rPr>
              <a:t>Inside Spying   –   Attila MAROSI   -   SOPHOSLABS</a:t>
            </a:r>
            <a:endParaRPr lang="en-CA" sz="1600" b="0" spc="0" dirty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3820" y="331711"/>
            <a:ext cx="85776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68B1"/>
                </a:solidFill>
                <a:latin typeface="Lucida Grande CE"/>
                <a:cs typeface="Lucida Grande CE"/>
              </a:rPr>
              <a:t>Network communication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7037" y="1402637"/>
            <a:ext cx="83217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rgbClr val="0068B1"/>
                </a:solidFill>
              </a:rPr>
              <a:t>Intercept the initial network communication to get more information about the malware </a:t>
            </a:r>
            <a:r>
              <a:rPr lang="en-US" sz="2800" dirty="0" smtClean="0">
                <a:solidFill>
                  <a:srgbClr val="0068B1"/>
                </a:solidFill>
              </a:rPr>
              <a:t/>
            </a:r>
            <a:br>
              <a:rPr lang="en-US" sz="2800" dirty="0" smtClean="0">
                <a:solidFill>
                  <a:srgbClr val="0068B1"/>
                </a:solidFill>
              </a:rPr>
            </a:br>
            <a:r>
              <a:rPr lang="en-US" sz="2800" dirty="0" smtClean="0">
                <a:solidFill>
                  <a:srgbClr val="0068B1"/>
                </a:solidFill>
              </a:rPr>
              <a:t>How: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rgbClr val="0068B1"/>
                </a:solidFill>
              </a:rPr>
              <a:t>create </a:t>
            </a:r>
            <a:r>
              <a:rPr lang="en-US" sz="2800" dirty="0">
                <a:solidFill>
                  <a:srgbClr val="0068B1"/>
                </a:solidFill>
              </a:rPr>
              <a:t>a fake server (</a:t>
            </a:r>
            <a:r>
              <a:rPr lang="en-US" sz="2800" dirty="0" err="1">
                <a:solidFill>
                  <a:srgbClr val="0068B1"/>
                </a:solidFill>
              </a:rPr>
              <a:t>eg</a:t>
            </a:r>
            <a:r>
              <a:rPr lang="en-US" sz="2800" dirty="0">
                <a:solidFill>
                  <a:srgbClr val="0068B1"/>
                </a:solidFill>
              </a:rPr>
              <a:t>.: </a:t>
            </a:r>
            <a:r>
              <a:rPr lang="en-US" sz="2800" dirty="0" err="1">
                <a:solidFill>
                  <a:srgbClr val="0068B1"/>
                </a:solidFill>
                <a:latin typeface="Courier New"/>
                <a:cs typeface="Courier New"/>
              </a:rPr>
              <a:t>nc</a:t>
            </a:r>
            <a:r>
              <a:rPr lang="en-US" sz="2800" dirty="0">
                <a:solidFill>
                  <a:srgbClr val="0068B1"/>
                </a:solidFill>
                <a:latin typeface="Courier New"/>
                <a:cs typeface="Courier New"/>
              </a:rPr>
              <a:t> -</a:t>
            </a:r>
            <a:r>
              <a:rPr lang="en-US" sz="2800" dirty="0" err="1">
                <a:solidFill>
                  <a:srgbClr val="0068B1"/>
                </a:solidFill>
                <a:latin typeface="Courier New"/>
                <a:cs typeface="Courier New"/>
              </a:rPr>
              <a:t>lvp</a:t>
            </a:r>
            <a:r>
              <a:rPr lang="en-US" sz="2800" dirty="0">
                <a:solidFill>
                  <a:srgbClr val="0068B1"/>
                </a:solidFill>
                <a:latin typeface="Courier New"/>
                <a:cs typeface="Courier New"/>
              </a:rPr>
              <a:t> 1111</a:t>
            </a:r>
            <a:r>
              <a:rPr lang="en-US" sz="2800" dirty="0">
                <a:solidFill>
                  <a:srgbClr val="0068B1"/>
                </a:solidFill>
              </a:rPr>
              <a:t>) </a:t>
            </a:r>
            <a:r>
              <a:rPr lang="en-US" sz="2800" dirty="0" smtClean="0">
                <a:solidFill>
                  <a:srgbClr val="0068B1"/>
                </a:solidFill>
              </a:rPr>
              <a:t/>
            </a:r>
            <a:br>
              <a:rPr lang="en-US" sz="2800" dirty="0" smtClean="0">
                <a:solidFill>
                  <a:srgbClr val="0068B1"/>
                </a:solidFill>
              </a:rPr>
            </a:br>
            <a:r>
              <a:rPr lang="en-US" sz="2800" dirty="0" smtClean="0">
                <a:solidFill>
                  <a:srgbClr val="0068B1"/>
                </a:solidFill>
              </a:rPr>
              <a:t>and </a:t>
            </a:r>
            <a:r>
              <a:rPr lang="en-US" sz="2800" dirty="0">
                <a:solidFill>
                  <a:srgbClr val="0068B1"/>
                </a:solidFill>
              </a:rPr>
              <a:t>intercept the communication</a:t>
            </a:r>
          </a:p>
        </p:txBody>
      </p:sp>
      <p:pic>
        <p:nvPicPr>
          <p:cNvPr id="6" name="Picture 5" descr="client_connect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64" y="3687508"/>
            <a:ext cx="7330540" cy="258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267" y="242801"/>
            <a:ext cx="898565" cy="8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420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879" y="6529847"/>
            <a:ext cx="5933294" cy="359073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sz="1600" b="0" spc="0" dirty="0">
                <a:solidFill>
                  <a:schemeClr val="bg1"/>
                </a:solidFill>
                <a:latin typeface="Geneva"/>
                <a:cs typeface="Geneva"/>
              </a:rPr>
              <a:t>Inside Spying   –   Attila MAROSI   -   SOPHOSLABS</a:t>
            </a:r>
            <a:endParaRPr lang="en-CA" sz="1600" b="0" spc="0" dirty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3820" y="331711"/>
            <a:ext cx="85776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68B1"/>
                </a:solidFill>
                <a:latin typeface="Lucida Grande CE"/>
                <a:cs typeface="Lucida Grande CE"/>
              </a:rPr>
              <a:t>The packet we </a:t>
            </a:r>
            <a:r>
              <a:rPr lang="en-US" sz="3200" b="1" dirty="0" smtClean="0">
                <a:solidFill>
                  <a:srgbClr val="0068B1"/>
                </a:solidFill>
                <a:latin typeface="Lucida Grande CE"/>
                <a:cs typeface="Lucida Grande CE"/>
              </a:rPr>
              <a:t>received </a:t>
            </a:r>
            <a:r>
              <a:rPr lang="en-US" sz="2800" b="1" dirty="0" smtClean="0">
                <a:solidFill>
                  <a:srgbClr val="0068B1"/>
                </a:solidFill>
                <a:latin typeface="Lucida Grande CE"/>
                <a:cs typeface="Lucida Grande CE"/>
              </a:rPr>
              <a:t>(intercepted)</a:t>
            </a:r>
            <a:endParaRPr lang="en-US" sz="3200" b="1" dirty="0">
              <a:solidFill>
                <a:srgbClr val="0068B1"/>
              </a:solidFill>
              <a:latin typeface="Lucida Grande CE"/>
              <a:cs typeface="Lucida Grande C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003" y="1117534"/>
            <a:ext cx="9107037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700" b="1" dirty="0" smtClean="0">
                <a:solidFill>
                  <a:srgbClr val="FF0000"/>
                </a:solidFill>
                <a:latin typeface="Courier New"/>
                <a:cs typeface="Courier New"/>
              </a:rPr>
              <a:t>10 </a:t>
            </a:r>
            <a:r>
              <a:rPr lang="hu-HU" sz="1700" b="1" dirty="0">
                <a:solidFill>
                  <a:srgbClr val="FF0000"/>
                </a:solidFill>
                <a:latin typeface="Courier New"/>
                <a:cs typeface="Courier New"/>
              </a:rPr>
              <a:t>00 00 00</a:t>
            </a:r>
            <a:r>
              <a:rPr lang="hu-HU" sz="1700" dirty="0">
                <a:latin typeface="Courier New"/>
                <a:cs typeface="Courier New"/>
              </a:rPr>
              <a:t> </a:t>
            </a:r>
            <a:r>
              <a:rPr lang="hu-HU" sz="17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60 01 86 00</a:t>
            </a:r>
            <a:r>
              <a:rPr lang="hu-HU" sz="1700" dirty="0">
                <a:latin typeface="Courier New"/>
                <a:cs typeface="Courier New"/>
              </a:rPr>
              <a:t>  </a:t>
            </a:r>
            <a:r>
              <a:rPr lang="hu-HU" sz="1700" b="1" dirty="0">
                <a:solidFill>
                  <a:schemeClr val="accent2"/>
                </a:solidFill>
                <a:latin typeface="Courier New"/>
                <a:cs typeface="Courier New"/>
              </a:rPr>
              <a:t>2e fd 9d 25 04 41 01 00</a:t>
            </a:r>
            <a:r>
              <a:rPr lang="hu-HU" sz="1700" dirty="0">
                <a:latin typeface="Courier New"/>
                <a:cs typeface="Courier New"/>
              </a:rPr>
              <a:t>  |....`......%.A..|</a:t>
            </a:r>
          </a:p>
          <a:p>
            <a:r>
              <a:rPr lang="hu-HU" sz="1700" dirty="0" smtClean="0">
                <a:latin typeface="Courier New"/>
                <a:cs typeface="Courier New"/>
              </a:rPr>
              <a:t>78 </a:t>
            </a:r>
            <a:r>
              <a:rPr lang="hu-HU" sz="1700" dirty="0">
                <a:latin typeface="Courier New"/>
                <a:cs typeface="Courier New"/>
              </a:rPr>
              <a:t>00 00 00 a0 02 86 00  10 00 00 00 60 57 fe 00  |x...........`W..|</a:t>
            </a:r>
          </a:p>
          <a:p>
            <a:r>
              <a:rPr lang="hu-HU" sz="1700" dirty="0" smtClean="0">
                <a:latin typeface="Courier New"/>
                <a:cs typeface="Courier New"/>
              </a:rPr>
              <a:t>2e </a:t>
            </a:r>
            <a:r>
              <a:rPr lang="hu-HU" sz="1700" dirty="0">
                <a:latin typeface="Courier New"/>
                <a:cs typeface="Courier New"/>
              </a:rPr>
              <a:t>fd 9d 25 04 41 01 00  60 00 00 00 90 01 84 00  |...%.A..`.......|</a:t>
            </a:r>
          </a:p>
          <a:p>
            <a:r>
              <a:rPr lang="hu-HU" sz="1700" dirty="0" smtClean="0">
                <a:latin typeface="Courier New"/>
                <a:cs typeface="Courier New"/>
              </a:rPr>
              <a:t>58 </a:t>
            </a:r>
            <a:r>
              <a:rPr lang="hu-HU" sz="1700" dirty="0">
                <a:latin typeface="Courier New"/>
                <a:cs typeface="Courier New"/>
              </a:rPr>
              <a:t>00 00 00 </a:t>
            </a:r>
            <a:r>
              <a:rPr lang="hu-HU" sz="1700" b="1" dirty="0">
                <a:solidFill>
                  <a:srgbClr val="4A793F"/>
                </a:solidFill>
                <a:latin typeface="Courier New"/>
                <a:cs typeface="Courier New"/>
              </a:rPr>
              <a:t>90 5b fe 00</a:t>
            </a:r>
            <a:r>
              <a:rPr lang="hu-HU" sz="1700" dirty="0">
                <a:latin typeface="Courier New"/>
                <a:cs typeface="Courier New"/>
              </a:rPr>
              <a:t>  </a:t>
            </a:r>
            <a:r>
              <a:rPr lang="hu-HU" sz="1700" b="1" dirty="0">
                <a:solidFill>
                  <a:srgbClr val="000090"/>
                </a:solidFill>
                <a:latin typeface="Courier New"/>
                <a:cs typeface="Courier New"/>
              </a:rPr>
              <a:t>bb b9 1a bb 3f db d4 17</a:t>
            </a:r>
            <a:r>
              <a:rPr lang="hu-HU" sz="1700" dirty="0">
                <a:latin typeface="Courier New"/>
                <a:cs typeface="Courier New"/>
              </a:rPr>
              <a:t>  |X....[......?...|</a:t>
            </a:r>
          </a:p>
          <a:p>
            <a:r>
              <a:rPr lang="hu-HU" sz="1700" b="1" dirty="0" smtClean="0">
                <a:solidFill>
                  <a:srgbClr val="000090"/>
                </a:solidFill>
                <a:latin typeface="Courier New"/>
                <a:cs typeface="Courier New"/>
              </a:rPr>
              <a:t>24 </a:t>
            </a:r>
            <a:r>
              <a:rPr lang="hu-HU" sz="1700" b="1" dirty="0">
                <a:solidFill>
                  <a:srgbClr val="000090"/>
                </a:solidFill>
                <a:latin typeface="Courier New"/>
                <a:cs typeface="Courier New"/>
              </a:rPr>
              <a:t>1c b2 81 b1 4a c9 2d  a9 03 10 fa d8 07 d9 8d</a:t>
            </a:r>
            <a:r>
              <a:rPr lang="hu-HU" sz="1700" dirty="0">
                <a:latin typeface="Courier New"/>
                <a:cs typeface="Courier New"/>
              </a:rPr>
              <a:t>  |$....J.-........|</a:t>
            </a:r>
          </a:p>
          <a:p>
            <a:r>
              <a:rPr lang="hu-HU" sz="1700" b="1" dirty="0" smtClean="0">
                <a:solidFill>
                  <a:srgbClr val="000090"/>
                </a:solidFill>
                <a:latin typeface="Courier New"/>
                <a:cs typeface="Courier New"/>
              </a:rPr>
              <a:t>98 </a:t>
            </a:r>
            <a:r>
              <a:rPr lang="hu-HU" sz="1700" b="1" dirty="0">
                <a:solidFill>
                  <a:srgbClr val="000090"/>
                </a:solidFill>
                <a:latin typeface="Courier New"/>
                <a:cs typeface="Courier New"/>
              </a:rPr>
              <a:t>67 0a b1 1f 9a 5e f2  e6 c7 16 e1 4a 28 6e 84</a:t>
            </a:r>
            <a:r>
              <a:rPr lang="hu-HU" sz="1700" dirty="0">
                <a:latin typeface="Courier New"/>
                <a:cs typeface="Courier New"/>
              </a:rPr>
              <a:t>  |.g....^.....J(n.|</a:t>
            </a:r>
          </a:p>
          <a:p>
            <a:r>
              <a:rPr lang="hu-HU" sz="1700" b="1" dirty="0" smtClean="0">
                <a:solidFill>
                  <a:srgbClr val="000090"/>
                </a:solidFill>
                <a:latin typeface="Courier New"/>
                <a:cs typeface="Courier New"/>
              </a:rPr>
              <a:t>8e </a:t>
            </a:r>
            <a:r>
              <a:rPr lang="hu-HU" sz="1700" b="1" dirty="0">
                <a:solidFill>
                  <a:srgbClr val="000090"/>
                </a:solidFill>
                <a:latin typeface="Courier New"/>
                <a:cs typeface="Courier New"/>
              </a:rPr>
              <a:t>f2 c2 a1 ec 28 b6 2f  82 53 84 6a ce 57 a6 6b</a:t>
            </a:r>
            <a:r>
              <a:rPr lang="hu-HU" sz="1700" dirty="0">
                <a:latin typeface="Courier New"/>
                <a:cs typeface="Courier New"/>
              </a:rPr>
              <a:t>  |.....(./.S.j.W.k|</a:t>
            </a:r>
          </a:p>
          <a:p>
            <a:r>
              <a:rPr lang="hu-HU" sz="1700" b="1" dirty="0" smtClean="0">
                <a:solidFill>
                  <a:srgbClr val="000090"/>
                </a:solidFill>
                <a:latin typeface="Courier New"/>
                <a:cs typeface="Courier New"/>
              </a:rPr>
              <a:t>b6 </a:t>
            </a:r>
            <a:r>
              <a:rPr lang="hu-HU" sz="1700" b="1" dirty="0">
                <a:solidFill>
                  <a:srgbClr val="000090"/>
                </a:solidFill>
                <a:latin typeface="Courier New"/>
                <a:cs typeface="Courier New"/>
              </a:rPr>
              <a:t>82 81 05 89 51 49 0d  48 d7 3f b5 ed 96 a3 5a</a:t>
            </a:r>
            <a:r>
              <a:rPr lang="hu-HU" sz="1700" dirty="0">
                <a:latin typeface="Courier New"/>
                <a:cs typeface="Courier New"/>
              </a:rPr>
              <a:t>  |.....QI.H.?....Z|</a:t>
            </a:r>
          </a:p>
          <a:p>
            <a:r>
              <a:rPr lang="hu-HU" sz="1700" b="1" dirty="0" smtClean="0">
                <a:solidFill>
                  <a:srgbClr val="000090"/>
                </a:solidFill>
                <a:latin typeface="Courier New"/>
                <a:cs typeface="Courier New"/>
              </a:rPr>
              <a:t>55 </a:t>
            </a:r>
            <a:r>
              <a:rPr lang="hu-HU" sz="1700" b="1" dirty="0">
                <a:solidFill>
                  <a:srgbClr val="000090"/>
                </a:solidFill>
                <a:latin typeface="Courier New"/>
                <a:cs typeface="Courier New"/>
              </a:rPr>
              <a:t>a2 d3 4d c1 04 fe 1a</a:t>
            </a:r>
            <a:r>
              <a:rPr lang="hu-HU" sz="1700" dirty="0">
                <a:latin typeface="Courier New"/>
                <a:cs typeface="Courier New"/>
              </a:rPr>
              <a:t>                           |U..M....|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8046" y="4221047"/>
            <a:ext cx="8265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chemeClr val="accent2"/>
                </a:solidFill>
                <a:latin typeface="Courier New"/>
                <a:cs typeface="Courier New"/>
              </a:rPr>
              <a:t>\x2e\</a:t>
            </a:r>
            <a:r>
              <a:rPr lang="nl-NL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xfd</a:t>
            </a:r>
            <a:r>
              <a:rPr lang="nl-NL" b="1" dirty="0">
                <a:solidFill>
                  <a:schemeClr val="accent2"/>
                </a:solidFill>
                <a:latin typeface="Courier New"/>
                <a:cs typeface="Courier New"/>
              </a:rPr>
              <a:t>\</a:t>
            </a:r>
            <a:r>
              <a:rPr lang="nl-NL" b="1" dirty="0" smtClean="0">
                <a:solidFill>
                  <a:schemeClr val="accent2"/>
                </a:solidFill>
                <a:latin typeface="Courier New"/>
                <a:cs typeface="Courier New"/>
              </a:rPr>
              <a:t>x9d</a:t>
            </a:r>
            <a:r>
              <a:rPr lang="nl-NL" b="1" dirty="0">
                <a:solidFill>
                  <a:schemeClr val="accent2"/>
                </a:solidFill>
                <a:latin typeface="Courier New"/>
                <a:cs typeface="Courier New"/>
              </a:rPr>
              <a:t>\</a:t>
            </a:r>
            <a:r>
              <a:rPr lang="nl-NL" b="1" dirty="0" smtClean="0">
                <a:solidFill>
                  <a:schemeClr val="accent2"/>
                </a:solidFill>
                <a:latin typeface="Courier New"/>
                <a:cs typeface="Courier New"/>
              </a:rPr>
              <a:t>x25</a:t>
            </a:r>
            <a:r>
              <a:rPr lang="nl-NL" b="1" dirty="0">
                <a:solidFill>
                  <a:schemeClr val="accent2"/>
                </a:solidFill>
                <a:latin typeface="Courier New"/>
                <a:cs typeface="Courier New"/>
              </a:rPr>
              <a:t>\</a:t>
            </a:r>
            <a:r>
              <a:rPr lang="nl-NL" b="1" dirty="0" smtClean="0">
                <a:solidFill>
                  <a:schemeClr val="accent2"/>
                </a:solidFill>
                <a:latin typeface="Courier New"/>
                <a:cs typeface="Courier New"/>
              </a:rPr>
              <a:t>x04</a:t>
            </a:r>
            <a:r>
              <a:rPr lang="nl-NL" b="1" dirty="0">
                <a:solidFill>
                  <a:schemeClr val="accent2"/>
                </a:solidFill>
                <a:latin typeface="Courier New"/>
                <a:cs typeface="Courier New"/>
              </a:rPr>
              <a:t>\</a:t>
            </a:r>
            <a:r>
              <a:rPr lang="nl-NL" b="1" dirty="0" smtClean="0">
                <a:solidFill>
                  <a:schemeClr val="accent2"/>
                </a:solidFill>
                <a:latin typeface="Courier New"/>
                <a:cs typeface="Courier New"/>
              </a:rPr>
              <a:t>x41</a:t>
            </a:r>
            <a:r>
              <a:rPr lang="nl-NL" b="1" dirty="0">
                <a:solidFill>
                  <a:schemeClr val="accent2"/>
                </a:solidFill>
                <a:latin typeface="Courier New"/>
                <a:cs typeface="Courier New"/>
              </a:rPr>
              <a:t>\</a:t>
            </a:r>
            <a:r>
              <a:rPr lang="nl-NL" b="1" dirty="0" smtClean="0">
                <a:solidFill>
                  <a:schemeClr val="accent2"/>
                </a:solidFill>
                <a:latin typeface="Courier New"/>
                <a:cs typeface="Courier New"/>
              </a:rPr>
              <a:t>x01</a:t>
            </a:r>
            <a:r>
              <a:rPr lang="nl-NL" b="1" dirty="0">
                <a:solidFill>
                  <a:schemeClr val="accent2"/>
                </a:solidFill>
                <a:latin typeface="Courier New"/>
                <a:cs typeface="Courier New"/>
              </a:rPr>
              <a:t>\</a:t>
            </a:r>
            <a:r>
              <a:rPr lang="nl-NL" b="1" dirty="0" smtClean="0">
                <a:solidFill>
                  <a:schemeClr val="accent2"/>
                </a:solidFill>
                <a:latin typeface="Courier New"/>
                <a:cs typeface="Courier New"/>
              </a:rPr>
              <a:t>x00 </a:t>
            </a:r>
            <a:r>
              <a:rPr lang="nl-NL" b="1" dirty="0">
                <a:solidFill>
                  <a:schemeClr val="accent2"/>
                </a:solidFill>
                <a:latin typeface="Courier New"/>
                <a:cs typeface="Courier New"/>
              </a:rPr>
              <a:t>= </a:t>
            </a:r>
            <a:r>
              <a:rPr lang="nl-NL" sz="28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352961043496238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18853" y="5261131"/>
            <a:ext cx="37008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2"/>
                </a:solidFill>
              </a:rPr>
              <a:t>IMEI (15 digits</a:t>
            </a:r>
            <a:r>
              <a:rPr lang="en-US" sz="4400" b="1" dirty="0" smtClean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0188" y="3797059"/>
            <a:ext cx="8803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\x10\x00\x00\x00            = 16 (8B Header, 8B Value)</a:t>
            </a:r>
            <a:endParaRPr lang="en-US" sz="20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6825901" y="4725308"/>
            <a:ext cx="243354" cy="535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032" y="5054627"/>
            <a:ext cx="4471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A793F"/>
                </a:solidFill>
                <a:latin typeface="Courier New"/>
                <a:cs typeface="Courier New"/>
              </a:rPr>
              <a:t>0x860160</a:t>
            </a:r>
            <a:r>
              <a:rPr lang="en-US" sz="2400" dirty="0"/>
              <a:t> </a:t>
            </a:r>
            <a:r>
              <a:rPr lang="en-US" sz="2400" dirty="0" smtClean="0"/>
              <a:t>– </a:t>
            </a:r>
            <a:r>
              <a:rPr lang="en-US" sz="2400" dirty="0" err="1" smtClean="0"/>
              <a:t>MobileTgUID</a:t>
            </a:r>
            <a:r>
              <a:rPr lang="en-US" sz="2400" dirty="0" smtClean="0"/>
              <a:t> = </a:t>
            </a:r>
            <a:r>
              <a:rPr lang="en-US" sz="2400" b="1" dirty="0" smtClean="0">
                <a:solidFill>
                  <a:schemeClr val="accent2"/>
                </a:solidFill>
              </a:rPr>
              <a:t>IMEI</a:t>
            </a:r>
          </a:p>
          <a:p>
            <a:r>
              <a:rPr lang="en-US" sz="2400" b="1" dirty="0" smtClean="0">
                <a:solidFill>
                  <a:srgbClr val="4A793F"/>
                </a:solidFill>
                <a:latin typeface="Courier New"/>
                <a:cs typeface="Courier New"/>
              </a:rPr>
              <a:t>0xfe5b90</a:t>
            </a:r>
            <a:r>
              <a:rPr lang="en-US" sz="2400" b="1" dirty="0" smtClean="0">
                <a:solidFill>
                  <a:srgbClr val="4A793F"/>
                </a:solidFill>
              </a:rPr>
              <a:t> </a:t>
            </a:r>
            <a:r>
              <a:rPr lang="en-US" sz="2400" dirty="0" smtClean="0"/>
              <a:t>– </a:t>
            </a:r>
            <a:r>
              <a:rPr lang="en-US" sz="2400" dirty="0"/>
              <a:t>Encrypted content</a:t>
            </a:r>
            <a:endParaRPr lang="en-US" sz="2400" b="1" dirty="0">
              <a:solidFill>
                <a:srgbClr val="4A793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67" y="242801"/>
            <a:ext cx="898565" cy="8985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51125" y="6027003"/>
            <a:ext cx="6355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I</a:t>
            </a:r>
            <a:r>
              <a:rPr lang="en-US" sz="2400" b="1" dirty="0"/>
              <a:t>nternational</a:t>
            </a:r>
            <a:r>
              <a:rPr lang="en-US" sz="2400" b="1" dirty="0">
                <a:solidFill>
                  <a:schemeClr val="accent2"/>
                </a:solidFill>
              </a:rPr>
              <a:t> M</a:t>
            </a:r>
            <a:r>
              <a:rPr lang="en-US" sz="2400" b="1" dirty="0">
                <a:solidFill>
                  <a:srgbClr val="333333"/>
                </a:solidFill>
              </a:rPr>
              <a:t>obile </a:t>
            </a:r>
            <a:r>
              <a:rPr lang="en-US" sz="2400" b="1" dirty="0" smtClean="0">
                <a:solidFill>
                  <a:srgbClr val="333333"/>
                </a:solidFill>
              </a:rPr>
              <a:t>Station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>
                <a:solidFill>
                  <a:schemeClr val="accent2"/>
                </a:solidFill>
              </a:rPr>
              <a:t>E</a:t>
            </a:r>
            <a:r>
              <a:rPr lang="en-US" sz="2400" b="1" dirty="0">
                <a:solidFill>
                  <a:srgbClr val="333333"/>
                </a:solidFill>
              </a:rPr>
              <a:t>quipment</a:t>
            </a:r>
            <a:r>
              <a:rPr lang="en-US" sz="2400" b="1" dirty="0">
                <a:solidFill>
                  <a:schemeClr val="accent2"/>
                </a:solidFill>
              </a:rPr>
              <a:t> I</a:t>
            </a:r>
            <a:r>
              <a:rPr lang="en-US" sz="2400" b="1" dirty="0">
                <a:solidFill>
                  <a:srgbClr val="333333"/>
                </a:solidFill>
              </a:rPr>
              <a:t>dentity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195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Lucida Grande CE"/>
                <a:cs typeface="Lucida Grande CE"/>
              </a:rPr>
              <a:t>Encryption</a:t>
            </a:r>
            <a:endParaRPr lang="en-US" dirty="0">
              <a:latin typeface="Lucida Grande CE"/>
              <a:cs typeface="Lucida Grande C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82232"/>
            <a:ext cx="3325091" cy="5556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2" y="5705855"/>
            <a:ext cx="898565" cy="89856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879" y="6529847"/>
            <a:ext cx="5933294" cy="359073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sz="1600" b="0" spc="0" dirty="0">
                <a:solidFill>
                  <a:schemeClr val="bg1"/>
                </a:solidFill>
                <a:latin typeface="Geneva"/>
                <a:cs typeface="Geneva"/>
              </a:rPr>
              <a:t>Inside Spying   –   Attila MAROSI   -   SOPHOSLABS</a:t>
            </a:r>
            <a:endParaRPr lang="en-CA" sz="1600" b="0" spc="0" dirty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3820" y="331711"/>
            <a:ext cx="85776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68B1"/>
                </a:solidFill>
                <a:latin typeface="Lucida Grande CE"/>
                <a:cs typeface="Lucida Grande CE"/>
              </a:rPr>
              <a:t>Encryption / Decryption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5827" y="1720727"/>
            <a:ext cx="83521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68B1"/>
                </a:solidFill>
                <a:latin typeface="Courier New"/>
                <a:cs typeface="Courier New"/>
              </a:rPr>
              <a:t>m </a:t>
            </a:r>
            <a:r>
              <a:rPr lang="en-US" sz="2000" dirty="0">
                <a:solidFill>
                  <a:srgbClr val="0068B1"/>
                </a:solidFill>
                <a:latin typeface="Courier New"/>
                <a:cs typeface="Courier New"/>
              </a:rPr>
              <a:t>= hashlib.sha256(</a:t>
            </a:r>
            <a:r>
              <a:rPr lang="en-US" sz="2000" dirty="0" smtClean="0">
                <a:solidFill>
                  <a:srgbClr val="0068B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2000" dirty="0" err="1" smtClean="0">
                <a:solidFill>
                  <a:srgbClr val="0068B1"/>
                </a:solidFill>
                <a:latin typeface="Courier New"/>
                <a:cs typeface="Courier New"/>
              </a:rPr>
              <a:t>m.update</a:t>
            </a:r>
            <a:r>
              <a:rPr lang="en-US" sz="2000" dirty="0" smtClean="0">
                <a:solidFill>
                  <a:srgbClr val="0068B1"/>
                </a:solidFill>
                <a:latin typeface="Courier New"/>
                <a:cs typeface="Courier New"/>
              </a:rPr>
              <a:t>(</a:t>
            </a:r>
          </a:p>
          <a:p>
            <a:r>
              <a:rPr lang="en-US" sz="2000" dirty="0">
                <a:solidFill>
                  <a:srgbClr val="0068B1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0068B1"/>
                </a:solidFill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\x01\x7f\x54\x1c\x4b\x1d\x39\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x08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endParaRPr lang="en-US" sz="20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2000" dirty="0">
                <a:solidFill>
                  <a:srgbClr val="0068B1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0068B1"/>
                </a:solidFill>
                <a:latin typeface="Courier New"/>
                <a:cs typeface="Courier New"/>
              </a:rPr>
              <a:t>   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x55\x7e\x30\x5c\x7d\x23\x71\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x13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sz="2000" dirty="0" smtClean="0">
                <a:solidFill>
                  <a:srgbClr val="0068B1"/>
                </a:solidFill>
                <a:latin typeface="Courier New"/>
                <a:cs typeface="Courier New"/>
              </a:rPr>
              <a:t>)</a:t>
            </a:r>
            <a:endParaRPr lang="en-US" sz="2000" dirty="0">
              <a:solidFill>
                <a:srgbClr val="0068B1"/>
              </a:solidFill>
              <a:latin typeface="Courier New"/>
              <a:cs typeface="Courier New"/>
            </a:endParaRPr>
          </a:p>
          <a:p>
            <a:r>
              <a:rPr lang="en-US" sz="2000" dirty="0" err="1">
                <a:solidFill>
                  <a:srgbClr val="0068B1"/>
                </a:solidFill>
                <a:latin typeface="Courier New"/>
                <a:cs typeface="Courier New"/>
              </a:rPr>
              <a:t>m.update</a:t>
            </a:r>
            <a:r>
              <a:rPr lang="en-US" sz="2000" dirty="0">
                <a:solidFill>
                  <a:srgbClr val="0068B1"/>
                </a:solidFill>
                <a:latin typeface="Courier New"/>
                <a:cs typeface="Courier New"/>
              </a:rPr>
              <a:t>(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pkey</a:t>
            </a:r>
            <a:r>
              <a:rPr lang="en-US" sz="2000" dirty="0" smtClean="0">
                <a:solidFill>
                  <a:srgbClr val="0068B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2000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self.Key</a:t>
            </a:r>
            <a:r>
              <a:rPr lang="en-US" sz="2000" dirty="0" smtClean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/>
                <a:cs typeface="Courier New"/>
              </a:rPr>
              <a:t>= </a:t>
            </a:r>
            <a:r>
              <a:rPr lang="en-US" sz="2000" dirty="0" err="1">
                <a:solidFill>
                  <a:schemeClr val="accent2"/>
                </a:solidFill>
                <a:latin typeface="Courier New"/>
                <a:cs typeface="Courier New"/>
              </a:rPr>
              <a:t>m.digest</a:t>
            </a:r>
            <a:r>
              <a:rPr lang="en-US" sz="2000" dirty="0">
                <a:solidFill>
                  <a:schemeClr val="accent2"/>
                </a:solidFill>
                <a:latin typeface="Courier New"/>
                <a:cs typeface="Courier New"/>
              </a:rPr>
              <a:t>(</a:t>
            </a:r>
            <a:r>
              <a:rPr lang="en-US" sz="2000" dirty="0" smtClean="0">
                <a:solidFill>
                  <a:schemeClr val="accent2"/>
                </a:solidFill>
                <a:latin typeface="Courier New"/>
                <a:cs typeface="Courier New"/>
              </a:rPr>
              <a:t>)</a:t>
            </a:r>
            <a:endParaRPr lang="en-US" sz="200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r>
              <a:rPr lang="en-US" sz="2000" dirty="0">
                <a:solidFill>
                  <a:srgbClr val="0068B1"/>
                </a:solidFill>
                <a:latin typeface="Courier New"/>
                <a:cs typeface="Courier New"/>
              </a:rPr>
              <a:t>m = hashlib.sha256(</a:t>
            </a:r>
            <a:r>
              <a:rPr lang="en-US" sz="2000" dirty="0" smtClean="0">
                <a:solidFill>
                  <a:srgbClr val="0068B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2000" dirty="0" err="1" smtClean="0">
                <a:solidFill>
                  <a:srgbClr val="0068B1"/>
                </a:solidFill>
                <a:latin typeface="Courier New"/>
                <a:cs typeface="Courier New"/>
              </a:rPr>
              <a:t>m.update</a:t>
            </a:r>
            <a:r>
              <a:rPr lang="en-US" sz="2000" dirty="0" smtClean="0">
                <a:solidFill>
                  <a:srgbClr val="0068B1"/>
                </a:solidFill>
                <a:latin typeface="Courier New"/>
                <a:cs typeface="Courier New"/>
              </a:rPr>
              <a:t>(</a:t>
            </a:r>
          </a:p>
          <a:p>
            <a:r>
              <a:rPr lang="en-US" sz="2000" dirty="0">
                <a:solidFill>
                  <a:srgbClr val="0068B1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0068B1"/>
                </a:solidFill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\x02\x1f\x64\x3c\x1b\x6a\x0d\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x7f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endParaRPr lang="en-US" sz="20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2000" dirty="0">
                <a:solidFill>
                  <a:srgbClr val="0068B1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0068B1"/>
                </a:solidFill>
                <a:latin typeface="Courier New"/>
                <a:cs typeface="Courier New"/>
              </a:rPr>
              <a:t>   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x59\x17\x03\x25\x77\x3a\x1e\x3b"</a:t>
            </a:r>
            <a:r>
              <a:rPr lang="en-US" sz="2000" dirty="0">
                <a:solidFill>
                  <a:srgbClr val="0068B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2000" dirty="0" err="1">
                <a:solidFill>
                  <a:srgbClr val="0068B1"/>
                </a:solidFill>
                <a:latin typeface="Courier New"/>
                <a:cs typeface="Courier New"/>
              </a:rPr>
              <a:t>m.update</a:t>
            </a:r>
            <a:r>
              <a:rPr lang="en-US" sz="2000" dirty="0">
                <a:solidFill>
                  <a:srgbClr val="0068B1"/>
                </a:solidFill>
                <a:latin typeface="Courier New"/>
                <a:cs typeface="Courier New"/>
              </a:rPr>
              <a:t>(</a:t>
            </a:r>
            <a:r>
              <a:rPr lang="en-US" sz="2000" b="1" dirty="0" err="1">
                <a:solidFill>
                  <a:srgbClr val="4A793F"/>
                </a:solidFill>
                <a:latin typeface="Courier New"/>
                <a:cs typeface="Courier New"/>
              </a:rPr>
              <a:t>pkey</a:t>
            </a:r>
            <a:r>
              <a:rPr lang="en-US" sz="2000" dirty="0" smtClean="0">
                <a:solidFill>
                  <a:srgbClr val="0068B1"/>
                </a:solidFill>
                <a:latin typeface="Courier New"/>
                <a:cs typeface="Courier New"/>
              </a:rPr>
              <a:t>)</a:t>
            </a:r>
            <a:endParaRPr lang="en-US" sz="2000" dirty="0">
              <a:solidFill>
                <a:srgbClr val="0068B1"/>
              </a:solidFill>
              <a:latin typeface="Courier New"/>
              <a:cs typeface="Courier New"/>
            </a:endParaRPr>
          </a:p>
          <a:p>
            <a:r>
              <a:rPr lang="en-US" sz="2000" dirty="0" err="1">
                <a:solidFill>
                  <a:srgbClr val="E46200"/>
                </a:solidFill>
                <a:latin typeface="Courier New"/>
                <a:cs typeface="Courier New"/>
              </a:rPr>
              <a:t>self.IV</a:t>
            </a:r>
            <a:r>
              <a:rPr lang="en-US" sz="2000" dirty="0">
                <a:solidFill>
                  <a:srgbClr val="E46200"/>
                </a:solidFill>
                <a:latin typeface="Courier New"/>
                <a:cs typeface="Courier New"/>
              </a:rPr>
              <a:t> =  </a:t>
            </a:r>
            <a:r>
              <a:rPr lang="en-US" sz="2000" dirty="0" err="1">
                <a:solidFill>
                  <a:srgbClr val="E46200"/>
                </a:solidFill>
                <a:latin typeface="Courier New"/>
                <a:cs typeface="Courier New"/>
              </a:rPr>
              <a:t>m.digest</a:t>
            </a:r>
            <a:r>
              <a:rPr lang="en-US" sz="2000" dirty="0">
                <a:solidFill>
                  <a:srgbClr val="E46200"/>
                </a:solidFill>
                <a:latin typeface="Courier New"/>
                <a:cs typeface="Courier New"/>
              </a:rPr>
              <a:t>()[:16</a:t>
            </a:r>
            <a:r>
              <a:rPr lang="en-US" sz="2000" dirty="0" smtClean="0">
                <a:solidFill>
                  <a:srgbClr val="E46200"/>
                </a:solidFill>
                <a:latin typeface="Courier New"/>
                <a:cs typeface="Courier New"/>
              </a:rPr>
              <a:t>]</a:t>
            </a:r>
          </a:p>
          <a:p>
            <a:r>
              <a:rPr lang="en-US" sz="2000" dirty="0" smtClean="0">
                <a:solidFill>
                  <a:srgbClr val="0068B1"/>
                </a:solidFill>
                <a:latin typeface="Courier New"/>
                <a:cs typeface="Courier New"/>
              </a:rPr>
              <a:t>cipher </a:t>
            </a:r>
            <a:r>
              <a:rPr lang="en-US" sz="2000" dirty="0">
                <a:solidFill>
                  <a:srgbClr val="0068B1"/>
                </a:solidFill>
                <a:latin typeface="Courier New"/>
                <a:cs typeface="Courier New"/>
              </a:rPr>
              <a:t>= </a:t>
            </a:r>
            <a:r>
              <a:rPr lang="en-US" sz="2000" dirty="0" err="1">
                <a:solidFill>
                  <a:srgbClr val="0068B1"/>
                </a:solidFill>
                <a:latin typeface="Courier New"/>
                <a:cs typeface="Courier New"/>
              </a:rPr>
              <a:t>AES.new</a:t>
            </a:r>
            <a:r>
              <a:rPr lang="en-US" sz="2000" dirty="0">
                <a:solidFill>
                  <a:srgbClr val="0068B1"/>
                </a:solidFill>
                <a:latin typeface="Courier New"/>
                <a:cs typeface="Courier New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cs typeface="Courier New"/>
              </a:rPr>
              <a:t>self.Key</a:t>
            </a:r>
            <a:r>
              <a:rPr lang="en-US" sz="2000" dirty="0">
                <a:solidFill>
                  <a:srgbClr val="0068B1"/>
                </a:solidFill>
                <a:latin typeface="Courier New"/>
                <a:cs typeface="Courier New"/>
              </a:rPr>
              <a:t>, AES.MODE_CBC, 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cs typeface="Courier New"/>
              </a:rPr>
              <a:t>self.IV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000" dirty="0">
                <a:solidFill>
                  <a:srgbClr val="0068B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2000" dirty="0" smtClean="0">
                <a:solidFill>
                  <a:srgbClr val="0068B1"/>
                </a:solidFill>
                <a:latin typeface="Courier New"/>
                <a:cs typeface="Courier New"/>
              </a:rPr>
              <a:t>data </a:t>
            </a:r>
            <a:r>
              <a:rPr lang="en-US" sz="2000" dirty="0">
                <a:solidFill>
                  <a:srgbClr val="0068B1"/>
                </a:solidFill>
                <a:latin typeface="Courier New"/>
                <a:cs typeface="Courier New"/>
              </a:rPr>
              <a:t>= </a:t>
            </a:r>
            <a:r>
              <a:rPr lang="en-US" sz="2000" dirty="0" err="1" smtClean="0">
                <a:solidFill>
                  <a:srgbClr val="0068B1"/>
                </a:solidFill>
                <a:latin typeface="Courier New"/>
                <a:cs typeface="Courier New"/>
              </a:rPr>
              <a:t>cipher.decrypt</a:t>
            </a:r>
            <a:r>
              <a:rPr lang="en-US" sz="2000" dirty="0" smtClean="0">
                <a:solidFill>
                  <a:srgbClr val="0068B1"/>
                </a:solidFill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solidFill>
                  <a:srgbClr val="0068B1"/>
                </a:solidFill>
                <a:latin typeface="Courier New"/>
                <a:cs typeface="Courier New"/>
              </a:rPr>
              <a:t>enc</a:t>
            </a:r>
            <a:r>
              <a:rPr lang="en-US" sz="2000" dirty="0" smtClean="0">
                <a:solidFill>
                  <a:srgbClr val="0068B1"/>
                </a:solidFill>
                <a:latin typeface="Courier New"/>
                <a:cs typeface="Courier New"/>
              </a:rPr>
              <a:t>)</a:t>
            </a:r>
            <a:endParaRPr lang="en-US" sz="2000" dirty="0">
              <a:solidFill>
                <a:srgbClr val="0068B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098" y="1307611"/>
            <a:ext cx="9111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/>
                <a:cs typeface="Courier New"/>
              </a:rPr>
              <a:t>toHexString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0x008F994A</a:t>
            </a:r>
            <a:r>
              <a:rPr lang="en-US" sz="2000" dirty="0" smtClean="0">
                <a:latin typeface="Courier New"/>
                <a:cs typeface="Courier New"/>
              </a:rPr>
              <a:t>)=</a:t>
            </a:r>
            <a:r>
              <a:rPr lang="en-US" sz="200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4A793F"/>
                </a:solidFill>
                <a:latin typeface="Courier New"/>
                <a:cs typeface="Courier New"/>
              </a:rPr>
              <a:t>\x30\x30\x38\x46\x39\x39\x34\x41</a:t>
            </a:r>
            <a:endParaRPr lang="en-US" sz="20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0474" y="4093523"/>
            <a:ext cx="167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4A793F"/>
                </a:solidFill>
              </a:rPr>
              <a:t>s</a:t>
            </a:r>
            <a:r>
              <a:rPr lang="en-US" sz="3600" b="1" dirty="0" smtClean="0">
                <a:solidFill>
                  <a:srgbClr val="4A793F"/>
                </a:solidFill>
              </a:rPr>
              <a:t>ub-key</a:t>
            </a:r>
            <a:endParaRPr lang="en-US" sz="3600" b="1" dirty="0">
              <a:solidFill>
                <a:srgbClr val="4A793F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58000" y="1795518"/>
            <a:ext cx="998483" cy="2303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080654" y="3174847"/>
            <a:ext cx="4206518" cy="1081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796909" y="4790966"/>
            <a:ext cx="5261022" cy="221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67" y="242801"/>
            <a:ext cx="898565" cy="8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639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879" y="6529847"/>
            <a:ext cx="5933294" cy="359073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sz="1600" b="0" spc="0" dirty="0">
                <a:solidFill>
                  <a:schemeClr val="bg1"/>
                </a:solidFill>
                <a:latin typeface="Geneva"/>
                <a:cs typeface="Geneva"/>
              </a:rPr>
              <a:t>Inside Spying   –   Attila MAROSI   -   SOPHOSLABS</a:t>
            </a:r>
            <a:endParaRPr lang="en-CA" sz="1600" b="0" spc="0" dirty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3820" y="331711"/>
            <a:ext cx="85776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68B1"/>
                </a:solidFill>
                <a:latin typeface="Lucida Grande CE"/>
                <a:cs typeface="Lucida Grande CE"/>
              </a:rPr>
              <a:t>Brute-force </a:t>
            </a:r>
            <a:r>
              <a:rPr lang="en-US" sz="3200" b="1" dirty="0">
                <a:solidFill>
                  <a:srgbClr val="0068B1"/>
                </a:solidFill>
                <a:latin typeface="Lucida Grande CE"/>
                <a:cs typeface="Lucida Grande CE"/>
              </a:rPr>
              <a:t>against the 4 bytes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783" y="909831"/>
            <a:ext cx="8688346" cy="4324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root@finspy</a:t>
            </a:r>
            <a:r>
              <a:rPr lang="en-US" sz="1600" dirty="0">
                <a:latin typeface="Courier New"/>
                <a:cs typeface="Courier New"/>
              </a:rPr>
              <a:t>:~</a:t>
            </a:r>
            <a:r>
              <a:rPr lang="en-US" sz="1600" dirty="0" smtClean="0">
                <a:latin typeface="Courier New"/>
                <a:cs typeface="Courier New"/>
              </a:rPr>
              <a:t>/# </a:t>
            </a:r>
            <a:r>
              <a:rPr lang="en-US" sz="1600" b="1" dirty="0">
                <a:latin typeface="Courier New"/>
                <a:cs typeface="Courier New"/>
              </a:rPr>
              <a:t>./</a:t>
            </a:r>
            <a:r>
              <a:rPr lang="en-US" sz="1600" b="1" dirty="0" err="1">
                <a:latin typeface="Courier New"/>
                <a:cs typeface="Courier New"/>
              </a:rPr>
              <a:t>fin_server</a:t>
            </a:r>
            <a:r>
              <a:rPr lang="en-US" sz="1600" b="1" dirty="0">
                <a:latin typeface="Courier New"/>
                <a:cs typeface="Courier New"/>
              </a:rPr>
              <a:t>/</a:t>
            </a:r>
            <a:r>
              <a:rPr lang="en-US" sz="1600" b="1" dirty="0" err="1">
                <a:latin typeface="Courier New"/>
                <a:cs typeface="Courier New"/>
              </a:rPr>
              <a:t>fin_pcap.py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fin_login_tab.pcap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>
                <a:latin typeface="Courier New"/>
                <a:cs typeface="Courier New"/>
              </a:rPr>
              <a:t>FinSpy</a:t>
            </a:r>
            <a:r>
              <a:rPr lang="en-US" sz="1600" dirty="0">
                <a:latin typeface="Courier New"/>
                <a:cs typeface="Courier New"/>
              </a:rPr>
              <a:t> Message detected...</a:t>
            </a:r>
          </a:p>
          <a:p>
            <a:r>
              <a:rPr lang="en-US" sz="1600" dirty="0">
                <a:latin typeface="Courier New"/>
                <a:cs typeface="Courier New"/>
              </a:rPr>
              <a:t>Raw content: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10000000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60018600</a:t>
            </a:r>
            <a:r>
              <a:rPr lang="en-US" sz="1600" dirty="0" smtClean="0">
                <a:latin typeface="Courier New"/>
                <a:cs typeface="Courier New"/>
              </a:rPr>
              <a:t>2efd9d250441010078000000a0028600100000006057fe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002efd9d2504410100600000009001840058000000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905bfe00</a:t>
            </a:r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bbb91abb3fdb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D417241cb281b14ac92da90310fad807d98d</a:t>
            </a:r>
            <a:r>
              <a:rPr lang="en-US" sz="1600" dirty="0" smtClean="0">
                <a:solidFill>
                  <a:srgbClr val="0070C0"/>
                </a:solidFill>
                <a:latin typeface="Courier New"/>
                <a:cs typeface="Courier New"/>
              </a:rPr>
              <a:t>98670ab11f9a5ef2e6c716e14a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/>
                <a:cs typeface="Courier New"/>
              </a:rPr>
              <a:t>286e848ef2c2a1ec28b62f8253846ace57a66bb68281058951490d48d73fb5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/>
                <a:cs typeface="Courier New"/>
              </a:rPr>
              <a:t>ed96a35a55a2d34dc104fe1a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500" dirty="0" smtClean="0">
                <a:latin typeface="Courier New"/>
                <a:cs typeface="Courier New"/>
              </a:rPr>
              <a:t>Diff</a:t>
            </a:r>
            <a:r>
              <a:rPr lang="en-US" sz="1500" dirty="0">
                <a:latin typeface="Courier New"/>
                <a:cs typeface="Courier New"/>
              </a:rPr>
              <a:t>: 0 Hash/s: 0 Left (hour): 100000.0 Current key: 00000000</a:t>
            </a:r>
          </a:p>
          <a:p>
            <a:r>
              <a:rPr lang="en-US" sz="1500" dirty="0">
                <a:latin typeface="Courier New"/>
                <a:cs typeface="Courier New"/>
              </a:rPr>
              <a:t>Diff: 0 Hash/s: 1161213 Left (hour): 1.02741213703 Current key: </a:t>
            </a:r>
            <a:r>
              <a:rPr lang="en-US" sz="1500" dirty="0" smtClean="0">
                <a:latin typeface="Courier New"/>
                <a:cs typeface="Courier New"/>
              </a:rPr>
              <a:t>00001388</a:t>
            </a:r>
          </a:p>
          <a:p>
            <a:r>
              <a:rPr lang="en-US" sz="1500" dirty="0">
                <a:latin typeface="Courier New"/>
                <a:cs typeface="Courier New"/>
              </a:rPr>
              <a:t>[...]</a:t>
            </a:r>
          </a:p>
          <a:p>
            <a:r>
              <a:rPr lang="en-US" sz="1500" dirty="0" smtClean="0">
                <a:latin typeface="Courier New"/>
                <a:cs typeface="Courier New"/>
              </a:rPr>
              <a:t>Diff</a:t>
            </a:r>
            <a:r>
              <a:rPr lang="en-US" sz="1500" dirty="0">
                <a:latin typeface="Courier New"/>
                <a:cs typeface="Courier New"/>
              </a:rPr>
              <a:t>: 241 Hash/s: 38972 Left (hour): 30.5453665921 Current key: 008FBCE0</a:t>
            </a:r>
          </a:p>
          <a:p>
            <a:r>
              <a:rPr lang="en-US" sz="1500" dirty="0">
                <a:latin typeface="Courier New"/>
                <a:cs typeface="Courier New"/>
              </a:rPr>
              <a:t>Diff: 241 Hash/s: 38984 Left (hour): 30.53620319 Current key: 008FD068</a:t>
            </a:r>
          </a:p>
          <a:p>
            <a:r>
              <a:rPr lang="en-US" sz="1500" dirty="0" smtClean="0">
                <a:latin typeface="Courier New"/>
                <a:cs typeface="Courier New"/>
              </a:rPr>
              <a:t>HACKED:</a:t>
            </a:r>
          </a:p>
          <a:p>
            <a:r>
              <a:rPr lang="en-US" sz="15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Np</a:t>
            </a:r>
            <a:r>
              <a:rPr lang="en-US" sz="1500" b="1" dirty="0">
                <a:solidFill>
                  <a:schemeClr val="accent2"/>
                </a:solidFill>
                <a:latin typeface="Courier New"/>
                <a:cs typeface="Courier New"/>
              </a:rPr>
              <a:t>�421and/352961043496238/216306121433199/216/30/13862394/1200///}@@X@/12</a:t>
            </a:r>
          </a:p>
          <a:p>
            <a:r>
              <a:rPr lang="en-US" sz="2000" dirty="0">
                <a:latin typeface="Courier New"/>
                <a:cs typeface="Courier New"/>
              </a:rPr>
              <a:t>Diff: </a:t>
            </a:r>
            <a:r>
              <a:rPr lang="en-US" sz="2000" b="1" dirty="0">
                <a:latin typeface="Courier New"/>
                <a:cs typeface="Courier New"/>
              </a:rPr>
              <a:t>241</a:t>
            </a:r>
            <a:r>
              <a:rPr lang="en-US" sz="2000" dirty="0">
                <a:latin typeface="Courier New"/>
                <a:cs typeface="Courier New"/>
              </a:rPr>
              <a:t> Hash/s: </a:t>
            </a:r>
            <a:r>
              <a:rPr lang="en-US" sz="2000" b="1" dirty="0">
                <a:latin typeface="Courier New"/>
                <a:cs typeface="Courier New"/>
              </a:rPr>
              <a:t>38995</a:t>
            </a:r>
            <a:r>
              <a:rPr lang="en-US" sz="2000" dirty="0">
                <a:latin typeface="Courier New"/>
                <a:cs typeface="Courier New"/>
              </a:rPr>
              <a:t> Left (hour): </a:t>
            </a:r>
            <a:r>
              <a:rPr lang="en-US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30.527039376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Current key: 9410890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0x008F994A</a:t>
            </a:r>
            <a:endParaRPr lang="en-US" sz="20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610" y="5450932"/>
            <a:ext cx="8701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241 sec = 4 minutes, </a:t>
            </a:r>
            <a:r>
              <a:rPr lang="en-US" sz="2800" b="1" dirty="0">
                <a:solidFill>
                  <a:srgbClr val="FF0000"/>
                </a:solidFill>
              </a:rPr>
              <a:t>the whole key space in: 30,5 </a:t>
            </a:r>
            <a:r>
              <a:rPr lang="en-US" sz="2800" b="1" dirty="0" smtClean="0">
                <a:solidFill>
                  <a:srgbClr val="FF0000"/>
                </a:solidFill>
              </a:rPr>
              <a:t>hours </a:t>
            </a:r>
            <a:r>
              <a:rPr lang="en-US" sz="2800" b="1" dirty="0" smtClean="0"/>
              <a:t>!!</a:t>
            </a:r>
            <a:endParaRPr lang="en-US" sz="2800" b="1" dirty="0"/>
          </a:p>
          <a:p>
            <a:pPr algn="ctr"/>
            <a:r>
              <a:rPr lang="en-US" sz="2800" dirty="0" smtClean="0"/>
              <a:t> with a 5 $ cloud server, 1 CPU, 512 RAM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67" y="242801"/>
            <a:ext cx="898565" cy="8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088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Lucida Grande CE"/>
                <a:cs typeface="Lucida Grande CE"/>
              </a:rPr>
              <a:t>Master Commands</a:t>
            </a:r>
            <a:endParaRPr lang="en-US" dirty="0">
              <a:latin typeface="Lucida Grande CE"/>
              <a:cs typeface="Lucida Grande C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82232"/>
            <a:ext cx="3325091" cy="5556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2" y="5705855"/>
            <a:ext cx="898565" cy="89856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0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5156" y="1087942"/>
            <a:ext cx="8461314" cy="4970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.</a:t>
            </a:r>
            <a:r>
              <a:rPr lang="en-US" sz="1400" b="1" dirty="0">
                <a:latin typeface="Courier New"/>
                <a:cs typeface="Courier New"/>
              </a:rPr>
              <a:t>/</a:t>
            </a:r>
            <a:r>
              <a:rPr lang="en-US" sz="1400" b="1" dirty="0" err="1">
                <a:latin typeface="Courier New"/>
                <a:cs typeface="Courier New"/>
              </a:rPr>
              <a:t>fin_master_command.py</a:t>
            </a:r>
            <a:r>
              <a:rPr lang="en-US" sz="1400" b="1" dirty="0">
                <a:latin typeface="Courier New"/>
                <a:cs typeface="Courier New"/>
              </a:rPr>
              <a:t> -</a:t>
            </a:r>
            <a:r>
              <a:rPr lang="en-US" sz="1400" b="1" dirty="0" err="1">
                <a:latin typeface="Courier New"/>
                <a:cs typeface="Courier New"/>
              </a:rPr>
              <a:t>devid</a:t>
            </a:r>
            <a:r>
              <a:rPr lang="en-US" sz="1400" b="1" dirty="0">
                <a:latin typeface="Courier New"/>
                <a:cs typeface="Courier New"/>
              </a:rPr>
              <a:t> 000000000000000 -phone 0036400000000</a:t>
            </a:r>
            <a:endParaRPr lang="en-US" sz="1100" b="1" dirty="0">
              <a:latin typeface="Courier New"/>
              <a:cs typeface="Courier New"/>
            </a:endParaRPr>
          </a:p>
          <a:p>
            <a:endParaRPr lang="en-US" sz="1100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Master </a:t>
            </a:r>
            <a:r>
              <a:rPr lang="en-US" sz="1600" b="1" dirty="0" smtClean="0">
                <a:latin typeface="Courier New"/>
                <a:cs typeface="Courier New"/>
              </a:rPr>
              <a:t>Acknowledgement: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  - 00000010 0x02 NETWORK_CHANGED_FLAG = 0</a:t>
            </a:r>
          </a:p>
          <a:p>
            <a:r>
              <a:rPr lang="en-US" sz="1400" dirty="0">
                <a:latin typeface="Courier New"/>
                <a:cs typeface="Courier New"/>
              </a:rPr>
              <a:t>  - 00000100 0x04 SIM_CHANGE_FLAG = 0</a:t>
            </a:r>
          </a:p>
          <a:p>
            <a:r>
              <a:rPr lang="en-US" sz="1400" dirty="0">
                <a:latin typeface="Courier New"/>
                <a:cs typeface="Courier New"/>
              </a:rPr>
              <a:t>  - 00001000 0x08 GPS_CHANGE_LOCATION_FLAG = 0</a:t>
            </a:r>
          </a:p>
          <a:p>
            <a:r>
              <a:rPr lang="en-US" sz="1400" dirty="0">
                <a:latin typeface="Courier New"/>
                <a:cs typeface="Courier New"/>
              </a:rPr>
              <a:t>  - 00010000 0x10 CELL_LAC_FLAG = 0</a:t>
            </a:r>
          </a:p>
          <a:p>
            <a:r>
              <a:rPr lang="en-US" sz="1400" dirty="0">
                <a:latin typeface="Courier New"/>
                <a:cs typeface="Courier New"/>
              </a:rPr>
              <a:t>  - 00100000 0x20 NETWORK_CHANGED_FLAG = 0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  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Master Commands: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- B 0x42 </a:t>
            </a:r>
            <a:r>
              <a:rPr lang="en-US" sz="1600" b="1" dirty="0">
                <a:latin typeface="Courier New"/>
                <a:cs typeface="Courier New"/>
              </a:rPr>
              <a:t>LICENSE_FLAG</a:t>
            </a:r>
            <a:r>
              <a:rPr lang="en-US" sz="1600" dirty="0">
                <a:latin typeface="Courier New"/>
                <a:cs typeface="Courier New"/>
              </a:rPr>
              <a:t> = 0</a:t>
            </a:r>
          </a:p>
          <a:p>
            <a:r>
              <a:rPr lang="en-US" sz="1600" dirty="0">
                <a:latin typeface="Courier New"/>
                <a:cs typeface="Courier New"/>
              </a:rPr>
              <a:t>  - 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lang="en-US" sz="1600" dirty="0">
                <a:latin typeface="Courier New"/>
                <a:cs typeface="Courier New"/>
              </a:rPr>
              <a:t> 0x43 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TG_REMOVED_FLAG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1</a:t>
            </a:r>
          </a:p>
          <a:p>
            <a:r>
              <a:rPr lang="en-US" sz="1600" dirty="0">
                <a:latin typeface="Courier New"/>
                <a:cs typeface="Courier New"/>
              </a:rPr>
              <a:t>  - 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lang="en-US" sz="1600" dirty="0">
                <a:latin typeface="Courier New"/>
                <a:cs typeface="Courier New"/>
              </a:rPr>
              <a:t> 0x44 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TG_REMOVED_FLAG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1</a:t>
            </a:r>
          </a:p>
          <a:p>
            <a:r>
              <a:rPr lang="en-US" sz="1600" dirty="0">
                <a:latin typeface="Courier New"/>
                <a:cs typeface="Courier New"/>
              </a:rPr>
              <a:t>  - 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lang="en-US" sz="1600" dirty="0">
                <a:latin typeface="Courier New"/>
                <a:cs typeface="Courier New"/>
              </a:rPr>
              <a:t> 0x45 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TG_REMOVED_FLAG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1</a:t>
            </a:r>
          </a:p>
          <a:p>
            <a:r>
              <a:rPr lang="en-US" sz="1600" dirty="0">
                <a:latin typeface="Courier New"/>
                <a:cs typeface="Courier New"/>
              </a:rPr>
              <a:t>  - </a:t>
            </a:r>
            <a:r>
              <a:rPr lang="en-US" sz="1600" b="1" dirty="0">
                <a:solidFill>
                  <a:srgbClr val="4A793F"/>
                </a:solidFill>
                <a:latin typeface="Courier New"/>
                <a:cs typeface="Courier New"/>
              </a:rPr>
              <a:t>F</a:t>
            </a:r>
            <a:r>
              <a:rPr lang="en-US" sz="1600" dirty="0">
                <a:latin typeface="Courier New"/>
                <a:cs typeface="Courier New"/>
              </a:rPr>
              <a:t> 0x46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RESEND_SMS_FLAG</a:t>
            </a:r>
            <a:r>
              <a:rPr lang="en-US" sz="1600" dirty="0">
                <a:latin typeface="Courier New"/>
                <a:cs typeface="Courier New"/>
              </a:rPr>
              <a:t> = 1</a:t>
            </a:r>
          </a:p>
          <a:p>
            <a:r>
              <a:rPr lang="en-US" sz="1600" dirty="0">
                <a:latin typeface="Courier New"/>
                <a:cs typeface="Courier New"/>
              </a:rPr>
              <a:t>  - </a:t>
            </a:r>
            <a:r>
              <a:rPr lang="en-US" sz="1600" b="1" dirty="0">
                <a:solidFill>
                  <a:srgbClr val="4A793F"/>
                </a:solidFill>
                <a:latin typeface="Courier New"/>
                <a:cs typeface="Courier New"/>
              </a:rPr>
              <a:t>G</a:t>
            </a:r>
            <a:r>
              <a:rPr lang="en-US" sz="1600" dirty="0">
                <a:latin typeface="Courier New"/>
                <a:cs typeface="Courier New"/>
              </a:rPr>
              <a:t> 0x47 </a:t>
            </a:r>
            <a:r>
              <a:rPr lang="en-US" sz="1600" b="1" dirty="0">
                <a:solidFill>
                  <a:srgbClr val="4A793F"/>
                </a:solidFill>
                <a:latin typeface="Courier New"/>
                <a:cs typeface="Courier New"/>
              </a:rPr>
              <a:t>RESEND_TCP_FLAG</a:t>
            </a:r>
            <a:r>
              <a:rPr lang="en-US" sz="1600" dirty="0">
                <a:latin typeface="Courier New"/>
                <a:cs typeface="Courier New"/>
              </a:rPr>
              <a:t> = 1</a:t>
            </a:r>
          </a:p>
          <a:p>
            <a:r>
              <a:rPr lang="en-US" sz="1600" dirty="0">
                <a:latin typeface="Courier New"/>
                <a:cs typeface="Courier New"/>
              </a:rPr>
              <a:t>  - </a:t>
            </a:r>
            <a:r>
              <a:rPr lang="en-US" sz="1600" b="1" dirty="0">
                <a:solidFill>
                  <a:schemeClr val="accent2"/>
                </a:solidFill>
                <a:latin typeface="Courier New"/>
                <a:cs typeface="Courier New"/>
              </a:rPr>
              <a:t>H</a:t>
            </a:r>
            <a:r>
              <a:rPr lang="en-US" sz="1600" dirty="0">
                <a:latin typeface="Courier New"/>
                <a:cs typeface="Courier New"/>
              </a:rPr>
              <a:t> 0x48 </a:t>
            </a:r>
            <a:r>
              <a:rPr lang="en-US" sz="1600" b="1" dirty="0">
                <a:solidFill>
                  <a:schemeClr val="accent2"/>
                </a:solidFill>
                <a:latin typeface="Courier New"/>
                <a:cs typeface="Courier New"/>
              </a:rPr>
              <a:t>START_TRACKING_FLAG</a:t>
            </a:r>
            <a:r>
              <a:rPr lang="en-US" sz="1600" b="1" dirty="0">
                <a:solidFill>
                  <a:srgbClr val="E46200"/>
                </a:solidFill>
                <a:latin typeface="Courier New"/>
                <a:cs typeface="Courier New"/>
              </a:rPr>
              <a:t> = 1</a:t>
            </a:r>
          </a:p>
          <a:p>
            <a:r>
              <a:rPr lang="en-US" sz="1600" dirty="0">
                <a:latin typeface="Courier New"/>
                <a:cs typeface="Courier New"/>
              </a:rPr>
              <a:t>  - </a:t>
            </a:r>
            <a:r>
              <a:rPr lang="en-US" sz="1600" b="1" dirty="0">
                <a:solidFill>
                  <a:srgbClr val="E462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0x49 </a:t>
            </a:r>
            <a:r>
              <a:rPr lang="en-US" sz="1600" b="1" dirty="0">
                <a:solidFill>
                  <a:srgbClr val="E46200"/>
                </a:solidFill>
                <a:latin typeface="Courier New"/>
                <a:cs typeface="Courier New"/>
              </a:rPr>
              <a:t>START_TRACKING_FLAG = 0</a:t>
            </a:r>
          </a:p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879" y="6529847"/>
            <a:ext cx="5933294" cy="359073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sz="1600" b="0" spc="0" dirty="0">
                <a:solidFill>
                  <a:schemeClr val="bg1"/>
                </a:solidFill>
                <a:latin typeface="Geneva"/>
                <a:cs typeface="Geneva"/>
              </a:rPr>
              <a:t>Inside Spying   –   Attila MAROSI   -   SOPHOSLABS</a:t>
            </a:r>
            <a:endParaRPr lang="en-CA" sz="1600" b="0" spc="0" dirty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3820" y="331711"/>
            <a:ext cx="85776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68B1"/>
                </a:solidFill>
                <a:latin typeface="Lucida Grande CE"/>
                <a:cs typeface="Lucida Grande CE"/>
              </a:rPr>
              <a:t>Master command(s)</a:t>
            </a:r>
            <a:endParaRPr lang="en-US" sz="3200" b="1" dirty="0">
              <a:solidFill>
                <a:srgbClr val="0068B1"/>
              </a:solidFill>
              <a:latin typeface="Lucida Grande CE"/>
              <a:cs typeface="Lucida Grande C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27091" y="3520635"/>
            <a:ext cx="213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u</a:t>
            </a:r>
            <a:r>
              <a:rPr lang="en-US" sz="2400" dirty="0" smtClean="0">
                <a:solidFill>
                  <a:srgbClr val="0070C0"/>
                </a:solidFill>
              </a:rPr>
              <a:t>ninstall </a:t>
            </a:r>
            <a:r>
              <a:rPr lang="en-US" sz="2400" dirty="0" err="1">
                <a:solidFill>
                  <a:srgbClr val="0070C0"/>
                </a:solidFill>
              </a:rPr>
              <a:t>F</a:t>
            </a:r>
            <a:r>
              <a:rPr lang="en-US" sz="2400" dirty="0" err="1" smtClean="0">
                <a:solidFill>
                  <a:srgbClr val="0070C0"/>
                </a:solidFill>
              </a:rPr>
              <a:t>inSpy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5372" y="4454489"/>
            <a:ext cx="3187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to force communication</a:t>
            </a:r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4342059" y="3751468"/>
            <a:ext cx="2185032" cy="76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>
            <a:off x="4304707" y="4685322"/>
            <a:ext cx="1400665" cy="376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56299" y="5752548"/>
            <a:ext cx="2506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</a:t>
            </a:r>
            <a:r>
              <a:rPr lang="en-US" sz="2400" dirty="0" smtClean="0">
                <a:solidFill>
                  <a:schemeClr val="accent1"/>
                </a:solidFill>
              </a:rPr>
              <a:t>tart/stop </a:t>
            </a:r>
            <a:r>
              <a:rPr lang="en-US" sz="2400" dirty="0">
                <a:solidFill>
                  <a:schemeClr val="accent1"/>
                </a:solidFill>
              </a:rPr>
              <a:t>tracking</a:t>
            </a:r>
          </a:p>
        </p:txBody>
      </p: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 flipV="1">
            <a:off x="4790270" y="5537762"/>
            <a:ext cx="1466029" cy="445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67" y="242801"/>
            <a:ext cx="898565" cy="8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568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879" y="6529847"/>
            <a:ext cx="5933294" cy="359073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sz="1600" b="0" spc="0" dirty="0">
                <a:solidFill>
                  <a:schemeClr val="bg1"/>
                </a:solidFill>
                <a:latin typeface="Geneva"/>
                <a:cs typeface="Geneva"/>
              </a:rPr>
              <a:t>Inside Spying   –   Attila MAROSI   -   SOPHOSLABS</a:t>
            </a:r>
            <a:endParaRPr lang="en-CA" sz="1600" b="0" spc="0" dirty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3820" y="331711"/>
            <a:ext cx="85776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68B1"/>
                </a:solidFill>
                <a:latin typeface="Lucida Grande CE"/>
                <a:cs typeface="Lucida Grande CE"/>
              </a:rPr>
              <a:t>Master command</a:t>
            </a:r>
            <a:endParaRPr lang="en-US" sz="3200" b="1" dirty="0">
              <a:solidFill>
                <a:srgbClr val="0068B1"/>
              </a:solidFill>
              <a:latin typeface="Lucida Grande CE"/>
              <a:cs typeface="Lucida Grande C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6482" y="2284020"/>
            <a:ext cx="870606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333333"/>
              </a:solidFill>
              <a:latin typeface="Courier New"/>
              <a:cs typeface="Courier New"/>
            </a:endParaRPr>
          </a:p>
          <a:p>
            <a:r>
              <a:rPr lang="en-US" dirty="0" err="1" smtClean="0">
                <a:solidFill>
                  <a:srgbClr val="333333"/>
                </a:solidFill>
                <a:latin typeface="Courier New"/>
                <a:cs typeface="Courier New"/>
              </a:rPr>
              <a:t>MasterConfig</a:t>
            </a:r>
            <a:r>
              <a:rPr lang="en-US" dirty="0" smtClean="0">
                <a:solidFill>
                  <a:srgbClr val="333333"/>
                </a:solidFill>
                <a:latin typeface="Courier New"/>
                <a:cs typeface="Courier New"/>
              </a:rPr>
              <a:t>: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352961043496238</a:t>
            </a:r>
            <a:r>
              <a:rPr lang="en-US" sz="2000" dirty="0">
                <a:solidFill>
                  <a:srgbClr val="333333"/>
                </a:solidFill>
                <a:latin typeface="Courier New"/>
                <a:cs typeface="Courier New"/>
              </a:rPr>
              <a:t>/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F@GA</a:t>
            </a:r>
            <a:r>
              <a:rPr lang="en-US" sz="2000" dirty="0">
                <a:solidFill>
                  <a:srgbClr val="333333"/>
                </a:solidFill>
                <a:latin typeface="Courier New"/>
                <a:cs typeface="Courier New"/>
              </a:rPr>
              <a:t>/LICENSE_VALUE///</a:t>
            </a:r>
            <a:r>
              <a:rPr lang="en-US" sz="2000" dirty="0">
                <a:solidFill>
                  <a:schemeClr val="accent1"/>
                </a:solidFill>
                <a:latin typeface="Courier New"/>
                <a:cs typeface="Courier New"/>
              </a:rPr>
              <a:t>0036300000000</a:t>
            </a:r>
            <a:r>
              <a:rPr lang="en-US" sz="2000" dirty="0">
                <a:solidFill>
                  <a:srgbClr val="333333"/>
                </a:solidFill>
                <a:latin typeface="Courier New"/>
                <a:cs typeface="Courier New"/>
              </a:rPr>
              <a:t>/</a:t>
            </a:r>
            <a:r>
              <a:rPr lang="en-US" sz="2000" dirty="0" smtClean="0">
                <a:solidFill>
                  <a:schemeClr val="accent2"/>
                </a:solidFill>
                <a:latin typeface="Courier New"/>
                <a:cs typeface="Courier New"/>
              </a:rPr>
              <a:t>1000</a:t>
            </a:r>
          </a:p>
          <a:p>
            <a:endParaRPr lang="en-US" dirty="0" smtClean="0">
              <a:solidFill>
                <a:srgbClr val="333333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897" y="5663062"/>
            <a:ext cx="79432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Base64: PwAAAHAEhAAzNTI5NjEwNDM0OTYyMzgvRkBHQS9MSUNFTlNFX1ZBTFV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 FLy8vMDAzNjMwMDAwMDAwMC8xMDAw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3030" y="3771355"/>
            <a:ext cx="20622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FF0000"/>
                </a:solidFill>
              </a:rPr>
              <a:t>DeviceID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IMEI (15 digits)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2152" y="2591066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89498" y="1869056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Phone number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48923" y="4056704"/>
            <a:ext cx="1686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accent2"/>
                </a:solidFill>
              </a:rPr>
              <a:t>RequestID</a:t>
            </a:r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0" name="Straight Arrow Connector 9"/>
          <p:cNvCxnSpPr>
            <a:endCxn id="4" idx="0"/>
          </p:cNvCxnSpPr>
          <p:nvPr/>
        </p:nvCxnSpPr>
        <p:spPr>
          <a:xfrm flipH="1">
            <a:off x="1294172" y="3231931"/>
            <a:ext cx="256104" cy="539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853220"/>
              </p:ext>
            </p:extLst>
          </p:nvPr>
        </p:nvGraphicFramePr>
        <p:xfrm>
          <a:off x="2470787" y="3906595"/>
          <a:ext cx="4448523" cy="1116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089"/>
                <a:gridCol w="4110434"/>
              </a:tblGrid>
              <a:tr h="279092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/>
                          <a:cs typeface="Courier New"/>
                        </a:rPr>
                        <a:t>RESEND_SMS_FLAG = 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279092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/>
                          <a:cs typeface="Courier New"/>
                        </a:rPr>
                        <a:t>@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/>
                          <a:cs typeface="Courier New"/>
                        </a:rPr>
                        <a:t>0b’01000000’ means nothing 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/>
                          <a:cs typeface="Courier New"/>
                          <a:sym typeface="Wingdings"/>
                        </a:rPr>
                        <a:t>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279092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/>
                          <a:cs typeface="Courier New"/>
                        </a:rPr>
                        <a:t>RESEND_TCP_FLAG = 1</a:t>
                      </a:r>
                    </a:p>
                  </a:txBody>
                  <a:tcPr/>
                </a:tc>
              </a:tr>
              <a:tr h="279092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/>
                          <a:cs typeface="Courier New"/>
                        </a:rPr>
                        <a:t>means nothing 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/>
                          <a:cs typeface="Courier New"/>
                          <a:sym typeface="Wingdings"/>
                        </a:rPr>
                        <a:t>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3083034" y="3240690"/>
            <a:ext cx="566036" cy="512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068207" y="2312276"/>
            <a:ext cx="446690" cy="560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0"/>
          </p:cNvCxnSpPr>
          <p:nvPr/>
        </p:nvCxnSpPr>
        <p:spPr>
          <a:xfrm flipH="1">
            <a:off x="7892100" y="3205655"/>
            <a:ext cx="454866" cy="851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8927" y="1414676"/>
            <a:ext cx="8434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333333"/>
                </a:solidFill>
                <a:latin typeface="Courier New"/>
                <a:cs typeface="Courier New"/>
              </a:rPr>
              <a:t>./</a:t>
            </a:r>
            <a:r>
              <a:rPr lang="en-US" sz="1600" b="1" dirty="0" err="1">
                <a:solidFill>
                  <a:srgbClr val="333333"/>
                </a:solidFill>
                <a:latin typeface="Courier New"/>
                <a:cs typeface="Courier New"/>
              </a:rPr>
              <a:t>fin_master_command.py</a:t>
            </a:r>
            <a:r>
              <a:rPr lang="en-US" sz="1600" b="1" dirty="0">
                <a:solidFill>
                  <a:srgbClr val="333333"/>
                </a:solidFill>
                <a:latin typeface="Courier New"/>
                <a:cs typeface="Courier New"/>
              </a:rPr>
              <a:t> -</a:t>
            </a:r>
            <a:r>
              <a:rPr lang="en-US" sz="1600" b="1" dirty="0" err="1">
                <a:solidFill>
                  <a:srgbClr val="333333"/>
                </a:solidFill>
                <a:latin typeface="Courier New"/>
                <a:cs typeface="Courier New"/>
              </a:rPr>
              <a:t>devid</a:t>
            </a:r>
            <a:r>
              <a:rPr lang="en-US" sz="1600" b="1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352961043496238</a:t>
            </a:r>
            <a:r>
              <a:rPr lang="en-US" sz="1600" b="1" dirty="0">
                <a:solidFill>
                  <a:srgbClr val="333333"/>
                </a:solidFill>
                <a:latin typeface="Courier New"/>
                <a:cs typeface="Courier New"/>
              </a:rPr>
              <a:t> -phone </a:t>
            </a:r>
            <a:r>
              <a:rPr lang="en-US" sz="16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0036300000000</a:t>
            </a:r>
            <a:endParaRPr lang="en-US" sz="1600" b="1" dirty="0">
              <a:solidFill>
                <a:schemeClr val="accent1"/>
              </a:solidFill>
              <a:latin typeface="Courier New"/>
              <a:cs typeface="Courier New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67" y="242801"/>
            <a:ext cx="898565" cy="8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568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17448" y="5005896"/>
            <a:ext cx="6579579" cy="1176226"/>
          </a:xfrm>
        </p:spPr>
        <p:txBody>
          <a:bodyPr>
            <a:noAutofit/>
          </a:bodyPr>
          <a:lstStyle/>
          <a:p>
            <a:r>
              <a:rPr lang="en-US" sz="3600" dirty="0" smtClean="0"/>
              <a:t>Master Command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Lucida Grande CE"/>
                <a:cs typeface="Lucida Grande CE"/>
              </a:rPr>
              <a:t>DEMO time</a:t>
            </a:r>
            <a:endParaRPr lang="en-US" dirty="0">
              <a:latin typeface="Lucida Grande CE"/>
              <a:cs typeface="Lucida Grande C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82232"/>
            <a:ext cx="3325091" cy="5556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2" y="5705855"/>
            <a:ext cx="898565" cy="8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19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879" y="6529847"/>
            <a:ext cx="5933294" cy="359073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sz="1600" b="0" spc="0" dirty="0">
                <a:solidFill>
                  <a:schemeClr val="bg1"/>
                </a:solidFill>
                <a:latin typeface="Geneva"/>
                <a:cs typeface="Geneva"/>
              </a:rPr>
              <a:t>Inside Spying   –   Attila MAROSI   -   SOPHOSLABS</a:t>
            </a:r>
            <a:endParaRPr lang="en-CA" sz="1600" b="0" spc="0" dirty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3820" y="331711"/>
            <a:ext cx="85776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68B1"/>
                </a:solidFill>
                <a:latin typeface="Lucida Grande CE"/>
                <a:cs typeface="Lucida Grande CE"/>
              </a:rPr>
              <a:t>Leaked APK and its versions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9750" y="2460935"/>
            <a:ext cx="7699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.</a:t>
            </a:r>
            <a:r>
              <a:rPr lang="nl-NL" sz="2000" b="1" dirty="0">
                <a:solidFill>
                  <a:schemeClr val="accent1"/>
                </a:solidFill>
                <a:latin typeface="Courier New"/>
                <a:cs typeface="Courier New"/>
              </a:rPr>
              <a:t>/</a:t>
            </a:r>
            <a:r>
              <a:rPr lang="nl-NL" sz="2000" b="1" dirty="0" err="1">
                <a:solidFill>
                  <a:schemeClr val="accent1"/>
                </a:solidFill>
                <a:latin typeface="Courier New"/>
                <a:cs typeface="Courier New"/>
              </a:rPr>
              <a:t>qateam</a:t>
            </a:r>
            <a:r>
              <a:rPr lang="nl-NL" sz="2000" b="1" dirty="0">
                <a:solidFill>
                  <a:schemeClr val="accent1"/>
                </a:solidFill>
                <a:latin typeface="Courier New"/>
                <a:cs typeface="Courier New"/>
              </a:rPr>
              <a:t>/ta/release421/421and.apk</a:t>
            </a:r>
          </a:p>
          <a:p>
            <a:r>
              <a:rPr lang="nl-NL" sz="20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(SHA1: </a:t>
            </a:r>
            <a:r>
              <a:rPr lang="nl-NL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598b1ea6f0869ff892a015ab62cbf69300472b8d</a:t>
            </a:r>
            <a:r>
              <a:rPr lang="nl-NL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endParaRPr lang="nl-NL" sz="2000" b="1" dirty="0" smtClean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7426" y="4205936"/>
            <a:ext cx="6833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>
                <a:solidFill>
                  <a:schemeClr val="accent1"/>
                </a:solidFill>
                <a:latin typeface="Courier New"/>
                <a:cs typeface="Courier New"/>
              </a:rPr>
              <a:t>./</a:t>
            </a:r>
            <a:r>
              <a:rPr lang="nl-NL" b="1" dirty="0" err="1">
                <a:solidFill>
                  <a:schemeClr val="accent1"/>
                </a:solidFill>
                <a:latin typeface="Courier New"/>
                <a:cs typeface="Courier New"/>
              </a:rPr>
              <a:t>qateam</a:t>
            </a:r>
            <a:r>
              <a:rPr lang="nl-NL" b="1" dirty="0">
                <a:solidFill>
                  <a:schemeClr val="accent1"/>
                </a:solidFill>
                <a:latin typeface="Courier New"/>
                <a:cs typeface="Courier New"/>
              </a:rPr>
              <a:t>/</a:t>
            </a:r>
            <a:r>
              <a:rPr lang="nl-NL" b="1" dirty="0" err="1">
                <a:solidFill>
                  <a:schemeClr val="accent1"/>
                </a:solidFill>
                <a:latin typeface="Courier New"/>
                <a:cs typeface="Courier New"/>
              </a:rPr>
              <a:t>ak</a:t>
            </a:r>
            <a:r>
              <a:rPr lang="nl-NL" b="1" dirty="0">
                <a:solidFill>
                  <a:schemeClr val="accent1"/>
                </a:solidFill>
                <a:latin typeface="Courier New"/>
                <a:cs typeface="Courier New"/>
              </a:rPr>
              <a:t>/demo-de/4.51/</a:t>
            </a:r>
            <a:r>
              <a:rPr lang="nl-NL" b="1" dirty="0" err="1">
                <a:solidFill>
                  <a:schemeClr val="accent1"/>
                </a:solidFill>
                <a:latin typeface="Courier New"/>
                <a:cs typeface="Courier New"/>
              </a:rPr>
              <a:t>Android</a:t>
            </a:r>
            <a:r>
              <a:rPr lang="nl-NL" b="1" dirty="0">
                <a:solidFill>
                  <a:schemeClr val="accent1"/>
                </a:solidFill>
                <a:latin typeface="Courier New"/>
                <a:cs typeface="Courier New"/>
              </a:rPr>
              <a:t>/</a:t>
            </a:r>
            <a:r>
              <a:rPr lang="nl-NL" b="1" dirty="0" err="1">
                <a:solidFill>
                  <a:schemeClr val="accent1"/>
                </a:solidFill>
                <a:latin typeface="Courier New"/>
                <a:cs typeface="Courier New"/>
              </a:rPr>
              <a:t>AKDEMO.apk</a:t>
            </a:r>
            <a:endParaRPr lang="nl-NL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r>
              <a:rPr lang="nl-NL" b="1" dirty="0">
                <a:solidFill>
                  <a:schemeClr val="accent1"/>
                </a:solidFill>
                <a:latin typeface="Courier New"/>
                <a:cs typeface="Courier New"/>
              </a:rPr>
              <a:t>(SHA1: e8a91fdc8f46eb47362106cb52a22cbca0fbd070)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7600" y="3302694"/>
            <a:ext cx="7427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 </a:t>
            </a:r>
            <a:r>
              <a:rPr lang="en-US" sz="2800" dirty="0"/>
              <a:t>obfuscated, relatively easy to </a:t>
            </a:r>
            <a:r>
              <a:rPr lang="en-US" sz="2800" dirty="0" err="1"/>
              <a:t>analyse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39961" y="5121024"/>
            <a:ext cx="705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Obfuscated but mainly the same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0993" y="1384604"/>
            <a:ext cx="8370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Overall:</a:t>
            </a:r>
            <a:r>
              <a:rPr lang="en-US" sz="2400" dirty="0"/>
              <a:t> </a:t>
            </a:r>
            <a:r>
              <a:rPr lang="en-US" sz="2300" dirty="0"/>
              <a:t>12 leaked APK, all of them from the QA folder/department</a:t>
            </a:r>
          </a:p>
          <a:p>
            <a:r>
              <a:rPr lang="en-US" sz="2400" b="1" dirty="0"/>
              <a:t>Versions:</a:t>
            </a:r>
            <a:r>
              <a:rPr lang="en-US" sz="24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4.21</a:t>
            </a:r>
            <a:r>
              <a:rPr lang="en-US" sz="2400" dirty="0"/>
              <a:t>, 4.28, 4.30, 4.38, 4.40, 4.50, </a:t>
            </a:r>
            <a:r>
              <a:rPr lang="en-US" sz="3200" dirty="0">
                <a:solidFill>
                  <a:srgbClr val="FF0000"/>
                </a:solidFill>
              </a:rPr>
              <a:t>4.51</a:t>
            </a:r>
            <a:r>
              <a:rPr lang="en-US" sz="2400" dirty="0"/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67" y="242801"/>
            <a:ext cx="898565" cy="8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205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Lucida Grande CE"/>
                <a:cs typeface="Lucida Grande CE"/>
              </a:rPr>
              <a:t>Master Configuration</a:t>
            </a:r>
            <a:endParaRPr lang="en-US" dirty="0">
              <a:latin typeface="Lucida Grande CE"/>
              <a:cs typeface="Lucida Grande C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82232"/>
            <a:ext cx="3325091" cy="5556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2" y="5705855"/>
            <a:ext cx="898565" cy="89856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0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879" y="6529847"/>
            <a:ext cx="5933294" cy="359073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sz="1600" b="0" spc="0" dirty="0">
                <a:solidFill>
                  <a:schemeClr val="bg1"/>
                </a:solidFill>
                <a:latin typeface="Geneva"/>
                <a:cs typeface="Geneva"/>
              </a:rPr>
              <a:t>Inside Spying   –   Attila MAROSI   -   SOPHOSLABS</a:t>
            </a:r>
            <a:endParaRPr lang="en-CA" sz="1600" b="0" spc="0" dirty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3820" y="331711"/>
            <a:ext cx="85776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68B1"/>
                </a:solidFill>
                <a:latin typeface="Lucida Grande CE"/>
                <a:cs typeface="Lucida Grande CE"/>
              </a:rPr>
              <a:t>Master </a:t>
            </a:r>
            <a:r>
              <a:rPr lang="en-US" sz="3200" b="1" dirty="0" err="1" smtClean="0">
                <a:solidFill>
                  <a:srgbClr val="0068B1"/>
                </a:solidFill>
                <a:latin typeface="Lucida Grande CE"/>
                <a:cs typeface="Lucida Grande CE"/>
              </a:rPr>
              <a:t>config</a:t>
            </a:r>
            <a:r>
              <a:rPr lang="en-US" sz="3200" b="1" dirty="0" smtClean="0">
                <a:solidFill>
                  <a:srgbClr val="0068B1"/>
                </a:solidFill>
                <a:latin typeface="Lucida Grande CE"/>
                <a:cs typeface="Lucida Grande CE"/>
              </a:rPr>
              <a:t> – Emergency SMS</a:t>
            </a:r>
            <a:endParaRPr lang="en-US" sz="3200" b="1" dirty="0">
              <a:solidFill>
                <a:srgbClr val="0068B1"/>
              </a:solidFill>
              <a:latin typeface="Lucida Grande CE"/>
              <a:cs typeface="Lucida Grande C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839" y="1031297"/>
            <a:ext cx="8392931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accent1"/>
                </a:solidFill>
                <a:cs typeface="Courier New"/>
              </a:rPr>
              <a:t>What is needed to re-configure </a:t>
            </a:r>
            <a:r>
              <a:rPr lang="en-US" sz="2400" dirty="0" err="1" smtClean="0">
                <a:solidFill>
                  <a:schemeClr val="accent1"/>
                </a:solidFill>
                <a:cs typeface="Courier New"/>
              </a:rPr>
              <a:t>FinSpy</a:t>
            </a:r>
            <a:r>
              <a:rPr lang="en-US" sz="2400" dirty="0" smtClean="0">
                <a:solidFill>
                  <a:schemeClr val="accent1"/>
                </a:solidFill>
                <a:cs typeface="Courier New"/>
              </a:rPr>
              <a:t>?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  <a:cs typeface="Courier New"/>
              </a:rPr>
              <a:t>just </a:t>
            </a:r>
            <a:r>
              <a:rPr lang="en-US" sz="2400" dirty="0">
                <a:solidFill>
                  <a:schemeClr val="accent1"/>
                </a:solidFill>
                <a:cs typeface="Courier New"/>
              </a:rPr>
              <a:t>the phone number and the IMEI </a:t>
            </a:r>
            <a:r>
              <a:rPr lang="en-US" sz="2400" dirty="0" smtClean="0">
                <a:solidFill>
                  <a:schemeClr val="accent1"/>
                </a:solidFill>
                <a:cs typeface="Courier New"/>
              </a:rPr>
              <a:t>number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  <a:cs typeface="Courier New"/>
              </a:rPr>
              <a:t>What can you </a:t>
            </a:r>
            <a:r>
              <a:rPr lang="en-US" sz="2400" dirty="0">
                <a:solidFill>
                  <a:schemeClr val="accent1"/>
                </a:solidFill>
                <a:cs typeface="Courier New"/>
              </a:rPr>
              <a:t>configure?</a:t>
            </a:r>
            <a:endParaRPr lang="en-US" sz="2400" dirty="0" smtClean="0">
              <a:solidFill>
                <a:schemeClr val="accent1"/>
              </a:solidFill>
              <a:cs typeface="Courier New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300" b="1" dirty="0" smtClean="0">
                <a:solidFill>
                  <a:schemeClr val="accent2"/>
                </a:solidFill>
                <a:cs typeface="Courier New"/>
              </a:rPr>
              <a:t>Host:</a:t>
            </a:r>
            <a:r>
              <a:rPr lang="en-US" sz="2300" dirty="0" smtClean="0">
                <a:solidFill>
                  <a:schemeClr val="accent1"/>
                </a:solidFill>
                <a:cs typeface="Courier New"/>
              </a:rPr>
              <a:t> domain or IP</a:t>
            </a:r>
            <a:endParaRPr lang="en-US" sz="2300" dirty="0">
              <a:solidFill>
                <a:schemeClr val="accent1"/>
              </a:solidFill>
              <a:cs typeface="Courier New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300" b="1" dirty="0" smtClean="0">
                <a:solidFill>
                  <a:srgbClr val="E46200"/>
                </a:solidFill>
                <a:cs typeface="Courier New"/>
              </a:rPr>
              <a:t>Port:</a:t>
            </a:r>
            <a:r>
              <a:rPr lang="en-US" sz="2300" dirty="0" smtClean="0">
                <a:solidFill>
                  <a:schemeClr val="accent1"/>
                </a:solidFill>
                <a:cs typeface="Courier New"/>
              </a:rPr>
              <a:t> desired </a:t>
            </a:r>
            <a:r>
              <a:rPr lang="en-US" sz="2300" dirty="0">
                <a:solidFill>
                  <a:schemeClr val="accent1"/>
                </a:solidFill>
                <a:cs typeface="Courier New"/>
              </a:rPr>
              <a:t>port number</a:t>
            </a:r>
            <a:endParaRPr lang="en-US" sz="2300" dirty="0" smtClean="0">
              <a:solidFill>
                <a:schemeClr val="accent1"/>
              </a:solidFill>
              <a:cs typeface="Courier New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300" b="1" dirty="0" smtClean="0">
                <a:solidFill>
                  <a:srgbClr val="E46200"/>
                </a:solidFill>
                <a:cs typeface="Courier New"/>
              </a:rPr>
              <a:t>Phone:</a:t>
            </a:r>
            <a:r>
              <a:rPr lang="en-US" sz="2300" dirty="0" smtClean="0">
                <a:solidFill>
                  <a:schemeClr val="accent1"/>
                </a:solidFill>
                <a:cs typeface="Courier New"/>
              </a:rPr>
              <a:t> Master phone number</a:t>
            </a:r>
            <a:endParaRPr lang="en-US" sz="2300" dirty="0">
              <a:solidFill>
                <a:schemeClr val="accent1"/>
              </a:solidFill>
              <a:cs typeface="Courier New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300" b="1" dirty="0" err="1" smtClean="0">
                <a:solidFill>
                  <a:srgbClr val="E46200"/>
                </a:solidFill>
                <a:cs typeface="Courier New"/>
              </a:rPr>
              <a:t>EmergencyPhone</a:t>
            </a:r>
            <a:r>
              <a:rPr lang="en-US" sz="2300" b="1" dirty="0" smtClean="0">
                <a:solidFill>
                  <a:srgbClr val="E46200"/>
                </a:solidFill>
                <a:cs typeface="Courier New"/>
              </a:rPr>
              <a:t>:</a:t>
            </a:r>
            <a:r>
              <a:rPr lang="en-US" sz="2300" dirty="0" smtClean="0">
                <a:solidFill>
                  <a:schemeClr val="accent1"/>
                </a:solidFill>
                <a:cs typeface="Courier New"/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incoming call from this turns the phone </a:t>
            </a:r>
            <a:r>
              <a:rPr lang="en-US" sz="2400" dirty="0" smtClean="0">
                <a:solidFill>
                  <a:srgbClr val="0070C0"/>
                </a:solidFill>
              </a:rPr>
              <a:t>in to spy</a:t>
            </a:r>
            <a:r>
              <a:rPr lang="en-US" sz="2400" dirty="0">
                <a:solidFill>
                  <a:srgbClr val="0070C0"/>
                </a:solidFill>
              </a:rPr>
              <a:t>-</a:t>
            </a:r>
            <a:r>
              <a:rPr lang="en-US" sz="2400" dirty="0" smtClean="0">
                <a:solidFill>
                  <a:srgbClr val="0070C0"/>
                </a:solidFill>
              </a:rPr>
              <a:t>mode</a:t>
            </a:r>
            <a:endParaRPr lang="en-US" sz="2300" dirty="0" smtClean="0">
              <a:solidFill>
                <a:schemeClr val="accent1"/>
              </a:solidFill>
              <a:cs typeface="Courier New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300" b="1" dirty="0" err="1" smtClean="0">
                <a:solidFill>
                  <a:srgbClr val="E46200"/>
                </a:solidFill>
                <a:cs typeface="Courier New"/>
              </a:rPr>
              <a:t>SaveMode</a:t>
            </a:r>
            <a:r>
              <a:rPr lang="en-US" sz="2300" b="1" dirty="0" smtClean="0">
                <a:solidFill>
                  <a:srgbClr val="E46200"/>
                </a:solidFill>
                <a:cs typeface="Courier New"/>
              </a:rPr>
              <a:t>:</a:t>
            </a:r>
            <a:r>
              <a:rPr lang="en-US" sz="2300" dirty="0" smtClean="0">
                <a:solidFill>
                  <a:schemeClr val="accent1"/>
                </a:solidFill>
                <a:cs typeface="Courier New"/>
              </a:rPr>
              <a:t> add </a:t>
            </a:r>
            <a:r>
              <a:rPr lang="en-US" sz="2300" dirty="0">
                <a:solidFill>
                  <a:schemeClr val="accent1"/>
                </a:solidFill>
                <a:cs typeface="Courier New"/>
              </a:rPr>
              <a:t>or overwrite the </a:t>
            </a:r>
            <a:r>
              <a:rPr lang="en-US" sz="2300" dirty="0" err="1">
                <a:solidFill>
                  <a:schemeClr val="accent1"/>
                </a:solidFill>
                <a:cs typeface="Courier New"/>
              </a:rPr>
              <a:t>config</a:t>
            </a:r>
            <a:endParaRPr lang="en-US" sz="2300" dirty="0" smtClean="0">
              <a:solidFill>
                <a:schemeClr val="accent1"/>
              </a:solidFill>
              <a:cs typeface="Courier New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300" b="1" dirty="0" err="1" smtClean="0">
                <a:solidFill>
                  <a:srgbClr val="E46200"/>
                </a:solidFill>
                <a:cs typeface="Courier New"/>
              </a:rPr>
              <a:t>HeartBeatInterval</a:t>
            </a:r>
            <a:r>
              <a:rPr lang="en-US" sz="2300" b="1" dirty="0">
                <a:solidFill>
                  <a:srgbClr val="E46200"/>
                </a:solidFill>
                <a:cs typeface="Courier New"/>
              </a:rPr>
              <a:t>: </a:t>
            </a:r>
            <a:r>
              <a:rPr lang="en-US" sz="2300" dirty="0" err="1">
                <a:solidFill>
                  <a:srgbClr val="0070C0"/>
                </a:solidFill>
                <a:cs typeface="Courier New"/>
              </a:rPr>
              <a:t>frequence</a:t>
            </a:r>
            <a:r>
              <a:rPr lang="en-US" sz="2300" dirty="0">
                <a:solidFill>
                  <a:srgbClr val="0070C0"/>
                </a:solidFill>
                <a:cs typeface="Courier New"/>
              </a:rPr>
              <a:t> of communication (</a:t>
            </a:r>
            <a:r>
              <a:rPr lang="en-US" sz="2300" dirty="0" smtClean="0">
                <a:solidFill>
                  <a:srgbClr val="0070C0"/>
                </a:solidFill>
                <a:cs typeface="Courier New"/>
              </a:rPr>
              <a:t>minutes)</a:t>
            </a:r>
          </a:p>
          <a:p>
            <a:pPr marL="742950" lvl="1" indent="-285750">
              <a:buFont typeface="Arial"/>
              <a:buChar char="•"/>
            </a:pPr>
            <a:r>
              <a:rPr lang="en-US" sz="2300" b="1" dirty="0" err="1" smtClean="0">
                <a:solidFill>
                  <a:srgbClr val="E46200"/>
                </a:solidFill>
                <a:cs typeface="Courier New"/>
              </a:rPr>
              <a:t>HeartBeatEvents</a:t>
            </a:r>
            <a:r>
              <a:rPr lang="en-US" sz="2300" b="1" dirty="0" smtClean="0">
                <a:solidFill>
                  <a:srgbClr val="E46200"/>
                </a:solidFill>
                <a:cs typeface="Courier New"/>
              </a:rPr>
              <a:t>:</a:t>
            </a:r>
            <a:r>
              <a:rPr lang="en-US" sz="2300" dirty="0">
                <a:solidFill>
                  <a:schemeClr val="accent1"/>
                </a:solidFill>
                <a:cs typeface="Courier New"/>
              </a:rPr>
              <a:t> what kind of </a:t>
            </a:r>
            <a:r>
              <a:rPr lang="en-US" sz="2300" dirty="0" smtClean="0">
                <a:solidFill>
                  <a:schemeClr val="accent1"/>
                </a:solidFill>
                <a:cs typeface="Courier New"/>
              </a:rPr>
              <a:t>events trigger </a:t>
            </a:r>
            <a:r>
              <a:rPr lang="en-US" sz="2300" dirty="0">
                <a:solidFill>
                  <a:schemeClr val="accent1"/>
                </a:solidFill>
                <a:cs typeface="Courier New"/>
              </a:rPr>
              <a:t>heart </a:t>
            </a:r>
            <a:r>
              <a:rPr lang="en-US" sz="2300" dirty="0" smtClean="0">
                <a:solidFill>
                  <a:schemeClr val="accent1"/>
                </a:solidFill>
                <a:cs typeface="Courier New"/>
              </a:rPr>
              <a:t>beats</a:t>
            </a:r>
          </a:p>
          <a:p>
            <a:pPr marL="742950" lvl="1" indent="-285750">
              <a:buFont typeface="Arial"/>
              <a:buChar char="•"/>
            </a:pPr>
            <a:r>
              <a:rPr lang="en-US" sz="2300" b="1" dirty="0" err="1" smtClean="0">
                <a:solidFill>
                  <a:srgbClr val="E46200"/>
                </a:solidFill>
                <a:cs typeface="Courier New"/>
              </a:rPr>
              <a:t>HeartBeat﻿Restrictions</a:t>
            </a:r>
            <a:r>
              <a:rPr lang="en-US" sz="2300" b="1" dirty="0" smtClean="0">
                <a:solidFill>
                  <a:srgbClr val="E46200"/>
                </a:solidFill>
                <a:cs typeface="Courier New"/>
              </a:rPr>
              <a:t>:</a:t>
            </a:r>
            <a:r>
              <a:rPr lang="en-US" sz="2300" dirty="0">
                <a:solidFill>
                  <a:schemeClr val="accent1"/>
                </a:solidFill>
                <a:cs typeface="Courier New"/>
              </a:rPr>
              <a:t> </a:t>
            </a:r>
            <a:r>
              <a:rPr lang="en-US" sz="2300" dirty="0" smtClean="0">
                <a:solidFill>
                  <a:schemeClr val="accent1"/>
                </a:solidFill>
                <a:cs typeface="Courier New"/>
              </a:rPr>
              <a:t>which of the channels </a:t>
            </a:r>
            <a:r>
              <a:rPr lang="en-US" sz="2300" dirty="0">
                <a:solidFill>
                  <a:schemeClr val="accent1"/>
                </a:solidFill>
                <a:cs typeface="Courier New"/>
              </a:rPr>
              <a:t>could be used</a:t>
            </a:r>
          </a:p>
          <a:p>
            <a:pPr marL="742950" lvl="1" indent="-285750">
              <a:buFont typeface="Arial"/>
              <a:buChar char="•"/>
            </a:pPr>
            <a:r>
              <a:rPr lang="en-US" sz="2300" b="1" dirty="0" smtClean="0">
                <a:solidFill>
                  <a:srgbClr val="E46200"/>
                </a:solidFill>
                <a:cs typeface="Courier New"/>
              </a:rPr>
              <a:t>Counter:</a:t>
            </a:r>
            <a:r>
              <a:rPr lang="en-US" sz="2300" dirty="0">
                <a:solidFill>
                  <a:schemeClr val="accent1"/>
                </a:solidFill>
                <a:cs typeface="Courier New"/>
              </a:rPr>
              <a:t> message counter, it must be bigger than the last valid </a:t>
            </a:r>
            <a:r>
              <a:rPr lang="en-US" sz="2300" dirty="0" smtClean="0">
                <a:solidFill>
                  <a:schemeClr val="accent1"/>
                </a:solidFill>
                <a:cs typeface="Courier New"/>
              </a:rPr>
              <a:t>one (possible last counter value </a:t>
            </a:r>
            <a:r>
              <a:rPr lang="en-US" sz="2300" dirty="0">
                <a:solidFill>
                  <a:schemeClr val="accent1"/>
                </a:solidFill>
                <a:cs typeface="Courier New"/>
              </a:rPr>
              <a:t>= </a:t>
            </a:r>
            <a:r>
              <a:rPr lang="en-US" sz="2300" dirty="0" smtClean="0">
                <a:solidFill>
                  <a:schemeClr val="accent1"/>
                </a:solidFill>
                <a:cs typeface="Courier New"/>
              </a:rPr>
              <a:t>2,147,483,647 = locks out everyone)</a:t>
            </a:r>
            <a:endParaRPr lang="en-US" sz="2300" dirty="0">
              <a:solidFill>
                <a:schemeClr val="accent1"/>
              </a:solidFill>
              <a:cs typeface="Courier New"/>
            </a:endParaRPr>
          </a:p>
          <a:p>
            <a:pPr marL="285750" indent="-285750">
              <a:buFont typeface="Arial"/>
              <a:buChar char="•"/>
            </a:pPr>
            <a:endParaRPr lang="en-US" sz="1200" dirty="0">
              <a:solidFill>
                <a:schemeClr val="accent1"/>
              </a:solidFill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67" y="242801"/>
            <a:ext cx="898565" cy="8985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789" y="630989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5568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879" y="6529847"/>
            <a:ext cx="5933294" cy="359073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sz="1600" b="0" spc="0" dirty="0">
                <a:solidFill>
                  <a:schemeClr val="bg1"/>
                </a:solidFill>
                <a:latin typeface="Geneva"/>
                <a:cs typeface="Geneva"/>
              </a:rPr>
              <a:t>Inside Spying   –   Attila MAROSI   -   SOPHOSLABS</a:t>
            </a:r>
            <a:endParaRPr lang="en-CA" sz="1600" b="0" spc="0" dirty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3820" y="331711"/>
            <a:ext cx="85776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68B1"/>
                </a:solidFill>
                <a:latin typeface="Lucida Grande CE"/>
                <a:cs typeface="Lucida Grande CE"/>
              </a:rPr>
              <a:t>Master </a:t>
            </a:r>
            <a:r>
              <a:rPr lang="en-US" sz="3200" b="1" dirty="0" err="1" smtClean="0">
                <a:solidFill>
                  <a:srgbClr val="0068B1"/>
                </a:solidFill>
                <a:latin typeface="Lucida Grande CE"/>
                <a:cs typeface="Lucida Grande CE"/>
              </a:rPr>
              <a:t>config</a:t>
            </a:r>
            <a:r>
              <a:rPr lang="en-US" sz="3200" b="1" dirty="0" smtClean="0">
                <a:solidFill>
                  <a:srgbClr val="0068B1"/>
                </a:solidFill>
                <a:latin typeface="Lucida Grande CE"/>
                <a:cs typeface="Lucida Grande CE"/>
              </a:rPr>
              <a:t> – </a:t>
            </a:r>
            <a:r>
              <a:rPr lang="en-US" sz="3200" b="1" dirty="0">
                <a:solidFill>
                  <a:srgbClr val="0068B1"/>
                </a:solidFill>
                <a:latin typeface="Lucida Grande CE"/>
                <a:cs typeface="Lucida Grande CE"/>
              </a:rPr>
              <a:t>Emergency </a:t>
            </a:r>
            <a:r>
              <a:rPr lang="en-US" sz="3200" b="1" dirty="0" smtClean="0">
                <a:solidFill>
                  <a:srgbClr val="0068B1"/>
                </a:solidFill>
                <a:latin typeface="Lucida Grande CE"/>
                <a:cs typeface="Lucida Grande CE"/>
              </a:rPr>
              <a:t>SMS</a:t>
            </a:r>
            <a:endParaRPr lang="en-US" sz="3200" b="1" dirty="0">
              <a:solidFill>
                <a:srgbClr val="0068B1"/>
              </a:solidFill>
              <a:latin typeface="Lucida Grande CE"/>
              <a:cs typeface="Lucida Grande C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2842" y="2533344"/>
            <a:ext cx="891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b="1" dirty="0">
                <a:solidFill>
                  <a:srgbClr val="FF0000"/>
                </a:solidFill>
                <a:latin typeface="Courier New"/>
                <a:cs typeface="Courier New"/>
              </a:rPr>
              <a:t>14104259dfd2e</a:t>
            </a:r>
            <a:r>
              <a:rPr lang="nl-NL" sz="1400" b="1" dirty="0">
                <a:latin typeface="Courier New"/>
                <a:cs typeface="Courier New"/>
              </a:rPr>
              <a:t>/</a:t>
            </a:r>
            <a:r>
              <a:rPr lang="nl-NL" sz="14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finspy.marosi.hu</a:t>
            </a:r>
            <a:r>
              <a:rPr lang="nl-NL" sz="1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/0051</a:t>
            </a:r>
            <a:r>
              <a:rPr lang="nl-NL" sz="1400" b="1" dirty="0">
                <a:latin typeface="Courier New"/>
                <a:cs typeface="Courier New"/>
              </a:rPr>
              <a:t>/</a:t>
            </a:r>
            <a:r>
              <a:rPr lang="nl-NL" sz="14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003620XXX1976</a:t>
            </a:r>
            <a:r>
              <a:rPr lang="nl-NL" sz="1400" b="1" dirty="0">
                <a:solidFill>
                  <a:schemeClr val="accent2"/>
                </a:solidFill>
                <a:latin typeface="Courier New"/>
                <a:cs typeface="Courier New"/>
              </a:rPr>
              <a:t>/</a:t>
            </a:r>
            <a:r>
              <a:rPr lang="nl-NL" sz="14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003620XXX1976</a:t>
            </a:r>
            <a:r>
              <a:rPr lang="nl-NL" sz="1400" b="1" dirty="0">
                <a:latin typeface="Courier New"/>
                <a:cs typeface="Courier New"/>
              </a:rPr>
              <a:t>/1/</a:t>
            </a:r>
            <a:r>
              <a:rPr lang="nl-NL" sz="1400" b="1" dirty="0">
                <a:solidFill>
                  <a:srgbClr val="800000"/>
                </a:solidFill>
                <a:latin typeface="Courier New"/>
                <a:cs typeface="Courier New"/>
              </a:rPr>
              <a:t>1</a:t>
            </a:r>
            <a:r>
              <a:rPr lang="nl-NL" sz="1400" b="1" dirty="0">
                <a:latin typeface="Courier New"/>
                <a:cs typeface="Courier New"/>
              </a:rPr>
              <a:t>/</a:t>
            </a:r>
            <a:r>
              <a:rPr lang="nl-NL" sz="1400" b="1" dirty="0" smtClean="0">
                <a:solidFill>
                  <a:srgbClr val="80C2BF"/>
                </a:solidFill>
                <a:latin typeface="Courier New"/>
                <a:cs typeface="Courier New"/>
              </a:rPr>
              <a:t>ff</a:t>
            </a:r>
            <a:r>
              <a:rPr lang="nl-NL" sz="1400" b="1" dirty="0" smtClean="0">
                <a:latin typeface="Courier New"/>
                <a:cs typeface="Courier New"/>
              </a:rPr>
              <a:t>e0/</a:t>
            </a:r>
            <a:r>
              <a:rPr lang="nl-NL" sz="1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e0</a:t>
            </a:r>
            <a:r>
              <a:rPr lang="nl-NL" sz="1400" b="1" dirty="0">
                <a:solidFill>
                  <a:srgbClr val="FF0000"/>
                </a:solidFill>
                <a:latin typeface="Courier New"/>
                <a:cs typeface="Courier New"/>
              </a:rPr>
              <a:t>40</a:t>
            </a:r>
            <a:r>
              <a:rPr lang="nl-NL" sz="1400" b="1" dirty="0">
                <a:latin typeface="Courier New"/>
                <a:cs typeface="Courier New"/>
              </a:rPr>
              <a:t>/101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7686" y="5775961"/>
            <a:ext cx="76956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WQAAAHA1hAAxNDEwNDI1OWRmZDJlL2ZpbnNweS5tYXJvc2kuaHUvMDA1MS8wM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DM2MjAzNjcxOTc2LzAwMzYyMDM2NzE5NzYvMS8xL2ZmZmYvZTA0MC8xMDE</a:t>
            </a:r>
            <a:r>
              <a:rPr lang="en-US" sz="1600" b="1" dirty="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598" y="1877764"/>
            <a:ext cx="246734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smtClean="0">
                <a:solidFill>
                  <a:srgbClr val="FF0000"/>
                </a:solidFill>
                <a:cs typeface="Courier New"/>
              </a:rPr>
              <a:t>IMEI = 352961043496238 =</a:t>
            </a:r>
            <a:endParaRPr lang="nl-NL" sz="1600" dirty="0" smtClean="0">
              <a:solidFill>
                <a:srgbClr val="FF0000"/>
              </a:solidFill>
              <a:latin typeface="+mj-lt"/>
              <a:cs typeface="Courier New"/>
            </a:endParaRPr>
          </a:p>
          <a:p>
            <a:r>
              <a:rPr lang="nl-NL" sz="1600" dirty="0" smtClean="0">
                <a:solidFill>
                  <a:srgbClr val="FF0000"/>
                </a:solidFill>
                <a:latin typeface="+mj-lt"/>
                <a:cs typeface="Courier New"/>
              </a:rPr>
              <a:t>14104259dfd2e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1755" y="1314055"/>
            <a:ext cx="2070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1600" dirty="0" smtClean="0">
                <a:solidFill>
                  <a:srgbClr val="4A793F"/>
                </a:solidFill>
                <a:latin typeface="+mj-lt"/>
                <a:cs typeface="Courier New"/>
              </a:rPr>
              <a:t>Host / </a:t>
            </a:r>
            <a:r>
              <a:rPr lang="en-US" sz="1600" dirty="0">
                <a:solidFill>
                  <a:srgbClr val="4A793F"/>
                </a:solidFill>
                <a:latin typeface="+mj-lt"/>
                <a:cs typeface="Courier New"/>
              </a:rPr>
              <a:t>Port (0x51 = 81</a:t>
            </a:r>
            <a:r>
              <a:rPr lang="en-US" sz="1600" dirty="0" smtClean="0">
                <a:solidFill>
                  <a:srgbClr val="4A793F"/>
                </a:solidFill>
                <a:latin typeface="+mj-lt"/>
                <a:cs typeface="Courier New"/>
              </a:rPr>
              <a:t>)</a:t>
            </a:r>
            <a:endParaRPr lang="en-US" sz="1600" dirty="0">
              <a:solidFill>
                <a:srgbClr val="4A793F"/>
              </a:solidFill>
              <a:latin typeface="+mj-lt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3975" y="2919146"/>
            <a:ext cx="423705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400" b="1" dirty="0" smtClean="0">
                <a:solidFill>
                  <a:srgbClr val="80C2BF"/>
                </a:solidFill>
                <a:latin typeface="Courier New"/>
                <a:cs typeface="Courier New"/>
              </a:rPr>
              <a:t>11111111 = </a:t>
            </a:r>
            <a:r>
              <a:rPr lang="en-US" sz="1400" b="1" dirty="0" err="1" smtClean="0">
                <a:solidFill>
                  <a:srgbClr val="80C2BF"/>
                </a:solidFill>
                <a:latin typeface="Courier New"/>
                <a:cs typeface="Courier New"/>
              </a:rPr>
              <a:t>ff</a:t>
            </a:r>
            <a:endParaRPr lang="en-US" sz="1400" b="1" dirty="0">
              <a:solidFill>
                <a:srgbClr val="80C2BF"/>
              </a:solidFill>
              <a:latin typeface="Courier New"/>
              <a:cs typeface="Courier New"/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rgbClr val="80C2BF"/>
                </a:solidFill>
                <a:latin typeface="Courier New"/>
                <a:cs typeface="Courier New"/>
              </a:rPr>
              <a:t>10000000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0x80 </a:t>
            </a:r>
            <a:r>
              <a:rPr lang="en-US" sz="1400" dirty="0" err="1">
                <a:latin typeface="Courier New"/>
                <a:cs typeface="Courier New"/>
              </a:rPr>
              <a:t>isSIMChanged</a:t>
            </a:r>
            <a:endParaRPr lang="en-US" sz="1400" dirty="0">
              <a:latin typeface="Courier New"/>
              <a:cs typeface="Courier New"/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rgbClr val="80C2BF"/>
                </a:solidFill>
                <a:latin typeface="Courier New"/>
                <a:cs typeface="Courier New"/>
              </a:rPr>
              <a:t>01000000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0x40 </a:t>
            </a:r>
            <a:r>
              <a:rPr lang="en-US" sz="1400" dirty="0" err="1">
                <a:latin typeface="Courier New"/>
                <a:cs typeface="Courier New"/>
              </a:rPr>
              <a:t>isCellLocationChanged</a:t>
            </a:r>
            <a:endParaRPr lang="en-US" sz="1400" dirty="0">
              <a:latin typeface="Courier New"/>
              <a:cs typeface="Courier New"/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rgbClr val="80C2BF"/>
                </a:solidFill>
                <a:latin typeface="Courier New"/>
                <a:cs typeface="Courier New"/>
              </a:rPr>
              <a:t>00100000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0x20 </a:t>
            </a:r>
            <a:r>
              <a:rPr lang="en-US" sz="1400" dirty="0" err="1">
                <a:latin typeface="Courier New"/>
                <a:cs typeface="Courier New"/>
              </a:rPr>
              <a:t>isNetworksChanged</a:t>
            </a:r>
            <a:endParaRPr lang="en-US" sz="1400" dirty="0">
              <a:latin typeface="Courier New"/>
              <a:cs typeface="Courier New"/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rgbClr val="80C2BF"/>
                </a:solidFill>
                <a:latin typeface="Courier New"/>
                <a:cs typeface="Courier New"/>
              </a:rPr>
              <a:t>00010000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0x10 </a:t>
            </a:r>
            <a:r>
              <a:rPr lang="en-US" sz="1400" dirty="0" err="1">
                <a:latin typeface="Courier New"/>
                <a:cs typeface="Courier New"/>
              </a:rPr>
              <a:t>isCalls</a:t>
            </a:r>
            <a:endParaRPr lang="en-US" sz="1400" dirty="0">
              <a:latin typeface="Courier New"/>
              <a:cs typeface="Courier New"/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rgbClr val="80C2BF"/>
                </a:solidFill>
                <a:latin typeface="Courier New"/>
                <a:cs typeface="Courier New"/>
              </a:rPr>
              <a:t>00001000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0x08 </a:t>
            </a:r>
            <a:r>
              <a:rPr lang="en-US" sz="1400" dirty="0" err="1">
                <a:latin typeface="Courier New"/>
                <a:cs typeface="Courier New"/>
              </a:rPr>
              <a:t>isWifiConnected</a:t>
            </a:r>
            <a:endParaRPr lang="en-US" sz="1400" dirty="0">
              <a:latin typeface="Courier New"/>
              <a:cs typeface="Courier New"/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rgbClr val="80C2BF"/>
                </a:solidFill>
                <a:latin typeface="Courier New"/>
                <a:cs typeface="Courier New"/>
              </a:rPr>
              <a:t>00000100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0x04 </a:t>
            </a:r>
            <a:r>
              <a:rPr lang="en-US" sz="1400" dirty="0" err="1">
                <a:latin typeface="Courier New"/>
                <a:cs typeface="Courier New"/>
              </a:rPr>
              <a:t>isDataLinkAvailable</a:t>
            </a:r>
            <a:endParaRPr lang="en-US" sz="1400" dirty="0">
              <a:latin typeface="Courier New"/>
              <a:cs typeface="Courier New"/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rgbClr val="80C2BF"/>
                </a:solidFill>
                <a:latin typeface="Courier New"/>
                <a:cs typeface="Courier New"/>
              </a:rPr>
              <a:t>00000010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0x02 </a:t>
            </a:r>
            <a:r>
              <a:rPr lang="en-US" sz="1400" dirty="0" err="1">
                <a:latin typeface="Courier New"/>
                <a:cs typeface="Courier New"/>
              </a:rPr>
              <a:t>isNetworkActivacted</a:t>
            </a:r>
            <a:endParaRPr lang="en-US" sz="1400" dirty="0">
              <a:latin typeface="Courier New"/>
              <a:cs typeface="Courier New"/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rgbClr val="80C2BF"/>
                </a:solidFill>
                <a:latin typeface="Courier New"/>
                <a:cs typeface="Courier New"/>
              </a:rPr>
              <a:t>00000001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0x01 </a:t>
            </a:r>
            <a:r>
              <a:rPr lang="en-US" sz="1400" dirty="0" err="1">
                <a:latin typeface="Courier New"/>
                <a:cs typeface="Courier New"/>
              </a:rPr>
              <a:t>isDataAvailableEvent</a:t>
            </a:r>
            <a:endParaRPr lang="en-US" sz="1400" dirty="0">
              <a:latin typeface="Courier New"/>
              <a:cs typeface="Courier New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1400" b="1" dirty="0">
                <a:latin typeface="Courier New"/>
                <a:cs typeface="Courier New"/>
              </a:rPr>
              <a:t>11100000 = </a:t>
            </a:r>
            <a:r>
              <a:rPr lang="en-US" sz="1400" b="1" dirty="0" smtClean="0">
                <a:latin typeface="Courier New"/>
                <a:cs typeface="Courier New"/>
              </a:rPr>
              <a:t>e0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latin typeface="Courier New"/>
                <a:cs typeface="Courier New"/>
              </a:rPr>
              <a:t>10000000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0x80 </a:t>
            </a:r>
            <a:r>
              <a:rPr lang="en-US" sz="1400" dirty="0" err="1">
                <a:latin typeface="Courier New"/>
                <a:cs typeface="Courier New"/>
              </a:rPr>
              <a:t>isLocationChanged</a:t>
            </a:r>
            <a:endParaRPr lang="en-US" sz="1400" dirty="0">
              <a:latin typeface="Courier New"/>
              <a:cs typeface="Courier New"/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latin typeface="Courier New"/>
                <a:cs typeface="Courier New"/>
              </a:rPr>
              <a:t>01000000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0x40 </a:t>
            </a:r>
            <a:r>
              <a:rPr lang="en-US" sz="1400" dirty="0" err="1" smtClean="0">
                <a:latin typeface="Courier New"/>
                <a:cs typeface="Courier New"/>
              </a:rPr>
              <a:t>isLowBattery</a:t>
            </a:r>
            <a:endParaRPr lang="en-US" sz="1400" dirty="0" smtClean="0">
              <a:latin typeface="Courier New"/>
              <a:cs typeface="Courier New"/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latin typeface="Courier New"/>
                <a:cs typeface="Courier New"/>
              </a:rPr>
              <a:t>00100000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0x20 </a:t>
            </a:r>
            <a:r>
              <a:rPr lang="en-US" sz="1400" dirty="0" err="1">
                <a:latin typeface="Courier New"/>
                <a:cs typeface="Courier New"/>
              </a:rPr>
              <a:t>isLowSpace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01363" y="2063684"/>
            <a:ext cx="2728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/>
                </a:solidFill>
                <a:latin typeface="+mj-lt"/>
                <a:cs typeface="Courier New"/>
              </a:rPr>
              <a:t>Master phone / Emergency Phone</a:t>
            </a:r>
            <a:endParaRPr lang="en-US" sz="1400" b="1" dirty="0">
              <a:solidFill>
                <a:schemeClr val="accent2"/>
              </a:solidFill>
              <a:latin typeface="+mj-lt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6956" y="5847103"/>
            <a:ext cx="82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SMS: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00495" y="1129789"/>
            <a:ext cx="244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HeartBeatInterval</a:t>
            </a:r>
            <a:r>
              <a:rPr lang="en-US" dirty="0" smtClean="0"/>
              <a:t>: 1 sec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27450" y="4356668"/>
            <a:ext cx="42370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11100000 = e0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10000000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0x80 </a:t>
            </a:r>
            <a:r>
              <a:rPr lang="en-US" sz="1400" dirty="0" err="1">
                <a:latin typeface="Courier New"/>
                <a:cs typeface="Courier New"/>
              </a:rPr>
              <a:t>isChannelWifi</a:t>
            </a:r>
            <a:endParaRPr lang="en-US" sz="1400" dirty="0">
              <a:latin typeface="Courier New"/>
              <a:cs typeface="Courier New"/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rgbClr val="4A793F"/>
                </a:solidFill>
                <a:latin typeface="Courier New"/>
                <a:cs typeface="Courier New"/>
              </a:rPr>
              <a:t>01000000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0x40 isChannel3G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rgbClr val="4A793F"/>
                </a:solidFill>
                <a:latin typeface="Courier New"/>
                <a:cs typeface="Courier New"/>
              </a:rPr>
              <a:t>00100000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0x20 </a:t>
            </a:r>
            <a:r>
              <a:rPr lang="en-US" sz="1400" dirty="0" err="1">
                <a:latin typeface="Courier New"/>
                <a:cs typeface="Courier New"/>
              </a:rPr>
              <a:t>isChannelSMS</a:t>
            </a:r>
            <a:endParaRPr lang="en-US" sz="1400" dirty="0">
              <a:latin typeface="Courier New"/>
              <a:cs typeface="Courier New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01000000 = 40 (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tehát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semmi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en-US" sz="14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10000000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0x80 </a:t>
            </a:r>
            <a:r>
              <a:rPr lang="en-US" sz="1400" dirty="0" err="1">
                <a:latin typeface="Courier New"/>
                <a:cs typeface="Courier New"/>
              </a:rPr>
              <a:t>isRestrictionsRoaming</a:t>
            </a:r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312916" y="2857408"/>
            <a:ext cx="3280992" cy="555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170554" y="2804493"/>
            <a:ext cx="1128943" cy="163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073681" y="1529280"/>
            <a:ext cx="1070414" cy="1019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04012" y="1384608"/>
            <a:ext cx="21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800000"/>
                </a:solidFill>
              </a:rPr>
              <a:t>SaveMode:overwrite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373411" y="1799109"/>
            <a:ext cx="538012" cy="793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2919377" y="1755013"/>
            <a:ext cx="26460" cy="758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67" y="242801"/>
            <a:ext cx="898565" cy="8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5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17448" y="5005896"/>
            <a:ext cx="7506138" cy="1176226"/>
          </a:xfrm>
        </p:spPr>
        <p:txBody>
          <a:bodyPr>
            <a:noAutofit/>
          </a:bodyPr>
          <a:lstStyle/>
          <a:p>
            <a:r>
              <a:rPr lang="en-US" sz="3600" dirty="0" smtClean="0"/>
              <a:t>Master </a:t>
            </a:r>
            <a:r>
              <a:rPr lang="en-US" sz="3600" dirty="0" err="1" smtClean="0"/>
              <a:t>Config</a:t>
            </a:r>
            <a:r>
              <a:rPr lang="en-US" sz="3600" dirty="0" smtClean="0"/>
              <a:t> </a:t>
            </a:r>
            <a:r>
              <a:rPr lang="en-US" sz="3600" dirty="0"/>
              <a:t>– h</a:t>
            </a:r>
            <a:r>
              <a:rPr lang="en-US" sz="3600" dirty="0" smtClean="0"/>
              <a:t>ijack </a:t>
            </a:r>
            <a:r>
              <a:rPr lang="en-US" sz="3600" dirty="0"/>
              <a:t>the control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Lucida Grande CE"/>
                <a:cs typeface="Lucida Grande CE"/>
              </a:rPr>
              <a:t>DEMO time</a:t>
            </a:r>
            <a:endParaRPr lang="en-US" dirty="0">
              <a:latin typeface="Lucida Grande CE"/>
              <a:cs typeface="Lucida Grande C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82232"/>
            <a:ext cx="3325091" cy="5556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2" y="5705855"/>
            <a:ext cx="898565" cy="8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84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Lucida Grande CE"/>
                <a:cs typeface="Lucida Grande CE"/>
              </a:rPr>
              <a:t>Fake </a:t>
            </a:r>
            <a:r>
              <a:rPr lang="en-US" dirty="0" err="1" smtClean="0">
                <a:latin typeface="Lucida Grande CE"/>
                <a:cs typeface="Lucida Grande CE"/>
              </a:rPr>
              <a:t>FinSpy</a:t>
            </a:r>
            <a:r>
              <a:rPr lang="en-US" dirty="0" smtClean="0">
                <a:latin typeface="Lucida Grande CE"/>
                <a:cs typeface="Lucida Grande CE"/>
              </a:rPr>
              <a:t> server</a:t>
            </a:r>
            <a:endParaRPr lang="en-US" dirty="0">
              <a:latin typeface="Lucida Grande CE"/>
              <a:cs typeface="Lucida Grande C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82232"/>
            <a:ext cx="3325091" cy="5556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2" y="5705855"/>
            <a:ext cx="898565" cy="89856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0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879" y="6529847"/>
            <a:ext cx="5933294" cy="359073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sz="1600" b="0" spc="0" dirty="0">
                <a:solidFill>
                  <a:schemeClr val="bg1"/>
                </a:solidFill>
                <a:latin typeface="Geneva"/>
                <a:cs typeface="Geneva"/>
              </a:rPr>
              <a:t>Inside Spying   –   Attila MAROSI   -   SOPHOSLABS</a:t>
            </a:r>
            <a:endParaRPr lang="en-CA" sz="1600" b="0" spc="0" dirty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3820" y="331711"/>
            <a:ext cx="85776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68B1"/>
                </a:solidFill>
                <a:latin typeface="Lucida Grande CE"/>
                <a:cs typeface="Lucida Grande CE"/>
              </a:rPr>
              <a:t>Your own </a:t>
            </a:r>
            <a:r>
              <a:rPr lang="en-US" sz="3200" b="1" dirty="0" err="1" smtClean="0">
                <a:solidFill>
                  <a:srgbClr val="0068B1"/>
                </a:solidFill>
                <a:latin typeface="Lucida Grande CE"/>
                <a:cs typeface="Lucida Grande CE"/>
              </a:rPr>
              <a:t>FinSpy</a:t>
            </a:r>
            <a:r>
              <a:rPr lang="en-US" sz="3200" b="1" dirty="0" smtClean="0">
                <a:solidFill>
                  <a:srgbClr val="0068B1"/>
                </a:solidFill>
                <a:latin typeface="Lucida Grande CE"/>
                <a:cs typeface="Lucida Grande CE"/>
              </a:rPr>
              <a:t> server</a:t>
            </a:r>
            <a:endParaRPr lang="en-US" sz="3200" b="1" dirty="0">
              <a:solidFill>
                <a:srgbClr val="0068B1"/>
              </a:solidFill>
              <a:latin typeface="Lucida Grande CE"/>
              <a:cs typeface="Lucida Grande C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839" y="1031297"/>
            <a:ext cx="839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accent1"/>
                </a:solidFill>
                <a:latin typeface="+mj-lt"/>
                <a:cs typeface="Courier New"/>
              </a:rPr>
              <a:t>In server side you </a:t>
            </a:r>
            <a:r>
              <a:rPr lang="en-US" sz="2400" dirty="0" smtClean="0">
                <a:solidFill>
                  <a:schemeClr val="accent1"/>
                </a:solidFill>
                <a:latin typeface="+mj-lt"/>
                <a:cs typeface="Courier New"/>
              </a:rPr>
              <a:t>need: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urier New"/>
              </a:rPr>
              <a:t>4 byte key</a:t>
            </a:r>
            <a:r>
              <a:rPr lang="en-US" sz="2400" dirty="0" smtClean="0">
                <a:solidFill>
                  <a:schemeClr val="accent1"/>
                </a:solidFill>
                <a:latin typeface="+mj-lt"/>
                <a:cs typeface="Courier New"/>
              </a:rPr>
              <a:t>,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Courier New"/>
              </a:rPr>
              <a:t>IMEI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937" y="2116054"/>
            <a:ext cx="839293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/>
                <a:cs typeface="Courier New"/>
              </a:rPr>
              <a:t>FinSpy</a:t>
            </a:r>
            <a:r>
              <a:rPr lang="en-US" sz="1400" dirty="0">
                <a:latin typeface="Courier New"/>
                <a:cs typeface="Courier New"/>
              </a:rPr>
              <a:t> - </a:t>
            </a:r>
            <a:r>
              <a:rPr lang="en-US" sz="1400" dirty="0" err="1">
                <a:latin typeface="Courier New"/>
                <a:cs typeface="Courier New"/>
              </a:rPr>
              <a:t>LootServer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[*] </a:t>
            </a:r>
            <a:r>
              <a:rPr lang="en-US" sz="1400" dirty="0" smtClean="0">
                <a:latin typeface="Courier New"/>
                <a:cs typeface="Courier New"/>
              </a:rPr>
              <a:t>Created </a:t>
            </a:r>
            <a:r>
              <a:rPr lang="en-US" sz="1400" dirty="0">
                <a:latin typeface="Courier New"/>
                <a:cs typeface="Courier New"/>
              </a:rPr>
              <a:t>by Attila </a:t>
            </a:r>
            <a:r>
              <a:rPr lang="en-US" sz="1400" dirty="0" err="1">
                <a:latin typeface="Courier New"/>
                <a:cs typeface="Courier New"/>
              </a:rPr>
              <a:t>Marosi</a:t>
            </a:r>
            <a:r>
              <a:rPr lang="en-US" sz="1400" dirty="0">
                <a:latin typeface="Courier New"/>
                <a:cs typeface="Courier New"/>
              </a:rPr>
              <a:t> (</a:t>
            </a:r>
            <a:r>
              <a:rPr lang="en-US" sz="1400" dirty="0" err="1">
                <a:latin typeface="Courier New"/>
                <a:cs typeface="Courier New"/>
              </a:rPr>
              <a:t>SophosLab</a:t>
            </a:r>
            <a:r>
              <a:rPr lang="en-US" sz="1400" dirty="0">
                <a:latin typeface="Courier New"/>
                <a:cs typeface="Courier New"/>
              </a:rPr>
              <a:t>)</a:t>
            </a:r>
          </a:p>
          <a:p>
            <a:r>
              <a:rPr lang="en-US" sz="1400" dirty="0">
                <a:latin typeface="Courier New"/>
                <a:cs typeface="Courier New"/>
              </a:rPr>
              <a:t>[*] Version 	0.4</a:t>
            </a:r>
          </a:p>
          <a:p>
            <a:r>
              <a:rPr lang="en-US" sz="1400" dirty="0">
                <a:latin typeface="Courier New"/>
                <a:cs typeface="Courier New"/>
              </a:rPr>
              <a:t>[*] TCP Port: 	81</a:t>
            </a:r>
          </a:p>
          <a:p>
            <a:r>
              <a:rPr lang="en-US" sz="1400" dirty="0">
                <a:latin typeface="Courier New"/>
                <a:cs typeface="Courier New"/>
              </a:rPr>
              <a:t>[*] AES sub-key: 008F994A</a:t>
            </a:r>
          </a:p>
          <a:p>
            <a:r>
              <a:rPr lang="en-US" sz="1400" dirty="0">
                <a:latin typeface="Courier New"/>
                <a:cs typeface="Courier New"/>
              </a:rPr>
              <a:t>[*] Device ID: </a:t>
            </a:r>
            <a:r>
              <a:rPr lang="en-US" sz="1400" dirty="0" smtClean="0">
                <a:latin typeface="Courier New"/>
                <a:cs typeface="Courier New"/>
              </a:rPr>
              <a:t>  352961043496238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Connected </a:t>
            </a:r>
            <a:r>
              <a:rPr lang="en-US" sz="1400" dirty="0">
                <a:latin typeface="Courier New"/>
                <a:cs typeface="Courier New"/>
              </a:rPr>
              <a:t>with 178.xxx.xxx.xxx:58245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Client </a:t>
            </a:r>
            <a:r>
              <a:rPr lang="en-US" sz="1400" dirty="0">
                <a:latin typeface="Courier New"/>
                <a:cs typeface="Courier New"/>
              </a:rPr>
              <a:t>MSG: </a:t>
            </a:r>
            <a:r>
              <a:rPr lang="en-US" sz="1400" dirty="0" smtClean="0">
                <a:latin typeface="Courier New"/>
                <a:cs typeface="Courier New"/>
              </a:rPr>
              <a:t>10000000</a:t>
            </a:r>
            <a:r>
              <a:rPr lang="en-US" sz="1400" b="1" dirty="0" smtClean="0">
                <a:latin typeface="Courier New"/>
                <a:cs typeface="Courier New"/>
              </a:rPr>
              <a:t>60018600</a:t>
            </a:r>
            <a:r>
              <a:rPr lang="en-US" sz="1400" dirty="0" smtClean="0">
                <a:latin typeface="Courier New"/>
                <a:cs typeface="Courier New"/>
              </a:rPr>
              <a:t>2efd9d</a:t>
            </a:r>
            <a:r>
              <a:rPr lang="en-US" sz="1400" dirty="0">
                <a:latin typeface="Courier New"/>
                <a:cs typeface="Courier New"/>
              </a:rPr>
              <a:t>[...]</a:t>
            </a:r>
            <a:r>
              <a:rPr lang="en-US" sz="1400" dirty="0" smtClean="0">
                <a:latin typeface="Courier New"/>
                <a:cs typeface="Courier New"/>
              </a:rPr>
              <a:t>78000000</a:t>
            </a:r>
            <a:r>
              <a:rPr lang="en-US" sz="1400" b="1" dirty="0" smtClean="0">
                <a:latin typeface="Courier New"/>
                <a:cs typeface="Courier New"/>
              </a:rPr>
              <a:t>905bfe00</a:t>
            </a:r>
            <a:r>
              <a:rPr lang="en-US" sz="1400" dirty="0" smtClean="0">
                <a:latin typeface="Courier New"/>
                <a:cs typeface="Courier New"/>
              </a:rPr>
              <a:t>c8c7d98747[...]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err="1">
                <a:latin typeface="Courier New"/>
                <a:cs typeface="Courier New"/>
              </a:rPr>
              <a:t>MobileTgUID</a:t>
            </a:r>
            <a:r>
              <a:rPr lang="en-US" sz="1400" dirty="0">
                <a:latin typeface="Courier New"/>
                <a:cs typeface="Courier New"/>
              </a:rPr>
              <a:t>: 352961043496238</a:t>
            </a:r>
          </a:p>
          <a:p>
            <a:r>
              <a:rPr lang="en-US" sz="1400" dirty="0" err="1">
                <a:latin typeface="Courier New"/>
                <a:cs typeface="Courier New"/>
              </a:rPr>
              <a:t>MobileTgComm</a:t>
            </a:r>
            <a:r>
              <a:rPr lang="en-US" sz="1400" dirty="0">
                <a:latin typeface="Courier New"/>
                <a:cs typeface="Courier New"/>
              </a:rPr>
              <a:t>: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err="1">
                <a:latin typeface="Courier New"/>
                <a:cs typeface="Courier New"/>
              </a:rPr>
              <a:t>MobileTgUID</a:t>
            </a:r>
            <a:r>
              <a:rPr lang="en-US" sz="1400" dirty="0">
                <a:latin typeface="Courier New"/>
                <a:cs typeface="Courier New"/>
              </a:rPr>
              <a:t>: 352961043496238</a:t>
            </a:r>
          </a:p>
          <a:p>
            <a:r>
              <a:rPr lang="en-US" sz="1400" dirty="0">
                <a:latin typeface="Courier New"/>
                <a:cs typeface="Courier New"/>
              </a:rPr>
              <a:t>	Type: 00840190</a:t>
            </a:r>
          </a:p>
          <a:p>
            <a:r>
              <a:rPr lang="en-US" sz="1400" dirty="0">
                <a:latin typeface="Courier New"/>
                <a:cs typeface="Courier New"/>
              </a:rPr>
              <a:t>		</a:t>
            </a:r>
            <a:r>
              <a:rPr lang="en-US" sz="1400" dirty="0" err="1">
                <a:latin typeface="Courier New"/>
                <a:cs typeface="Courier New"/>
              </a:rPr>
              <a:t>EncryptedContent</a:t>
            </a:r>
            <a:r>
              <a:rPr lang="en-US" sz="1400" dirty="0">
                <a:latin typeface="Courier New"/>
                <a:cs typeface="Courier New"/>
              </a:rPr>
              <a:t>:</a:t>
            </a:r>
          </a:p>
          <a:p>
            <a:r>
              <a:rPr lang="en-US" sz="1400" dirty="0">
                <a:latin typeface="Courier New"/>
                <a:cs typeface="Courier New"/>
              </a:rPr>
              <a:t>			</a:t>
            </a:r>
            <a:r>
              <a:rPr lang="en-US" sz="1400" dirty="0" err="1">
                <a:latin typeface="Courier New"/>
                <a:cs typeface="Courier New"/>
              </a:rPr>
              <a:t>ClientConfig</a:t>
            </a:r>
            <a:r>
              <a:rPr lang="en-US" sz="14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421and</a:t>
            </a:r>
            <a:r>
              <a:rPr lang="en-US" sz="1400" dirty="0">
                <a:latin typeface="Courier New"/>
                <a:cs typeface="Courier New"/>
              </a:rPr>
              <a:t>/</a:t>
            </a:r>
            <a:r>
              <a:rPr lang="en-US" sz="1400" b="1" dirty="0">
                <a:latin typeface="Courier New"/>
                <a:cs typeface="Courier New"/>
              </a:rPr>
              <a:t>352961043496238</a:t>
            </a:r>
            <a:r>
              <a:rPr lang="en-US" sz="1400" dirty="0">
                <a:latin typeface="Courier New"/>
                <a:cs typeface="Courier New"/>
              </a:rPr>
              <a:t>/216306121433199/216/30/13143284/1200</a:t>
            </a:r>
            <a:r>
              <a:rPr lang="en-US" sz="1400" dirty="0" smtClean="0">
                <a:latin typeface="Courier New"/>
                <a:cs typeface="Courier New"/>
              </a:rPr>
              <a:t>/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47.XXXXXX/19.XXXXXXX/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}</a:t>
            </a:r>
            <a:r>
              <a:rPr lang="en-US" sz="1400" dirty="0" err="1">
                <a:latin typeface="Courier New"/>
                <a:cs typeface="Courier New"/>
              </a:rPr>
              <a:t>xPX</a:t>
            </a:r>
            <a:r>
              <a:rPr lang="en-US" sz="1400" dirty="0">
                <a:latin typeface="Courier New"/>
                <a:cs typeface="Courier New"/>
              </a:rPr>
              <a:t>@/</a:t>
            </a:r>
            <a:r>
              <a:rPr lang="en-US" sz="1400" dirty="0" smtClean="0">
                <a:latin typeface="Courier New"/>
                <a:cs typeface="Courier New"/>
              </a:rPr>
              <a:t>353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894" y="1508077"/>
            <a:ext cx="831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>
                <a:latin typeface="Courier New"/>
                <a:cs typeface="Courier New"/>
              </a:rPr>
              <a:t>.</a:t>
            </a:r>
            <a:r>
              <a:rPr lang="pl-PL" sz="2400" dirty="0">
                <a:latin typeface="Courier New"/>
                <a:cs typeface="Courier New"/>
              </a:rPr>
              <a:t>/</a:t>
            </a:r>
            <a:r>
              <a:rPr lang="pl-PL" sz="2400" dirty="0" err="1">
                <a:latin typeface="Courier New"/>
                <a:cs typeface="Courier New"/>
              </a:rPr>
              <a:t>fin_server.py</a:t>
            </a:r>
            <a:r>
              <a:rPr lang="pl-PL" sz="2400" dirty="0">
                <a:latin typeface="Courier New"/>
                <a:cs typeface="Courier New"/>
              </a:rPr>
              <a:t> 81 </a:t>
            </a:r>
            <a:r>
              <a:rPr lang="pl-PL" sz="2400" b="1" dirty="0">
                <a:solidFill>
                  <a:srgbClr val="4A793F"/>
                </a:solidFill>
                <a:latin typeface="Courier New"/>
                <a:cs typeface="Courier New"/>
              </a:rPr>
              <a:t>008F994A</a:t>
            </a:r>
            <a:r>
              <a:rPr lang="pl-PL" sz="2400" dirty="0">
                <a:solidFill>
                  <a:srgbClr val="4A793F"/>
                </a:solidFill>
                <a:latin typeface="Courier New"/>
                <a:cs typeface="Courier New"/>
              </a:rPr>
              <a:t> </a:t>
            </a:r>
            <a:r>
              <a:rPr lang="pl-PL" sz="2400" b="1" dirty="0">
                <a:solidFill>
                  <a:srgbClr val="FF0000"/>
                </a:solidFill>
                <a:latin typeface="Courier New"/>
                <a:cs typeface="Courier New"/>
              </a:rPr>
              <a:t>352961043496238</a:t>
            </a:r>
            <a:endParaRPr lang="en-US" sz="24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67" y="242801"/>
            <a:ext cx="898565" cy="8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5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17448" y="5005896"/>
            <a:ext cx="7506138" cy="1176226"/>
          </a:xfrm>
        </p:spPr>
        <p:txBody>
          <a:bodyPr>
            <a:noAutofit/>
          </a:bodyPr>
          <a:lstStyle/>
          <a:p>
            <a:r>
              <a:rPr lang="en-US" sz="2800" dirty="0"/>
              <a:t>Fake </a:t>
            </a:r>
            <a:r>
              <a:rPr lang="en-US" sz="2800" dirty="0" err="1"/>
              <a:t>FinSpy</a:t>
            </a:r>
            <a:r>
              <a:rPr lang="en-US" sz="2800" dirty="0"/>
              <a:t> server...</a:t>
            </a:r>
          </a:p>
          <a:p>
            <a:r>
              <a:rPr lang="en-US" sz="2800" dirty="0" smtClean="0"/>
              <a:t>download </a:t>
            </a:r>
            <a:r>
              <a:rPr lang="en-US" sz="2800" dirty="0"/>
              <a:t>the recorded </a:t>
            </a:r>
            <a:r>
              <a:rPr lang="en-US" sz="2800" dirty="0" smtClean="0"/>
              <a:t>files </a:t>
            </a:r>
            <a:r>
              <a:rPr lang="en-US" sz="2800" dirty="0"/>
              <a:t>from the victim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Lucida Grande CE"/>
                <a:cs typeface="Lucida Grande CE"/>
              </a:rPr>
              <a:t>DEMO time</a:t>
            </a:r>
            <a:endParaRPr lang="en-US" dirty="0">
              <a:latin typeface="Lucida Grande CE"/>
              <a:cs typeface="Lucida Grande C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82232"/>
            <a:ext cx="3325091" cy="5556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2" y="5705855"/>
            <a:ext cx="898565" cy="8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5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879" y="6529847"/>
            <a:ext cx="5933294" cy="359073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sz="1600" b="0" spc="0" dirty="0">
                <a:solidFill>
                  <a:schemeClr val="bg1"/>
                </a:solidFill>
                <a:latin typeface="Geneva"/>
                <a:cs typeface="Geneva"/>
              </a:rPr>
              <a:t>Inside Spying   –   Attila MAROSI   -   SOPHOSLABS</a:t>
            </a:r>
            <a:endParaRPr lang="en-CA" sz="1600" b="0" spc="0" dirty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3820" y="331711"/>
            <a:ext cx="85776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68B1"/>
                </a:solidFill>
                <a:latin typeface="Lucida Grande CE"/>
                <a:cs typeface="Lucida Grande CE"/>
              </a:rPr>
              <a:t>The last known version: </a:t>
            </a:r>
            <a:r>
              <a:rPr lang="en-US" sz="3200" b="1" dirty="0" smtClean="0">
                <a:solidFill>
                  <a:srgbClr val="0068B1"/>
                </a:solidFill>
                <a:latin typeface="Lucida Grande CE"/>
                <a:cs typeface="Lucida Grande CE"/>
              </a:rPr>
              <a:t>4.51</a:t>
            </a:r>
            <a:endParaRPr lang="en-US" sz="3200" b="1" dirty="0">
              <a:solidFill>
                <a:srgbClr val="0068B1"/>
              </a:solidFill>
              <a:latin typeface="Lucida Grande CE"/>
              <a:cs typeface="Lucida Grande C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7037" y="1402637"/>
            <a:ext cx="83217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70C0"/>
                </a:solidFill>
                <a:cs typeface="Geneva"/>
              </a:rPr>
              <a:t>It has screenshot function!? </a:t>
            </a:r>
            <a:r>
              <a:rPr lang="en-US" sz="2400" dirty="0" smtClean="0">
                <a:solidFill>
                  <a:srgbClr val="0070C0"/>
                </a:solidFill>
                <a:cs typeface="Geneva"/>
              </a:rPr>
              <a:t>It </a:t>
            </a:r>
            <a:r>
              <a:rPr lang="en-US" sz="2400" dirty="0">
                <a:solidFill>
                  <a:srgbClr val="0070C0"/>
                </a:solidFill>
                <a:cs typeface="Geneva"/>
              </a:rPr>
              <a:t>needs rooted dev.?</a:t>
            </a:r>
            <a:endParaRPr lang="en-US" sz="2400" dirty="0" smtClean="0">
              <a:solidFill>
                <a:srgbClr val="0070C0"/>
              </a:solidFill>
              <a:cs typeface="Geneva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0070C0"/>
                </a:solidFill>
                <a:cs typeface="Geneva"/>
              </a:rPr>
              <a:t>it brings an exploit itself</a:t>
            </a:r>
            <a:r>
              <a:rPr lang="en-US" sz="2400" dirty="0" smtClean="0">
                <a:solidFill>
                  <a:srgbClr val="0070C0"/>
                </a:solidFill>
                <a:cs typeface="Geneva"/>
              </a:rPr>
              <a:t/>
            </a:r>
            <a:br>
              <a:rPr lang="en-US" sz="2400" dirty="0" smtClean="0">
                <a:solidFill>
                  <a:srgbClr val="0070C0"/>
                </a:solidFill>
                <a:cs typeface="Geneva"/>
              </a:rPr>
            </a:br>
            <a:r>
              <a:rPr lang="en-US" sz="2400" dirty="0" smtClean="0">
                <a:solidFill>
                  <a:srgbClr val="0070C0"/>
                </a:solidFill>
                <a:cs typeface="Geneva"/>
              </a:rPr>
              <a:t>(</a:t>
            </a:r>
            <a:r>
              <a:rPr lang="en-US" sz="2400" dirty="0">
                <a:solidFill>
                  <a:srgbClr val="0070C0"/>
                </a:solidFill>
              </a:rPr>
              <a:t>CVE-2012-6422, </a:t>
            </a:r>
            <a:r>
              <a:rPr lang="en-US" sz="2400" dirty="0" err="1">
                <a:solidFill>
                  <a:srgbClr val="FF0000"/>
                </a:solidFill>
              </a:rPr>
              <a:t>Exynos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4210 </a:t>
            </a:r>
            <a:r>
              <a:rPr lang="en-US" sz="2400" dirty="0" err="1" smtClean="0">
                <a:solidFill>
                  <a:srgbClr val="0070C0"/>
                </a:solidFill>
              </a:rPr>
              <a:t>vagy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4412 processor, </a:t>
            </a:r>
            <a:r>
              <a:rPr lang="en-US" sz="2400" dirty="0" err="1">
                <a:solidFill>
                  <a:srgbClr val="FF0000"/>
                </a:solidFill>
              </a:rPr>
              <a:t>ExynosAbuse</a:t>
            </a:r>
            <a:r>
              <a:rPr lang="en-US" sz="2400" dirty="0" smtClean="0">
                <a:solidFill>
                  <a:srgbClr val="0070C0"/>
                </a:solidFill>
                <a:cs typeface="Geneva"/>
              </a:rPr>
              <a:t>)</a:t>
            </a:r>
          </a:p>
          <a:p>
            <a:pPr marL="1200150" lvl="2" indent="-285750">
              <a:buFont typeface="Arial"/>
              <a:buChar char="•"/>
            </a:pPr>
            <a:r>
              <a:rPr lang="nl-NL" sz="2400" dirty="0">
                <a:solidFill>
                  <a:srgbClr val="0070C0"/>
                </a:solidFill>
                <a:cs typeface="Courier New"/>
              </a:rPr>
              <a:t>B18822faa830d3c28a9d32da2dd1c394d00a003d </a:t>
            </a:r>
            <a:r>
              <a:rPr lang="nl-NL" sz="2400" dirty="0" smtClean="0">
                <a:solidFill>
                  <a:srgbClr val="0070C0"/>
                </a:solidFill>
                <a:cs typeface="Courier New"/>
              </a:rPr>
              <a:t>(</a:t>
            </a:r>
            <a:r>
              <a:rPr lang="nl-NL" sz="2400" dirty="0" err="1" smtClean="0">
                <a:solidFill>
                  <a:srgbClr val="0070C0"/>
                </a:solidFill>
                <a:cs typeface="Courier New"/>
              </a:rPr>
              <a:t>plustig</a:t>
            </a:r>
            <a:r>
              <a:rPr lang="nl-NL" sz="2400" dirty="0" smtClean="0">
                <a:solidFill>
                  <a:srgbClr val="0070C0"/>
                </a:solidFill>
                <a:cs typeface="Courier New"/>
              </a:rPr>
              <a:t>) ELF, ARM 32Bit</a:t>
            </a:r>
            <a:endParaRPr lang="en-US" sz="2400" dirty="0" smtClean="0">
              <a:solidFill>
                <a:srgbClr val="0070C0"/>
              </a:solidFill>
              <a:cs typeface="Geneva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0070C0"/>
                </a:solidFill>
                <a:cs typeface="Geneva"/>
              </a:rPr>
              <a:t>screenshot:</a:t>
            </a:r>
          </a:p>
          <a:p>
            <a:pPr marL="1200150" lvl="2" indent="-285750">
              <a:buFont typeface="Arial"/>
              <a:buChar char="•"/>
            </a:pPr>
            <a:r>
              <a:rPr lang="nl-NL" sz="2400" dirty="0">
                <a:solidFill>
                  <a:srgbClr val="0070C0"/>
                </a:solidFill>
                <a:cs typeface="Courier New"/>
              </a:rPr>
              <a:t>7b333916460e920da7113b6a449a392e6a1b8885 </a:t>
            </a:r>
            <a:r>
              <a:rPr lang="nl-NL" sz="2400" dirty="0" smtClean="0">
                <a:solidFill>
                  <a:srgbClr val="0070C0"/>
                </a:solidFill>
                <a:cs typeface="Courier New"/>
              </a:rPr>
              <a:t>(screenshot) </a:t>
            </a:r>
            <a:r>
              <a:rPr lang="nl-NL" sz="2400" dirty="0">
                <a:solidFill>
                  <a:srgbClr val="0070C0"/>
                </a:solidFill>
                <a:cs typeface="Courier New"/>
              </a:rPr>
              <a:t>ELF, ARM </a:t>
            </a:r>
            <a:r>
              <a:rPr lang="nl-NL" sz="2400" dirty="0" smtClean="0">
                <a:solidFill>
                  <a:srgbClr val="0070C0"/>
                </a:solidFill>
                <a:cs typeface="Courier New"/>
              </a:rPr>
              <a:t>32Bit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﻿﻿The </a:t>
            </a:r>
            <a:r>
              <a:rPr lang="en-US" sz="2400" dirty="0" err="1">
                <a:solidFill>
                  <a:srgbClr val="0070C0"/>
                </a:solidFill>
              </a:rPr>
              <a:t>config</a:t>
            </a:r>
            <a:r>
              <a:rPr lang="en-US" sz="2400" dirty="0">
                <a:solidFill>
                  <a:srgbClr val="0070C0"/>
                </a:solidFill>
              </a:rPr>
              <a:t> is stored encrypted </a:t>
            </a:r>
            <a:r>
              <a:rPr lang="en-US" sz="2400" dirty="0" smtClean="0">
                <a:solidFill>
                  <a:srgbClr val="4A793F"/>
                </a:solidFill>
                <a:sym typeface="Wingdings"/>
              </a:rPr>
              <a:t>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The problem, the key is hardcoded: </a:t>
            </a:r>
            <a:r>
              <a:rPr lang="en-US" sz="2400" b="1" dirty="0" smtClean="0">
                <a:solidFill>
                  <a:srgbClr val="0070C0"/>
                </a:solidFill>
              </a:rPr>
              <a:t>0x03ACDE78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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67" y="242801"/>
            <a:ext cx="898565" cy="8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576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879" y="6529847"/>
            <a:ext cx="5933294" cy="359073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sz="1600" b="0" spc="0" dirty="0">
                <a:solidFill>
                  <a:schemeClr val="bg1"/>
                </a:solidFill>
                <a:latin typeface="Geneva"/>
                <a:cs typeface="Geneva"/>
              </a:rPr>
              <a:t>Inside Spying   –   Attila MAROSI   -   SOPHOSLABS</a:t>
            </a:r>
            <a:endParaRPr lang="en-CA" sz="1600" b="0" spc="0" dirty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3820" y="331711"/>
            <a:ext cx="85776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68B1"/>
                </a:solidFill>
                <a:latin typeface="Lucida Grande CE"/>
                <a:cs typeface="Lucida Grande CE"/>
              </a:rPr>
              <a:t>Overall facts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0130" y="1206227"/>
            <a:ext cx="832177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>
                <a:solidFill>
                  <a:srgbClr val="0068B1"/>
                </a:solidFill>
              </a:rPr>
              <a:t>You can easily detect the existence of the application</a:t>
            </a:r>
            <a:endParaRPr lang="en-US" sz="3200" dirty="0" smtClean="0">
              <a:solidFill>
                <a:srgbClr val="0068B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solidFill>
                  <a:srgbClr val="0068B1"/>
                </a:solidFill>
              </a:rPr>
              <a:t>If you know the IMEI you can hijack the phone, use it to spy on the owner of it</a:t>
            </a:r>
            <a:endParaRPr lang="en-US" sz="3200" dirty="0" smtClean="0">
              <a:solidFill>
                <a:srgbClr val="0068B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solidFill>
                  <a:srgbClr val="0068B1"/>
                </a:solidFill>
              </a:rPr>
              <a:t>If you know the IMEI you can re-configure the application, lock out the "</a:t>
            </a:r>
            <a:r>
              <a:rPr lang="en-US" sz="3200" dirty="0" err="1" smtClean="0">
                <a:solidFill>
                  <a:srgbClr val="0068B1"/>
                </a:solidFill>
              </a:rPr>
              <a:t>rightfull</a:t>
            </a:r>
            <a:r>
              <a:rPr lang="en-US" sz="3200" dirty="0" smtClean="0">
                <a:solidFill>
                  <a:srgbClr val="0068B1"/>
                </a:solidFill>
              </a:rPr>
              <a:t>" users  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The IMEI number is sent over the network without encryption </a:t>
            </a:r>
            <a:r>
              <a:rPr lang="en-US" sz="3200" dirty="0" smtClean="0">
                <a:solidFill>
                  <a:srgbClr val="FF0000"/>
                </a:solidFill>
                <a:sym typeface="Wingdings"/>
              </a:rPr>
              <a:t></a:t>
            </a:r>
            <a:r>
              <a:rPr lang="en-US" sz="3200" dirty="0" smtClean="0">
                <a:sym typeface="Wingdings"/>
              </a:rPr>
              <a:t> </a:t>
            </a:r>
            <a:r>
              <a:rPr lang="en-US" sz="3200" dirty="0">
                <a:sym typeface="Wingdings"/>
              </a:rPr>
              <a:t>(in 4.51 it </a:t>
            </a:r>
            <a:r>
              <a:rPr lang="en-US" sz="3200" dirty="0" smtClean="0">
                <a:sym typeface="Wingdings"/>
              </a:rPr>
              <a:t>is improved)</a:t>
            </a:r>
            <a:endParaRPr lang="en-US" sz="3200" dirty="0" smtClean="0"/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ALL </a:t>
            </a:r>
            <a:r>
              <a:rPr lang="en-US" sz="3200" dirty="0" err="1">
                <a:solidFill>
                  <a:srgbClr val="FF0000"/>
                </a:solidFill>
              </a:rPr>
              <a:t>FinSpy</a:t>
            </a:r>
            <a:r>
              <a:rPr lang="en-US" sz="3200" dirty="0">
                <a:solidFill>
                  <a:srgbClr val="FF0000"/>
                </a:solidFill>
              </a:rPr>
              <a:t> has the same embedded AES key and only 4 </a:t>
            </a:r>
            <a:r>
              <a:rPr lang="en-US" sz="3200" dirty="0" smtClean="0">
                <a:solidFill>
                  <a:srgbClr val="FF0000"/>
                </a:solidFill>
              </a:rPr>
              <a:t>bytes are </a:t>
            </a:r>
            <a:r>
              <a:rPr lang="en-US" sz="3200" dirty="0">
                <a:solidFill>
                  <a:srgbClr val="FF0000"/>
                </a:solidFill>
              </a:rPr>
              <a:t>configurable (variety) 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3200" dirty="0">
              <a:solidFill>
                <a:srgbClr val="0068B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67" y="242801"/>
            <a:ext cx="898565" cy="8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576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958772"/>
            <a:ext cx="9144000" cy="189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7"/>
          <p:cNvSpPr txBox="1">
            <a:spLocks/>
          </p:cNvSpPr>
          <p:nvPr/>
        </p:nvSpPr>
        <p:spPr>
          <a:xfrm>
            <a:off x="967210" y="778855"/>
            <a:ext cx="7092420" cy="1438656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ts val="600"/>
              </a:spcBef>
              <a:defRPr/>
            </a:pP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Lucida Grande CE"/>
                <a:cs typeface="Lucida Grande CE"/>
              </a:rPr>
              <a:t>Questions?</a:t>
            </a:r>
            <a:endParaRPr kumimoji="0" lang="en-GB" sz="66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ucida Grande CE"/>
              <a:ea typeface="+mj-ea"/>
              <a:cs typeface="Lucida Grande C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742" y="3913026"/>
            <a:ext cx="8824182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 smtClean="0">
              <a:solidFill>
                <a:schemeClr val="bg2"/>
              </a:solidFill>
              <a:latin typeface="Avenir Book"/>
              <a:cs typeface="Avenir Book"/>
            </a:endParaRPr>
          </a:p>
          <a:p>
            <a:pPr lvl="0" algn="ctr">
              <a:lnSpc>
                <a:spcPct val="80000"/>
              </a:lnSpc>
            </a:pPr>
            <a:r>
              <a:rPr lang="en-GB" sz="2800" b="1" dirty="0" err="1">
                <a:solidFill>
                  <a:schemeClr val="bg2"/>
                </a:solidFill>
                <a:latin typeface="Avenir Book"/>
                <a:cs typeface="Avenir Book"/>
              </a:rPr>
              <a:t>attila.marosi@</a:t>
            </a:r>
            <a:r>
              <a:rPr lang="en-GB" sz="2800" b="1" dirty="0" err="1" smtClean="0">
                <a:solidFill>
                  <a:schemeClr val="bg2"/>
                </a:solidFill>
                <a:latin typeface="Avenir Book"/>
                <a:cs typeface="Avenir Book"/>
              </a:rPr>
              <a:t>sophos.com</a:t>
            </a:r>
            <a:endParaRPr lang="en-GB" sz="2800" b="1" dirty="0">
              <a:solidFill>
                <a:schemeClr val="bg2"/>
              </a:solidFill>
              <a:latin typeface="Avenir Book"/>
              <a:cs typeface="Avenir Book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915" y="177432"/>
            <a:ext cx="898565" cy="898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8897" y="5053724"/>
            <a:ext cx="3108543" cy="169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 err="1" smtClean="0">
                <a:solidFill>
                  <a:srgbClr val="E46200"/>
                </a:solidFill>
                <a:latin typeface="Avenir Book"/>
                <a:cs typeface="Avenir Book"/>
              </a:rPr>
              <a:t>attila.marosi</a:t>
            </a:r>
            <a:r>
              <a:rPr lang="en-US" b="1" dirty="0" err="1">
                <a:solidFill>
                  <a:srgbClr val="E46200"/>
                </a:solidFill>
                <a:latin typeface="Avenir Book"/>
                <a:cs typeface="Avenir Book"/>
              </a:rPr>
              <a:t>@gmail.com</a:t>
            </a:r>
            <a:endParaRPr lang="en-US" b="1" dirty="0">
              <a:solidFill>
                <a:srgbClr val="E46200"/>
              </a:solidFill>
              <a:latin typeface="Avenir Book"/>
              <a:cs typeface="Avenir Book"/>
            </a:endParaRPr>
          </a:p>
          <a:p>
            <a:endParaRPr lang="en-US" b="1" dirty="0">
              <a:solidFill>
                <a:srgbClr val="003860"/>
              </a:solidFill>
              <a:latin typeface="Avenir Book"/>
              <a:cs typeface="Avenir Book"/>
            </a:endParaRPr>
          </a:p>
          <a:p>
            <a:r>
              <a:rPr lang="en-US" b="1" dirty="0">
                <a:solidFill>
                  <a:srgbClr val="003860"/>
                </a:solidFill>
                <a:latin typeface="Avenir Book"/>
                <a:cs typeface="Avenir Book"/>
              </a:rPr>
              <a:t>PGP ID: 3782A65A</a:t>
            </a:r>
          </a:p>
          <a:p>
            <a:r>
              <a:rPr lang="en-US" b="1" dirty="0">
                <a:solidFill>
                  <a:srgbClr val="003860"/>
                </a:solidFill>
                <a:latin typeface="Avenir Book"/>
                <a:cs typeface="Avenir Book"/>
              </a:rPr>
              <a:t>PGP FP.:</a:t>
            </a:r>
          </a:p>
          <a:p>
            <a:r>
              <a:rPr lang="en-US" b="1" dirty="0">
                <a:solidFill>
                  <a:srgbClr val="003860"/>
                </a:solidFill>
                <a:latin typeface="Avenir Book"/>
                <a:cs typeface="Avenir Book"/>
              </a:rPr>
              <a:t>4D49 1447 A4E1 </a:t>
            </a:r>
            <a:r>
              <a:rPr lang="en-US" b="1" dirty="0" smtClean="0">
                <a:solidFill>
                  <a:srgbClr val="003860"/>
                </a:solidFill>
                <a:latin typeface="Avenir Book"/>
                <a:cs typeface="Avenir Book"/>
              </a:rPr>
              <a:t>F016 </a:t>
            </a:r>
            <a:r>
              <a:rPr lang="en-US" b="1" dirty="0">
                <a:solidFill>
                  <a:srgbClr val="003860"/>
                </a:solidFill>
                <a:latin typeface="Avenir Book"/>
                <a:cs typeface="Avenir Book"/>
              </a:rPr>
              <a:t>F833 </a:t>
            </a:r>
            <a:endParaRPr lang="en-US" b="1" dirty="0" smtClean="0">
              <a:solidFill>
                <a:srgbClr val="003860"/>
              </a:solidFill>
              <a:latin typeface="Avenir Book"/>
              <a:cs typeface="Avenir Book"/>
            </a:endParaRPr>
          </a:p>
          <a:p>
            <a:r>
              <a:rPr lang="en-US" b="1" dirty="0" smtClean="0">
                <a:solidFill>
                  <a:srgbClr val="003860"/>
                </a:solidFill>
                <a:latin typeface="Avenir Book"/>
                <a:cs typeface="Avenir Book"/>
              </a:rPr>
              <a:t>8700 8853 </a:t>
            </a:r>
            <a:r>
              <a:rPr lang="en-US" b="1" dirty="0">
                <a:solidFill>
                  <a:srgbClr val="003860"/>
                </a:solidFill>
                <a:latin typeface="Avenir Book"/>
                <a:cs typeface="Avenir Book"/>
              </a:rPr>
              <a:t>60A7 3782 </a:t>
            </a:r>
            <a:r>
              <a:rPr lang="en-US" b="1" dirty="0" smtClean="0">
                <a:solidFill>
                  <a:srgbClr val="003860"/>
                </a:solidFill>
                <a:latin typeface="Avenir Book"/>
                <a:cs typeface="Avenir Book"/>
              </a:rPr>
              <a:t>A65A</a:t>
            </a:r>
            <a:endParaRPr lang="en-US" b="1" dirty="0">
              <a:solidFill>
                <a:srgbClr val="003860"/>
              </a:solidFill>
              <a:latin typeface="Avenir Book"/>
              <a:cs typeface="Avenir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54414" y="5728139"/>
            <a:ext cx="3256233" cy="991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endParaRPr lang="en-US" sz="2400" b="1" dirty="0" smtClean="0">
              <a:solidFill>
                <a:srgbClr val="003860"/>
              </a:solidFill>
              <a:latin typeface="Avenir Book"/>
              <a:cs typeface="Avenir Book"/>
            </a:endParaRPr>
          </a:p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chemeClr val="accent2"/>
                </a:solidFill>
                <a:latin typeface="Avenir Book"/>
                <a:cs typeface="Avenir Book"/>
              </a:rPr>
              <a:t>http</a:t>
            </a:r>
            <a:r>
              <a:rPr lang="en-US" sz="2400" b="1" dirty="0">
                <a:solidFill>
                  <a:schemeClr val="accent2"/>
                </a:solidFill>
                <a:latin typeface="Avenir Book"/>
                <a:cs typeface="Avenir Book"/>
              </a:rPr>
              <a:t>://</a:t>
            </a:r>
            <a:r>
              <a:rPr lang="en-US" sz="2400" b="1" dirty="0" err="1">
                <a:solidFill>
                  <a:schemeClr val="accent2"/>
                </a:solidFill>
                <a:latin typeface="Avenir Book"/>
                <a:cs typeface="Avenir Book"/>
              </a:rPr>
              <a:t>finspy.marosi.hu</a:t>
            </a:r>
            <a:endParaRPr lang="en-US" sz="2400" b="1" dirty="0">
              <a:solidFill>
                <a:schemeClr val="accent2"/>
              </a:solidFill>
              <a:latin typeface="Avenir Book"/>
              <a:cs typeface="Avenir Book"/>
            </a:endParaRPr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rgbClr val="003860"/>
                </a:solidFill>
                <a:latin typeface="Avenir Book"/>
                <a:cs typeface="Avenir Book"/>
              </a:rPr>
              <a:t>http://</a:t>
            </a:r>
            <a:r>
              <a:rPr lang="en-US" sz="2400" b="1" dirty="0" err="1">
                <a:solidFill>
                  <a:srgbClr val="003860"/>
                </a:solidFill>
                <a:latin typeface="Avenir Book"/>
                <a:cs typeface="Avenir Book"/>
              </a:rPr>
              <a:t>marosi.hu</a:t>
            </a:r>
            <a:endParaRPr lang="en-US" sz="2400" b="1" dirty="0">
              <a:solidFill>
                <a:srgbClr val="003860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55485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66028" y="5005896"/>
            <a:ext cx="5873450" cy="98945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 a nutshell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Lucida Grande CE"/>
                <a:cs typeface="Lucida Grande CE"/>
              </a:rPr>
              <a:t>APK: 598b1ea6f08...</a:t>
            </a:r>
            <a:endParaRPr lang="en-US" dirty="0">
              <a:latin typeface="Lucida Grande CE"/>
              <a:cs typeface="Lucida Grande C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82232"/>
            <a:ext cx="3325091" cy="5556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2" y="5705855"/>
            <a:ext cx="898565" cy="8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3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879" y="6529847"/>
            <a:ext cx="5933294" cy="359073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sz="1600" b="0" spc="0" dirty="0">
                <a:solidFill>
                  <a:schemeClr val="bg1"/>
                </a:solidFill>
                <a:latin typeface="Geneva"/>
                <a:cs typeface="Geneva"/>
              </a:rPr>
              <a:t>Inside Spying   –   Attila MAROSI   -   SOPHOSLABS</a:t>
            </a:r>
            <a:endParaRPr lang="en-CA" sz="1600" b="0" spc="0" dirty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3820" y="331711"/>
            <a:ext cx="85776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err="1">
                <a:solidFill>
                  <a:srgbClr val="0068B1"/>
                </a:solidFill>
                <a:latin typeface="Lucida Grande CE"/>
                <a:cs typeface="Lucida Grande CE"/>
              </a:rPr>
              <a:t>Permissions</a:t>
            </a:r>
            <a:endParaRPr lang="en-US" sz="3200" b="1" dirty="0">
              <a:solidFill>
                <a:srgbClr val="0068B1"/>
              </a:solidFill>
              <a:latin typeface="Lucida Grande CE"/>
              <a:cs typeface="Lucida Grande C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173" y="1102221"/>
            <a:ext cx="4136520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ACCESS_COARSE_LOCATION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ACCESS_FINE_LOCATION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INTERNET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READ_PHONE_STATE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ACCESS_NETWORK_STATE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4A793F"/>
                </a:solidFill>
              </a:rPr>
              <a:t>READ_CONTACTS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READ_SMS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4A793F"/>
                </a:solidFill>
              </a:rPr>
              <a:t>SEND_SMS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RECEIVE_SMS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4A793F"/>
                </a:solidFill>
              </a:rPr>
              <a:t>WRITE_SMS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RECEIVE_MMS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RECEIVE_BOOT_COMPLETED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PROCESS_OUTGOING_CALLS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ACCESS_NETWORK_STATE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33290" y="1102394"/>
            <a:ext cx="404469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ACCESS_WIFI_STATE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WAKE_LOCK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CHANGE_WIFI_STATE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MODIFY_PHONE_STATE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BLUETOOTH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RECEIVE_WAP_PUSH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CALL_PHONE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WRITE_CONTACTS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MODIFY_AUDIO_SETTINGS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WRITE_EXTERNAL_STORAGE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4A793F"/>
                </a:solidFill>
              </a:rPr>
              <a:t>READ_CALENDAR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GET_ACCOUNTS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WRITE_SETTINGS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WRITE_SECURE_SETTINGS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67" y="242801"/>
            <a:ext cx="898565" cy="8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094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879" y="6529847"/>
            <a:ext cx="5933294" cy="359073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sz="1600" b="0" spc="0" dirty="0">
                <a:solidFill>
                  <a:schemeClr val="bg1"/>
                </a:solidFill>
                <a:latin typeface="Geneva"/>
                <a:cs typeface="Geneva"/>
              </a:rPr>
              <a:t>Inside Spying   –   Attila MAROSI   -   SOPHOSLABS</a:t>
            </a:r>
            <a:endParaRPr lang="en-CA" sz="1600" b="0" spc="0" dirty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3820" y="331711"/>
            <a:ext cx="85776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>
                <a:solidFill>
                  <a:srgbClr val="0068B1"/>
                </a:solidFill>
                <a:latin typeface="Lucida Grande CE"/>
                <a:cs typeface="Lucida Grande CE"/>
              </a:rPr>
              <a:t>Actions</a:t>
            </a:r>
            <a:endParaRPr lang="en-US" sz="3200" b="1" dirty="0">
              <a:solidFill>
                <a:srgbClr val="0068B1"/>
              </a:solidFill>
              <a:latin typeface="Lucida Grande CE"/>
              <a:cs typeface="Lucida Grande C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859" y="1034611"/>
            <a:ext cx="6556678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android.intent.action.NEW_OUTGOING_CALL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android.provider.Telephony.SMS_RECEIVED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r>
              <a:rPr lang="en-US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android.net.wifi.STATE_CHANGE</a:t>
            </a:r>
            <a:endParaRPr lang="en-US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r>
              <a:rPr lang="en-US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android.net.conn.CONNECTIVITY_CHANGE</a:t>
            </a:r>
            <a:endParaRPr lang="en-US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r>
              <a:rPr lang="en-US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android.bluetooth.adapter.action.STATE_CHANGED</a:t>
            </a:r>
            <a:endParaRPr lang="en-US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r>
              <a:rPr lang="en-US" dirty="0" err="1">
                <a:solidFill>
                  <a:schemeClr val="accent1"/>
                </a:solidFill>
                <a:latin typeface="Courier New"/>
                <a:cs typeface="Courier New"/>
              </a:rPr>
              <a:t>android.intent.action.AIRPLANE_MODE</a:t>
            </a:r>
            <a:endParaRPr lang="en-US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android.intent.action.PHONE_STATE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android.intent.action.PACKAGE_REPLACED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android.intent.action.PACKAGE_ADDED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android.intent.action.USER_PRESENT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android.intent.action.BOOT_COMPLETED</a:t>
            </a:r>
            <a:endParaRPr lang="en-US" dirty="0">
              <a:latin typeface="Courier New"/>
              <a:cs typeface="Courier New"/>
            </a:endParaRPr>
          </a:p>
          <a:p>
            <a:endParaRPr lang="en-US" b="1" dirty="0" smtClean="0">
              <a:solidFill>
                <a:schemeClr val="accent5"/>
              </a:solidFill>
              <a:latin typeface="Courier New"/>
              <a:cs typeface="Courier New"/>
            </a:endParaRPr>
          </a:p>
          <a:p>
            <a:r>
              <a:rPr lang="en-US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android.intent.action.BATTERY_LOW</a:t>
            </a:r>
            <a:endParaRPr lang="en-US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android.intent.action.BATTERY_OKAY</a:t>
            </a:r>
            <a:endParaRPr lang="en-US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android.intent.action.DEVICE_STORAGE_LOW</a:t>
            </a:r>
            <a:endParaRPr lang="en-US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android.intent.action.DEVICE_STORAGE_OK</a:t>
            </a:r>
            <a:endParaRPr lang="en-US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algn="ctr"/>
            <a:r>
              <a:rPr lang="en-US" b="1" dirty="0" err="1" smtClean="0">
                <a:solidFill>
                  <a:srgbClr val="72AD64"/>
                </a:solidFill>
                <a:latin typeface="Courier New"/>
                <a:cs typeface="Courier New"/>
              </a:rPr>
              <a:t>android.intent.action.MEDIA_SCANNER_FINISHED</a:t>
            </a:r>
            <a:endParaRPr lang="en-US" b="1" dirty="0">
              <a:solidFill>
                <a:srgbClr val="72AD64"/>
              </a:solidFill>
              <a:latin typeface="Courier New"/>
              <a:cs typeface="Courier New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67" y="242801"/>
            <a:ext cx="898565" cy="8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637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879" y="6529847"/>
            <a:ext cx="5933294" cy="359073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sz="1600" b="0" spc="0" dirty="0">
                <a:solidFill>
                  <a:schemeClr val="bg1"/>
                </a:solidFill>
                <a:latin typeface="Geneva"/>
                <a:cs typeface="Geneva"/>
              </a:rPr>
              <a:t>Inside Spying   –   Attila MAROSI   -   SOPHOSLABS</a:t>
            </a:r>
            <a:endParaRPr lang="en-CA" sz="1600" b="0" spc="0" dirty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3820" y="331711"/>
            <a:ext cx="85776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>
                <a:solidFill>
                  <a:srgbClr val="0068B1"/>
                </a:solidFill>
                <a:latin typeface="Lucida Grande CE"/>
                <a:cs typeface="Lucida Grande CE"/>
              </a:rPr>
              <a:t>Services / Receivers</a:t>
            </a:r>
            <a:endParaRPr lang="en-US" sz="3200" b="1" dirty="0">
              <a:solidFill>
                <a:srgbClr val="0068B1"/>
              </a:solidFill>
              <a:latin typeface="Lucida Grande CE"/>
              <a:cs typeface="Lucida Grande C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970" y="1068785"/>
            <a:ext cx="8644685" cy="2862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&lt;service </a:t>
            </a:r>
            <a:r>
              <a:rPr lang="en-US" dirty="0" err="1">
                <a:latin typeface="Courier New"/>
                <a:cs typeface="Courier New"/>
              </a:rPr>
              <a:t>android:name</a:t>
            </a:r>
            <a:r>
              <a:rPr lang="en-US" dirty="0">
                <a:latin typeface="Courier New"/>
                <a:cs typeface="Courier New"/>
              </a:rPr>
              <a:t>="Services"/&gt;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service </a:t>
            </a:r>
            <a:r>
              <a:rPr lang="en-US" dirty="0" err="1">
                <a:latin typeface="Courier New"/>
                <a:cs typeface="Courier New"/>
              </a:rPr>
              <a:t>android:name</a:t>
            </a:r>
            <a:r>
              <a:rPr lang="en-US" dirty="0">
                <a:latin typeface="Courier New"/>
                <a:cs typeface="Courier New"/>
              </a:rPr>
              <a:t>="</a:t>
            </a:r>
            <a:r>
              <a:rPr lang="en-US" dirty="0" err="1">
                <a:latin typeface="Courier New"/>
                <a:cs typeface="Courier New"/>
              </a:rPr>
              <a:t>EventBasedService</a:t>
            </a:r>
            <a:r>
              <a:rPr lang="en-US" dirty="0">
                <a:latin typeface="Courier New"/>
                <a:cs typeface="Courier New"/>
              </a:rPr>
              <a:t>"/&gt;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service </a:t>
            </a:r>
            <a:r>
              <a:rPr lang="en-US" dirty="0" err="1">
                <a:latin typeface="Courier New"/>
                <a:cs typeface="Courier New"/>
              </a:rPr>
              <a:t>android:name</a:t>
            </a:r>
            <a:r>
              <a:rPr lang="en-US" dirty="0" smtClean="0">
                <a:latin typeface="Courier New"/>
                <a:cs typeface="Courier New"/>
              </a:rPr>
              <a:t>=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 err="1">
                <a:latin typeface="Courier New"/>
                <a:cs typeface="Courier New"/>
              </a:rPr>
              <a:t>com.android.services.sms.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SmsHandlerIntentServices</a:t>
            </a:r>
            <a:r>
              <a:rPr lang="en-US" dirty="0">
                <a:latin typeface="Courier New"/>
                <a:cs typeface="Courier New"/>
              </a:rPr>
              <a:t>"/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service </a:t>
            </a:r>
            <a:r>
              <a:rPr lang="en-US" dirty="0" err="1">
                <a:latin typeface="Courier New"/>
                <a:cs typeface="Courier New"/>
              </a:rPr>
              <a:t>android:name</a:t>
            </a:r>
            <a:r>
              <a:rPr lang="en-US" dirty="0" smtClean="0">
                <a:latin typeface="Courier New"/>
                <a:cs typeface="Courier New"/>
              </a:rPr>
              <a:t>=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 err="1">
                <a:latin typeface="Courier New"/>
                <a:cs typeface="Courier New"/>
              </a:rPr>
              <a:t>com.android.time.based.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RemovalAtServices</a:t>
            </a:r>
            <a:r>
              <a:rPr lang="en-US" dirty="0">
                <a:latin typeface="Courier New"/>
                <a:cs typeface="Courier New"/>
              </a:rPr>
              <a:t>"/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service </a:t>
            </a:r>
            <a:r>
              <a:rPr lang="en-US" dirty="0" err="1">
                <a:latin typeface="Courier New"/>
                <a:cs typeface="Courier New"/>
              </a:rPr>
              <a:t>android:name</a:t>
            </a:r>
            <a:r>
              <a:rPr lang="en-US" dirty="0" smtClean="0">
                <a:latin typeface="Courier New"/>
                <a:cs typeface="Courier New"/>
              </a:rPr>
              <a:t>=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 err="1">
                <a:latin typeface="Courier New"/>
                <a:cs typeface="Courier New"/>
              </a:rPr>
              <a:t>com.android.tracking.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TrackingService</a:t>
            </a:r>
            <a:r>
              <a:rPr lang="en-US" dirty="0">
                <a:latin typeface="Courier New"/>
                <a:cs typeface="Courier New"/>
              </a:rPr>
              <a:t>"/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service </a:t>
            </a:r>
            <a:r>
              <a:rPr lang="en-US" dirty="0" err="1">
                <a:latin typeface="Courier New"/>
                <a:cs typeface="Courier New"/>
              </a:rPr>
              <a:t>android:name</a:t>
            </a:r>
            <a:r>
              <a:rPr lang="en-US" dirty="0">
                <a:latin typeface="Courier New"/>
                <a:cs typeface="Courier New"/>
              </a:rPr>
              <a:t>=".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WhatsApp.</a:t>
            </a:r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WhatsService</a:t>
            </a:r>
            <a:r>
              <a:rPr lang="en-US" dirty="0">
                <a:latin typeface="Courier New"/>
                <a:cs typeface="Courier New"/>
              </a:rPr>
              <a:t>"/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service </a:t>
            </a:r>
            <a:r>
              <a:rPr lang="en-US" dirty="0" err="1">
                <a:latin typeface="Courier New"/>
                <a:cs typeface="Courier New"/>
              </a:rPr>
              <a:t>android:name</a:t>
            </a:r>
            <a:r>
              <a:rPr lang="en-US" dirty="0">
                <a:latin typeface="Courier New"/>
                <a:cs typeface="Courier New"/>
              </a:rPr>
              <a:t>=".</a:t>
            </a:r>
            <a:r>
              <a:rPr lang="en-US" dirty="0" err="1">
                <a:latin typeface="Courier New"/>
                <a:cs typeface="Courier New"/>
              </a:rPr>
              <a:t>call.CallServices</a:t>
            </a:r>
            <a:r>
              <a:rPr lang="en-US" dirty="0">
                <a:latin typeface="Courier New"/>
                <a:cs typeface="Courier New"/>
              </a:rPr>
              <a:t>"/&gt;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569" y="3981180"/>
            <a:ext cx="8649598" cy="2554545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b="1" dirty="0">
                <a:latin typeface="Courier New"/>
                <a:cs typeface="Courier New"/>
              </a:rPr>
              <a:t>receiver </a:t>
            </a:r>
            <a:endParaRPr lang="en-US" sz="2000" b="1" dirty="0" smtClean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android:enabled</a:t>
            </a:r>
            <a:r>
              <a:rPr lang="en-US" sz="2000" dirty="0">
                <a:latin typeface="Courier New"/>
                <a:cs typeface="Courier New"/>
              </a:rPr>
              <a:t>="false" </a:t>
            </a:r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android:name</a:t>
            </a:r>
            <a:r>
              <a:rPr lang="en-US" sz="2000" dirty="0">
                <a:latin typeface="Courier New"/>
                <a:cs typeface="Courier New"/>
              </a:rPr>
              <a:t>="</a:t>
            </a:r>
            <a:r>
              <a:rPr lang="en-US" sz="2000" b="1" dirty="0">
                <a:solidFill>
                  <a:schemeClr val="accent5"/>
                </a:solidFill>
                <a:latin typeface="Courier New"/>
                <a:cs typeface="Courier New"/>
              </a:rPr>
              <a:t>.</a:t>
            </a:r>
            <a:r>
              <a:rPr lang="en-US" sz="2000" b="1" dirty="0" err="1">
                <a:solidFill>
                  <a:schemeClr val="accent5"/>
                </a:solidFill>
                <a:latin typeface="Courier New"/>
                <a:cs typeface="Courier New"/>
              </a:rPr>
              <a:t>sms.SMSReceiver</a:t>
            </a:r>
            <a:r>
              <a:rPr lang="en-US" sz="2000" dirty="0">
                <a:latin typeface="Courier New"/>
                <a:cs typeface="Courier New"/>
              </a:rPr>
              <a:t>"&gt;</a:t>
            </a:r>
          </a:p>
          <a:p>
            <a:r>
              <a:rPr lang="en-US" sz="2000" dirty="0">
                <a:latin typeface="Courier New"/>
                <a:cs typeface="Courier New"/>
              </a:rPr>
              <a:t>    &lt;intent-filter </a:t>
            </a:r>
            <a:r>
              <a:rPr lang="en-US" sz="2000" dirty="0" err="1">
                <a:latin typeface="Courier New"/>
                <a:cs typeface="Courier New"/>
              </a:rPr>
              <a:t>android:priority</a:t>
            </a:r>
            <a:r>
              <a:rPr lang="en-US" sz="2000" dirty="0">
                <a:latin typeface="Courier New"/>
                <a:cs typeface="Courier New"/>
              </a:rPr>
              <a:t>="100"&gt;</a:t>
            </a:r>
          </a:p>
          <a:p>
            <a:r>
              <a:rPr lang="en-US" sz="2000" dirty="0">
                <a:latin typeface="Courier New"/>
                <a:cs typeface="Courier New"/>
              </a:rPr>
              <a:t>        &lt;action </a:t>
            </a:r>
            <a:r>
              <a:rPr lang="en-US" sz="2000" dirty="0" err="1">
                <a:latin typeface="Courier New"/>
                <a:cs typeface="Courier New"/>
              </a:rPr>
              <a:t>android:name</a:t>
            </a:r>
            <a:r>
              <a:rPr lang="en-US" sz="2000" dirty="0" smtClean="0">
                <a:latin typeface="Courier New"/>
                <a:cs typeface="Courier New"/>
              </a:rPr>
              <a:t>=</a:t>
            </a:r>
          </a:p>
          <a:p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	"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android.provider.Telephony.SMS_RECEIVED</a:t>
            </a:r>
            <a:r>
              <a:rPr lang="en-US" sz="2000" dirty="0">
                <a:latin typeface="Courier New"/>
                <a:cs typeface="Courier New"/>
              </a:rPr>
              <a:t>"/&gt;</a:t>
            </a:r>
          </a:p>
          <a:p>
            <a:r>
              <a:rPr lang="en-US" sz="2000" dirty="0">
                <a:latin typeface="Courier New"/>
                <a:cs typeface="Courier New"/>
              </a:rPr>
              <a:t>    &lt;/intent-filter&gt;</a:t>
            </a:r>
          </a:p>
          <a:p>
            <a:r>
              <a:rPr lang="en-US" sz="2000" dirty="0">
                <a:latin typeface="Courier New"/>
                <a:cs typeface="Courier New"/>
              </a:rPr>
              <a:t>&lt;/</a:t>
            </a:r>
            <a:r>
              <a:rPr lang="en-US" sz="2000" b="1" dirty="0">
                <a:latin typeface="Courier New"/>
                <a:cs typeface="Courier New"/>
              </a:rPr>
              <a:t>receiver</a:t>
            </a:r>
            <a:r>
              <a:rPr lang="en-US" sz="2000" dirty="0">
                <a:latin typeface="Courier New"/>
                <a:cs typeface="Courier New"/>
              </a:rPr>
              <a:t>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214" y="242802"/>
            <a:ext cx="678618" cy="67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084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Lucida Grande CE"/>
                <a:cs typeface="Lucida Grande CE"/>
              </a:rPr>
              <a:t>Configuration</a:t>
            </a:r>
            <a:endParaRPr lang="en-US" dirty="0">
              <a:latin typeface="Lucida Grande CE"/>
              <a:cs typeface="Lucida Grande C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82232"/>
            <a:ext cx="3325091" cy="5556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2" y="5705855"/>
            <a:ext cx="898565" cy="898565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78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879" y="6529847"/>
            <a:ext cx="5933294" cy="359073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sz="1600" b="0" spc="0" dirty="0">
                <a:solidFill>
                  <a:schemeClr val="bg1"/>
                </a:solidFill>
                <a:latin typeface="Geneva"/>
                <a:cs typeface="Geneva"/>
              </a:rPr>
              <a:t>Inside Spying   –   Attila MAROSI   -   SOPHOSLABS</a:t>
            </a:r>
            <a:endParaRPr lang="en-CA" sz="1600" b="0" spc="0" dirty="0">
              <a:solidFill>
                <a:schemeClr val="bg1"/>
              </a:solidFill>
              <a:latin typeface="Geneva"/>
              <a:cs typeface="Genev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3820" y="331711"/>
            <a:ext cx="85776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68B1"/>
                </a:solidFill>
                <a:latin typeface="Lucida Grande CE"/>
                <a:cs typeface="Lucida Grande CE"/>
              </a:rPr>
              <a:t>Where the </a:t>
            </a:r>
            <a:r>
              <a:rPr lang="en-US" sz="3200" b="1" dirty="0" err="1">
                <a:solidFill>
                  <a:srgbClr val="0068B1"/>
                </a:solidFill>
                <a:latin typeface="Lucida Grande CE"/>
                <a:cs typeface="Lucida Grande CE"/>
              </a:rPr>
              <a:t>config</a:t>
            </a:r>
            <a:r>
              <a:rPr lang="en-US" sz="3200" b="1" dirty="0">
                <a:solidFill>
                  <a:srgbClr val="0068B1"/>
                </a:solidFill>
                <a:latin typeface="Lucida Grande CE"/>
                <a:cs typeface="Lucida Grande CE"/>
              </a:rPr>
              <a:t> comes </a:t>
            </a:r>
            <a:r>
              <a:rPr lang="en-US" sz="3200" b="1" dirty="0" smtClean="0">
                <a:solidFill>
                  <a:srgbClr val="0068B1"/>
                </a:solidFill>
                <a:latin typeface="Lucida Grande CE"/>
                <a:cs typeface="Lucida Grande CE"/>
              </a:rPr>
              <a:t>from</a:t>
            </a:r>
            <a:endParaRPr lang="en-US" sz="3200" b="1" dirty="0">
              <a:solidFill>
                <a:srgbClr val="0068B1"/>
              </a:solidFill>
              <a:latin typeface="Lucida Grande CE"/>
              <a:cs typeface="Lucida Grande C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332" y="1099809"/>
            <a:ext cx="8719855" cy="359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b="1" dirty="0" err="1" smtClean="0">
                <a:solidFill>
                  <a:srgbClr val="0068B1"/>
                </a:solidFill>
                <a:latin typeface="Courier New"/>
                <a:cs typeface="Courier New"/>
              </a:rPr>
              <a:t>com.android.services.Services</a:t>
            </a:r>
            <a:r>
              <a:rPr lang="en-US" b="1" dirty="0" smtClean="0">
                <a:solidFill>
                  <a:srgbClr val="0068B1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68B1"/>
                </a:solidFill>
                <a:latin typeface="Courier New"/>
                <a:cs typeface="Courier New"/>
              </a:rPr>
              <a:t>-&gt; </a:t>
            </a:r>
            <a:r>
              <a:rPr lang="en-US" b="1" dirty="0" err="1">
                <a:solidFill>
                  <a:srgbClr val="0068B1"/>
                </a:solidFill>
                <a:latin typeface="Courier New"/>
                <a:cs typeface="Courier New"/>
              </a:rPr>
              <a:t>onCreate</a:t>
            </a:r>
            <a:r>
              <a:rPr lang="en-US" b="1" dirty="0">
                <a:solidFill>
                  <a:srgbClr val="0068B1"/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rgbClr val="0068B1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ct val="70000"/>
              </a:lnSpc>
            </a:pPr>
            <a:endParaRPr lang="en-US" b="1" dirty="0">
              <a:solidFill>
                <a:srgbClr val="0068B1"/>
              </a:solidFill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68B1"/>
                </a:solidFill>
                <a:latin typeface="Courier New"/>
                <a:cs typeface="Courier New"/>
              </a:rPr>
              <a:t>if (</a:t>
            </a:r>
            <a:r>
              <a:rPr lang="en-US" dirty="0" err="1">
                <a:solidFill>
                  <a:srgbClr val="0068B1"/>
                </a:solidFill>
                <a:latin typeface="Courier New"/>
                <a:cs typeface="Courier New"/>
              </a:rPr>
              <a:t>getFilesDir</a:t>
            </a:r>
            <a:r>
              <a:rPr lang="en-US" dirty="0">
                <a:solidFill>
                  <a:srgbClr val="0068B1"/>
                </a:solidFill>
                <a:latin typeface="Courier New"/>
                <a:cs typeface="Courier New"/>
              </a:rPr>
              <a:t>().list().length == 0)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68B1"/>
                </a:solidFill>
                <a:latin typeface="Courier New"/>
                <a:cs typeface="Courier New"/>
              </a:rPr>
              <a:t>       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MakeConfigFile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</a:p>
          <a:p>
            <a:pPr>
              <a:lnSpc>
                <a:spcPct val="70000"/>
              </a:lnSpc>
            </a:pPr>
            <a:endParaRPr lang="en-US" dirty="0">
              <a:solidFill>
                <a:srgbClr val="0068B1"/>
              </a:solidFill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endParaRPr lang="en-US" dirty="0">
              <a:solidFill>
                <a:srgbClr val="0068B1"/>
              </a:solidFill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68B1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MakeConfigFile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</a:p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68B1"/>
                </a:solidFill>
                <a:latin typeface="Courier New"/>
                <a:cs typeface="Courier New"/>
              </a:rPr>
              <a:t>{</a:t>
            </a:r>
            <a:endParaRPr lang="en-US" dirty="0">
              <a:solidFill>
                <a:srgbClr val="0068B1"/>
              </a:solidFill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68B1"/>
                </a:solidFill>
                <a:latin typeface="Courier New"/>
                <a:cs typeface="Courier New"/>
              </a:rPr>
              <a:t>    try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68B1"/>
                </a:solidFill>
                <a:latin typeface="Courier New"/>
                <a:cs typeface="Courier New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68B1"/>
                </a:solidFill>
                <a:latin typeface="Courier New"/>
                <a:cs typeface="Courier New"/>
              </a:rPr>
              <a:t>      byte[]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arrayOfByte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68B1"/>
                </a:solidFill>
                <a:latin typeface="Courier New"/>
                <a:cs typeface="Courier New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Base64.decode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Extractor.getConfiguration</a:t>
            </a:r>
            <a:r>
              <a:rPr lang="en-US" dirty="0">
                <a:solidFill>
                  <a:srgbClr val="0068B1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68B1"/>
                </a:solidFill>
                <a:latin typeface="Courier New"/>
                <a:cs typeface="Courier New"/>
              </a:rPr>
              <a:t>getPackageCodePath</a:t>
            </a:r>
            <a:r>
              <a:rPr lang="en-US" dirty="0">
                <a:solidFill>
                  <a:srgbClr val="0068B1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0068B1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68B1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0068B1"/>
                </a:solidFill>
                <a:latin typeface="Courier New"/>
                <a:cs typeface="Courier New"/>
              </a:rPr>
              <a:t>)</a:t>
            </a:r>
            <a:r>
              <a:rPr lang="en-US" dirty="0">
                <a:solidFill>
                  <a:srgbClr val="0068B1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68B1"/>
                </a:solidFill>
                <a:latin typeface="Courier New"/>
                <a:cs typeface="Courier New"/>
              </a:rPr>
              <a:t>      File </a:t>
            </a:r>
            <a:r>
              <a:rPr lang="en-US" dirty="0" err="1">
                <a:solidFill>
                  <a:srgbClr val="0068B1"/>
                </a:solidFill>
                <a:latin typeface="Courier New"/>
                <a:cs typeface="Courier New"/>
              </a:rPr>
              <a:t>localFile</a:t>
            </a:r>
            <a:r>
              <a:rPr lang="en-US" dirty="0">
                <a:solidFill>
                  <a:srgbClr val="0068B1"/>
                </a:solidFill>
                <a:latin typeface="Courier New"/>
                <a:cs typeface="Courier New"/>
              </a:rPr>
              <a:t> = </a:t>
            </a:r>
            <a:r>
              <a:rPr lang="en-US" b="1" dirty="0">
                <a:solidFill>
                  <a:srgbClr val="0068B1"/>
                </a:solidFill>
                <a:latin typeface="Courier New"/>
                <a:cs typeface="Courier New"/>
              </a:rPr>
              <a:t>new File(</a:t>
            </a:r>
            <a:r>
              <a:rPr lang="en-US" b="1" dirty="0" err="1">
                <a:solidFill>
                  <a:srgbClr val="0068B1"/>
                </a:solidFill>
                <a:latin typeface="Courier New"/>
                <a:cs typeface="Courier New"/>
              </a:rPr>
              <a:t>getFilesDir</a:t>
            </a:r>
            <a:r>
              <a:rPr lang="en-US" b="1" dirty="0">
                <a:solidFill>
                  <a:srgbClr val="0068B1"/>
                </a:solidFill>
                <a:latin typeface="Courier New"/>
                <a:cs typeface="Courier New"/>
              </a:rPr>
              <a:t>(), "84C.dat")</a:t>
            </a:r>
            <a:r>
              <a:rPr lang="en-US" dirty="0">
                <a:solidFill>
                  <a:srgbClr val="0068B1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68B1"/>
                </a:solidFill>
                <a:latin typeface="Courier New"/>
                <a:cs typeface="Courier New"/>
              </a:rPr>
              <a:t>      </a:t>
            </a:r>
            <a:r>
              <a:rPr lang="en-US" dirty="0" err="1">
                <a:solidFill>
                  <a:srgbClr val="0068B1"/>
                </a:solidFill>
                <a:latin typeface="Courier New"/>
                <a:cs typeface="Courier New"/>
              </a:rPr>
              <a:t>localFile.createNewFile</a:t>
            </a:r>
            <a:r>
              <a:rPr lang="en-US" dirty="0">
                <a:solidFill>
                  <a:srgbClr val="0068B1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0068B1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68B1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68B1"/>
                </a:solidFill>
                <a:latin typeface="Courier New"/>
                <a:cs typeface="Courier New"/>
              </a:rPr>
              <a:t>     […]</a:t>
            </a:r>
            <a:endParaRPr lang="en-US" dirty="0">
              <a:solidFill>
                <a:srgbClr val="0068B1"/>
              </a:solidFill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68B1"/>
                </a:solidFill>
                <a:latin typeface="Courier New"/>
                <a:cs typeface="Courier New"/>
              </a:rPr>
              <a:t>    }</a:t>
            </a:r>
            <a:endParaRPr lang="en-US" dirty="0">
              <a:solidFill>
                <a:srgbClr val="0068B1"/>
              </a:solidFill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68B1"/>
                </a:solidFill>
                <a:latin typeface="Courier New"/>
                <a:cs typeface="Courier New"/>
              </a:rPr>
              <a:t>}</a:t>
            </a:r>
            <a:endParaRPr lang="en-US" dirty="0">
              <a:solidFill>
                <a:srgbClr val="0068B1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715" y="4860773"/>
            <a:ext cx="787275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﻿﻿</a:t>
            </a:r>
            <a:r>
              <a:rPr lang="en-US" sz="1600" b="1" dirty="0">
                <a:latin typeface="Courier New"/>
                <a:cs typeface="Courier New"/>
              </a:rPr>
              <a:t>java -jar </a:t>
            </a:r>
            <a:r>
              <a:rPr lang="en-US" sz="1600" b="1" dirty="0" err="1">
                <a:latin typeface="Courier New"/>
                <a:cs typeface="Courier New"/>
              </a:rPr>
              <a:t>finspy_conf.jar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598b1ea6f0869ff892a015ab62c…..</a:t>
            </a:r>
            <a:r>
              <a:rPr lang="en-US" sz="1600" b="1" dirty="0" err="1" smtClean="0">
                <a:latin typeface="Courier New"/>
                <a:cs typeface="Courier New"/>
              </a:rPr>
              <a:t>apk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400" dirty="0" err="1" smtClean="0">
                <a:latin typeface="Courier New"/>
                <a:cs typeface="Courier New"/>
              </a:rPr>
              <a:t>FinSpy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>
                <a:latin typeface="Courier New"/>
                <a:cs typeface="Courier New"/>
              </a:rPr>
              <a:t>config</a:t>
            </a:r>
            <a:r>
              <a:rPr lang="en-US" sz="1400" dirty="0">
                <a:latin typeface="Courier New"/>
                <a:cs typeface="Courier New"/>
              </a:rPr>
              <a:t> extractor</a:t>
            </a:r>
            <a:r>
              <a:rPr lang="en-US" sz="1400" dirty="0" smtClean="0">
                <a:latin typeface="Courier New"/>
                <a:cs typeface="Courier New"/>
              </a:rPr>
              <a:t>.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Processing</a:t>
            </a:r>
            <a:r>
              <a:rPr lang="en-US" sz="1400" dirty="0">
                <a:latin typeface="Courier New"/>
                <a:cs typeface="Courier New"/>
              </a:rPr>
              <a:t>..</a:t>
            </a:r>
            <a:r>
              <a:rPr lang="en-US" sz="1400" dirty="0" smtClean="0">
                <a:latin typeface="Courier New"/>
                <a:cs typeface="Courier New"/>
              </a:rPr>
              <a:t>.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CONF: </a:t>
            </a:r>
            <a:r>
              <a:rPr lang="en-US" sz="1400" dirty="0" err="1" smtClean="0">
                <a:latin typeface="Courier New"/>
                <a:cs typeface="Courier New"/>
              </a:rPr>
              <a:t>FQIAAJBb</a:t>
            </a:r>
            <a:r>
              <a:rPr lang="en-US" sz="1400" dirty="0">
                <a:latin typeface="Courier New"/>
                <a:cs typeface="Courier New"/>
              </a:rPr>
              <a:t>/</a:t>
            </a:r>
            <a:r>
              <a:rPr lang="en-US" sz="1400" dirty="0" err="1">
                <a:latin typeface="Courier New"/>
                <a:cs typeface="Courier New"/>
              </a:rPr>
              <a:t>gANAgAAoDOEAAwAAABQE</a:t>
            </a:r>
            <a:r>
              <a:rPr lang="en-US" sz="1400" dirty="0">
                <a:latin typeface="Courier New"/>
                <a:cs typeface="Courier New"/>
              </a:rPr>
              <a:t>/</a:t>
            </a:r>
            <a:r>
              <a:rPr lang="en-US" sz="1400" dirty="0" smtClean="0">
                <a:latin typeface="Courier New"/>
                <a:cs typeface="Courier New"/>
              </a:rPr>
              <a:t>4AAAAAABAAAABgV4AAAAAAAAAAAAMAAAAQBX</a:t>
            </a:r>
            <a:r>
              <a:rPr lang="en-US" sz="1400" dirty="0">
                <a:latin typeface="Courier New"/>
                <a:cs typeface="Courier New"/>
              </a:rPr>
              <a:t>+AAAAAAAOAAAAcFj+</a:t>
            </a:r>
            <a:r>
              <a:rPr lang="en-US" sz="1400" dirty="0" smtClean="0">
                <a:latin typeface="Courier New"/>
                <a:cs typeface="Courier New"/>
              </a:rPr>
              <a:t>ADQyMWFuZAwAAABAYYQ…</a:t>
            </a:r>
            <a:endParaRPr lang="en-US" sz="1400" dirty="0">
              <a:latin typeface="Courier New"/>
              <a:cs typeface="Courier New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67" y="242801"/>
            <a:ext cx="898565" cy="8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851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eee777c395adb73fc4319f96aef2aaafbf38aee"/>
</p:tagLst>
</file>

<file path=ppt/theme/theme1.xml><?xml version="1.0" encoding="utf-8"?>
<a:theme xmlns:a="http://schemas.openxmlformats.org/drawingml/2006/main" name="Sophos_Simple_Template_v1">
  <a:themeElements>
    <a:clrScheme name="Custom 9">
      <a:dk1>
        <a:srgbClr val="333333"/>
      </a:dk1>
      <a:lt1>
        <a:sysClr val="window" lastClr="FFFFFF"/>
      </a:lt1>
      <a:dk2>
        <a:srgbClr val="0068B1"/>
      </a:dk2>
      <a:lt2>
        <a:srgbClr val="F2F2F2"/>
      </a:lt2>
      <a:accent1>
        <a:srgbClr val="0070C0"/>
      </a:accent1>
      <a:accent2>
        <a:srgbClr val="E46200"/>
      </a:accent2>
      <a:accent3>
        <a:srgbClr val="009796"/>
      </a:accent3>
      <a:accent4>
        <a:srgbClr val="7F7F7F"/>
      </a:accent4>
      <a:accent5>
        <a:srgbClr val="72AD64"/>
      </a:accent5>
      <a:accent6>
        <a:srgbClr val="AACEA2"/>
      </a:accent6>
      <a:hlink>
        <a:srgbClr val="00B0F0"/>
      </a:hlink>
      <a:folHlink>
        <a:srgbClr val="0020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Sophos_Simple_Template_v1</Template>
  <TotalTime>9064</TotalTime>
  <Words>2949</Words>
  <Application>Microsoft Macintosh PowerPoint</Application>
  <PresentationFormat>On-screen Show (4:3)</PresentationFormat>
  <Paragraphs>524</Paragraphs>
  <Slides>39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Sophos_Simple_Template_v1</vt:lpstr>
      <vt:lpstr>     Inside Spying  FinSpy for Android</vt:lpstr>
      <vt:lpstr>Inside Spying   –   Attila MAROSI   -   SOPHOSLABS</vt:lpstr>
      <vt:lpstr>Inside Spying   –   Attila MAROSI   -   SOPHOSLABS</vt:lpstr>
      <vt:lpstr>APK: 598b1ea6f08...</vt:lpstr>
      <vt:lpstr>Inside Spying   –   Attila MAROSI   -   SOPHOSLABS</vt:lpstr>
      <vt:lpstr>Inside Spying   –   Attila MAROSI   -   SOPHOSLABS</vt:lpstr>
      <vt:lpstr>Inside Spying   –   Attila MAROSI   -   SOPHOSLABS</vt:lpstr>
      <vt:lpstr>Configuration</vt:lpstr>
      <vt:lpstr>Inside Spying   –   Attila MAROSI   -   SOPHOSLABS</vt:lpstr>
      <vt:lpstr>Inside Spying   –   Attila MAROSI   -   SOPHOSLABS</vt:lpstr>
      <vt:lpstr>Inside Spying   –   Attila MAROSI   -   SOPHOSLABS</vt:lpstr>
      <vt:lpstr>Inside Spying   –   Attila MAROSI   -   SOPHOSLABS</vt:lpstr>
      <vt:lpstr>Inside Spying   –   Attila MAROSI   -   SOPHOSLABS</vt:lpstr>
      <vt:lpstr>Inside Spying   –   Attila MAROSI   -   SOPHOSLABS</vt:lpstr>
      <vt:lpstr>DEMO time</vt:lpstr>
      <vt:lpstr>Unveiling SMS</vt:lpstr>
      <vt:lpstr>Inside Spying   –   Attila MAROSI   -   SOPHOSLABS</vt:lpstr>
      <vt:lpstr>Inside Spying   –   Attila MAROSI   -   SOPHOSLABS</vt:lpstr>
      <vt:lpstr>DEMO time</vt:lpstr>
      <vt:lpstr>Network Communication</vt:lpstr>
      <vt:lpstr>Inside Spying   –   Attila MAROSI   -   SOPHOSLABS</vt:lpstr>
      <vt:lpstr>Inside Spying   –   Attila MAROSI   -   SOPHOSLABS</vt:lpstr>
      <vt:lpstr>Encryption</vt:lpstr>
      <vt:lpstr>Inside Spying   –   Attila MAROSI   -   SOPHOSLABS</vt:lpstr>
      <vt:lpstr>Inside Spying   –   Attila MAROSI   -   SOPHOSLABS</vt:lpstr>
      <vt:lpstr>Master Commands</vt:lpstr>
      <vt:lpstr>Inside Spying   –   Attila MAROSI   -   SOPHOSLABS</vt:lpstr>
      <vt:lpstr>Inside Spying   –   Attila MAROSI   -   SOPHOSLABS</vt:lpstr>
      <vt:lpstr>DEMO time</vt:lpstr>
      <vt:lpstr>Master Configuration</vt:lpstr>
      <vt:lpstr>Inside Spying   –   Attila MAROSI   -   SOPHOSLABS</vt:lpstr>
      <vt:lpstr>Inside Spying   –   Attila MAROSI   -   SOPHOSLABS</vt:lpstr>
      <vt:lpstr>DEMO time</vt:lpstr>
      <vt:lpstr>Fake FinSpy server</vt:lpstr>
      <vt:lpstr>Inside Spying   –   Attila MAROSI   -   SOPHOSLABS</vt:lpstr>
      <vt:lpstr>DEMO time</vt:lpstr>
      <vt:lpstr>Inside Spying   –   Attila MAROSI   -   SOPHOSLABS</vt:lpstr>
      <vt:lpstr>Inside Spying   –   Attila MAROSI   -   SOPHOSLABS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Valódi veszélyt jelentenek a mobil kártevők?</dc:title>
  <dc:creator>Gabor SZAPPANOS (VBuster)</dc:creator>
  <cp:lastModifiedBy>Attila Marosi</cp:lastModifiedBy>
  <cp:revision>803</cp:revision>
  <dcterms:created xsi:type="dcterms:W3CDTF">2013-05-11T07:42:56Z</dcterms:created>
  <dcterms:modified xsi:type="dcterms:W3CDTF">2014-10-21T12:52:23Z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1236497247</vt:i4>
  </property>
  <property fmtid="{D5CDD505-2E9C-101B-9397-08002B2CF9AE}" pid="3" name="_NewReviewCycle">
    <vt:lpwstr/>
  </property>
  <property fmtid="{D5CDD505-2E9C-101B-9397-08002B2CF9AE}" pid="4" name="_EmailSubject">
    <vt:lpwstr>template</vt:lpwstr>
  </property>
  <property fmtid="{D5CDD505-2E9C-101B-9397-08002B2CF9AE}" pid="5" name="_AuthorEmail">
    <vt:lpwstr>Attila.Marosi@Sophos.com</vt:lpwstr>
  </property>
  <property fmtid="{D5CDD505-2E9C-101B-9397-08002B2CF9AE}" pid="6" name="_AuthorEmailDisplayName">
    <vt:lpwstr>Attila Marosi</vt:lpwstr>
  </property>
</Properties>
</file>