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1" r:id="rId2"/>
    <p:sldId id="2562" r:id="rId3"/>
    <p:sldId id="2565" r:id="rId4"/>
    <p:sldId id="2566" r:id="rId5"/>
    <p:sldId id="2568" r:id="rId6"/>
    <p:sldId id="2569" r:id="rId7"/>
    <p:sldId id="2570" r:id="rId8"/>
    <p:sldId id="2590" r:id="rId9"/>
    <p:sldId id="2571" r:id="rId10"/>
    <p:sldId id="2597" r:id="rId11"/>
    <p:sldId id="2591" r:id="rId12"/>
    <p:sldId id="2575" r:id="rId13"/>
    <p:sldId id="2592" r:id="rId14"/>
    <p:sldId id="2593" r:id="rId15"/>
    <p:sldId id="2579" r:id="rId16"/>
    <p:sldId id="2594" r:id="rId17"/>
    <p:sldId id="2595" r:id="rId18"/>
    <p:sldId id="2584" r:id="rId19"/>
    <p:sldId id="2578" r:id="rId20"/>
    <p:sldId id="2596" r:id="rId21"/>
    <p:sldId id="2582" r:id="rId22"/>
    <p:sldId id="2585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apport de Projet_TP" id="{B4195169-03B2-40BC-B6A9-3895BB6895B0}">
          <p14:sldIdLst>
            <p14:sldId id="2561"/>
            <p14:sldId id="2562"/>
          </p14:sldIdLst>
        </p14:section>
        <p14:section name="Informations générales" id="{B0CC7393-EDE0-4153-9B2D-7A47232EBB25}">
          <p14:sldIdLst/>
        </p14:section>
        <p14:section name="Cahier des charges" id="{FC27448A-F599-4927-B645-3A9BFDBDF34B}">
          <p14:sldIdLst>
            <p14:sldId id="2565"/>
            <p14:sldId id="2566"/>
          </p14:sldIdLst>
        </p14:section>
        <p14:section name="Contexte et spécification du problème" id="{8BED60B8-0D45-451A-B7AC-76F206A5BC06}">
          <p14:sldIdLst>
            <p14:sldId id="2568"/>
            <p14:sldId id="2569"/>
            <p14:sldId id="2570"/>
            <p14:sldId id="2590"/>
            <p14:sldId id="2571"/>
            <p14:sldId id="2597"/>
            <p14:sldId id="2591"/>
          </p14:sldIdLst>
        </p14:section>
        <p14:section name="Formulation de la solution" id="{EFE71BED-E1D3-454B-983F-855DAC10218E}">
          <p14:sldIdLst>
            <p14:sldId id="2575"/>
            <p14:sldId id="2592"/>
            <p14:sldId id="2593"/>
          </p14:sldIdLst>
        </p14:section>
        <p14:section name="Conception de l’Algorithme" id="{D70061B7-3E20-4544-9EFE-94E55C3F9FEF}">
          <p14:sldIdLst>
            <p14:sldId id="2579"/>
            <p14:sldId id="2594"/>
            <p14:sldId id="2595"/>
            <p14:sldId id="2584"/>
            <p14:sldId id="2578"/>
            <p14:sldId id="2596"/>
          </p14:sldIdLst>
        </p14:section>
        <p14:section name="Implémentation" id="{AA92D152-CB78-4258-A9FE-1DB3EB27A481}">
          <p14:sldIdLst>
            <p14:sldId id="2582"/>
          </p14:sldIdLst>
        </p14:section>
        <p14:section name="Expérimentations et Résultats" id="{BFF7E9ED-B443-4AFC-B1C4-45BAB0C7E495}">
          <p14:sldIdLst>
            <p14:sldId id="25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791" autoAdjust="0"/>
  </p:normalViewPr>
  <p:slideViewPr>
    <p:cSldViewPr snapToGrid="0">
      <p:cViewPr varScale="1">
        <p:scale>
          <a:sx n="52" d="100"/>
          <a:sy n="52" d="100"/>
        </p:scale>
        <p:origin x="1872" y="5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633AF-6A2A-4E88-BA17-174B52ACF301}" type="datetimeFigureOut">
              <a:rPr lang="fr-FR" smtClean="0"/>
              <a:t>16/05/2025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2C11E-11BA-457A-B153-7CBE3710B0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99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
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F231E-0974-45BB-BC10-2132F9E19CB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757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D2AC3-AF7C-66E4-C0B3-14865CD6C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584B2AE-74DF-95EF-514E-8AFB88DAD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BD97AEB-1371-E3AE-B5F0-283D6A377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11A861-1F48-1073-3119-38C0A1566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F231E-0974-45BB-BC10-2132F9E19CB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905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69876-D701-238E-28E2-6391E09C8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B87A79-DE42-16E5-910A-B34E9D819B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8983124-6F27-374F-0267-9FB017D65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2680DE-1AF5-CE87-5A14-8C09BACD9C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F231E-0974-45BB-BC10-2132F9E19CB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896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F231E-0974-45BB-BC10-2132F9E19CB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240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80692-3B53-A541-CC3E-A6FD0C0E5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2B2885F-F637-831A-09E0-112D99491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468577F-4E7C-5865-A00C-467B582CF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B327E7-2170-6FBF-935A-38D864128D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F231E-0974-45BB-BC10-2132F9E19CB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92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3A887-DDAC-50E8-A328-5695AFB4D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C06001A-EE24-8EA6-32E1-3F38712984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DA96AFF-77E2-45E2-A2A1-1AC98063B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65CF88-680F-0864-0938-3278B7338F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F231E-0974-45BB-BC10-2132F9E19CB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051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F231E-0974-45BB-BC10-2132F9E19CB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718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6F9FA-8D27-4A49-001E-33D8F2F69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3C0A190-E625-8AA6-0C79-B5431ECE4D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9C1E615-B100-04F7-59D1-83C92BD45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71D069-B174-7E81-E081-B434236F4D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F231E-0974-45BB-BC10-2132F9E19CB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08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3F4DE-311F-D41B-73B5-C24658CFE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1047361-0373-1E96-AB25-9D99BBF6BA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CC528BB-E8B7-7527-2B4C-4CFE8FC25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
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F87D6E-48AC-9990-76C4-9843DF1630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F231E-0974-45BB-BC10-2132F9E19CB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081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
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F231E-0974-45BB-BC10-2132F9E19CBF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135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F231E-0974-45BB-BC10-2132F9E19CB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035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F231E-0974-45BB-BC10-2132F9E19CB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577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64A4B-88C7-99DF-C0AF-94FA027EA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11601F6-9C7D-424B-0FF5-C4656B8CD3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26F0324-B251-B690-0BEB-DCB7F82BA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A896AC-C2DC-1408-C4FB-549550361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F231E-0974-45BB-BC10-2132F9E19CBF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855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
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F231E-0974-45BB-BC10-2132F9E19CB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410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
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F231E-0974-45BB-BC10-2132F9E19CB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43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F231E-0974-45BB-BC10-2132F9E19CB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386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F231E-0974-45BB-BC10-2132F9E19CB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676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
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F231E-0974-45BB-BC10-2132F9E19CB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156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F231E-0974-45BB-BC10-2132F9E19CB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605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F231E-0974-45BB-BC10-2132F9E19CB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60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84357-1670-E4C9-7782-635471CF5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2F8124-40E6-FA98-1354-0C607D0F3F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E5DC7BE-F867-9C7D-FD0D-903A9AE31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B5A831-EE09-87BB-9E2B-949F17101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F231E-0974-45BB-BC10-2132F9E19CB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18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
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F231E-0974-45BB-BC10-2132F9E19CB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51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0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9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13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4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18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8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9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3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6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5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8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15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600" y="1066800"/>
            <a:ext cx="4681728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65DCD8-5913-83C3-A8F6-D22F32E0B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129" y="1562101"/>
            <a:ext cx="9786161" cy="2738530"/>
          </a:xfrm>
          <a:solidFill>
            <a:schemeClr val="tx1"/>
          </a:solidFill>
        </p:spPr>
        <p:txBody>
          <a:bodyPr anchor="t">
            <a:normAutofit fontScale="90000"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Rapport de Projet</a:t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chemeClr val="bg1"/>
                </a:solidFill>
              </a:rPr>
              <a:t>Construction d’un Arbre de Classement Single-</a:t>
            </a:r>
            <a:r>
              <a:rPr lang="fr-FR" sz="4000" dirty="0" err="1">
                <a:solidFill>
                  <a:schemeClr val="bg1"/>
                </a:solidFill>
              </a:rPr>
              <a:t>Peaked</a:t>
            </a:r>
            <a:r>
              <a:rPr lang="fr-FR" sz="4000" dirty="0">
                <a:solidFill>
                  <a:schemeClr val="bg1"/>
                </a:solidFill>
              </a:rPr>
              <a:t> à partir de Classements Partiels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 </a:t>
            </a:r>
            <a:br>
              <a:rPr lang="fr-FR" dirty="0">
                <a:solidFill>
                  <a:schemeClr val="bg1"/>
                </a:solidFill>
              </a:rPr>
            </a:b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1E328C-C849-1CCC-5B3A-A35DDB6BD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9722" y="4321622"/>
            <a:ext cx="3813048" cy="94183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1600" dirty="0"/>
              <a:t>Théo-Paul Ladet</a:t>
            </a:r>
          </a:p>
          <a:p>
            <a:pPr>
              <a:lnSpc>
                <a:spcPct val="120000"/>
              </a:lnSpc>
            </a:pPr>
            <a:r>
              <a:rPr lang="fr-FR" sz="1600" dirty="0"/>
              <a:t>Parcours </a:t>
            </a:r>
            <a:r>
              <a:rPr lang="fr-FR" sz="1600" dirty="0" err="1"/>
              <a:t>AnDROIDE</a:t>
            </a:r>
            <a:r>
              <a:rPr lang="fr-FR" sz="1600" dirty="0"/>
              <a:t> M1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619035" y="3435440"/>
            <a:ext cx="0" cy="46908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, Police, Graphique, logo&#10;&#10;Le contenu généré par l’IA peut être incorrect.">
            <a:extLst>
              <a:ext uri="{FF2B5EF4-FFF2-40B4-BE49-F238E27FC236}">
                <a16:creationId xmlns:a16="http://schemas.microsoft.com/office/drawing/2014/main" id="{72F8661D-87BA-0E85-99FD-2CFF5DCB6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24" y="4792538"/>
            <a:ext cx="2657475" cy="1065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298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302D95-784E-BB5E-DF18-BF886F375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8324E9-81C0-A7CB-D409-7061BA5B0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199D13-6B7C-9463-27C0-5C5EDFECB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2EE76F-E52F-81C6-F069-17AEAD93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645" y="920498"/>
            <a:ext cx="11551920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Formulation </a:t>
            </a:r>
            <a:r>
              <a:rPr lang="en-US" dirty="0" err="1"/>
              <a:t>mathématique</a:t>
            </a:r>
            <a:r>
              <a:rPr lang="en-US" dirty="0"/>
              <a:t>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DC5404-844F-59B3-8CAA-933A5C4D0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CC283708-8C3F-C754-46B1-62ECA4967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64" y="1755061"/>
            <a:ext cx="7770760" cy="24566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CB6979D-80DE-82D5-C77B-2505AD0C6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64" y="4308388"/>
            <a:ext cx="9953467" cy="14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3132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9983A8-1F86-316F-AC4C-7EE71DA73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C93B32-43E3-8DFF-AA0B-C91397A37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D25DEDB-B51E-F976-EFCD-812C0BEFF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CD5D7E-6334-48DE-99BA-51ABA1DB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645" y="90795"/>
            <a:ext cx="11551920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Formulation </a:t>
            </a:r>
            <a:r>
              <a:rPr lang="en-US" dirty="0" err="1"/>
              <a:t>mathématique</a:t>
            </a:r>
            <a:r>
              <a:rPr lang="en-US" dirty="0"/>
              <a:t> de la function de </a:t>
            </a:r>
            <a:r>
              <a:rPr lang="en-US" dirty="0" err="1"/>
              <a:t>coût</a:t>
            </a:r>
            <a:r>
              <a:rPr lang="en-US" dirty="0"/>
              <a:t>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A02EDC-EF77-2251-3A04-73056A835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1BFA69FC-A529-39EE-DD41-54CB540BE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" y="995116"/>
            <a:ext cx="7464640" cy="5154953"/>
          </a:xfrm>
          <a:prstGeom prst="rect">
            <a:avLst/>
          </a:prstGeom>
          <a:ln w="53975"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148A0B-6E5A-0479-D670-755FDB9E98B5}"/>
              </a:ext>
            </a:extLst>
          </p:cNvPr>
          <p:cNvSpPr txBox="1"/>
          <p:nvPr/>
        </p:nvSpPr>
        <p:spPr>
          <a:xfrm>
            <a:off x="8891104" y="2787445"/>
            <a:ext cx="2182762" cy="2862322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Gamma est la fonction  de </a:t>
            </a:r>
            <a:r>
              <a:rPr lang="fr-FR" b="1" dirty="0" err="1"/>
              <a:t>trade</a:t>
            </a:r>
            <a:r>
              <a:rPr lang="fr-FR" b="1" dirty="0"/>
              <a:t>-off entre violations et </a:t>
            </a:r>
            <a:r>
              <a:rPr lang="fr-FR" b="1" dirty="0" err="1"/>
              <a:t>missed</a:t>
            </a:r>
            <a:r>
              <a:rPr lang="fr-FR" b="1" dirty="0"/>
              <a:t> qui permet d’éviter les solutions dégénérées: </a:t>
            </a:r>
            <a:br>
              <a:rPr lang="fr-FR" b="1" dirty="0"/>
            </a:br>
            <a:r>
              <a:rPr lang="fr-FR" b="1" dirty="0"/>
              <a:t>C’est l’</a:t>
            </a:r>
            <a:r>
              <a:rPr lang="fr-FR" b="1" dirty="0" err="1"/>
              <a:t>hyper-paramètre</a:t>
            </a:r>
            <a:r>
              <a:rPr lang="fr-FR" b="1" dirty="0"/>
              <a:t> clé de la fonction  de de coût</a:t>
            </a:r>
          </a:p>
        </p:txBody>
      </p:sp>
    </p:spTree>
    <p:extLst>
      <p:ext uri="{BB962C8B-B14F-4D97-AF65-F5344CB8AC3E}">
        <p14:creationId xmlns:p14="http://schemas.microsoft.com/office/powerpoint/2010/main" val="76675876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422939-D20F-96EF-3E07-3901184CD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19" y="1115844"/>
            <a:ext cx="7680960" cy="4631911"/>
          </a:xfrm>
        </p:spPr>
        <p:txBody>
          <a:bodyPr anchor="b">
            <a:normAutofit/>
          </a:bodyPr>
          <a:lstStyle/>
          <a:p>
            <a:r>
              <a:rPr lang="fr-FR" sz="6500"/>
              <a:t>Conception de l’Algorithme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28848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ED080D-ED24-CB12-288A-2BD942227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5A6091-4D11-B30C-0CCE-BCAD6D6E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8C322C-2790-5F97-E375-F3266D99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EA2931-104F-68C7-C150-3ED8F749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10838688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Principe de </a:t>
            </a:r>
            <a:r>
              <a:rPr lang="en-US" dirty="0" err="1"/>
              <a:t>l’algorithme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2601DF-61E2-2EC6-2B5F-5F268DBCF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184AE5D-AA7D-0A17-9328-D915EA174207}"/>
              </a:ext>
            </a:extLst>
          </p:cNvPr>
          <p:cNvSpPr/>
          <p:nvPr/>
        </p:nvSpPr>
        <p:spPr>
          <a:xfrm>
            <a:off x="265472" y="2392219"/>
            <a:ext cx="1692094" cy="19241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8992E7F-F45C-50BD-F777-D1B52E0202D9}"/>
              </a:ext>
            </a:extLst>
          </p:cNvPr>
          <p:cNvSpPr txBox="1"/>
          <p:nvPr/>
        </p:nvSpPr>
        <p:spPr>
          <a:xfrm>
            <a:off x="403123" y="2508818"/>
            <a:ext cx="1591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kern="100" dirty="0">
                <a:latin typeface="Aptos" panose="020B0004020202020204" pitchFamily="34" charset="0"/>
                <a:cs typeface="Times New Roman" panose="02020603050405020304" pitchFamily="18" charset="0"/>
              </a:rPr>
              <a:t>Génération de</a:t>
            </a:r>
          </a:p>
          <a:p>
            <a:r>
              <a:rPr lang="fr-FR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l’arbre initial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B3E45D-59C5-6211-8C5B-6B987C9DA13C}"/>
              </a:ext>
            </a:extLst>
          </p:cNvPr>
          <p:cNvSpPr txBox="1"/>
          <p:nvPr/>
        </p:nvSpPr>
        <p:spPr>
          <a:xfrm>
            <a:off x="398207" y="3435638"/>
            <a:ext cx="1426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Séquence de </a:t>
            </a:r>
            <a:r>
              <a:rPr lang="fr-FR" sz="1400" dirty="0" err="1"/>
              <a:t>Prüfer</a:t>
            </a:r>
            <a:endParaRPr lang="fr-F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E9E130-FE0B-94DD-E7B8-D79489A14891}"/>
              </a:ext>
            </a:extLst>
          </p:cNvPr>
          <p:cNvSpPr/>
          <p:nvPr/>
        </p:nvSpPr>
        <p:spPr>
          <a:xfrm>
            <a:off x="2131979" y="1843346"/>
            <a:ext cx="9419941" cy="42310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A826578-6252-A5FF-D4CF-9696952B3F59}"/>
              </a:ext>
            </a:extLst>
          </p:cNvPr>
          <p:cNvSpPr txBox="1"/>
          <p:nvPr/>
        </p:nvSpPr>
        <p:spPr>
          <a:xfrm>
            <a:off x="4298958" y="1843345"/>
            <a:ext cx="6096000" cy="393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Recherche locale sur l’arbre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32A84ED-E0B4-B530-2365-23F3DD9BC9D2}"/>
              </a:ext>
            </a:extLst>
          </p:cNvPr>
          <p:cNvSpPr txBox="1"/>
          <p:nvPr/>
        </p:nvSpPr>
        <p:spPr>
          <a:xfrm>
            <a:off x="4320500" y="2179049"/>
            <a:ext cx="6096000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fr-FR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Voisinage (coupe–recâblage)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BE9AE99-3C9F-5F4E-A466-A3E630CE6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58" y="2572810"/>
            <a:ext cx="6462320" cy="1470787"/>
          </a:xfrm>
          <a:prstGeom prst="rect">
            <a:avLst/>
          </a:prstGeom>
        </p:spPr>
      </p:pic>
      <p:sp>
        <p:nvSpPr>
          <p:cNvPr id="25" name="Losange 24">
            <a:extLst>
              <a:ext uri="{FF2B5EF4-FFF2-40B4-BE49-F238E27FC236}">
                <a16:creationId xmlns:a16="http://schemas.microsoft.com/office/drawing/2014/main" id="{958E4B42-09E5-3CC6-E028-7E4063A7BB8E}"/>
              </a:ext>
            </a:extLst>
          </p:cNvPr>
          <p:cNvSpPr/>
          <p:nvPr/>
        </p:nvSpPr>
        <p:spPr>
          <a:xfrm>
            <a:off x="5199860" y="5113056"/>
            <a:ext cx="657830" cy="48669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AA0FAEF-E496-4341-33EA-0D2314A7A29D}"/>
              </a:ext>
            </a:extLst>
          </p:cNvPr>
          <p:cNvCxnSpPr>
            <a:cxnSpLocks/>
          </p:cNvCxnSpPr>
          <p:nvPr/>
        </p:nvCxnSpPr>
        <p:spPr>
          <a:xfrm>
            <a:off x="6338312" y="5356405"/>
            <a:ext cx="609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C2742F0-BB44-97FE-AE2D-7BA0A8FD570C}"/>
              </a:ext>
            </a:extLst>
          </p:cNvPr>
          <p:cNvSpPr txBox="1"/>
          <p:nvPr/>
        </p:nvSpPr>
        <p:spPr>
          <a:xfrm>
            <a:off x="4939689" y="4108060"/>
            <a:ext cx="178255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dirty="0"/>
              <a:t>Calcul du </a:t>
            </a:r>
            <a:r>
              <a:rPr lang="fr-FR" sz="1400" b="1" dirty="0" err="1"/>
              <a:t>coùt</a:t>
            </a:r>
            <a:r>
              <a:rPr lang="fr-FR" sz="1400" b="1" dirty="0"/>
              <a:t> « Re-</a:t>
            </a:r>
            <a:r>
              <a:rPr lang="fr-FR" sz="1400" b="1" dirty="0" err="1"/>
              <a:t>rooted</a:t>
            </a:r>
            <a:r>
              <a:rPr lang="fr-FR" sz="1400" b="1" dirty="0"/>
              <a:t> » de l’arbre T’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501B50B-82BD-1328-970A-60E1D7695A3E}"/>
              </a:ext>
            </a:extLst>
          </p:cNvPr>
          <p:cNvSpPr txBox="1"/>
          <p:nvPr/>
        </p:nvSpPr>
        <p:spPr>
          <a:xfrm>
            <a:off x="4745986" y="4689651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u="sng" dirty="0"/>
              <a:t>La Fonction de coût diminue </a:t>
            </a:r>
            <a:r>
              <a:rPr lang="fr-FR" sz="2000" dirty="0"/>
              <a:t>?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369E9D7-CA85-722C-FC11-27A9EE1AA6C5}"/>
              </a:ext>
            </a:extLst>
          </p:cNvPr>
          <p:cNvSpPr txBox="1"/>
          <p:nvPr/>
        </p:nvSpPr>
        <p:spPr>
          <a:xfrm>
            <a:off x="5839036" y="514579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oui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1D760A2-C08B-0D1A-8097-C4BAEDE89AC6}"/>
              </a:ext>
            </a:extLst>
          </p:cNvPr>
          <p:cNvSpPr txBox="1"/>
          <p:nvPr/>
        </p:nvSpPr>
        <p:spPr>
          <a:xfrm>
            <a:off x="7034681" y="5081466"/>
            <a:ext cx="169148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Arbre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</a:rPr>
              <a:t>T’ retenu</a:t>
            </a:r>
          </a:p>
        </p:txBody>
      </p: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5D9D73DC-585E-5D72-3F2A-479789C3DCAA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4408986" y="4689652"/>
            <a:ext cx="790875" cy="666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F317AA5D-6689-D20D-EDA9-3890E6C08D8C}"/>
              </a:ext>
            </a:extLst>
          </p:cNvPr>
          <p:cNvSpPr txBox="1"/>
          <p:nvPr/>
        </p:nvSpPr>
        <p:spPr>
          <a:xfrm>
            <a:off x="5268804" y="25701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CA4BC76-A3D9-2954-D852-6F5708F1DCAF}"/>
              </a:ext>
            </a:extLst>
          </p:cNvPr>
          <p:cNvSpPr txBox="1"/>
          <p:nvPr/>
        </p:nvSpPr>
        <p:spPr>
          <a:xfrm>
            <a:off x="2289942" y="5737774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Arrêt sur max itérations locales ou stagnation </a:t>
            </a:r>
          </a:p>
        </p:txBody>
      </p:sp>
      <p:cxnSp>
        <p:nvCxnSpPr>
          <p:cNvPr id="3" name="Connecteur droit avec flèche 26">
            <a:extLst>
              <a:ext uri="{FF2B5EF4-FFF2-40B4-BE49-F238E27FC236}">
                <a16:creationId xmlns:a16="http://schemas.microsoft.com/office/drawing/2014/main" id="{01A2EC00-47B6-210C-226D-5E7B19D61D29}"/>
              </a:ext>
            </a:extLst>
          </p:cNvPr>
          <p:cNvCxnSpPr>
            <a:cxnSpLocks/>
          </p:cNvCxnSpPr>
          <p:nvPr/>
        </p:nvCxnSpPr>
        <p:spPr>
          <a:xfrm flipV="1">
            <a:off x="8316804" y="2490394"/>
            <a:ext cx="35118" cy="253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32">
            <a:extLst>
              <a:ext uri="{FF2B5EF4-FFF2-40B4-BE49-F238E27FC236}">
                <a16:creationId xmlns:a16="http://schemas.microsoft.com/office/drawing/2014/main" id="{EBB53AB3-0DAB-5536-C784-4682C2772563}"/>
              </a:ext>
            </a:extLst>
          </p:cNvPr>
          <p:cNvSpPr txBox="1"/>
          <p:nvPr/>
        </p:nvSpPr>
        <p:spPr>
          <a:xfrm>
            <a:off x="2531159" y="4446614"/>
            <a:ext cx="1486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MULTISTART</a:t>
            </a:r>
          </a:p>
        </p:txBody>
      </p:sp>
      <p:cxnSp>
        <p:nvCxnSpPr>
          <p:cNvPr id="15" name="Connecteur droit avec flèche 26">
            <a:extLst>
              <a:ext uri="{FF2B5EF4-FFF2-40B4-BE49-F238E27FC236}">
                <a16:creationId xmlns:a16="http://schemas.microsoft.com/office/drawing/2014/main" id="{3C7B68C5-4FDA-CEE1-F022-024F079D6A9A}"/>
              </a:ext>
            </a:extLst>
          </p:cNvPr>
          <p:cNvCxnSpPr>
            <a:cxnSpLocks/>
          </p:cNvCxnSpPr>
          <p:nvPr/>
        </p:nvCxnSpPr>
        <p:spPr>
          <a:xfrm flipH="1" flipV="1">
            <a:off x="7470476" y="2388176"/>
            <a:ext cx="863338" cy="1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26">
            <a:extLst>
              <a:ext uri="{FF2B5EF4-FFF2-40B4-BE49-F238E27FC236}">
                <a16:creationId xmlns:a16="http://schemas.microsoft.com/office/drawing/2014/main" id="{6B746469-B084-BCD4-74BF-E776E2F8B92A}"/>
              </a:ext>
            </a:extLst>
          </p:cNvPr>
          <p:cNvCxnSpPr>
            <a:cxnSpLocks/>
          </p:cNvCxnSpPr>
          <p:nvPr/>
        </p:nvCxnSpPr>
        <p:spPr>
          <a:xfrm flipV="1">
            <a:off x="3159212" y="2050098"/>
            <a:ext cx="17559" cy="218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6">
            <a:extLst>
              <a:ext uri="{FF2B5EF4-FFF2-40B4-BE49-F238E27FC236}">
                <a16:creationId xmlns:a16="http://schemas.microsoft.com/office/drawing/2014/main" id="{C1D487FB-514E-AC31-01A2-DB7B134243B5}"/>
              </a:ext>
            </a:extLst>
          </p:cNvPr>
          <p:cNvCxnSpPr>
            <a:cxnSpLocks/>
          </p:cNvCxnSpPr>
          <p:nvPr/>
        </p:nvCxnSpPr>
        <p:spPr>
          <a:xfrm>
            <a:off x="3144685" y="2054974"/>
            <a:ext cx="1154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12100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58A80-056B-2463-5E5E-FF8E0038F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A1EEE1-97E1-B83D-3F34-50679951F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731775-4451-61B8-9922-3B2053ED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8E178E-472E-29CB-24DA-FAB44DC7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10838688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Calcul</a:t>
            </a:r>
            <a:r>
              <a:rPr lang="en-US" dirty="0"/>
              <a:t> de la </a:t>
            </a:r>
            <a:r>
              <a:rPr lang="en-US" dirty="0" err="1"/>
              <a:t>complexité</a:t>
            </a:r>
            <a:r>
              <a:rPr lang="en-US" dirty="0"/>
              <a:t> de </a:t>
            </a:r>
            <a:r>
              <a:rPr lang="en-US" dirty="0" err="1"/>
              <a:t>l’algorithme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D804D7-83F1-0DB8-0C2C-900758C9C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EBC4A33-DA4C-EE32-8F38-493642A0D855}"/>
                  </a:ext>
                </a:extLst>
              </p:cNvPr>
              <p:cNvSpPr txBox="1"/>
              <p:nvPr/>
            </p:nvSpPr>
            <p:spPr>
              <a:xfrm>
                <a:off x="640081" y="3521070"/>
                <a:ext cx="4306824" cy="1391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fr-FR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L’orientation pour chaque </a:t>
                </a:r>
                <a14:m>
                  <m:oMath xmlns:m="http://schemas.openxmlformats.org/officeDocument/2006/math">
                    <m:r>
                      <a:rPr lang="fr-FR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fr-FR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coûte </a:t>
                </a:r>
                <a14:m>
                  <m:oMath xmlns:m="http://schemas.openxmlformats.org/officeDocument/2006/math">
                    <m:r>
                      <a:rPr lang="fr-FR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fr-FR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fr-FR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 Le calcul des violations/</a:t>
                </a:r>
                <a:r>
                  <a:rPr lang="fr-FR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missed</a:t>
                </a:r>
                <a:r>
                  <a:rPr lang="fr-FR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se fait en </a:t>
                </a:r>
                <a14:m>
                  <m:oMath xmlns:m="http://schemas.openxmlformats.org/officeDocument/2006/math">
                    <m:r>
                      <a:rPr lang="fr-FR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fr-FR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fr-FR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 Au total, pour </a:t>
                </a:r>
                <a14:m>
                  <m:oMath xmlns:m="http://schemas.openxmlformats.org/officeDocument/2006/math">
                    <m:r>
                      <a:rPr lang="fr-FR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fr-FR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classements, la complexité est </a:t>
                </a:r>
                <a14:m>
                  <m:oMath xmlns:m="http://schemas.openxmlformats.org/officeDocument/2006/math">
                    <m:r>
                      <a:rPr lang="fr-FR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fr-FR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fr-FR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fr-FR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fr-FR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fr-FR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EBC4A33-DA4C-EE32-8F38-493642A0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1" y="3521070"/>
                <a:ext cx="4306824" cy="1391215"/>
              </a:xfrm>
              <a:prstGeom prst="rect">
                <a:avLst/>
              </a:prstGeom>
              <a:blipFill>
                <a:blip r:embed="rId3"/>
                <a:stretch>
                  <a:fillRect l="-1132" t="-439" b="-57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74E314D-4BBC-39ED-A0EB-41522361ECE0}"/>
                  </a:ext>
                </a:extLst>
              </p:cNvPr>
              <p:cNvSpPr txBox="1"/>
              <p:nvPr/>
            </p:nvSpPr>
            <p:spPr>
              <a:xfrm>
                <a:off x="640080" y="315173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800" b="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𝑆𝑜𝑖𝑡</m:t>
                    </m:r>
                    <m:r>
                      <a:rPr lang="fr-FR" sz="1800" b="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fr-FR" sz="1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candidats  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𝑐𝑙𝑎𝑠𝑠𝑒𝑚𝑒𝑛𝑡𝑠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74E314D-4BBC-39ED-A0EB-41522361E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3151737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E3F25F63-E1F1-008D-CF72-0CA2DF12E615}"/>
                  </a:ext>
                </a:extLst>
              </p:cNvPr>
              <p:cNvSpPr txBox="1"/>
              <p:nvPr/>
            </p:nvSpPr>
            <p:spPr>
              <a:xfrm>
                <a:off x="6975399" y="3418461"/>
                <a:ext cx="4768646" cy="1072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fr-FR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Chaque itération de coupe–recâblage engendre </a:t>
                </a:r>
                <a14:m>
                  <m:oMath xmlns:m="http://schemas.openxmlformats.org/officeDocument/2006/math"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fr-FR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voisins, chacun évalué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m</m:t>
                        </m:r>
                        <m:d>
                          <m:dPr>
                            <m:ctrl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8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a:rPr lang="fr-FR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fr-FR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E3F25F63-E1F1-008D-CF72-0CA2DF12E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399" y="3418461"/>
                <a:ext cx="4768646" cy="1072666"/>
              </a:xfrm>
              <a:prstGeom prst="rect">
                <a:avLst/>
              </a:prstGeom>
              <a:blipFill>
                <a:blip r:embed="rId5"/>
                <a:stretch>
                  <a:fillRect l="-1022" t="-568" b="-73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A3F2FA17-DAD9-2960-E6C2-6BCCB0347D1C}"/>
              </a:ext>
            </a:extLst>
          </p:cNvPr>
          <p:cNvSpPr/>
          <p:nvPr/>
        </p:nvSpPr>
        <p:spPr>
          <a:xfrm>
            <a:off x="5947122" y="3759143"/>
            <a:ext cx="659707" cy="3913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87709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4446F4-DF6D-50E4-4F3B-7F4AD3D14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19" y="1115844"/>
            <a:ext cx="7680960" cy="4631911"/>
          </a:xfrm>
        </p:spPr>
        <p:txBody>
          <a:bodyPr anchor="b">
            <a:normAutofit/>
          </a:bodyPr>
          <a:lstStyle/>
          <a:p>
            <a:r>
              <a:rPr lang="fr-FR" sz="6500" dirty="0"/>
              <a:t>Implémentation et résultats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17306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E8C1CE-6DB8-A28F-7813-FD383B186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68E185-4E8D-BF2E-F4D8-303CA14B7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31F87C-99FE-9EE8-5370-D05AB80E3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D366D3-E312-FBD9-9D19-B4810BD0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10838688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Choix </a:t>
            </a:r>
            <a:r>
              <a:rPr lang="en-US" dirty="0" err="1"/>
              <a:t>technologiques</a:t>
            </a:r>
            <a:r>
              <a:rPr lang="en-US" dirty="0"/>
              <a:t> et architecture </a:t>
            </a:r>
            <a:r>
              <a:rPr lang="en-US" dirty="0" err="1"/>
              <a:t>logicielle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E4D86C-917D-25CF-9883-0CDD81B08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588F11-2C37-35C0-3340-509DE37E34FF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80" y="2003620"/>
            <a:ext cx="7609185" cy="5288267"/>
          </a:xfrm>
        </p:spPr>
        <p:txBody>
          <a:bodyPr>
            <a:normAutofit/>
          </a:bodyPr>
          <a:lstStyle/>
          <a:p>
            <a:pPr lvl="0"/>
            <a:r>
              <a:rPr lang="fr-FR" b="1" dirty="0"/>
              <a:t>Python 3.11</a:t>
            </a:r>
          </a:p>
          <a:p>
            <a:pPr lvl="0"/>
            <a:r>
              <a:rPr lang="fr-FR" b="1" dirty="0" err="1"/>
              <a:t>NetworkX</a:t>
            </a:r>
            <a:endParaRPr lang="fr-FR" b="1" dirty="0"/>
          </a:p>
          <a:p>
            <a:pPr lvl="0"/>
            <a:r>
              <a:rPr lang="fr-FR" b="1" dirty="0" err="1"/>
              <a:t>Matplotlib</a:t>
            </a:r>
            <a:endParaRPr lang="fr-FR" b="1" dirty="0"/>
          </a:p>
          <a:p>
            <a:pPr lvl="0"/>
            <a:r>
              <a:rPr lang="fr-FR" b="1" dirty="0" err="1"/>
              <a:t>Tkinter</a:t>
            </a:r>
            <a:endParaRPr lang="fr-FR" b="1" dirty="0"/>
          </a:p>
          <a:p>
            <a:pPr lvl="0"/>
            <a:r>
              <a:rPr lang="fr-FR" b="1" dirty="0"/>
              <a:t>Ete3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21A9BC-9133-930B-6E7D-2D5578BDC04D}"/>
              </a:ext>
            </a:extLst>
          </p:cNvPr>
          <p:cNvSpPr txBox="1"/>
          <p:nvPr/>
        </p:nvSpPr>
        <p:spPr>
          <a:xfrm>
            <a:off x="4067439" y="1783043"/>
            <a:ext cx="812456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Programmation fonctionnelle:</a:t>
            </a:r>
          </a:p>
          <a:p>
            <a:endParaRPr lang="fr-FR" sz="1600" dirty="0"/>
          </a:p>
          <a:p>
            <a:r>
              <a:rPr lang="fr-FR" sz="1600" dirty="0"/>
              <a:t>Lecture data</a:t>
            </a:r>
          </a:p>
          <a:p>
            <a:endParaRPr lang="fr-FR" sz="1600" dirty="0"/>
          </a:p>
          <a:p>
            <a:r>
              <a:rPr lang="fr-FR" sz="1600" dirty="0"/>
              <a:t>Opérateurs sur la structure de l’arbre </a:t>
            </a:r>
          </a:p>
          <a:p>
            <a:endParaRPr lang="fr-FR" sz="1600" dirty="0"/>
          </a:p>
          <a:p>
            <a:r>
              <a:rPr lang="fr-FR" sz="1600" dirty="0"/>
              <a:t>Heuristiques de recherche (</a:t>
            </a:r>
            <a:r>
              <a:rPr lang="fr-FR" sz="1600" dirty="0" err="1"/>
              <a:t>hill</a:t>
            </a:r>
            <a:r>
              <a:rPr lang="fr-FR" sz="1600" dirty="0"/>
              <a:t> </a:t>
            </a:r>
            <a:r>
              <a:rPr lang="fr-FR" sz="1600" dirty="0" err="1"/>
              <a:t>climbing</a:t>
            </a:r>
            <a:r>
              <a:rPr lang="fr-FR" sz="1600" dirty="0"/>
              <a:t>, multi-start)</a:t>
            </a:r>
          </a:p>
          <a:p>
            <a:endParaRPr lang="fr-FR" sz="1600" dirty="0"/>
          </a:p>
          <a:p>
            <a:r>
              <a:rPr lang="fr-FR" sz="1600" dirty="0"/>
              <a:t>Dictionnaire candidats-rang (pour interroger rapidement les positions)</a:t>
            </a:r>
          </a:p>
          <a:p>
            <a:endParaRPr lang="fr-FR" sz="1600" dirty="0"/>
          </a:p>
          <a:p>
            <a:r>
              <a:rPr lang="fr-FR" sz="1600" dirty="0"/>
              <a:t>Fonction de coût optimisée</a:t>
            </a:r>
          </a:p>
          <a:p>
            <a:endParaRPr lang="fr-FR" sz="1600" dirty="0"/>
          </a:p>
          <a:p>
            <a:r>
              <a:rPr lang="fr-FR" sz="1600" dirty="0"/>
              <a:t>Fonctions de coût alternatives expérimentales</a:t>
            </a:r>
          </a:p>
          <a:p>
            <a:endParaRPr lang="fr-FR" sz="1600" dirty="0"/>
          </a:p>
          <a:p>
            <a:r>
              <a:rPr lang="fr-FR" sz="1600" dirty="0"/>
              <a:t>Affichage</a:t>
            </a:r>
          </a:p>
          <a:p>
            <a:endParaRPr lang="fr-FR" sz="1600" dirty="0"/>
          </a:p>
          <a:p>
            <a:r>
              <a:rPr lang="fr-FR" sz="1600" dirty="0"/>
              <a:t>Interface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31020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F681A3-FB4A-90E6-26B5-7B397CB09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D0D6B9-B6CF-1A3A-14E4-748723FC0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74B121-3F22-1FD0-F08A-4AB60CC2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06" y="511278"/>
            <a:ext cx="11551920" cy="678425"/>
          </a:xfrm>
        </p:spPr>
        <p:txBody>
          <a:bodyPr>
            <a:normAutofit/>
          </a:bodyPr>
          <a:lstStyle/>
          <a:p>
            <a:r>
              <a:rPr lang="fr-FR" sz="3600" dirty="0"/>
              <a:t>Vitesse de convergence en recherche locale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DC8E129-02DA-9766-011C-95A6C47400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5523"/>
          <a:stretch/>
        </p:blipFill>
        <p:spPr>
          <a:xfrm>
            <a:off x="3502175" y="5704487"/>
            <a:ext cx="7091045" cy="10066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9B37E7F-9A59-0216-47D5-BF9447FF73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233"/>
          <a:stretch/>
        </p:blipFill>
        <p:spPr>
          <a:xfrm>
            <a:off x="3502175" y="2698588"/>
            <a:ext cx="5651985" cy="3245416"/>
          </a:xfrm>
          <a:prstGeom prst="rect">
            <a:avLst/>
          </a:prstGeom>
        </p:spPr>
      </p:pic>
      <p:sp>
        <p:nvSpPr>
          <p:cNvPr id="13" name="Espace réservé du contenu 4">
            <a:extLst>
              <a:ext uri="{FF2B5EF4-FFF2-40B4-BE49-F238E27FC236}">
                <a16:creationId xmlns:a16="http://schemas.microsoft.com/office/drawing/2014/main" id="{6579318F-D179-6ED6-A183-A8DE539AA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397" y="1219696"/>
            <a:ext cx="10890928" cy="3566160"/>
          </a:xfrm>
        </p:spPr>
        <p:txBody>
          <a:bodyPr/>
          <a:lstStyle/>
          <a:p>
            <a:r>
              <a:rPr lang="fr-FR" dirty="0"/>
              <a:t>Données: 	data set synthétique de n=1050100 éléments, k=5, </a:t>
            </a:r>
            <a:br>
              <a:rPr lang="fr-FR" dirty="0"/>
            </a:br>
            <a:r>
              <a:rPr lang="fr-FR" dirty="0"/>
              <a:t>		fichier borda4.csv, n=2000 k=4 11 candidats</a:t>
            </a:r>
          </a:p>
          <a:p>
            <a:r>
              <a:rPr lang="fr-FR" dirty="0"/>
              <a:t>Evaluation: coût final, temps d’exécution, mémoire</a:t>
            </a:r>
          </a:p>
          <a:p>
            <a:pPr marL="265176" lvl="1" indent="0">
              <a:buNone/>
            </a:pPr>
            <a:endParaRPr lang="fr-FR" dirty="0"/>
          </a:p>
          <a:p>
            <a:pPr marL="265176" lvl="1" indent="0">
              <a:buNone/>
            </a:pP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E3CEC80-E339-ECC2-1B1B-B4B91C322C9B}"/>
              </a:ext>
            </a:extLst>
          </p:cNvPr>
          <p:cNvSpPr txBox="1"/>
          <p:nvPr/>
        </p:nvSpPr>
        <p:spPr>
          <a:xfrm>
            <a:off x="971331" y="3002776"/>
            <a:ext cx="2066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Convergence de la recherche locale</a:t>
            </a:r>
          </a:p>
        </p:txBody>
      </p:sp>
    </p:spTree>
    <p:extLst>
      <p:ext uri="{BB962C8B-B14F-4D97-AF65-F5344CB8AC3E}">
        <p14:creationId xmlns:p14="http://schemas.microsoft.com/office/powerpoint/2010/main" val="111859876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7BFAC8-930F-BEE7-BD88-4B605BF6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06" y="511278"/>
            <a:ext cx="11551920" cy="678425"/>
          </a:xfrm>
        </p:spPr>
        <p:txBody>
          <a:bodyPr>
            <a:normAutofit/>
          </a:bodyPr>
          <a:lstStyle/>
          <a:p>
            <a:r>
              <a:rPr lang="fr-FR" sz="3600" dirty="0"/>
              <a:t>Résultats: impact des paramètres et vitesse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FF0451B-B3D8-2C58-2C8C-CEB33AD5A086}"/>
                  </a:ext>
                </a:extLst>
              </p:cNvPr>
              <p:cNvSpPr txBox="1"/>
              <p:nvPr/>
            </p:nvSpPr>
            <p:spPr>
              <a:xfrm>
                <a:off x="929147" y="1902291"/>
                <a:ext cx="10191135" cy="2070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fr-FR" sz="1600" b="1" dirty="0">
                    <a:latin typeface="+mj-lt"/>
                  </a:rPr>
                  <a:t>Impact de </a:t>
                </a:r>
                <a14:m>
                  <m:oMath xmlns:m="http://schemas.openxmlformats.org/officeDocument/2006/math">
                    <m:r>
                      <a:rPr lang="fr-FR" sz="1600" b="1" i="1">
                        <a:latin typeface="Cambria Math" panose="02040503050406030204" pitchFamily="18" charset="0"/>
                      </a:rPr>
                      <m:t>𝛄</m:t>
                    </m:r>
                  </m:oMath>
                </a14:m>
                <a:r>
                  <a:rPr lang="fr-FR" sz="1600" b="1" dirty="0">
                    <a:latin typeface="+mj-lt"/>
                  </a:rPr>
                  <a:t> :</a:t>
                </a:r>
                <a:br>
                  <a:rPr lang="fr-FR" sz="1600" dirty="0">
                    <a:latin typeface="+mj-lt"/>
                  </a:rPr>
                </a:br>
                <a:r>
                  <a:rPr lang="fr-FR" sz="1600" dirty="0">
                    <a:latin typeface="+mj-lt"/>
                  </a:rPr>
                  <a:t> pour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>
                        <a:latin typeface="Cambria Math" panose="02040503050406030204" pitchFamily="18" charset="0"/>
                      </a:rPr>
                      <m:t>γ</m:t>
                    </m:r>
                    <m:r>
                      <a:rPr lang="fr-FR" sz="160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0.8</m:t>
                    </m:r>
                  </m:oMath>
                </a14:m>
                <a:r>
                  <a:rPr lang="fr-FR" sz="1600" dirty="0">
                    <a:latin typeface="+mj-lt"/>
                  </a:rPr>
                  <a:t>, le nombre d’ordres manqués chute drastiquement mais les arbres convergent vers des arbres dégénérés linéaires. </a:t>
                </a:r>
                <a:br>
                  <a:rPr lang="fr-FR" sz="1600" dirty="0">
                    <a:latin typeface="+mj-lt"/>
                  </a:rPr>
                </a:br>
                <a:r>
                  <a:rPr lang="fr-FR" sz="1600" dirty="0">
                    <a:latin typeface="+mj-lt"/>
                  </a:rPr>
                  <a:t>Une valeur de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fr-FR" sz="1600" dirty="0">
                    <a:latin typeface="+mj-lt"/>
                  </a:rPr>
                  <a:t> autour de 0.3 produit des arbres maximisant un équilibre.</a:t>
                </a:r>
              </a:p>
              <a:p>
                <a:pPr lvl="0"/>
                <a:r>
                  <a:rPr lang="fr-FR" sz="1600" b="1" dirty="0">
                    <a:latin typeface="+mj-lt"/>
                  </a:rPr>
                  <a:t>Comparaison des fonctions de coût :</a:t>
                </a:r>
                <a:r>
                  <a:rPr lang="fr-FR" sz="1600" dirty="0">
                    <a:latin typeface="+mj-lt"/>
                  </a:rPr>
                  <a:t> </a:t>
                </a:r>
                <a:br>
                  <a:rPr lang="fr-FR" sz="1600" dirty="0">
                    <a:latin typeface="+mj-lt"/>
                  </a:rPr>
                </a:br>
                <a:r>
                  <a:rPr lang="fr-FR" sz="1600" dirty="0">
                    <a:latin typeface="+mj-lt"/>
                  </a:rPr>
                  <a:t>la variante “</a:t>
                </a:r>
                <a:r>
                  <a:rPr lang="fr-FR" sz="1600" dirty="0" err="1">
                    <a:latin typeface="+mj-lt"/>
                  </a:rPr>
                  <a:t>Ré-enraciné</a:t>
                </a:r>
                <a:r>
                  <a:rPr lang="fr-FR" sz="1600" dirty="0">
                    <a:latin typeface="+mj-lt"/>
                  </a:rPr>
                  <a:t>” obtient les coûts globaux les plus bas sur les données réelles, tandis que “</a:t>
                </a:r>
                <a:r>
                  <a:rPr lang="fr-FR" sz="1600" dirty="0" err="1">
                    <a:latin typeface="+mj-lt"/>
                  </a:rPr>
                  <a:t>Violation+Manqué</a:t>
                </a:r>
                <a:r>
                  <a:rPr lang="fr-FR" sz="1600" dirty="0">
                    <a:latin typeface="+mj-lt"/>
                  </a:rPr>
                  <a:t>” est plus rapide à converger.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endParaRPr lang="fr-FR" sz="1600" kern="100" dirty="0">
                  <a:effectLst/>
                  <a:latin typeface="+mj-lt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FF0451B-B3D8-2C58-2C8C-CEB33AD5A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147" y="1902291"/>
                <a:ext cx="10191135" cy="2070503"/>
              </a:xfrm>
              <a:prstGeom prst="rect">
                <a:avLst/>
              </a:prstGeom>
              <a:blipFill>
                <a:blip r:embed="rId3"/>
                <a:stretch>
                  <a:fillRect l="-299" t="-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A4CE569-32EB-97AF-96B2-C332613D2D1E}"/>
                  </a:ext>
                </a:extLst>
              </p:cNvPr>
              <p:cNvSpPr txBox="1"/>
              <p:nvPr/>
            </p:nvSpPr>
            <p:spPr>
              <a:xfrm>
                <a:off x="929147" y="4464156"/>
                <a:ext cx="9778181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600" dirty="0"/>
                  <a:t>Pour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=11, 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=2000</m:t>
                    </m:r>
                  </m:oMath>
                </a14:m>
                <a:r>
                  <a:rPr lang="fr-FR" sz="1600" dirty="0"/>
                  <a:t>, sur Intel i5-9300H on observe :</a:t>
                </a:r>
              </a:p>
              <a:p>
                <a:pPr lvl="0"/>
                <a:r>
                  <a:rPr lang="fr-FR" sz="1600" dirty="0"/>
                  <a:t>Temps moyen de génération d’un arbre initial : 0,00037 s.</a:t>
                </a:r>
              </a:p>
              <a:p>
                <a:pPr lvl="0"/>
                <a:r>
                  <a:rPr lang="fr-FR" sz="1600" dirty="0"/>
                  <a:t>Temps moyen de calcul du coût initial : 0,00566 s.</a:t>
                </a:r>
              </a:p>
              <a:p>
                <a:pPr lvl="0"/>
                <a:r>
                  <a:rPr lang="fr-FR" sz="1600" dirty="0"/>
                  <a:t>Temps moyen par itération de recherche locale : 0,406 s.</a:t>
                </a:r>
              </a:p>
              <a:p>
                <a:pPr lvl="0"/>
                <a:r>
                  <a:rPr lang="fr-FR" sz="1600" dirty="0"/>
                  <a:t>Temps total pour 100 itérations : environ 2,863 s.</a:t>
                </a: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A4CE569-32EB-97AF-96B2-C332613D2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147" y="4464156"/>
                <a:ext cx="9778181" cy="1323439"/>
              </a:xfrm>
              <a:prstGeom prst="rect">
                <a:avLst/>
              </a:prstGeom>
              <a:blipFill>
                <a:blip r:embed="rId4"/>
                <a:stretch>
                  <a:fillRect l="-312" t="-1382" b="-55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lèche : droite 19">
            <a:extLst>
              <a:ext uri="{FF2B5EF4-FFF2-40B4-BE49-F238E27FC236}">
                <a16:creationId xmlns:a16="http://schemas.microsoft.com/office/drawing/2014/main" id="{B87F0433-3F7D-7DCF-71A0-2498351CA54C}"/>
              </a:ext>
            </a:extLst>
          </p:cNvPr>
          <p:cNvSpPr/>
          <p:nvPr/>
        </p:nvSpPr>
        <p:spPr>
          <a:xfrm>
            <a:off x="1071718" y="3863173"/>
            <a:ext cx="659707" cy="3913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34703-86DB-5626-80A8-9B57AFCD39F1}"/>
              </a:ext>
            </a:extLst>
          </p:cNvPr>
          <p:cNvSpPr txBox="1"/>
          <p:nvPr/>
        </p:nvSpPr>
        <p:spPr>
          <a:xfrm>
            <a:off x="1873996" y="3921579"/>
            <a:ext cx="882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choix de la valeur de l’</a:t>
            </a:r>
            <a:r>
              <a:rPr lang="fr-FR" dirty="0" err="1"/>
              <a:t>hyper-paramètre</a:t>
            </a:r>
            <a:r>
              <a:rPr lang="fr-FR" dirty="0"/>
              <a:t> est critique pour éviter la </a:t>
            </a:r>
            <a:r>
              <a:rPr lang="fr-FR" dirty="0" err="1"/>
              <a:t>dégénerescence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476037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F2E187-BCF5-C816-D55D-E79552DB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1"/>
            <a:ext cx="11286449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Sans </a:t>
            </a:r>
            <a:r>
              <a:rPr lang="en-US" sz="3400" dirty="0" err="1"/>
              <a:t>optimisation</a:t>
            </a:r>
            <a:r>
              <a:rPr lang="en-US" sz="3400" dirty="0"/>
              <a:t>, </a:t>
            </a:r>
            <a:r>
              <a:rPr lang="en-US" sz="3400" dirty="0" err="1"/>
              <a:t>l’algorithme</a:t>
            </a:r>
            <a:r>
              <a:rPr lang="en-US" sz="3400" dirty="0"/>
              <a:t> </a:t>
            </a:r>
            <a:r>
              <a:rPr lang="en-US" sz="3400" dirty="0" err="1"/>
              <a:t>est</a:t>
            </a:r>
            <a:r>
              <a:rPr lang="en-US" sz="3400" dirty="0"/>
              <a:t> trop lent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CBF593-8788-C39B-55A6-1101A72F6B8F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13232" y="2250341"/>
            <a:ext cx="10156329" cy="528826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fr-FR" b="1" dirty="0"/>
              <a:t>L’approche multi-start, couplée à une fonction de coût optimisée, permet d’obtenir des arbres de qualité dans un temps court pour n≤100. 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fr-FR" b="1" dirty="0"/>
              <a:t>Pour n&gt;200, la montée en O(n^2 ) du calcul de coût devient rapidement contraignante =&gt; la gestion de la complexité est centrale ici</a:t>
            </a:r>
          </a:p>
          <a:p>
            <a:pPr marL="0" indent="0">
              <a:spcBef>
                <a:spcPts val="2500"/>
              </a:spcBef>
              <a:buNone/>
            </a:pPr>
            <a:endParaRPr lang="fr-FR" dirty="0"/>
          </a:p>
        </p:txBody>
      </p:sp>
      <p:sp>
        <p:nvSpPr>
          <p:cNvPr id="3" name="Flèche : droite 19">
            <a:extLst>
              <a:ext uri="{FF2B5EF4-FFF2-40B4-BE49-F238E27FC236}">
                <a16:creationId xmlns:a16="http://schemas.microsoft.com/office/drawing/2014/main" id="{752857E4-A37F-33DC-5366-5CA8BCABBB5B}"/>
              </a:ext>
            </a:extLst>
          </p:cNvPr>
          <p:cNvSpPr/>
          <p:nvPr/>
        </p:nvSpPr>
        <p:spPr>
          <a:xfrm>
            <a:off x="872809" y="4698823"/>
            <a:ext cx="659707" cy="3913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0A2EF-4929-78C6-1261-E4C271A61E44}"/>
              </a:ext>
            </a:extLst>
          </p:cNvPr>
          <p:cNvSpPr txBox="1"/>
          <p:nvPr/>
        </p:nvSpPr>
        <p:spPr>
          <a:xfrm>
            <a:off x="1692093" y="4636980"/>
            <a:ext cx="779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Gros travail d’optimisation réalisé, d’abord sur la </a:t>
            </a:r>
            <a:r>
              <a:rPr lang="fr-FR" dirty="0" err="1"/>
              <a:t>mémoisation</a:t>
            </a:r>
            <a:r>
              <a:rPr lang="fr-FR" dirty="0"/>
              <a:t>, le pré-</a:t>
            </a:r>
            <a:r>
              <a:rPr lang="fr-FR" dirty="0" err="1"/>
              <a:t>computage</a:t>
            </a:r>
            <a:r>
              <a:rPr lang="fr-FR" dirty="0"/>
              <a:t>, puis sur la recherche locale</a:t>
            </a:r>
          </a:p>
        </p:txBody>
      </p:sp>
    </p:spTree>
    <p:extLst>
      <p:ext uri="{BB962C8B-B14F-4D97-AF65-F5344CB8AC3E}">
        <p14:creationId xmlns:p14="http://schemas.microsoft.com/office/powerpoint/2010/main" val="7028532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AA7A80-045F-6125-362F-8D9DEA3E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4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Plan</a:t>
            </a:r>
          </a:p>
        </p:txBody>
      </p:sp>
      <p:pic>
        <p:nvPicPr>
          <p:cNvPr id="5" name="Espace réservé du contenu 4" descr="Personne écrivant sur un bloc-notes">
            <a:extLst>
              <a:ext uri="{FF2B5EF4-FFF2-40B4-BE49-F238E27FC236}">
                <a16:creationId xmlns:a16="http://schemas.microsoft.com/office/drawing/2014/main" id="{7EAA623F-A73F-4B59-A3FC-93E7A69805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450" r="-1" b="-1"/>
          <a:stretch>
            <a:fillRect/>
          </a:stretch>
        </p:blipFill>
        <p:spPr>
          <a:xfrm>
            <a:off x="-1" y="914399"/>
            <a:ext cx="6657255" cy="535352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5D3C3E-AB8B-7A0A-51EE-20596A87F28D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7269905" y="2176036"/>
            <a:ext cx="4261104" cy="41218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Cahier des charges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Contexte</a:t>
            </a:r>
            <a:r>
              <a:rPr lang="en-US" dirty="0"/>
              <a:t> et </a:t>
            </a:r>
            <a:r>
              <a:rPr lang="en-US" dirty="0" err="1"/>
              <a:t>spécification</a:t>
            </a:r>
            <a:r>
              <a:rPr lang="en-US" dirty="0"/>
              <a:t>  </a:t>
            </a:r>
          </a:p>
          <a:p>
            <a:pPr>
              <a:lnSpc>
                <a:spcPct val="110000"/>
              </a:lnSpc>
            </a:pPr>
            <a:r>
              <a:rPr lang="en-US" dirty="0"/>
              <a:t>Solution </a:t>
            </a:r>
            <a:r>
              <a:rPr lang="en-US" dirty="0" err="1"/>
              <a:t>proposée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Conception de </a:t>
            </a:r>
            <a:r>
              <a:rPr lang="en-US" dirty="0" err="1"/>
              <a:t>l’Algorithme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/>
              <a:t>Implémentation</a:t>
            </a:r>
            <a:r>
              <a:rPr lang="en-US" dirty="0"/>
              <a:t> et </a:t>
            </a:r>
            <a:r>
              <a:rPr lang="en-US" dirty="0" err="1"/>
              <a:t>résultats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Conclusions 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245137419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B4912D-B5A9-644D-9C1D-2A6DDE61F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08D0A-D2C9-3E2B-3B80-36683ED33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A1A5B6-F50C-3CA1-7E5A-8522FBC2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7C4AA1-C0D2-2C5A-5D8D-83EB1242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1"/>
            <a:ext cx="11286449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L’optimisation</a:t>
            </a:r>
            <a:r>
              <a:rPr lang="en-US" sz="3400" dirty="0"/>
              <a:t> a </a:t>
            </a:r>
            <a:r>
              <a:rPr lang="en-US" sz="3400" dirty="0" err="1"/>
              <a:t>permis</a:t>
            </a:r>
            <a:r>
              <a:rPr lang="en-US" sz="3400" dirty="0"/>
              <a:t> de </a:t>
            </a:r>
            <a:r>
              <a:rPr lang="en-US" sz="3400" dirty="0" err="1"/>
              <a:t>gagner</a:t>
            </a:r>
            <a:r>
              <a:rPr lang="en-US" sz="3400" dirty="0"/>
              <a:t> un </a:t>
            </a:r>
            <a:r>
              <a:rPr lang="en-US" sz="3400" dirty="0" err="1"/>
              <a:t>facteur</a:t>
            </a:r>
            <a:r>
              <a:rPr lang="en-US" sz="3400" dirty="0"/>
              <a:t> 40, </a:t>
            </a:r>
            <a:r>
              <a:rPr lang="en-US" sz="3400" dirty="0" err="1"/>
              <a:t>rendant</a:t>
            </a:r>
            <a:r>
              <a:rPr lang="en-US" sz="3400" dirty="0"/>
              <a:t> </a:t>
            </a:r>
            <a:r>
              <a:rPr lang="en-US" sz="3400" dirty="0" err="1"/>
              <a:t>l’algorithme</a:t>
            </a:r>
            <a:r>
              <a:rPr lang="en-US" sz="3400" dirty="0"/>
              <a:t> exploitable sur tout le jeu d’essai (1 </a:t>
            </a:r>
            <a:r>
              <a:rPr lang="en-US" sz="3400" dirty="0" err="1"/>
              <a:t>seconde</a:t>
            </a:r>
            <a:r>
              <a:rPr lang="en-US" sz="3400" dirty="0"/>
              <a:t>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604D85-76DA-9D1C-2CB9-DEFDE1BCF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470349E6-FE91-1F0D-383B-37A9A03E465D}"/>
                  </a:ext>
                </a:extLst>
              </p:cNvPr>
              <p:cNvSpPr>
                <a:spLocks noGrp="1"/>
              </p:cNvSpPr>
              <p:nvPr>
                <p:ph sz="half" idx="2"/>
                <p:extLst>
                  <p:ext uri="{E7BDC344-281C-4309-B0C6-D0EE65EED2A8}">
                    <p202:designPr xmlns:p202="http://schemas.microsoft.com/office/powerpoint/2020/02/main">
                      <p202:designTagLst>
                        <p202:designTag name="ARCH:1:CLS" val="InformationBlock"/>
                        <p202:designTag name="ARCH:1:VSVAR" val="TitledTextBox"/>
                      </p202:designTagLst>
                    </p202:designPr>
                  </p:ext>
                </p:extLst>
              </p:nvPr>
            </p:nvSpPr>
            <p:spPr>
              <a:xfrm>
                <a:off x="640079" y="1821649"/>
                <a:ext cx="9779885" cy="5288267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2500"/>
                  </a:spcBef>
                  <a:buNone/>
                </a:pPr>
                <a:r>
                  <a:rPr lang="fr-FR" sz="1400" b="1" dirty="0"/>
                  <a:t>Accès aux positions dans les classements par Dictionnaire</a:t>
                </a:r>
              </a:p>
              <a:p>
                <a:pPr marL="0" indent="0">
                  <a:spcBef>
                    <a:spcPts val="2500"/>
                  </a:spcBef>
                  <a:buNone/>
                </a:pPr>
                <a:r>
                  <a:rPr lang="fr-FR" sz="1400" b="1" dirty="0"/>
                  <a:t>Exploitation de matrices </a:t>
                </a:r>
                <a:r>
                  <a:rPr lang="fr-FR" sz="1400" b="1" dirty="0" err="1"/>
                  <a:t>pré-calculées</a:t>
                </a:r>
                <a:r>
                  <a:rPr lang="fr-FR" sz="1400" b="1" dirty="0"/>
                  <a:t> pour la fonction de coût pour évaluer un arbre en temps constant </a:t>
                </a:r>
                <a:r>
                  <a:rPr lang="fr-FR" dirty="0"/>
                  <a:t>O(n²) </a:t>
                </a:r>
              </a:p>
              <a:p>
                <a:pPr marL="0" indent="0">
                  <a:spcBef>
                    <a:spcPts val="2500"/>
                  </a:spcBef>
                  <a:buNone/>
                </a:pPr>
                <a:r>
                  <a:rPr lang="fr-FR" sz="1400" dirty="0"/>
                  <a:t>Stockage des résultats partiels des fonctions récursives dans dictionnaire Python, </a:t>
                </a:r>
                <a:r>
                  <a:rPr lang="fr-FR" sz="1800" b="1" dirty="0"/>
                  <a:t>réduisant la complexité théorique de </a:t>
                </a:r>
                <a14:m>
                  <m:oMath xmlns:m="http://schemas.openxmlformats.org/officeDocument/2006/math">
                    <m:r>
                      <a:rPr lang="fr-FR" sz="18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fr-FR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 !</m:t>
                        </m:r>
                      </m:e>
                    </m:d>
                    <m:r>
                      <a:rPr lang="fr-FR" sz="1800" b="1" i="1">
                        <a:latin typeface="Cambria Math" panose="02040503050406030204" pitchFamily="18" charset="0"/>
                      </a:rPr>
                      <m:t> à </m:t>
                    </m:r>
                    <m:r>
                      <a:rPr lang="fr-FR" sz="18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fr-FR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fr-FR" sz="1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fr-FR" sz="1400" dirty="0"/>
              </a:p>
              <a:p>
                <a:pPr marL="0" indent="0">
                  <a:spcBef>
                    <a:spcPts val="2500"/>
                  </a:spcBef>
                  <a:buNone/>
                </a:pPr>
                <a:r>
                  <a:rPr lang="fr-FR" sz="1400" dirty="0"/>
                  <a:t>Vectorisation de la matrice des paires avec </a:t>
                </a:r>
                <a:r>
                  <a:rPr lang="fr-FR" sz="1400" dirty="0" err="1"/>
                  <a:t>numpy</a:t>
                </a:r>
                <a:endParaRPr lang="fr-FR" sz="1400" dirty="0"/>
              </a:p>
              <a:p>
                <a:pPr marL="0" indent="0">
                  <a:spcBef>
                    <a:spcPts val="2500"/>
                  </a:spcBef>
                  <a:buNone/>
                </a:pPr>
                <a:r>
                  <a:rPr lang="fr-FR" sz="1400" b="1" dirty="0"/>
                  <a:t>Mais l’impact le plus significatif a été  via l’optimisation de la séquence de recherche locale:</a:t>
                </a:r>
              </a:p>
              <a:p>
                <a:pPr marL="0" indent="0">
                  <a:spcBef>
                    <a:spcPts val="2500"/>
                  </a:spcBef>
                  <a:buNone/>
                </a:pPr>
                <a:r>
                  <a:rPr lang="fr-FR" sz="1400" b="1" dirty="0"/>
                  <a:t>Grâce à une séquence de parcours particulière des branches  pour la découpe de l’arbre,  mise à jour incrémental du </a:t>
                </a:r>
                <a:r>
                  <a:rPr lang="fr-FR" sz="1400" b="1" dirty="0" err="1"/>
                  <a:t>coùt</a:t>
                </a:r>
                <a:r>
                  <a:rPr lang="fr-FR" sz="1400" b="1" dirty="0"/>
                  <a:t> dans la recherche locale,  ce qui évite de recalculer l’arbre entier: on passe ici de O(n²) à O(n) </a:t>
                </a:r>
              </a:p>
              <a:p>
                <a:pPr marL="0" indent="0">
                  <a:spcBef>
                    <a:spcPts val="2500"/>
                  </a:spcBef>
                  <a:buNone/>
                </a:pPr>
                <a:endParaRPr lang="fr-FR" sz="1400" b="1" dirty="0"/>
              </a:p>
              <a:p>
                <a:pPr marL="0" indent="0">
                  <a:spcBef>
                    <a:spcPts val="2500"/>
                  </a:spcBef>
                  <a:buNone/>
                </a:pPr>
                <a:r>
                  <a:rPr lang="fr-FR" sz="1400" dirty="0"/>
                  <a:t> à </a:t>
                </a:r>
              </a:p>
              <a:p>
                <a:pPr marL="0" indent="0">
                  <a:spcBef>
                    <a:spcPts val="2500"/>
                  </a:spcBef>
                  <a:buNone/>
                </a:pPr>
                <a:endParaRPr lang="fr-FR" sz="1400" dirty="0"/>
              </a:p>
              <a:p>
                <a:pPr marL="0" indent="0">
                  <a:spcBef>
                    <a:spcPts val="2500"/>
                  </a:spcBef>
                  <a:buNone/>
                </a:pPr>
                <a:endParaRPr lang="fr-FR" sz="1400" dirty="0"/>
              </a:p>
              <a:p>
                <a:pPr marL="0" indent="0">
                  <a:spcBef>
                    <a:spcPts val="2500"/>
                  </a:spcBef>
                  <a:buNone/>
                </a:pPr>
                <a:endParaRPr lang="fr-FR" sz="1400" dirty="0"/>
              </a:p>
              <a:p>
                <a:pPr marL="0" indent="0">
                  <a:spcBef>
                    <a:spcPts val="2500"/>
                  </a:spcBef>
                  <a:buNone/>
                </a:pPr>
                <a:endParaRPr lang="fr-FR" sz="1400" dirty="0"/>
              </a:p>
            </p:txBody>
          </p:sp>
        </mc:Choice>
        <mc:Fallback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470349E6-FE91-1F0D-383B-37A9A03E46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  <p:extLst>
                  <p:ext uri="{E7BDC344-281C-4309-B0C6-D0EE65EED2A8}">
                    <p202:designPr xmlns:p202="http://schemas.microsoft.com/office/powerpoint/2020/02/main">
                      <p202:designTagLst>
                        <p202:designTag name="ARCH:1:CLS" val="InformationBlock"/>
                        <p202:designTag name="ARCH:1:VSVAR" val="TitledTextBox"/>
                      </p202:designTagLst>
                    </p202:designPr>
                  </p:ext>
                </p:extLst>
              </p:nvPr>
            </p:nvSpPr>
            <p:spPr>
              <a:xfrm>
                <a:off x="640079" y="1821649"/>
                <a:ext cx="9779885" cy="5288267"/>
              </a:xfr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57961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5A83FC-5CD5-3082-DD56-1D599081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87" y="603247"/>
            <a:ext cx="4306824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 </a:t>
            </a:r>
            <a:r>
              <a:rPr lang="en-US" dirty="0" err="1"/>
              <a:t>logiciel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2B2047FD-FAC1-B63B-E998-26F998263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03" y="1653309"/>
            <a:ext cx="3147646" cy="32125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D914812-00EB-E893-6015-AEDC6FFF7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514" y="1690186"/>
            <a:ext cx="3732674" cy="321233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7E363B3-96C1-0929-DA07-EF6CFC7E1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309" y="1653309"/>
            <a:ext cx="3732674" cy="323356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3835890-58C5-7F31-62CF-02E89B2308EA}"/>
              </a:ext>
            </a:extLst>
          </p:cNvPr>
          <p:cNvSpPr txBox="1"/>
          <p:nvPr/>
        </p:nvSpPr>
        <p:spPr>
          <a:xfrm>
            <a:off x="4296697" y="5132305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Rendu </a:t>
            </a:r>
            <a:r>
              <a:rPr lang="fr-FR" dirty="0" err="1"/>
              <a:t>spring</a:t>
            </a:r>
            <a:r>
              <a:rPr lang="fr-FR" dirty="0"/>
              <a:t> (</a:t>
            </a:r>
            <a:r>
              <a:rPr lang="fr-FR" dirty="0" err="1"/>
              <a:t>networkX</a:t>
            </a:r>
            <a:r>
              <a:rPr lang="fr-FR" dirty="0"/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409C6F-A5D4-15DA-75DF-A3FD13B02762}"/>
              </a:ext>
            </a:extLst>
          </p:cNvPr>
          <p:cNvSpPr txBox="1"/>
          <p:nvPr/>
        </p:nvSpPr>
        <p:spPr>
          <a:xfrm>
            <a:off x="8167161" y="513230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Rendu planaire (</a:t>
            </a:r>
            <a:r>
              <a:rPr lang="fr-FR" dirty="0" err="1"/>
              <a:t>networkX</a:t>
            </a:r>
            <a:r>
              <a:rPr lang="fr-FR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83F076C-D31E-D7B1-40C6-734363544AFE}"/>
              </a:ext>
            </a:extLst>
          </p:cNvPr>
          <p:cNvSpPr txBox="1"/>
          <p:nvPr/>
        </p:nvSpPr>
        <p:spPr>
          <a:xfrm>
            <a:off x="284187" y="5055228"/>
            <a:ext cx="12089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Paramètres:</a:t>
            </a:r>
            <a:br>
              <a:rPr lang="fr-FR" sz="1400" dirty="0"/>
            </a:br>
            <a:r>
              <a:rPr lang="fr-FR" sz="1400" dirty="0"/>
              <a:t>Gamma</a:t>
            </a:r>
          </a:p>
          <a:p>
            <a:r>
              <a:rPr lang="fr-FR" sz="1400" dirty="0"/>
              <a:t>Trials</a:t>
            </a:r>
          </a:p>
          <a:p>
            <a:r>
              <a:rPr lang="fr-FR" sz="1400" dirty="0" err="1"/>
              <a:t>Seed</a:t>
            </a:r>
            <a:endParaRPr lang="fr-FR" sz="1400" dirty="0"/>
          </a:p>
          <a:p>
            <a:r>
              <a:rPr lang="fr-FR" sz="1400" dirty="0" err="1"/>
              <a:t>Cost</a:t>
            </a:r>
            <a:r>
              <a:rPr lang="fr-FR" sz="1400" dirty="0"/>
              <a:t> </a:t>
            </a:r>
            <a:r>
              <a:rPr lang="fr-FR" sz="1400" dirty="0" err="1"/>
              <a:t>function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80258524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CB8261-EDEA-8353-1D5C-42CC9472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291472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C845D2-B175-5E27-C25D-11C941E3EF1B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13232" y="2147571"/>
            <a:ext cx="11217624" cy="4123944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fr-FR" sz="1600" b="1" dirty="0"/>
              <a:t>L’algorithme proposé atteint un bon équilibre entre précision du classement, topologie de l'arbre en termes de dégénérescence, et performance.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fr-FR" sz="1600" b="1" dirty="0"/>
              <a:t>Des optimisations en </a:t>
            </a:r>
            <a:r>
              <a:rPr lang="fr-FR" sz="1600" b="1" dirty="0" err="1"/>
              <a:t>Cython</a:t>
            </a:r>
            <a:r>
              <a:rPr lang="fr-FR" sz="1600" b="1" dirty="0"/>
              <a:t> ou la réduction de la recherche locale (par exemple en explorant un sous-échantillon de voisins) seraient des pistes naturelles.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fr-FR" sz="1600" b="1" dirty="0"/>
              <a:t>L’extension à des forêts racinées pourrait être envisagée </a:t>
            </a:r>
            <a:r>
              <a:rPr lang="fr-FR" sz="1600" b="1" dirty="0" err="1"/>
              <a:t>pourmodéliser</a:t>
            </a:r>
            <a:r>
              <a:rPr lang="fr-FR" sz="1600" b="1" dirty="0"/>
              <a:t> des préférences multi-groupes.</a:t>
            </a:r>
          </a:p>
          <a:p>
            <a:pPr marL="0" indent="0">
              <a:spcBef>
                <a:spcPts val="2500"/>
              </a:spcBef>
              <a:buNone/>
            </a:pPr>
            <a:endParaRPr lang="fr-FR" sz="1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4468" y="6271515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5918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AED9A0-BD53-7149-9D86-AED241CCC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19" y="1115844"/>
            <a:ext cx="7680960" cy="4631911"/>
          </a:xfrm>
        </p:spPr>
        <p:txBody>
          <a:bodyPr anchor="b">
            <a:normAutofit/>
          </a:bodyPr>
          <a:lstStyle/>
          <a:p>
            <a:r>
              <a:rPr lang="fr-FR" sz="6500"/>
              <a:t>Cahier des charges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1007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E8AC46-1D69-FB4F-FE04-8B7A4D9E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737420"/>
            <a:ext cx="10891913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Représentation</a:t>
            </a:r>
            <a:r>
              <a:rPr lang="en-US" sz="3400" dirty="0"/>
              <a:t> des données </a:t>
            </a:r>
            <a:r>
              <a:rPr lang="en-US" sz="3400" dirty="0" err="1"/>
              <a:t>électorales</a:t>
            </a:r>
            <a:endParaRPr lang="en-US" sz="3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B45142-04CC-6E67-D57C-9D89A55018A7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13231" y="1705114"/>
            <a:ext cx="11456875" cy="4121885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fr-FR" sz="1400" b="1" dirty="0"/>
              <a:t>CONTEXTE:</a:t>
            </a:r>
            <a:br>
              <a:rPr lang="fr-FR" sz="1400" b="1" dirty="0"/>
            </a:br>
            <a:r>
              <a:rPr lang="fr-FR" sz="1600" b="1" dirty="0"/>
              <a:t>Données électorales par rangement single-</a:t>
            </a:r>
            <a:r>
              <a:rPr lang="fr-FR" sz="1600" b="1" dirty="0" err="1"/>
              <a:t>peaked</a:t>
            </a:r>
            <a:endParaRPr lang="fr-FR" sz="1600" b="1" dirty="0"/>
          </a:p>
          <a:p>
            <a:pPr marL="0" indent="0">
              <a:spcBef>
                <a:spcPts val="2500"/>
              </a:spcBef>
              <a:buNone/>
            </a:pPr>
            <a:r>
              <a:rPr lang="fr-FR" sz="1400" b="1" dirty="0"/>
              <a:t>OBJECTIF:</a:t>
            </a:r>
          </a:p>
          <a:p>
            <a:pPr marL="0" lvl="1" indent="0">
              <a:buNone/>
            </a:pPr>
            <a:r>
              <a:rPr lang="fr-FR" sz="1600" b="1" dirty="0"/>
              <a:t>Représentation des données en arbre </a:t>
            </a:r>
            <a:r>
              <a:rPr lang="fr-FR" sz="1600" dirty="0"/>
              <a:t>qui puisse donner </a:t>
            </a:r>
            <a:r>
              <a:rPr lang="fr-FR" sz="1600" b="1" dirty="0"/>
              <a:t>une représentation graphique adéquate des proximités entre candidats </a:t>
            </a:r>
          </a:p>
          <a:p>
            <a:pPr marL="0" lvl="1" indent="0">
              <a:buNone/>
            </a:pPr>
            <a:r>
              <a:rPr lang="fr-FR" sz="1600" b="1" dirty="0"/>
              <a:t>Développement d’une solution </a:t>
            </a:r>
            <a:r>
              <a:rPr lang="fr-FR" sz="1600" dirty="0"/>
              <a:t>de calcul d’arbre rapide, stable et fiable</a:t>
            </a:r>
            <a:br>
              <a:rPr lang="fr-FR" sz="1600" dirty="0"/>
            </a:br>
            <a:endParaRPr lang="fr-FR" sz="1600" dirty="0"/>
          </a:p>
          <a:p>
            <a:pPr marL="0" lvl="1" indent="0">
              <a:buNone/>
            </a:pPr>
            <a:r>
              <a:rPr lang="fr-FR" sz="1400" b="1" dirty="0"/>
              <a:t>CONTRAINTES METHODOLOGIQUE</a:t>
            </a:r>
            <a:br>
              <a:rPr lang="fr-FR" sz="1600" dirty="0"/>
            </a:br>
            <a:r>
              <a:rPr lang="fr-FR" sz="1600" dirty="0"/>
              <a:t>Recherche locale ou algorithme génétique sur arbre non orienté</a:t>
            </a:r>
          </a:p>
          <a:p>
            <a:pPr marL="0" lvl="1" indent="0">
              <a:buNone/>
            </a:pPr>
            <a:r>
              <a:rPr lang="fr-FR" sz="1400" dirty="0"/>
              <a:t> </a:t>
            </a:r>
          </a:p>
          <a:p>
            <a:pPr marL="0" lvl="1" indent="0">
              <a:buNone/>
            </a:pPr>
            <a:r>
              <a:rPr lang="fr-FR" sz="1400" dirty="0"/>
              <a:t>DATASET:</a:t>
            </a:r>
            <a:br>
              <a:rPr lang="fr-FR" sz="1400" dirty="0"/>
            </a:br>
            <a:r>
              <a:rPr lang="fr-FR" sz="1600" b="1" dirty="0"/>
              <a:t>l'expérience "voter autrement" 2017-2020 : 11000 rangements, 11 candidats, 4 candidats préférés par rangement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1499668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F529FB-0AFD-DED0-4137-9AE8551E5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19" y="1115844"/>
            <a:ext cx="7680960" cy="4631911"/>
          </a:xfrm>
        </p:spPr>
        <p:txBody>
          <a:bodyPr anchor="b">
            <a:normAutofit/>
          </a:bodyPr>
          <a:lstStyle/>
          <a:p>
            <a:r>
              <a:rPr lang="fr-FR" sz="6500" dirty="0"/>
              <a:t>Spécification du problème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5984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8D3FC7-BE51-EC03-31C7-84EC2634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1"/>
            <a:ext cx="10981649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SPECIFICATIONS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40B6F7-F0F6-9D3A-E549-3DCDF6947F9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79" y="1821649"/>
            <a:ext cx="10981649" cy="528826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fr-FR" sz="1400" b="1" dirty="0"/>
              <a:t>REPRESENTATION DES CLASSEMENTS</a:t>
            </a:r>
            <a:br>
              <a:rPr lang="fr-FR" sz="1400" b="1" dirty="0"/>
            </a:br>
            <a:r>
              <a:rPr lang="fr-FR" sz="1400" b="1" dirty="0"/>
              <a:t>Structure d’arbre non orientée, que l’on oriente temporairement sur le mieux classé 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fr-FR" sz="1400" b="1" dirty="0"/>
              <a:t>RECHERCHE D’UN ARBRE OPTIMAL </a:t>
            </a:r>
            <a:br>
              <a:rPr lang="fr-FR" sz="1400" b="1" dirty="0"/>
            </a:br>
            <a:r>
              <a:rPr lang="fr-FR" sz="1400" b="1" dirty="0"/>
              <a:t>Pour chaque </a:t>
            </a:r>
            <a:r>
              <a:rPr lang="fr-FR" sz="1400" b="1" dirty="0" err="1"/>
              <a:t>ranking</a:t>
            </a:r>
            <a:r>
              <a:rPr lang="fr-FR" sz="1400" b="1" dirty="0"/>
              <a:t>, on évalue les violations de préférence avec une </a:t>
            </a:r>
            <a:r>
              <a:rPr lang="fr-FR" sz="1500" b="1" dirty="0"/>
              <a:t>fonction de coût</a:t>
            </a:r>
            <a:br>
              <a:rPr lang="fr-FR" sz="1500" b="1" dirty="0"/>
            </a:br>
            <a:r>
              <a:rPr lang="fr-FR" sz="1400" b="1" dirty="0"/>
              <a:t>L’arbre optimal minimise la fonction  de coût sur tous les classements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fr-FR" sz="1400" b="1" dirty="0"/>
              <a:t>LA SPECIFICATION DE LA FONCTION DE COÛT EST ESSENTIELLE CAR ELLE CONDITIONNE LA COMPLEXITE, LA CONVERGENCE, LA TOPOLOGIE POSSIBLE DES ARBRES GENERES, L’ L’EFFICACITE DE L’ALGORITHME</a:t>
            </a:r>
          </a:p>
          <a:p>
            <a:pPr marL="0" indent="0">
              <a:spcBef>
                <a:spcPts val="2500"/>
              </a:spcBef>
              <a:buNone/>
            </a:pPr>
            <a:endParaRPr lang="fr-FR" sz="1400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3B7FEAE0-FA74-F7D2-34D9-D00571C50D9D}"/>
              </a:ext>
            </a:extLst>
          </p:cNvPr>
          <p:cNvSpPr/>
          <p:nvPr/>
        </p:nvSpPr>
        <p:spPr>
          <a:xfrm>
            <a:off x="713232" y="4871443"/>
            <a:ext cx="659707" cy="3913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AD0A31-B4A9-B9F1-07BD-29407F1B0468}"/>
              </a:ext>
            </a:extLst>
          </p:cNvPr>
          <p:cNvSpPr txBox="1"/>
          <p:nvPr/>
        </p:nvSpPr>
        <p:spPr>
          <a:xfrm>
            <a:off x="1446092" y="4796678"/>
            <a:ext cx="10259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La phase exploratoire a consisté à inventorier, puis évaluer différentes fonctions de coût </a:t>
            </a:r>
          </a:p>
        </p:txBody>
      </p:sp>
    </p:spTree>
    <p:extLst>
      <p:ext uri="{BB962C8B-B14F-4D97-AF65-F5344CB8AC3E}">
        <p14:creationId xmlns:p14="http://schemas.microsoft.com/office/powerpoint/2010/main" val="33531805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006838-0A93-F41B-34AC-0735EB18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10838688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Fonction</a:t>
            </a:r>
            <a:r>
              <a:rPr lang="en-US" dirty="0"/>
              <a:t> de </a:t>
            </a:r>
            <a:r>
              <a:rPr lang="en-US" dirty="0" err="1"/>
              <a:t>coût</a:t>
            </a:r>
            <a:r>
              <a:rPr lang="en-US" dirty="0"/>
              <a:t> </a:t>
            </a:r>
            <a:r>
              <a:rPr lang="en-US" dirty="0" err="1"/>
              <a:t>identifiées</a:t>
            </a:r>
            <a:r>
              <a:rPr lang="en-US" dirty="0"/>
              <a:t>, </a:t>
            </a:r>
            <a:r>
              <a:rPr lang="en-US" dirty="0" err="1"/>
              <a:t>évaluées</a:t>
            </a:r>
            <a:r>
              <a:rPr lang="en-US" dirty="0"/>
              <a:t> et non </a:t>
            </a:r>
            <a:r>
              <a:rPr lang="en-US" dirty="0" err="1"/>
              <a:t>retenues</a:t>
            </a:r>
            <a:r>
              <a:rPr lang="en-US" dirty="0"/>
              <a:t>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391CF1-0389-80DE-BC3F-8E370206E82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80" y="2735628"/>
            <a:ext cx="9988591" cy="5288267"/>
          </a:xfrm>
        </p:spPr>
        <p:txBody>
          <a:bodyPr>
            <a:normAutofit/>
          </a:bodyPr>
          <a:lstStyle/>
          <a:p>
            <a:pPr lvl="0"/>
            <a:r>
              <a:rPr lang="fr-FR" b="1" dirty="0"/>
              <a:t>Violations dans un arbre orienté de façon statique</a:t>
            </a:r>
            <a:endParaRPr lang="fr-FR" dirty="0"/>
          </a:p>
          <a:p>
            <a:pPr lvl="0"/>
            <a:r>
              <a:rPr lang="fr-FR" b="1" dirty="0"/>
              <a:t>Cout binaire de connexité</a:t>
            </a:r>
          </a:p>
          <a:p>
            <a:pPr lvl="0"/>
            <a:r>
              <a:rPr lang="fr-FR" b="1" dirty="0"/>
              <a:t>Cout de connexité maximale</a:t>
            </a:r>
          </a:p>
        </p:txBody>
      </p:sp>
    </p:spTree>
    <p:extLst>
      <p:ext uri="{BB962C8B-B14F-4D97-AF65-F5344CB8AC3E}">
        <p14:creationId xmlns:p14="http://schemas.microsoft.com/office/powerpoint/2010/main" val="18015065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FAB8B6-5839-7D07-B8E0-BAFC8E40E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988265-7D50-5785-7757-B23652729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804333-9316-5014-65B3-61187FACE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B15D7B-C3FA-184E-9B43-E083C78E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10838688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Fonction</a:t>
            </a:r>
            <a:r>
              <a:rPr lang="en-US" dirty="0"/>
              <a:t> de </a:t>
            </a:r>
            <a:r>
              <a:rPr lang="en-US" dirty="0" err="1"/>
              <a:t>coût</a:t>
            </a:r>
            <a:r>
              <a:rPr lang="en-US" dirty="0"/>
              <a:t> </a:t>
            </a:r>
            <a:r>
              <a:rPr lang="en-US" dirty="0" err="1"/>
              <a:t>retenue</a:t>
            </a:r>
            <a:r>
              <a:rPr lang="en-US" dirty="0"/>
              <a:t>, </a:t>
            </a:r>
            <a:r>
              <a:rPr lang="en-US" dirty="0" err="1"/>
              <a:t>dite</a:t>
            </a:r>
            <a:r>
              <a:rPr lang="en-US" dirty="0"/>
              <a:t> “Re-Rooted”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62167E-558E-47FA-7B4A-C91CC1D68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DD50DB-134C-88E7-C7B0-A7836D6E26F9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80" y="2003620"/>
            <a:ext cx="7609185" cy="5288267"/>
          </a:xfrm>
        </p:spPr>
        <p:txBody>
          <a:bodyPr>
            <a:normAutofit/>
          </a:bodyPr>
          <a:lstStyle/>
          <a:p>
            <a:pPr lvl="0"/>
            <a:r>
              <a:rPr lang="fr-FR" b="1" dirty="0"/>
              <a:t>On choisit comme racine l’élément r_1 (première préférence).</a:t>
            </a:r>
          </a:p>
          <a:p>
            <a:pPr lvl="0"/>
            <a:r>
              <a:rPr lang="fr-FR" b="1" dirty="0"/>
              <a:t>On oriente l’arbre en BFS à partir de cette racine.</a:t>
            </a:r>
          </a:p>
          <a:p>
            <a:pPr lvl="0"/>
            <a:r>
              <a:rPr lang="fr-FR" b="1" dirty="0"/>
              <a:t>On compte les violations (paires inversées) </a:t>
            </a:r>
          </a:p>
          <a:p>
            <a:pPr lvl="0"/>
            <a:r>
              <a:rPr lang="fr-FR" b="1" dirty="0"/>
              <a:t>On compte les ordres manqués (ordonnées, mais avec profondeurs égales)</a:t>
            </a:r>
          </a:p>
          <a:p>
            <a:pPr lvl="0"/>
            <a:r>
              <a:rPr lang="fr-FR" b="1" dirty="0"/>
              <a:t>On normalise par le nombre de paires dans r.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3B7FEAE0-FA74-F7D2-34D9-D00571C50D9D}"/>
              </a:ext>
            </a:extLst>
          </p:cNvPr>
          <p:cNvSpPr/>
          <p:nvPr/>
        </p:nvSpPr>
        <p:spPr>
          <a:xfrm>
            <a:off x="795018" y="5338535"/>
            <a:ext cx="659707" cy="3913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478AFD-795E-7988-0CE9-5564ED2CC436}"/>
              </a:ext>
            </a:extLst>
          </p:cNvPr>
          <p:cNvSpPr txBox="1"/>
          <p:nvPr/>
        </p:nvSpPr>
        <p:spPr>
          <a:xfrm>
            <a:off x="1609664" y="5119113"/>
            <a:ext cx="9112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Garantit que l’arbre, bien que non orienté à l’origine </a:t>
            </a:r>
            <a:br>
              <a:rPr lang="fr-FR" sz="2000" dirty="0"/>
            </a:br>
            <a:r>
              <a:rPr lang="fr-FR" sz="2000" dirty="0"/>
              <a:t>valorise fortement la structure single-</a:t>
            </a:r>
            <a:r>
              <a:rPr lang="fr-FR" sz="2000" dirty="0" err="1"/>
              <a:t>peaked</a:t>
            </a:r>
            <a:r>
              <a:rPr lang="fr-FR" sz="2000" dirty="0"/>
              <a:t> sans pour autant limiter les topologies d’arbre possibles</a:t>
            </a:r>
          </a:p>
        </p:txBody>
      </p:sp>
    </p:spTree>
    <p:extLst>
      <p:ext uri="{BB962C8B-B14F-4D97-AF65-F5344CB8AC3E}">
        <p14:creationId xmlns:p14="http://schemas.microsoft.com/office/powerpoint/2010/main" val="11603341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6C8C2A-8F7C-272D-726F-A58238C22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19" y="1115844"/>
            <a:ext cx="7680960" cy="4631911"/>
          </a:xfrm>
        </p:spPr>
        <p:txBody>
          <a:bodyPr anchor="b">
            <a:normAutofit/>
          </a:bodyPr>
          <a:lstStyle/>
          <a:p>
            <a:r>
              <a:rPr lang="fr-FR" sz="6500"/>
              <a:t>Formulation de la solution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188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1107</Words>
  <Application>Microsoft Office PowerPoint</Application>
  <PresentationFormat>Widescreen</PresentationFormat>
  <Paragraphs>171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Arial</vt:lpstr>
      <vt:lpstr>Bierstadt</vt:lpstr>
      <vt:lpstr>Cambria Math</vt:lpstr>
      <vt:lpstr>Grandview Display</vt:lpstr>
      <vt:lpstr>DashVTI</vt:lpstr>
      <vt:lpstr>Rapport de Projet Construction d’un Arbre de Classement Single-Peaked à partir de Classements Partiels   </vt:lpstr>
      <vt:lpstr>Plan</vt:lpstr>
      <vt:lpstr>Cahier des charges</vt:lpstr>
      <vt:lpstr>Représentation des données électorales</vt:lpstr>
      <vt:lpstr>Spécification du problème</vt:lpstr>
      <vt:lpstr>SPECIFICATIONS</vt:lpstr>
      <vt:lpstr>Fonction de coût identifiées, évaluées et non retenues  </vt:lpstr>
      <vt:lpstr>Fonction de coût retenue, dite “Re-Rooted”</vt:lpstr>
      <vt:lpstr>Formulation de la solution</vt:lpstr>
      <vt:lpstr>Formulation mathématique  </vt:lpstr>
      <vt:lpstr>Formulation mathématique de la function de coût  </vt:lpstr>
      <vt:lpstr>Conception de l’Algorithme</vt:lpstr>
      <vt:lpstr>Principe de l’algorithme</vt:lpstr>
      <vt:lpstr>Calcul de la complexité de l’algorithme</vt:lpstr>
      <vt:lpstr>Implémentation et résultats</vt:lpstr>
      <vt:lpstr>Choix technologiques et architecture logicielle</vt:lpstr>
      <vt:lpstr>Vitesse de convergence en recherche locale</vt:lpstr>
      <vt:lpstr>Résultats: impact des paramètres et vitesse </vt:lpstr>
      <vt:lpstr>Sans optimisation, l’algorithme est trop lent</vt:lpstr>
      <vt:lpstr>L’optimisation a permis de gagner un facteur 40, rendant l’algorithme exploitable sur tout le jeu d’essai (1 seconde)</vt:lpstr>
      <vt:lpstr>Le logiciel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 Ladet</dc:creator>
  <cp:lastModifiedBy>michel ladet</cp:lastModifiedBy>
  <cp:revision>7</cp:revision>
  <dcterms:created xsi:type="dcterms:W3CDTF">2025-05-15T20:26:01Z</dcterms:created>
  <dcterms:modified xsi:type="dcterms:W3CDTF">2025-05-16T08:14:49Z</dcterms:modified>
</cp:coreProperties>
</file>