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9D4074-DCD1-4FC7-8394-449E9BEB96A4}">
  <a:tblStyle styleId="{A89D4074-DCD1-4FC7-8394-449E9BEB96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f2443e4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f2443e4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f2443e4b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f2443e4b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f2443e4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f2443e4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f2443e4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f2443e4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f2443e4b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f2443e4b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5f2443e4b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5f2443e4b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f2443e4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f2443e4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f2443e4b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5f2443e4b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f2443e4b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f2443e4b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5f2443e4b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5f2443e4b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f2443e4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f2443e4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f2443e4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f2443e4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909.02108" TargetMode="External"/><Relationship Id="rId4" Type="http://schemas.openxmlformats.org/officeDocument/2006/relationships/hyperlink" Target="https://arxiv.org/abs/1909.0210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Quantum Natural Finite Difference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995475" y="1965700"/>
            <a:ext cx="18207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shows how the QNG </a:t>
            </a:r>
            <a:r>
              <a:rPr lang="en"/>
              <a:t>converges</a:t>
            </a:r>
            <a:r>
              <a:rPr lang="en"/>
              <a:t> faster than the rest optimizers.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5" y="920900"/>
            <a:ext cx="6897751" cy="29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552625" y="3910775"/>
            <a:ext cx="2848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 :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088" y="703275"/>
            <a:ext cx="573146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4326663" y="1208925"/>
            <a:ext cx="26025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SPSA</a:t>
            </a:r>
            <a:r>
              <a:rPr lang="en" sz="1800"/>
              <a:t> vs. </a:t>
            </a:r>
            <a:r>
              <a:rPr lang="en" sz="1800">
                <a:solidFill>
                  <a:srgbClr val="4A86E8"/>
                </a:solidFill>
              </a:rPr>
              <a:t>QNFD (ours)</a:t>
            </a:r>
            <a:endParaRPr sz="1800">
              <a:solidFill>
                <a:srgbClr val="4A86E8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 rot="-5400000">
            <a:off x="482088" y="1639100"/>
            <a:ext cx="2602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4183488" y="4280950"/>
            <a:ext cx="2602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2"/>
                </a:solidFill>
              </a:rPr>
              <a:t>APPLICATIONS</a:t>
            </a:r>
            <a:endParaRPr b="1" sz="3000" u="sng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possibility to train quantum algorithms (VQE) using gradient descent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near-term noisy devices it may be of interest to study the relevant geometry for density matrices.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[1].</a:t>
            </a:r>
            <a:r>
              <a:rPr lang="en"/>
              <a:t> 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James Stokes, Josh Izaac, Nathan Killoran, Giuseppe Carleo. “Quantum Natural Gradient.”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 </a:t>
            </a:r>
            <a:r>
              <a:rPr lang="en" sz="1150">
                <a:solidFill>
                  <a:srgbClr val="2A649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arXiv:1909.02108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2019.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589688" y="2524175"/>
            <a:ext cx="2541000" cy="111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Quantum Computer: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energy of a Hamiltonian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431288" y="2524175"/>
            <a:ext cx="2541000" cy="111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Classical Optimizer: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new parameters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2498012">
            <a:off x="4299879" y="1682980"/>
            <a:ext cx="1213793" cy="1162371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-8100000">
            <a:off x="4182077" y="3279793"/>
            <a:ext cx="1213820" cy="116248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945875" y="234750"/>
            <a:ext cx="7921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VQE: A hybrid quantum algorithm </a:t>
            </a:r>
            <a:endParaRPr sz="3600"/>
          </a:p>
        </p:txBody>
      </p:sp>
      <p:sp>
        <p:nvSpPr>
          <p:cNvPr id="65" name="Google Shape;65;p14"/>
          <p:cNvSpPr txBox="1"/>
          <p:nvPr/>
        </p:nvSpPr>
        <p:spPr>
          <a:xfrm>
            <a:off x="3271575" y="1426575"/>
            <a:ext cx="3034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resulting from parameters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389375" y="4505600"/>
            <a:ext cx="3034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Parameters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450" y="740700"/>
            <a:ext cx="6184876" cy="425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008450" y="103775"/>
            <a:ext cx="66969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Existing Aqua Optimizers</a:t>
            </a:r>
            <a:endParaRPr sz="2500"/>
          </a:p>
        </p:txBody>
      </p:sp>
      <p:sp>
        <p:nvSpPr>
          <p:cNvPr id="73" name="Google Shape;73;p15"/>
          <p:cNvSpPr txBox="1"/>
          <p:nvPr/>
        </p:nvSpPr>
        <p:spPr>
          <a:xfrm>
            <a:off x="4660325" y="330075"/>
            <a:ext cx="5925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275" y="470700"/>
            <a:ext cx="5971451" cy="32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234800" y="4042300"/>
            <a:ext cx="6674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Taken from “</a:t>
            </a:r>
            <a:r>
              <a:rPr lang="en"/>
              <a:t>On the natural gradient for variational quantum eigensolver - Naoki Yamamoto”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008450" y="103775"/>
            <a:ext cx="66969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Singular Points In Parameter space (</a:t>
            </a:r>
            <a:r>
              <a:rPr lang="en" sz="2500"/>
              <a:t>BAD)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Natural Gradient (QNG) Optimizers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492500"/>
            <a:ext cx="8520600" cy="30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Moves past singular points fast.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Tailor made for quantum computers.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 3d circuit evaluations per optimization step.</a:t>
            </a:r>
            <a:endParaRPr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</a:t>
            </a:r>
            <a:r>
              <a:rPr lang="en" sz="1800"/>
              <a:t> is the number of parameters.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64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QNG</a:t>
            </a:r>
            <a:br>
              <a:rPr lang="en"/>
            </a:br>
            <a:r>
              <a:rPr lang="en"/>
              <a:t>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QNG algorithm uses analytic gradients: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(requires 2d circuit evaluations to get those gradients)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optimizer: Quantum Natural Finite Differences: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need analytic gradients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 u="sng"/>
              <a:t>Our approach needs only d evaluations! Rather than 3d</a:t>
            </a:r>
            <a:endParaRPr b="1" sz="2400"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(d = number of parameters in our variational circuit)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9"/>
          <p:cNvGraphicFramePr/>
          <p:nvPr/>
        </p:nvGraphicFramePr>
        <p:xfrm>
          <a:off x="1414588" y="120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{A89D4074-DCD1-4FC7-8394-449E9BEB96A4}</a:tableStyleId>
              </a:tblPr>
              <a:tblGrid>
                <a:gridCol w="1601375"/>
                <a:gridCol w="1601375"/>
                <a:gridCol w="1601375"/>
                <a:gridCol w="1601375"/>
              </a:tblGrid>
              <a:tr h="53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SPSA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QNFD</a:t>
                      </a:r>
                      <a:endParaRPr sz="24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QNG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53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 Robustness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Good!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Good!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Circuits run per optimization step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d+2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6175"/>
            <a:ext cx="8839200" cy="410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1625"/>
            <a:ext cx="8839201" cy="282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