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a:p>
        </p:txBody>
      </p:sp>
      <p:sp>
        <p:nvSpPr>
          <p:cNvPr id="62" name="Shape 62"/>
          <p:cNvSpPr/>
          <p:nvPr>
            <p:ph type="body" sz="quarter" idx="1"/>
          </p:nvPr>
        </p:nvSpPr>
        <p:spPr>
          <a:prstGeom prst="rect">
            <a:avLst/>
          </a:prstGeom>
        </p:spPr>
        <p:txBody>
          <a:bodyPr/>
          <a:lstStyle/>
          <a:p>
            <a:pPr/>
            <a:r>
              <a:t>(Remember that by this point, folks will have already printed "Watch out world" as part of setup, so this is review.)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When slicing, Python starts counting at zero.  This is tricky to remember at first, but you'll get used to it! Mention that "index" is just Python's jargon term for "slicing number" or "position."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Emphasize that the second slicing number isn't inclusive — the returned value stops just short of the second slicing number.</a:t>
            </a:r>
          </a:p>
          <a:p>
            <a:pPr/>
            <a:r>
              <a:t>Mnemonic: How many characters do you get back? </a:t>
            </a:r>
            <a:r>
              <a:rPr>
                <a:latin typeface="Avenir Heavy"/>
                <a:ea typeface="Avenir Heavy"/>
                <a:cs typeface="Avenir Heavy"/>
                <a:sym typeface="Avenir Heavy"/>
              </a:rPr>
              <a:t>5 - 1 = 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Once you’ve explained this slide, this is where you’ll have six teaching assistants come up to hold up the sheets of paper spelling out P Y T H O N</a:t>
            </a:r>
          </a:p>
          <a:p>
            <a:pPr/>
            <a:r>
              <a:t>Have them also hold up their slicing number, and ask them to act out different slices.  Don’t make them too complicated, but it’s a fun way to get audience participation and explain the concept another way.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Be sure to mistakenly print "My name is: {0} and my age is: {1}" without the .format( ) to emphasize what .format( ) actually does.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When in doubt, print it out. So let's print out phone[4:] in between lines 1 and 2 just to see what it is. Okay, it's 555-6789. So we're going to drop "555-6789" into the placeholder.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Explain that a tweet has to be 140 characters or fewer, so this can help us see how many characters we have left.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Why do we need to use quotes around the phone? What happens when we don't? </a:t>
            </a:r>
          </a:p>
          <a:p>
            <a:pPr/>
            <a:r>
              <a:t>Be sure to point out that the "different format" has parentheses around the area code, whereas there aren't any parentheses in our phone to begin with.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Hey Python, can you find the at symbol in the variable </a:t>
            </a:r>
            <a:r>
              <a:rPr>
                <a:latin typeface="Avenir Heavy"/>
                <a:ea typeface="Avenir Heavy"/>
                <a:cs typeface="Avenir Heavy"/>
                <a:sym typeface="Avenir Heavy"/>
              </a:rPr>
              <a:t>email</a:t>
            </a:r>
            <a:r>
              <a:t>?</a:t>
            </a:r>
          </a:p>
          <a:p>
            <a:pPr/>
            <a:r>
              <a:t>Python will tell you the position (slicing number) of where it found what you were looking for. If Python couldn't find it, you'll get </a:t>
            </a:r>
            <a:r>
              <a:rPr>
                <a:latin typeface="Avenir Heavy"/>
                <a:ea typeface="Avenir Heavy"/>
                <a:cs typeface="Avenir Heavy"/>
                <a:sym typeface="Avenir Heavy"/>
              </a:rPr>
              <a:t>-1</a:t>
            </a:r>
            <a:r>
              <a:t> to say "I couldn't find that."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Our hashtag is the same as our twitter handle, so we can use the variable for both purposes!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Be sure to spend some time on this and have folks try it out.  The reasons behind it are a bit out of scope for lesson 1, but allude to the fact that </a:t>
            </a:r>
            <a:r>
              <a:rPr>
                <a:latin typeface="Avenir Heavy"/>
                <a:ea typeface="Avenir Heavy"/>
                <a:cs typeface="Avenir Heavy"/>
                <a:sym typeface="Avenir Heavy"/>
              </a:rPr>
              <a:t>both behaviors are useful</a:t>
            </a:r>
            <a:r>
              <a:t>, and just knowing that we can do either is helpful.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p>
            <a:pPr/>
            <a:r>
              <a:t>One prints the contents of the variable, the other prints the </a:t>
            </a:r>
            <a:r>
              <a:rPr>
                <a:latin typeface="Avenir Heavy"/>
                <a:ea typeface="Avenir Heavy"/>
                <a:cs typeface="Avenir Heavy"/>
                <a:sym typeface="Avenir Heavy"/>
              </a:rPr>
              <a:t>actual text</a:t>
            </a:r>
            <a:r>
              <a:t> "twitter"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Hey Python, can you measure the length of something?</a:t>
            </a:r>
          </a:p>
          <a:p>
            <a:pPr/>
            <a:r>
              <a:t>Sure, what would you like me to measure?</a:t>
            </a:r>
          </a:p>
          <a:p>
            <a:pPr/>
            <a:r>
              <a:t>Can you tell me how long the variable </a:t>
            </a:r>
            <a:r>
              <a:rPr>
                <a:latin typeface="Avenir Heavy"/>
                <a:ea typeface="Avenir Heavy"/>
                <a:cs typeface="Avenir Heavy"/>
                <a:sym typeface="Avenir Heavy"/>
              </a:rPr>
              <a:t>tweet</a:t>
            </a:r>
            <a:r>
              <a:t> is?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Hey Python, can you look for every at symbol in a string and replace them all with hashtags?</a:t>
            </a:r>
          </a:p>
          <a:p>
            <a:pPr/>
            <a:r>
              <a:t>Sure, which string do you want me to do that to?</a:t>
            </a:r>
          </a:p>
          <a:p>
            <a:pPr/>
            <a:r>
              <a:t>In the variable twitter, because that's what comes before the .replace(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Hey Python, can you measure the length of the variable </a:t>
            </a:r>
            <a:r>
              <a:rPr>
                <a:latin typeface="Avenir Heavy"/>
                <a:ea typeface="Avenir Heavy"/>
                <a:cs typeface="Avenir Heavy"/>
                <a:sym typeface="Avenir Heavy"/>
              </a:rPr>
              <a:t>tweet</a:t>
            </a:r>
            <a:r>
              <a:t>?</a:t>
            </a:r>
          </a:p>
          <a:p>
            <a:pPr/>
            <a:r>
              <a:t>And once you've done that, can you save that into the variable </a:t>
            </a:r>
            <a:r>
              <a:rPr>
                <a:latin typeface="Avenir Heavy"/>
                <a:ea typeface="Avenir Heavy"/>
                <a:cs typeface="Avenir Heavy"/>
                <a:sym typeface="Avenir Heavy"/>
              </a:rPr>
              <a:t>length</a:t>
            </a:r>
            <a:r>
              <a:t>?</a:t>
            </a:r>
          </a:p>
          <a:p>
            <a:pPr/>
            <a:r>
              <a:t>Thanks, now I can re-use that without having to calculate it each time.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This example will find the start of the area code.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Note the indentation in lines 5 and 7. Python cares a lot about indentation, it's how it knows that the statement in line 5 belongs to the conditional in line 4.</a:t>
            </a:r>
          </a:p>
          <a:p>
            <a:pPr/>
            <a:r>
              <a:t>A common mistake is adding a condition to the "else" portion.</a:t>
            </a:r>
          </a:p>
          <a:p>
            <a:pPr/>
            <a:r>
              <a:t>Else is used as the catch-all for all other conditions that didn't match.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The most common mistake when writing conditionals is forgetting the colon at the end.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Mnemonic for ==: are these </a:t>
            </a:r>
            <a:r>
              <a:rPr>
                <a:latin typeface="Avenir Heavy"/>
                <a:ea typeface="Avenir Heavy"/>
                <a:cs typeface="Avenir Heavy"/>
                <a:sym typeface="Avenir Heavy"/>
              </a:rPr>
              <a:t>two things</a:t>
            </a:r>
            <a:r>
              <a:t> equal?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Be sure to announce the mnemonic for !=:</a:t>
            </a:r>
          </a:p>
          <a:p>
            <a:pPr/>
            <a:r>
              <a:t>This is NOT! equal</a:t>
            </a:r>
          </a:p>
          <a:p>
            <a:pPr/>
            <a:r>
              <a:t>This is also a good time to rehash the equality operator.  These TWO things are equal.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Thinking about multiple choice forms can be helpful to thinking about how we can use conditionals to change Python's behavior.</a:t>
            </a:r>
          </a:p>
          <a:p>
            <a:pPr/>
            <a:r>
              <a:t>In the previous example, we saw </a:t>
            </a:r>
            <a:r>
              <a:rPr>
                <a:latin typeface="Avenir Heavy"/>
                <a:ea typeface="Avenir Heavy"/>
                <a:cs typeface="Avenir Heavy"/>
                <a:sym typeface="Avenir Heavy"/>
              </a:rPr>
              <a:t>if</a:t>
            </a:r>
            <a:r>
              <a:t> and </a:t>
            </a:r>
            <a:r>
              <a:rPr>
                <a:latin typeface="Avenir Heavy"/>
                <a:ea typeface="Avenir Heavy"/>
                <a:cs typeface="Avenir Heavy"/>
                <a:sym typeface="Avenir Heavy"/>
              </a:rPr>
              <a:t>else. </a:t>
            </a:r>
            <a:r>
              <a:t>Now we'll take a look at </a:t>
            </a:r>
            <a:r>
              <a:rPr>
                <a:latin typeface="Avenir Heavy"/>
                <a:ea typeface="Avenir Heavy"/>
                <a:cs typeface="Avenir Heavy"/>
                <a:sym typeface="Avenir Heavy"/>
              </a:rPr>
              <a:t>elif</a:t>
            </a:r>
            <a:r>
              <a:t>, which is used to create a multiple-choice structure.</a:t>
            </a:r>
          </a:p>
          <a:p>
            <a:pPr/>
            <a:r>
              <a:t>We're pretty familiar with the image on the left: you can only choose one. Do you live in DC, or Maryland, or Virginia, or somewhere else?</a:t>
            </a:r>
          </a:p>
          <a:p>
            <a:pPr/>
            <a:r>
              <a:t>And the image on the right is exactly the same -- just in Python code.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Here's a flowchart that shows a conditional with more than one option.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Strings are just Python's jargon word for "text"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r>
              <a:t>Our first conditional in line 3 asks "is teaching assistants exactly equal to zero"? If that's not true, then the "elif" statement in line 5 will ask, "is teaching assistants less than students divided by 5 (which is roughly 5 students per table?)".  Elif is like "but, if".</a:t>
            </a:r>
          </a:p>
          <a:p>
            <a:pPr/>
            <a:r>
              <a:t>If neither of those is true, then lines 7-8 will run.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sldImg"/>
          </p:nvPr>
        </p:nvSpPr>
        <p:spPr>
          <a:prstGeom prst="rect">
            <a:avLst/>
          </a:prstGeom>
        </p:spPr>
        <p:txBody>
          <a:bodyPr/>
          <a:lstStyle/>
          <a:p>
            <a:pPr/>
          </a:p>
        </p:txBody>
      </p:sp>
      <p:sp>
        <p:nvSpPr>
          <p:cNvPr id="318" name="Shape 318"/>
          <p:cNvSpPr/>
          <p:nvPr>
            <p:ph type="body" sz="quarter" idx="1"/>
          </p:nvPr>
        </p:nvSpPr>
        <p:spPr>
          <a:prstGeom prst="rect">
            <a:avLst/>
          </a:prstGeom>
        </p:spPr>
        <p:txBody>
          <a:bodyPr/>
          <a:lstStyle/>
          <a:p>
            <a:pPr/>
            <a:r>
              <a:t>Let's put those two flowcharts together.</a:t>
            </a:r>
          </a:p>
          <a:p>
            <a:pPr/>
            <a:r>
              <a:t>Important to note here: Lines 6-9 and 11-16 are evaluated separately.</a:t>
            </a:r>
          </a:p>
          <a:p>
            <a:pPr/>
            <a:r>
              <a:t>In other words, the questions are asked separately.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r>
              <a:t>Remind students that comments are good for designing the structure of your program before you actually write the code.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Remind students that comments are good for designing the structure of your program before you actually write the code.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r>
              <a:t>Play around with your numbers and test! Did you get the results you were expecting?</a:t>
            </a:r>
          </a:p>
          <a:p>
            <a:pPr/>
            <a:r>
              <a:t>As a stretch goal, how many volunteers are you above or behind by?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Explain how lines 8-14 will only run when the lesson is greater than or equal to four.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When you get here, pivot to demos if there is time. After demos, bring it back here.</a:t>
            </a:r>
          </a:p>
          <a:p>
            <a:pPr/>
            <a:r>
              <a:t>Be sure to open the playtime exercise and walk folks through how to get the code (Raw) and copy/paste it into Sublime or IDLE so they can get started on the exercise.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sldImg"/>
          </p:nvPr>
        </p:nvSpPr>
        <p:spPr>
          <a:prstGeom prst="rect">
            <a:avLst/>
          </a:prstGeom>
        </p:spPr>
        <p:txBody>
          <a:bodyPr/>
          <a:lstStyle/>
          <a:p>
            <a:pPr/>
          </a:p>
        </p:txBody>
      </p:sp>
      <p:sp>
        <p:nvSpPr>
          <p:cNvPr id="90" name="Shape 90"/>
          <p:cNvSpPr/>
          <p:nvPr>
            <p:ph type="body" sz="quarter" idx="1"/>
          </p:nvPr>
        </p:nvSpPr>
        <p:spPr>
          <a:prstGeom prst="rect">
            <a:avLst/>
          </a:prstGeom>
        </p:spPr>
        <p:txBody>
          <a:bodyPr/>
          <a:lstStyle/>
          <a:p>
            <a:pPr/>
            <a:r>
              <a:t>Take time to let everyone try it out. Explain how Python gets confused and thinks the string ends early. Use your hands and point it out on the screen.</a:t>
            </a:r>
          </a:p>
          <a:p>
            <a:pPr/>
            <a:r>
              <a:t>Make this error yourself, and step through how to read the error and understand what happened. Either comment out or delete the bad print statement before continuing.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a:p>
        </p:txBody>
      </p:sp>
      <p:sp>
        <p:nvSpPr>
          <p:cNvPr id="97" name="Shape 97"/>
          <p:cNvSpPr/>
          <p:nvPr>
            <p:ph type="body" sz="quarter" idx="1"/>
          </p:nvPr>
        </p:nvSpPr>
        <p:spPr>
          <a:prstGeom prst="rect">
            <a:avLst/>
          </a:prstGeom>
        </p:spPr>
        <p:txBody>
          <a:bodyPr/>
          <a:lstStyle/>
          <a:p>
            <a:pPr/>
            <a:r>
              <a:t>Note how the string contains both single quotes and double quotes as part of the actual text, and that this would be difficult without using a triple quoted string.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a:r>
              <a:t>Mnemonic: the backslash is by the backspace key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r>
              <a:t>Emphasize that there are many ways to approach this, including using a triple-quoted string or by adding special characters within a single-quoted string.</a:t>
            </a:r>
          </a:p>
          <a:p>
            <a:pPr/>
            <a:r>
              <a:t>Re-emphasize this once you bring it back.  Be sure to mention that if things didn't line up how you wanted them to, that you can play with the spacing until it looks the way you want it.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len( ) measures the length of whatever is inside the parentheses.</a:t>
            </a:r>
          </a:p>
          <a:p>
            <a:pPr/>
            <a:r>
              <a:t>Hey Python, can you measure the length of something for me?</a:t>
            </a:r>
          </a:p>
          <a:p>
            <a:pPr/>
            <a:r>
              <a:t>Sure, what do you want me to measure?</a:t>
            </a:r>
          </a:p>
          <a:p>
            <a:pPr/>
            <a:r>
              <a:t>Please measure what's in the variable </a:t>
            </a:r>
            <a:r>
              <a:rPr>
                <a:latin typeface="Avenir Heavy"/>
                <a:ea typeface="Avenir Heavy"/>
                <a:cs typeface="Avenir Heavy"/>
                <a:sym typeface="Avenir Heavy"/>
              </a:rPr>
              <a:t>twitter.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Slicing is like writing a single character — letters, spaces, numbers, punctuation, everything — on each slice of bread in a loaf.</a:t>
            </a:r>
          </a:p>
          <a:p>
            <a:pPr/>
          </a:p>
          <a:p>
            <a:pPr/>
            <a:r>
              <a:t>Use your hands a lot.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txBox="1"/>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defRPr>
            </a:lvl1pPr>
            <a:lvl2pPr marL="0" indent="457200" algn="ctr">
              <a:spcBef>
                <a:spcPts val="500"/>
              </a:spcBef>
              <a:buSzTx/>
              <a:buFontTx/>
              <a:buNone/>
              <a:defRPr sz="2400">
                <a:solidFill>
                  <a:srgbClr val="888888"/>
                </a:solidFill>
                <a:uFill>
                  <a:solidFill>
                    <a:srgbClr val="888888"/>
                  </a:solidFill>
                </a:uFill>
              </a:defRPr>
            </a:lvl2pPr>
            <a:lvl3pPr marL="0" indent="914400" algn="ctr">
              <a:spcBef>
                <a:spcPts val="500"/>
              </a:spcBef>
              <a:buSzTx/>
              <a:buFontTx/>
              <a:buNone/>
              <a:defRPr sz="2400">
                <a:solidFill>
                  <a:srgbClr val="888888"/>
                </a:solidFill>
                <a:uFill>
                  <a:solidFill>
                    <a:srgbClr val="888888"/>
                  </a:solidFill>
                </a:uFill>
              </a:defRPr>
            </a:lvl3pPr>
            <a:lvl4pPr marL="0" indent="1371600" algn="ctr">
              <a:spcBef>
                <a:spcPts val="500"/>
              </a:spcBef>
              <a:buSzTx/>
              <a:buFontTx/>
              <a:buNone/>
              <a:defRPr sz="2400">
                <a:solidFill>
                  <a:srgbClr val="888888"/>
                </a:solidFill>
                <a:uFill>
                  <a:solidFill>
                    <a:srgbClr val="888888"/>
                  </a:solidFill>
                </a:uFill>
              </a:defRPr>
            </a:lvl4pPr>
            <a:lvl5pPr marL="0" indent="1828800" algn="ctr">
              <a:spcBef>
                <a:spcPts val="500"/>
              </a:spcBef>
              <a:buSzTx/>
              <a:buFontTx/>
              <a:buNone/>
              <a:defRPr sz="2400">
                <a:solidFill>
                  <a:srgbClr val="888888"/>
                </a:solidFill>
                <a:uFill>
                  <a:solidFill>
                    <a:srgbClr val="888888"/>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txBox="1"/>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txBox="1"/>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pic>
        <p:nvPicPr>
          <p:cNvPr id="29" name="hearmecode_logo_smtm_ts.png" descr="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txBox="1"/>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pic>
        <p:nvPicPr>
          <p:cNvPr id="5" name="hearmecode_logo_smtm_ts.png" descr="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6" name="Slide Number"/>
          <p:cNvSpPr txBox="1"/>
          <p:nvPr>
            <p:ph type="sldNum" sz="quarter" idx="2"/>
          </p:nvPr>
        </p:nvSpPr>
        <p:spPr>
          <a:xfrm>
            <a:off x="57912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
        <p:nvSpPr>
          <p:cNvPr id="7"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4.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thub.com/hearmecode/slides/tree/master/Lesson%201" TargetMode="External"/><Relationship Id="rId4" Type="http://schemas.openxmlformats.org/officeDocument/2006/relationships/hyperlink" Target="https://github.com/shannonturner/python-lessons/tree/master/playtime"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intro to python…"/>
          <p:cNvSpPr txBox="1"/>
          <p:nvPr>
            <p:ph type="ctrTitle"/>
          </p:nvPr>
        </p:nvSpPr>
        <p:spPr>
          <a:xfrm>
            <a:off x="0" y="2130425"/>
            <a:ext cx="9144000" cy="1069975"/>
          </a:xfrm>
          <a:prstGeom prst="rect">
            <a:avLst/>
          </a:prstGeom>
          <a:solidFill>
            <a:srgbClr val="FFFFFF"/>
          </a:solidFill>
        </p:spPr>
        <p:txBody>
          <a:bodyPr>
            <a:normAutofit fontScale="100000" lnSpcReduction="0"/>
          </a:bodyPr>
          <a:lstStyle/>
          <a:p>
            <a:pPr defTabSz="324611">
              <a:defRPr sz="3124"/>
            </a:pPr>
            <a:r>
              <a:t>intro to python</a:t>
            </a:r>
          </a:p>
          <a:p>
            <a:pPr defTabSz="324611">
              <a:defRPr sz="3124"/>
            </a:pPr>
            <a:r>
              <a:t>Strings and Conditionals</a:t>
            </a:r>
          </a:p>
        </p:txBody>
      </p:sp>
      <p:sp>
        <p:nvSpPr>
          <p:cNvPr id="48" name="Shannon Turner…"/>
          <p:cNvSpPr txBox="1"/>
          <p:nvPr>
            <p:ph type="subTitle" sz="quarter" idx="1"/>
          </p:nvPr>
        </p:nvSpPr>
        <p:spPr>
          <a:xfrm>
            <a:off x="1371600" y="3886200"/>
            <a:ext cx="6400800" cy="1752600"/>
          </a:xfrm>
          <a:prstGeom prst="rect">
            <a:avLst/>
          </a:prstGeom>
        </p:spPr>
        <p:txBody>
          <a:bodyPr/>
          <a:lstStyle/>
          <a:p>
            <a:pPr>
              <a:defRPr b="1">
                <a:solidFill>
                  <a:srgbClr val="202020"/>
                </a:solidFill>
              </a:defRPr>
            </a:pPr>
            <a:r>
              <a:t>Shannon Turner</a:t>
            </a:r>
          </a:p>
          <a:p>
            <a:pPr>
              <a:defRPr b="1">
                <a:solidFill>
                  <a:srgbClr val="202020"/>
                </a:solidFill>
              </a:defRPr>
            </a:pPr>
          </a:p>
          <a:p>
            <a:pPr>
              <a:defRPr b="1">
                <a:solidFill>
                  <a:srgbClr val="202020"/>
                </a:solidFill>
              </a:defRPr>
            </a:pPr>
            <a:r>
              <a:t>Twitter: @svthmc</a:t>
            </a:r>
          </a:p>
          <a:p>
            <a:pPr>
              <a:defRPr b="1">
                <a:solidFill>
                  <a:srgbClr val="202020"/>
                </a:solidFill>
              </a:defRPr>
            </a:pPr>
            <a:r>
              <a:t>GitHub: @shannonturner</a:t>
            </a:r>
          </a:p>
        </p:txBody>
      </p:sp>
      <p:sp>
        <p:nvSpPr>
          <p:cNvPr id="4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If you have a really long string, use three quote symbols in a row to start and end your string."/>
          <p:cNvSpPr txBox="1"/>
          <p:nvPr>
            <p:ph type="body" idx="1"/>
          </p:nvPr>
        </p:nvSpPr>
        <p:spPr>
          <a:prstGeom prst="rect">
            <a:avLst/>
          </a:prstGeom>
        </p:spPr>
        <p:txBody>
          <a:bodyPr>
            <a:normAutofit fontScale="100000" lnSpcReduction="0"/>
          </a:bodyPr>
          <a:lstStyle>
            <a:lvl1pPr marL="300037" indent="-300037">
              <a:spcBef>
                <a:spcPts val="600"/>
              </a:spcBef>
              <a:buClr>
                <a:srgbClr val="000000"/>
              </a:buClr>
              <a:defRPr sz="2800">
                <a:latin typeface="+mn-lt"/>
                <a:ea typeface="+mn-ea"/>
                <a:cs typeface="+mn-cs"/>
                <a:sym typeface="Century Gothic"/>
              </a:defRPr>
            </a:lvl1pPr>
          </a:lstStyle>
          <a:p>
            <a:pPr>
              <a:defRPr sz="3200">
                <a:latin typeface="Gill Sans Light"/>
                <a:ea typeface="Gill Sans Light"/>
                <a:cs typeface="Gill Sans Light"/>
                <a:sym typeface="Gill Sans Light"/>
              </a:defRPr>
            </a:pPr>
            <a:r>
              <a:rPr sz="2800">
                <a:latin typeface="+mn-lt"/>
                <a:ea typeface="+mn-ea"/>
                <a:cs typeface="+mn-cs"/>
                <a:sym typeface="Century Gothic"/>
              </a:rPr>
              <a:t>If you have a really long string, use three quote symbols in a row to start and end your string.</a:t>
            </a:r>
          </a:p>
        </p:txBody>
      </p:sp>
      <p:sp>
        <p:nvSpPr>
          <p:cNvPr id="9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use triple quotes for long string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use triple quotes for long strings</a:t>
            </a:r>
          </a:p>
        </p:txBody>
      </p:sp>
      <p:pic>
        <p:nvPicPr>
          <p:cNvPr id="95" name="lesson1_triplequote.png" descr="lesson1_triplequote.png"/>
          <p:cNvPicPr>
            <a:picLocks noChangeAspect="1"/>
          </p:cNvPicPr>
          <p:nvPr/>
        </p:nvPicPr>
        <p:blipFill>
          <a:blip r:embed="rId3">
            <a:extLst/>
          </a:blip>
          <a:stretch>
            <a:fillRect/>
          </a:stretch>
        </p:blipFill>
        <p:spPr>
          <a:xfrm>
            <a:off x="-1" y="3647097"/>
            <a:ext cx="9144001" cy="75968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pecial Characters…"/>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Special Characters</a:t>
            </a:r>
            <a:endParaRPr sz="2800">
              <a:latin typeface="+mn-lt"/>
              <a:ea typeface="+mn-ea"/>
              <a:cs typeface="+mn-cs"/>
              <a:sym typeface="Century Gothic"/>
            </a:endParaRPr>
          </a:p>
          <a:p>
            <a:pPr lvl="1" marL="285750" indent="171450">
              <a:spcBef>
                <a:spcPts val="500"/>
              </a:spcBef>
              <a:buSzTx/>
              <a:buNone/>
              <a:defRPr sz="2800"/>
            </a:pPr>
            <a:r>
              <a:rPr>
                <a:latin typeface="+mn-lt"/>
                <a:ea typeface="+mn-ea"/>
                <a:cs typeface="+mn-cs"/>
                <a:sym typeface="Century Gothic"/>
              </a:rPr>
              <a:t>	</a:t>
            </a:r>
            <a:r>
              <a:rPr b="1" sz="2400">
                <a:latin typeface="+mn-lt"/>
                <a:ea typeface="+mn-ea"/>
                <a:cs typeface="+mn-cs"/>
                <a:sym typeface="Century Gothic"/>
              </a:rPr>
              <a:t>\n</a:t>
            </a:r>
            <a:r>
              <a:rPr sz="2400">
                <a:latin typeface="+mn-lt"/>
                <a:ea typeface="+mn-ea"/>
                <a:cs typeface="+mn-cs"/>
                <a:sym typeface="Century Gothic"/>
              </a:rPr>
              <a:t> 	Newline</a:t>
            </a:r>
          </a:p>
          <a:p>
            <a:pPr lvl="1" marL="285750" indent="171450">
              <a:spcBef>
                <a:spcPts val="500"/>
              </a:spcBef>
              <a:buSzTx/>
              <a:buNone/>
              <a:defRPr sz="2800"/>
            </a:pPr>
            <a:r>
              <a:t>	</a:t>
            </a:r>
            <a:r>
              <a:rPr b="1" sz="2400">
                <a:latin typeface="+mn-lt"/>
                <a:ea typeface="+mn-ea"/>
                <a:cs typeface="+mn-cs"/>
                <a:sym typeface="Century Gothic"/>
              </a:rPr>
              <a:t>\t</a:t>
            </a:r>
            <a:r>
              <a:rPr sz="2400">
                <a:latin typeface="+mn-lt"/>
                <a:ea typeface="+mn-ea"/>
                <a:cs typeface="+mn-cs"/>
                <a:sym typeface="Century Gothic"/>
              </a:rPr>
              <a:t>		Tab</a:t>
            </a:r>
          </a:p>
        </p:txBody>
      </p:sp>
      <p:sp>
        <p:nvSpPr>
          <p:cNvPr id="10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1" name="special characters in string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special characters in strings</a:t>
            </a:r>
          </a:p>
        </p:txBody>
      </p:sp>
      <p:pic>
        <p:nvPicPr>
          <p:cNvPr id="102" name="print_tabnewline.png" descr="print_tabnewline.png"/>
          <p:cNvPicPr>
            <a:picLocks noChangeAspect="1"/>
          </p:cNvPicPr>
          <p:nvPr/>
        </p:nvPicPr>
        <p:blipFill>
          <a:blip r:embed="rId3">
            <a:extLst/>
          </a:blip>
          <a:stretch>
            <a:fillRect/>
          </a:stretch>
        </p:blipFill>
        <p:spPr>
          <a:xfrm>
            <a:off x="-1" y="3543052"/>
            <a:ext cx="9144001" cy="84574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Print the following string:…"/>
          <p:cNvSpPr txBox="1"/>
          <p:nvPr>
            <p:ph type="body" idx="1"/>
          </p:nvPr>
        </p:nvSpPr>
        <p:spPr>
          <a:prstGeom prst="rect">
            <a:avLst/>
          </a:prstGeom>
        </p:spPr>
        <p:txBody>
          <a:bodyPr>
            <a:normAutofit fontScale="100000" lnSpcReduction="0"/>
          </a:bodyPr>
          <a:lstStyle/>
          <a:p>
            <a:pPr marL="257175" indent="-257175">
              <a:spcBef>
                <a:spcPts val="500"/>
              </a:spcBef>
              <a:buClr>
                <a:srgbClr val="000000"/>
              </a:buClr>
            </a:pPr>
            <a:r>
              <a:rPr sz="2400">
                <a:latin typeface="+mn-lt"/>
                <a:ea typeface="+mn-ea"/>
                <a:cs typeface="+mn-cs"/>
                <a:sym typeface="Century Gothic"/>
              </a:rPr>
              <a:t>Print the following string:</a:t>
            </a: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marL="257175" indent="-257175">
              <a:spcBef>
                <a:spcPts val="500"/>
              </a:spcBef>
              <a:buClr>
                <a:srgbClr val="000000"/>
              </a:buClr>
            </a:pPr>
            <a:r>
              <a:rPr sz="2400">
                <a:latin typeface="+mn-lt"/>
                <a:ea typeface="+mn-ea"/>
                <a:cs typeface="+mn-cs"/>
                <a:sym typeface="Century Gothic"/>
              </a:rPr>
              <a:t>Keep in mind you’ll need to use tabs &amp; newlines!</a:t>
            </a:r>
          </a:p>
        </p:txBody>
      </p:sp>
      <p:sp>
        <p:nvSpPr>
          <p:cNvPr id="10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8" name="Strings: Quick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Quick Exercise</a:t>
            </a:r>
          </a:p>
        </p:txBody>
      </p:sp>
      <p:pic>
        <p:nvPicPr>
          <p:cNvPr id="109" name="lesson1_strings.png" descr="lesson1_strings.png"/>
          <p:cNvPicPr>
            <a:picLocks noChangeAspect="1"/>
          </p:cNvPicPr>
          <p:nvPr/>
        </p:nvPicPr>
        <p:blipFill>
          <a:blip r:embed="rId3">
            <a:extLst/>
          </a:blip>
          <a:stretch>
            <a:fillRect/>
          </a:stretch>
        </p:blipFill>
        <p:spPr>
          <a:xfrm>
            <a:off x="0" y="2548795"/>
            <a:ext cx="9144000" cy="176041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twitter = &quot;@hearmecode&quot;…"/>
          <p:cNvSpPr txBox="1"/>
          <p:nvPr>
            <p:ph type="body" idx="1"/>
          </p:nvPr>
        </p:nvSpPr>
        <p:spPr>
          <a:prstGeom prst="rect">
            <a:avLst/>
          </a:prstGeom>
        </p:spPr>
        <p:txBody>
          <a:bodyPr>
            <a:normAutofit fontScale="100000" lnSpcReduction="0"/>
          </a:bodyPr>
          <a:lstStyle/>
          <a:p>
            <a:pPr/>
            <a:r>
              <a:rPr b="1">
                <a:latin typeface="Courier New"/>
                <a:ea typeface="Courier New"/>
                <a:cs typeface="Courier New"/>
                <a:sym typeface="Courier New"/>
              </a:rPr>
              <a:t>twitter = "@hearmecode"</a:t>
            </a:r>
            <a:endParaRPr b="1">
              <a:latin typeface="Courier New"/>
              <a:ea typeface="Courier New"/>
              <a:cs typeface="Courier New"/>
              <a:sym typeface="Courier New"/>
            </a:endParaRPr>
          </a:p>
          <a:p>
            <a:pPr>
              <a:buClr>
                <a:srgbClr val="000000"/>
              </a:buClr>
            </a:pPr>
            <a:endParaRPr>
              <a:latin typeface="+mn-lt"/>
              <a:ea typeface="+mn-ea"/>
              <a:cs typeface="+mn-cs"/>
              <a:sym typeface="Century Gothic"/>
            </a:endParaRPr>
          </a:p>
          <a:p>
            <a:pPr>
              <a:buClr>
                <a:srgbClr val="000000"/>
              </a:buClr>
            </a:pPr>
            <a:r>
              <a:rPr b="1">
                <a:latin typeface="Courier New"/>
                <a:ea typeface="Courier New"/>
                <a:cs typeface="Courier New"/>
                <a:sym typeface="Courier New"/>
              </a:rPr>
              <a:t>print len(twitter)</a:t>
            </a:r>
            <a:endParaRPr b="1">
              <a:latin typeface="Courier New"/>
              <a:ea typeface="Courier New"/>
              <a:cs typeface="Courier New"/>
              <a:sym typeface="Courier New"/>
            </a:endParaRPr>
          </a:p>
          <a:p>
            <a:pPr>
              <a:buClr>
                <a:srgbClr val="000000"/>
              </a:buClr>
            </a:pPr>
            <a:endParaRPr>
              <a:latin typeface="+mn-lt"/>
              <a:ea typeface="+mn-ea"/>
              <a:cs typeface="+mn-cs"/>
              <a:sym typeface="Century Gothic"/>
            </a:endParaRPr>
          </a:p>
          <a:p>
            <a:pPr>
              <a:buClr>
                <a:srgbClr val="000000"/>
              </a:buClr>
            </a:pPr>
            <a:r>
              <a:rPr b="1">
                <a:latin typeface="Courier New"/>
                <a:ea typeface="Courier New"/>
                <a:cs typeface="Courier New"/>
                <a:sym typeface="Courier New"/>
              </a:rPr>
              <a:t>len()</a:t>
            </a:r>
            <a:r>
              <a:rPr>
                <a:latin typeface="+mn-lt"/>
                <a:ea typeface="+mn-ea"/>
                <a:cs typeface="+mn-cs"/>
                <a:sym typeface="Century Gothic"/>
              </a:rPr>
              <a:t> works on lists, too! We'll work with </a:t>
            </a:r>
            <a:r>
              <a:rPr b="1">
                <a:latin typeface="+mn-lt"/>
                <a:ea typeface="+mn-ea"/>
                <a:cs typeface="+mn-cs"/>
                <a:sym typeface="Century Gothic"/>
              </a:rPr>
              <a:t>lists</a:t>
            </a:r>
            <a:r>
              <a:rPr>
                <a:latin typeface="+mn-lt"/>
                <a:ea typeface="+mn-ea"/>
                <a:cs typeface="+mn-cs"/>
                <a:sym typeface="Century Gothic"/>
              </a:rPr>
              <a:t> in Lesson 2.</a:t>
            </a:r>
          </a:p>
        </p:txBody>
      </p:sp>
      <p:sp>
        <p:nvSpPr>
          <p:cNvPr id="114"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 name="How long is my str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How long is my string?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witter = &quot;@hearmecode&quot;…"/>
          <p:cNvSpPr txBox="1"/>
          <p:nvPr>
            <p:ph type="body" idx="1"/>
          </p:nvPr>
        </p:nvSpPr>
        <p:spPr>
          <a:prstGeom prst="rect">
            <a:avLst/>
          </a:prstGeom>
        </p:spPr>
        <p:txBody>
          <a:bodyPr>
            <a:normAutofit fontScale="100000" lnSpcReduction="0"/>
          </a:bodyPr>
          <a:lstStyle/>
          <a:p>
            <a:pPr marL="300037" indent="-300037">
              <a:spcBef>
                <a:spcPts val="600"/>
              </a:spcBef>
            </a:pPr>
            <a:r>
              <a:rPr b="1" sz="2800">
                <a:latin typeface="Courier New"/>
                <a:ea typeface="Courier New"/>
                <a:cs typeface="Courier New"/>
                <a:sym typeface="Courier New"/>
              </a:rPr>
              <a:t>twitter = "@hearmecode"</a:t>
            </a:r>
            <a:endParaRPr b="1" sz="2800">
              <a:latin typeface="Courier New"/>
              <a:ea typeface="Courier New"/>
              <a:cs typeface="Courier New"/>
              <a:sym typeface="Courier New"/>
            </a:endParaRPr>
          </a:p>
          <a:p>
            <a:pPr>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Slicing lets you see individual pieces or “slices” of your string*</a:t>
            </a:r>
            <a:endParaRPr sz="2800">
              <a:latin typeface="+mn-lt"/>
              <a:ea typeface="+mn-ea"/>
              <a:cs typeface="+mn-cs"/>
              <a:sym typeface="Century Gothic"/>
            </a:endParaRPr>
          </a:p>
          <a:p>
            <a:pPr>
              <a:buClr>
                <a:srgbClr val="000000"/>
              </a:buClr>
            </a:pPr>
            <a:endParaRPr sz="2800">
              <a:latin typeface="+mn-lt"/>
              <a:ea typeface="+mn-ea"/>
              <a:cs typeface="+mn-cs"/>
              <a:sym typeface="Century Gothic"/>
            </a:endParaRPr>
          </a:p>
          <a:p>
            <a:pPr>
              <a:buSzTx/>
              <a:buNone/>
            </a:pPr>
            <a:endParaRPr sz="2800">
              <a:latin typeface="+mn-lt"/>
              <a:ea typeface="+mn-ea"/>
              <a:cs typeface="+mn-cs"/>
              <a:sym typeface="Century Gothic"/>
            </a:endParaRPr>
          </a:p>
          <a:p>
            <a:pPr>
              <a:spcBef>
                <a:spcPts val="600"/>
              </a:spcBef>
              <a:buSzTx/>
              <a:buNone/>
            </a:pPr>
            <a:r>
              <a:rPr sz="2800">
                <a:latin typeface="+mn-lt"/>
                <a:ea typeface="+mn-ea"/>
                <a:cs typeface="+mn-cs"/>
                <a:sym typeface="Century Gothic"/>
              </a:rPr>
              <a:t>*Slicing also works with </a:t>
            </a:r>
            <a:r>
              <a:rPr b="1" sz="2800">
                <a:latin typeface="+mn-lt"/>
                <a:ea typeface="+mn-ea"/>
                <a:cs typeface="+mn-cs"/>
                <a:sym typeface="Century Gothic"/>
              </a:rPr>
              <a:t>lists</a:t>
            </a:r>
            <a:r>
              <a:rPr sz="2800">
                <a:latin typeface="+mn-lt"/>
                <a:ea typeface="+mn-ea"/>
                <a:cs typeface="+mn-cs"/>
                <a:sym typeface="Century Gothic"/>
              </a:rPr>
              <a:t> in the same way.</a:t>
            </a:r>
          </a:p>
        </p:txBody>
      </p:sp>
      <p:sp>
        <p:nvSpPr>
          <p:cNvPr id="12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twitter = &quot;@hearmecode&quot;…"/>
          <p:cNvSpPr txBox="1"/>
          <p:nvPr>
            <p:ph type="body" idx="1"/>
          </p:nvPr>
        </p:nvSpPr>
        <p:spPr>
          <a:prstGeom prst="rect">
            <a:avLst/>
          </a:prstGeom>
        </p:spPr>
        <p:txBody>
          <a:bodyPr>
            <a:normAutofit fontScale="100000" lnSpcReduction="0"/>
          </a:bodyPr>
          <a:lstStyle/>
          <a:p>
            <a:pPr marL="300037" indent="-300037">
              <a:spcBef>
                <a:spcPts val="600"/>
              </a:spcBef>
            </a:pPr>
            <a:r>
              <a:rPr b="1" sz="2800">
                <a:latin typeface="Courier New"/>
                <a:ea typeface="Courier New"/>
                <a:cs typeface="Courier New"/>
                <a:sym typeface="Courier New"/>
              </a:rPr>
              <a:t>twitter = "@hearmecode"</a:t>
            </a:r>
            <a:endParaRPr b="1" sz="2800">
              <a:latin typeface="Courier New"/>
              <a:ea typeface="Courier New"/>
              <a:cs typeface="Courier New"/>
              <a:sym typeface="Courier New"/>
            </a:endParaRPr>
          </a:p>
          <a:p>
            <a:pPr marL="300037" indent="-300037">
              <a:spcBef>
                <a:spcPts val="600"/>
              </a:spcBef>
            </a:pPr>
            <a:r>
              <a:rPr b="1" sz="2800">
                <a:latin typeface="Courier New"/>
                <a:ea typeface="Courier New"/>
                <a:cs typeface="Courier New"/>
                <a:sym typeface="Courier New"/>
              </a:rPr>
              <a:t>print twitter[0]</a:t>
            </a:r>
            <a:endParaRPr sz="2400">
              <a:latin typeface="+mn-lt"/>
              <a:ea typeface="+mn-ea"/>
              <a:cs typeface="+mn-cs"/>
              <a:sym typeface="Century Gothic"/>
            </a:endParaRPr>
          </a:p>
          <a:p>
            <a:pPr lvl="1" marL="685800" indent="-228600">
              <a:spcBef>
                <a:spcPts val="400"/>
              </a:spcBef>
              <a:buClr>
                <a:srgbClr val="000000"/>
              </a:buClr>
              <a:buChar char="•"/>
              <a:defRPr sz="2200">
                <a:latin typeface="+mn-lt"/>
                <a:ea typeface="+mn-ea"/>
                <a:cs typeface="+mn-cs"/>
                <a:sym typeface="Century Gothic"/>
              </a:defRPr>
            </a:pPr>
            <a:r>
              <a:t>Here, 0 refers to the </a:t>
            </a:r>
            <a:r>
              <a:rPr b="1"/>
              <a:t>index</a:t>
            </a:r>
            <a:r>
              <a:t> that you want to see</a:t>
            </a:r>
          </a:p>
          <a:p>
            <a:pPr lvl="1" marL="685800" indent="-228600">
              <a:spcBef>
                <a:spcPts val="400"/>
              </a:spcBef>
              <a:buClr>
                <a:srgbClr val="000000"/>
              </a:buClr>
              <a:buChar char="•"/>
              <a:defRPr sz="2200">
                <a:latin typeface="+mn-lt"/>
                <a:ea typeface="+mn-ea"/>
                <a:cs typeface="+mn-cs"/>
                <a:sym typeface="Century Gothic"/>
              </a:defRPr>
            </a:pPr>
            <a:r>
              <a:t>Slicing on first_name and last_name can give us a person’s initials; slicing on phone number can give us the area code</a:t>
            </a:r>
          </a:p>
        </p:txBody>
      </p:sp>
      <p:sp>
        <p:nvSpPr>
          <p:cNvPr id="12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7"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28" name="hearmecode_slicing.png" descr="hearmecode_slicing.png"/>
          <p:cNvPicPr>
            <a:picLocks noChangeAspect="1"/>
          </p:cNvPicPr>
          <p:nvPr/>
        </p:nvPicPr>
        <p:blipFill>
          <a:blip r:embed="rId3">
            <a:extLst/>
          </a:blip>
          <a:stretch>
            <a:fillRect/>
          </a:stretch>
        </p:blipFill>
        <p:spPr>
          <a:xfrm>
            <a:off x="1451205" y="3795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You can get more than one item in a slice…"/>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You can get more than one item in a slice</a:t>
            </a:r>
            <a:endParaRPr sz="2800">
              <a:latin typeface="+mn-lt"/>
              <a:ea typeface="+mn-ea"/>
              <a:cs typeface="+mn-cs"/>
              <a:sym typeface="Century Gothic"/>
            </a:endParaRPr>
          </a:p>
          <a:p>
            <a:pPr lvl="1" marL="702128" indent="-244928">
              <a:spcBef>
                <a:spcPts val="500"/>
              </a:spcBef>
              <a:defRPr sz="2800"/>
            </a:pPr>
            <a:r>
              <a:rPr b="1" sz="2400">
                <a:latin typeface="Courier New"/>
                <a:ea typeface="Courier New"/>
                <a:cs typeface="Courier New"/>
                <a:sym typeface="Courier New"/>
              </a:rPr>
              <a:t>twitter[1:5]</a:t>
            </a:r>
            <a:endParaRPr sz="2400">
              <a:latin typeface="+mn-lt"/>
              <a:ea typeface="+mn-ea"/>
              <a:cs typeface="+mn-cs"/>
              <a:sym typeface="Century Gothic"/>
            </a:endParaRPr>
          </a:p>
          <a:p>
            <a:pPr lvl="2" marL="1143000" indent="-228600">
              <a:spcBef>
                <a:spcPts val="500"/>
              </a:spcBef>
              <a:buClr>
                <a:srgbClr val="000000"/>
              </a:buClr>
              <a:defRPr sz="2400"/>
            </a:pPr>
            <a:r>
              <a:rPr>
                <a:latin typeface="+mn-lt"/>
                <a:ea typeface="+mn-ea"/>
                <a:cs typeface="+mn-cs"/>
                <a:sym typeface="Century Gothic"/>
              </a:rPr>
              <a:t>The </a:t>
            </a:r>
            <a:r>
              <a:rPr b="1">
                <a:latin typeface="+mn-lt"/>
                <a:ea typeface="+mn-ea"/>
                <a:cs typeface="+mn-cs"/>
                <a:sym typeface="Century Gothic"/>
              </a:rPr>
              <a:t>index</a:t>
            </a:r>
            <a:r>
              <a:rPr>
                <a:latin typeface="+mn-lt"/>
                <a:ea typeface="+mn-ea"/>
                <a:cs typeface="+mn-cs"/>
                <a:sym typeface="Century Gothic"/>
              </a:rPr>
              <a:t> on the left (1) is where you start</a:t>
            </a:r>
          </a:p>
          <a:p>
            <a:pPr lvl="2" marL="1143000" indent="-228600">
              <a:spcBef>
                <a:spcPts val="500"/>
              </a:spcBef>
              <a:buClr>
                <a:srgbClr val="000000"/>
              </a:buClr>
              <a:defRPr sz="2400"/>
            </a:pPr>
            <a:r>
              <a:rPr>
                <a:latin typeface="+mn-lt"/>
                <a:ea typeface="+mn-ea"/>
                <a:cs typeface="+mn-cs"/>
                <a:sym typeface="Century Gothic"/>
              </a:rPr>
              <a:t>The </a:t>
            </a:r>
            <a:r>
              <a:rPr b="1">
                <a:latin typeface="+mn-lt"/>
                <a:ea typeface="+mn-ea"/>
                <a:cs typeface="+mn-cs"/>
                <a:sym typeface="Century Gothic"/>
              </a:rPr>
              <a:t>index </a:t>
            </a:r>
            <a:r>
              <a:rPr>
                <a:latin typeface="+mn-lt"/>
                <a:ea typeface="+mn-ea"/>
                <a:cs typeface="+mn-cs"/>
                <a:sym typeface="Century Gothic"/>
              </a:rPr>
              <a:t>on the right (5) is where you end, but Python </a:t>
            </a:r>
            <a:r>
              <a:rPr b="1">
                <a:solidFill>
                  <a:srgbClr val="FF2600"/>
                </a:solidFill>
                <a:latin typeface="+mn-lt"/>
                <a:ea typeface="+mn-ea"/>
                <a:cs typeface="+mn-cs"/>
                <a:sym typeface="Century Gothic"/>
              </a:rPr>
              <a:t>stops short</a:t>
            </a:r>
            <a:r>
              <a:rPr>
                <a:latin typeface="+mn-lt"/>
                <a:ea typeface="+mn-ea"/>
                <a:cs typeface="+mn-cs"/>
                <a:sym typeface="Century Gothic"/>
              </a:rPr>
              <a:t> and doesn’t include it</a:t>
            </a:r>
          </a:p>
        </p:txBody>
      </p:sp>
      <p:sp>
        <p:nvSpPr>
          <p:cNvPr id="13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35" name="hearmecode_slicing.png" descr="hearmecode_slicing.png"/>
          <p:cNvPicPr>
            <a:picLocks noChangeAspect="1"/>
          </p:cNvPicPr>
          <p:nvPr/>
        </p:nvPicPr>
        <p:blipFill>
          <a:blip r:embed="rId3">
            <a:extLst/>
          </a:blip>
          <a:stretch>
            <a:fillRect/>
          </a:stretch>
        </p:blipFill>
        <p:spPr>
          <a:xfrm>
            <a:off x="1451205" y="3668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The indices you provide are optional!…"/>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The indices you provide are optional!</a:t>
            </a:r>
            <a:endParaRPr sz="2800">
              <a:latin typeface="+mn-lt"/>
              <a:ea typeface="+mn-ea"/>
              <a:cs typeface="+mn-cs"/>
              <a:sym typeface="Century Gothic"/>
            </a:endParaRPr>
          </a:p>
          <a:p>
            <a:pPr algn="ctr">
              <a:buSzTx/>
              <a:buNone/>
            </a:pPr>
            <a:r>
              <a:rPr b="1">
                <a:latin typeface="Courier New"/>
                <a:ea typeface="Courier New"/>
                <a:cs typeface="Courier New"/>
                <a:sym typeface="Courier New"/>
              </a:rPr>
              <a:t>twitter[:5]</a:t>
            </a:r>
            <a:endParaRPr>
              <a:latin typeface="+mn-lt"/>
              <a:ea typeface="+mn-ea"/>
              <a:cs typeface="+mn-cs"/>
              <a:sym typeface="Century Gothic"/>
            </a:endParaRPr>
          </a:p>
          <a:p>
            <a:pPr algn="ctr">
              <a:spcBef>
                <a:spcPts val="600"/>
              </a:spcBef>
              <a:buSzTx/>
              <a:buNone/>
            </a:pPr>
            <a:r>
              <a:rPr sz="2800">
                <a:latin typeface="+mn-lt"/>
                <a:ea typeface="+mn-ea"/>
                <a:cs typeface="+mn-cs"/>
                <a:sym typeface="Century Gothic"/>
              </a:rPr>
              <a:t>The left index is not provided, so Python assumes you want to start at the beginning and stop just short of item 5</a:t>
            </a:r>
          </a:p>
        </p:txBody>
      </p:sp>
      <p:sp>
        <p:nvSpPr>
          <p:cNvPr id="14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42" name="hearmecode_slicing.png" descr="hearmecode_slicing.png"/>
          <p:cNvPicPr>
            <a:picLocks noChangeAspect="1"/>
          </p:cNvPicPr>
          <p:nvPr/>
        </p:nvPicPr>
        <p:blipFill>
          <a:blip r:embed="rId2">
            <a:extLst/>
          </a:blip>
          <a:stretch>
            <a:fillRect/>
          </a:stretch>
        </p:blipFill>
        <p:spPr>
          <a:xfrm>
            <a:off x="1451205" y="3795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The indices you provide are optional!…"/>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The indices you provide are optional!</a:t>
            </a:r>
            <a:endParaRPr sz="2800">
              <a:latin typeface="+mn-lt"/>
              <a:ea typeface="+mn-ea"/>
              <a:cs typeface="+mn-cs"/>
              <a:sym typeface="Century Gothic"/>
            </a:endParaRPr>
          </a:p>
          <a:p>
            <a:pPr algn="ctr">
              <a:buSzTx/>
              <a:buNone/>
            </a:pPr>
            <a:r>
              <a:rPr b="1">
                <a:latin typeface="Courier New"/>
                <a:ea typeface="Courier New"/>
                <a:cs typeface="Courier New"/>
                <a:sym typeface="Courier New"/>
              </a:rPr>
              <a:t>twitter[1:]</a:t>
            </a:r>
            <a:endParaRPr>
              <a:latin typeface="+mn-lt"/>
              <a:ea typeface="+mn-ea"/>
              <a:cs typeface="+mn-cs"/>
              <a:sym typeface="Century Gothic"/>
            </a:endParaRPr>
          </a:p>
          <a:p>
            <a:pPr algn="ctr">
              <a:spcBef>
                <a:spcPts val="600"/>
              </a:spcBef>
              <a:buSzTx/>
              <a:buNone/>
            </a:pPr>
            <a:r>
              <a:rPr sz="2800">
                <a:latin typeface="+mn-lt"/>
                <a:ea typeface="+mn-ea"/>
                <a:cs typeface="+mn-cs"/>
                <a:sym typeface="Century Gothic"/>
              </a:rPr>
              <a:t>The right index is not provided, so Python assumes you want to start at item 1 and go to the end</a:t>
            </a:r>
          </a:p>
        </p:txBody>
      </p:sp>
      <p:sp>
        <p:nvSpPr>
          <p:cNvPr id="14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47" name="hearmecode_slicing.png" descr="hearmecode_slicing.png"/>
          <p:cNvPicPr>
            <a:picLocks noChangeAspect="1"/>
          </p:cNvPicPr>
          <p:nvPr/>
        </p:nvPicPr>
        <p:blipFill>
          <a:blip r:embed="rId3">
            <a:extLst/>
          </a:blip>
          <a:stretch>
            <a:fillRect/>
          </a:stretch>
        </p:blipFill>
        <p:spPr>
          <a:xfrm>
            <a:off x="1451205" y="3795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phone = &quot;(202) 456-7890&quot;…"/>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b="1" sz="2800">
                <a:latin typeface="Courier New"/>
                <a:ea typeface="Courier New"/>
                <a:cs typeface="Courier New"/>
                <a:sym typeface="Courier New"/>
              </a:rPr>
              <a:t>phone = </a:t>
            </a:r>
            <a:r>
              <a:rPr sz="2800">
                <a:latin typeface="Courier New"/>
                <a:ea typeface="Courier New"/>
                <a:cs typeface="Courier New"/>
                <a:sym typeface="Courier New"/>
              </a:rPr>
              <a:t>"</a:t>
            </a:r>
            <a:r>
              <a:rPr b="1" sz="2800">
                <a:latin typeface="Courier New"/>
                <a:ea typeface="Courier New"/>
                <a:cs typeface="Courier New"/>
                <a:sym typeface="Courier New"/>
              </a:rPr>
              <a:t>(202) 456-7890"</a:t>
            </a:r>
            <a:endParaRPr b="1" sz="2800">
              <a:latin typeface="Courier New"/>
              <a:ea typeface="Courier New"/>
              <a:cs typeface="Courier New"/>
              <a:sym typeface="Courier New"/>
            </a:endParaRPr>
          </a:p>
          <a:p>
            <a:pPr>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Use slicing to print out the area code</a:t>
            </a:r>
            <a:endParaRPr sz="2800">
              <a:latin typeface="+mn-lt"/>
              <a:ea typeface="+mn-ea"/>
              <a:cs typeface="+mn-cs"/>
              <a:sym typeface="Century Gothic"/>
            </a:endParaRPr>
          </a:p>
          <a:p>
            <a:pPr>
              <a:spcBef>
                <a:spcPts val="600"/>
              </a:spcBef>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And then the middle three numbers</a:t>
            </a:r>
            <a:br>
              <a:rPr sz="2800">
                <a:latin typeface="+mn-lt"/>
                <a:ea typeface="+mn-ea"/>
                <a:cs typeface="+mn-cs"/>
                <a:sym typeface="Century Gothic"/>
              </a:rPr>
            </a:b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All finished? Print out the last four digits</a:t>
            </a:r>
          </a:p>
        </p:txBody>
      </p:sp>
      <p:sp>
        <p:nvSpPr>
          <p:cNvPr id="15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Strings: slicing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 Exercise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Learn about variables…"/>
          <p:cNvSpPr txBox="1"/>
          <p:nvPr>
            <p:ph type="body" idx="1"/>
          </p:nvPr>
        </p:nvSpPr>
        <p:spPr>
          <a:xfrm>
            <a:off x="1038022" y="1439257"/>
            <a:ext cx="7082491" cy="3886201"/>
          </a:xfrm>
          <a:prstGeom prst="rect">
            <a:avLst/>
          </a:prstGeom>
        </p:spPr>
        <p:txBody>
          <a:bodyPr>
            <a:normAutofit fontScale="100000" lnSpcReduction="0"/>
          </a:bodyPr>
          <a:lstStyle/>
          <a:p>
            <a:pPr marL="457200" indent="-457200">
              <a:buSzPct val="100000"/>
              <a:buFont typeface="Arial"/>
              <a:buChar char="•"/>
            </a:pPr>
            <a:r>
              <a:t>Learn about variables</a:t>
            </a:r>
          </a:p>
          <a:p>
            <a:pPr marL="457200" indent="-457200">
              <a:buSzPct val="100000"/>
              <a:buFont typeface="Arial"/>
              <a:buChar char="•"/>
            </a:pPr>
            <a:r>
              <a:t>Learn how to display and modify text</a:t>
            </a:r>
          </a:p>
          <a:p>
            <a:pPr marL="457200" indent="-457200">
              <a:buSzPct val="100000"/>
              <a:buFont typeface="Arial"/>
              <a:buChar char="•"/>
            </a:pPr>
            <a:r>
              <a:t>Learn about conditionals</a:t>
            </a:r>
          </a:p>
          <a:p>
            <a:pPr marL="457200" indent="-457200">
              <a:buSzPct val="100000"/>
              <a:buFont typeface="Arial"/>
              <a:buChar char="•"/>
            </a:pPr>
            <a:r>
              <a:t>Learn how to use conditionals to change how your program behaves</a:t>
            </a:r>
          </a:p>
        </p:txBody>
      </p:sp>
      <p:sp>
        <p:nvSpPr>
          <p:cNvPr id="5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Think of the numbers as placeholders for your variables (or like Mad libs!)…"/>
          <p:cNvSpPr txBox="1"/>
          <p:nvPr>
            <p:ph type="body" idx="1"/>
          </p:nvPr>
        </p:nvSpPr>
        <p:spPr>
          <a:prstGeom prst="rect">
            <a:avLst/>
          </a:prstGeom>
        </p:spPr>
        <p:txBody>
          <a:bodyPr>
            <a:normAutofit fontScale="100000" lnSpcReduction="0"/>
          </a:bodyPr>
          <a:lstStyle/>
          <a:p>
            <a:pPr>
              <a:spcBef>
                <a:spcPts val="600"/>
              </a:spcBef>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Think of the numbers as placeholders for your variables (or like Mad libs!)</a:t>
            </a:r>
            <a:endParaRPr sz="2800">
              <a:latin typeface="+mn-lt"/>
              <a:ea typeface="+mn-ea"/>
              <a:cs typeface="+mn-cs"/>
              <a:sym typeface="Century Gothic"/>
            </a:endParaRPr>
          </a:p>
          <a:p>
            <a:pPr>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Remember, Python starts counting at zero.  So zero is the first variable, which corresponds to </a:t>
            </a:r>
            <a:r>
              <a:rPr b="1" sz="2800">
                <a:latin typeface="Courier New"/>
                <a:ea typeface="Courier New"/>
                <a:cs typeface="Courier New"/>
                <a:sym typeface="Courier New"/>
              </a:rPr>
              <a:t>name</a:t>
            </a:r>
          </a:p>
        </p:txBody>
      </p:sp>
      <p:sp>
        <p:nvSpPr>
          <p:cNvPr id="15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 name="Strings: .format(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.format( )</a:t>
            </a:r>
          </a:p>
        </p:txBody>
      </p:sp>
      <p:pic>
        <p:nvPicPr>
          <p:cNvPr id="158" name="lesson1_format.png" descr="lesson1_format.png"/>
          <p:cNvPicPr>
            <a:picLocks noChangeAspect="1"/>
          </p:cNvPicPr>
          <p:nvPr/>
        </p:nvPicPr>
        <p:blipFill>
          <a:blip r:embed="rId3">
            <a:extLst/>
          </a:blip>
          <a:stretch>
            <a:fillRect/>
          </a:stretch>
        </p:blipFill>
        <p:spPr>
          <a:xfrm>
            <a:off x="0" y="1281032"/>
            <a:ext cx="9144000" cy="84153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You can use slicing with .format()…"/>
          <p:cNvSpPr txBox="1"/>
          <p:nvPr>
            <p:ph type="body" idx="1"/>
          </p:nvPr>
        </p:nvSpPr>
        <p:spPr>
          <a:prstGeom prst="rect">
            <a:avLst/>
          </a:prstGeom>
        </p:spPr>
        <p:txBody>
          <a:bodyPr>
            <a:normAutofit fontScale="100000" lnSpcReduction="0"/>
          </a:bodyPr>
          <a:lstStyle/>
          <a:p>
            <a:pPr>
              <a:spcBef>
                <a:spcPts val="600"/>
              </a:spcBef>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You can use slicing with </a:t>
            </a:r>
            <a:r>
              <a:rPr b="1" sz="2800">
                <a:latin typeface="Courier New"/>
                <a:ea typeface="Courier New"/>
                <a:cs typeface="Courier New"/>
                <a:sym typeface="Courier New"/>
              </a:rPr>
              <a:t>.format()</a:t>
            </a: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What does</a:t>
            </a:r>
            <a:r>
              <a:rPr b="1" sz="2800">
                <a:latin typeface="Courier New"/>
                <a:ea typeface="Courier New"/>
                <a:cs typeface="Courier New"/>
                <a:sym typeface="Courier New"/>
              </a:rPr>
              <a:t> phone[4:] </a:t>
            </a:r>
            <a:r>
              <a:rPr sz="2800">
                <a:latin typeface="+mn-lt"/>
                <a:ea typeface="+mn-ea"/>
                <a:cs typeface="+mn-cs"/>
                <a:sym typeface="Century Gothic"/>
              </a:rPr>
              <a:t>evaluate to?</a:t>
            </a:r>
          </a:p>
        </p:txBody>
      </p:sp>
      <p:sp>
        <p:nvSpPr>
          <p:cNvPr id="16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Strings: .format( ) and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.format( ) and slicing</a:t>
            </a:r>
          </a:p>
        </p:txBody>
      </p:sp>
      <p:pic>
        <p:nvPicPr>
          <p:cNvPr id="165" name="lesson1_format0.png" descr="lesson1_format0.png"/>
          <p:cNvPicPr>
            <a:picLocks noChangeAspect="1"/>
          </p:cNvPicPr>
          <p:nvPr/>
        </p:nvPicPr>
        <p:blipFill>
          <a:blip r:embed="rId3">
            <a:extLst/>
          </a:blip>
          <a:stretch>
            <a:fillRect/>
          </a:stretch>
        </p:blipFill>
        <p:spPr>
          <a:xfrm>
            <a:off x="0" y="1697557"/>
            <a:ext cx="9144000" cy="70893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You can also do math inside .format()!…"/>
          <p:cNvSpPr txBox="1"/>
          <p:nvPr>
            <p:ph type="body" idx="1"/>
          </p:nvPr>
        </p:nvSpPr>
        <p:spPr>
          <a:prstGeom prst="rect">
            <a:avLst/>
          </a:prstGeom>
        </p:spPr>
        <p:txBody>
          <a:bodyPr>
            <a:normAutofit fontScale="100000" lnSpcReduction="0"/>
          </a:bodyPr>
          <a:lstStyle/>
          <a:p>
            <a:pPr>
              <a:spcBef>
                <a:spcPts val="600"/>
              </a:spcBef>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a:spcBef>
                <a:spcPts val="600"/>
              </a:spcBef>
              <a:buClr>
                <a:srgbClr val="000000"/>
              </a:buClr>
            </a:pPr>
            <a:endParaRPr sz="2800">
              <a:latin typeface="+mn-lt"/>
              <a:ea typeface="+mn-ea"/>
              <a:cs typeface="+mn-cs"/>
              <a:sym typeface="Century Gothic"/>
            </a:endParaRPr>
          </a:p>
          <a:p>
            <a:pPr>
              <a:spcBef>
                <a:spcPts val="600"/>
              </a:spcBef>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You can also do math inside </a:t>
            </a:r>
            <a:r>
              <a:rPr b="1" sz="2800">
                <a:latin typeface="Courier New"/>
                <a:ea typeface="Courier New"/>
                <a:cs typeface="Courier New"/>
                <a:sym typeface="Courier New"/>
              </a:rPr>
              <a:t>.format()</a:t>
            </a:r>
            <a:r>
              <a:rPr sz="2800">
                <a:latin typeface="+mn-lt"/>
                <a:ea typeface="+mn-ea"/>
                <a:cs typeface="+mn-cs"/>
                <a:sym typeface="Century Gothic"/>
              </a:rPr>
              <a:t>!</a:t>
            </a: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And use functions!</a:t>
            </a: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And so much more!</a:t>
            </a:r>
          </a:p>
        </p:txBody>
      </p:sp>
      <p:sp>
        <p:nvSpPr>
          <p:cNvPr id="17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Strings: .format( ), functions, and math"/>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a:r>
              <a:t>Strings: .format( ), functions, and math</a:t>
            </a:r>
          </a:p>
        </p:txBody>
      </p:sp>
      <p:pic>
        <p:nvPicPr>
          <p:cNvPr id="172" name="lesson1_format2.png" descr="lesson1_format2.png"/>
          <p:cNvPicPr>
            <a:picLocks noChangeAspect="1"/>
          </p:cNvPicPr>
          <p:nvPr/>
        </p:nvPicPr>
        <p:blipFill>
          <a:blip r:embed="rId3">
            <a:extLst/>
          </a:blip>
          <a:stretch>
            <a:fillRect/>
          </a:stretch>
        </p:blipFill>
        <p:spPr>
          <a:xfrm>
            <a:off x="0" y="1724304"/>
            <a:ext cx="9144000" cy="132659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phone = &quot;202-555-9876&quot;…"/>
          <p:cNvSpPr txBox="1"/>
          <p:nvPr>
            <p:ph type="body" idx="1"/>
          </p:nvPr>
        </p:nvSpPr>
        <p:spPr>
          <a:prstGeom prst="rect">
            <a:avLst/>
          </a:prstGeom>
        </p:spPr>
        <p:txBody>
          <a:bodyPr>
            <a:normAutofit fontScale="100000" lnSpcReduction="0"/>
          </a:bodyPr>
          <a:lstStyle/>
          <a:p>
            <a:pPr>
              <a:buClr>
                <a:srgbClr val="000000"/>
              </a:buClr>
              <a:defRPr b="1">
                <a:latin typeface="Courier New"/>
                <a:ea typeface="Courier New"/>
                <a:cs typeface="Courier New"/>
                <a:sym typeface="Courier New"/>
              </a:defRPr>
            </a:pPr>
            <a:r>
              <a:t>phone = "202-555-9876"</a:t>
            </a:r>
          </a:p>
          <a:p>
            <a:pPr>
              <a:buClr>
                <a:srgbClr val="000000"/>
              </a:buClr>
            </a:pPr>
          </a:p>
          <a:p>
            <a:pPr>
              <a:buClr>
                <a:srgbClr val="000000"/>
              </a:buClr>
            </a:pPr>
            <a:r>
              <a:rPr>
                <a:latin typeface="+mn-lt"/>
                <a:ea typeface="+mn-ea"/>
                <a:cs typeface="+mn-cs"/>
                <a:sym typeface="Century Gothic"/>
              </a:rPr>
              <a:t>Use </a:t>
            </a:r>
            <a:r>
              <a:rPr b="1">
                <a:latin typeface="Courier New"/>
                <a:ea typeface="Courier New"/>
                <a:cs typeface="Courier New"/>
                <a:sym typeface="Courier New"/>
              </a:rPr>
              <a:t>.format()</a:t>
            </a:r>
            <a:r>
              <a:rPr>
                <a:latin typeface="+mn-lt"/>
                <a:ea typeface="+mn-ea"/>
                <a:cs typeface="+mn-cs"/>
                <a:sym typeface="Century Gothic"/>
              </a:rPr>
              <a:t> and slice the </a:t>
            </a:r>
            <a:r>
              <a:rPr b="1">
                <a:latin typeface="+mn-lt"/>
                <a:ea typeface="+mn-ea"/>
                <a:cs typeface="+mn-cs"/>
                <a:sym typeface="Century Gothic"/>
              </a:rPr>
              <a:t>phone</a:t>
            </a:r>
            <a:r>
              <a:rPr>
                <a:latin typeface="+mn-lt"/>
                <a:ea typeface="+mn-ea"/>
                <a:cs typeface="+mn-cs"/>
                <a:sym typeface="Century Gothic"/>
              </a:rPr>
              <a:t> variable to print these:</a:t>
            </a:r>
            <a:endParaRPr>
              <a:latin typeface="+mn-lt"/>
              <a:ea typeface="+mn-ea"/>
              <a:cs typeface="+mn-cs"/>
              <a:sym typeface="Century Gothic"/>
            </a:endParaRPr>
          </a:p>
          <a:p>
            <a:pPr lvl="1" marL="742950" indent="-285750">
              <a:spcBef>
                <a:spcPts val="600"/>
              </a:spcBef>
              <a:buClr>
                <a:srgbClr val="000000"/>
              </a:buClr>
              <a:defRPr sz="2800"/>
            </a:pPr>
            <a:endParaRPr>
              <a:latin typeface="+mn-lt"/>
              <a:ea typeface="+mn-ea"/>
              <a:cs typeface="+mn-cs"/>
              <a:sym typeface="Century Gothic"/>
            </a:endParaRPr>
          </a:p>
          <a:p>
            <a:pPr lvl="1" marL="742950" indent="-285750">
              <a:spcBef>
                <a:spcPts val="600"/>
              </a:spcBef>
              <a:buClr>
                <a:srgbClr val="000000"/>
              </a:buClr>
              <a:defRPr sz="2800"/>
            </a:pPr>
            <a:r>
              <a:rPr b="1">
                <a:latin typeface="+mn-lt"/>
                <a:ea typeface="+mn-ea"/>
                <a:cs typeface="+mn-cs"/>
                <a:sym typeface="Century Gothic"/>
              </a:rPr>
              <a:t>Area Code: 202</a:t>
            </a:r>
          </a:p>
          <a:p>
            <a:pPr lvl="1" marL="742950" indent="-285750">
              <a:spcBef>
                <a:spcPts val="600"/>
              </a:spcBef>
              <a:buClr>
                <a:srgbClr val="000000"/>
              </a:buClr>
              <a:defRPr sz="2800"/>
            </a:pPr>
            <a:r>
              <a:rPr b="1">
                <a:latin typeface="+mn-lt"/>
                <a:ea typeface="+mn-ea"/>
                <a:cs typeface="+mn-cs"/>
                <a:sym typeface="Century Gothic"/>
              </a:rPr>
              <a:t>Local: 555-9876</a:t>
            </a:r>
          </a:p>
          <a:p>
            <a:pPr lvl="1" marL="742950" indent="-285750">
              <a:spcBef>
                <a:spcPts val="600"/>
              </a:spcBef>
              <a:buClr>
                <a:srgbClr val="000000"/>
              </a:buClr>
              <a:defRPr sz="2800"/>
            </a:pPr>
            <a:r>
              <a:rPr b="1">
                <a:latin typeface="+mn-lt"/>
                <a:ea typeface="+mn-ea"/>
                <a:cs typeface="+mn-cs"/>
                <a:sym typeface="Century Gothic"/>
              </a:rPr>
              <a:t>Different format: (202) 555-9876</a:t>
            </a:r>
          </a:p>
        </p:txBody>
      </p:sp>
      <p:sp>
        <p:nvSpPr>
          <p:cNvPr id="17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trings: formatting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formatting Exercise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tring methods let you perform special actions on your strings…"/>
          <p:cNvSpPr txBox="1"/>
          <p:nvPr>
            <p:ph type="body" idx="1"/>
          </p:nvPr>
        </p:nvSpPr>
        <p:spPr>
          <a:prstGeom prst="rect">
            <a:avLst/>
          </a:prstGeom>
        </p:spPr>
        <p:txBody>
          <a:bodyPr>
            <a:normAutofit fontScale="100000" lnSpcReduction="0"/>
          </a:bodyPr>
          <a:lstStyle/>
          <a:p>
            <a:pPr>
              <a:buClr>
                <a:srgbClr val="000000"/>
              </a:buClr>
            </a:pPr>
            <a:r>
              <a:rPr>
                <a:latin typeface="+mn-lt"/>
                <a:ea typeface="+mn-ea"/>
                <a:cs typeface="+mn-cs"/>
                <a:sym typeface="Century Gothic"/>
              </a:rPr>
              <a:t>String methods let you perform special actions on your strings</a:t>
            </a:r>
            <a:br>
              <a:rPr>
                <a:latin typeface="+mn-lt"/>
                <a:ea typeface="+mn-ea"/>
                <a:cs typeface="+mn-cs"/>
                <a:sym typeface="Century Gothic"/>
              </a:rPr>
            </a:br>
            <a:endParaRPr sz="2800"/>
          </a:p>
          <a:p>
            <a:pPr lvl="1" marL="742950" indent="-285750">
              <a:spcBef>
                <a:spcPts val="600"/>
              </a:spcBef>
              <a:buClr>
                <a:srgbClr val="000000"/>
              </a:buClr>
              <a:defRPr sz="2800"/>
            </a:pPr>
            <a:r>
              <a:rPr>
                <a:latin typeface="+mn-lt"/>
                <a:ea typeface="+mn-ea"/>
                <a:cs typeface="+mn-cs"/>
                <a:sym typeface="Century Gothic"/>
              </a:rPr>
              <a:t>Replace one part of a string with another</a:t>
            </a:r>
          </a:p>
          <a:p>
            <a:pPr lvl="1" marL="742950" indent="-285750">
              <a:spcBef>
                <a:spcPts val="600"/>
              </a:spcBef>
              <a:buClr>
                <a:srgbClr val="000000"/>
              </a:buClr>
              <a:defRPr sz="2800"/>
            </a:pPr>
            <a:r>
              <a:rPr>
                <a:latin typeface="+mn-lt"/>
                <a:ea typeface="+mn-ea"/>
                <a:cs typeface="+mn-cs"/>
                <a:sym typeface="Century Gothic"/>
              </a:rPr>
              <a:t>Find one part of a string within the string</a:t>
            </a:r>
          </a:p>
          <a:p>
            <a:pPr lvl="1" marL="742950" indent="-285750">
              <a:spcBef>
                <a:spcPts val="600"/>
              </a:spcBef>
              <a:buClr>
                <a:srgbClr val="000000"/>
              </a:buClr>
              <a:defRPr sz="2800"/>
            </a:pPr>
            <a:r>
              <a:rPr>
                <a:latin typeface="+mn-lt"/>
                <a:ea typeface="+mn-ea"/>
                <a:cs typeface="+mn-cs"/>
                <a:sym typeface="Century Gothic"/>
              </a:rPr>
              <a:t>Count the number of times one part of a string appears within the string</a:t>
            </a:r>
            <a:endParaRPr>
              <a:latin typeface="+mn-lt"/>
              <a:ea typeface="+mn-ea"/>
              <a:cs typeface="+mn-cs"/>
              <a:sym typeface="Century Gothic"/>
            </a:endParaRPr>
          </a:p>
          <a:p>
            <a:pPr lvl="1" marL="742950" indent="-285750">
              <a:spcBef>
                <a:spcPts val="600"/>
              </a:spcBef>
              <a:buClr>
                <a:srgbClr val="000000"/>
              </a:buClr>
              <a:defRPr sz="2800"/>
            </a:pPr>
            <a:r>
              <a:rPr>
                <a:latin typeface="+mn-lt"/>
                <a:ea typeface="+mn-ea"/>
                <a:cs typeface="+mn-cs"/>
                <a:sym typeface="Century Gothic"/>
              </a:rPr>
              <a:t>… and many more!</a:t>
            </a:r>
          </a:p>
        </p:txBody>
      </p:sp>
      <p:sp>
        <p:nvSpPr>
          <p:cNvPr id="18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Strings: STRING Method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STRING Methods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find(): Like Ctrl+F in most programs…"/>
          <p:cNvSpPr txBox="1"/>
          <p:nvPr>
            <p:ph type="body" idx="1"/>
          </p:nvPr>
        </p:nvSpPr>
        <p:spPr>
          <a:prstGeom prst="rect">
            <a:avLst/>
          </a:prstGeom>
        </p:spPr>
        <p:txBody>
          <a:bodyPr>
            <a:normAutofit fontScale="100000" lnSpcReduction="0"/>
          </a:bodyPr>
          <a:lstStyle/>
          <a:p>
            <a:pPr>
              <a:buClr>
                <a:srgbClr val="000000"/>
              </a:buClr>
            </a:pPr>
            <a:endParaRPr b="1">
              <a:latin typeface="Courier New"/>
              <a:ea typeface="Courier New"/>
              <a:cs typeface="Courier New"/>
              <a:sym typeface="Courier New"/>
            </a:endParaRPr>
          </a:p>
          <a:p>
            <a:pPr>
              <a:buClr>
                <a:srgbClr val="000000"/>
              </a:buClr>
            </a:pPr>
            <a:endParaRPr b="1">
              <a:latin typeface="Courier New"/>
              <a:ea typeface="Courier New"/>
              <a:cs typeface="Courier New"/>
              <a:sym typeface="Courier New"/>
            </a:endParaRPr>
          </a:p>
          <a:p>
            <a:pPr>
              <a:buClr>
                <a:srgbClr val="000000"/>
              </a:buClr>
            </a:pPr>
            <a:r>
              <a:rPr b="1">
                <a:latin typeface="Courier New"/>
                <a:ea typeface="Courier New"/>
                <a:cs typeface="Courier New"/>
                <a:sym typeface="Courier New"/>
              </a:rPr>
              <a:t>.find(): </a:t>
            </a:r>
            <a:r>
              <a:rPr>
                <a:latin typeface="+mn-lt"/>
                <a:ea typeface="+mn-ea"/>
                <a:cs typeface="+mn-cs"/>
                <a:sym typeface="Century Gothic"/>
              </a:rPr>
              <a:t>Like Ctrl+F in most programs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Clr>
                <a:srgbClr val="000000"/>
              </a:buClr>
            </a:pPr>
            <a:r>
              <a:rPr>
                <a:latin typeface="+mn-lt"/>
                <a:ea typeface="+mn-ea"/>
                <a:cs typeface="+mn-cs"/>
                <a:sym typeface="Century Gothic"/>
              </a:rPr>
              <a:t>The number you get back is the index (slice) where you found the item.</a:t>
            </a:r>
          </a:p>
        </p:txBody>
      </p:sp>
      <p:sp>
        <p:nvSpPr>
          <p:cNvPr id="18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String method: .find(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.find( )</a:t>
            </a:r>
          </a:p>
        </p:txBody>
      </p:sp>
      <p:pic>
        <p:nvPicPr>
          <p:cNvPr id="189" name="lesson1_emailfind.png" descr="lesson1_emailfind.png"/>
          <p:cNvPicPr>
            <a:picLocks noChangeAspect="1"/>
          </p:cNvPicPr>
          <p:nvPr/>
        </p:nvPicPr>
        <p:blipFill>
          <a:blip r:embed="rId3">
            <a:extLst/>
          </a:blip>
          <a:stretch>
            <a:fillRect/>
          </a:stretch>
        </p:blipFill>
        <p:spPr>
          <a:xfrm>
            <a:off x="889000" y="1354657"/>
            <a:ext cx="7366000" cy="1155701"/>
          </a:xfrm>
          <a:prstGeom prst="rect">
            <a:avLst/>
          </a:prstGeom>
          <a:ln w="12700">
            <a:miter lim="400000"/>
          </a:ln>
        </p:spPr>
      </p:pic>
      <p:pic>
        <p:nvPicPr>
          <p:cNvPr id="190" name="lesson1_emailfind2.png" descr="lesson1_emailfind2.png"/>
          <p:cNvPicPr>
            <a:picLocks noChangeAspect="1"/>
          </p:cNvPicPr>
          <p:nvPr/>
        </p:nvPicPr>
        <p:blipFill>
          <a:blip r:embed="rId4">
            <a:extLst/>
          </a:blip>
          <a:stretch>
            <a:fillRect/>
          </a:stretch>
        </p:blipFill>
        <p:spPr>
          <a:xfrm>
            <a:off x="1997959" y="4982897"/>
            <a:ext cx="5168901" cy="7239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replace(): Like Find+Replace in Word, Excel, etc.  … wait a second! Why didn't it save the changes?"/>
          <p:cNvSpPr txBox="1"/>
          <p:nvPr>
            <p:ph type="body" idx="1"/>
          </p:nvPr>
        </p:nvSpPr>
        <p:spPr>
          <a:prstGeom prst="rect">
            <a:avLst/>
          </a:prstGeom>
        </p:spPr>
        <p:txBody>
          <a:bodyPr>
            <a:normAutofit fontScale="100000" lnSpcReduction="0"/>
          </a:bodyPr>
          <a:lstStyle/>
          <a:p>
            <a:pPr marL="332613" indent="-332613" defTabSz="443484">
              <a:buClr>
                <a:srgbClr val="000000"/>
              </a:buClr>
              <a:defRPr sz="3104"/>
            </a:pPr>
          </a:p>
          <a:p>
            <a:pPr marL="332613" indent="-332613" defTabSz="443484">
              <a:buClr>
                <a:srgbClr val="000000"/>
              </a:buClr>
              <a:defRPr sz="3104"/>
            </a:pPr>
          </a:p>
          <a:p>
            <a:pPr marL="332613" indent="-332613" defTabSz="443484">
              <a:buClr>
                <a:srgbClr val="000000"/>
              </a:buClr>
              <a:defRPr sz="3104"/>
            </a:pPr>
          </a:p>
          <a:p>
            <a:pPr marL="332613" indent="-332613" defTabSz="443484">
              <a:buClr>
                <a:srgbClr val="000000"/>
              </a:buClr>
              <a:defRPr sz="3104"/>
            </a:pPr>
            <a:endParaRPr b="1">
              <a:latin typeface="Courier New"/>
              <a:ea typeface="Courier New"/>
              <a:cs typeface="Courier New"/>
              <a:sym typeface="Courier New"/>
            </a:endParaRPr>
          </a:p>
          <a:p>
            <a:pPr marL="332613" indent="-332613" defTabSz="443484">
              <a:buClr>
                <a:srgbClr val="000000"/>
              </a:buClr>
              <a:defRPr sz="3104"/>
            </a:pPr>
            <a:r>
              <a:rPr b="1">
                <a:latin typeface="Courier New"/>
                <a:ea typeface="Courier New"/>
                <a:cs typeface="Courier New"/>
                <a:sym typeface="Courier New"/>
              </a:rPr>
              <a:t>.replace(): </a:t>
            </a:r>
            <a:r>
              <a:rPr>
                <a:latin typeface="+mn-lt"/>
                <a:ea typeface="+mn-ea"/>
                <a:cs typeface="+mn-cs"/>
                <a:sym typeface="Century Gothic"/>
              </a:rPr>
              <a:t>Like Find+Replace in Word, Excel, etc.</a:t>
            </a:r>
            <a:br>
              <a:rPr>
                <a:latin typeface="+mn-lt"/>
                <a:ea typeface="+mn-ea"/>
                <a:cs typeface="+mn-cs"/>
                <a:sym typeface="Century Gothic"/>
              </a:rPr>
            </a:br>
            <a:br>
              <a:rPr>
                <a:latin typeface="+mn-lt"/>
                <a:ea typeface="+mn-ea"/>
                <a:cs typeface="+mn-cs"/>
                <a:sym typeface="Century Gothic"/>
              </a:rPr>
            </a:br>
            <a:r>
              <a:rPr sz="2522">
                <a:latin typeface="+mn-lt"/>
                <a:ea typeface="+mn-ea"/>
                <a:cs typeface="+mn-cs"/>
                <a:sym typeface="Century Gothic"/>
              </a:rPr>
              <a:t>… wait a second! Why didn't it save the changes?</a:t>
            </a:r>
          </a:p>
        </p:txBody>
      </p:sp>
      <p:sp>
        <p:nvSpPr>
          <p:cNvPr id="19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6" name="string method: .replac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.replace( )</a:t>
            </a:r>
          </a:p>
        </p:txBody>
      </p:sp>
      <p:pic>
        <p:nvPicPr>
          <p:cNvPr id="197" name="hmc_dotreplace.png" descr="hmc_dotreplace.png"/>
          <p:cNvPicPr>
            <a:picLocks noChangeAspect="1"/>
          </p:cNvPicPr>
          <p:nvPr/>
        </p:nvPicPr>
        <p:blipFill>
          <a:blip r:embed="rId3">
            <a:extLst/>
          </a:blip>
          <a:stretch>
            <a:fillRect/>
          </a:stretch>
        </p:blipFill>
        <p:spPr>
          <a:xfrm>
            <a:off x="983937" y="1354657"/>
            <a:ext cx="7176126" cy="203351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Change it just for now:…"/>
          <p:cNvSpPr txBox="1"/>
          <p:nvPr>
            <p:ph type="body" idx="1"/>
          </p:nvPr>
        </p:nvSpPr>
        <p:spPr>
          <a:prstGeom prst="rect">
            <a:avLst/>
          </a:prstGeom>
        </p:spPr>
        <p:txBody>
          <a:bodyPr>
            <a:normAutofit fontScale="100000" lnSpcReduction="0"/>
          </a:bodyPr>
          <a:lstStyle/>
          <a:p>
            <a:pPr/>
            <a:r>
              <a:t>Change it just for now:</a:t>
            </a:r>
          </a:p>
          <a:p>
            <a:pPr/>
          </a:p>
          <a:p>
            <a:pPr/>
          </a:p>
          <a:p>
            <a:pPr/>
          </a:p>
          <a:p>
            <a:pPr/>
            <a:r>
              <a:t>Making the changes stick:</a:t>
            </a:r>
          </a:p>
        </p:txBody>
      </p:sp>
      <p:sp>
        <p:nvSpPr>
          <p:cNvPr id="20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string method: .replac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.replace( )</a:t>
            </a:r>
          </a:p>
        </p:txBody>
      </p:sp>
      <p:pic>
        <p:nvPicPr>
          <p:cNvPr id="204" name="hmc_dotreplace.png" descr="hmc_dotreplace.png"/>
          <p:cNvPicPr>
            <a:picLocks noChangeAspect="1"/>
          </p:cNvPicPr>
          <p:nvPr/>
        </p:nvPicPr>
        <p:blipFill>
          <a:blip r:embed="rId3">
            <a:extLst/>
          </a:blip>
          <a:stretch>
            <a:fillRect/>
          </a:stretch>
        </p:blipFill>
        <p:spPr>
          <a:xfrm>
            <a:off x="1870959" y="2025214"/>
            <a:ext cx="5422901" cy="1536701"/>
          </a:xfrm>
          <a:prstGeom prst="rect">
            <a:avLst/>
          </a:prstGeom>
          <a:ln w="12700">
            <a:miter lim="400000"/>
          </a:ln>
        </p:spPr>
      </p:pic>
      <p:pic>
        <p:nvPicPr>
          <p:cNvPr id="205" name="hmc_dotreplace2.png" descr="hmc_dotreplace2.png"/>
          <p:cNvPicPr>
            <a:picLocks noChangeAspect="1"/>
          </p:cNvPicPr>
          <p:nvPr/>
        </p:nvPicPr>
        <p:blipFill>
          <a:blip r:embed="rId4">
            <a:extLst/>
          </a:blip>
          <a:stretch>
            <a:fillRect/>
          </a:stretch>
        </p:blipFill>
        <p:spPr>
          <a:xfrm>
            <a:off x="993108" y="4417226"/>
            <a:ext cx="7157784" cy="1145246"/>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Arguments/parameters tell a function or method how to do their action, or what to do it to.…"/>
          <p:cNvSpPr txBox="1"/>
          <p:nvPr>
            <p:ph type="body" idx="1"/>
          </p:nvPr>
        </p:nvSpPr>
        <p:spPr>
          <a:prstGeom prst="rect">
            <a:avLst/>
          </a:prstGeom>
        </p:spPr>
        <p:txBody>
          <a:bodyPr>
            <a:normAutofit fontScale="100000" lnSpcReduction="0"/>
          </a:bodyPr>
          <a:lstStyle/>
          <a:p>
            <a:pPr marL="325754" indent="-325754" defTabSz="434340">
              <a:buClr>
                <a:srgbClr val="000000"/>
              </a:buClr>
              <a:defRPr sz="3040"/>
            </a:pPr>
            <a:r>
              <a:rPr b="1">
                <a:latin typeface="+mn-lt"/>
                <a:ea typeface="+mn-ea"/>
                <a:cs typeface="+mn-cs"/>
                <a:sym typeface="Century Gothic"/>
              </a:rPr>
              <a:t>Arguments/parameters </a:t>
            </a:r>
            <a:r>
              <a:rPr>
                <a:latin typeface="+mn-lt"/>
                <a:ea typeface="+mn-ea"/>
                <a:cs typeface="+mn-cs"/>
                <a:sym typeface="Century Gothic"/>
              </a:rPr>
              <a:t>tell a </a:t>
            </a:r>
            <a:r>
              <a:rPr b="1">
                <a:latin typeface="+mn-lt"/>
                <a:ea typeface="+mn-ea"/>
                <a:cs typeface="+mn-cs"/>
                <a:sym typeface="Century Gothic"/>
              </a:rPr>
              <a:t>function</a:t>
            </a:r>
            <a:r>
              <a:rPr>
                <a:latin typeface="+mn-lt"/>
                <a:ea typeface="+mn-ea"/>
                <a:cs typeface="+mn-cs"/>
                <a:sym typeface="Century Gothic"/>
              </a:rPr>
              <a:t> or </a:t>
            </a:r>
            <a:r>
              <a:rPr b="1">
                <a:latin typeface="+mn-lt"/>
                <a:ea typeface="+mn-ea"/>
                <a:cs typeface="+mn-cs"/>
                <a:sym typeface="Century Gothic"/>
              </a:rPr>
              <a:t>method</a:t>
            </a:r>
            <a:r>
              <a:rPr>
                <a:latin typeface="+mn-lt"/>
                <a:ea typeface="+mn-ea"/>
                <a:cs typeface="+mn-cs"/>
                <a:sym typeface="Century Gothic"/>
              </a:rPr>
              <a:t> how to do their action, or what to do it to.</a:t>
            </a:r>
            <a:endParaRPr>
              <a:latin typeface="+mn-lt"/>
              <a:ea typeface="+mn-ea"/>
              <a:cs typeface="+mn-cs"/>
              <a:sym typeface="Century Gothic"/>
            </a:endParaRPr>
          </a:p>
          <a:p>
            <a:pPr marL="325754" indent="-325754" defTabSz="434340">
              <a:buClr>
                <a:srgbClr val="000000"/>
              </a:buClr>
              <a:defRPr sz="3040"/>
            </a:pPr>
            <a:endParaRPr>
              <a:latin typeface="+mn-lt"/>
              <a:ea typeface="+mn-ea"/>
              <a:cs typeface="+mn-cs"/>
              <a:sym typeface="Century Gothic"/>
            </a:endParaRPr>
          </a:p>
          <a:p>
            <a:pPr marL="325754" indent="-325754" defTabSz="434340">
              <a:buClr>
                <a:srgbClr val="000000"/>
              </a:buClr>
              <a:defRPr sz="3040"/>
            </a:pPr>
            <a:r>
              <a:rPr b="1">
                <a:latin typeface="Courier New"/>
                <a:ea typeface="Courier New"/>
                <a:cs typeface="Courier New"/>
                <a:sym typeface="Courier New"/>
              </a:rPr>
              <a:t>len(tweet)</a:t>
            </a:r>
            <a:endParaRPr b="1">
              <a:latin typeface="Courier New"/>
              <a:ea typeface="Courier New"/>
              <a:cs typeface="Courier New"/>
              <a:sym typeface="Courier New"/>
            </a:endParaRPr>
          </a:p>
          <a:p>
            <a:pPr marL="325754" indent="-325754" defTabSz="434340">
              <a:buClr>
                <a:srgbClr val="000000"/>
              </a:buClr>
              <a:defRPr sz="3040"/>
            </a:pPr>
            <a:endParaRPr b="1">
              <a:latin typeface="Courier New"/>
              <a:ea typeface="Courier New"/>
              <a:cs typeface="Courier New"/>
              <a:sym typeface="Courier New"/>
            </a:endParaRPr>
          </a:p>
          <a:p>
            <a:pPr marL="325754" indent="-325754" defTabSz="434340">
              <a:buClr>
                <a:srgbClr val="000000"/>
              </a:buClr>
              <a:defRPr sz="3040"/>
            </a:pPr>
            <a:r>
              <a:rPr>
                <a:latin typeface="+mn-lt"/>
                <a:ea typeface="+mn-ea"/>
                <a:cs typeface="+mn-cs"/>
                <a:sym typeface="Century Gothic"/>
              </a:rPr>
              <a:t>Function (action): </a:t>
            </a:r>
            <a:r>
              <a:rPr b="1">
                <a:latin typeface="Courier New"/>
                <a:ea typeface="Courier New"/>
                <a:cs typeface="Courier New"/>
                <a:sym typeface="Courier New"/>
              </a:rPr>
              <a:t>len()</a:t>
            </a:r>
            <a:endParaRPr>
              <a:latin typeface="+mn-lt"/>
              <a:ea typeface="+mn-ea"/>
              <a:cs typeface="+mn-cs"/>
              <a:sym typeface="Century Gothic"/>
            </a:endParaRPr>
          </a:p>
          <a:p>
            <a:pPr marL="325754" indent="-325754" defTabSz="434340">
              <a:buClr>
                <a:srgbClr val="000000"/>
              </a:buClr>
              <a:defRPr sz="3040"/>
            </a:pPr>
            <a:r>
              <a:rPr>
                <a:latin typeface="+mn-lt"/>
                <a:ea typeface="+mn-ea"/>
                <a:cs typeface="+mn-cs"/>
                <a:sym typeface="Century Gothic"/>
              </a:rPr>
              <a:t>Argument/parameter: </a:t>
            </a:r>
            <a:r>
              <a:rPr b="1">
                <a:latin typeface="Courier New"/>
                <a:ea typeface="Courier New"/>
                <a:cs typeface="Courier New"/>
                <a:sym typeface="Courier New"/>
              </a:rPr>
              <a:t>tweet</a:t>
            </a:r>
          </a:p>
        </p:txBody>
      </p:sp>
      <p:sp>
        <p:nvSpPr>
          <p:cNvPr id="21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how functions work"/>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how functions work</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Arguments/parameters tell a function or method how to do their action.…"/>
          <p:cNvSpPr txBox="1"/>
          <p:nvPr>
            <p:ph type="body" idx="1"/>
          </p:nvPr>
        </p:nvSpPr>
        <p:spPr>
          <a:prstGeom prst="rect">
            <a:avLst/>
          </a:prstGeom>
        </p:spPr>
        <p:txBody>
          <a:bodyPr>
            <a:normAutofit fontScale="100000" lnSpcReduction="0"/>
          </a:bodyPr>
          <a:lstStyle/>
          <a:p>
            <a:pPr marL="291465" indent="-291465" defTabSz="388620">
              <a:spcBef>
                <a:spcPts val="600"/>
              </a:spcBef>
              <a:buClr>
                <a:srgbClr val="000000"/>
              </a:buClr>
              <a:defRPr sz="2720"/>
            </a:pPr>
            <a:r>
              <a:rPr b="1">
                <a:latin typeface="+mn-lt"/>
                <a:ea typeface="+mn-ea"/>
                <a:cs typeface="+mn-cs"/>
                <a:sym typeface="Century Gothic"/>
              </a:rPr>
              <a:t>Arguments/parameters </a:t>
            </a:r>
            <a:r>
              <a:rPr>
                <a:latin typeface="+mn-lt"/>
                <a:ea typeface="+mn-ea"/>
                <a:cs typeface="+mn-cs"/>
                <a:sym typeface="Century Gothic"/>
              </a:rPr>
              <a:t>tell a </a:t>
            </a:r>
            <a:r>
              <a:rPr b="1">
                <a:latin typeface="+mn-lt"/>
                <a:ea typeface="+mn-ea"/>
                <a:cs typeface="+mn-cs"/>
                <a:sym typeface="Century Gothic"/>
              </a:rPr>
              <a:t>function</a:t>
            </a:r>
            <a:r>
              <a:rPr>
                <a:latin typeface="+mn-lt"/>
                <a:ea typeface="+mn-ea"/>
                <a:cs typeface="+mn-cs"/>
                <a:sym typeface="Century Gothic"/>
              </a:rPr>
              <a:t> or </a:t>
            </a:r>
            <a:r>
              <a:rPr b="1">
                <a:latin typeface="+mn-lt"/>
                <a:ea typeface="+mn-ea"/>
                <a:cs typeface="+mn-cs"/>
                <a:sym typeface="Century Gothic"/>
              </a:rPr>
              <a:t>method</a:t>
            </a:r>
            <a:r>
              <a:rPr>
                <a:latin typeface="+mn-lt"/>
                <a:ea typeface="+mn-ea"/>
                <a:cs typeface="+mn-cs"/>
                <a:sym typeface="Century Gothic"/>
              </a:rPr>
              <a:t> how to do their action.</a:t>
            </a:r>
            <a:endParaRPr>
              <a:latin typeface="+mn-lt"/>
              <a:ea typeface="+mn-ea"/>
              <a:cs typeface="+mn-cs"/>
              <a:sym typeface="Century Gothic"/>
            </a:endParaRPr>
          </a:p>
          <a:p>
            <a:pPr marL="291465" indent="-291465" defTabSz="388620">
              <a:spcBef>
                <a:spcPts val="600"/>
              </a:spcBef>
              <a:buClr>
                <a:srgbClr val="000000"/>
              </a:buClr>
              <a:defRPr sz="2720"/>
            </a:pPr>
            <a:endParaRPr>
              <a:latin typeface="+mn-lt"/>
              <a:ea typeface="+mn-ea"/>
              <a:cs typeface="+mn-cs"/>
              <a:sym typeface="Century Gothic"/>
            </a:endParaRPr>
          </a:p>
          <a:p>
            <a:pPr marL="291465" indent="-291465" defTabSz="388620">
              <a:spcBef>
                <a:spcPts val="600"/>
              </a:spcBef>
              <a:buClr>
                <a:srgbClr val="000000"/>
              </a:buClr>
              <a:defRPr sz="2720"/>
            </a:pPr>
            <a:r>
              <a:rPr b="1">
                <a:latin typeface="Courier New"/>
                <a:ea typeface="Courier New"/>
                <a:cs typeface="Courier New"/>
                <a:sym typeface="Courier New"/>
              </a:rPr>
              <a:t>twitter.replace("@", "#")</a:t>
            </a:r>
            <a:endParaRPr b="1">
              <a:latin typeface="Courier New"/>
              <a:ea typeface="Courier New"/>
              <a:cs typeface="Courier New"/>
              <a:sym typeface="Courier New"/>
            </a:endParaRPr>
          </a:p>
          <a:p>
            <a:pPr marL="291465" indent="-291465" defTabSz="388620">
              <a:spcBef>
                <a:spcPts val="600"/>
              </a:spcBef>
              <a:buClr>
                <a:srgbClr val="000000"/>
              </a:buClr>
              <a:defRPr sz="2720"/>
            </a:pPr>
            <a:endParaRPr b="1">
              <a:latin typeface="Courier New"/>
              <a:ea typeface="Courier New"/>
              <a:cs typeface="Courier New"/>
              <a:sym typeface="Courier New"/>
            </a:endParaRPr>
          </a:p>
          <a:p>
            <a:pPr marL="291465" indent="-291465" defTabSz="388620">
              <a:spcBef>
                <a:spcPts val="600"/>
              </a:spcBef>
              <a:buClr>
                <a:srgbClr val="000000"/>
              </a:buClr>
              <a:defRPr sz="2720"/>
            </a:pPr>
            <a:r>
              <a:rPr>
                <a:latin typeface="+mn-lt"/>
                <a:ea typeface="+mn-ea"/>
                <a:cs typeface="+mn-cs"/>
                <a:sym typeface="Century Gothic"/>
              </a:rPr>
              <a:t>String method (action): </a:t>
            </a:r>
            <a:r>
              <a:rPr b="1">
                <a:latin typeface="Courier New"/>
                <a:ea typeface="Courier New"/>
                <a:cs typeface="Courier New"/>
                <a:sym typeface="Courier New"/>
              </a:rPr>
              <a:t>.replace()</a:t>
            </a:r>
            <a:endParaRPr>
              <a:latin typeface="+mn-lt"/>
              <a:ea typeface="+mn-ea"/>
              <a:cs typeface="+mn-cs"/>
              <a:sym typeface="Century Gothic"/>
            </a:endParaRPr>
          </a:p>
          <a:p>
            <a:pPr marL="291465" indent="-291465" defTabSz="388620">
              <a:spcBef>
                <a:spcPts val="600"/>
              </a:spcBef>
              <a:buClr>
                <a:srgbClr val="000000"/>
              </a:buClr>
              <a:defRPr sz="2720"/>
            </a:pPr>
            <a:r>
              <a:rPr>
                <a:latin typeface="+mn-lt"/>
                <a:ea typeface="+mn-ea"/>
                <a:cs typeface="+mn-cs"/>
                <a:sym typeface="Century Gothic"/>
              </a:rPr>
              <a:t>Argument/parameter: </a:t>
            </a:r>
            <a:r>
              <a:rPr b="1">
                <a:latin typeface="Courier New"/>
                <a:ea typeface="Courier New"/>
                <a:cs typeface="Courier New"/>
                <a:sym typeface="Courier New"/>
              </a:rPr>
              <a:t>"@" </a:t>
            </a:r>
            <a:r>
              <a:rPr>
                <a:latin typeface="+mn-lt"/>
                <a:ea typeface="+mn-ea"/>
                <a:cs typeface="+mn-cs"/>
                <a:sym typeface="Century Gothic"/>
              </a:rPr>
              <a:t>and</a:t>
            </a:r>
            <a:r>
              <a:rPr b="1">
                <a:latin typeface="Courier New"/>
                <a:ea typeface="Courier New"/>
                <a:cs typeface="Courier New"/>
                <a:sym typeface="Courier New"/>
              </a:rPr>
              <a:t> "#"</a:t>
            </a:r>
            <a:endParaRPr b="1">
              <a:latin typeface="Courier New"/>
              <a:ea typeface="Courier New"/>
              <a:cs typeface="Courier New"/>
              <a:sym typeface="Courier New"/>
            </a:endParaRPr>
          </a:p>
          <a:p>
            <a:pPr marL="291465" indent="-291465" defTabSz="388620">
              <a:spcBef>
                <a:spcPts val="600"/>
              </a:spcBef>
              <a:buClr>
                <a:srgbClr val="000000"/>
              </a:buClr>
              <a:defRPr sz="2720"/>
            </a:pPr>
            <a:r>
              <a:rPr>
                <a:latin typeface="+mn-lt"/>
                <a:ea typeface="+mn-ea"/>
                <a:cs typeface="+mn-cs"/>
                <a:sym typeface="Century Gothic"/>
              </a:rPr>
              <a:t>Where does Python perform the find/replace? On the string that comes before the dot!</a:t>
            </a:r>
          </a:p>
        </p:txBody>
      </p:sp>
      <p:sp>
        <p:nvSpPr>
          <p:cNvPr id="21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Argumen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Arguments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Variables are containers for information; you can store text, numbers, or any other type of thing!…"/>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Variables are containers for information; you can store text, numbers, or any other type of thing!</a:t>
            </a:r>
            <a:endParaRPr>
              <a:latin typeface="+mn-lt"/>
              <a:ea typeface="+mn-ea"/>
              <a:cs typeface="+mn-cs"/>
              <a:sym typeface="Century Gothic"/>
            </a:endParaRPr>
          </a:p>
          <a:p>
            <a:pPr>
              <a:spcBef>
                <a:spcPts val="1200"/>
              </a:spcBef>
              <a:buClr>
                <a:srgbClr val="000000"/>
              </a:buClr>
            </a:pPr>
            <a:endParaRPr>
              <a:latin typeface="+mn-lt"/>
              <a:ea typeface="+mn-ea"/>
              <a:cs typeface="+mn-cs"/>
              <a:sym typeface="Century Gothic"/>
            </a:endParaRPr>
          </a:p>
          <a:p>
            <a:pPr marL="0" indent="0">
              <a:spcBef>
                <a:spcPts val="1200"/>
              </a:spcBef>
              <a:buSzTx/>
              <a:buFontTx/>
              <a:buNone/>
              <a:defRPr b="1" sz="3000">
                <a:latin typeface="Courier New"/>
                <a:ea typeface="Courier New"/>
                <a:cs typeface="Courier New"/>
                <a:sym typeface="Courier New"/>
              </a:defRPr>
            </a:pPr>
            <a:r>
              <a:t>twitter = "@hearmecode"</a:t>
            </a:r>
          </a:p>
          <a:p>
            <a:pPr marL="0" indent="0">
              <a:spcBef>
                <a:spcPts val="1200"/>
              </a:spcBef>
              <a:buSzTx/>
              <a:buFontTx/>
              <a:buNone/>
              <a:defRPr b="1" sz="3000">
                <a:latin typeface="Courier New"/>
                <a:ea typeface="Courier New"/>
                <a:cs typeface="Courier New"/>
                <a:sym typeface="Courier New"/>
              </a:defRPr>
            </a:pPr>
            <a:r>
              <a:t>members = 3000</a:t>
            </a:r>
          </a:p>
        </p:txBody>
      </p:sp>
      <p:sp>
        <p:nvSpPr>
          <p:cNvPr id="5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Variab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Variables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ome functions and methods give you return values when they’re finished so you know what happened.…"/>
          <p:cNvSpPr txBox="1"/>
          <p:nvPr>
            <p:ph type="body" idx="1"/>
          </p:nvPr>
        </p:nvSpPr>
        <p:spPr>
          <a:prstGeom prst="rect">
            <a:avLst/>
          </a:prstGeom>
        </p:spPr>
        <p:txBody>
          <a:bodyPr>
            <a:normAutofit fontScale="100000" lnSpcReduction="0"/>
          </a:bodyPr>
          <a:lstStyle/>
          <a:p>
            <a:pPr marL="298322" indent="-298322" defTabSz="397763">
              <a:spcBef>
                <a:spcPts val="600"/>
              </a:spcBef>
              <a:buClr>
                <a:srgbClr val="000000"/>
              </a:buClr>
              <a:defRPr sz="2784"/>
            </a:pPr>
            <a:r>
              <a:rPr>
                <a:latin typeface="+mn-lt"/>
                <a:ea typeface="+mn-ea"/>
                <a:cs typeface="+mn-cs"/>
                <a:sym typeface="Century Gothic"/>
              </a:rPr>
              <a:t>Some functions and methods give you </a:t>
            </a:r>
            <a:r>
              <a:rPr b="1">
                <a:latin typeface="+mn-lt"/>
                <a:ea typeface="+mn-ea"/>
                <a:cs typeface="+mn-cs"/>
                <a:sym typeface="Century Gothic"/>
              </a:rPr>
              <a:t>return values</a:t>
            </a:r>
            <a:r>
              <a:rPr>
                <a:latin typeface="+mn-lt"/>
                <a:ea typeface="+mn-ea"/>
                <a:cs typeface="+mn-cs"/>
                <a:sym typeface="Century Gothic"/>
              </a:rPr>
              <a:t> when they’re finished so you know what happened.</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r>
              <a:rPr>
                <a:latin typeface="+mn-lt"/>
                <a:ea typeface="+mn-ea"/>
                <a:cs typeface="+mn-cs"/>
                <a:sym typeface="Century Gothic"/>
              </a:rPr>
              <a:t>You can save this return value into a variable.</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p:txBody>
      </p:sp>
      <p:sp>
        <p:nvSpPr>
          <p:cNvPr id="22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return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return values</a:t>
            </a:r>
          </a:p>
        </p:txBody>
      </p:sp>
      <p:pic>
        <p:nvPicPr>
          <p:cNvPr id="224" name="lesson1_functions1.png" descr="lesson1_functions1.png"/>
          <p:cNvPicPr>
            <a:picLocks noChangeAspect="1"/>
          </p:cNvPicPr>
          <p:nvPr/>
        </p:nvPicPr>
        <p:blipFill>
          <a:blip r:embed="rId3">
            <a:extLst/>
          </a:blip>
          <a:stretch>
            <a:fillRect/>
          </a:stretch>
        </p:blipFill>
        <p:spPr>
          <a:xfrm>
            <a:off x="171450" y="4196830"/>
            <a:ext cx="8801100" cy="12954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ome functions and methods give you return values when they’re finished so you know what happened.…"/>
          <p:cNvSpPr txBox="1"/>
          <p:nvPr>
            <p:ph type="body" idx="1"/>
          </p:nvPr>
        </p:nvSpPr>
        <p:spPr>
          <a:prstGeom prst="rect">
            <a:avLst/>
          </a:prstGeom>
        </p:spPr>
        <p:txBody>
          <a:bodyPr>
            <a:normAutofit fontScale="100000" lnSpcReduction="0"/>
          </a:bodyPr>
          <a:lstStyle/>
          <a:p>
            <a:pPr marL="298322" indent="-298322" defTabSz="397763">
              <a:spcBef>
                <a:spcPts val="600"/>
              </a:spcBef>
              <a:buClr>
                <a:srgbClr val="000000"/>
              </a:buClr>
              <a:defRPr sz="2784"/>
            </a:pPr>
            <a:r>
              <a:rPr>
                <a:latin typeface="+mn-lt"/>
                <a:ea typeface="+mn-ea"/>
                <a:cs typeface="+mn-cs"/>
                <a:sym typeface="Century Gothic"/>
              </a:rPr>
              <a:t>Some functions and methods give you </a:t>
            </a:r>
            <a:r>
              <a:rPr b="1">
                <a:latin typeface="+mn-lt"/>
                <a:ea typeface="+mn-ea"/>
                <a:cs typeface="+mn-cs"/>
                <a:sym typeface="Century Gothic"/>
              </a:rPr>
              <a:t>return values</a:t>
            </a:r>
            <a:r>
              <a:rPr>
                <a:latin typeface="+mn-lt"/>
                <a:ea typeface="+mn-ea"/>
                <a:cs typeface="+mn-cs"/>
                <a:sym typeface="Century Gothic"/>
              </a:rPr>
              <a:t> when they’re finished so you know what happened.</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r>
              <a:rPr>
                <a:latin typeface="+mn-lt"/>
                <a:ea typeface="+mn-ea"/>
                <a:cs typeface="+mn-cs"/>
                <a:sym typeface="Century Gothic"/>
              </a:rPr>
              <a:t>You can save this return value into a variable.</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p:txBody>
      </p:sp>
      <p:sp>
        <p:nvSpPr>
          <p:cNvPr id="22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return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return values</a:t>
            </a:r>
          </a:p>
        </p:txBody>
      </p:sp>
      <p:pic>
        <p:nvPicPr>
          <p:cNvPr id="231" name="lesson1_functions2.png" descr="lesson1_functions2.png"/>
          <p:cNvPicPr>
            <a:picLocks noChangeAspect="1"/>
          </p:cNvPicPr>
          <p:nvPr/>
        </p:nvPicPr>
        <p:blipFill>
          <a:blip r:embed="rId3">
            <a:extLst/>
          </a:blip>
          <a:stretch>
            <a:fillRect/>
          </a:stretch>
        </p:blipFill>
        <p:spPr>
          <a:xfrm>
            <a:off x="-1" y="4026591"/>
            <a:ext cx="9144001" cy="156266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trip()…"/>
          <p:cNvSpPr txBox="1"/>
          <p:nvPr>
            <p:ph type="body" idx="1"/>
          </p:nvPr>
        </p:nvSpPr>
        <p:spPr>
          <a:prstGeom prst="rect">
            <a:avLst/>
          </a:prstGeom>
        </p:spPr>
        <p:txBody>
          <a:bodyPr>
            <a:normAutofit fontScale="100000" lnSpcReduction="0"/>
          </a:bodyPr>
          <a:lstStyle/>
          <a:p>
            <a:pPr marL="339470" indent="-339470" defTabSz="452627">
              <a:defRPr sz="3168"/>
            </a:pPr>
            <a:endParaRPr b="1">
              <a:latin typeface="Courier New"/>
              <a:ea typeface="Courier New"/>
              <a:cs typeface="Courier New"/>
              <a:sym typeface="Courier New"/>
            </a:endParaRPr>
          </a:p>
          <a:p>
            <a:pPr marL="339470" indent="-339470" defTabSz="452627">
              <a:defRPr sz="3168"/>
            </a:pPr>
            <a:endParaRPr b="1">
              <a:latin typeface="Courier New"/>
              <a:ea typeface="Courier New"/>
              <a:cs typeface="Courier New"/>
              <a:sym typeface="Courier New"/>
            </a:endParaRPr>
          </a:p>
          <a:p>
            <a:pPr marL="339470" indent="-339470" defTabSz="452627">
              <a:defRPr sz="3168"/>
            </a:pPr>
            <a:endParaRPr b="1">
              <a:latin typeface="Courier New"/>
              <a:ea typeface="Courier New"/>
              <a:cs typeface="Courier New"/>
              <a:sym typeface="Courier New"/>
            </a:endParaRPr>
          </a:p>
          <a:p>
            <a:pPr marL="0" indent="0" defTabSz="452627">
              <a:buSzTx/>
              <a:buFontTx/>
              <a:buNone/>
              <a:defRPr sz="3168"/>
            </a:pPr>
            <a:r>
              <a:rPr b="1">
                <a:latin typeface="Courier New"/>
                <a:ea typeface="Courier New"/>
                <a:cs typeface="Courier New"/>
                <a:sym typeface="Courier New"/>
              </a:rPr>
              <a:t>.strip()</a:t>
            </a:r>
            <a:endParaRPr b="1">
              <a:latin typeface="Courier New"/>
              <a:ea typeface="Courier New"/>
              <a:cs typeface="Courier New"/>
              <a:sym typeface="Courier New"/>
            </a:endParaRPr>
          </a:p>
          <a:p>
            <a:pPr marL="339470" indent="-339470" defTabSz="452627">
              <a:defRPr sz="3168"/>
            </a:pPr>
            <a:endParaRPr>
              <a:latin typeface="+mn-lt"/>
              <a:ea typeface="+mn-ea"/>
              <a:cs typeface="+mn-cs"/>
              <a:sym typeface="Century Gothic"/>
            </a:endParaRPr>
          </a:p>
          <a:p>
            <a:pPr marL="339470" indent="-339470" defTabSz="452627">
              <a:buClr>
                <a:srgbClr val="000000"/>
              </a:buClr>
              <a:defRPr sz="3168"/>
            </a:pPr>
            <a:r>
              <a:rPr>
                <a:latin typeface="+mn-lt"/>
                <a:ea typeface="+mn-ea"/>
                <a:cs typeface="+mn-cs"/>
                <a:sym typeface="Century Gothic"/>
              </a:rPr>
              <a:t>Removes whitespace from the beginning and end of a string (not the middle)</a:t>
            </a:r>
          </a:p>
        </p:txBody>
      </p:sp>
      <p:sp>
        <p:nvSpPr>
          <p:cNvPr id="23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String method: .strip(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.strip( )</a:t>
            </a:r>
          </a:p>
        </p:txBody>
      </p:sp>
      <p:pic>
        <p:nvPicPr>
          <p:cNvPr id="238" name="hmc-dotstrip.png" descr="hmc-dotstrip.png"/>
          <p:cNvPicPr>
            <a:picLocks noChangeAspect="1"/>
          </p:cNvPicPr>
          <p:nvPr/>
        </p:nvPicPr>
        <p:blipFill>
          <a:blip r:embed="rId2">
            <a:extLst/>
          </a:blip>
          <a:stretch>
            <a:fillRect/>
          </a:stretch>
        </p:blipFill>
        <p:spPr>
          <a:xfrm>
            <a:off x="-1" y="1354657"/>
            <a:ext cx="9144001" cy="139781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lower()…"/>
          <p:cNvSpPr txBox="1"/>
          <p:nvPr>
            <p:ph type="body" idx="1"/>
          </p:nvPr>
        </p:nvSpPr>
        <p:spPr>
          <a:prstGeom prst="rect">
            <a:avLst/>
          </a:prstGeom>
        </p:spPr>
        <p:txBody>
          <a:bodyPr>
            <a:normAutofit fontScale="100000" lnSpcReduction="0"/>
          </a:bodyPr>
          <a:lstStyle/>
          <a:p>
            <a:pPr marL="336042" indent="-336042" defTabSz="448055">
              <a:defRPr sz="3136"/>
            </a:pPr>
            <a:endParaRPr b="1">
              <a:latin typeface="Courier New"/>
              <a:ea typeface="Courier New"/>
              <a:cs typeface="Courier New"/>
              <a:sym typeface="Courier New"/>
            </a:endParaRPr>
          </a:p>
          <a:p>
            <a:pPr marL="336042" indent="-336042" defTabSz="448055">
              <a:defRPr sz="3136"/>
            </a:pPr>
            <a:endParaRPr b="1">
              <a:latin typeface="Courier New"/>
              <a:ea typeface="Courier New"/>
              <a:cs typeface="Courier New"/>
              <a:sym typeface="Courier New"/>
            </a:endParaRPr>
          </a:p>
          <a:p>
            <a:pPr marL="336042" indent="-336042" defTabSz="448055">
              <a:defRPr sz="3136"/>
            </a:pPr>
            <a:endParaRPr b="1">
              <a:latin typeface="Courier New"/>
              <a:ea typeface="Courier New"/>
              <a:cs typeface="Courier New"/>
              <a:sym typeface="Courier New"/>
            </a:endParaRPr>
          </a:p>
          <a:p>
            <a:pPr marL="0" indent="0" defTabSz="448055">
              <a:buSzTx/>
              <a:buFontTx/>
              <a:buNone/>
              <a:defRPr sz="3136"/>
            </a:pPr>
            <a:r>
              <a:rPr b="1">
                <a:latin typeface="Courier New"/>
                <a:ea typeface="Courier New"/>
                <a:cs typeface="Courier New"/>
                <a:sym typeface="Courier New"/>
              </a:rPr>
              <a:t>.lower()</a:t>
            </a:r>
            <a:endParaRPr b="1">
              <a:latin typeface="Courier New"/>
              <a:ea typeface="Courier New"/>
              <a:cs typeface="Courier New"/>
              <a:sym typeface="Courier New"/>
            </a:endParaRPr>
          </a:p>
          <a:p>
            <a:pPr marL="0" indent="0" defTabSz="448055">
              <a:buSzTx/>
              <a:buFontTx/>
              <a:buNone/>
              <a:defRPr sz="3136"/>
            </a:pPr>
            <a:r>
              <a:rPr b="1">
                <a:latin typeface="Courier New"/>
                <a:ea typeface="Courier New"/>
                <a:cs typeface="Courier New"/>
                <a:sym typeface="Courier New"/>
              </a:rPr>
              <a:t>.upper()</a:t>
            </a:r>
            <a:endParaRPr b="1">
              <a:latin typeface="Courier New"/>
              <a:ea typeface="Courier New"/>
              <a:cs typeface="Courier New"/>
              <a:sym typeface="Courier New"/>
            </a:endParaRPr>
          </a:p>
          <a:p>
            <a:pPr marL="336042" indent="-336042" defTabSz="448055">
              <a:defRPr sz="3136"/>
            </a:pPr>
            <a:endParaRPr>
              <a:latin typeface="+mn-lt"/>
              <a:ea typeface="+mn-ea"/>
              <a:cs typeface="+mn-cs"/>
              <a:sym typeface="Century Gothic"/>
            </a:endParaRPr>
          </a:p>
          <a:p>
            <a:pPr marL="336042" indent="-336042" defTabSz="448055">
              <a:buClr>
                <a:srgbClr val="000000"/>
              </a:buClr>
              <a:defRPr sz="3136"/>
            </a:pPr>
            <a:r>
              <a:rPr>
                <a:latin typeface="+mn-lt"/>
                <a:ea typeface="+mn-ea"/>
                <a:cs typeface="+mn-cs"/>
                <a:sym typeface="Century Gothic"/>
              </a:rPr>
              <a:t>Converts a string to all lowercase or all uppercase</a:t>
            </a:r>
          </a:p>
        </p:txBody>
      </p:sp>
      <p:sp>
        <p:nvSpPr>
          <p:cNvPr id="24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string methods: .lower( ), .upper(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string methods: .lower( ), .upper( )</a:t>
            </a:r>
          </a:p>
        </p:txBody>
      </p:sp>
      <p:pic>
        <p:nvPicPr>
          <p:cNvPr id="243" name="hmc_upper-lower.png" descr="hmc_upper-lower.png"/>
          <p:cNvPicPr>
            <a:picLocks noChangeAspect="1"/>
          </p:cNvPicPr>
          <p:nvPr/>
        </p:nvPicPr>
        <p:blipFill>
          <a:blip r:embed="rId2">
            <a:extLst/>
          </a:blip>
          <a:stretch>
            <a:fillRect/>
          </a:stretch>
        </p:blipFill>
        <p:spPr>
          <a:xfrm>
            <a:off x="2954392" y="2311400"/>
            <a:ext cx="5334001" cy="22352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count()…"/>
          <p:cNvSpPr txBox="1"/>
          <p:nvPr>
            <p:ph type="body" idx="1"/>
          </p:nvPr>
        </p:nvSpPr>
        <p:spPr>
          <a:prstGeom prst="rect">
            <a:avLst/>
          </a:prstGeom>
        </p:spPr>
        <p:txBody>
          <a:bodyPr>
            <a:normAutofit fontScale="100000" lnSpcReduction="0"/>
          </a:bodyPr>
          <a:lstStyle/>
          <a:p>
            <a:pPr/>
          </a:p>
          <a:p>
            <a:pPr/>
            <a:endParaRPr b="1">
              <a:latin typeface="Courier New"/>
              <a:ea typeface="Courier New"/>
              <a:cs typeface="Courier New"/>
              <a:sym typeface="Courier New"/>
            </a:endParaRPr>
          </a:p>
          <a:p>
            <a:pPr/>
            <a:endParaRPr>
              <a:latin typeface="+mn-lt"/>
              <a:ea typeface="+mn-ea"/>
              <a:cs typeface="+mn-cs"/>
              <a:sym typeface="Century Gothic"/>
            </a:endParaRPr>
          </a:p>
          <a:p>
            <a:pPr marL="0" indent="0">
              <a:buClr>
                <a:srgbClr val="000000"/>
              </a:buClr>
              <a:buSzTx/>
              <a:buNone/>
              <a:defRPr b="1">
                <a:latin typeface="Courier New"/>
                <a:ea typeface="Courier New"/>
                <a:cs typeface="Courier New"/>
                <a:sym typeface="Courier New"/>
              </a:defRPr>
            </a:pPr>
            <a:r>
              <a:t>.count()</a:t>
            </a:r>
            <a:endParaRPr>
              <a:latin typeface="+mn-lt"/>
              <a:ea typeface="+mn-ea"/>
              <a:cs typeface="+mn-cs"/>
              <a:sym typeface="Century Gothic"/>
            </a:endParaRPr>
          </a:p>
          <a:p>
            <a:pPr>
              <a:buClr>
                <a:srgbClr val="000000"/>
              </a:buClr>
            </a:pPr>
            <a:r>
              <a:rPr>
                <a:latin typeface="+mn-lt"/>
                <a:ea typeface="+mn-ea"/>
                <a:cs typeface="+mn-cs"/>
                <a:sym typeface="Century Gothic"/>
              </a:rPr>
              <a:t>How many times was a woman quoted in this article?</a:t>
            </a:r>
            <a:endParaRPr>
              <a:latin typeface="+mn-lt"/>
              <a:ea typeface="+mn-ea"/>
              <a:cs typeface="+mn-cs"/>
              <a:sym typeface="Century Gothic"/>
            </a:endParaRPr>
          </a:p>
          <a:p>
            <a:pPr>
              <a:buClr>
                <a:srgbClr val="000000"/>
              </a:buClr>
            </a:pPr>
            <a:r>
              <a:rPr>
                <a:latin typeface="+mn-lt"/>
                <a:ea typeface="+mn-ea"/>
                <a:cs typeface="+mn-cs"/>
                <a:sym typeface="Century Gothic"/>
              </a:rPr>
              <a:t>How many times was a man quoted?</a:t>
            </a:r>
          </a:p>
        </p:txBody>
      </p:sp>
      <p:sp>
        <p:nvSpPr>
          <p:cNvPr id="24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String method: .count(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.count( )</a:t>
            </a:r>
          </a:p>
        </p:txBody>
      </p:sp>
      <p:pic>
        <p:nvPicPr>
          <p:cNvPr id="248" name="lesson1_count.png" descr="lesson1_count.png"/>
          <p:cNvPicPr>
            <a:picLocks noChangeAspect="1"/>
          </p:cNvPicPr>
          <p:nvPr/>
        </p:nvPicPr>
        <p:blipFill>
          <a:blip r:embed="rId2">
            <a:extLst/>
          </a:blip>
          <a:stretch>
            <a:fillRect/>
          </a:stretch>
        </p:blipFill>
        <p:spPr>
          <a:xfrm>
            <a:off x="0" y="1299955"/>
            <a:ext cx="9144000" cy="156569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We use conditionals to compare two things…"/>
          <p:cNvSpPr txBox="1"/>
          <p:nvPr>
            <p:ph type="body" idx="1"/>
          </p:nvPr>
        </p:nvSpPr>
        <p:spPr>
          <a:prstGeom prst="rect">
            <a:avLst/>
          </a:prstGeom>
        </p:spPr>
        <p:txBody>
          <a:bodyPr>
            <a:normAutofit fontScale="100000" lnSpcReduction="0"/>
          </a:bodyPr>
          <a:lstStyle/>
          <a:p>
            <a:pPr lvl="1">
              <a:buChar char="•"/>
              <a:defRPr>
                <a:latin typeface="+mn-lt"/>
                <a:ea typeface="+mn-ea"/>
                <a:cs typeface="+mn-cs"/>
                <a:sym typeface="Century Gothic"/>
              </a:defRPr>
            </a:pPr>
            <a:r>
              <a:t>We use conditionals to compare two things</a:t>
            </a:r>
            <a:br/>
          </a:p>
          <a:p>
            <a:pPr lvl="1">
              <a:buChar char="•"/>
              <a:defRPr sz="2800">
                <a:latin typeface="+mn-lt"/>
                <a:ea typeface="+mn-ea"/>
                <a:cs typeface="+mn-cs"/>
                <a:sym typeface="Century Gothic"/>
              </a:defRPr>
            </a:pPr>
            <a:r>
              <a:rPr sz="3200"/>
              <a:t>Conditionals allow us to change our program's behavior based on the results</a:t>
            </a:r>
          </a:p>
        </p:txBody>
      </p:sp>
      <p:sp>
        <p:nvSpPr>
          <p:cNvPr id="25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2"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Conditional: just a fancy name for a yes or no question…"/>
          <p:cNvSpPr txBox="1"/>
          <p:nvPr>
            <p:ph type="body" idx="1"/>
          </p:nvPr>
        </p:nvSpPr>
        <p:spPr>
          <a:prstGeom prst="rect">
            <a:avLst/>
          </a:prstGeom>
        </p:spPr>
        <p:txBody>
          <a:bodyPr>
            <a:normAutofit fontScale="100000" lnSpcReduction="0"/>
          </a:bodyPr>
          <a:lstStyle/>
          <a:p>
            <a:pPr marL="312039" indent="-312039" defTabSz="416052">
              <a:spcBef>
                <a:spcPts val="600"/>
              </a:spcBef>
              <a:buClr>
                <a:srgbClr val="000000"/>
              </a:buClr>
              <a:defRPr sz="2912"/>
            </a:pPr>
            <a:r>
              <a:rPr>
                <a:latin typeface="+mn-lt"/>
                <a:ea typeface="+mn-ea"/>
                <a:cs typeface="+mn-cs"/>
                <a:sym typeface="Century Gothic"/>
              </a:rPr>
              <a:t>Conditional: just a fancy name for a yes or no question</a:t>
            </a:r>
            <a:endParaRPr>
              <a:latin typeface="+mn-lt"/>
              <a:ea typeface="+mn-ea"/>
              <a:cs typeface="+mn-cs"/>
              <a:sym typeface="Century Gothic"/>
            </a:endParaRPr>
          </a:p>
          <a:p>
            <a:pPr marL="312039" indent="-312039" defTabSz="416052">
              <a:spcBef>
                <a:spcPts val="600"/>
              </a:spcBef>
              <a:buClr>
                <a:srgbClr val="000000"/>
              </a:buClr>
              <a:defRPr sz="2912"/>
            </a:pPr>
            <a:endParaRPr>
              <a:latin typeface="+mn-lt"/>
              <a:ea typeface="+mn-ea"/>
              <a:cs typeface="+mn-cs"/>
              <a:sym typeface="Century Gothic"/>
            </a:endParaRPr>
          </a:p>
          <a:p>
            <a:pPr marL="312039" indent="-312039" defTabSz="416052">
              <a:spcBef>
                <a:spcPts val="600"/>
              </a:spcBef>
              <a:buClr>
                <a:srgbClr val="000000"/>
              </a:buClr>
              <a:defRPr sz="2912"/>
            </a:pPr>
            <a:r>
              <a:rPr>
                <a:latin typeface="+mn-lt"/>
                <a:ea typeface="+mn-ea"/>
                <a:cs typeface="+mn-cs"/>
                <a:sym typeface="Century Gothic"/>
              </a:rPr>
              <a:t>Conditionals are ways to compare things and use that information to make decisions</a:t>
            </a:r>
            <a:endParaRPr>
              <a:latin typeface="+mn-lt"/>
              <a:ea typeface="+mn-ea"/>
              <a:cs typeface="+mn-cs"/>
              <a:sym typeface="Century Gothic"/>
            </a:endParaRPr>
          </a:p>
          <a:p>
            <a:pPr marL="312039" indent="-312039" defTabSz="416052">
              <a:spcBef>
                <a:spcPts val="600"/>
              </a:spcBef>
              <a:buClr>
                <a:srgbClr val="000000"/>
              </a:buClr>
              <a:defRPr sz="2912"/>
            </a:pPr>
            <a:endParaRPr>
              <a:latin typeface="+mn-lt"/>
              <a:ea typeface="+mn-ea"/>
              <a:cs typeface="+mn-cs"/>
              <a:sym typeface="Century Gothic"/>
            </a:endParaRPr>
          </a:p>
          <a:p>
            <a:pPr marL="312039" indent="-312039" defTabSz="416052">
              <a:spcBef>
                <a:spcPts val="600"/>
              </a:spcBef>
              <a:buClr>
                <a:srgbClr val="000000"/>
              </a:buClr>
              <a:defRPr sz="2912"/>
            </a:pPr>
            <a:r>
              <a:rPr>
                <a:latin typeface="+mn-lt"/>
                <a:ea typeface="+mn-ea"/>
                <a:cs typeface="+mn-cs"/>
                <a:sym typeface="Century Gothic"/>
              </a:rPr>
              <a:t>Conditionals can let you change the behavior of your program</a:t>
            </a:r>
          </a:p>
        </p:txBody>
      </p:sp>
      <p:sp>
        <p:nvSpPr>
          <p:cNvPr id="25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Ways to think about conditionals…"/>
          <p:cNvSpPr txBox="1"/>
          <p:nvPr>
            <p:ph type="body" idx="1"/>
          </p:nvPr>
        </p:nvSpPr>
        <p:spPr>
          <a:prstGeom prst="rect">
            <a:avLst/>
          </a:prstGeom>
        </p:spPr>
        <p:txBody>
          <a:bodyPr>
            <a:normAutofit fontScale="100000" lnSpcReduction="0"/>
          </a:bodyPr>
          <a:lstStyle/>
          <a:p>
            <a:pPr>
              <a:buClr>
                <a:srgbClr val="000000"/>
              </a:buClr>
            </a:pPr>
            <a:r>
              <a:rPr>
                <a:latin typeface="+mn-lt"/>
                <a:ea typeface="+mn-ea"/>
                <a:cs typeface="+mn-cs"/>
                <a:sym typeface="Century Gothic"/>
              </a:rPr>
              <a:t>Ways to think about conditionals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Clr>
                <a:srgbClr val="000000"/>
              </a:buClr>
            </a:pPr>
            <a:r>
              <a:rPr>
                <a:latin typeface="+mn-lt"/>
                <a:ea typeface="+mn-ea"/>
                <a:cs typeface="+mn-cs"/>
                <a:sym typeface="Century Gothic"/>
              </a:rPr>
              <a:t>Is this a valid email address?</a:t>
            </a:r>
            <a:endParaRPr>
              <a:latin typeface="+mn-lt"/>
              <a:ea typeface="+mn-ea"/>
              <a:cs typeface="+mn-cs"/>
              <a:sym typeface="Century Gothic"/>
            </a:endParaRPr>
          </a:p>
          <a:p>
            <a:pPr>
              <a:buClr>
                <a:srgbClr val="000000"/>
              </a:buClr>
            </a:pPr>
            <a:r>
              <a:rPr>
                <a:latin typeface="+mn-lt"/>
                <a:ea typeface="+mn-ea"/>
                <a:cs typeface="+mn-cs"/>
                <a:sym typeface="Century Gothic"/>
              </a:rPr>
              <a:t>Does my phone number have enough digits?</a:t>
            </a:r>
            <a:endParaRPr>
              <a:latin typeface="+mn-lt"/>
              <a:ea typeface="+mn-ea"/>
              <a:cs typeface="+mn-cs"/>
              <a:sym typeface="Century Gothic"/>
            </a:endParaRPr>
          </a:p>
          <a:p>
            <a:pPr>
              <a:buClr>
                <a:srgbClr val="000000"/>
              </a:buClr>
            </a:pPr>
            <a:r>
              <a:rPr>
                <a:latin typeface="+mn-lt"/>
                <a:ea typeface="+mn-ea"/>
                <a:cs typeface="+mn-cs"/>
                <a:sym typeface="Century Gothic"/>
              </a:rPr>
              <a:t>Are more people signed up for my event than the room can hold?</a:t>
            </a:r>
          </a:p>
        </p:txBody>
      </p:sp>
      <p:sp>
        <p:nvSpPr>
          <p:cNvPr id="25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0"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26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flowchart_1.png" descr="flowchart_1.png"/>
          <p:cNvPicPr>
            <a:picLocks noChangeAspect="1"/>
          </p:cNvPicPr>
          <p:nvPr/>
        </p:nvPicPr>
        <p:blipFill>
          <a:blip r:embed="rId2">
            <a:extLst/>
          </a:blip>
          <a:stretch>
            <a:fillRect/>
          </a:stretch>
        </p:blipFill>
        <p:spPr>
          <a:xfrm>
            <a:off x="0" y="2577168"/>
            <a:ext cx="9144000" cy="1703664"/>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26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8" name="flowchart_1a.png" descr="flowchart_1a.png"/>
          <p:cNvPicPr>
            <a:picLocks noChangeAspect="1"/>
          </p:cNvPicPr>
          <p:nvPr/>
        </p:nvPicPr>
        <p:blipFill>
          <a:blip r:embed="rId3">
            <a:extLst/>
          </a:blip>
          <a:stretch>
            <a:fillRect/>
          </a:stretch>
        </p:blipFill>
        <p:spPr>
          <a:xfrm>
            <a:off x="0" y="1174381"/>
            <a:ext cx="9144000" cy="450923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Use the print command to show some information to the screen.…"/>
          <p:cNvSpPr txBox="1"/>
          <p:nvPr>
            <p:ph type="body" idx="1"/>
          </p:nvPr>
        </p:nvSpPr>
        <p:spPr>
          <a:prstGeom prst="rect">
            <a:avLst/>
          </a:prstGeom>
        </p:spPr>
        <p:txBody>
          <a:bodyPr>
            <a:normAutofit fontScale="100000" lnSpcReduction="0"/>
          </a:bodyPr>
          <a:lstStyle/>
          <a:p>
            <a:pPr marL="322325" indent="-322325" defTabSz="429768">
              <a:spcBef>
                <a:spcPts val="1100"/>
              </a:spcBef>
              <a:buClr>
                <a:srgbClr val="000000"/>
              </a:buClr>
              <a:defRPr sz="3008"/>
            </a:pPr>
            <a:r>
              <a:rPr>
                <a:latin typeface="+mn-lt"/>
                <a:ea typeface="+mn-ea"/>
                <a:cs typeface="+mn-cs"/>
                <a:sym typeface="Century Gothic"/>
              </a:rPr>
              <a:t>Use the </a:t>
            </a:r>
            <a:r>
              <a:rPr b="1">
                <a:latin typeface="Courier New"/>
                <a:ea typeface="Courier New"/>
                <a:cs typeface="Courier New"/>
                <a:sym typeface="Courier New"/>
              </a:rPr>
              <a:t>print</a:t>
            </a:r>
            <a:r>
              <a:rPr>
                <a:latin typeface="+mn-lt"/>
                <a:ea typeface="+mn-ea"/>
                <a:cs typeface="+mn-cs"/>
                <a:sym typeface="Century Gothic"/>
              </a:rPr>
              <a:t> command to show some information to the screen.</a:t>
            </a:r>
            <a:endParaRPr>
              <a:latin typeface="+mn-lt"/>
              <a:ea typeface="+mn-ea"/>
              <a:cs typeface="+mn-cs"/>
              <a:sym typeface="Century Gothic"/>
            </a:endParaRPr>
          </a:p>
          <a:p>
            <a:pPr marL="0" indent="0" defTabSz="429768">
              <a:spcBef>
                <a:spcPts val="1100"/>
              </a:spcBef>
              <a:buSzTx/>
              <a:buFontTx/>
              <a:buNone/>
              <a:defRPr b="1" sz="2820">
                <a:latin typeface="Courier New"/>
                <a:ea typeface="Courier New"/>
                <a:cs typeface="Courier New"/>
                <a:sym typeface="Courier New"/>
              </a:defRPr>
            </a:pPr>
            <a:r>
              <a:t>print "Welcome to Hear Me Code!"</a:t>
            </a:r>
          </a:p>
          <a:p>
            <a:pPr marL="0" indent="0" defTabSz="429768">
              <a:spcBef>
                <a:spcPts val="1100"/>
              </a:spcBef>
              <a:buSzTx/>
              <a:buFontTx/>
              <a:buNone/>
              <a:defRPr b="1" sz="2820">
                <a:latin typeface="Courier New"/>
                <a:ea typeface="Courier New"/>
                <a:cs typeface="Courier New"/>
                <a:sym typeface="Courier New"/>
              </a:defRPr>
            </a:pPr>
            <a:r>
              <a:t>print '3000 members and growing'</a:t>
            </a:r>
          </a:p>
          <a:p>
            <a:pPr marL="322325" indent="-322325" defTabSz="429768">
              <a:spcBef>
                <a:spcPts val="1100"/>
              </a:spcBef>
              <a:buClr>
                <a:srgbClr val="000000"/>
              </a:buClr>
              <a:defRPr sz="3008"/>
            </a:pPr>
          </a:p>
          <a:p>
            <a:pPr marL="322325" indent="-322325" defTabSz="429768">
              <a:spcBef>
                <a:spcPts val="1100"/>
              </a:spcBef>
              <a:buClr>
                <a:srgbClr val="000000"/>
              </a:buClr>
              <a:defRPr sz="3008"/>
            </a:pPr>
            <a:r>
              <a:rPr>
                <a:latin typeface="+mn-lt"/>
                <a:ea typeface="+mn-ea"/>
                <a:cs typeface="+mn-cs"/>
                <a:sym typeface="Century Gothic"/>
              </a:rPr>
              <a:t>Since we created a variable on the previous slide, we can use it now:</a:t>
            </a:r>
          </a:p>
          <a:p>
            <a:pPr marL="0" indent="0" defTabSz="429768">
              <a:spcBef>
                <a:spcPts val="1100"/>
              </a:spcBef>
              <a:buSzTx/>
              <a:buFontTx/>
              <a:buNone/>
              <a:defRPr b="1" sz="2820">
                <a:latin typeface="Courier New"/>
                <a:ea typeface="Courier New"/>
                <a:cs typeface="Courier New"/>
                <a:sym typeface="Courier New"/>
              </a:defRPr>
            </a:pPr>
            <a:r>
              <a:t>print twitter</a:t>
            </a:r>
          </a:p>
        </p:txBody>
      </p:sp>
      <p:sp>
        <p:nvSpPr>
          <p:cNvPr id="5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 name="The print comman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The print command</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Conditionals are paired with if statements, which ask whether or not the conditional is true…"/>
          <p:cNvSpPr txBox="1"/>
          <p:nvPr>
            <p:ph type="body" idx="1"/>
          </p:nvPr>
        </p:nvSpPr>
        <p:spPr>
          <a:prstGeom prst="rect">
            <a:avLst/>
          </a:prstGeom>
        </p:spPr>
        <p:txBody>
          <a:bodyPr>
            <a:normAutofit fontScale="100000" lnSpcReduction="0"/>
          </a:bodyPr>
          <a:lstStyle/>
          <a:p>
            <a:pPr marL="332613" indent="-332613" defTabSz="443484">
              <a:buClr>
                <a:srgbClr val="000000"/>
              </a:buClr>
              <a:defRPr sz="3104"/>
            </a:pPr>
            <a:r>
              <a:rPr>
                <a:latin typeface="+mn-lt"/>
                <a:ea typeface="+mn-ea"/>
                <a:cs typeface="+mn-cs"/>
                <a:sym typeface="Century Gothic"/>
              </a:rPr>
              <a:t>Conditionals are paired with if statements, which ask whether or not the conditional is true</a:t>
            </a:r>
            <a:endParaRPr>
              <a:latin typeface="+mn-lt"/>
              <a:ea typeface="+mn-ea"/>
              <a:cs typeface="+mn-cs"/>
              <a:sym typeface="Century Gothic"/>
            </a:endParaRPr>
          </a:p>
          <a:p>
            <a:pPr marL="332613" indent="-332613" defTabSz="443484">
              <a:buClr>
                <a:srgbClr val="000000"/>
              </a:buClr>
              <a:defRPr sz="3104"/>
            </a:pPr>
            <a:endParaRPr>
              <a:latin typeface="+mn-lt"/>
              <a:ea typeface="+mn-ea"/>
              <a:cs typeface="+mn-cs"/>
              <a:sym typeface="Century Gothic"/>
            </a:endParaRPr>
          </a:p>
          <a:p>
            <a:pPr marL="332613" indent="-332613" defTabSz="443484">
              <a:buClr>
                <a:srgbClr val="000000"/>
              </a:buClr>
              <a:defRPr sz="3104"/>
            </a:pPr>
            <a:endParaRPr>
              <a:latin typeface="+mn-lt"/>
              <a:ea typeface="+mn-ea"/>
              <a:cs typeface="+mn-cs"/>
              <a:sym typeface="Century Gothic"/>
            </a:endParaRPr>
          </a:p>
          <a:p>
            <a:pPr marL="332613" indent="-332613" defTabSz="443484">
              <a:buClr>
                <a:srgbClr val="000000"/>
              </a:buClr>
              <a:defRPr sz="3104"/>
            </a:pPr>
            <a:endParaRPr>
              <a:latin typeface="+mn-lt"/>
              <a:ea typeface="+mn-ea"/>
              <a:cs typeface="+mn-cs"/>
              <a:sym typeface="Century Gothic"/>
            </a:endParaRPr>
          </a:p>
          <a:p>
            <a:pPr marL="332613" indent="-332613" defTabSz="443484">
              <a:buClr>
                <a:srgbClr val="000000"/>
              </a:buClr>
              <a:defRPr sz="3104"/>
            </a:pPr>
            <a:r>
              <a:rPr>
                <a:latin typeface="+mn-lt"/>
                <a:ea typeface="+mn-ea"/>
                <a:cs typeface="+mn-cs"/>
                <a:sym typeface="Century Gothic"/>
              </a:rPr>
              <a:t>True or False: do we have more capacity than students?</a:t>
            </a:r>
          </a:p>
        </p:txBody>
      </p:sp>
      <p:sp>
        <p:nvSpPr>
          <p:cNvPr id="27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pic>
        <p:nvPicPr>
          <p:cNvPr id="275" name="hmc_conditional-deepdive.png" descr="hmc_conditional-deepdive.png"/>
          <p:cNvPicPr>
            <a:picLocks noChangeAspect="1"/>
          </p:cNvPicPr>
          <p:nvPr/>
        </p:nvPicPr>
        <p:blipFill>
          <a:blip r:embed="rId3">
            <a:extLst/>
          </a:blip>
          <a:stretch>
            <a:fillRect/>
          </a:stretch>
        </p:blipFill>
        <p:spPr>
          <a:xfrm>
            <a:off x="1509765" y="2943780"/>
            <a:ext cx="6145289" cy="1548813"/>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Operators (ways to compare two things)…"/>
          <p:cNvSpPr txBox="1"/>
          <p:nvPr>
            <p:ph type="body" idx="1"/>
          </p:nvPr>
        </p:nvSpPr>
        <p:spPr>
          <a:prstGeom prst="rect">
            <a:avLst/>
          </a:prstGeom>
        </p:spPr>
        <p:txBody>
          <a:bodyPr>
            <a:normAutofit fontScale="100000" lnSpcReduction="0"/>
          </a:bodyPr>
          <a:lstStyle/>
          <a:p>
            <a:pPr>
              <a:buSzTx/>
              <a:buNone/>
            </a:pPr>
            <a:r>
              <a:rPr>
                <a:latin typeface="+mn-lt"/>
                <a:ea typeface="+mn-ea"/>
                <a:cs typeface="+mn-cs"/>
                <a:sym typeface="Century Gothic"/>
              </a:rPr>
              <a:t>Operators (ways to compare two things)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SzTx/>
              <a:buNone/>
            </a:pPr>
            <a:r>
              <a:rPr>
                <a:latin typeface="+mn-lt"/>
                <a:ea typeface="+mn-ea"/>
                <a:cs typeface="+mn-cs"/>
                <a:sym typeface="Century Gothic"/>
              </a:rPr>
              <a:t> </a:t>
            </a:r>
            <a:r>
              <a:rPr b="1">
                <a:latin typeface="Courier New"/>
                <a:ea typeface="Courier New"/>
                <a:cs typeface="Courier New"/>
                <a:sym typeface="Courier New"/>
              </a:rPr>
              <a:t>==</a:t>
            </a:r>
            <a:r>
              <a:rPr>
                <a:latin typeface="+mn-lt"/>
                <a:ea typeface="+mn-ea"/>
                <a:cs typeface="+mn-cs"/>
                <a:sym typeface="Century Gothic"/>
              </a:rPr>
              <a:t>		Equality operator (don’t confuse with a single equals sign)</a:t>
            </a:r>
            <a:endParaRPr>
              <a:latin typeface="+mn-lt"/>
              <a:ea typeface="+mn-ea"/>
              <a:cs typeface="+mn-cs"/>
              <a:sym typeface="Century Gothic"/>
            </a:endParaRPr>
          </a:p>
          <a:p>
            <a:pPr>
              <a:buSzTx/>
              <a:buNone/>
            </a:pPr>
            <a:endParaRPr>
              <a:latin typeface="+mn-lt"/>
              <a:ea typeface="+mn-ea"/>
              <a:cs typeface="+mn-cs"/>
              <a:sym typeface="Century Gothic"/>
            </a:endParaRPr>
          </a:p>
          <a:p>
            <a:pPr>
              <a:buSzTx/>
              <a:buNone/>
            </a:pPr>
            <a:r>
              <a:rPr b="1">
                <a:latin typeface="Courier New"/>
                <a:ea typeface="Courier New"/>
                <a:cs typeface="Courier New"/>
                <a:sym typeface="Courier New"/>
              </a:rPr>
              <a:t>5 == 7 # Python says: False</a:t>
            </a:r>
            <a:endParaRPr b="1">
              <a:latin typeface="Courier New"/>
              <a:ea typeface="Courier New"/>
              <a:cs typeface="Courier New"/>
              <a:sym typeface="Courier New"/>
            </a:endParaRPr>
          </a:p>
          <a:p>
            <a:pPr>
              <a:buSzTx/>
              <a:buNone/>
            </a:pPr>
            <a:r>
              <a:rPr b="1">
                <a:latin typeface="Courier New"/>
                <a:ea typeface="Courier New"/>
                <a:cs typeface="Courier New"/>
                <a:sym typeface="Courier New"/>
              </a:rPr>
              <a:t>5 == 5 # Python says: True</a:t>
            </a:r>
          </a:p>
        </p:txBody>
      </p:sp>
      <p:sp>
        <p:nvSpPr>
          <p:cNvPr id="28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Operators (ways to compare two things)…"/>
          <p:cNvSpPr txBox="1"/>
          <p:nvPr>
            <p:ph type="body" idx="1"/>
          </p:nvPr>
        </p:nvSpPr>
        <p:spPr>
          <a:prstGeom prst="rect">
            <a:avLst/>
          </a:prstGeom>
        </p:spPr>
        <p:txBody>
          <a:bodyPr>
            <a:normAutofit fontScale="100000" lnSpcReduction="0"/>
          </a:bodyPr>
          <a:lstStyle/>
          <a:p>
            <a:pPr>
              <a:buSzTx/>
              <a:buNone/>
            </a:pPr>
            <a:r>
              <a:rPr>
                <a:latin typeface="+mn-lt"/>
                <a:ea typeface="+mn-ea"/>
                <a:cs typeface="+mn-cs"/>
                <a:sym typeface="Century Gothic"/>
              </a:rPr>
              <a:t>Operators (ways to compare two things)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SzTx/>
              <a:buNone/>
            </a:pPr>
            <a:r>
              <a:rPr>
                <a:latin typeface="+mn-lt"/>
                <a:ea typeface="+mn-ea"/>
                <a:cs typeface="+mn-cs"/>
                <a:sym typeface="Century Gothic"/>
              </a:rPr>
              <a:t> </a:t>
            </a:r>
            <a:r>
              <a:rPr b="1">
                <a:latin typeface="+mn-lt"/>
                <a:ea typeface="+mn-ea"/>
                <a:cs typeface="+mn-cs"/>
                <a:sym typeface="Century Gothic"/>
              </a:rPr>
              <a:t>&gt;</a:t>
            </a:r>
            <a:r>
              <a:rPr>
                <a:latin typeface="+mn-lt"/>
                <a:ea typeface="+mn-ea"/>
                <a:cs typeface="+mn-cs"/>
                <a:sym typeface="Century Gothic"/>
              </a:rPr>
              <a:t>		Greater than operator</a:t>
            </a:r>
            <a:endParaRPr>
              <a:latin typeface="+mn-lt"/>
              <a:ea typeface="+mn-ea"/>
              <a:cs typeface="+mn-cs"/>
              <a:sym typeface="Century Gothic"/>
            </a:endParaRPr>
          </a:p>
          <a:p>
            <a:pPr>
              <a:buSzTx/>
              <a:buNone/>
            </a:pPr>
            <a:endParaRPr>
              <a:latin typeface="+mn-lt"/>
              <a:ea typeface="+mn-ea"/>
              <a:cs typeface="+mn-cs"/>
              <a:sym typeface="Century Gothic"/>
            </a:endParaRPr>
          </a:p>
          <a:p>
            <a:pPr>
              <a:buSzTx/>
              <a:buNone/>
            </a:pPr>
            <a:r>
              <a:rPr b="1">
                <a:latin typeface="Courier New"/>
                <a:ea typeface="Courier New"/>
                <a:cs typeface="Courier New"/>
                <a:sym typeface="Courier New"/>
              </a:rPr>
              <a:t>5 &gt; 7 # Python says: False</a:t>
            </a:r>
            <a:endParaRPr b="1">
              <a:latin typeface="Courier New"/>
              <a:ea typeface="Courier New"/>
              <a:cs typeface="Courier New"/>
              <a:sym typeface="Courier New"/>
            </a:endParaRPr>
          </a:p>
          <a:p>
            <a:pPr>
              <a:buSzTx/>
              <a:buNone/>
            </a:pPr>
            <a:r>
              <a:rPr b="1">
                <a:latin typeface="Courier New"/>
                <a:ea typeface="Courier New"/>
                <a:cs typeface="Courier New"/>
                <a:sym typeface="Courier New"/>
              </a:rPr>
              <a:t>5 &gt; 2 # Python says: True</a:t>
            </a:r>
          </a:p>
        </p:txBody>
      </p:sp>
      <p:sp>
        <p:nvSpPr>
          <p:cNvPr id="28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Operators (ways to compare two things)…"/>
          <p:cNvSpPr txBox="1"/>
          <p:nvPr>
            <p:ph type="body" idx="1"/>
          </p:nvPr>
        </p:nvSpPr>
        <p:spPr>
          <a:prstGeom prst="rect">
            <a:avLst/>
          </a:prstGeom>
        </p:spPr>
        <p:txBody>
          <a:bodyPr>
            <a:normAutofit fontScale="100000" lnSpcReduction="0"/>
          </a:bodyPr>
          <a:lstStyle/>
          <a:p>
            <a:pPr marL="332613" indent="-332613" defTabSz="443484">
              <a:buSzTx/>
              <a:buNone/>
              <a:defRPr sz="3104"/>
            </a:pPr>
            <a:r>
              <a:rPr>
                <a:latin typeface="+mn-lt"/>
                <a:ea typeface="+mn-ea"/>
                <a:cs typeface="+mn-cs"/>
                <a:sym typeface="Century Gothic"/>
              </a:rPr>
              <a:t>Operators (ways to compare two things)</a:t>
            </a:r>
            <a:endParaRPr>
              <a:latin typeface="+mn-lt"/>
              <a:ea typeface="+mn-ea"/>
              <a:cs typeface="+mn-cs"/>
              <a:sym typeface="Century Gothic"/>
            </a:endParaRPr>
          </a:p>
          <a:p>
            <a:pPr marL="332613" indent="-332613" defTabSz="443484">
              <a:spcBef>
                <a:spcPts val="1700"/>
              </a:spcBef>
              <a:buSzTx/>
              <a:buNone/>
              <a:defRPr sz="3104"/>
            </a:pPr>
            <a:r>
              <a:rPr b="1">
                <a:latin typeface="Courier New"/>
                <a:ea typeface="Courier New"/>
                <a:cs typeface="Courier New"/>
                <a:sym typeface="Courier New"/>
              </a:rPr>
              <a:t>==	</a:t>
            </a:r>
            <a:r>
              <a:rPr>
                <a:latin typeface="+mn-lt"/>
                <a:ea typeface="+mn-ea"/>
                <a:cs typeface="+mn-cs"/>
                <a:sym typeface="Century Gothic"/>
              </a:rPr>
              <a:t> 	These </a:t>
            </a:r>
            <a:r>
              <a:rPr b="1">
                <a:latin typeface="+mn-lt"/>
                <a:ea typeface="+mn-ea"/>
                <a:cs typeface="+mn-cs"/>
                <a:sym typeface="Century Gothic"/>
              </a:rPr>
              <a:t>two</a:t>
            </a:r>
            <a:r>
              <a:rPr>
                <a:latin typeface="+mn-lt"/>
                <a:ea typeface="+mn-ea"/>
                <a:cs typeface="+mn-cs"/>
                <a:sym typeface="Century Gothic"/>
              </a:rPr>
              <a:t> things are equal</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a:t>
            </a:r>
            <a:r>
              <a:rPr>
                <a:latin typeface="Courier New"/>
                <a:ea typeface="Courier New"/>
                <a:cs typeface="Courier New"/>
                <a:sym typeface="Courier New"/>
              </a:rPr>
              <a:t>	</a:t>
            </a:r>
            <a:r>
              <a:rPr>
                <a:latin typeface="+mn-lt"/>
                <a:ea typeface="+mn-ea"/>
                <a:cs typeface="+mn-cs"/>
                <a:sym typeface="Century Gothic"/>
              </a:rPr>
              <a:t>	</a:t>
            </a:r>
            <a:r>
              <a:rPr b="1">
                <a:latin typeface="+mn-lt"/>
                <a:ea typeface="+mn-ea"/>
                <a:cs typeface="+mn-cs"/>
                <a:sym typeface="Century Gothic"/>
              </a:rPr>
              <a:t>NOT!</a:t>
            </a:r>
            <a:r>
              <a:rPr>
                <a:latin typeface="+mn-lt"/>
                <a:ea typeface="+mn-ea"/>
                <a:cs typeface="+mn-cs"/>
                <a:sym typeface="Century Gothic"/>
              </a:rPr>
              <a:t> equal to</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&gt;		</a:t>
            </a:r>
            <a:r>
              <a:rPr>
                <a:latin typeface="Courier New"/>
                <a:ea typeface="Courier New"/>
                <a:cs typeface="Courier New"/>
                <a:sym typeface="Courier New"/>
              </a:rPr>
              <a:t>	</a:t>
            </a:r>
            <a:r>
              <a:rPr>
                <a:latin typeface="+mn-lt"/>
                <a:ea typeface="+mn-ea"/>
                <a:cs typeface="+mn-cs"/>
                <a:sym typeface="Century Gothic"/>
              </a:rPr>
              <a:t>	Greater than</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&lt;</a:t>
            </a:r>
            <a:r>
              <a:rPr>
                <a:latin typeface="Courier New"/>
                <a:ea typeface="Courier New"/>
                <a:cs typeface="Courier New"/>
                <a:sym typeface="Courier New"/>
              </a:rPr>
              <a:t>		</a:t>
            </a:r>
            <a:r>
              <a:rPr>
                <a:latin typeface="+mn-lt"/>
                <a:ea typeface="+mn-ea"/>
                <a:cs typeface="+mn-cs"/>
                <a:sym typeface="Century Gothic"/>
              </a:rPr>
              <a:t>		Less than</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&gt;=</a:t>
            </a:r>
            <a:r>
              <a:rPr>
                <a:latin typeface="+mn-lt"/>
                <a:ea typeface="+mn-ea"/>
                <a:cs typeface="+mn-cs"/>
                <a:sym typeface="Century Gothic"/>
              </a:rPr>
              <a:t>		Greater than or equal to</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&lt;=</a:t>
            </a:r>
            <a:r>
              <a:rPr>
                <a:latin typeface="+mn-lt"/>
                <a:ea typeface="+mn-ea"/>
                <a:cs typeface="+mn-cs"/>
                <a:sym typeface="Century Gothic"/>
              </a:rPr>
              <a:t>		Less than or equal to</a:t>
            </a:r>
          </a:p>
        </p:txBody>
      </p:sp>
      <p:sp>
        <p:nvSpPr>
          <p:cNvPr id="29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Multiple Choice: ELIF"/>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Multiple Choice: ELIF</a:t>
            </a:r>
          </a:p>
        </p:txBody>
      </p:sp>
      <p:sp>
        <p:nvSpPr>
          <p:cNvPr id="29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7" name="hmc_multiple-choice.png" descr="hmc_multiple-choice.png"/>
          <p:cNvPicPr>
            <a:picLocks noChangeAspect="1"/>
          </p:cNvPicPr>
          <p:nvPr/>
        </p:nvPicPr>
        <p:blipFill>
          <a:blip r:embed="rId3">
            <a:extLst/>
          </a:blip>
          <a:stretch>
            <a:fillRect/>
          </a:stretch>
        </p:blipFill>
        <p:spPr>
          <a:xfrm>
            <a:off x="723969" y="2127250"/>
            <a:ext cx="2463801" cy="2603500"/>
          </a:xfrm>
          <a:prstGeom prst="rect">
            <a:avLst/>
          </a:prstGeom>
          <a:ln w="12700">
            <a:miter lim="400000"/>
          </a:ln>
        </p:spPr>
      </p:pic>
      <p:pic>
        <p:nvPicPr>
          <p:cNvPr id="298" name="hmc_multiple-choice-2.png" descr="hmc_multiple-choice-2.png"/>
          <p:cNvPicPr>
            <a:picLocks noChangeAspect="1"/>
          </p:cNvPicPr>
          <p:nvPr/>
        </p:nvPicPr>
        <p:blipFill>
          <a:blip r:embed="rId4">
            <a:extLst/>
          </a:blip>
          <a:stretch>
            <a:fillRect/>
          </a:stretch>
        </p:blipFill>
        <p:spPr>
          <a:xfrm>
            <a:off x="3302000" y="2247900"/>
            <a:ext cx="5168900" cy="2362200"/>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30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4" name="flowchart_2.png" descr="flowchart_2.png"/>
          <p:cNvPicPr>
            <a:picLocks noChangeAspect="1"/>
          </p:cNvPicPr>
          <p:nvPr/>
        </p:nvPicPr>
        <p:blipFill>
          <a:blip r:embed="rId3">
            <a:extLst/>
          </a:blip>
          <a:stretch>
            <a:fillRect/>
          </a:stretch>
        </p:blipFill>
        <p:spPr>
          <a:xfrm>
            <a:off x="0" y="1690884"/>
            <a:ext cx="9144000" cy="3476232"/>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30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0" name="hmc_flowchart-2.png" descr="hmc_flowchart-2.png"/>
          <p:cNvPicPr>
            <a:picLocks noChangeAspect="1"/>
          </p:cNvPicPr>
          <p:nvPr/>
        </p:nvPicPr>
        <p:blipFill>
          <a:blip r:embed="rId3">
            <a:extLst/>
          </a:blip>
          <a:stretch>
            <a:fillRect/>
          </a:stretch>
        </p:blipFill>
        <p:spPr>
          <a:xfrm>
            <a:off x="524669" y="1949688"/>
            <a:ext cx="8094662" cy="2958624"/>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31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6" name="flowchart_2a.png" descr="flowchart_2a.png"/>
          <p:cNvPicPr>
            <a:picLocks noChangeAspect="1"/>
          </p:cNvPicPr>
          <p:nvPr/>
        </p:nvPicPr>
        <p:blipFill>
          <a:blip r:embed="rId3">
            <a:extLst/>
          </a:blip>
          <a:stretch>
            <a:fillRect/>
          </a:stretch>
        </p:blipFill>
        <p:spPr>
          <a:xfrm>
            <a:off x="1564510" y="1103629"/>
            <a:ext cx="6342543" cy="4887097"/>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1" name="More examples of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38911">
              <a:spcBef>
                <a:spcPts val="900"/>
              </a:spcBef>
              <a:defRPr cap="all" sz="3839">
                <a:latin typeface="+mn-lt"/>
                <a:ea typeface="+mn-ea"/>
                <a:cs typeface="+mn-cs"/>
                <a:sym typeface="Century Gothic"/>
              </a:defRPr>
            </a:lvl1pPr>
          </a:lstStyle>
          <a:p>
            <a:pPr/>
            <a:r>
              <a:t>More examples of cONDITIONALS</a:t>
            </a:r>
          </a:p>
        </p:txBody>
      </p:sp>
      <p:pic>
        <p:nvPicPr>
          <p:cNvPr id="322" name="hmc_tickets-remaining.png" descr="hmc_tickets-remaining.png"/>
          <p:cNvPicPr>
            <a:picLocks noChangeAspect="1"/>
          </p:cNvPicPr>
          <p:nvPr/>
        </p:nvPicPr>
        <p:blipFill>
          <a:blip r:embed="rId3">
            <a:extLst/>
          </a:blip>
          <a:stretch>
            <a:fillRect/>
          </a:stretch>
        </p:blipFill>
        <p:spPr>
          <a:xfrm>
            <a:off x="577850" y="2127250"/>
            <a:ext cx="7988300" cy="260350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Body"/>
          <p:cNvSpPr txBox="1"/>
          <p:nvPr>
            <p:ph type="body" idx="1"/>
          </p:nvPr>
        </p:nvSpPr>
        <p:spPr>
          <a:prstGeom prst="rect">
            <a:avLst/>
          </a:prstGeom>
        </p:spPr>
        <p:txBody>
          <a:bodyPr>
            <a:normAutofit fontScale="100000" lnSpcReduction="0"/>
          </a:bodyPr>
          <a:lstStyle/>
          <a:p>
            <a:pPr>
              <a:buSzTx/>
              <a:buNone/>
            </a:pPr>
          </a:p>
        </p:txBody>
      </p:sp>
      <p:sp>
        <p:nvSpPr>
          <p:cNvPr id="32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8" name="More examples of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38911">
              <a:spcBef>
                <a:spcPts val="900"/>
              </a:spcBef>
              <a:defRPr cap="all" sz="3839">
                <a:latin typeface="+mn-lt"/>
                <a:ea typeface="+mn-ea"/>
                <a:cs typeface="+mn-cs"/>
                <a:sym typeface="Century Gothic"/>
              </a:defRPr>
            </a:lvl1pPr>
          </a:lstStyle>
          <a:p>
            <a:pPr/>
            <a:r>
              <a:t>More examples of cONDITIONALS</a:t>
            </a:r>
          </a:p>
        </p:txBody>
      </p:sp>
      <p:pic>
        <p:nvPicPr>
          <p:cNvPr id="329" name="hmc_conditionals-2.png" descr="hmc_conditionals-2.png"/>
          <p:cNvPicPr>
            <a:picLocks noChangeAspect="1"/>
          </p:cNvPicPr>
          <p:nvPr/>
        </p:nvPicPr>
        <p:blipFill>
          <a:blip r:embed="rId3">
            <a:extLst/>
          </a:blip>
          <a:stretch>
            <a:fillRect/>
          </a:stretch>
        </p:blipFill>
        <p:spPr>
          <a:xfrm>
            <a:off x="508000" y="1174750"/>
            <a:ext cx="8128000" cy="45085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Let's take a closer look at the difference between these two:…"/>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Let's take a closer look at the difference between these two:</a:t>
            </a:r>
          </a:p>
          <a:p>
            <a:pPr marL="0" indent="0">
              <a:spcBef>
                <a:spcPts val="1200"/>
              </a:spcBef>
              <a:buSzTx/>
              <a:buFontTx/>
              <a:buNone/>
              <a:defRPr b="1" sz="3000">
                <a:latin typeface="Courier New"/>
                <a:ea typeface="Courier New"/>
                <a:cs typeface="Courier New"/>
                <a:sym typeface="Courier New"/>
              </a:defRPr>
            </a:pPr>
          </a:p>
          <a:p>
            <a:pPr marL="0" indent="0">
              <a:spcBef>
                <a:spcPts val="1200"/>
              </a:spcBef>
              <a:buSzTx/>
              <a:buFontTx/>
              <a:buNone/>
              <a:defRPr b="1" sz="3000">
                <a:latin typeface="Courier New"/>
                <a:ea typeface="Courier New"/>
                <a:cs typeface="Courier New"/>
                <a:sym typeface="Courier New"/>
              </a:defRPr>
            </a:pPr>
            <a:r>
              <a:t>print twitter</a:t>
            </a:r>
          </a:p>
          <a:p>
            <a:pPr marL="0" indent="0">
              <a:spcBef>
                <a:spcPts val="1200"/>
              </a:spcBef>
              <a:buSzTx/>
              <a:buFontTx/>
              <a:buNone/>
              <a:defRPr b="1" sz="3000">
                <a:latin typeface="Courier New"/>
                <a:ea typeface="Courier New"/>
                <a:cs typeface="Courier New"/>
                <a:sym typeface="Courier New"/>
              </a:defRPr>
            </a:pPr>
          </a:p>
          <a:p>
            <a:pPr marL="0" indent="0">
              <a:spcBef>
                <a:spcPts val="1200"/>
              </a:spcBef>
              <a:buSzTx/>
              <a:buFontTx/>
              <a:buNone/>
              <a:defRPr b="1" sz="3000">
                <a:latin typeface="Courier New"/>
                <a:ea typeface="Courier New"/>
                <a:cs typeface="Courier New"/>
                <a:sym typeface="Courier New"/>
              </a:defRPr>
            </a:pPr>
            <a:r>
              <a:t>print "twitter"</a:t>
            </a:r>
          </a:p>
        </p:txBody>
      </p:sp>
      <p:sp>
        <p:nvSpPr>
          <p:cNvPr id="6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 name="The print comman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The print command</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Create two variables (volunteers, goal)…"/>
          <p:cNvSpPr txBox="1"/>
          <p:nvPr>
            <p:ph type="body" idx="1"/>
          </p:nvPr>
        </p:nvSpPr>
        <p:spPr>
          <a:prstGeom prst="rect">
            <a:avLst/>
          </a:prstGeom>
        </p:spPr>
        <p:txBody>
          <a:bodyPr>
            <a:normAutofit fontScale="100000" lnSpcReduction="0"/>
          </a:bodyPr>
          <a:lstStyle/>
          <a:p>
            <a:pPr marL="221742" indent="-221742" defTabSz="443484">
              <a:defRPr sz="3104">
                <a:latin typeface="+mn-lt"/>
                <a:ea typeface="+mn-ea"/>
                <a:cs typeface="+mn-cs"/>
                <a:sym typeface="Century Gothic"/>
              </a:defRPr>
            </a:pPr>
            <a:r>
              <a:t>Create two variables (</a:t>
            </a:r>
            <a:r>
              <a:rPr b="1"/>
              <a:t>volunteers</a:t>
            </a:r>
            <a:r>
              <a:t>, </a:t>
            </a:r>
            <a:r>
              <a:rPr b="1"/>
              <a:t>goal</a:t>
            </a:r>
            <a:r>
              <a:t>)</a:t>
            </a:r>
          </a:p>
          <a:p>
            <a:pPr marL="221742" indent="-221742" defTabSz="443484">
              <a:defRPr sz="3104">
                <a:latin typeface="+mn-lt"/>
                <a:ea typeface="+mn-ea"/>
                <a:cs typeface="+mn-cs"/>
                <a:sym typeface="Century Gothic"/>
              </a:defRPr>
            </a:pPr>
            <a:r>
              <a:t>Tell the user whether they are </a:t>
            </a:r>
            <a:r>
              <a:rPr b="1"/>
              <a:t>above</a:t>
            </a:r>
            <a:r>
              <a:t>, </a:t>
            </a:r>
            <a:r>
              <a:rPr b="1"/>
              <a:t>below</a:t>
            </a:r>
            <a:r>
              <a:t>, or </a:t>
            </a:r>
            <a:r>
              <a:rPr b="1"/>
              <a:t>at</a:t>
            </a:r>
            <a:r>
              <a:t> their recruitment goal.</a:t>
            </a:r>
          </a:p>
          <a:p>
            <a:pPr marL="221742" indent="-221742" defTabSz="443484">
              <a:defRPr sz="3104">
                <a:latin typeface="+mn-lt"/>
                <a:ea typeface="+mn-ea"/>
                <a:cs typeface="+mn-cs"/>
                <a:sym typeface="Century Gothic"/>
              </a:defRPr>
            </a:pPr>
          </a:p>
          <a:p>
            <a:pPr marL="221742" indent="-221742" defTabSz="443484">
              <a:defRPr sz="3104">
                <a:latin typeface="+mn-lt"/>
                <a:ea typeface="+mn-ea"/>
                <a:cs typeface="+mn-cs"/>
                <a:sym typeface="Century Gothic"/>
              </a:defRPr>
            </a:pPr>
            <a:r>
              <a:t>Example:</a:t>
            </a:r>
            <a:br/>
            <a:r>
              <a:t>Volunteers: 90</a:t>
            </a:r>
            <a:br/>
            <a:r>
              <a:t>Goal: 100</a:t>
            </a:r>
          </a:p>
          <a:p>
            <a:pPr marL="332613" indent="-332613" defTabSz="443484">
              <a:buSzTx/>
              <a:buNone/>
              <a:defRPr sz="3104">
                <a:latin typeface="+mn-lt"/>
                <a:ea typeface="+mn-ea"/>
                <a:cs typeface="+mn-cs"/>
                <a:sym typeface="Century Gothic"/>
              </a:defRPr>
            </a:pPr>
            <a:r>
              <a:t>&gt;&gt;&gt; You are behind!</a:t>
            </a:r>
          </a:p>
        </p:txBody>
      </p:sp>
      <p:sp>
        <p:nvSpPr>
          <p:cNvPr id="334"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5" name="cONDITIONALS: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 exercise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The in keyword, when used with a conditional, tells you whether some text appears in a string."/>
          <p:cNvSpPr txBox="1"/>
          <p:nvPr>
            <p:ph type="body" idx="1"/>
          </p:nvPr>
        </p:nvSpPr>
        <p:spPr>
          <a:xfrm>
            <a:off x="441959" y="1354655"/>
            <a:ext cx="8244842" cy="4924225"/>
          </a:xfrm>
          <a:prstGeom prst="rect">
            <a:avLst/>
          </a:prstGeom>
        </p:spPr>
        <p:txBody>
          <a:bodyPr>
            <a:normAutofit fontScale="100000" lnSpcReduction="0"/>
          </a:bodyPr>
          <a:lstStyle/>
          <a:p>
            <a:pPr>
              <a:buSzTx/>
              <a:buNone/>
            </a:pPr>
            <a:r>
              <a:rPr>
                <a:latin typeface="+mn-lt"/>
                <a:ea typeface="+mn-ea"/>
                <a:cs typeface="+mn-cs"/>
                <a:sym typeface="Century Gothic"/>
              </a:rPr>
              <a:t>The </a:t>
            </a:r>
            <a:r>
              <a:rPr b="1">
                <a:latin typeface="+mn-lt"/>
                <a:ea typeface="+mn-ea"/>
                <a:cs typeface="+mn-cs"/>
                <a:sym typeface="Century Gothic"/>
              </a:rPr>
              <a:t>in</a:t>
            </a:r>
            <a:r>
              <a:rPr>
                <a:latin typeface="+mn-lt"/>
                <a:ea typeface="+mn-ea"/>
                <a:cs typeface="+mn-cs"/>
                <a:sym typeface="Century Gothic"/>
              </a:rPr>
              <a:t> keyword, when used with a conditional, tells you whether some text appears </a:t>
            </a:r>
            <a:r>
              <a:rPr b="1">
                <a:latin typeface="+mn-lt"/>
                <a:ea typeface="+mn-ea"/>
                <a:cs typeface="+mn-cs"/>
                <a:sym typeface="Century Gothic"/>
              </a:rPr>
              <a:t>in</a:t>
            </a:r>
            <a:r>
              <a:rPr>
                <a:latin typeface="+mn-lt"/>
                <a:ea typeface="+mn-ea"/>
                <a:cs typeface="+mn-cs"/>
                <a:sym typeface="Century Gothic"/>
              </a:rPr>
              <a:t> a string.</a:t>
            </a:r>
            <a:endParaRPr>
              <a:latin typeface="+mn-lt"/>
              <a:ea typeface="+mn-ea"/>
              <a:cs typeface="+mn-cs"/>
              <a:sym typeface="Century Gothic"/>
            </a:endParaRPr>
          </a:p>
          <a:p>
            <a:pPr>
              <a:spcBef>
                <a:spcPts val="600"/>
              </a:spcBef>
              <a:buSzTx/>
              <a:buNone/>
              <a:defRPr b="1" sz="2800">
                <a:latin typeface="Courier New"/>
                <a:ea typeface="Courier New"/>
                <a:cs typeface="Courier New"/>
                <a:sym typeface="Courier New"/>
              </a:defRPr>
            </a:pPr>
          </a:p>
        </p:txBody>
      </p:sp>
      <p:sp>
        <p:nvSpPr>
          <p:cNvPr id="34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1" name="using The IN keywor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using The IN keyword</a:t>
            </a:r>
          </a:p>
        </p:txBody>
      </p:sp>
      <p:pic>
        <p:nvPicPr>
          <p:cNvPr id="342" name="hmc_article-in.png" descr="hmc_article-in.png"/>
          <p:cNvPicPr>
            <a:picLocks noChangeAspect="1"/>
          </p:cNvPicPr>
          <p:nvPr/>
        </p:nvPicPr>
        <p:blipFill>
          <a:blip r:embed="rId2">
            <a:extLst/>
          </a:blip>
          <a:stretch>
            <a:fillRect/>
          </a:stretch>
        </p:blipFill>
        <p:spPr>
          <a:xfrm>
            <a:off x="137409" y="3232150"/>
            <a:ext cx="8890001" cy="2298700"/>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You can use functions and methods as part of your conditional!"/>
          <p:cNvSpPr txBox="1"/>
          <p:nvPr>
            <p:ph type="body" idx="1"/>
          </p:nvPr>
        </p:nvSpPr>
        <p:spPr>
          <a:xfrm>
            <a:off x="441959" y="1354655"/>
            <a:ext cx="8244842" cy="4924225"/>
          </a:xfrm>
          <a:prstGeom prst="rect">
            <a:avLst/>
          </a:prstGeom>
        </p:spPr>
        <p:txBody>
          <a:bodyPr>
            <a:normAutofit fontScale="100000" lnSpcReduction="0"/>
          </a:bodyPr>
          <a:lstStyle/>
          <a:p>
            <a:pPr>
              <a:buSzTx/>
              <a:buNone/>
            </a:pPr>
            <a:r>
              <a:rPr>
                <a:latin typeface="+mn-lt"/>
                <a:ea typeface="+mn-ea"/>
                <a:cs typeface="+mn-cs"/>
                <a:sym typeface="Century Gothic"/>
              </a:rPr>
              <a:t>You can use functions and methods as part of your conditional!</a:t>
            </a:r>
            <a:endParaRPr>
              <a:latin typeface="+mn-lt"/>
              <a:ea typeface="+mn-ea"/>
              <a:cs typeface="+mn-cs"/>
              <a:sym typeface="Century Gothic"/>
            </a:endParaRPr>
          </a:p>
          <a:p>
            <a:pPr>
              <a:spcBef>
                <a:spcPts val="600"/>
              </a:spcBef>
              <a:buSzTx/>
              <a:buNone/>
              <a:defRPr b="1" sz="2800">
                <a:latin typeface="Courier New"/>
                <a:ea typeface="Courier New"/>
                <a:cs typeface="Courier New"/>
                <a:sym typeface="Courier New"/>
              </a:defRPr>
            </a:pPr>
          </a:p>
        </p:txBody>
      </p:sp>
      <p:sp>
        <p:nvSpPr>
          <p:cNvPr id="34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6" name="complex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complex cONDITIONALS</a:t>
            </a:r>
          </a:p>
        </p:txBody>
      </p:sp>
      <p:pic>
        <p:nvPicPr>
          <p:cNvPr id="347" name="hmc_complex_conditionals.png" descr="hmc_complex_conditionals.png"/>
          <p:cNvPicPr>
            <a:picLocks noChangeAspect="1"/>
          </p:cNvPicPr>
          <p:nvPr/>
        </p:nvPicPr>
        <p:blipFill>
          <a:blip r:embed="rId2">
            <a:extLst/>
          </a:blip>
          <a:stretch>
            <a:fillRect/>
          </a:stretch>
        </p:blipFill>
        <p:spPr>
          <a:xfrm>
            <a:off x="220979" y="3092559"/>
            <a:ext cx="8686801" cy="229870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Using the and keyword, both conditions must be true for the print statement at line 7 to run."/>
          <p:cNvSpPr txBox="1"/>
          <p:nvPr>
            <p:ph type="body" idx="1"/>
          </p:nvPr>
        </p:nvSpPr>
        <p:spPr>
          <a:xfrm>
            <a:off x="441959" y="1354655"/>
            <a:ext cx="8244842" cy="4924225"/>
          </a:xfrm>
          <a:prstGeom prst="rect">
            <a:avLst/>
          </a:prstGeom>
        </p:spPr>
        <p:txBody>
          <a:bodyPr>
            <a:normAutofit fontScale="100000" lnSpcReduction="0"/>
          </a:bodyPr>
          <a:lstStyle/>
          <a:p>
            <a:pPr>
              <a:spcBef>
                <a:spcPts val="600"/>
              </a:spcBef>
              <a:buSzTx/>
              <a:buNone/>
            </a:pPr>
            <a:r>
              <a:t>Using the </a:t>
            </a:r>
            <a:r>
              <a:rPr b="1">
                <a:latin typeface="Courier New"/>
                <a:ea typeface="Courier New"/>
                <a:cs typeface="Courier New"/>
                <a:sym typeface="Courier New"/>
              </a:rPr>
              <a:t>and</a:t>
            </a:r>
            <a:r>
              <a:t> keyword, </a:t>
            </a:r>
            <a:r>
              <a:rPr u="sng"/>
              <a:t>both</a:t>
            </a:r>
            <a:r>
              <a:t> conditions must be true for the print statement at line 7 to run.</a:t>
            </a:r>
          </a:p>
        </p:txBody>
      </p:sp>
      <p:sp>
        <p:nvSpPr>
          <p:cNvPr id="35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1" name="compound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compound cONDITIONALS</a:t>
            </a:r>
          </a:p>
        </p:txBody>
      </p:sp>
      <p:pic>
        <p:nvPicPr>
          <p:cNvPr id="352" name="conditionals_1.png" descr="conditionals_1.png"/>
          <p:cNvPicPr>
            <a:picLocks noChangeAspect="1"/>
          </p:cNvPicPr>
          <p:nvPr/>
        </p:nvPicPr>
        <p:blipFill>
          <a:blip r:embed="rId2">
            <a:extLst/>
          </a:blip>
          <a:srcRect l="576" t="0" r="576" b="0"/>
          <a:stretch>
            <a:fillRect/>
          </a:stretch>
        </p:blipFill>
        <p:spPr>
          <a:xfrm>
            <a:off x="-7621" y="3111792"/>
            <a:ext cx="9144001" cy="2667410"/>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Using the or keyword, either condition could be true for the print statement at line 2 to run."/>
          <p:cNvSpPr txBox="1"/>
          <p:nvPr>
            <p:ph type="body" idx="1"/>
          </p:nvPr>
        </p:nvSpPr>
        <p:spPr>
          <a:xfrm>
            <a:off x="441959" y="1354655"/>
            <a:ext cx="8244842" cy="4924225"/>
          </a:xfrm>
          <a:prstGeom prst="rect">
            <a:avLst/>
          </a:prstGeom>
        </p:spPr>
        <p:txBody>
          <a:bodyPr>
            <a:normAutofit fontScale="100000" lnSpcReduction="0"/>
          </a:bodyPr>
          <a:lstStyle/>
          <a:p>
            <a:pPr>
              <a:spcBef>
                <a:spcPts val="600"/>
              </a:spcBef>
              <a:buSzTx/>
              <a:buNone/>
            </a:pPr>
            <a:r>
              <a:t>Using the </a:t>
            </a:r>
            <a:r>
              <a:rPr b="1">
                <a:latin typeface="Courier New"/>
                <a:ea typeface="Courier New"/>
                <a:cs typeface="Courier New"/>
                <a:sym typeface="Courier New"/>
              </a:rPr>
              <a:t>or</a:t>
            </a:r>
            <a:r>
              <a:t> keyword, </a:t>
            </a:r>
            <a:r>
              <a:rPr u="sng"/>
              <a:t>either</a:t>
            </a:r>
            <a:r>
              <a:t> condition could be true for the print statement at line 2 to run.</a:t>
            </a:r>
          </a:p>
        </p:txBody>
      </p:sp>
      <p:sp>
        <p:nvSpPr>
          <p:cNvPr id="35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6" name="compound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compound cONDITIONALS</a:t>
            </a:r>
          </a:p>
        </p:txBody>
      </p:sp>
      <p:pic>
        <p:nvPicPr>
          <p:cNvPr id="357" name="hmc_if-or.png" descr="hmc_if-or.png"/>
          <p:cNvPicPr>
            <a:picLocks noChangeAspect="1"/>
          </p:cNvPicPr>
          <p:nvPr/>
        </p:nvPicPr>
        <p:blipFill>
          <a:blip r:embed="rId2">
            <a:extLst/>
          </a:blip>
          <a:stretch>
            <a:fillRect/>
          </a:stretch>
        </p:blipFill>
        <p:spPr>
          <a:xfrm>
            <a:off x="159628" y="3094461"/>
            <a:ext cx="8809504" cy="669078"/>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nested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nested cONDITIONALS</a:t>
            </a:r>
          </a:p>
        </p:txBody>
      </p:sp>
      <p:pic>
        <p:nvPicPr>
          <p:cNvPr id="361" name="hmc_nested_conditionals.png" descr="hmc_nested_conditionals.png"/>
          <p:cNvPicPr>
            <a:picLocks noChangeAspect="1"/>
          </p:cNvPicPr>
          <p:nvPr/>
        </p:nvPicPr>
        <p:blipFill>
          <a:blip r:embed="rId3">
            <a:extLst/>
          </a:blip>
          <a:stretch>
            <a:fillRect/>
          </a:stretch>
        </p:blipFill>
        <p:spPr>
          <a:xfrm>
            <a:off x="326312" y="1217851"/>
            <a:ext cx="8491376" cy="4422298"/>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Head to Hear Me Code's Slides on Github, which has examples &amp; code samples for the lesson.…"/>
          <p:cNvSpPr txBox="1"/>
          <p:nvPr>
            <p:ph type="body" idx="1"/>
          </p:nvPr>
        </p:nvSpPr>
        <p:spPr>
          <a:prstGeom prst="rect">
            <a:avLst/>
          </a:prstGeom>
        </p:spPr>
        <p:txBody>
          <a:bodyPr>
            <a:normAutofit fontScale="100000" lnSpcReduction="0"/>
          </a:bodyPr>
          <a:lstStyle/>
          <a:p>
            <a:pPr>
              <a:buSzTx/>
              <a:buNone/>
            </a:pPr>
            <a:r>
              <a:rPr>
                <a:latin typeface="+mn-lt"/>
                <a:ea typeface="+mn-ea"/>
                <a:cs typeface="+mn-cs"/>
                <a:sym typeface="Century Gothic"/>
              </a:rPr>
              <a:t>Head to </a:t>
            </a:r>
            <a:r>
              <a:rPr b="1" u="sng">
                <a:solidFill>
                  <a:srgbClr val="0000FF"/>
                </a:solidFill>
                <a:uFill>
                  <a:solidFill>
                    <a:srgbClr val="0000FF"/>
                  </a:solidFill>
                </a:uFill>
                <a:hlinkClick r:id="rId3" invalidUrl="" action="" tgtFrame="" tooltip="" history="1" highlightClick="0" endSnd="0"/>
              </a:rPr>
              <a:t>Hear Me Code's Slides on Github</a:t>
            </a:r>
            <a:r>
              <a:rPr>
                <a:latin typeface="+mn-lt"/>
                <a:ea typeface="+mn-ea"/>
                <a:cs typeface="+mn-cs"/>
                <a:sym typeface="Century Gothic"/>
              </a:rPr>
              <a:t>, which has examples &amp; code samples for the lesson.</a:t>
            </a:r>
            <a:endParaRPr>
              <a:latin typeface="+mn-lt"/>
              <a:ea typeface="+mn-ea"/>
              <a:cs typeface="+mn-cs"/>
              <a:sym typeface="Century Gothic"/>
            </a:endParaRPr>
          </a:p>
          <a:p>
            <a:pPr>
              <a:buSzTx/>
              <a:buNone/>
            </a:pPr>
            <a:endParaRPr>
              <a:latin typeface="+mn-lt"/>
              <a:ea typeface="+mn-ea"/>
              <a:cs typeface="+mn-cs"/>
              <a:sym typeface="Century Gothic"/>
            </a:endParaRPr>
          </a:p>
          <a:p>
            <a:pPr>
              <a:buSzTx/>
              <a:buNone/>
            </a:pPr>
            <a:r>
              <a:rPr>
                <a:latin typeface="+mn-lt"/>
                <a:ea typeface="+mn-ea"/>
                <a:cs typeface="+mn-cs"/>
                <a:sym typeface="Century Gothic"/>
              </a:rPr>
              <a:t>See the </a:t>
            </a:r>
            <a:r>
              <a:rPr b="1" u="sng">
                <a:solidFill>
                  <a:srgbClr val="0000FF"/>
                </a:solidFill>
                <a:uFill>
                  <a:solidFill>
                    <a:srgbClr val="0000FF"/>
                  </a:solidFill>
                </a:uFill>
                <a:hlinkClick r:id="rId4" invalidUrl="" action="" tgtFrame="" tooltip="" history="1" highlightClick="0" endSnd="0"/>
              </a:rPr>
              <a:t>playtime</a:t>
            </a:r>
            <a:r>
              <a:rPr>
                <a:latin typeface="+mn-lt"/>
                <a:ea typeface="+mn-ea"/>
                <a:cs typeface="+mn-cs"/>
                <a:sym typeface="Century Gothic"/>
              </a:rPr>
              <a:t> folder for the playtime exercise for this lesson.</a:t>
            </a:r>
          </a:p>
        </p:txBody>
      </p:sp>
      <p:sp>
        <p:nvSpPr>
          <p:cNvPr id="36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7" name="Playtim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Playtime!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trings are a way to store information…"/>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Strings are a way to store information</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Addresses</a:t>
            </a:r>
          </a:p>
          <a:p>
            <a:pPr lvl="1" marL="742950" indent="-285750">
              <a:spcBef>
                <a:spcPts val="1200"/>
              </a:spcBef>
              <a:buClr>
                <a:srgbClr val="000000"/>
              </a:buClr>
              <a:defRPr sz="2800"/>
            </a:pPr>
            <a:r>
              <a:rPr>
                <a:latin typeface="+mn-lt"/>
                <a:ea typeface="+mn-ea"/>
                <a:cs typeface="+mn-cs"/>
                <a:sym typeface="Century Gothic"/>
              </a:rPr>
              <a:t>Email addresses</a:t>
            </a:r>
          </a:p>
          <a:p>
            <a:pPr lvl="1" marL="742950" indent="-285750">
              <a:spcBef>
                <a:spcPts val="1200"/>
              </a:spcBef>
              <a:buClr>
                <a:srgbClr val="000000"/>
              </a:buClr>
              <a:defRPr sz="2800"/>
            </a:pPr>
            <a:r>
              <a:rPr>
                <a:latin typeface="+mn-lt"/>
                <a:ea typeface="+mn-ea"/>
                <a:cs typeface="+mn-cs"/>
                <a:sym typeface="Century Gothic"/>
              </a:rPr>
              <a:t>URLs</a:t>
            </a:r>
          </a:p>
          <a:p>
            <a:pPr lvl="1" marL="742950" indent="-285750">
              <a:spcBef>
                <a:spcPts val="1200"/>
              </a:spcBef>
              <a:buClr>
                <a:srgbClr val="000000"/>
              </a:buClr>
              <a:defRPr sz="2800">
                <a:latin typeface="+mn-lt"/>
                <a:ea typeface="+mn-ea"/>
                <a:cs typeface="+mn-cs"/>
                <a:sym typeface="Century Gothic"/>
              </a:defRPr>
            </a:pPr>
            <a:r>
              <a:t>Names (people, places, …)</a:t>
            </a:r>
          </a:p>
          <a:p>
            <a:pPr lvl="1" marL="742950" indent="-285750">
              <a:spcBef>
                <a:spcPts val="1200"/>
              </a:spcBef>
              <a:buClr>
                <a:srgbClr val="000000"/>
              </a:buClr>
              <a:defRPr sz="2800"/>
            </a:pPr>
            <a:r>
              <a:rPr>
                <a:latin typeface="+mn-lt"/>
                <a:ea typeface="+mn-ea"/>
                <a:cs typeface="+mn-cs"/>
                <a:sym typeface="Century Gothic"/>
              </a:rPr>
              <a:t>Phone Numbers</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so much more (anything with text!)</a:t>
            </a:r>
          </a:p>
        </p:txBody>
      </p:sp>
      <p:sp>
        <p:nvSpPr>
          <p:cNvPr id="7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 name="Strings: it's just tex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it's just text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trings are combinations of characters…"/>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Strings are combinations of characters</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Letters</a:t>
            </a:r>
          </a:p>
          <a:p>
            <a:pPr lvl="1" marL="742950" indent="-285750">
              <a:spcBef>
                <a:spcPts val="1200"/>
              </a:spcBef>
              <a:buClr>
                <a:srgbClr val="000000"/>
              </a:buClr>
              <a:defRPr sz="2800"/>
            </a:pPr>
            <a:r>
              <a:rPr>
                <a:latin typeface="+mn-lt"/>
                <a:ea typeface="+mn-ea"/>
                <a:cs typeface="+mn-cs"/>
                <a:sym typeface="Century Gothic"/>
              </a:rPr>
              <a:t>Numbers</a:t>
            </a:r>
          </a:p>
          <a:p>
            <a:pPr lvl="1" marL="742950" indent="-285750">
              <a:spcBef>
                <a:spcPts val="1200"/>
              </a:spcBef>
              <a:buClr>
                <a:srgbClr val="000000"/>
              </a:buClr>
              <a:defRPr sz="2800"/>
            </a:pPr>
            <a:r>
              <a:rPr>
                <a:latin typeface="+mn-lt"/>
                <a:ea typeface="+mn-ea"/>
                <a:cs typeface="+mn-cs"/>
                <a:sym typeface="Century Gothic"/>
              </a:rPr>
              <a:t>Punctuation</a:t>
            </a:r>
          </a:p>
          <a:p>
            <a:pPr lvl="1" marL="742950" indent="-285750">
              <a:spcBef>
                <a:spcPts val="1200"/>
              </a:spcBef>
              <a:buClr>
                <a:srgbClr val="000000"/>
              </a:buClr>
              <a:defRPr sz="2800"/>
            </a:pPr>
            <a:r>
              <a:rPr>
                <a:latin typeface="+mn-lt"/>
                <a:ea typeface="+mn-ea"/>
                <a:cs typeface="+mn-cs"/>
                <a:sym typeface="Century Gothic"/>
              </a:rPr>
              <a:t>Basically anything you can make on the keyboard and then some</a:t>
            </a:r>
          </a:p>
          <a:p>
            <a:pPr lvl="1" marL="742950" indent="-285750">
              <a:spcBef>
                <a:spcPts val="1200"/>
              </a:spcBef>
              <a:buClr>
                <a:srgbClr val="000000"/>
              </a:buClr>
              <a:defRPr sz="2800"/>
            </a:pPr>
            <a:r>
              <a:rPr>
                <a:latin typeface="+mn-lt"/>
                <a:ea typeface="+mn-ea"/>
                <a:cs typeface="+mn-cs"/>
                <a:sym typeface="Century Gothic"/>
              </a:rPr>
              <a:t>Special characters, like tabs and newlines</a:t>
            </a:r>
          </a:p>
        </p:txBody>
      </p:sp>
      <p:sp>
        <p:nvSpPr>
          <p:cNvPr id="7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Strings: it's just tex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it's just text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How to spot a string: it has quotes around it…"/>
          <p:cNvSpPr txBox="1"/>
          <p:nvPr>
            <p:ph type="body" idx="1"/>
          </p:nvPr>
        </p:nvSpPr>
        <p:spPr>
          <a:xfrm>
            <a:off x="457200" y="1367357"/>
            <a:ext cx="8229600" cy="4394211"/>
          </a:xfrm>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How to spot a string: it has quotes around it</a:t>
            </a:r>
            <a:endParaRPr sz="2800">
              <a:latin typeface="+mn-lt"/>
              <a:ea typeface="+mn-ea"/>
              <a:cs typeface="+mn-cs"/>
              <a:sym typeface="Century Gothic"/>
            </a:endParaRPr>
          </a:p>
          <a:p>
            <a:pPr algn="ctr">
              <a:spcBef>
                <a:spcPts val="600"/>
              </a:spcBef>
              <a:buSzTx/>
              <a:buNone/>
            </a:pPr>
            <a:endParaRPr sz="2800">
              <a:latin typeface="+mn-lt"/>
              <a:ea typeface="+mn-ea"/>
              <a:cs typeface="+mn-cs"/>
              <a:sym typeface="Century Gothic"/>
            </a:endParaRPr>
          </a:p>
          <a:p>
            <a:pPr algn="ctr">
              <a:spcBef>
                <a:spcPts val="600"/>
              </a:spcBef>
              <a:buSzTx/>
              <a:buNone/>
            </a:pPr>
            <a:r>
              <a:rPr b="1" sz="2800">
                <a:latin typeface="Courier New"/>
                <a:ea typeface="Courier New"/>
                <a:cs typeface="Courier New"/>
                <a:sym typeface="Courier New"/>
              </a:rPr>
              <a:t>"This is a string"</a:t>
            </a:r>
            <a:endParaRPr b="1" sz="2800">
              <a:latin typeface="Courier New"/>
              <a:ea typeface="Courier New"/>
              <a:cs typeface="Courier New"/>
              <a:sym typeface="Courier New"/>
            </a:endParaRPr>
          </a:p>
          <a:p>
            <a:pPr algn="ctr">
              <a:spcBef>
                <a:spcPts val="600"/>
              </a:spcBef>
              <a:buSzTx/>
              <a:buNone/>
            </a:pPr>
            <a:r>
              <a:rPr b="1" sz="2800">
                <a:latin typeface="Courier New"/>
                <a:ea typeface="Courier New"/>
                <a:cs typeface="Courier New"/>
                <a:sym typeface="Courier New"/>
              </a:rPr>
              <a:t>'This is also a string'</a:t>
            </a: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Using single or double quotes comes down to personal preference … as long as you start and end a string with the same quote</a:t>
            </a:r>
            <a:endParaRPr sz="2800">
              <a:latin typeface="+mn-lt"/>
              <a:ea typeface="+mn-ea"/>
              <a:cs typeface="+mn-cs"/>
              <a:sym typeface="Century Gothic"/>
            </a:endParaRPr>
          </a:p>
          <a:p>
            <a:pPr algn="ctr">
              <a:spcBef>
                <a:spcPts val="600"/>
              </a:spcBef>
              <a:buSzTx/>
              <a:buNone/>
            </a:pPr>
            <a:r>
              <a:rPr b="1" sz="2800">
                <a:latin typeface="Courier New"/>
                <a:ea typeface="Courier New"/>
                <a:cs typeface="Courier New"/>
                <a:sym typeface="Courier New"/>
              </a:rPr>
              <a:t>'Not like this :("</a:t>
            </a:r>
          </a:p>
        </p:txBody>
      </p:sp>
      <p:sp>
        <p:nvSpPr>
          <p:cNvPr id="8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 name="use quotes around string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use quotes around strings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If your text contains a single quote, you'll want to use double quotes around your text:    If you don't, you'll get an error:    Try both of these out!"/>
          <p:cNvSpPr txBox="1"/>
          <p:nvPr>
            <p:ph type="body" idx="1"/>
          </p:nvPr>
        </p:nvSpPr>
        <p:spPr>
          <a:prstGeom prst="rect">
            <a:avLst/>
          </a:prstGeom>
        </p:spPr>
        <p:txBody>
          <a:bodyPr>
            <a:normAutofit fontScale="100000" lnSpcReduction="0"/>
          </a:bodyPr>
          <a:lstStyle/>
          <a:p>
            <a:pPr marL="291036" indent="-291036" defTabSz="443484">
              <a:spcBef>
                <a:spcPts val="600"/>
              </a:spcBef>
              <a:buClr>
                <a:srgbClr val="000000"/>
              </a:buClr>
              <a:defRPr sz="3104"/>
            </a:pPr>
            <a:r>
              <a:rPr sz="2716">
                <a:latin typeface="+mn-lt"/>
                <a:ea typeface="+mn-ea"/>
                <a:cs typeface="+mn-cs"/>
                <a:sym typeface="Century Gothic"/>
              </a:rPr>
              <a:t>If your text contains a single quote, you'll want to use double quotes around your text:</a:t>
            </a: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r>
              <a:rPr sz="2716">
                <a:latin typeface="+mn-lt"/>
                <a:ea typeface="+mn-ea"/>
                <a:cs typeface="+mn-cs"/>
                <a:sym typeface="Century Gothic"/>
              </a:rPr>
              <a:t>If you don't, you'll get an error:</a:t>
            </a: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r>
              <a:rPr sz="2716">
                <a:latin typeface="+mn-lt"/>
                <a:ea typeface="+mn-ea"/>
                <a:cs typeface="+mn-cs"/>
                <a:sym typeface="Century Gothic"/>
              </a:rPr>
              <a:t>Try both of these out!</a:t>
            </a:r>
          </a:p>
        </p:txBody>
      </p:sp>
      <p:sp>
        <p:nvSpPr>
          <p:cNvPr id="8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single or double quot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single or double quotes?</a:t>
            </a:r>
          </a:p>
        </p:txBody>
      </p:sp>
      <p:pic>
        <p:nvPicPr>
          <p:cNvPr id="87" name="print_string2.png" descr="print_string2.png"/>
          <p:cNvPicPr>
            <a:picLocks noChangeAspect="1"/>
          </p:cNvPicPr>
          <p:nvPr/>
        </p:nvPicPr>
        <p:blipFill>
          <a:blip r:embed="rId3">
            <a:extLst/>
          </a:blip>
          <a:stretch>
            <a:fillRect/>
          </a:stretch>
        </p:blipFill>
        <p:spPr>
          <a:xfrm>
            <a:off x="685800" y="2428253"/>
            <a:ext cx="7772400" cy="317501"/>
          </a:xfrm>
          <a:prstGeom prst="rect">
            <a:avLst/>
          </a:prstGeom>
          <a:ln w="12700">
            <a:miter lim="400000"/>
          </a:ln>
        </p:spPr>
      </p:pic>
      <p:pic>
        <p:nvPicPr>
          <p:cNvPr id="88" name="print_string1.png" descr="print_string1.png"/>
          <p:cNvPicPr>
            <a:picLocks noChangeAspect="1"/>
          </p:cNvPicPr>
          <p:nvPr/>
        </p:nvPicPr>
        <p:blipFill>
          <a:blip r:embed="rId4">
            <a:extLst/>
          </a:blip>
          <a:stretch>
            <a:fillRect/>
          </a:stretch>
        </p:blipFill>
        <p:spPr>
          <a:xfrm>
            <a:off x="654050" y="4155418"/>
            <a:ext cx="7835900" cy="330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