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/>
  <p:notesSz cx="6858000" cy="9144000"/>
  <p:defaultTextStyle>
    <a:lvl1pPr defTabSz="457200">
      <a:defRPr>
        <a:uFill>
          <a:solidFill/>
        </a:uFill>
        <a:latin typeface="Calibri"/>
        <a:ea typeface="Calibri"/>
        <a:cs typeface="Calibri"/>
        <a:sym typeface="Calibri"/>
      </a:defRPr>
    </a:lvl1pPr>
    <a:lvl2pPr indent="457200" defTabSz="457200">
      <a:defRPr>
        <a:uFill>
          <a:solidFill/>
        </a:uFill>
        <a:latin typeface="Calibri"/>
        <a:ea typeface="Calibri"/>
        <a:cs typeface="Calibri"/>
        <a:sym typeface="Calibri"/>
      </a:defRPr>
    </a:lvl2pPr>
    <a:lvl3pPr indent="914400" defTabSz="457200">
      <a:defRPr>
        <a:uFill>
          <a:solidFill/>
        </a:uFill>
        <a:latin typeface="Calibri"/>
        <a:ea typeface="Calibri"/>
        <a:cs typeface="Calibri"/>
        <a:sym typeface="Calibri"/>
      </a:defRPr>
    </a:lvl3pPr>
    <a:lvl4pPr indent="1371600" defTabSz="457200">
      <a:defRPr>
        <a:uFill>
          <a:solidFill/>
        </a:uFill>
        <a:latin typeface="Calibri"/>
        <a:ea typeface="Calibri"/>
        <a:cs typeface="Calibri"/>
        <a:sym typeface="Calibri"/>
      </a:defRPr>
    </a:lvl4pPr>
    <a:lvl5pPr indent="1828800" defTabSz="457200">
      <a:defRPr>
        <a:uFill>
          <a:solidFill/>
        </a:uFill>
        <a:latin typeface="Calibri"/>
        <a:ea typeface="Calibri"/>
        <a:cs typeface="Calibri"/>
        <a:sym typeface="Calibri"/>
      </a:defRPr>
    </a:lvl5pPr>
    <a:lvl6pPr indent="2286000" defTabSz="457200">
      <a:defRPr>
        <a:uFill>
          <a:solidFill/>
        </a:uFill>
        <a:latin typeface="Calibri"/>
        <a:ea typeface="Calibri"/>
        <a:cs typeface="Calibri"/>
        <a:sym typeface="Calibri"/>
      </a:defRPr>
    </a:lvl6pPr>
    <a:lvl7pPr indent="2743200" defTabSz="457200">
      <a:defRPr>
        <a:uFill>
          <a:solidFill/>
        </a:uFill>
        <a:latin typeface="Calibri"/>
        <a:ea typeface="Calibri"/>
        <a:cs typeface="Calibri"/>
        <a:sym typeface="Calibri"/>
      </a:defRPr>
    </a:lvl7pPr>
    <a:lvl8pPr indent="3200400" defTabSz="457200">
      <a:defRPr>
        <a:uFill>
          <a:solidFill/>
        </a:uFill>
        <a:latin typeface="Calibri"/>
        <a:ea typeface="Calibri"/>
        <a:cs typeface="Calibri"/>
        <a:sym typeface="Calibri"/>
      </a:defRPr>
    </a:lvl8pPr>
    <a:lvl9pPr indent="3657600" defTabSz="457200">
      <a:defRPr>
        <a:uFill>
          <a:solidFill/>
        </a:u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" name="Shape 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1" name="Shape 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In the next few slides, we'll be exploring each part of the syntax individually.</a:t>
            </a:r>
            <a:endParaRPr sz="2400"/>
          </a:p>
          <a:p>
            <a:pPr lvl="0">
              <a:defRPr sz="1800"/>
            </a:pPr>
            <a:endParaRPr sz="2400"/>
          </a:p>
          <a:p>
            <a:pPr lvl="0">
              <a:defRPr sz="1800"/>
            </a:pPr>
            <a:r>
              <a:rPr sz="2400"/>
              <a:t>We'll be going through these slides pretty quickly.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Note that you'll need the "w" flag (second parameter) to write to a file.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Open up Sublime Text and start to create a list.  Talk through how to do this without dictionaries, we'd have to loop through every single item and check to see if it's the one we're looking for.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47" name="Shape 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Throwaway joke: eventually no one will know what a "phonebook" is.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Use your hands and reinforce key:value. If you know my name, you can look up my phone number.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seems like an abrupt pivot, but it's important to understanding nested dictionaries, too.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duplicated for emphasis.</a:t>
            </a:r>
            <a:endParaRPr sz="2400"/>
          </a:p>
          <a:p>
            <a:pPr lvl="0">
              <a:defRPr sz="1800"/>
            </a:pPr>
            <a:r>
              <a:rPr sz="2400"/>
              <a:t>Emphasize the similarities between slicing a string, slicing a list, and accessing a dictionary. In each case, the syntax uses square brackets and allows us to see part of the larger whole.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Have everyone try this out.  What happens? Talk the error out.</a:t>
            </a:r>
            <a:endParaRPr sz="2400"/>
          </a:p>
          <a:p>
            <a:pPr lvl="0">
              <a:defRPr sz="1800"/>
            </a:pPr>
            <a:r>
              <a:rPr sz="2400"/>
              <a:t>Emphasize that getting a KeyError with a dictionary (I don't have this key) is similar to getting an IndexError with a list (I don't have this item)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Walk through each key / value pair and point out every single thing in this dictionary.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Re-emphasize that you cannot rely on the ordering of a dictionary, you can only order lists of its keys.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First example: windows</a:t>
            </a:r>
            <a:endParaRPr sz="2400"/>
          </a:p>
          <a:p>
            <a:pPr lvl="0">
              <a:defRPr sz="1800"/>
            </a:pPr>
            <a:r>
              <a:rPr sz="2400"/>
              <a:t>Second example: Mac / Linux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Remind everyone that dictionaries are unordered, so you might see things in a different order and that's okay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0" name="Shape 2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Mention that not everyone will have a twitter; that's okay! Dictionaries can handle it :)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68" name="Shape 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Emphasize: but make it easy on yourself; put your files and scripts in the same folder.</a:t>
            </a:r>
            <a:endParaRPr sz="2400"/>
          </a:p>
          <a:p>
            <a:pPr lvl="0">
              <a:defRPr sz="1800"/>
            </a:pPr>
            <a:r>
              <a:rPr sz="2400"/>
              <a:t>This works similarly to URLs.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slide is intentionally duplicate — reemphasize the points made here now that we've de-jargoned.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Hey Python, can you open up this file? Great! Can you save the full contents of this file into a variable? Awesome, thanks!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Show folks they can click directly on the states.txt link above to open it in a way that's easily copy-pasteable.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This is really just to recap everything we just did.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Here, the only thing we changed from the previous example was adding</a:t>
            </a:r>
            <a:endParaRPr sz="2400"/>
          </a:p>
          <a:p>
            <a:pPr lvl="0">
              <a:defRPr sz="1800"/>
            </a:pPr>
            <a:r>
              <a:rPr sz="2400"/>
              <a:t>.split("\n")</a:t>
            </a:r>
            <a:endParaRPr sz="2400"/>
          </a:p>
          <a:p>
            <a:pPr lvl="0">
              <a:defRPr sz="1800"/>
            </a:pPr>
            <a:r>
              <a:rPr sz="2400"/>
              <a:t>Take the time to have everyone try it for themselves.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24" name="Shape 1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Take a lot of time with lines 4 and 5.  It's really challenging.</a:t>
            </a:r>
            <a:endParaRPr sz="2400"/>
          </a:p>
          <a:p>
            <a:pPr lvl="0">
              <a:defRPr sz="1800"/>
            </a:pPr>
            <a:r>
              <a:rPr sz="2400"/>
              <a:t>We need to use enumerate in order to get the position; then we overwrite the list as we loop through it.</a:t>
            </a:r>
            <a:endParaRPr sz="2400"/>
          </a:p>
          <a:p>
            <a:pPr lvl="0">
              <a:defRPr sz="1800"/>
            </a:pPr>
            <a:r>
              <a:rPr sz="2400"/>
              <a:t>At line 2, we split a string into a list; then item by item we loop through that list (the rows) and split out the columns and save it.</a:t>
            </a:r>
            <a:endParaRPr sz="2400"/>
          </a:p>
          <a:p>
            <a:pPr lvl="0">
              <a:defRPr sz="1800"/>
            </a:pPr>
            <a:r>
              <a:rPr sz="2400"/>
              <a:t>By line 7, we see that we have a nested list of lists.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4" name="Shape 14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1038022" y="1590437"/>
            <a:ext cx="7082491" cy="526756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spcBef>
                <a:spcPts val="700"/>
              </a:spcBef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-1" y="449943"/>
            <a:ext cx="4230458" cy="800221"/>
            <a:chOff x="0" y="0"/>
            <a:chExt cx="4230456" cy="800219"/>
          </a:xfrm>
        </p:grpSpPr>
        <p:sp>
          <p:nvSpPr>
            <p:cNvPr id="16" name="Shape 16"/>
            <p:cNvSpPr/>
            <p:nvPr/>
          </p:nvSpPr>
          <p:spPr>
            <a:xfrm>
              <a:off x="-1" y="-1"/>
              <a:ext cx="4230458" cy="800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" y="21600"/>
                  </a:moveTo>
                  <a:lnTo>
                    <a:pt x="19514" y="21600"/>
                  </a:lnTo>
                  <a:lnTo>
                    <a:pt x="21600" y="10103"/>
                  </a:lnTo>
                  <a:lnTo>
                    <a:pt x="19493" y="0"/>
                  </a:lnTo>
                  <a:lnTo>
                    <a:pt x="0" y="0"/>
                  </a:lnTo>
                  <a:lnTo>
                    <a:pt x="15" y="21600"/>
                  </a:lnTo>
                  <a:close/>
                </a:path>
              </a:pathLst>
            </a:custGeom>
            <a:solidFill>
              <a:srgbClr val="FFFFFF">
                <a:alpha val="6588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pPr>
            </a:p>
          </p:txBody>
        </p:sp>
        <p:sp>
          <p:nvSpPr>
            <p:cNvPr id="17" name="Shape 17"/>
            <p:cNvSpPr/>
            <p:nvPr/>
          </p:nvSpPr>
          <p:spPr>
            <a:xfrm>
              <a:off x="-1" y="88959"/>
              <a:ext cx="4230458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cap="all" sz="4000">
                  <a:latin typeface="+mn-lt"/>
                  <a:ea typeface="+mn-ea"/>
                  <a:cs typeface="+mn-cs"/>
                  <a:sym typeface="Century Gothic"/>
                </a:defRPr>
              </a:lvl1pPr>
            </a:lstStyle>
            <a:p>
              <a:pPr lvl="0">
                <a:defRPr cap="none" sz="1800">
                  <a:uFillTx/>
                </a:defRPr>
              </a:pPr>
              <a:r>
                <a:rPr cap="all" sz="4000">
                  <a:uFill>
                    <a:solidFill/>
                  </a:uFill>
                </a:rPr>
                <a:t>Objective</a:t>
              </a:r>
            </a:p>
          </p:txBody>
        </p:sp>
      </p:grpSp>
      <p:sp>
        <p:nvSpPr>
          <p:cNvPr id="19" name="Shape 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pic>
        <p:nvPicPr>
          <p:cNvPr id="20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457200" y="1354657"/>
            <a:ext cx="8229600" cy="439421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1pPr>
            <a:lvl2pPr marL="783771" indent="-326571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2pPr>
            <a:lvl3pPr marL="1219200" indent="-304800" algn="l">
              <a:spcBef>
                <a:spcPts val="700"/>
              </a:spcBef>
              <a:buSzPct val="100000"/>
              <a:buFont typeface="Arial"/>
              <a:buChar char="•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3pPr>
            <a:lvl4pPr marL="1737360" indent="-365760" algn="l">
              <a:spcBef>
                <a:spcPts val="700"/>
              </a:spcBef>
              <a:buSzPct val="100000"/>
              <a:buFont typeface="Arial"/>
              <a:buChar char="–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4pPr>
            <a:lvl5pPr marL="2194560" indent="-365760" algn="l">
              <a:spcBef>
                <a:spcPts val="700"/>
              </a:spcBef>
              <a:buSzPct val="100000"/>
              <a:buFont typeface="Arial"/>
              <a:buChar char="»"/>
              <a:defRPr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lvl5pPr>
          </a:lstStyle>
          <a:p>
            <a:pPr lvl="0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One</a:t>
            </a:r>
            <a:endParaRPr sz="3200">
              <a:uFill>
                <a:solidFill/>
              </a:uFill>
            </a:endParaRPr>
          </a:p>
          <a:p>
            <a:pPr lvl="1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Two</a:t>
            </a:r>
            <a:endParaRPr sz="3200">
              <a:uFill>
                <a:solidFill/>
              </a:uFill>
            </a:endParaRPr>
          </a:p>
          <a:p>
            <a:pPr lvl="2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Three</a:t>
            </a:r>
            <a:endParaRPr sz="3200">
              <a:uFill>
                <a:solidFill/>
              </a:uFill>
            </a:endParaRPr>
          </a:p>
          <a:p>
            <a:pPr lvl="3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Four</a:t>
            </a:r>
            <a:endParaRPr sz="3200">
              <a:uFill>
                <a:solidFill/>
              </a:uFill>
            </a:endParaRPr>
          </a:p>
          <a:p>
            <a:pPr lvl="4"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2C3FF"/>
            </a:gs>
            <a:gs pos="35000">
              <a:srgbClr val="BDD4FF"/>
            </a:gs>
            <a:gs pos="100000">
              <a:srgbClr val="E6EEFF"/>
            </a:gs>
          </a:gsLst>
          <a:lin ang="162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409" y="5973581"/>
            <a:ext cx="9144001" cy="894831"/>
          </a:xfrm>
          <a:prstGeom prst="rect">
            <a:avLst/>
          </a:prstGeom>
          <a:solidFill>
            <a:srgbClr val="FFFFFF">
              <a:alpha val="65881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3" name="Shape 3"/>
          <p:cNvSpPr/>
          <p:nvPr/>
        </p:nvSpPr>
        <p:spPr>
          <a:xfrm>
            <a:off x="205708" y="6417783"/>
            <a:ext cx="350032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>
                <a:solidFill>
                  <a:srgbClr val="000000"/>
                </a:solidFill>
                <a:uFillTx/>
              </a:defRPr>
            </a:pPr>
            <a:r>
              <a:rPr>
                <a:solidFill>
                  <a:srgbClr val="2C4B61">
                    <a:alpha val="72000"/>
                  </a:srgbClr>
                </a:solidFill>
                <a:uFill>
                  <a:solidFill>
                    <a:srgbClr val="2C4B61">
                      <a:alpha val="72000"/>
                    </a:srgbClr>
                  </a:solidFill>
                </a:uFill>
              </a:rPr>
              <a:t>@hearmecode #hearmecode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685800" y="2130425"/>
            <a:ext cx="7772400" cy="1755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 lvl="0">
              <a:defRPr cap="none" sz="1800">
                <a:uFillTx/>
              </a:defRPr>
            </a:pPr>
            <a:r>
              <a:rPr cap="all" sz="4400">
                <a:uFill>
                  <a:solidFill/>
                </a:u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One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1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Two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2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Three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3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Four</a:t>
            </a:r>
            <a:endParaRPr sz="2400">
              <a:solidFill>
                <a:srgbClr val="888888"/>
              </a:solidFill>
              <a:uFill>
                <a:solidFill>
                  <a:srgbClr val="888888"/>
                </a:solidFill>
              </a:uFill>
            </a:endParaRPr>
          </a:p>
          <a:p>
            <a:pPr lvl="4">
              <a:defRPr sz="1800">
                <a:solidFill>
                  <a:srgbClr val="000000"/>
                </a:solidFill>
                <a:uFillTx/>
              </a:defRPr>
            </a:pPr>
            <a:r>
              <a:rPr sz="2400">
                <a:solidFill>
                  <a:srgbClr val="888888"/>
                </a:solidFill>
                <a:uFill>
                  <a:solidFill>
                    <a:srgbClr val="888888"/>
                  </a:solidFill>
                </a:u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/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" name="hearmecode_transparent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4105" y="5973581"/>
            <a:ext cx="1379896" cy="89483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spd="med" advClick="1"/>
  <p:txStyles>
    <p:titleStyle>
      <a:lvl1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1pPr>
      <a:lvl2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2pPr>
      <a:lvl3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3pPr>
      <a:lvl4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4pPr>
      <a:lvl5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5pPr>
      <a:lvl6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6pPr>
      <a:lvl7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7pPr>
      <a:lvl8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8pPr>
      <a:lvl9pPr algn="ctr" defTabSz="457200">
        <a:defRPr cap="all" sz="4400">
          <a:uFill>
            <a:solidFill/>
          </a:uFill>
          <a:latin typeface="+mn-lt"/>
          <a:ea typeface="+mn-ea"/>
          <a:cs typeface="+mn-cs"/>
          <a:sym typeface="Century Gothic"/>
        </a:defRPr>
      </a:lvl9pPr>
    </p:titleStyle>
    <p:bodyStyle>
      <a:lvl1pPr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1pPr>
      <a:lvl2pPr indent="457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2pPr>
      <a:lvl3pPr indent="914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3pPr>
      <a:lvl4pPr indent="1371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4pPr>
      <a:lvl5pPr indent="18288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5pPr>
      <a:lvl6pPr indent="22860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6pPr>
      <a:lvl7pPr indent="27432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7pPr>
      <a:lvl8pPr indent="32004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8pPr>
      <a:lvl9pPr indent="3657600" algn="ctr" defTabSz="457200">
        <a:spcBef>
          <a:spcPts val="500"/>
        </a:spcBef>
        <a:defRPr sz="2400">
          <a:solidFill>
            <a:srgbClr val="888888"/>
          </a:solidFill>
          <a:uFill>
            <a:solidFill>
              <a:srgbClr val="888888"/>
            </a:solidFill>
          </a:uFill>
          <a:latin typeface="Gill Sans Light"/>
          <a:ea typeface="Gill Sans Light"/>
          <a:cs typeface="Gill Sans Light"/>
          <a:sym typeface="Gill Sans Light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github.com/shannonturner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hannonturner/python-lessons" TargetMode="External"/><Relationship Id="rId4" Type="http://schemas.openxmlformats.org/officeDocument/2006/relationships/hyperlink" Target="https://github.com/shannonturner/python-lessons/tree/master/section_07_(files)" TargetMode="External"/><Relationship Id="rId5" Type="http://schemas.openxmlformats.org/officeDocument/2006/relationships/hyperlink" Target="https://raw.githubusercontent.com/shannonturner/python-lessons/master/section_07_(files)/states.txt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shannonturner/python-lessons/master/section_10_(dictionaries)/dict_exercise.py" TargetMode="External"/><Relationship Id="rId3" Type="http://schemas.openxmlformats.org/officeDocument/2006/relationships/image" Target="../media/image1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aw.githubusercontent.com/shannonturner/python-lessons/master/section_10_(dictionaries)/dict_exercise_2.py" TargetMode="External"/><Relationship Id="rId3" Type="http://schemas.openxmlformats.org/officeDocument/2006/relationships/image" Target="../media/image15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hearmecode/slides" TargetMode="External"/><Relationship Id="rId3" Type="http://schemas.openxmlformats.org/officeDocument/2006/relationships/hyperlink" Target="https://github.com/shannonturner/python-lessons/blob/master/playtime/lesson03_states.py" TargetMode="External"/><Relationship Id="rId4" Type="http://schemas.openxmlformats.org/officeDocument/2006/relationships/hyperlink" Target="https://github.com/shannonturner/python-lessons/blob/master/playtime/lesson03_contacts.py" TargetMode="External"/><Relationship Id="rId5" Type="http://schemas.openxmlformats.org/officeDocument/2006/relationships/hyperlink" Target="https://github.com/shannonturner/python-lessons/blob/master/playtime/lesson03_compare.py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xfrm>
            <a:off x="0" y="2130425"/>
            <a:ext cx="9144000" cy="1069975"/>
          </a:xfrm>
          <a:prstGeom prst="rect">
            <a:avLst/>
          </a:prstGeom>
          <a:solidFill>
            <a:srgbClr val="FFFFFF"/>
          </a:solidFill>
        </p:spPr>
        <p:txBody>
          <a:bodyPr lIns="0" tIns="0" rIns="0" bIns="0">
            <a:normAutofit fontScale="100000" lnSpcReduction="0"/>
          </a:bodyPr>
          <a:lstStyle>
            <a:lvl1pPr defTabSz="443484">
              <a:defRPr sz="4268"/>
            </a:lvl1pPr>
          </a:lstStyle>
          <a:p>
            <a:pPr lvl="0">
              <a:defRPr cap="none" sz="1800">
                <a:uFillTx/>
              </a:defRPr>
            </a:pPr>
            <a:r>
              <a:rPr cap="all" sz="4268">
                <a:uFill>
                  <a:solidFill/>
                </a:uFill>
              </a:rPr>
              <a:t>File handling and dictionaries</a:t>
            </a:r>
          </a:p>
        </p:txBody>
      </p:sp>
      <p:sp>
        <p:nvSpPr>
          <p:cNvPr id="28" name="Shape 28"/>
          <p:cNvSpPr/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Shannon Turner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Twitter: @svt827</a:t>
            </a:r>
            <a:endParaRPr b="1" sz="2400">
              <a:uFill>
                <a:solidFill>
                  <a:srgbClr val="888888"/>
                </a:solidFill>
              </a:uFill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="1" sz="2400">
                <a:uFill>
                  <a:solidFill>
                    <a:srgbClr val="888888"/>
                  </a:solidFill>
                </a:uFill>
              </a:rPr>
              <a:t>Github: </a:t>
            </a:r>
            <a:r>
              <a:rPr b="1"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http://github.com/shannonturner</a:t>
            </a:r>
          </a:p>
        </p:txBody>
      </p:sp>
      <p:sp>
        <p:nvSpPr>
          <p:cNvPr id="29" name="Shape 2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72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</a:t>
            </a:r>
          </a:p>
        </p:txBody>
      </p:sp>
      <p:sp>
        <p:nvSpPr>
          <p:cNvPr id="71" name="Shape 7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2" name="Shape 7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73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b="1" sz="2464">
                <a:uFill>
                  <a:solidFill/>
                </a:uFill>
              </a:rPr>
              <a:t>open( )</a:t>
            </a:r>
            <a:r>
              <a:rPr sz="2464">
                <a:uFill>
                  <a:solidFill/>
                </a:uFill>
              </a:rPr>
              <a:t> built-in function, tells Python to open a file.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Argument 2:  The "mode" to open the file in, as a string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r</a:t>
            </a:r>
            <a:r>
              <a:rPr sz="2464">
                <a:uFill>
                  <a:solidFill/>
                </a:uFill>
              </a:rPr>
              <a:t>: read-only mode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w</a:t>
            </a:r>
            <a:r>
              <a:rPr sz="2464">
                <a:uFill>
                  <a:solidFill/>
                </a:uFill>
              </a:rPr>
              <a:t>: write mode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	</a:t>
            </a:r>
            <a:r>
              <a:rPr b="1" sz="2464">
                <a:uFill>
                  <a:solidFill/>
                </a:uFill>
              </a:rPr>
              <a:t>a</a:t>
            </a:r>
            <a:r>
              <a:rPr sz="2464">
                <a:uFill>
                  <a:solidFill/>
                </a:uFill>
              </a:rPr>
              <a:t>: append mode</a:t>
            </a:r>
          </a:p>
        </p:txBody>
      </p:sp>
      <p:sp>
        <p:nvSpPr>
          <p:cNvPr id="78" name="Shape 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79" name="Shape 7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b="1" sz="3200" u="sng">
                <a:uFill>
                  <a:solidFill/>
                </a:uFill>
              </a:rPr>
              <a:t>as</a:t>
            </a:r>
            <a:r>
              <a:rPr b="1" sz="3200">
                <a:uFill>
                  <a:solidFill/>
                </a:uFill>
              </a:rPr>
              <a:t> </a:t>
            </a:r>
            <a:r>
              <a:rPr sz="3200">
                <a:uFill>
                  <a:solidFill/>
                </a:uFill>
              </a:rPr>
              <a:t>keyword creates a variable for your file handler. 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variable in this example is </a:t>
            </a:r>
            <a:r>
              <a:rPr b="1" sz="3200">
                <a:uFill>
                  <a:solidFill/>
                </a:uFill>
              </a:rPr>
              <a:t>states_file</a:t>
            </a:r>
            <a:r>
              <a:rPr sz="3200">
                <a:uFill>
                  <a:solidFill/>
                </a:uFill>
              </a:rPr>
              <a:t>, but you could use any variable name you want.</a:t>
            </a:r>
          </a:p>
        </p:txBody>
      </p:sp>
      <p:sp>
        <p:nvSpPr>
          <p:cNvPr id="83" name="Shape 8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4" name="Shape 8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85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752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52">
                <a:uFill>
                  <a:solidFill/>
                </a:uFill>
              </a:rPr>
              <a:t>.read( ) </a:t>
            </a:r>
            <a:r>
              <a:rPr sz="2752">
                <a:uFill>
                  <a:solidFill/>
                </a:uFill>
              </a:rPr>
              <a:t>is a file method — a function that only works with file handlers.  In this example, the file handler is </a:t>
            </a:r>
            <a:r>
              <a:rPr b="1" sz="2752">
                <a:uFill>
                  <a:solidFill/>
                </a:uFill>
              </a:rPr>
              <a:t>states_file.</a:t>
            </a:r>
            <a:endParaRPr sz="2752">
              <a:uFill>
                <a:solidFill/>
              </a:uFill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sz="2752">
              <a:uFill>
                <a:solidFill/>
              </a:uFill>
            </a:endParaRPr>
          </a:p>
          <a:p>
            <a:pPr lvl="0" marL="0" indent="0" defTabSz="393192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r>
              <a:rPr b="1" sz="2752">
                <a:uFill>
                  <a:solidFill/>
                </a:uFill>
              </a:rPr>
              <a:t>.read( )</a:t>
            </a:r>
            <a:r>
              <a:rPr sz="2752">
                <a:uFill>
                  <a:solidFill/>
                </a:uFill>
              </a:rPr>
              <a:t> will read the entire contents of the file. In line 2 above, I've saved it into the variable </a:t>
            </a:r>
            <a:r>
              <a:rPr b="1" sz="2752">
                <a:uFill>
                  <a:solidFill/>
                </a:uFill>
              </a:rPr>
              <a:t>states</a:t>
            </a:r>
            <a:r>
              <a:rPr sz="2752">
                <a:uFill>
                  <a:solidFill/>
                </a:uFill>
              </a:rPr>
              <a:t>.</a:t>
            </a:r>
          </a:p>
        </p:txBody>
      </p:sp>
      <p:sp>
        <p:nvSpPr>
          <p:cNvPr id="88" name="Shape 8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89" name="Shape 8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90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Outcome:</a:t>
            </a:r>
            <a:endParaRPr sz="3200">
              <a:uFill>
                <a:solidFill/>
              </a:uFill>
            </a:endParaRPr>
          </a:p>
          <a:p>
            <a:pPr lvl="0" marL="427789" indent="-427789">
              <a:spcBef>
                <a:spcPts val="12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Open a file (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)</a:t>
            </a:r>
            <a:endParaRPr sz="3200">
              <a:uFill>
                <a:solidFill/>
              </a:uFill>
            </a:endParaRPr>
          </a:p>
          <a:p>
            <a:pPr lvl="0" marL="427789" indent="-427789">
              <a:spcBef>
                <a:spcPts val="12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variable called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that has the entire contents of the file </a:t>
            </a:r>
            <a:r>
              <a:rPr b="1" sz="3200">
                <a:uFill>
                  <a:solidFill/>
                </a:uFill>
              </a:rPr>
              <a:t>states.txt</a:t>
            </a:r>
          </a:p>
        </p:txBody>
      </p:sp>
      <p:sp>
        <p:nvSpPr>
          <p:cNvPr id="93" name="Shape 9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95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In the </a:t>
            </a:r>
            <a:r>
              <a:rPr b="1" sz="3200">
                <a:uFill>
                  <a:solidFill/>
                </a:uFill>
                <a:hlinkClick r:id="rId3" invalidUrl="" action="" tgtFrame="" tooltip="" history="1" highlightClick="0" endSnd="0"/>
              </a:rPr>
              <a:t>python-lessons</a:t>
            </a:r>
            <a:r>
              <a:rPr sz="3200">
                <a:uFill>
                  <a:solidFill/>
                </a:uFill>
              </a:rPr>
              <a:t> repo, go to </a:t>
            </a:r>
            <a:r>
              <a:rPr b="1" sz="3200">
                <a:uFill>
                  <a:solidFill/>
                </a:uFill>
                <a:hlinkClick r:id="rId4" invalidUrl="" action="" tgtFrame="" tooltip="" history="1" highlightClick="0" endSnd="0"/>
              </a:rPr>
              <a:t>section_07_(files)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Copy/paste or save </a:t>
            </a:r>
            <a:r>
              <a:rPr b="1" sz="3200">
                <a:uFill>
                  <a:solidFill/>
                </a:uFill>
                <a:hlinkClick r:id="rId5" invalidUrl="" action="" tgtFrame="" tooltip="" history="1" highlightClick="0" endSnd="0"/>
              </a:rPr>
              <a:t>states.txt</a:t>
            </a:r>
            <a:r>
              <a:rPr sz="3200">
                <a:uFill>
                  <a:solidFill/>
                </a:uFill>
              </a:rPr>
              <a:t> onto your computer, in the same folder as your scripts.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Write a script to open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 and print the contents of the file.</a:t>
            </a:r>
          </a:p>
        </p:txBody>
      </p:sp>
      <p:sp>
        <p:nvSpPr>
          <p:cNvPr id="100" name="Shape 10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variable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is a string containing the contents of your file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.</a:t>
            </a:r>
          </a:p>
        </p:txBody>
      </p:sp>
      <p:sp>
        <p:nvSpPr>
          <p:cNvPr id="106" name="Shape 10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107" name="Shape 10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08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body" idx="1"/>
          </p:nvPr>
        </p:nvSpPr>
        <p:spPr>
          <a:xfrm>
            <a:off x="572865" y="1354657"/>
            <a:ext cx="8019089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.read( )</a:t>
            </a:r>
            <a:r>
              <a:rPr sz="3200">
                <a:uFill>
                  <a:solidFill/>
                </a:uFill>
              </a:rPr>
              <a:t> gives us the file contents as a string. If we have a string, we can turn it into a list!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 is now a list rather than a string.</a:t>
            </a:r>
          </a:p>
        </p:txBody>
      </p:sp>
      <p:sp>
        <p:nvSpPr>
          <p:cNvPr id="113" name="Shape 11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out: text files</a:t>
            </a:r>
          </a:p>
        </p:txBody>
      </p:sp>
      <p:sp>
        <p:nvSpPr>
          <p:cNvPr id="114" name="Shape 11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15" name="hmc_lesson3_files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29929"/>
            <a:ext cx="9144000" cy="1598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body" idx="1"/>
          </p:nvPr>
        </p:nvSpPr>
        <p:spPr>
          <a:xfrm>
            <a:off x="111945" y="1354657"/>
            <a:ext cx="8813812" cy="439421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44">
                <a:uFill>
                  <a:solidFill/>
                </a:uFill>
              </a:rPr>
              <a:t>In line 5, we split each row into its columns and make those changes stick.  We end up with a nested list by line 7.</a:t>
            </a: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  <a:p>
            <a:pPr lvl="0" marL="0" indent="0" defTabSz="420623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944">
              <a:uFill>
                <a:solidFill/>
              </a:u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Let's try it out: csv files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22" name="files-tsv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620361"/>
            <a:ext cx="9144001" cy="2739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in the previous slide, open either </a:t>
            </a:r>
            <a:r>
              <a:rPr b="1" sz="3200">
                <a:uFill>
                  <a:solidFill/>
                </a:uFill>
              </a:rPr>
              <a:t>states.txt</a:t>
            </a:r>
            <a:r>
              <a:rPr sz="3200">
                <a:uFill>
                  <a:solidFill/>
                </a:uFill>
              </a:rPr>
              <a:t> or </a:t>
            </a:r>
            <a:r>
              <a:rPr b="1" sz="3200">
                <a:uFill>
                  <a:solidFill/>
                </a:uFill>
              </a:rPr>
              <a:t>states.csv</a:t>
            </a:r>
            <a:r>
              <a:rPr sz="3200">
                <a:uFill>
                  <a:solidFill/>
                </a:uFill>
              </a:rPr>
              <a:t> and loop through to create two lists: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1" marL="701842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One with all of the state names</a:t>
            </a:r>
            <a:endParaRPr sz="3200">
              <a:uFill>
                <a:solidFill/>
              </a:uFill>
            </a:endParaRPr>
          </a:p>
          <a:p>
            <a:pPr lvl="1" marL="701842" indent="-320842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Another with all of the abbreviations.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Break everything into smaller steps, run and test often!</a:t>
            </a:r>
          </a:p>
        </p:txBody>
      </p:sp>
      <p:sp>
        <p:nvSpPr>
          <p:cNvPr id="127" name="Shape 12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one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body" idx="1"/>
          </p:nvPr>
        </p:nvSpPr>
        <p:spPr>
          <a:xfrm>
            <a:off x="1038022" y="1439257"/>
            <a:ext cx="7082491" cy="38862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Review Lesson Two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to read info from files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Learn how and when to use dictionaries</a:t>
            </a:r>
            <a:endParaRPr sz="3200">
              <a:uFill>
                <a:solidFill/>
              </a:uFill>
            </a:endParaRPr>
          </a:p>
          <a:p>
            <a:pPr lvl="0" marL="457200" indent="-457200">
              <a:buSzPct val="100000"/>
              <a:buFont typeface="Arial"/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Using everything we've learned so far: strings, slicing, conditionals, lists, loops, file handling, dictionaries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Instead of printing out to the screen, can you loop through your two lists to write to files?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lvl="1" marL="61762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One with all of the state names</a:t>
            </a:r>
            <a:endParaRPr sz="2816">
              <a:uFill>
                <a:solidFill/>
              </a:uFill>
            </a:endParaRPr>
          </a:p>
          <a:p>
            <a:pPr lvl="1" marL="617621" indent="-282341" defTabSz="402336">
              <a:spcBef>
                <a:spcPts val="500"/>
              </a:spcBef>
              <a:buFontTx/>
              <a:buChar char="•"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Another with all of the abbreviations.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16">
                <a:uFill>
                  <a:solidFill/>
                </a:uFill>
              </a:rPr>
              <a:t>Example of using </a:t>
            </a:r>
            <a:r>
              <a:rPr b="1" sz="2816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.write()</a:t>
            </a:r>
            <a:r>
              <a:rPr sz="2816">
                <a:uFill>
                  <a:solidFill/>
                </a:uFill>
              </a:rPr>
              <a:t> to write to a file:</a:t>
            </a:r>
            <a:endParaRPr sz="2816">
              <a:uFill>
                <a:solidFill/>
              </a:uFill>
            </a:endParaRPr>
          </a:p>
          <a:p>
            <a:pPr lvl="0" marL="0" indent="0" defTabSz="402336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816">
              <a:uFill>
                <a:solidFill/>
              </a:uFill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two</a:t>
            </a:r>
          </a:p>
        </p:txBody>
      </p:sp>
      <p:sp>
        <p:nvSpPr>
          <p:cNvPr id="132" name="Shape 13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33" name="file-writ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890115"/>
            <a:ext cx="9144001" cy="7142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would we …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Create a list of names and Github handles for each student in the class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we wanted to look up a specific person's Github handle, how could we do that?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>
              <a:spcBef>
                <a:spcPts val="6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… there's got to be a better way</a:t>
            </a:r>
          </a:p>
        </p:txBody>
      </p:sp>
      <p:sp>
        <p:nvSpPr>
          <p:cNvPr id="138" name="Shape 13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why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2976">
                <a:uFill>
                  <a:solidFill/>
                </a:uFill>
              </a:rPr>
              <a:t>Dictionaries</a:t>
            </a:r>
            <a:r>
              <a:rPr sz="2976">
                <a:uFill>
                  <a:solidFill/>
                </a:uFill>
              </a:rPr>
              <a:t> are another way of storing information in Python.</a:t>
            </a: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Dictionaries have two components: a </a:t>
            </a:r>
            <a:r>
              <a:rPr b="1" sz="2976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 and its corresponding </a:t>
            </a:r>
            <a:r>
              <a:rPr b="1" sz="2976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.</a:t>
            </a: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2976">
              <a:uFill>
                <a:solidFill/>
              </a:uFill>
            </a:endParaRPr>
          </a:p>
          <a:p>
            <a:pPr lvl="0" marL="0" indent="0" defTabSz="425195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976">
                <a:uFill>
                  <a:solidFill/>
                </a:uFill>
              </a:rPr>
              <a:t>Think of it like a phone book or contact list! If you know my name, (</a:t>
            </a:r>
            <a:r>
              <a:rPr b="1" sz="2976">
                <a:uFill>
                  <a:solidFill/>
                </a:uFill>
              </a:rPr>
              <a:t>key</a:t>
            </a:r>
            <a:r>
              <a:rPr sz="2976">
                <a:uFill>
                  <a:solidFill/>
                </a:uFill>
              </a:rPr>
              <a:t>) you can look up my number (</a:t>
            </a:r>
            <a:r>
              <a:rPr b="1" sz="2976">
                <a:uFill>
                  <a:solidFill/>
                </a:uFill>
              </a:rPr>
              <a:t>value</a:t>
            </a:r>
            <a:r>
              <a:rPr sz="2976">
                <a:uFill>
                  <a:solidFill/>
                </a:uFill>
              </a:rPr>
              <a:t>)!</a:t>
            </a:r>
          </a:p>
        </p:txBody>
      </p:sp>
      <p:sp>
        <p:nvSpPr>
          <p:cNvPr id="144" name="Shape 14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65760">
              <a:spcBef>
                <a:spcPts val="700"/>
              </a:spcBef>
              <a:defRPr cap="all" sz="32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200">
                <a:uFill>
                  <a:solidFill/>
                </a:uFill>
              </a:rPr>
              <a:t>dictionaries: perfect for contact lists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Creating an empty dictionary: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	phonebook = {}</a:t>
            </a: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Creating a dictionary with items in it: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52" name="hmc_lesson3_dict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8115" y="3428089"/>
            <a:ext cx="7358485" cy="2383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string: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Shann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list: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dictionary: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57" name="Shape 15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What if we had a list of lists?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This nested list (a list of lists) is a list of each US state. The lists inside have the abbreviation and state name.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64" name="Shape 16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65" name="nested-lists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875756"/>
            <a:ext cx="9144001" cy="1957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We're already familiar with how to view one item in this list.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96">
                <a:uFill>
                  <a:solidFill/>
                </a:uFill>
              </a:rPr>
              <a:t>But states[0] is also a list! So to view one item in the states[0] list:</a:t>
            </a:r>
            <a:endParaRPr sz="2496">
              <a:uFill>
                <a:solidFill/>
              </a:uFill>
            </a:endParaRPr>
          </a:p>
        </p:txBody>
      </p:sp>
      <p:sp>
        <p:nvSpPr>
          <p:cNvPr id="170" name="Shape 17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72" name="nested-lists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104047"/>
            <a:ext cx="9144001" cy="1957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nested-list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0507" y="3701181"/>
            <a:ext cx="2663804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nested-lists-3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3563" y="5172583"/>
            <a:ext cx="2757306" cy="5714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nested-lists-5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840268" y="5172583"/>
            <a:ext cx="2610929" cy="5714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of object is </a:t>
            </a:r>
            <a:r>
              <a:rPr b="1" sz="3200">
                <a:uFill>
                  <a:solidFill/>
                </a:uFill>
              </a:rPr>
              <a:t>states</a:t>
            </a:r>
            <a:r>
              <a:rPr sz="3200">
                <a:uFill>
                  <a:solidFill/>
                </a:uFill>
              </a:rPr>
              <a:t>? 				A list.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is </a:t>
            </a:r>
            <a:r>
              <a:rPr b="1" sz="3200">
                <a:uFill>
                  <a:solidFill/>
                </a:uFill>
              </a:rPr>
              <a:t>states[0]</a:t>
            </a:r>
            <a:r>
              <a:rPr sz="3200">
                <a:uFill>
                  <a:solidFill/>
                </a:uFill>
              </a:rPr>
              <a:t>?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What type is </a:t>
            </a:r>
            <a:r>
              <a:rPr b="1" sz="3200">
                <a:uFill>
                  <a:solidFill/>
                </a:uFill>
              </a:rPr>
              <a:t>states[0][1]</a:t>
            </a:r>
            <a:r>
              <a:rPr sz="3200">
                <a:uFill>
                  <a:solidFill/>
                </a:uFill>
              </a:rPr>
              <a:t>?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Can I slice those things to see a smaller part?</a:t>
            </a:r>
          </a:p>
        </p:txBody>
      </p:sp>
      <p:sp>
        <p:nvSpPr>
          <p:cNvPr id="178" name="Shape 17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lists within lists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80" name="nested-list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4844" y="1993507"/>
            <a:ext cx="2133601" cy="4576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nested-lists-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36020" y="2556195"/>
            <a:ext cx="2091250" cy="457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string: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name[0:5] # Shann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list: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attendees[:3] # Amy, Jen, Julie</a:t>
            </a: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4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3434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40">
                <a:uFill>
                  <a:solidFill/>
                </a:uFill>
              </a:rPr>
              <a:t>Reading part of a dictionary:</a:t>
            </a:r>
            <a:endParaRPr sz="3040">
              <a:uFill>
                <a:solidFill/>
              </a:uFill>
            </a:endParaRPr>
          </a:p>
          <a:p>
            <a:pPr lvl="0" marL="0" indent="0" defTabSz="434340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4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phonebook['Shannon'] # 202-555-1234</a:t>
            </a:r>
          </a:p>
        </p:txBody>
      </p:sp>
      <p:sp>
        <p:nvSpPr>
          <p:cNvPr id="184" name="Shape 18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85" name="Shape 18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Adding to a dictionary: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phonebook['Mel'] = '301-555-1111'</a:t>
            </a: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(error prone):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phonebook['Frankenstein']</a:t>
            </a: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b="1" sz="300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29768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Reading from a dictionary (no errors):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print phonebook.get('Frankenstein')</a:t>
            </a:r>
          </a:p>
        </p:txBody>
      </p:sp>
      <p:sp>
        <p:nvSpPr>
          <p:cNvPr id="190" name="Shape 190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191" name="Shape 191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Lists can hold multiple items at once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Slicing allows us to view individual (or multiple) items in a list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The </a:t>
            </a:r>
            <a:r>
              <a:rPr b="1" sz="3200">
                <a:uFill>
                  <a:solidFill/>
                </a:uFill>
              </a:rPr>
              <a:t>in</a:t>
            </a:r>
            <a:r>
              <a:rPr sz="3200">
                <a:uFill>
                  <a:solidFill/>
                </a:uFill>
              </a:rPr>
              <a:t> keyword allows us to check whether a given item appears in that list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.append( ) adds one item to the end, .pop( ) removes one item from the end</a:t>
            </a:r>
          </a:p>
        </p:txBody>
      </p:sp>
      <p:sp>
        <p:nvSpPr>
          <p:cNvPr id="35" name="Shape 3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b="1" sz="2368">
                <a:uFill>
                  <a:solidFill/>
                </a:uFill>
              </a:rPr>
              <a:t>None</a:t>
            </a:r>
            <a:r>
              <a:rPr sz="2368">
                <a:uFill>
                  <a:solidFill/>
                </a:uFill>
              </a:rPr>
              <a:t> is a special type in python, similar to </a:t>
            </a:r>
            <a:r>
              <a:rPr b="1" sz="2368">
                <a:uFill>
                  <a:solidFill/>
                </a:uFill>
              </a:rPr>
              <a:t>True</a:t>
            </a:r>
            <a:r>
              <a:rPr sz="2368">
                <a:uFill>
                  <a:solidFill/>
                </a:uFill>
              </a:rPr>
              <a:t> or </a:t>
            </a:r>
            <a:r>
              <a:rPr b="1" sz="2368">
                <a:uFill>
                  <a:solidFill/>
                </a:uFill>
              </a:rPr>
              <a:t>False.</a:t>
            </a:r>
            <a:endParaRPr b="1" sz="2368">
              <a:uFill>
                <a:solidFill/>
              </a:uFill>
            </a:endParaRPr>
          </a:p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</a:endParaRPr>
          </a:p>
          <a:p>
            <a:pPr lvl="0" marL="0" indent="0" defTabSz="338327">
              <a:spcBef>
                <a:spcPts val="400"/>
              </a:spcBef>
              <a:buSzTx/>
              <a:buFontTx/>
              <a:buNone/>
              <a:defRPr sz="1800">
                <a:uFillTx/>
              </a:defRPr>
            </a:pPr>
            <a:r>
              <a:rPr b="1" sz="2368">
                <a:uFill>
                  <a:solidFill/>
                </a:uFill>
              </a:rPr>
              <a:t>None </a:t>
            </a:r>
            <a:r>
              <a:rPr sz="2368">
                <a:uFill>
                  <a:solidFill/>
                </a:uFill>
              </a:rPr>
              <a:t>is returned by the </a:t>
            </a:r>
            <a:r>
              <a:rPr b="1" sz="2368">
                <a:uFill>
                  <a:solidFill/>
                </a:uFill>
              </a:rPr>
              <a:t>.get( ) </a:t>
            </a:r>
            <a:r>
              <a:rPr sz="2368">
                <a:uFill>
                  <a:solidFill/>
                </a:uFill>
              </a:rPr>
              <a:t>dictionary method when it couldn't find the key you're looking for.</a:t>
            </a:r>
            <a:endParaRPr sz="2368">
              <a:uFill>
                <a:solidFill/>
              </a:uFill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b="1" sz="236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38327">
              <a:spcBef>
                <a:spcPts val="800"/>
              </a:spcBef>
              <a:buSzTx/>
              <a:buFontTx/>
              <a:buNone/>
              <a:defRPr sz="1800">
                <a:uFillTx/>
              </a:defRPr>
            </a:pPr>
            <a:endParaRPr sz="2368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none?</a:t>
            </a:r>
          </a:p>
        </p:txBody>
      </p:sp>
      <p:sp>
        <p:nvSpPr>
          <p:cNvPr id="197" name="Shape 19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198" name="dict-get-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6210" y="3988678"/>
            <a:ext cx="7331580" cy="9634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By default,</a:t>
            </a:r>
            <a:r>
              <a:rPr b="1" sz="2464">
                <a:uFill>
                  <a:solidFill/>
                </a:uFill>
              </a:rPr>
              <a:t> .get( ) </a:t>
            </a:r>
            <a:r>
              <a:rPr sz="2464">
                <a:uFill>
                  <a:solidFill/>
                </a:uFill>
              </a:rPr>
              <a:t>will give you </a:t>
            </a:r>
            <a:r>
              <a:rPr b="1" sz="2464">
                <a:uFill>
                  <a:solidFill/>
                </a:uFill>
              </a:rPr>
              <a:t>None </a:t>
            </a:r>
            <a:r>
              <a:rPr sz="2464">
                <a:uFill>
                  <a:solidFill/>
                </a:uFill>
              </a:rPr>
              <a:t>when it didn't find the key you were looking for.</a:t>
            </a:r>
            <a:endParaRPr b="1" sz="2464">
              <a:uFill>
                <a:solidFill/>
              </a:uFill>
            </a:endParaRPr>
          </a:p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</a:endParaRPr>
          </a:p>
          <a:p>
            <a:pPr lvl="0" marL="0" indent="0" defTabSz="352043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464">
                <a:uFill>
                  <a:solidFill/>
                </a:uFill>
              </a:rPr>
              <a:t>But you can tell it to give you a different value — anything you want! A string, an empty dictionary, anything you can think of!</a:t>
            </a:r>
            <a:endParaRPr sz="2464">
              <a:uFill>
                <a:solidFill/>
              </a:uFill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2043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64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What's none?</a:t>
            </a: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03" name="dict-get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19" y="3675781"/>
            <a:ext cx="7183581" cy="572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dict-get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4685" y="4889595"/>
            <a:ext cx="5214630" cy="643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06908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sz="2848">
                <a:uFill>
                  <a:solidFill/>
                </a:uFill>
              </a:rPr>
              <a:t>Dictionaries can contain strings, lists, or other dictionaries.</a:t>
            </a:r>
            <a:endParaRPr sz="2848">
              <a:uFill>
                <a:solidFill/>
              </a:uFill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406908">
              <a:spcBef>
                <a:spcPts val="1000"/>
              </a:spcBef>
              <a:buSzTx/>
              <a:buFontTx/>
              <a:buNone/>
              <a:defRPr sz="1800">
                <a:uFillTx/>
              </a:defRPr>
            </a:pPr>
            <a:endParaRPr b="1" sz="2848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syntax</a:t>
            </a:r>
          </a:p>
        </p:txBody>
      </p:sp>
      <p:sp>
        <p:nvSpPr>
          <p:cNvPr id="208" name="Shape 20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09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3043" y="2363099"/>
            <a:ext cx="5597914" cy="292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624">
                <a:uFill>
                  <a:solidFill/>
                </a:uFill>
                <a:hlinkClick r:id="rId2" invalidUrl="" action="" tgtFrame="" tooltip="" history="1" highlightClick="0" endSnd="0"/>
              </a:rPr>
              <a:t>Exercise instructions are here</a:t>
            </a:r>
            <a:r>
              <a:rPr sz="2624">
                <a:uFill>
                  <a:solidFill/>
                </a:uFill>
              </a:rPr>
              <a:t> - open this link, save it to your computer, open it in Sublime/IDLE and work from there!</a:t>
            </a: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  <a:p>
            <a:pPr lvl="0" marL="0" indent="0" defTabSz="374904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624">
              <a:uFill>
                <a:solidFill/>
              </a:u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Quick exercise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16" name="dict-nes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3732" y="2388395"/>
            <a:ext cx="6399336" cy="33391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6">
                <a:uFill>
                  <a:solidFill/>
                </a:uFill>
                <a:hlinkClick r:id="rId2" invalidUrl="" action="" tgtFrame="" tooltip="" history="1" highlightClick="0" endSnd="0"/>
              </a:rPr>
              <a:t>Exercise instructions are here</a:t>
            </a:r>
            <a:r>
              <a:rPr sz="2496">
                <a:uFill>
                  <a:solidFill/>
                </a:uFill>
              </a:rPr>
              <a:t> - open this link, save it to your computer,  open it in Sublime/IDLE and work from there!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500"/>
              </a:spcBef>
              <a:buSzTx/>
              <a:buFontTx/>
              <a:buNone/>
              <a:defRPr sz="1800">
                <a:uFillTx/>
              </a:defRPr>
            </a:pPr>
            <a:r>
              <a:rPr b="1" sz="2496">
                <a:uFill>
                  <a:solidFill/>
                </a:uFill>
              </a:rPr>
              <a:t>Just do #1 for now.</a:t>
            </a:r>
            <a:r>
              <a:rPr sz="2496">
                <a:uFill>
                  <a:solidFill/>
                </a:uFill>
              </a:rPr>
              <a:t> Once we've added items to our dictionary, we'll see how to loop through it in the next slides.</a:t>
            </a:r>
            <a:endParaRPr sz="2496">
              <a:uFill>
                <a:solidFill/>
              </a:uFill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 defTabSz="356615">
              <a:spcBef>
                <a:spcPts val="900"/>
              </a:spcBef>
              <a:buSzTx/>
              <a:buFontTx/>
              <a:buNone/>
              <a:defRPr sz="1800">
                <a:uFillTx/>
              </a:defRPr>
            </a:pPr>
            <a:endParaRPr b="1" sz="2496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</a:t>
            </a:r>
          </a:p>
        </p:txBody>
      </p:sp>
      <p:sp>
        <p:nvSpPr>
          <p:cNvPr id="220" name="Shape 22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21" name="dict-ex-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610" y="3369038"/>
            <a:ext cx="6960780" cy="2446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Let's loop through the contacts list we just created.  We have a handful of ways to do this.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228600" indent="-228600">
              <a:spcBef>
                <a:spcPts val="6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 Looping by keys (Shannon, Hear Me Code, everyone else at your table…)</a:t>
            </a:r>
            <a:br>
              <a:rPr sz="3200">
                <a:uFill>
                  <a:solidFill/>
                </a:uFill>
              </a:rPr>
            </a:br>
            <a:endParaRPr sz="3200">
              <a:uFill>
                <a:solidFill/>
              </a:uFill>
            </a:endParaRPr>
          </a:p>
          <a:p>
            <a:pPr lvl="0" marL="228600" indent="-228600">
              <a:spcBef>
                <a:spcPts val="600"/>
              </a:spcBef>
              <a:buFontTx/>
              <a:buAutoNum type="arabicPeriod" startAt="1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 Looping by key / value pairs together</a:t>
            </a:r>
          </a:p>
        </p:txBody>
      </p:sp>
      <p:sp>
        <p:nvSpPr>
          <p:cNvPr id="224" name="Shape 22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dictionaries: Looping</a:t>
            </a:r>
          </a:p>
        </p:txBody>
      </p:sp>
      <p:sp>
        <p:nvSpPr>
          <p:cNvPr id="225" name="Shape 22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Because </a:t>
            </a:r>
            <a:r>
              <a:rPr b="1" sz="3200">
                <a:uFill>
                  <a:solidFill/>
                </a:uFill>
              </a:rPr>
              <a:t>dictionaries are unordered,</a:t>
            </a:r>
            <a:r>
              <a:rPr sz="3200">
                <a:uFill>
                  <a:solidFill/>
                </a:uFill>
              </a:rPr>
              <a:t> you might get keys in a different order than you see below, or a different order than you put them in.  That's okay.</a:t>
            </a:r>
          </a:p>
        </p:txBody>
      </p:sp>
      <p:sp>
        <p:nvSpPr>
          <p:cNvPr id="228" name="Shape 228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29" name="Shape 229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0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459" y="4681192"/>
            <a:ext cx="7835901" cy="86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3" name="Shape 23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34" name="Shape 23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35" name="dict-keys-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8106" y="4196968"/>
            <a:ext cx="5987788" cy="15806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dict-key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 will create a list of all of the keys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If you have a list, you can loop over it!</a:t>
            </a:r>
          </a:p>
        </p:txBody>
      </p:sp>
      <p:sp>
        <p:nvSpPr>
          <p:cNvPr id="239" name="Shape 2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40" name="Shape 24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41" name="dict-key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2356" y="2494081"/>
            <a:ext cx="6500107" cy="716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dict-keys-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320689"/>
            <a:ext cx="9144001" cy="1230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Dictionaries themselves have no ordering</a:t>
            </a:r>
            <a:r>
              <a:rPr sz="3200">
                <a:uFill>
                  <a:solidFill/>
                </a:uFill>
              </a:rPr>
              <a:t>, but we can order their keys: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sorted() </a:t>
            </a:r>
            <a:r>
              <a:rPr sz="3200">
                <a:uFill>
                  <a:solidFill/>
                </a:uFill>
              </a:rPr>
              <a:t>is a built-in function that sorts a list.</a:t>
            </a:r>
          </a:p>
        </p:txBody>
      </p:sp>
      <p:sp>
        <p:nvSpPr>
          <p:cNvPr id="245" name="Shape 24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dictionaries are unordered</a:t>
            </a:r>
          </a:p>
        </p:txBody>
      </p:sp>
      <p:sp>
        <p:nvSpPr>
          <p:cNvPr id="246" name="Shape 24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47" name="dict-sorted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798" y="3145521"/>
            <a:ext cx="7520404" cy="8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Loops allow us to write code once but have it run multiple times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For loops: for each item in this list, do something</a:t>
            </a:r>
            <a:endParaRPr sz="3200">
              <a:uFill>
                <a:solidFill/>
              </a:uFill>
            </a:endParaRPr>
          </a:p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While loops: cousin of the conditional.  "As long as I have enough bread, keep making sandwiches"</a:t>
            </a:r>
          </a:p>
        </p:txBody>
      </p:sp>
      <p:sp>
        <p:nvSpPr>
          <p:cNvPr id="39" name="Shape 3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Lightning review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As with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.keys()</a:t>
            </a:r>
            <a:r>
              <a:rPr sz="3200">
                <a:uFill>
                  <a:solidFill/>
                </a:uFill>
              </a:rPr>
              <a:t>, if we have a list, we can loop over it.  </a:t>
            </a: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gives us a list of lists!</a:t>
            </a:r>
            <a:endParaRPr sz="3200">
              <a:uFill>
                <a:solidFill/>
              </a:u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53" name="Shape 253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54" name="dict-item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728240"/>
            <a:ext cx="91440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  <a:t>.items()</a:t>
            </a:r>
            <a:r>
              <a:rPr sz="3200">
                <a:uFill>
                  <a:solidFill/>
                </a:uFill>
              </a:rPr>
              <a:t> will create a list of all of the key/value pairs in your dictionary.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How could you loop through a nested dictionary?</a:t>
            </a:r>
          </a:p>
        </p:txBody>
      </p:sp>
      <p:sp>
        <p:nvSpPr>
          <p:cNvPr id="259" name="Shape 2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dictionary methods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61" name="dict-items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956186"/>
            <a:ext cx="9144001" cy="15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Loop through the </a:t>
            </a:r>
            <a:r>
              <a:rPr b="1" sz="3200">
                <a:uFill>
                  <a:solidFill/>
                </a:uFill>
              </a:rPr>
              <a:t>contacts</a:t>
            </a:r>
            <a:r>
              <a:rPr sz="3200">
                <a:uFill>
                  <a:solidFill/>
                </a:uFill>
              </a:rPr>
              <a:t> dictionary to display everyone's contact information, like this: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br>
              <a:rPr b="1" sz="3200">
                <a:uFill>
                  <a:solidFill/>
                </a:uFill>
                <a:latin typeface="Courier New"/>
                <a:ea typeface="Courier New"/>
                <a:cs typeface="Courier New"/>
                <a:sym typeface="Courier New"/>
              </a:rPr>
            </a:br>
          </a:p>
        </p:txBody>
      </p:sp>
      <p:sp>
        <p:nvSpPr>
          <p:cNvPr id="266" name="Shape 266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Exercise: part 2</a:t>
            </a:r>
          </a:p>
        </p:txBody>
      </p:sp>
      <p:sp>
        <p:nvSpPr>
          <p:cNvPr id="267" name="Shape 267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268" name="dict-ex-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" y="2867632"/>
            <a:ext cx="9144001" cy="2098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Check out the </a:t>
            </a:r>
            <a:r>
              <a:rPr b="1"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  <a:hlinkClick r:id="rId2" invalidUrl="" action="" tgtFrame="" tooltip="" history="1" highlightClick="0" endSnd="0"/>
              </a:rPr>
              <a:t>Hear Me Code slides</a:t>
            </a: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 repo for practical examples, code samples, and more!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0" marL="0" indent="0">
              <a:spcBef>
                <a:spcPts val="600"/>
              </a:spcBef>
              <a:buSzTx/>
              <a:buFontTx/>
              <a:buNone/>
              <a:defRPr sz="1800">
                <a:uFillTx/>
              </a:defRPr>
            </a:pPr>
            <a:endParaRPr b="1" sz="28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3" invalidUrl="" action="" tgtFrame="" tooltip="" history="1" highlightClick="0" endSnd="0"/>
              </a:rPr>
              <a:t>US States tables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Beginner: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4" invalidUrl="" action="" tgtFrame="" tooltip="" history="1" highlightClick="0" endSnd="0"/>
              </a:rPr>
              <a:t>Contacts list</a:t>
            </a:r>
            <a:endParaRPr sz="2800">
              <a:uFill>
                <a:solidFill/>
              </a:uFill>
              <a:latin typeface="+mn-lt"/>
              <a:ea typeface="+mn-ea"/>
              <a:cs typeface="+mn-cs"/>
              <a:sym typeface="Century Gothic"/>
            </a:endParaRPr>
          </a:p>
          <a:p>
            <a:pPr lvl="1" marL="661736" indent="-280736">
              <a:spcBef>
                <a:spcPts val="600"/>
              </a:spcBef>
              <a:buFontTx/>
              <a:buChar char="•"/>
              <a:defRPr sz="1800">
                <a:uFillTx/>
              </a:defRPr>
            </a:pPr>
            <a:r>
              <a:rPr sz="2800">
                <a:uFill>
                  <a:solidFill/>
                </a:uFill>
                <a:latin typeface="+mn-lt"/>
                <a:ea typeface="+mn-ea"/>
                <a:cs typeface="+mn-cs"/>
                <a:sym typeface="Century Gothic"/>
              </a:rPr>
              <a:t>Advanced: </a:t>
            </a:r>
            <a:r>
              <a:rPr sz="28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Century Gothic"/>
                <a:hlinkClick r:id="rId5" invalidUrl="" action="" tgtFrame="" tooltip="" history="1" highlightClick="0" endSnd="0"/>
              </a:rPr>
              <a:t>Comparing two CSVs</a:t>
            </a:r>
          </a:p>
        </p:txBody>
      </p:sp>
      <p:sp>
        <p:nvSpPr>
          <p:cNvPr id="273" name="Shape 27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playtime!</a:t>
            </a:r>
          </a:p>
        </p:txBody>
      </p:sp>
      <p:sp>
        <p:nvSpPr>
          <p:cNvPr id="274" name="Shape 27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>
              <a:spcBef>
                <a:spcPts val="1200"/>
              </a:spcBef>
              <a:buClr>
                <a:srgbClr val="000000"/>
              </a:buClr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File handling lets Python read and write to files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spreadsheet</a:t>
            </a:r>
            <a:endParaRPr sz="3200">
              <a:uFill>
                <a:solidFill/>
              </a:uFill>
            </a:endParaRPr>
          </a:p>
          <a:p>
            <a:pPr lvl="1" marL="800100" indent="-342900">
              <a:spcBef>
                <a:spcPts val="1200"/>
              </a:spcBef>
              <a:buClr>
                <a:srgbClr val="000000"/>
              </a:buClr>
              <a:buChar char="•"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Read from or write to a text file</a:t>
            </a:r>
          </a:p>
        </p:txBody>
      </p:sp>
      <p:sp>
        <p:nvSpPr>
          <p:cNvPr id="43" name="Shape 43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file handling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b="1" sz="3200">
              <a:uFill>
                <a:solidFill/>
              </a:u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b="1" sz="3200">
                <a:uFill>
                  <a:solidFill/>
                </a:uFill>
              </a:rPr>
              <a:t>with</a:t>
            </a:r>
            <a:r>
              <a:rPr sz="3200">
                <a:uFill>
                  <a:solidFill/>
                </a:uFill>
              </a:rPr>
              <a:t> keyword: tells Python we're going to do something </a:t>
            </a:r>
            <a:r>
              <a:rPr b="1" sz="3200">
                <a:uFill>
                  <a:solidFill/>
                </a:uFill>
              </a:rPr>
              <a:t>with</a:t>
            </a:r>
            <a:r>
              <a:rPr sz="3200">
                <a:uFill>
                  <a:solidFill/>
                </a:uFill>
              </a:rPr>
              <a:t> a file we're about to open. </a:t>
            </a: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endParaRPr sz="3200">
              <a:uFill>
                <a:solidFill/>
              </a:uFill>
            </a:endParaRPr>
          </a:p>
          <a:p>
            <a:pPr lvl="0" marL="0" indent="0">
              <a:spcBef>
                <a:spcPts val="1200"/>
              </a:spcBef>
              <a:buSzTx/>
              <a:buFontTx/>
              <a:buNone/>
              <a:defRPr sz="1800">
                <a:uFillTx/>
              </a:defRPr>
            </a:pPr>
            <a:r>
              <a:rPr sz="3200">
                <a:uFill>
                  <a:solidFill/>
                </a:uFill>
              </a:rPr>
              <a:t>When all commands within the indentation have been run, the file is closed automatically.</a:t>
            </a:r>
          </a:p>
        </p:txBody>
      </p:sp>
      <p:sp>
        <p:nvSpPr>
          <p:cNvPr id="47" name="Shape 47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49" name="hmc_lesson3_files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0368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72">
                <a:uFill>
                  <a:solidFill/>
                </a:uFill>
              </a:rPr>
              <a:t>open( )</a:t>
            </a:r>
            <a:r>
              <a:rPr sz="3072">
                <a:uFill>
                  <a:solidFill/>
                </a:uFill>
              </a:rPr>
              <a:t> built-in function, tells Python to open a file.</a:t>
            </a: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72">
              <a:uFill>
                <a:solidFill/>
              </a:uFill>
            </a:endParaRPr>
          </a:p>
          <a:p>
            <a:pPr lvl="0" marL="0" indent="0" defTabSz="438911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72">
                <a:uFill>
                  <a:solidFill/>
                </a:uFill>
              </a:rPr>
              <a:t>Argument 1: The file you want to open, using relative paths*</a:t>
            </a:r>
          </a:p>
        </p:txBody>
      </p:sp>
      <p:sp>
        <p:nvSpPr>
          <p:cNvPr id="54" name="Shape 54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 defTabSz="388620">
              <a:spcBef>
                <a:spcPts val="800"/>
              </a:spcBef>
              <a:defRPr cap="all" sz="34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3400">
                <a:uFill>
                  <a:solidFill/>
                </a:uFill>
              </a:rPr>
              <a:t>file handling: most common syntax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  <p:pic>
        <p:nvPicPr>
          <p:cNvPr id="56" name="hmc_lesson3_files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40064"/>
            <a:ext cx="9144000" cy="15838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b="1" sz="3008">
                <a:uFill>
                  <a:solidFill/>
                </a:uFill>
              </a:rPr>
              <a:t>Relative paths </a:t>
            </a:r>
            <a:r>
              <a:rPr sz="3008">
                <a:uFill>
                  <a:solidFill/>
                </a:uFill>
              </a:rPr>
              <a:t>are the pathway to your file you want to open relative to where the script you're running lives.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 save your scripts in …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C:/Users/Shannon/Desktop/pyclass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					or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/Users/shannon/Desktop/pyclass</a:t>
            </a:r>
          </a:p>
        </p:txBody>
      </p:sp>
      <p:sp>
        <p:nvSpPr>
          <p:cNvPr id="59" name="Shape 59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Jargon time!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 save your scripts in …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C:/Users/Shannon/Desktop/pyclass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					or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	/Users/shannon/Desktop/pyclass</a:t>
            </a: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endParaRPr sz="3008">
              <a:uFill>
                <a:solidFill/>
              </a:uFill>
            </a:endParaRPr>
          </a:p>
          <a:p>
            <a:pPr lvl="0" marL="0" indent="0" defTabSz="429768">
              <a:spcBef>
                <a:spcPts val="1100"/>
              </a:spcBef>
              <a:buSzTx/>
              <a:buFontTx/>
              <a:buNone/>
              <a:defRPr sz="1800">
                <a:uFillTx/>
              </a:defRPr>
            </a:pPr>
            <a:r>
              <a:rPr sz="3008">
                <a:uFill>
                  <a:solidFill/>
                </a:uFill>
              </a:rPr>
              <a:t>If your file and script are in the same folder, you can just tell Python the filename! (If not, where is the file you're opening </a:t>
            </a:r>
            <a:r>
              <a:rPr b="1" sz="3008">
                <a:uFill>
                  <a:solidFill/>
                </a:uFill>
              </a:rPr>
              <a:t>relative</a:t>
            </a:r>
            <a:r>
              <a:rPr sz="3008">
                <a:uFill>
                  <a:solidFill/>
                </a:uFill>
              </a:rPr>
              <a:t> to your script?)</a:t>
            </a:r>
          </a:p>
        </p:txBody>
      </p:sp>
      <p:sp>
        <p:nvSpPr>
          <p:cNvPr id="65" name="Shape 65"/>
          <p:cNvSpPr/>
          <p:nvPr/>
        </p:nvSpPr>
        <p:spPr>
          <a:xfrm>
            <a:off x="0" y="206107"/>
            <a:ext cx="8686800" cy="812483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ctr">
            <a:normAutofit fontScale="100000" lnSpcReduction="0"/>
          </a:bodyPr>
          <a:lstStyle>
            <a:lvl1pPr>
              <a:spcBef>
                <a:spcPts val="900"/>
              </a:spcBef>
              <a:defRPr cap="all" sz="4000">
                <a:latin typeface="+mn-lt"/>
                <a:ea typeface="+mn-ea"/>
                <a:cs typeface="+mn-cs"/>
                <a:sym typeface="Century Gothic"/>
              </a:defRPr>
            </a:lvl1pPr>
          </a:lstStyle>
          <a:p>
            <a:pPr lvl="0">
              <a:defRPr cap="none" sz="1800">
                <a:uFillTx/>
              </a:defRPr>
            </a:pPr>
            <a:r>
              <a:rPr cap="all" sz="4000">
                <a:uFill>
                  <a:solidFill/>
                </a:uFill>
              </a:rPr>
              <a:t>relative paths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5638800" y="6419053"/>
            <a:ext cx="2133600" cy="368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200">
                <a:uFill>
                  <a:solidFill/>
                </a:u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CFE7EC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Century Gothic"/>
        <a:ea typeface="Century Gothic"/>
        <a:cs typeface="Century Gothic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round/>
        </a:ln>
        <a:effectLst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