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sldImg"/>
          </p:nvPr>
        </p:nvSpPr>
        <p:spPr>
          <a:prstGeom prst="rect">
            <a:avLst/>
          </a:prstGeom>
        </p:spPr>
        <p:txBody>
          <a:bodyPr/>
          <a:lstStyle/>
          <a:p>
            <a:pPr/>
          </a:p>
        </p:txBody>
      </p:sp>
      <p:sp>
        <p:nvSpPr>
          <p:cNvPr id="54" name="Shape 54"/>
          <p:cNvSpPr/>
          <p:nvPr>
            <p:ph type="body" sz="quarter" idx="1"/>
          </p:nvPr>
        </p:nvSpPr>
        <p:spPr>
          <a:prstGeom prst="rect">
            <a:avLst/>
          </a:prstGeom>
        </p:spPr>
        <p:txBody>
          <a:bodyPr/>
          <a:lstStyle>
            <a:lvl1pPr>
              <a:defRPr sz="2000"/>
            </a:lvl1pPr>
          </a:lstStyle>
          <a:p>
            <a:pPr/>
            <a:r>
              <a:t>This training is a continuation of the Security is for Everyone introductory training. If you haven’t taken Part One, you should take Part One first. As a reminder, we will cover the most common threats and how you can protect yourself.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In other words, a firewall makes sure that in order to connect to the internet, your computer has your permission first.  It might ask you for confirmation the first time it sees a program it doesn’t recognize. So for example, if I use Spotify to listen to music, the first time I run Spotify, my firewall might ask me if Spotify is allowed to connect to the internet. If I say yes, then the firewall will remember and won’t ask me again about Spotify.  If I said no, then the firewall will prevent Spotify from connecting to the internet.  If you don’t recognize the program your firewall asks about or aren’t sure, you’ll want to deny the request.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Here, you can see that I’ve turned on the Firewall on my Mac.  To get to this screen, go to the Apple Menu &gt; System Preferences &gt; Security &amp; Privacy (in the top row) and then click the Firewall tab.  If your firewall is off, you’ll need to click the lock to make changes, enter your password, and click the button to turn on the firewall.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On Windows, click the Windows menu, then the small gear icon. This will open the Windows settings. Next, click Network &amp; Internet.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Toward the bottom of the Network status screen is Windows Firewall.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You’ll want to make sure that the firewall is on.  Here, my settings will block any app that I haven’t allowed before, and Windows Firewall will tell me when it prevents a new app from connecting to the internet.  You can customize these settings based on whether you’re on your home network or connected to a public network like a coffee shop.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Here’s the customize settings screen, with the settings I would recommend. Private networks are like your home network where you trust all of the devices connected to it; public networks are networks like coffee shop wifi.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One thing to note is that if you haven’t encrypted your device’s data yet, it’s a process that can take a little bit of time, so you’ll want to make sure that you’re at home and plugged in and won’t need to use your computer or phone for a little while.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Apple calls disk encryption FileVault, and to turn it on, you’ll go to the Apple Menu &gt; System Preferences &gt; Security &amp; Privacy (in the top row) &gt; FileVault.  If you see “FileVault is turned on for the disk” and the name of your hard drive, then you already have FileVault enabled.  If not, it’s easy to set up.  Click the lock to make changes, enter your login password, and click “Turn on FileVault.”  Keep in mind that encrypting your files the first time will take a little while, so you’ll want to make sure that you’re at home and plugged in before you get started.  You may need to restart your computer to complete this process.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Some versions of Windows do not offer disk encryption, but the guide linked here can walk you through if it’s available and show you a free third-party option that you can use if it’s not.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If you have an iPhone, it’s probably encrypted already, but let’s check. Open your settings, then go to Touch ID &amp; Passcode.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We’re going to assume you’ve installed the LastPass browser extension in these slides; if you have not installed LastPass or created an account yet, you’ll want to review Security is for Everyone Part One before continuing.</a:t>
            </a:r>
          </a:p>
          <a:p>
            <a:pPr/>
          </a:p>
          <a:p>
            <a:pPr/>
            <a:r>
              <a:t>In your browser, click the LastPass logo to bring up the menu, then go to My Vault.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It’ll prompt you for your password first, then scroll all the way to the bottom.  If you see “Data protection is enabled,” then your iPhone is encrypted. You may want to consider turning on the “Erase Data” feature that appears just above the “Data protection is enabled.” </a:t>
            </a:r>
          </a:p>
          <a:p>
            <a:pPr/>
            <a:r>
              <a:t>What does this do? Let’s say someone steals your phone. In theory, they could try every password in the book and eventually break in. (This is another reason having a strong password is a good thing!) If you have Erase Data turned on though, they would only get 10 chances to guess your password, and after that all of the data on your phone would be erased.</a:t>
            </a:r>
          </a:p>
          <a:p>
            <a:pPr/>
            <a:r>
              <a:t>If you have young children who play with your phone often, you may not want to turn on the “Erase Data” feature.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To enable encryption on your Android, open your Settings, find the Personal tab, and go to Lock Screen and Security.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The Lock screen and security page has many useful settings you’ll want to review but for now, click “Secure startup”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Secure startup is what Android calls disk encryption, and you’ll want to require your pattern or password when the device turns on. If you’re turning this on for the first time, keep in mind it can take a little while to enable, and that you’ll want to make sure that you’re plugged in before you get started.</a:t>
            </a:r>
          </a:p>
          <a:p>
            <a:pPr/>
            <a:r>
              <a:t>An important note: if you have an SD card, you will need to encrypt that separately from your phone’s main hard drive.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While we’re in the Lock Screen &amp; Security page, let’s take a look at the Secure lock settings.  Here, I have my phone set to lock after 1 minute of inactivity, and just like the iPhone “Erase data” feature, I have the “Auto factory reset” feature enabled so that someone can’t try every password in the book.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Ads can track which websites you’ve visited and are not merely intrusive from a privacy perspective; they can also be a security risk. Malicious ads can infect your computer with a virus, so blocking them with a trusted ad blocker can keep you safe. You may notice that UBlock blocks things like social media buttons in addition to advertisements. You can also turn it off on a per-site basis if you like.</a:t>
            </a:r>
          </a:p>
          <a:p>
            <a:pPr/>
            <a:r>
              <a:t>These are links that will let you download a browser extension for either Chrome or Firefox.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HTTPS Everywhere is a browser extension that can change some insecure HTTP requests into secure HTTPS requests.  It’s not perfect and if a website isn’t configured to use HTTPS at all, it *will not* make that connection between your website and the computer secure.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If you’ve been following along with this training start to finish, you have already completed the first two steps: enabling your computer’s firewall and installing the HTTPS Everywhere browser extension.  There’s two more things we should do to protect ourselves when connecting to public wifi, and in the next few slides we’ll show how to do those.</a:t>
            </a:r>
          </a:p>
          <a:p>
            <a:pPr/>
            <a:r>
              <a:t>If you’re on a public Wifi and not connecting via HTTPS, it’s possible for someone to intercept your internet traffic.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Usually, the sharing settings are off by default — that’s a good thing! While sharing can be a useful feature in some situations, it can also leave your computer vulnerable if the settings are too permissive. Check your computer’s settings by going to the Apple Menu &gt; System Preferences &gt; Sharing (in the third row).  Each type of sharing (Screen Sharing, File Sharing, Printer Sharing, Remote Login, and so on) has its own set of permissions to configure.  Here, I have all of them turned off except for Bluetooth Sharing, which I was using when creating this slideshow to send pictures from my phone to my computer. If all of the checkboxes are unchecked, that’s good — it means you’re not using these features.</a:t>
            </a:r>
          </a:p>
          <a:p>
            <a:pPr/>
            <a:r>
              <a:t>If you do decide to use these features, make sure you configure them carefully, understand what you’re doing, and turn them off if you no longer need them.  This is a good idea not just for keeping yourself safe on public wifi, but generally.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On Windows, open the settings as seen earlier, and go to the Network status window.  This time, go to the Sharing options as seen in the highlighted screenshot.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r>
              <a:t>Your Vault is where all of your data is stored, including all of the sites where you’ve saved passwords and secure notes like two-factor authentication recovery codes.  Go to sites to view all of the sites where you’ve saved passwords.  Here, they’re organized by which folder I’ve stored them in.</a:t>
            </a:r>
          </a:p>
          <a:p>
            <a:pPr/>
            <a:r>
              <a:t>Click on the wrench to see and edit that site’s details.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In this window you will be able to configure your network settings based on which type of network you’re connected to.  You might want a different set of permissions if you’re on your home network versus if you’re at a coffeeshop. In this screenshot, I’m configuring the settings for a public network like that you would use at a coffeeshop.  I’ve chosen to turn off network discovery and turn off file and printer sharing.</a:t>
            </a:r>
          </a:p>
          <a:p>
            <a:pPr/>
            <a:r>
              <a:t>What that means is that my computer won’t be visible to other computers on this network, and that any files I’ve put in a share folder won’t be accessible to computers on this network.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Your internet service provider will be able to see that you are connecting to a VPN but won’t be able to tell anything beyond that.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a:r>
              <a:t>As long as your connection to your VPN is secure, the VPN will keep your traffic from being intercepted by anyone else on the public wifi.</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There are a lot of different VPNs out there - the ones linked here are just a few services. This page has a LOT of information and is aimed at advanced users, but I found it very informative so I wanted to include it. Which VPN you use is up to you and your specific needs and threat models.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p>
            <a:pPr/>
            <a:r>
              <a:t>Clicking the wrench on the previous screen opens up a screen where we can edit a website that we have stored. Changing the folder a site is stored in can help you keep your passwords organized. You can also click the “eye” icon to view your password that you have saved with LastPass.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Setting up two-factor authentication with LastPass takes a few steps.  To get started, click the Account Settings from inside your Vault.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r>
              <a:t>From the Account Settings screen, click Multifactor Options — this is what LastPass calls Two-Factor Authentication.</a:t>
            </a:r>
          </a:p>
          <a:p>
            <a:pPr/>
            <a:r>
              <a:t>You have many options, but I would recommend the LastPass Authenticator or the Google Authenticator.  Click the pencil and follow the prompts to continue.  I won’t show all of the steps here, but it will walk you through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The LastPass security challenge will analyze how secure your passwords are and assign you a score. It will then walk you through how to improve your score and the security of your passwords.  To get started, click on the Security Challenge button in the menu from your Vault.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a:r>
              <a:t>Here’s my security challenge - it shows my overall score and how strong my master password is, and gives me tips on what I can do to improve my score.  Here, you can see that I have reused some passwords, and some of my passwords are old.  If I click on Step 3 or Step 4, it will expand and give me options to improve those.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You can use LastPass to generate secure passwords, and customize how strong you want the passwords to be.  Here, I’ve created a password that’s 32 characters long, with upper and lowercase letters, numbers, and symbols. I wouldn’t ever be able to remember this password, but that’s okay because LastPass will keep it stored for me.  To generate new passwords, click the lock that appears in the password field when you’re creating a new account, or click the LastPass icon in your browser and go to “Generate Secure Password.”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lide Number"/>
          <p:cNvSpPr/>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howtogeek.com/234826/how-to-enable-full-disk-encryption-on-windows-10/"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hrome.google.com/webstore/detail/ublock-origin/cjpalhdlnbpafiamejdnhcphjbkeiagm?hl=en" TargetMode="External"/><Relationship Id="rId4" Type="http://schemas.openxmlformats.org/officeDocument/2006/relationships/hyperlink" Target="https://addons.mozilla.org/en-us/firefox/addon/ublock-origin/"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hrome.google.com/webstore/detail/https-everywhere/gcbommkclmclpchllfjekcdonpmejbdp?hl=en" TargetMode="External"/><Relationship Id="rId4" Type="http://schemas.openxmlformats.org/officeDocument/2006/relationships/hyperlink" Target="https://addons.mozilla.org/en-US/firefox/addon/https-everywhere/"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ivacytoolsio.github.io/privacytools.io/#vpn"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avast.com/" TargetMode="Externa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tree/master/Security%20is%20for%20Everyone"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Digital Security is for everyone…"/>
          <p:cNvSpPr/>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Digital Security is for everyone</a:t>
            </a:r>
          </a:p>
          <a:p>
            <a:pPr defTabSz="324611">
              <a:defRPr sz="3124"/>
            </a:pPr>
            <a:r>
              <a:t>part Two</a:t>
            </a:r>
          </a:p>
        </p:txBody>
      </p:sp>
      <p:sp>
        <p:nvSpPr>
          <p:cNvPr id="48" name="Shannon Turner…"/>
          <p:cNvSpPr/>
          <p:nvPr>
            <p:ph type="subTitle" sz="quarter" idx="1"/>
          </p:nvPr>
        </p:nvSpPr>
        <p:spPr>
          <a:xfrm>
            <a:off x="1371600" y="3886200"/>
            <a:ext cx="6400800" cy="1752600"/>
          </a:xfrm>
          <a:prstGeom prst="rect">
            <a:avLst/>
          </a:prstGeom>
        </p:spPr>
        <p:txBody>
          <a:bodyPr/>
          <a:lstStyle/>
          <a:p>
            <a:pPr defTabSz="443484">
              <a:defRPr b="1" sz="2328">
                <a:solidFill>
                  <a:srgbClr val="202020"/>
                </a:solidFill>
                <a:latin typeface="+mn-lt"/>
                <a:ea typeface="+mn-ea"/>
                <a:cs typeface="+mn-cs"/>
                <a:sym typeface="Century Gothic"/>
              </a:defRPr>
            </a:pPr>
            <a:r>
              <a:t>Shannon Turner</a:t>
            </a:r>
          </a:p>
          <a:p>
            <a:pPr defTabSz="443484">
              <a:defRPr b="1" sz="2328">
                <a:solidFill>
                  <a:srgbClr val="202020"/>
                </a:solidFill>
                <a:latin typeface="+mn-lt"/>
                <a:ea typeface="+mn-ea"/>
                <a:cs typeface="+mn-cs"/>
                <a:sym typeface="Century Gothic"/>
              </a:defRPr>
            </a:pPr>
          </a:p>
          <a:p>
            <a:pPr defTabSz="443484">
              <a:defRPr b="1" sz="2328">
                <a:solidFill>
                  <a:srgbClr val="202020"/>
                </a:solidFill>
                <a:latin typeface="+mn-lt"/>
                <a:ea typeface="+mn-ea"/>
                <a:cs typeface="+mn-cs"/>
                <a:sym typeface="Century Gothic"/>
              </a:defRPr>
            </a:pPr>
          </a:p>
          <a:p>
            <a:pPr defTabSz="443484">
              <a:defRPr b="1" sz="2328">
                <a:solidFill>
                  <a:srgbClr val="202020"/>
                </a:solidFill>
                <a:latin typeface="+mn-lt"/>
                <a:ea typeface="+mn-ea"/>
                <a:cs typeface="+mn-cs"/>
                <a:sym typeface="Century Gothic"/>
              </a:defRPr>
            </a:pPr>
            <a:r>
              <a:t>Twitter: @svthmc</a:t>
            </a:r>
          </a:p>
        </p:txBody>
      </p:sp>
      <p:sp>
        <p:nvSpPr>
          <p:cNvPr id="49"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99"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lastpass security challeng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lastpass security challenge</a:t>
            </a:r>
          </a:p>
        </p:txBody>
      </p:sp>
      <p:pic>
        <p:nvPicPr>
          <p:cNvPr id="101" name="lp_sc1.png" descr="lp_sc1.png"/>
          <p:cNvPicPr>
            <a:picLocks noChangeAspect="1"/>
          </p:cNvPicPr>
          <p:nvPr/>
        </p:nvPicPr>
        <p:blipFill>
          <a:blip r:embed="rId3">
            <a:extLst/>
          </a:blip>
          <a:stretch>
            <a:fillRect/>
          </a:stretch>
        </p:blipFill>
        <p:spPr>
          <a:xfrm>
            <a:off x="1778341" y="1484971"/>
            <a:ext cx="5587318" cy="388805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0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lastpass security challeng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lastpass security challenge</a:t>
            </a:r>
          </a:p>
        </p:txBody>
      </p:sp>
      <p:pic>
        <p:nvPicPr>
          <p:cNvPr id="108" name="lastpass_security_challenge.png" descr="lastpass_security_challenge.png"/>
          <p:cNvPicPr>
            <a:picLocks noChangeAspect="1"/>
          </p:cNvPicPr>
          <p:nvPr/>
        </p:nvPicPr>
        <p:blipFill>
          <a:blip r:embed="rId3">
            <a:extLst/>
          </a:blip>
          <a:stretch>
            <a:fillRect/>
          </a:stretch>
        </p:blipFill>
        <p:spPr>
          <a:xfrm>
            <a:off x="817206" y="900359"/>
            <a:ext cx="7509588" cy="53028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1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generating strong password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generating strong passwords</a:t>
            </a:r>
          </a:p>
        </p:txBody>
      </p:sp>
      <p:pic>
        <p:nvPicPr>
          <p:cNvPr id="115" name="lastpass_gen.png" descr="lastpass_gen.png"/>
          <p:cNvPicPr>
            <a:picLocks noChangeAspect="1"/>
          </p:cNvPicPr>
          <p:nvPr/>
        </p:nvPicPr>
        <p:blipFill>
          <a:blip r:embed="rId3">
            <a:extLst/>
          </a:blip>
          <a:stretch>
            <a:fillRect/>
          </a:stretch>
        </p:blipFill>
        <p:spPr>
          <a:xfrm>
            <a:off x="3009450" y="1104288"/>
            <a:ext cx="3125100" cy="48949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Configuring your computer’s firewall"/>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74904">
              <a:spcBef>
                <a:spcPts val="700"/>
              </a:spcBef>
              <a:defRPr cap="all" sz="3280">
                <a:latin typeface="+mn-lt"/>
                <a:ea typeface="+mn-ea"/>
                <a:cs typeface="+mn-cs"/>
                <a:sym typeface="Century Gothic"/>
              </a:defRPr>
            </a:lvl1pPr>
          </a:lstStyle>
          <a:p>
            <a:pPr/>
            <a:r>
              <a:t>Configuring your computer’s firewall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A firewall monitors your computer’s internet connection to make sure that only programs you’ve allowed can connect to the internet…"/>
          <p:cNvSpPr/>
          <p:nvPr>
            <p:ph type="body" idx="1"/>
          </p:nvPr>
        </p:nvSpPr>
        <p:spPr>
          <a:prstGeom prst="rect">
            <a:avLst/>
          </a:prstGeom>
        </p:spPr>
        <p:txBody>
          <a:bodyPr>
            <a:normAutofit fontScale="100000" lnSpcReduction="0"/>
          </a:bodyPr>
          <a:lstStyle/>
          <a:p>
            <a:pPr marL="315468" indent="-315468" defTabSz="420623">
              <a:spcBef>
                <a:spcPts val="1100"/>
              </a:spcBef>
              <a:buClr>
                <a:srgbClr val="000000"/>
              </a:buClr>
              <a:defRPr sz="2944">
                <a:latin typeface="+mn-lt"/>
                <a:ea typeface="+mn-ea"/>
                <a:cs typeface="+mn-cs"/>
                <a:sym typeface="Century Gothic"/>
              </a:defRPr>
            </a:pPr>
            <a:r>
              <a:t>A firewall monitors your computer’s internet connection to make sure that only programs you’ve allowed can connect to the internet</a:t>
            </a:r>
          </a:p>
          <a:p>
            <a:pPr marL="315468" indent="-315468" defTabSz="420623">
              <a:spcBef>
                <a:spcPts val="1100"/>
              </a:spcBef>
              <a:buClr>
                <a:srgbClr val="000000"/>
              </a:buClr>
              <a:defRPr sz="2944">
                <a:latin typeface="+mn-lt"/>
                <a:ea typeface="+mn-ea"/>
                <a:cs typeface="+mn-cs"/>
                <a:sym typeface="Century Gothic"/>
              </a:defRPr>
            </a:pPr>
          </a:p>
          <a:p>
            <a:pPr marL="315468" indent="-315468" defTabSz="420623">
              <a:spcBef>
                <a:spcPts val="1100"/>
              </a:spcBef>
              <a:buClr>
                <a:srgbClr val="000000"/>
              </a:buClr>
              <a:defRPr sz="2944">
                <a:latin typeface="+mn-lt"/>
                <a:ea typeface="+mn-ea"/>
                <a:cs typeface="+mn-cs"/>
                <a:sym typeface="Century Gothic"/>
              </a:defRPr>
            </a:pPr>
            <a:r>
              <a:t>If a program it doesn’t recognize tries to connect, it might mean you have a virus or someone is trying to attack your computer</a:t>
            </a:r>
          </a:p>
        </p:txBody>
      </p:sp>
      <p:sp>
        <p:nvSpPr>
          <p:cNvPr id="12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29"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pic>
        <p:nvPicPr>
          <p:cNvPr id="131" name="mac_firewall.png" descr="mac_firewall.png"/>
          <p:cNvPicPr>
            <a:picLocks noChangeAspect="1"/>
          </p:cNvPicPr>
          <p:nvPr/>
        </p:nvPicPr>
        <p:blipFill>
          <a:blip r:embed="rId3">
            <a:extLst/>
          </a:blip>
          <a:stretch>
            <a:fillRect/>
          </a:stretch>
        </p:blipFill>
        <p:spPr>
          <a:xfrm>
            <a:off x="1415057" y="864989"/>
            <a:ext cx="6313756" cy="512785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3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pic>
        <p:nvPicPr>
          <p:cNvPr id="138" name="windows-settings.PNG" descr="windows-settings.PNG"/>
          <p:cNvPicPr>
            <a:picLocks noChangeAspect="1"/>
          </p:cNvPicPr>
          <p:nvPr/>
        </p:nvPicPr>
        <p:blipFill>
          <a:blip r:embed="rId3">
            <a:extLst/>
          </a:blip>
          <a:stretch>
            <a:fillRect/>
          </a:stretch>
        </p:blipFill>
        <p:spPr>
          <a:xfrm>
            <a:off x="0" y="1103942"/>
            <a:ext cx="9144000" cy="465011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4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pic>
        <p:nvPicPr>
          <p:cNvPr id="145" name="windows-settings-net.PNG" descr="windows-settings-net.PNG"/>
          <p:cNvPicPr>
            <a:picLocks noChangeAspect="1"/>
          </p:cNvPicPr>
          <p:nvPr/>
        </p:nvPicPr>
        <p:blipFill>
          <a:blip r:embed="rId3">
            <a:extLst/>
          </a:blip>
          <a:srcRect l="821" t="517" r="0" b="0"/>
          <a:stretch>
            <a:fillRect/>
          </a:stretch>
        </p:blipFill>
        <p:spPr>
          <a:xfrm>
            <a:off x="2292512" y="1291355"/>
            <a:ext cx="4597076" cy="487906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5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pic>
        <p:nvPicPr>
          <p:cNvPr id="152" name="snip-fw1.PNG" descr="snip-fw1.PNG"/>
          <p:cNvPicPr>
            <a:picLocks noChangeAspect="1"/>
          </p:cNvPicPr>
          <p:nvPr/>
        </p:nvPicPr>
        <p:blipFill>
          <a:blip r:embed="rId3">
            <a:extLst/>
          </a:blip>
          <a:srcRect l="227" t="1051" r="1388" b="1145"/>
          <a:stretch>
            <a:fillRect/>
          </a:stretch>
        </p:blipFill>
        <p:spPr>
          <a:xfrm>
            <a:off x="73818" y="1260673"/>
            <a:ext cx="8996165" cy="433669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5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Configuring your computer’s firewall"/>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Configuring your computer’s firewall</a:t>
            </a:r>
          </a:p>
        </p:txBody>
      </p:sp>
      <p:pic>
        <p:nvPicPr>
          <p:cNvPr id="159" name="snip-fw2.PNG" descr="snip-fw2.PNG"/>
          <p:cNvPicPr>
            <a:picLocks noChangeAspect="1"/>
          </p:cNvPicPr>
          <p:nvPr/>
        </p:nvPicPr>
        <p:blipFill>
          <a:blip r:embed="rId3">
            <a:extLst/>
          </a:blip>
          <a:stretch>
            <a:fillRect/>
          </a:stretch>
        </p:blipFill>
        <p:spPr>
          <a:xfrm>
            <a:off x="0" y="1163541"/>
            <a:ext cx="9144000" cy="453091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Learn important settings that help keep your computer safe…"/>
          <p:cNvSpPr/>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important settings that help keep your computer safe</a:t>
            </a:r>
          </a:p>
          <a:p>
            <a:pPr marL="457200" indent="-457200">
              <a:buSzPct val="100000"/>
              <a:buFont typeface="Arial"/>
              <a:buChar char="•"/>
            </a:pPr>
          </a:p>
          <a:p>
            <a:pPr marL="457200" indent="-457200">
              <a:buSzPct val="100000"/>
              <a:buFont typeface="Arial"/>
              <a:buChar char="•"/>
            </a:pPr>
            <a:r>
              <a:t>Learn intermediate-level tools to help keep your computer safe</a:t>
            </a:r>
          </a:p>
        </p:txBody>
      </p:sp>
      <p:sp>
        <p:nvSpPr>
          <p:cNvPr id="52"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Encrypting your data"/>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a:spcBef>
                <a:spcPts val="900"/>
              </a:spcBef>
              <a:defRPr cap="all" sz="4000">
                <a:latin typeface="+mn-lt"/>
                <a:ea typeface="+mn-ea"/>
                <a:cs typeface="+mn-cs"/>
                <a:sym typeface="Century Gothic"/>
              </a:defRPr>
            </a:lvl1pPr>
          </a:lstStyle>
          <a:p>
            <a:pPr/>
            <a:r>
              <a:t>Encrypting your data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Encrypting your computer and phone can protect from thieves…"/>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Encrypting your computer and phone can protect from thieves</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Encryption scrambles your data so it can’t be read without your password</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Having a strong password is important!</a:t>
            </a:r>
          </a:p>
        </p:txBody>
      </p:sp>
      <p:sp>
        <p:nvSpPr>
          <p:cNvPr id="16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encrypting your data"/>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data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7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encrypting your data"/>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data</a:t>
            </a:r>
          </a:p>
        </p:txBody>
      </p:sp>
      <p:pic>
        <p:nvPicPr>
          <p:cNvPr id="175" name="mac_encryption.png" descr="mac_encryption.png"/>
          <p:cNvPicPr>
            <a:picLocks noChangeAspect="1"/>
          </p:cNvPicPr>
          <p:nvPr/>
        </p:nvPicPr>
        <p:blipFill>
          <a:blip r:embed="rId3">
            <a:extLst/>
          </a:blip>
          <a:stretch>
            <a:fillRect/>
          </a:stretch>
        </p:blipFill>
        <p:spPr>
          <a:xfrm>
            <a:off x="1489075" y="908446"/>
            <a:ext cx="6165745" cy="504091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Encryption is not available on every version of Windows.…"/>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Encryption is not available on every version of Windows.</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This guide can walk you through your options: </a:t>
            </a:r>
            <a:r>
              <a:rPr u="sng">
                <a:solidFill>
                  <a:srgbClr val="0000FF"/>
                </a:solidFill>
                <a:uFill>
                  <a:solidFill>
                    <a:srgbClr val="0000FF"/>
                  </a:solidFill>
                </a:uFill>
                <a:hlinkClick r:id="rId3" invalidUrl="" action="" tgtFrame="" tooltip="" history="1" highlightClick="0" endSnd="0"/>
              </a:rPr>
              <a:t>http://www.howtogeek.com/234826/how-to-enable-full-disk-encryption-on-windows-10/</a:t>
            </a:r>
            <a:r>
              <a:t> </a:t>
            </a:r>
          </a:p>
        </p:txBody>
      </p:sp>
      <p:sp>
        <p:nvSpPr>
          <p:cNvPr id="18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encrypting your data"/>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data</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8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188" name="iphone-1.png" descr="iphone-1.png"/>
          <p:cNvPicPr>
            <a:picLocks noChangeAspect="1"/>
          </p:cNvPicPr>
          <p:nvPr/>
        </p:nvPicPr>
        <p:blipFill>
          <a:blip r:embed="rId3">
            <a:extLst/>
          </a:blip>
          <a:srcRect l="0" t="0" r="0" b="0"/>
          <a:stretch>
            <a:fillRect/>
          </a:stretch>
        </p:blipFill>
        <p:spPr>
          <a:xfrm>
            <a:off x="2280642" y="1045964"/>
            <a:ext cx="4582611" cy="476591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19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195" name="iphone-2.png" descr="iphone-2.png"/>
          <p:cNvPicPr>
            <a:picLocks noChangeAspect="1"/>
          </p:cNvPicPr>
          <p:nvPr/>
        </p:nvPicPr>
        <p:blipFill>
          <a:blip r:embed="rId3">
            <a:extLst/>
          </a:blip>
          <a:srcRect l="0" t="0" r="0" b="0"/>
          <a:stretch>
            <a:fillRect/>
          </a:stretch>
        </p:blipFill>
        <p:spPr>
          <a:xfrm>
            <a:off x="2973982" y="952429"/>
            <a:ext cx="3195903" cy="5503344"/>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0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202" name="android-settings.png" descr="android-settings.png"/>
          <p:cNvPicPr>
            <a:picLocks noChangeAspect="1"/>
          </p:cNvPicPr>
          <p:nvPr/>
        </p:nvPicPr>
        <p:blipFill>
          <a:blip r:embed="rId3">
            <a:extLst/>
          </a:blip>
          <a:stretch>
            <a:fillRect/>
          </a:stretch>
        </p:blipFill>
        <p:spPr>
          <a:xfrm>
            <a:off x="3072150" y="983269"/>
            <a:ext cx="2999701" cy="513698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0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209" name="android-lockscreensec.png" descr="android-lockscreensec.png"/>
          <p:cNvPicPr>
            <a:picLocks noChangeAspect="1"/>
          </p:cNvPicPr>
          <p:nvPr/>
        </p:nvPicPr>
        <p:blipFill>
          <a:blip r:embed="rId3">
            <a:extLst/>
          </a:blip>
          <a:stretch>
            <a:fillRect/>
          </a:stretch>
        </p:blipFill>
        <p:spPr>
          <a:xfrm>
            <a:off x="3145908" y="992760"/>
            <a:ext cx="2852184" cy="487248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14"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216" name="android-securestart.png" descr="android-securestart.png"/>
          <p:cNvPicPr>
            <a:picLocks noChangeAspect="1"/>
          </p:cNvPicPr>
          <p:nvPr/>
        </p:nvPicPr>
        <p:blipFill>
          <a:blip r:embed="rId3">
            <a:extLst/>
          </a:blip>
          <a:stretch>
            <a:fillRect/>
          </a:stretch>
        </p:blipFill>
        <p:spPr>
          <a:xfrm>
            <a:off x="3024187" y="904407"/>
            <a:ext cx="3095606" cy="529477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21"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encrypting your ph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encrypting your phone</a:t>
            </a:r>
          </a:p>
        </p:txBody>
      </p:sp>
      <p:pic>
        <p:nvPicPr>
          <p:cNvPr id="223" name="android-reset.png" descr="android-reset.png"/>
          <p:cNvPicPr>
            <a:picLocks noChangeAspect="1"/>
          </p:cNvPicPr>
          <p:nvPr/>
        </p:nvPicPr>
        <p:blipFill>
          <a:blip r:embed="rId3">
            <a:extLst/>
          </a:blip>
          <a:stretch>
            <a:fillRect/>
          </a:stretch>
        </p:blipFill>
        <p:spPr>
          <a:xfrm>
            <a:off x="2439955" y="1267816"/>
            <a:ext cx="4264090" cy="490074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Getting the most out of LastPass…"/>
          <p:cNvSpPr/>
          <p:nvPr>
            <p:ph type="body" idx="1"/>
          </p:nvPr>
        </p:nvSpPr>
        <p:spPr>
          <a:prstGeom prst="rect">
            <a:avLst/>
          </a:prstGeom>
        </p:spPr>
        <p:txBody>
          <a:bodyPr>
            <a:normAutofit fontScale="100000" lnSpcReduction="0"/>
          </a:bodyPr>
          <a:lstStyle/>
          <a:p>
            <a:pPr marL="427789" indent="-427789">
              <a:spcBef>
                <a:spcPts val="1200"/>
              </a:spcBef>
              <a:buFontTx/>
              <a:buAutoNum type="arabicPeriod" startAt="1"/>
            </a:pPr>
            <a:r>
              <a:t>Getting the most out of LastPass</a:t>
            </a:r>
          </a:p>
          <a:p>
            <a:pPr marL="427789" indent="-427789">
              <a:spcBef>
                <a:spcPts val="1200"/>
              </a:spcBef>
              <a:buFontTx/>
              <a:buAutoNum type="arabicPeriod" startAt="1"/>
            </a:pPr>
            <a:r>
              <a:t>Configuring your computer’s firewall</a:t>
            </a:r>
          </a:p>
          <a:p>
            <a:pPr marL="427789" indent="-427789">
              <a:spcBef>
                <a:spcPts val="1200"/>
              </a:spcBef>
              <a:buFontTx/>
              <a:buAutoNum type="arabicPeriod" startAt="1"/>
            </a:pPr>
            <a:r>
              <a:t>Encrypting your computer’s hard drive</a:t>
            </a:r>
          </a:p>
          <a:p>
            <a:pPr marL="427789" indent="-427789">
              <a:spcBef>
                <a:spcPts val="1200"/>
              </a:spcBef>
              <a:buFontTx/>
              <a:buAutoNum type="arabicPeriod" startAt="1"/>
            </a:pPr>
            <a:r>
              <a:t>Encrypting your phone’s hard drive</a:t>
            </a:r>
          </a:p>
          <a:p>
            <a:pPr marL="427789" indent="-427789">
              <a:spcBef>
                <a:spcPts val="1200"/>
              </a:spcBef>
              <a:buFontTx/>
              <a:buAutoNum type="arabicPeriod" startAt="1"/>
            </a:pPr>
            <a:r>
              <a:t>Browser extensions to keep you safer</a:t>
            </a:r>
          </a:p>
          <a:p>
            <a:pPr marL="427789" indent="-427789">
              <a:spcBef>
                <a:spcPts val="1200"/>
              </a:spcBef>
              <a:buFontTx/>
              <a:buAutoNum type="arabicPeriod" startAt="1"/>
            </a:pPr>
            <a:r>
              <a:t>Keeping safe when connecting to public WiFi</a:t>
            </a:r>
          </a:p>
          <a:p>
            <a:pPr marL="427789" indent="-427789">
              <a:spcBef>
                <a:spcPts val="1200"/>
              </a:spcBef>
              <a:buFontTx/>
              <a:buAutoNum type="arabicPeriod" startAt="1"/>
            </a:pPr>
            <a:r>
              <a:t>Using anti-virus software</a:t>
            </a:r>
          </a:p>
        </p:txBody>
      </p:sp>
      <p:sp>
        <p:nvSpPr>
          <p:cNvPr id="5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 name="Outli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Outline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browser extensions to keep you safer"/>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97763">
              <a:spcBef>
                <a:spcPts val="800"/>
              </a:spcBef>
              <a:defRPr cap="all" sz="3480">
                <a:latin typeface="+mn-lt"/>
                <a:ea typeface="+mn-ea"/>
                <a:cs typeface="+mn-cs"/>
                <a:sym typeface="Century Gothic"/>
              </a:defRPr>
            </a:lvl1pPr>
          </a:lstStyle>
          <a:p>
            <a:pPr/>
            <a:r>
              <a:t>browser extensions to keep you safer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Chrome: https://chrome.google.com/webstore/detail/ublock-origin/cjpalhdlnbpafiamejdnhcphjbkeiagm?hl=en…"/>
          <p:cNvSpPr/>
          <p:nvPr>
            <p:ph type="body" idx="1"/>
          </p:nvPr>
        </p:nvSpPr>
        <p:spPr>
          <a:prstGeom prst="rect">
            <a:avLst/>
          </a:prstGeom>
        </p:spPr>
        <p:txBody>
          <a:bodyPr>
            <a:normAutofit fontScale="100000" lnSpcReduction="0"/>
          </a:bodyPr>
          <a:lstStyle/>
          <a:p>
            <a:pPr>
              <a:spcBef>
                <a:spcPts val="1200"/>
              </a:spcBef>
              <a:buClr>
                <a:srgbClr val="000000"/>
              </a:buClr>
            </a:pPr>
            <a:r>
              <a:t>Chrome: </a:t>
            </a:r>
            <a:r>
              <a:rPr u="sng">
                <a:solidFill>
                  <a:srgbClr val="0000FF"/>
                </a:solidFill>
                <a:uFill>
                  <a:solidFill>
                    <a:srgbClr val="0000FF"/>
                  </a:solidFill>
                </a:uFill>
                <a:hlinkClick r:id="rId3" invalidUrl="" action="" tgtFrame="" tooltip="" history="1" highlightClick="0" endSnd="0"/>
              </a:rPr>
              <a:t>https://chrome.google.com/webstore/detail/ublock-origin/cjpalhdlnbpafiamejdnhcphjbkeiagm?hl=en</a:t>
            </a:r>
          </a:p>
          <a:p>
            <a:pPr>
              <a:spcBef>
                <a:spcPts val="1200"/>
              </a:spcBef>
              <a:buClr>
                <a:srgbClr val="000000"/>
              </a:buClr>
            </a:pPr>
          </a:p>
          <a:p>
            <a:pPr>
              <a:spcBef>
                <a:spcPts val="1200"/>
              </a:spcBef>
              <a:buClr>
                <a:srgbClr val="000000"/>
              </a:buClr>
            </a:pPr>
            <a:r>
              <a:t>Firefox: </a:t>
            </a:r>
            <a:r>
              <a:rPr u="sng">
                <a:solidFill>
                  <a:srgbClr val="0000FF"/>
                </a:solidFill>
                <a:uFill>
                  <a:solidFill>
                    <a:srgbClr val="0000FF"/>
                  </a:solidFill>
                </a:uFill>
                <a:hlinkClick r:id="rId4" invalidUrl="" action="" tgtFrame="" tooltip="" history="1" highlightClick="0" endSnd="0"/>
              </a:rPr>
              <a:t>https://addons.mozilla.org/en-us/firefox/addon/ublock-origin/</a:t>
            </a:r>
          </a:p>
        </p:txBody>
      </p:sp>
      <p:sp>
        <p:nvSpPr>
          <p:cNvPr id="231"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2" name="ublock origin ad blocker"/>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ublock origin ad blocker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hrome: https://chrome.google.com/webstore/detail/https-everywhere/gcbommkclmclpchllfjekcdonpmejbdp?hl=en…"/>
          <p:cNvSpPr/>
          <p:nvPr>
            <p:ph type="body" idx="1"/>
          </p:nvPr>
        </p:nvSpPr>
        <p:spPr>
          <a:prstGeom prst="rect">
            <a:avLst/>
          </a:prstGeom>
        </p:spPr>
        <p:txBody>
          <a:bodyPr>
            <a:normAutofit fontScale="100000" lnSpcReduction="0"/>
          </a:bodyPr>
          <a:lstStyle/>
          <a:p>
            <a:pPr>
              <a:spcBef>
                <a:spcPts val="1200"/>
              </a:spcBef>
              <a:buClr>
                <a:srgbClr val="000000"/>
              </a:buClr>
            </a:pPr>
            <a:r>
              <a:t>Chrome: </a:t>
            </a:r>
            <a:r>
              <a:rPr u="sng">
                <a:solidFill>
                  <a:srgbClr val="0000FF"/>
                </a:solidFill>
                <a:uFill>
                  <a:solidFill>
                    <a:srgbClr val="0000FF"/>
                  </a:solidFill>
                </a:uFill>
                <a:hlinkClick r:id="rId3" invalidUrl="" action="" tgtFrame="" tooltip="" history="1" highlightClick="0" endSnd="0"/>
              </a:rPr>
              <a:t>https://chrome.google.com/webstore/detail/https-everywhere/gcbommkclmclpchllfjekcdonpmejbdp?hl=en</a:t>
            </a:r>
            <a:r>
              <a:t> </a:t>
            </a:r>
          </a:p>
          <a:p>
            <a:pPr>
              <a:spcBef>
                <a:spcPts val="1200"/>
              </a:spcBef>
              <a:buClr>
                <a:srgbClr val="000000"/>
              </a:buClr>
            </a:pPr>
          </a:p>
          <a:p>
            <a:pPr>
              <a:spcBef>
                <a:spcPts val="1200"/>
              </a:spcBef>
              <a:buClr>
                <a:srgbClr val="000000"/>
              </a:buClr>
            </a:pPr>
            <a:r>
              <a:t>Firefox: </a:t>
            </a:r>
            <a:r>
              <a:rPr u="sng">
                <a:solidFill>
                  <a:srgbClr val="0000FF"/>
                </a:solidFill>
                <a:uFill>
                  <a:solidFill>
                    <a:srgbClr val="0000FF"/>
                  </a:solidFill>
                </a:uFill>
                <a:hlinkClick r:id="rId4" invalidUrl="" action="" tgtFrame="" tooltip="" history="1" highlightClick="0" endSnd="0"/>
              </a:rPr>
              <a:t>https://addons.mozilla.org/en-US/firefox/addon/https-everywhere/</a:t>
            </a:r>
            <a:r>
              <a:t> </a:t>
            </a:r>
          </a:p>
        </p:txBody>
      </p:sp>
      <p:sp>
        <p:nvSpPr>
          <p:cNvPr id="23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https everywher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https everywhere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Keeping safe on public wifi"/>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a:spcBef>
                <a:spcPts val="900"/>
              </a:spcBef>
              <a:defRPr cap="all" sz="4000">
                <a:latin typeface="+mn-lt"/>
                <a:ea typeface="+mn-ea"/>
                <a:cs typeface="+mn-cs"/>
                <a:sym typeface="Century Gothic"/>
              </a:defRPr>
            </a:lvl1pPr>
          </a:lstStyle>
          <a:p>
            <a:pPr/>
            <a:r>
              <a:t>Keeping safe on public wifi</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Hackers could be on the public network too…"/>
          <p:cNvSpPr/>
          <p:nvPr>
            <p:ph type="body" idx="1"/>
          </p:nvPr>
        </p:nvSpPr>
        <p:spPr>
          <a:prstGeom prst="rect">
            <a:avLst/>
          </a:prstGeom>
        </p:spPr>
        <p:txBody>
          <a:bodyPr>
            <a:normAutofit fontScale="100000" lnSpcReduction="0"/>
          </a:bodyPr>
          <a:lstStyle/>
          <a:p>
            <a:pPr marL="336042" indent="-336042" defTabSz="448055">
              <a:spcBef>
                <a:spcPts val="1100"/>
              </a:spcBef>
              <a:buClr>
                <a:srgbClr val="000000"/>
              </a:buClr>
              <a:defRPr sz="3136">
                <a:latin typeface="+mn-lt"/>
                <a:ea typeface="+mn-ea"/>
                <a:cs typeface="+mn-cs"/>
                <a:sym typeface="Century Gothic"/>
              </a:defRPr>
            </a:pPr>
            <a:r>
              <a:t>Hackers could be on the public network too</a:t>
            </a:r>
          </a:p>
          <a:p>
            <a:pPr marL="336042" indent="-336042" defTabSz="448055">
              <a:spcBef>
                <a:spcPts val="1100"/>
              </a:spcBef>
              <a:buClr>
                <a:srgbClr val="000000"/>
              </a:buClr>
              <a:defRPr sz="3136">
                <a:latin typeface="+mn-lt"/>
                <a:ea typeface="+mn-ea"/>
                <a:cs typeface="+mn-cs"/>
                <a:sym typeface="Century Gothic"/>
              </a:defRPr>
            </a:pPr>
            <a:r>
              <a:t>Whoever is on the network can see everyone else who is connected and could monitor non-secure internet traffic</a:t>
            </a:r>
          </a:p>
          <a:p>
            <a:pPr marL="336042" indent="-336042" defTabSz="448055">
              <a:spcBef>
                <a:spcPts val="1100"/>
              </a:spcBef>
              <a:buClr>
                <a:srgbClr val="000000"/>
              </a:buClr>
              <a:defRPr sz="3136">
                <a:latin typeface="+mn-lt"/>
                <a:ea typeface="+mn-ea"/>
                <a:cs typeface="+mn-cs"/>
                <a:sym typeface="Century Gothic"/>
              </a:defRPr>
            </a:pPr>
            <a:r>
              <a:t>Attackers could create a “lookalike” network, then monitor the traffic of everyone who connects</a:t>
            </a:r>
          </a:p>
        </p:txBody>
      </p:sp>
      <p:sp>
        <p:nvSpPr>
          <p:cNvPr id="24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what could go wro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 could go wrong?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Enable your Firewall!…"/>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Enable your Firewall!</a:t>
            </a:r>
          </a:p>
          <a:p>
            <a:pPr>
              <a:spcBef>
                <a:spcPts val="1200"/>
              </a:spcBef>
              <a:buClr>
                <a:srgbClr val="000000"/>
              </a:buClr>
              <a:defRPr>
                <a:latin typeface="+mn-lt"/>
                <a:ea typeface="+mn-ea"/>
                <a:cs typeface="+mn-cs"/>
                <a:sym typeface="Century Gothic"/>
              </a:defRPr>
            </a:pPr>
            <a:r>
              <a:t>Connect via HTTPS where available (HTTPS Everywhere can help)</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Disable network discovery and sharing</a:t>
            </a:r>
          </a:p>
          <a:p>
            <a:pPr>
              <a:spcBef>
                <a:spcPts val="1200"/>
              </a:spcBef>
              <a:buClr>
                <a:srgbClr val="000000"/>
              </a:buClr>
              <a:defRPr>
                <a:latin typeface="+mn-lt"/>
                <a:ea typeface="+mn-ea"/>
                <a:cs typeface="+mn-cs"/>
                <a:sym typeface="Century Gothic"/>
              </a:defRPr>
            </a:pPr>
            <a:r>
              <a:t>Use a VPN (Virtual private network)</a:t>
            </a:r>
          </a:p>
        </p:txBody>
      </p:sp>
      <p:sp>
        <p:nvSpPr>
          <p:cNvPr id="25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keeping safe on public wifi"/>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keeping safe on public wifi</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5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disable network discovery and sha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7472">
              <a:spcBef>
                <a:spcPts val="700"/>
              </a:spcBef>
              <a:defRPr cap="all" sz="3040">
                <a:latin typeface="+mn-lt"/>
                <a:ea typeface="+mn-ea"/>
                <a:cs typeface="+mn-cs"/>
                <a:sym typeface="Century Gothic"/>
              </a:defRPr>
            </a:lvl1pPr>
          </a:lstStyle>
          <a:p>
            <a:pPr/>
            <a:r>
              <a:t>disable network discovery and sharing</a:t>
            </a:r>
          </a:p>
        </p:txBody>
      </p:sp>
      <p:pic>
        <p:nvPicPr>
          <p:cNvPr id="258" name="sharing-settings.png" descr="sharing-settings.png"/>
          <p:cNvPicPr>
            <a:picLocks noChangeAspect="1"/>
          </p:cNvPicPr>
          <p:nvPr/>
        </p:nvPicPr>
        <p:blipFill>
          <a:blip r:embed="rId3">
            <a:extLst/>
          </a:blip>
          <a:stretch>
            <a:fillRect/>
          </a:stretch>
        </p:blipFill>
        <p:spPr>
          <a:xfrm>
            <a:off x="1295029" y="824103"/>
            <a:ext cx="6553942" cy="5209794"/>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6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disable network discovery and sha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7472">
              <a:spcBef>
                <a:spcPts val="700"/>
              </a:spcBef>
              <a:defRPr cap="all" sz="3040">
                <a:latin typeface="+mn-lt"/>
                <a:ea typeface="+mn-ea"/>
                <a:cs typeface="+mn-cs"/>
                <a:sym typeface="Century Gothic"/>
              </a:defRPr>
            </a:lvl1pPr>
          </a:lstStyle>
          <a:p>
            <a:pPr/>
            <a:r>
              <a:t>disable network discovery and sharing</a:t>
            </a:r>
          </a:p>
        </p:txBody>
      </p:sp>
      <p:pic>
        <p:nvPicPr>
          <p:cNvPr id="265" name="network-sharing-options.png" descr="network-sharing-options.png"/>
          <p:cNvPicPr>
            <a:picLocks noChangeAspect="1"/>
          </p:cNvPicPr>
          <p:nvPr/>
        </p:nvPicPr>
        <p:blipFill>
          <a:blip r:embed="rId3">
            <a:extLst/>
          </a:blip>
          <a:stretch>
            <a:fillRect/>
          </a:stretch>
        </p:blipFill>
        <p:spPr>
          <a:xfrm>
            <a:off x="2039826" y="860532"/>
            <a:ext cx="5064348" cy="538246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27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disable network discovery and sha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7472">
              <a:spcBef>
                <a:spcPts val="700"/>
              </a:spcBef>
              <a:defRPr cap="all" sz="3040">
                <a:latin typeface="+mn-lt"/>
                <a:ea typeface="+mn-ea"/>
                <a:cs typeface="+mn-cs"/>
                <a:sym typeface="Century Gothic"/>
              </a:defRPr>
            </a:lvl1pPr>
          </a:lstStyle>
          <a:p>
            <a:pPr/>
            <a:r>
              <a:t>disable network discovery and sharing</a:t>
            </a:r>
          </a:p>
        </p:txBody>
      </p:sp>
      <p:pic>
        <p:nvPicPr>
          <p:cNvPr id="272" name="network-sharing-off.png" descr="network-sharing-off.png"/>
          <p:cNvPicPr>
            <a:picLocks noChangeAspect="1"/>
          </p:cNvPicPr>
          <p:nvPr/>
        </p:nvPicPr>
        <p:blipFill>
          <a:blip r:embed="rId3">
            <a:extLst/>
          </a:blip>
          <a:stretch>
            <a:fillRect/>
          </a:stretch>
        </p:blipFill>
        <p:spPr>
          <a:xfrm>
            <a:off x="596217" y="1083837"/>
            <a:ext cx="7951566" cy="469032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You connect to the VPN, and the VPN connects to the websites you visit…"/>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You connect to the VPN, and the VPN connects to the websites you visit</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Prevent your internet activity from being tracked by your network and your internet service provider</a:t>
            </a:r>
          </a:p>
        </p:txBody>
      </p:sp>
      <p:sp>
        <p:nvSpPr>
          <p:cNvPr id="277"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8" name="what’s a virtual private network d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9475">
              <a:spcBef>
                <a:spcPts val="700"/>
              </a:spcBef>
              <a:defRPr cap="all" sz="3320">
                <a:latin typeface="+mn-lt"/>
                <a:ea typeface="+mn-ea"/>
                <a:cs typeface="+mn-cs"/>
                <a:sym typeface="Century Gothic"/>
              </a:defRPr>
            </a:lvl1pPr>
          </a:lstStyle>
          <a:p>
            <a:pPr/>
            <a:r>
              <a:t>what’s a virtual private network do?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Getting the most out of last pass"/>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452627">
              <a:spcBef>
                <a:spcPts val="900"/>
              </a:spcBef>
              <a:defRPr cap="all" sz="3959">
                <a:latin typeface="+mn-lt"/>
                <a:ea typeface="+mn-ea"/>
                <a:cs typeface="+mn-cs"/>
                <a:sym typeface="Century Gothic"/>
              </a:defRPr>
            </a:lvl1pPr>
          </a:lstStyle>
          <a:p>
            <a:pPr/>
            <a:r>
              <a:t>Getting the most out of last pass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Avoid blocked or region-restricted websites by faking your location…"/>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Avoid blocked or region-restricted websites by faking your location</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Keeps you safe when connected to public wifi</a:t>
            </a:r>
          </a:p>
        </p:txBody>
      </p:sp>
      <p:sp>
        <p:nvSpPr>
          <p:cNvPr id="283"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4" name="what’s a virtual private network d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9475">
              <a:spcBef>
                <a:spcPts val="700"/>
              </a:spcBef>
              <a:defRPr cap="all" sz="3320">
                <a:latin typeface="+mn-lt"/>
                <a:ea typeface="+mn-ea"/>
                <a:cs typeface="+mn-cs"/>
                <a:sym typeface="Century Gothic"/>
              </a:defRPr>
            </a:lvl1pPr>
          </a:lstStyle>
          <a:p>
            <a:pPr/>
            <a:r>
              <a:t>what’s a virtual private network do?</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There are many services that offer VPNs…"/>
          <p:cNvSpPr/>
          <p:nvPr>
            <p:ph type="body" idx="1"/>
          </p:nvPr>
        </p:nvSpPr>
        <p:spPr>
          <a:prstGeom prst="rect">
            <a:avLst/>
          </a:prstGeom>
        </p:spPr>
        <p:txBody>
          <a:bodyPr>
            <a:normAutofit fontScale="100000" lnSpcReduction="0"/>
          </a:bodyPr>
          <a:lstStyle/>
          <a:p>
            <a:pPr marL="315468" indent="-315468" defTabSz="420623">
              <a:spcBef>
                <a:spcPts val="1100"/>
              </a:spcBef>
              <a:buClr>
                <a:srgbClr val="000000"/>
              </a:buClr>
              <a:defRPr sz="2944">
                <a:latin typeface="+mn-lt"/>
                <a:ea typeface="+mn-ea"/>
                <a:cs typeface="+mn-cs"/>
                <a:sym typeface="Century Gothic"/>
              </a:defRPr>
            </a:pPr>
            <a:r>
              <a:t>There are many services that offer VPNs</a:t>
            </a:r>
          </a:p>
          <a:p>
            <a:pPr marL="315468" indent="-315468" defTabSz="420623">
              <a:spcBef>
                <a:spcPts val="1100"/>
              </a:spcBef>
              <a:buClr>
                <a:srgbClr val="000000"/>
              </a:buClr>
              <a:defRPr sz="2944">
                <a:latin typeface="+mn-lt"/>
                <a:ea typeface="+mn-ea"/>
                <a:cs typeface="+mn-cs"/>
                <a:sym typeface="Century Gothic"/>
              </a:defRPr>
            </a:pPr>
          </a:p>
          <a:p>
            <a:pPr marL="315468" indent="-315468" defTabSz="420623">
              <a:spcBef>
                <a:spcPts val="1100"/>
              </a:spcBef>
              <a:buClr>
                <a:srgbClr val="000000"/>
              </a:buClr>
              <a:defRPr sz="2944">
                <a:latin typeface="+mn-lt"/>
                <a:ea typeface="+mn-ea"/>
                <a:cs typeface="+mn-cs"/>
                <a:sym typeface="Century Gothic"/>
              </a:defRPr>
            </a:pPr>
            <a:r>
              <a:t>Some options include: </a:t>
            </a:r>
            <a:r>
              <a:rPr u="sng">
                <a:solidFill>
                  <a:srgbClr val="0000FF"/>
                </a:solidFill>
                <a:uFill>
                  <a:solidFill>
                    <a:srgbClr val="0000FF"/>
                  </a:solidFill>
                </a:uFill>
                <a:hlinkClick r:id="rId3" invalidUrl="" action="" tgtFrame="" tooltip="" history="1" highlightClick="0" endSnd="0"/>
              </a:rPr>
              <a:t>https://privacytoolsio.github.io/privacytools.io/#vpn</a:t>
            </a:r>
            <a:r>
              <a:t> </a:t>
            </a:r>
          </a:p>
          <a:p>
            <a:pPr marL="315468" indent="-315468" defTabSz="420623">
              <a:spcBef>
                <a:spcPts val="1100"/>
              </a:spcBef>
              <a:buClr>
                <a:srgbClr val="000000"/>
              </a:buClr>
              <a:defRPr sz="2944">
                <a:latin typeface="+mn-lt"/>
                <a:ea typeface="+mn-ea"/>
                <a:cs typeface="+mn-cs"/>
                <a:sym typeface="Century Gothic"/>
              </a:defRPr>
            </a:pPr>
          </a:p>
          <a:p>
            <a:pPr marL="315468" indent="-315468" defTabSz="420623">
              <a:spcBef>
                <a:spcPts val="1100"/>
              </a:spcBef>
              <a:buClr>
                <a:srgbClr val="000000"/>
              </a:buClr>
              <a:defRPr sz="2944">
                <a:latin typeface="+mn-lt"/>
                <a:ea typeface="+mn-ea"/>
                <a:cs typeface="+mn-cs"/>
                <a:sym typeface="Century Gothic"/>
              </a:defRPr>
            </a:pPr>
            <a:r>
              <a:t>Whatever service you use, make sure you </a:t>
            </a:r>
            <a:r>
              <a:rPr u="sng"/>
              <a:t>trust</a:t>
            </a:r>
            <a:r>
              <a:t> them!</a:t>
            </a:r>
          </a:p>
        </p:txBody>
      </p:sp>
      <p:sp>
        <p:nvSpPr>
          <p:cNvPr id="289"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virtual private networks (VPN)"/>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virtual private networks (VPN)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Anti-Virus Software"/>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a:spcBef>
                <a:spcPts val="900"/>
              </a:spcBef>
              <a:defRPr cap="all" sz="4000">
                <a:latin typeface="+mn-lt"/>
                <a:ea typeface="+mn-ea"/>
                <a:cs typeface="+mn-cs"/>
                <a:sym typeface="Century Gothic"/>
              </a:defRPr>
            </a:lvl1pPr>
          </a:lstStyle>
          <a:p>
            <a:pPr/>
            <a:r>
              <a:t>Anti-Virus Software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Anti-virus software can protect your computer by blocking viruses and other kinds of malicious programs (malware)…"/>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Anti-virus software can protect your computer by blocking viruses and other kinds of malicious programs (malware)</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Yes, even Macs can get viruses.</a:t>
            </a:r>
          </a:p>
        </p:txBody>
      </p:sp>
      <p:sp>
        <p:nvSpPr>
          <p:cNvPr id="298"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Anti-virus softwar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Anti-virus software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Visiting malicious websites and downloading counterfeit software are common ways you can get a virus…"/>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Visiting malicious websites and downloading counterfeit software are common ways you can get a virus</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Ad blockers can help but for an added layer of protection, you’ll want to get anti-virus software</a:t>
            </a:r>
          </a:p>
        </p:txBody>
      </p:sp>
      <p:sp>
        <p:nvSpPr>
          <p:cNvPr id="302"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Anti-virus softwar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Anti-virus software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Many anti-virus providers have a free service, but some are paid.…"/>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r>
              <a:t>Many anti-virus providers have a free service, but some are paid.</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I use </a:t>
            </a:r>
            <a:r>
              <a:rPr u="sng">
                <a:solidFill>
                  <a:srgbClr val="0000FF"/>
                </a:solidFill>
                <a:uFill>
                  <a:solidFill>
                    <a:srgbClr val="0000FF"/>
                  </a:solidFill>
                </a:uFill>
                <a:hlinkClick r:id="rId2" invalidUrl="" action="" tgtFrame="" tooltip="" history="1" highlightClick="0" endSnd="0"/>
              </a:rPr>
              <a:t>https://www.avast.com/</a:t>
            </a:r>
            <a:r>
              <a:t> </a:t>
            </a:r>
          </a:p>
          <a:p>
            <a:pPr>
              <a:spcBef>
                <a:spcPts val="1200"/>
              </a:spcBef>
              <a:buClr>
                <a:srgbClr val="000000"/>
              </a:buClr>
              <a:defRPr>
                <a:latin typeface="+mn-lt"/>
                <a:ea typeface="+mn-ea"/>
                <a:cs typeface="+mn-cs"/>
                <a:sym typeface="Century Gothic"/>
              </a:defRPr>
            </a:pPr>
          </a:p>
          <a:p>
            <a:pPr>
              <a:spcBef>
                <a:spcPts val="1200"/>
              </a:spcBef>
              <a:buClr>
                <a:srgbClr val="000000"/>
              </a:buClr>
              <a:defRPr>
                <a:latin typeface="+mn-lt"/>
                <a:ea typeface="+mn-ea"/>
                <a:cs typeface="+mn-cs"/>
                <a:sym typeface="Century Gothic"/>
              </a:defRPr>
            </a:pPr>
            <a:r>
              <a:t>Most importantly: keep your software up to date!</a:t>
            </a:r>
          </a:p>
        </p:txBody>
      </p:sp>
      <p:sp>
        <p:nvSpPr>
          <p:cNvPr id="306"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Anti-virus softwar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Anti-virus software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Resources and additional trainings will be added here periodically."/>
          <p:cNvSpPr/>
          <p:nvPr>
            <p:ph type="body" idx="1"/>
          </p:nvPr>
        </p:nvSpPr>
        <p:spPr>
          <a:prstGeom prst="rect">
            <a:avLst/>
          </a:prstGeom>
        </p:spPr>
        <p:txBody>
          <a:bodyPr>
            <a:normAutofit fontScale="100000" lnSpcReduction="0"/>
          </a:bodyPr>
          <a:lstStyle/>
          <a:p>
            <a:pPr marL="0" indent="0">
              <a:spcBef>
                <a:spcPts val="1200"/>
              </a:spcBef>
              <a:buSzTx/>
              <a:buFontTx/>
              <a:buNone/>
              <a:defRPr b="1"/>
            </a:pPr>
            <a:r>
              <a:rPr u="sng">
                <a:solidFill>
                  <a:srgbClr val="0000FF"/>
                </a:solidFill>
                <a:uFill>
                  <a:solidFill>
                    <a:srgbClr val="0000FF"/>
                  </a:solidFill>
                </a:uFill>
                <a:hlinkClick r:id="rId2" invalidUrl="" action="" tgtFrame="" tooltip="" history="1" highlightClick="0" endSnd="0"/>
              </a:rPr>
              <a:t>Resources and additional trainings will be added here periodically</a:t>
            </a:r>
            <a:r>
              <a:t>.</a:t>
            </a:r>
          </a:p>
        </p:txBody>
      </p:sp>
      <p:sp>
        <p:nvSpPr>
          <p:cNvPr id="310"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continue learn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continue learning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64"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Get the most from last pas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Get the most from last pass</a:t>
            </a:r>
          </a:p>
        </p:txBody>
      </p:sp>
      <p:pic>
        <p:nvPicPr>
          <p:cNvPr id="66" name="lastpass_toolbar.png" descr="lastpass_toolbar.png"/>
          <p:cNvPicPr>
            <a:picLocks noChangeAspect="1"/>
          </p:cNvPicPr>
          <p:nvPr/>
        </p:nvPicPr>
        <p:blipFill>
          <a:blip r:embed="rId3">
            <a:extLst/>
          </a:blip>
          <a:stretch>
            <a:fillRect/>
          </a:stretch>
        </p:blipFill>
        <p:spPr>
          <a:xfrm>
            <a:off x="2794003" y="1301341"/>
            <a:ext cx="3098794" cy="450084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71"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website logins you’ve save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website logins you’ve saved</a:t>
            </a:r>
          </a:p>
        </p:txBody>
      </p:sp>
      <p:pic>
        <p:nvPicPr>
          <p:cNvPr id="73" name="lastpass_vault.png" descr="lastpass_vault.png"/>
          <p:cNvPicPr>
            <a:picLocks noChangeAspect="1"/>
          </p:cNvPicPr>
          <p:nvPr/>
        </p:nvPicPr>
        <p:blipFill>
          <a:blip r:embed="rId3">
            <a:extLst/>
          </a:blip>
          <a:stretch>
            <a:fillRect/>
          </a:stretch>
        </p:blipFill>
        <p:spPr>
          <a:xfrm>
            <a:off x="1601602" y="983526"/>
            <a:ext cx="5940796" cy="513647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78"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 name="editing a saved websit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a saved website</a:t>
            </a:r>
          </a:p>
        </p:txBody>
      </p:sp>
      <p:pic>
        <p:nvPicPr>
          <p:cNvPr id="80" name="lastpass_vault_edit.png" descr="lastpass_vault_edit.png"/>
          <p:cNvPicPr>
            <a:picLocks noChangeAspect="1"/>
          </p:cNvPicPr>
          <p:nvPr/>
        </p:nvPicPr>
        <p:blipFill>
          <a:blip r:embed="rId3">
            <a:extLst/>
          </a:blip>
          <a:stretch>
            <a:fillRect/>
          </a:stretch>
        </p:blipFill>
        <p:spPr>
          <a:xfrm>
            <a:off x="1079789" y="1011179"/>
            <a:ext cx="6984422" cy="508116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85"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setting up two-factor authentication"/>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0331">
              <a:spcBef>
                <a:spcPts val="700"/>
              </a:spcBef>
              <a:defRPr cap="all" sz="3240">
                <a:latin typeface="+mn-lt"/>
                <a:ea typeface="+mn-ea"/>
                <a:cs typeface="+mn-cs"/>
                <a:sym typeface="Century Gothic"/>
              </a:defRPr>
            </a:lvl1pPr>
          </a:lstStyle>
          <a:p>
            <a:pPr/>
            <a:r>
              <a:t>setting up two-factor authentication</a:t>
            </a:r>
          </a:p>
        </p:txBody>
      </p:sp>
      <p:pic>
        <p:nvPicPr>
          <p:cNvPr id="87" name="lastpass_acctsettings.png" descr="lastpass_acctsettings.png"/>
          <p:cNvPicPr>
            <a:picLocks noChangeAspect="1"/>
          </p:cNvPicPr>
          <p:nvPr/>
        </p:nvPicPr>
        <p:blipFill>
          <a:blip r:embed="rId3">
            <a:extLst/>
          </a:blip>
          <a:stretch>
            <a:fillRect/>
          </a:stretch>
        </p:blipFill>
        <p:spPr>
          <a:xfrm>
            <a:off x="3580164" y="1354657"/>
            <a:ext cx="1983672" cy="439421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Body"/>
          <p:cNvSpPr/>
          <p:nvPr>
            <p:ph type="body" idx="1"/>
          </p:nvPr>
        </p:nvSpPr>
        <p:spPr>
          <a:prstGeom prst="rect">
            <a:avLst/>
          </a:prstGeom>
        </p:spPr>
        <p:txBody>
          <a:bodyPr>
            <a:normAutofit fontScale="100000" lnSpcReduction="0"/>
          </a:bodyPr>
          <a:lstStyle/>
          <a:p>
            <a:pPr>
              <a:spcBef>
                <a:spcPts val="1200"/>
              </a:spcBef>
              <a:buClr>
                <a:srgbClr val="000000"/>
              </a:buClr>
              <a:defRPr>
                <a:latin typeface="+mn-lt"/>
                <a:ea typeface="+mn-ea"/>
                <a:cs typeface="+mn-cs"/>
                <a:sym typeface="Century Gothic"/>
              </a:defRPr>
            </a:pPr>
          </a:p>
        </p:txBody>
      </p:sp>
      <p:sp>
        <p:nvSpPr>
          <p:cNvPr id="92" name="Slide Number"/>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 name="setting up two-factor authentication"/>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0331">
              <a:spcBef>
                <a:spcPts val="700"/>
              </a:spcBef>
              <a:defRPr cap="all" sz="3240">
                <a:latin typeface="+mn-lt"/>
                <a:ea typeface="+mn-ea"/>
                <a:cs typeface="+mn-cs"/>
                <a:sym typeface="Century Gothic"/>
              </a:defRPr>
            </a:lvl1pPr>
          </a:lstStyle>
          <a:p>
            <a:pPr/>
            <a:r>
              <a:t>setting up two-factor authentication</a:t>
            </a:r>
          </a:p>
        </p:txBody>
      </p:sp>
      <p:pic>
        <p:nvPicPr>
          <p:cNvPr id="94" name="lp_2fa1.png" descr="lp_2fa1.png"/>
          <p:cNvPicPr>
            <a:picLocks noChangeAspect="1"/>
          </p:cNvPicPr>
          <p:nvPr/>
        </p:nvPicPr>
        <p:blipFill>
          <a:blip r:embed="rId3">
            <a:extLst/>
          </a:blip>
          <a:stretch>
            <a:fillRect/>
          </a:stretch>
        </p:blipFill>
        <p:spPr>
          <a:xfrm>
            <a:off x="0" y="1600200"/>
            <a:ext cx="9144000" cy="3657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