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github.com/shannonturner/python-lessons/blob/master/section_06_(str-list)/quadrants_exercise.py"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a:p>
        </p:txBody>
      </p:sp>
      <p:sp>
        <p:nvSpPr>
          <p:cNvPr id="67" name="Shape 67"/>
          <p:cNvSpPr/>
          <p:nvPr>
            <p:ph type="body" sz="quarter" idx="1"/>
          </p:nvPr>
        </p:nvSpPr>
        <p:spPr>
          <a:prstGeom prst="rect">
            <a:avLst/>
          </a:prstGeom>
        </p:spPr>
        <p:txBody>
          <a:bodyPr/>
          <a:lstStyle/>
          <a:p>
            <a:pPr/>
            <a:r>
              <a:t>.format( ) allows you to print text and the contents of your variables together in a string. In this example, we drop the contents of the variable name into placeholder 0 (remember, Python starts counting at zero) and the contents of the variable age into placeholder 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What's contained in the variable </a:t>
            </a:r>
            <a:r>
              <a:rPr>
                <a:latin typeface="Avenir Heavy"/>
                <a:ea typeface="Avenir Heavy"/>
                <a:cs typeface="Avenir Heavy"/>
                <a:sym typeface="Avenir Heavy"/>
              </a:rPr>
              <a:t>day</a:t>
            </a:r>
            <a:r>
              <a:t>?</a:t>
            </a:r>
          </a:p>
          <a:p>
            <a:pPr/>
            <a:r>
              <a:t>What's contained in the variable </a:t>
            </a:r>
            <a:r>
              <a:rPr>
                <a:latin typeface="Avenir Heavy"/>
                <a:ea typeface="Avenir Heavy"/>
                <a:cs typeface="Avenir Heavy"/>
                <a:sym typeface="Avenir Heavy"/>
              </a:rPr>
              <a:t>days_of_week</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When appending, students probably asked about how to add multiple items at a time. Have them extend the rest of the months now. Note that extend requires a list as its argument (see the square brackets). Have folks try out what happens if you forget the square brackets. Walk folks through how to read the error, and how to fix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Emphasize that you don't need to remember the argument order for .insert( ), that if you forget, just try it out. Do it wrong on purpose, then talk through how to read that error, then switch the order of the arguments and try again.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After splitting, print address_as_list.</a:t>
            </a:r>
          </a:p>
          <a:p>
            <a:pPr/>
            <a:r>
              <a:t>Why do this? You can treat each piece of the address as a separate part - so you can identify the street number, name, zip, etc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Read the second example as the variable address (not the string 'address'), which we created on the previous slide. (1133 19th St NW)</a:t>
            </a:r>
          </a:p>
          <a:p>
            <a:pPr/>
            <a:r>
              <a:t>With strings, it's asking: does this (smaller) string appear within this (larger) string?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With strings, it's asking: does this (smaller) string appear within this (larger) string? With lists, it's asking: does this exact list item appear within this list? So even though the string "ann" appears within "Shannon", the exact list item "ann" does not appear in the attendees list, so the 2nd example is false.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Unlike most exercises, you'll be the one to do this exercise, soliciting input and advice from the group. But you'll be driving the exercise forward, writing the code live in front of everyone. The goal isn't to write it perfectly the first time but instead to write it wrong and incompletely, then figure out how to debug and improve the code little by little. This will show the debugging process and give students a practical idea of how code gets written: little by little, incomplete and wrong at first, always improving. You'll end up with code that looks a little like this: </a:t>
            </a:r>
            <a:r>
              <a:rPr u="sng">
                <a:solidFill>
                  <a:srgbClr val="0000FF"/>
                </a:solidFill>
                <a:uFill>
                  <a:solidFill>
                    <a:srgbClr val="0000FF"/>
                  </a:solidFill>
                </a:uFill>
                <a:hlinkClick r:id="rId3" invalidUrl="" action="" tgtFrame="" tooltip="" history="1" highlightClick="0" endSnd="0"/>
              </a:rPr>
              <a:t>https://github.com/shannonturner/python-lessons/blob/master/section_06_(str-list)/quadrants_exercise.py</a:t>
            </a:r>
            <a:r>
              <a:t> - take note of the comments!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Replace the "Shannon, Jenn, Grace" with the actual list of attendees in your code. Have everyone act out this code by re-taking attendance and having folks stand.</a:t>
            </a:r>
          </a:p>
          <a:p>
            <a:pPr/>
            <a:r>
              <a:t>A common question is: </a:t>
            </a:r>
            <a:r>
              <a:rPr>
                <a:latin typeface="Avenir Heavy"/>
                <a:ea typeface="Avenir Heavy"/>
                <a:cs typeface="Avenir Heavy"/>
                <a:sym typeface="Avenir Heavy"/>
              </a:rPr>
              <a:t>Where did "name" come from?</a:t>
            </a:r>
            <a:r>
              <a:t> The for loop creates that variable as part of the loop.</a:t>
            </a:r>
          </a:p>
          <a:p>
            <a:pPr/>
            <a:r>
              <a:t>Have everyone try this out, and be sure to spend lots of time on it. Remember that the syntax is the hardest part, so spend lots of time getting it right.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This is similar to our example with attendees, but it's good to have repetition and the second example will help folks get it. Make sure everyone has time to try this out, and be sure to explain what's happening at each step.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Whenever there's a specific number of times you'll want to do something, use range( ).</a:t>
            </a:r>
          </a:p>
          <a:p>
            <a:pPr/>
            <a:r>
              <a:t>What does range do? It creates a list of numbers. That's all. </a:t>
            </a:r>
            <a:r>
              <a:rPr>
                <a:latin typeface="Avenir Heavy"/>
                <a:ea typeface="Avenir Heavy"/>
                <a:cs typeface="Avenir Heavy"/>
                <a:sym typeface="Avenir Heavy"/>
              </a:rPr>
              <a:t>Why it matters is because if we have a list, we can loop over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Conditionals are used with the if and elif keywords. In this example, we check what's in the variable location, and print a different message based on the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Here's where a lot of folks get confused and ask "but how does python know what 'number' is? Also, don't we have to define that variable?</a:t>
            </a:r>
          </a:p>
          <a:p>
            <a:pPr/>
            <a:r>
              <a:t>Essentially, this is saying </a:t>
            </a:r>
          </a:p>
          <a:p>
            <a:pPr/>
            <a:r>
              <a:t>	number = 0, print number</a:t>
            </a:r>
          </a:p>
          <a:p>
            <a:pPr/>
            <a:r>
              <a:t>	number = 1, print number</a:t>
            </a:r>
          </a:p>
          <a:p>
            <a:pPr/>
            <a:r>
              <a:t>	… and so 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Do this and make sure everyone has enough time to try it on their own too.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Do this and make sure everyone has enough time to try it on their own too.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Again, note the indentation levels. Play with this one, talk it out, and give everyone plenty of time. It can help to add newlines or tabs to your print statements to make this easier to read. Essentially, you're making a crude calendar. It's not perfect - not every month has 4 weeks, not every month starts with Monday, but the idea is to show that you can nest loops multiple times.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For the first code snippet -- this is one they'll have seen multiple times by now. Have everyone stand up, say their name, like they are taking attendance again. </a:t>
            </a:r>
          </a:p>
          <a:p>
            <a:pPr/>
            <a:r>
              <a:t>Now point to the enumerate snippet and have everyone stand up all over again -- this time, saying their index number. Remind folks that Python starts counting at zero.</a:t>
            </a:r>
          </a:p>
          <a:p>
            <a:pPr/>
            <a:r>
              <a:t>Where does index come from? It's not a special variable name. It could be any variable name. But enumerate gives you two values instead of one.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Go into the hallway, break into teams, line up single file in two lines.</a:t>
            </a:r>
          </a:p>
          <a:p>
            <a:pPr/>
            <a:r>
              <a:t>Act out this code: </a:t>
            </a:r>
          </a:p>
          <a:p>
            <a:pPr/>
            <a:r>
              <a:t>	for yellow, blue in zip(team_yellow, team_blue):</a:t>
            </a:r>
          </a:p>
          <a:p>
            <a:pPr/>
            <a:r>
              <a:t>		print yellow, blue</a:t>
            </a:r>
          </a:p>
          <a:p>
            <a:pPr/>
            <a:r>
              <a:t>Make it a teachable moment if the team sizes aren't even! Or if they are even, explain what would happen.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Hey Kate, can I have a candy?</a:t>
            </a:r>
          </a:p>
          <a:p>
            <a:pPr/>
            <a:r>
              <a:t>(Yes)</a:t>
            </a:r>
          </a:p>
          <a:p>
            <a:pPr/>
            <a:r>
              <a:t>Hey Kate, can I have a candy?</a:t>
            </a:r>
          </a:p>
          <a:p>
            <a:pPr/>
            <a:r>
              <a:t>(Repeat until Kate has no more candies to give)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This slide will be important in the first exercise.</a:t>
            </a:r>
          </a:p>
          <a:p>
            <a:pPr/>
            <a:r>
              <a:t>Use Control+C (not Command+C) to break out of an infinite loop.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a:p>
        </p:txBody>
      </p:sp>
      <p:sp>
        <p:nvSpPr>
          <p:cNvPr id="80" name="Shape 80"/>
          <p:cNvSpPr/>
          <p:nvPr>
            <p:ph type="body" sz="quarter" idx="1"/>
          </p:nvPr>
        </p:nvSpPr>
        <p:spPr>
          <a:prstGeom prst="rect">
            <a:avLst/>
          </a:prstGeom>
        </p:spPr>
        <p:txBody>
          <a:bodyPr/>
          <a:lstStyle/>
          <a:p>
            <a:pPr/>
            <a:r>
              <a:t>Anchor the first part of the lesson with the list everyone is most familiar with: the list of attendees in class. </a:t>
            </a:r>
          </a:p>
          <a:p>
            <a:pPr/>
            <a:r>
              <a:t>If you haven't taken attendance yet, be sure to take attendance on the seating chart, and make an attendance list on the whiteboard.  Take care to get people's names correct.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p>
            <a:pPr/>
            <a:r>
              <a:t>Why a pain? What if we had to remove Jenn because she could no longer make it? Or add Kate as the fourth attendee?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sldImg"/>
          </p:nvPr>
        </p:nvSpPr>
        <p:spPr>
          <a:prstGeom prst="rect">
            <a:avLst/>
          </a:prstGeom>
        </p:spPr>
        <p:txBody>
          <a:bodyPr/>
          <a:lstStyle/>
          <a:p>
            <a:pPr/>
          </a:p>
        </p:txBody>
      </p:sp>
      <p:sp>
        <p:nvSpPr>
          <p:cNvPr id="92" name="Shape 92"/>
          <p:cNvSpPr/>
          <p:nvPr>
            <p:ph type="body" sz="quarter" idx="1"/>
          </p:nvPr>
        </p:nvSpPr>
        <p:spPr>
          <a:prstGeom prst="rect">
            <a:avLst/>
          </a:prstGeom>
        </p:spPr>
        <p:txBody>
          <a:bodyPr/>
          <a:lstStyle/>
          <a:p>
            <a:pPr/>
            <a:r>
              <a:t>Note that each attendee's name is stored as a string. We're creating a list of strings.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Reminder that Python starts counting at 0.</a:t>
            </a:r>
          </a:p>
          <a:p>
            <a:pPr/>
            <a:r>
              <a:t>print attendees[3] # Try it out to familiarize everyone with IndexError. Talk through how to read the error.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Print after each append to see your progress! Make sure folks don't skip this step - it's important to see how append changes the list and the length at each step and will help to solidify .append(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Not sure what's in your variables? Having a difficult time visualizing what's happening in your code? Print it out! Put tons of print statements in until it's clear.</a:t>
            </a:r>
          </a:p>
          <a:p>
            <a:pPr/>
            <a:r>
              <a:t>What does </a:t>
            </a:r>
            <a:r>
              <a:rPr>
                <a:latin typeface="Avenir Heavy"/>
                <a:ea typeface="Avenir Heavy"/>
                <a:cs typeface="Avenir Heavy"/>
                <a:sym typeface="Avenir Heavy"/>
              </a:rPr>
              <a:t>days_of_week</a:t>
            </a:r>
            <a:r>
              <a:t> contain after we pop?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What's contained in the variable </a:t>
            </a:r>
            <a:r>
              <a:rPr>
                <a:latin typeface="Avenir Heavy"/>
                <a:ea typeface="Avenir Heavy"/>
                <a:cs typeface="Avenir Heavy"/>
                <a:sym typeface="Avenir Heavy"/>
              </a:rPr>
              <a:t>day</a:t>
            </a:r>
            <a:r>
              <a:t>?</a:t>
            </a:r>
          </a:p>
          <a:p>
            <a:pPr/>
            <a:r>
              <a:t>What's contained in the variable </a:t>
            </a:r>
            <a:r>
              <a:rPr>
                <a:latin typeface="Avenir Heavy"/>
                <a:ea typeface="Avenir Heavy"/>
                <a:cs typeface="Avenir Heavy"/>
                <a:sym typeface="Avenir Heavy"/>
              </a:rPr>
              <a:t>days_of_week</a:t>
            </a: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descr="hearmecode_logo_smtm_ts.png"/>
          <p:cNvPicPr>
            <a:picLocks noChangeAspect="1"/>
          </p:cNvPicPr>
          <p:nvPr/>
        </p:nvPicPr>
        <p:blipFill>
          <a:blip r:embed="rId2">
            <a:extLst/>
          </a:blip>
          <a:stretch>
            <a:fillRect/>
          </a:stretch>
        </p:blipFill>
        <p:spPr>
          <a:xfrm>
            <a:off x="7810886" y="6017574"/>
            <a:ext cx="1244214" cy="806844"/>
          </a:xfrm>
          <a:prstGeom prst="rect">
            <a:avLst/>
          </a:prstGeom>
          <a:ln w="12700">
            <a:miter lim="400000"/>
          </a:ln>
        </p:spPr>
      </p:pic>
      <p:sp>
        <p:nvSpPr>
          <p:cNvPr id="30" name="Slide Number"/>
          <p:cNvSpPr txBox="1"/>
          <p:nvPr>
            <p:ph type="sldNum" sz="quarter" idx="2"/>
          </p:nvPr>
        </p:nvSpPr>
        <p:spPr>
          <a:xfrm>
            <a:off x="5689600" y="6419053"/>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descr="hearmecode_logo_smtm_ts.png"/>
          <p:cNvPicPr>
            <a:picLocks noChangeAspect="1"/>
          </p:cNvPicPr>
          <p:nvPr/>
        </p:nvPicPr>
        <p:blipFill>
          <a:blip r:embed="rId2">
            <a:extLst/>
          </a:blip>
          <a:stretch>
            <a:fillRect/>
          </a:stretch>
        </p:blipFill>
        <p:spPr>
          <a:xfrm>
            <a:off x="7810886" y="6017574"/>
            <a:ext cx="1244214" cy="806844"/>
          </a:xfrm>
          <a:prstGeom prst="rect">
            <a:avLst/>
          </a:prstGeom>
          <a:ln w="12700">
            <a:miter lim="400000"/>
          </a:ln>
        </p:spPr>
      </p:pic>
      <p:sp>
        <p:nvSpPr>
          <p:cNvPr id="6" name="Slide Number"/>
          <p:cNvSpPr txBox="1"/>
          <p:nvPr>
            <p:ph type="sldNum" sz="quarter" idx="2"/>
          </p:nvPr>
        </p:nvSpPr>
        <p:spPr>
          <a:xfrm>
            <a:off x="57023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shannonturner"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media.giphy.com/media/abOlz9ygIm9Es/giphy.gif"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shannonturner/python-lessons/tree/master/playtime" TargetMode="External"/><Relationship Id="rId3" Type="http://schemas.openxmlformats.org/officeDocument/2006/relationships/hyperlink" Target="https://github.com/shannonturner/python-lessons/blob/master/playtime/lesson02_pbj_while.py" TargetMode="External"/><Relationship Id="rId4" Type="http://schemas.openxmlformats.org/officeDocument/2006/relationships/hyperlink" Target="https://github.com/shannonturner/python-lessons/blob/master/playtime/lesson02_99bottles.py" TargetMode="External"/><Relationship Id="rId5" Type="http://schemas.openxmlformats.org/officeDocument/2006/relationships/hyperlink" Target="https://github.com/shannonturner/python-lessons/blob/master/playtime/lesson02_states.py"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shannonturner/python-lessons/tree/master/section_04_(lists)" TargetMode="External"/><Relationship Id="rId3" Type="http://schemas.openxmlformats.org/officeDocument/2006/relationships/hyperlink" Target="https://github.com/shannonturner/python-lessons/tree/master/section_05_(loops)" TargetMode="External"/><Relationship Id="rId4" Type="http://schemas.openxmlformats.org/officeDocument/2006/relationships/hyperlink" Target="https://github.com/shannonturner/python-lessons/tree/master/section_06_(str-list)"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Lists and loops"/>
          <p:cNvSpPr txBox="1"/>
          <p:nvPr>
            <p:ph type="ctrTitle"/>
          </p:nvPr>
        </p:nvSpPr>
        <p:spPr>
          <a:xfrm>
            <a:off x="0" y="2130425"/>
            <a:ext cx="9144000" cy="1069975"/>
          </a:xfrm>
          <a:prstGeom prst="rect">
            <a:avLst/>
          </a:prstGeom>
          <a:solidFill>
            <a:srgbClr val="FFFFFF"/>
          </a:solidFill>
        </p:spPr>
        <p:txBody>
          <a:bodyPr>
            <a:normAutofit fontScale="100000" lnSpcReduction="0"/>
          </a:bodyPr>
          <a:lstStyle/>
          <a:p>
            <a:pPr/>
            <a:r>
              <a:t>Lists and loops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000000"/>
                </a:solidFill>
              </a:defRPr>
            </a:pPr>
            <a:r>
              <a:t>Shannon Turner</a:t>
            </a:r>
          </a:p>
          <a:p>
            <a:pPr>
              <a:defRPr b="1">
                <a:solidFill>
                  <a:srgbClr val="000000"/>
                </a:solidFill>
              </a:defRPr>
            </a:pPr>
            <a:r>
              <a:t>Twitter: @svthmc</a:t>
            </a:r>
          </a:p>
          <a:p>
            <a:pPr>
              <a:defRPr b="1"/>
            </a:pPr>
            <a:r>
              <a:rPr>
                <a:solidFill>
                  <a:srgbClr val="000000"/>
                </a:solidFill>
              </a:rPr>
              <a:t>Github:</a:t>
            </a:r>
            <a:r>
              <a:t> </a:t>
            </a:r>
            <a:r>
              <a:rPr u="sng">
                <a:solidFill>
                  <a:srgbClr val="0000FF"/>
                </a:solidFill>
                <a:uFill>
                  <a:solidFill>
                    <a:srgbClr val="0000FF"/>
                  </a:solidFill>
                </a:uFill>
                <a:hlinkClick r:id="rId2" invalidUrl="" action="" tgtFrame="" tooltip="" history="1" highlightClick="0" endSnd="0"/>
              </a:rPr>
              <a:t>http://github.com/shannonturner</a:t>
            </a:r>
          </a:p>
        </p:txBody>
      </p:sp>
      <p:sp>
        <p:nvSpPr>
          <p:cNvPr id="4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attendees = ['Shannon', 'Jenn', 'Grace']…"/>
          <p:cNvSpPr txBox="1"/>
          <p:nvPr>
            <p:ph type="body" idx="1"/>
          </p:nvPr>
        </p:nvSpPr>
        <p:spPr>
          <a:prstGeom prst="rect">
            <a:avLst/>
          </a:prstGeom>
        </p:spPr>
        <p:txBody>
          <a:bodyPr>
            <a:normAutofit fontScale="100000" lnSpcReduction="0"/>
          </a:bodyPr>
          <a:lstStyle/>
          <a:p>
            <a:pPr marL="305180" indent="-305180" defTabSz="406908">
              <a:spcBef>
                <a:spcPts val="500"/>
              </a:spcBef>
              <a:buClr>
                <a:srgbClr val="000000"/>
              </a:buClr>
              <a:defRPr b="1" sz="2848">
                <a:latin typeface="Courier New"/>
                <a:ea typeface="Courier New"/>
                <a:cs typeface="Courier New"/>
                <a:sym typeface="Courier New"/>
              </a:defRPr>
            </a:pPr>
            <a:r>
              <a:t>attendees = ['Shannon', 'Jenn', 'Grace']</a:t>
            </a:r>
          </a:p>
          <a:p>
            <a:pPr marL="305180" indent="-305180" defTabSz="406908">
              <a:spcBef>
                <a:spcPts val="500"/>
              </a:spcBef>
              <a:buClr>
                <a:srgbClr val="000000"/>
              </a:buClr>
              <a:defRPr sz="2848"/>
            </a:pPr>
          </a:p>
          <a:p>
            <a:pPr marL="305180" indent="-305180" defTabSz="406908">
              <a:spcBef>
                <a:spcPts val="500"/>
              </a:spcBef>
              <a:buClr>
                <a:srgbClr val="000000"/>
              </a:buClr>
              <a:defRPr sz="2848"/>
            </a:pPr>
            <a:r>
              <a:rPr b="1">
                <a:latin typeface="Courier New"/>
                <a:ea typeface="Courier New"/>
                <a:cs typeface="Courier New"/>
                <a:sym typeface="Courier New"/>
              </a:rPr>
              <a:t>print len(attendees) # 3</a:t>
            </a:r>
            <a:br>
              <a:rPr b="1">
                <a:latin typeface="Courier New"/>
                <a:ea typeface="Courier New"/>
                <a:cs typeface="Courier New"/>
                <a:sym typeface="Courier New"/>
              </a:rPr>
            </a:br>
            <a:br/>
            <a:r>
              <a:t>or </a:t>
            </a:r>
            <a:br/>
          </a:p>
          <a:p>
            <a:pPr marL="305180" indent="-305180" defTabSz="406908">
              <a:spcBef>
                <a:spcPts val="500"/>
              </a:spcBef>
              <a:buClr>
                <a:srgbClr val="000000"/>
              </a:buClr>
              <a:defRPr b="1" sz="2848">
                <a:latin typeface="Courier New"/>
                <a:ea typeface="Courier New"/>
                <a:cs typeface="Courier New"/>
                <a:sym typeface="Courier New"/>
              </a:defRPr>
            </a:pPr>
            <a:r>
              <a:t>number_of_attendees = len(attendees)</a:t>
            </a:r>
          </a:p>
          <a:p>
            <a:pPr marL="305180" indent="-305180" defTabSz="406908">
              <a:spcBef>
                <a:spcPts val="500"/>
              </a:spcBef>
              <a:buClr>
                <a:srgbClr val="000000"/>
              </a:buClr>
              <a:defRPr b="1" sz="2848">
                <a:latin typeface="Courier New"/>
                <a:ea typeface="Courier New"/>
                <a:cs typeface="Courier New"/>
                <a:sym typeface="Courier New"/>
              </a:defRPr>
            </a:pPr>
            <a:r>
              <a:t>print number_of_attendees # 3</a:t>
            </a:r>
          </a:p>
        </p:txBody>
      </p:sp>
      <p:sp>
        <p:nvSpPr>
          <p:cNvPr id="9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how long is my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long is my list?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attendees = ['Shannon', 'Jenn', 'Grace']…"/>
          <p:cNvSpPr txBox="1"/>
          <p:nvPr>
            <p:ph type="body" idx="1"/>
          </p:nvPr>
        </p:nvSpPr>
        <p:spPr>
          <a:prstGeom prst="rect">
            <a:avLst/>
          </a:prstGeom>
        </p:spPr>
        <p:txBody>
          <a:bodyPr>
            <a:normAutofit fontScale="100000" lnSpcReduction="0"/>
          </a:bodyPr>
          <a:lstStyle/>
          <a:p>
            <a:pPr marL="301752" indent="-301752" defTabSz="402336">
              <a:spcBef>
                <a:spcPts val="500"/>
              </a:spcBef>
              <a:buClr>
                <a:srgbClr val="000000"/>
              </a:buClr>
              <a:defRPr b="1" sz="2816">
                <a:latin typeface="Courier New"/>
                <a:ea typeface="Courier New"/>
                <a:cs typeface="Courier New"/>
                <a:sym typeface="Courier New"/>
              </a:defRPr>
            </a:pPr>
            <a:r>
              <a:t>attendees = ['Shannon', 'Jenn', 'Grace']</a:t>
            </a:r>
          </a:p>
          <a:p>
            <a:pPr marL="301752" indent="-301752" defTabSz="402336">
              <a:spcBef>
                <a:spcPts val="500"/>
              </a:spcBef>
              <a:buClr>
                <a:srgbClr val="000000"/>
              </a:buClr>
              <a:defRPr b="1" sz="2816">
                <a:latin typeface="Courier New"/>
                <a:ea typeface="Courier New"/>
                <a:cs typeface="Courier New"/>
                <a:sym typeface="Courier New"/>
              </a:defRPr>
            </a:pPr>
          </a:p>
          <a:p>
            <a:pPr marL="301752" indent="-301752" defTabSz="402336">
              <a:spcBef>
                <a:spcPts val="500"/>
              </a:spcBef>
              <a:buClr>
                <a:srgbClr val="000000"/>
              </a:buClr>
              <a:defRPr b="1" sz="2816">
                <a:latin typeface="Courier New"/>
                <a:ea typeface="Courier New"/>
                <a:cs typeface="Courier New"/>
                <a:sym typeface="Courier New"/>
              </a:defRPr>
            </a:pPr>
            <a:r>
              <a:t>print attendees[0] # Shannon</a:t>
            </a:r>
          </a:p>
          <a:p>
            <a:pPr marL="301752" indent="-301752" defTabSz="402336">
              <a:spcBef>
                <a:spcPts val="500"/>
              </a:spcBef>
              <a:buClr>
                <a:srgbClr val="000000"/>
              </a:buClr>
              <a:defRPr b="1" sz="2816">
                <a:latin typeface="Courier New"/>
                <a:ea typeface="Courier New"/>
                <a:cs typeface="Courier New"/>
                <a:sym typeface="Courier New"/>
              </a:defRPr>
            </a:pPr>
            <a:r>
              <a:t>print attendees[1] # Jenn</a:t>
            </a:r>
          </a:p>
          <a:p>
            <a:pPr marL="301752" indent="-301752" defTabSz="402336">
              <a:spcBef>
                <a:spcPts val="500"/>
              </a:spcBef>
              <a:buClr>
                <a:srgbClr val="000000"/>
              </a:buClr>
              <a:defRPr b="1" sz="2816">
                <a:latin typeface="Courier New"/>
                <a:ea typeface="Courier New"/>
                <a:cs typeface="Courier New"/>
                <a:sym typeface="Courier New"/>
              </a:defRPr>
            </a:pPr>
            <a:r>
              <a:t>print attendees[2] # Grace</a:t>
            </a:r>
          </a:p>
          <a:p>
            <a:pPr marL="301752" indent="-301752" defTabSz="402336">
              <a:spcBef>
                <a:spcPts val="500"/>
              </a:spcBef>
              <a:buClr>
                <a:srgbClr val="000000"/>
              </a:buClr>
              <a:defRPr b="1" sz="2816">
                <a:latin typeface="Courier New"/>
                <a:ea typeface="Courier New"/>
                <a:cs typeface="Courier New"/>
                <a:sym typeface="Courier New"/>
              </a:defRPr>
            </a:pPr>
            <a:r>
              <a:t>print attendees[0:2] # Shannon, Jenn</a:t>
            </a:r>
          </a:p>
          <a:p>
            <a:pPr marL="301752" indent="-301752" defTabSz="402336">
              <a:spcBef>
                <a:spcPts val="500"/>
              </a:spcBef>
              <a:buClr>
                <a:srgbClr val="000000"/>
              </a:buClr>
              <a:defRPr sz="2816"/>
            </a:pPr>
          </a:p>
          <a:p>
            <a:pPr marL="301752" indent="-301752" defTabSz="402336">
              <a:spcBef>
                <a:spcPts val="500"/>
              </a:spcBef>
              <a:buClr>
                <a:srgbClr val="000000"/>
              </a:buClr>
              <a:defRPr sz="2816"/>
            </a:pPr>
            <a:r>
              <a:t>What happens if we </a:t>
            </a:r>
            <a:r>
              <a:rPr b="1">
                <a:latin typeface="Courier New"/>
                <a:ea typeface="Courier New"/>
                <a:cs typeface="Courier New"/>
                <a:sym typeface="Courier New"/>
              </a:rPr>
              <a:t>print attendees[3]</a:t>
            </a:r>
            <a:r>
              <a:t> ?</a:t>
            </a:r>
          </a:p>
        </p:txBody>
      </p:sp>
      <p:sp>
        <p:nvSpPr>
          <p:cNvPr id="9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remember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remember slicing?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append() adds an item to the end of a list…"/>
          <p:cNvSpPr txBox="1"/>
          <p:nvPr>
            <p:ph type="body" idx="1"/>
          </p:nvPr>
        </p:nvSpPr>
        <p:spPr>
          <a:prstGeom prst="rect">
            <a:avLst/>
          </a:prstGeom>
        </p:spPr>
        <p:txBody>
          <a:bodyPr>
            <a:normAutofit fontScale="100000" lnSpcReduction="0"/>
          </a:bodyPr>
          <a:lstStyle/>
          <a:p>
            <a:pPr marL="291036" indent="-291036" defTabSz="443484">
              <a:spcBef>
                <a:spcPts val="600"/>
              </a:spcBef>
              <a:buClr>
                <a:srgbClr val="000000"/>
              </a:buClr>
              <a:defRPr sz="2716">
                <a:latin typeface="+mn-lt"/>
                <a:ea typeface="+mn-ea"/>
                <a:cs typeface="+mn-cs"/>
                <a:sym typeface="Century Gothic"/>
              </a:defRPr>
            </a:pPr>
            <a:r>
              <a:rPr b="1">
                <a:latin typeface="Courier New"/>
                <a:ea typeface="Courier New"/>
                <a:cs typeface="Courier New"/>
                <a:sym typeface="Courier New"/>
              </a:rPr>
              <a:t>.append()</a:t>
            </a:r>
            <a:r>
              <a:t> adds an item to the end of a list</a:t>
            </a:r>
          </a:p>
          <a:p>
            <a:pPr marL="291036" indent="-291036" defTabSz="443484">
              <a:spcBef>
                <a:spcPts val="600"/>
              </a:spcBef>
              <a:buClr>
                <a:srgbClr val="000000"/>
              </a:buClr>
              <a:defRPr sz="2716">
                <a:latin typeface="+mn-lt"/>
                <a:ea typeface="+mn-ea"/>
                <a:cs typeface="+mn-cs"/>
                <a:sym typeface="Century Gothic"/>
              </a:defRPr>
            </a:pPr>
          </a:p>
          <a:p>
            <a:pPr marL="291036" indent="-291036" defTabSz="443484">
              <a:spcBef>
                <a:spcPts val="600"/>
              </a:spcBef>
              <a:buClr>
                <a:srgbClr val="000000"/>
              </a:buClr>
              <a:defRPr b="1" sz="2716">
                <a:latin typeface="Courier New"/>
                <a:ea typeface="Courier New"/>
                <a:cs typeface="Courier New"/>
                <a:sym typeface="Courier New"/>
              </a:defRPr>
            </a:pPr>
            <a:r>
              <a:t>class_sizes = []</a:t>
            </a:r>
          </a:p>
          <a:p>
            <a:pPr marL="291036" indent="-291036" defTabSz="443484">
              <a:spcBef>
                <a:spcPts val="600"/>
              </a:spcBef>
              <a:buClr>
                <a:srgbClr val="000000"/>
              </a:buClr>
              <a:defRPr b="1" sz="2716">
                <a:latin typeface="Courier New"/>
                <a:ea typeface="Courier New"/>
                <a:cs typeface="Courier New"/>
                <a:sym typeface="Courier New"/>
              </a:defRPr>
            </a:pPr>
          </a:p>
          <a:p>
            <a:pPr marL="291036" indent="-291036" defTabSz="443484">
              <a:spcBef>
                <a:spcPts val="600"/>
              </a:spcBef>
              <a:buClr>
                <a:srgbClr val="000000"/>
              </a:buClr>
              <a:defRPr b="1" sz="2716">
                <a:latin typeface="Courier New"/>
                <a:ea typeface="Courier New"/>
                <a:cs typeface="Courier New"/>
                <a:sym typeface="Courier New"/>
              </a:defRPr>
            </a:pPr>
            <a:r>
              <a:t>class_sizes.append(28)</a:t>
            </a:r>
          </a:p>
          <a:p>
            <a:pPr marL="291036" indent="-291036" defTabSz="443484">
              <a:spcBef>
                <a:spcPts val="600"/>
              </a:spcBef>
              <a:buClr>
                <a:srgbClr val="000000"/>
              </a:buClr>
              <a:defRPr b="1" sz="2716">
                <a:latin typeface="Courier New"/>
                <a:ea typeface="Courier New"/>
                <a:cs typeface="Courier New"/>
                <a:sym typeface="Courier New"/>
              </a:defRPr>
            </a:pPr>
            <a:r>
              <a:t>print class_sizes # [28]</a:t>
            </a:r>
          </a:p>
          <a:p>
            <a:pPr marL="291036" indent="-291036" defTabSz="443484">
              <a:spcBef>
                <a:spcPts val="600"/>
              </a:spcBef>
              <a:buClr>
                <a:srgbClr val="000000"/>
              </a:buClr>
              <a:defRPr b="1" sz="2716">
                <a:latin typeface="Courier New"/>
                <a:ea typeface="Courier New"/>
                <a:cs typeface="Courier New"/>
                <a:sym typeface="Courier New"/>
              </a:defRPr>
            </a:pPr>
          </a:p>
          <a:p>
            <a:pPr marL="291036" indent="-291036" defTabSz="443484">
              <a:spcBef>
                <a:spcPts val="600"/>
              </a:spcBef>
              <a:buClr>
                <a:srgbClr val="000000"/>
              </a:buClr>
              <a:defRPr b="1" sz="2716">
                <a:latin typeface="Courier New"/>
                <a:ea typeface="Courier New"/>
                <a:cs typeface="Courier New"/>
                <a:sym typeface="Courier New"/>
              </a:defRPr>
            </a:pPr>
            <a:r>
              <a:t>class_sizes.append(27)</a:t>
            </a:r>
          </a:p>
          <a:p>
            <a:pPr marL="291036" indent="-291036" defTabSz="443484">
              <a:spcBef>
                <a:spcPts val="600"/>
              </a:spcBef>
              <a:buClr>
                <a:srgbClr val="000000"/>
              </a:buClr>
              <a:defRPr b="1" sz="2716">
                <a:latin typeface="Courier New"/>
                <a:ea typeface="Courier New"/>
                <a:cs typeface="Courier New"/>
                <a:sym typeface="Courier New"/>
              </a:defRPr>
            </a:pPr>
            <a:r>
              <a:t>print class_sizes # [28, 27]</a:t>
            </a:r>
          </a:p>
        </p:txBody>
      </p:sp>
      <p:sp>
        <p:nvSpPr>
          <p:cNvPr id="10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adding items to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adding items to a list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print class_sizes # [28, 27]…"/>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print class_sizes # [28, 27]</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Someone showed up late to the first class, so let's change the first list item</a:t>
            </a:r>
          </a:p>
          <a:p>
            <a:pPr marL="300037" indent="-300037">
              <a:spcBef>
                <a:spcPts val="600"/>
              </a:spcBef>
              <a:buClr>
                <a:srgbClr val="000000"/>
              </a:buClr>
              <a:defRPr b="1" sz="2800">
                <a:latin typeface="Courier New"/>
                <a:ea typeface="Courier New"/>
                <a:cs typeface="Courier New"/>
                <a:sym typeface="Courier New"/>
              </a:defRPr>
            </a:pPr>
            <a:r>
              <a:t>class_sizes[0] = 29</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print class_sizes # [29, 27]</a:t>
            </a:r>
          </a:p>
        </p:txBody>
      </p:sp>
      <p:sp>
        <p:nvSpPr>
          <p:cNvPr id="10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chang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changing list items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days_of_week = ['Monday', 'Tuesday']…"/>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days_of_week = ['Monday', 'Tuesday']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days_of_week.append('Wednesday')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Append the rest of the days in the week, printing your progress as you go:</a:t>
            </a:r>
            <a:br/>
          </a:p>
          <a:p>
            <a:pPr marL="300037" indent="-300037">
              <a:spcBef>
                <a:spcPts val="600"/>
              </a:spcBef>
              <a:buClr>
                <a:srgbClr val="000000"/>
              </a:buClr>
              <a:defRPr b="1" sz="2800">
                <a:latin typeface="Courier New"/>
                <a:ea typeface="Courier New"/>
                <a:cs typeface="Courier New"/>
                <a:sym typeface="Courier New"/>
              </a:defRPr>
            </a:pPr>
            <a:r>
              <a:t>print days_of_week</a:t>
            </a:r>
          </a:p>
          <a:p>
            <a:pPr marL="300037" indent="-300037">
              <a:spcBef>
                <a:spcPts val="600"/>
              </a:spcBef>
              <a:buClr>
                <a:srgbClr val="000000"/>
              </a:buClr>
              <a:defRPr b="1" sz="2800">
                <a:latin typeface="Courier New"/>
                <a:ea typeface="Courier New"/>
                <a:cs typeface="Courier New"/>
                <a:sym typeface="Courier New"/>
              </a:defRPr>
            </a:pPr>
            <a:r>
              <a:t>print len(days_of_week)</a:t>
            </a:r>
          </a:p>
        </p:txBody>
      </p:sp>
      <p:sp>
        <p:nvSpPr>
          <p:cNvPr id="11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Quick Exercise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print days_of_week after each time you make a change to your list.…"/>
          <p:cNvSpPr txBox="1"/>
          <p:nvPr>
            <p:ph type="body" idx="1"/>
          </p:nvPr>
        </p:nvSpPr>
        <p:spPr>
          <a:prstGeom prst="rect">
            <a:avLst/>
          </a:prstGeom>
        </p:spPr>
        <p:txBody>
          <a:bodyPr>
            <a:normAutofit fontScale="100000" lnSpcReduction="0"/>
          </a:bodyPr>
          <a:lstStyle/>
          <a:p>
            <a:pPr marL="267033" indent="-267033" defTabSz="406908">
              <a:spcBef>
                <a:spcPts val="500"/>
              </a:spcBef>
              <a:buClr>
                <a:srgbClr val="000000"/>
              </a:buClr>
              <a:defRPr b="1" sz="2492">
                <a:latin typeface="Courier New"/>
                <a:ea typeface="Courier New"/>
                <a:cs typeface="Courier New"/>
                <a:sym typeface="Courier New"/>
              </a:defRPr>
            </a:pPr>
            <a:r>
              <a:t>print days_of_week </a:t>
            </a:r>
            <a:r>
              <a:rPr b="0">
                <a:latin typeface="+mn-lt"/>
                <a:ea typeface="+mn-ea"/>
                <a:cs typeface="+mn-cs"/>
                <a:sym typeface="Century Gothic"/>
              </a:rPr>
              <a:t>after each time you make a change to your list. </a:t>
            </a:r>
            <a:endParaRPr b="0">
              <a:latin typeface="+mn-lt"/>
              <a:ea typeface="+mn-ea"/>
              <a:cs typeface="+mn-cs"/>
              <a:sym typeface="Century Gothic"/>
            </a:endParaRPr>
          </a:p>
          <a:p>
            <a:pPr marL="267033" indent="-267033" defTabSz="406908">
              <a:spcBef>
                <a:spcPts val="500"/>
              </a:spcBef>
              <a:buClr>
                <a:srgbClr val="000000"/>
              </a:buClr>
              <a:defRPr b="1" sz="2492">
                <a:latin typeface="Courier New"/>
                <a:ea typeface="Courier New"/>
                <a:cs typeface="Courier New"/>
                <a:sym typeface="Courier New"/>
              </a:defRPr>
            </a:pPr>
            <a:endParaRPr b="0">
              <a:latin typeface="+mn-lt"/>
              <a:ea typeface="+mn-ea"/>
              <a:cs typeface="+mn-cs"/>
              <a:sym typeface="Century Gothic"/>
            </a:endParaRPr>
          </a:p>
          <a:p>
            <a:pPr marL="267033" indent="-267033" defTabSz="406908">
              <a:spcBef>
                <a:spcPts val="500"/>
              </a:spcBef>
              <a:buClr>
                <a:srgbClr val="000000"/>
              </a:buClr>
              <a:defRPr b="1" sz="2492">
                <a:latin typeface="Courier New"/>
                <a:ea typeface="Courier New"/>
                <a:cs typeface="Courier New"/>
                <a:sym typeface="Courier New"/>
              </a:defRPr>
            </a:pPr>
            <a:r>
              <a:rPr>
                <a:latin typeface="+mn-lt"/>
                <a:ea typeface="+mn-ea"/>
                <a:cs typeface="+mn-cs"/>
                <a:sym typeface="Century Gothic"/>
              </a:rPr>
              <a:t>When in doubt, print it out!</a:t>
            </a:r>
          </a:p>
          <a:p>
            <a:pPr marL="267033" indent="-267033" defTabSz="406908">
              <a:spcBef>
                <a:spcPts val="500"/>
              </a:spcBef>
              <a:buClr>
                <a:srgbClr val="000000"/>
              </a:buClr>
              <a:defRPr b="1" sz="2492">
                <a:latin typeface="Courier New"/>
                <a:ea typeface="Courier New"/>
                <a:cs typeface="Courier New"/>
                <a:sym typeface="Courier New"/>
              </a:defRPr>
            </a:pPr>
          </a:p>
          <a:p>
            <a:pPr marL="267033" indent="-267033" defTabSz="406908">
              <a:spcBef>
                <a:spcPts val="500"/>
              </a:spcBef>
              <a:buClr>
                <a:srgbClr val="000000"/>
              </a:buClr>
              <a:defRPr sz="2492">
                <a:latin typeface="+mn-lt"/>
                <a:ea typeface="+mn-ea"/>
                <a:cs typeface="+mn-cs"/>
                <a:sym typeface="Century Gothic"/>
              </a:defRPr>
            </a:pPr>
            <a:r>
              <a:t>There are two main ways to delete an item from a list. This one will just get rid of the list item:</a:t>
            </a:r>
          </a:p>
          <a:p>
            <a:pPr marL="267033" indent="-267033" defTabSz="406908">
              <a:spcBef>
                <a:spcPts val="500"/>
              </a:spcBef>
              <a:buClr>
                <a:srgbClr val="000000"/>
              </a:buClr>
              <a:defRPr sz="2492">
                <a:latin typeface="+mn-lt"/>
                <a:ea typeface="+mn-ea"/>
                <a:cs typeface="+mn-cs"/>
                <a:sym typeface="Century Gothic"/>
              </a:defRPr>
            </a:pPr>
          </a:p>
          <a:p>
            <a:pPr marL="267033" indent="-267033" defTabSz="406908">
              <a:spcBef>
                <a:spcPts val="500"/>
              </a:spcBef>
              <a:buClr>
                <a:srgbClr val="000000"/>
              </a:buClr>
              <a:defRPr b="1" sz="2492">
                <a:latin typeface="Courier New"/>
                <a:ea typeface="Courier New"/>
                <a:cs typeface="Courier New"/>
                <a:sym typeface="Courier New"/>
              </a:defRPr>
            </a:pPr>
            <a:r>
              <a:t>days_of_week.pop()</a:t>
            </a:r>
          </a:p>
          <a:p>
            <a:pPr marL="267033" indent="-267033" defTabSz="406908">
              <a:spcBef>
                <a:spcPts val="500"/>
              </a:spcBef>
              <a:buClr>
                <a:srgbClr val="000000"/>
              </a:buClr>
              <a:defRPr b="1" sz="2492">
                <a:latin typeface="Courier New"/>
                <a:ea typeface="Courier New"/>
                <a:cs typeface="Courier New"/>
                <a:sym typeface="Courier New"/>
              </a:defRPr>
            </a:pPr>
            <a:r>
              <a:t>print days_of_week</a:t>
            </a:r>
          </a:p>
        </p:txBody>
      </p:sp>
      <p:sp>
        <p:nvSpPr>
          <p:cNvPr id="11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When in doubt, print it ou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a:latin typeface="+mn-lt"/>
                <a:ea typeface="+mn-ea"/>
                <a:cs typeface="+mn-cs"/>
                <a:sym typeface="Century Gothic"/>
              </a:rPr>
              <a:t>When in doubt, print it out!</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And this one will get rid of the list item and save it into a variable:</a:t>
            </a:r>
          </a:p>
          <a:p>
            <a:pPr marL="300037" indent="-300037">
              <a:spcBef>
                <a:spcPts val="600"/>
              </a:spcBef>
              <a:buClr>
                <a:srgbClr val="000000"/>
              </a:buClr>
              <a:defRPr sz="2800">
                <a:latin typeface="+mn-lt"/>
                <a:ea typeface="+mn-ea"/>
                <a:cs typeface="+mn-cs"/>
                <a:sym typeface="Century Gothic"/>
              </a:defRPr>
            </a:pPr>
          </a:p>
          <a:p>
            <a:pPr marL="300037" indent="-300037">
              <a:spcBef>
                <a:spcPts val="600"/>
              </a:spcBef>
              <a:buClr>
                <a:srgbClr val="000000"/>
              </a:buClr>
              <a:defRPr b="1" sz="2800">
                <a:latin typeface="Courier New"/>
                <a:ea typeface="Courier New"/>
                <a:cs typeface="Courier New"/>
                <a:sym typeface="Courier New"/>
              </a:defRPr>
            </a:pPr>
            <a:r>
              <a:t>day = days_of_week.pop()</a:t>
            </a:r>
          </a:p>
          <a:p>
            <a:pPr marL="300037" indent="-300037">
              <a:spcBef>
                <a:spcPts val="600"/>
              </a:spcBef>
              <a:buClr>
                <a:srgbClr val="000000"/>
              </a:buClr>
              <a:defRPr b="1" sz="2800">
                <a:latin typeface="Courier New"/>
                <a:ea typeface="Courier New"/>
                <a:cs typeface="Courier New"/>
                <a:sym typeface="Courier New"/>
              </a:defRPr>
            </a:pPr>
            <a:r>
              <a:t>print day</a:t>
            </a:r>
          </a:p>
          <a:p>
            <a:pPr marL="300037" indent="-300037">
              <a:spcBef>
                <a:spcPts val="600"/>
              </a:spcBef>
              <a:buClr>
                <a:srgbClr val="000000"/>
              </a:buClr>
              <a:defRPr b="1" sz="2800">
                <a:latin typeface="Courier New"/>
                <a:ea typeface="Courier New"/>
                <a:cs typeface="Courier New"/>
                <a:sym typeface="Courier New"/>
              </a:defRPr>
            </a:pPr>
            <a:r>
              <a:t>print days_of_week</a:t>
            </a:r>
          </a:p>
        </p:txBody>
      </p:sp>
      <p:sp>
        <p:nvSpPr>
          <p:cNvPr id="12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By default, .pop() will remove the last item in your list.…"/>
          <p:cNvSpPr txBox="1"/>
          <p:nvPr>
            <p:ph type="body" idx="1"/>
          </p:nvPr>
        </p:nvSpPr>
        <p:spPr>
          <a:prstGeom prst="rect">
            <a:avLst/>
          </a:prstGeom>
        </p:spPr>
        <p:txBody>
          <a:bodyPr>
            <a:normAutofit fontScale="100000" lnSpcReduction="0"/>
          </a:bodyPr>
          <a:lstStyle/>
          <a:p>
            <a:pPr marL="297037" indent="-297037" defTabSz="452627">
              <a:spcBef>
                <a:spcPts val="600"/>
              </a:spcBef>
              <a:buClr>
                <a:srgbClr val="000000"/>
              </a:buClr>
              <a:defRPr sz="2772">
                <a:latin typeface="+mn-lt"/>
                <a:ea typeface="+mn-ea"/>
                <a:cs typeface="+mn-cs"/>
                <a:sym typeface="Century Gothic"/>
              </a:defRPr>
            </a:pPr>
            <a:r>
              <a:t>By default, </a:t>
            </a:r>
            <a:r>
              <a:rPr b="1">
                <a:latin typeface="Courier New"/>
                <a:ea typeface="Courier New"/>
                <a:cs typeface="Courier New"/>
                <a:sym typeface="Courier New"/>
              </a:rPr>
              <a:t>.pop()</a:t>
            </a:r>
            <a:r>
              <a:t> will remove the last item in your list. </a:t>
            </a:r>
          </a:p>
          <a:p>
            <a:pPr marL="297037" indent="-297037" defTabSz="452627">
              <a:spcBef>
                <a:spcPts val="600"/>
              </a:spcBef>
              <a:buClr>
                <a:srgbClr val="000000"/>
              </a:buClr>
              <a:defRPr sz="2772">
                <a:latin typeface="+mn-lt"/>
                <a:ea typeface="+mn-ea"/>
                <a:cs typeface="+mn-cs"/>
                <a:sym typeface="Century Gothic"/>
              </a:defRPr>
            </a:pPr>
          </a:p>
          <a:p>
            <a:pPr marL="297037" indent="-297037" defTabSz="452627">
              <a:spcBef>
                <a:spcPts val="600"/>
              </a:spcBef>
              <a:buClr>
                <a:srgbClr val="000000"/>
              </a:buClr>
              <a:defRPr sz="2772">
                <a:latin typeface="+mn-lt"/>
                <a:ea typeface="+mn-ea"/>
                <a:cs typeface="+mn-cs"/>
                <a:sym typeface="Century Gothic"/>
              </a:defRPr>
            </a:pPr>
            <a:r>
              <a:t>But you can specify a position, and it will remove that item instead.</a:t>
            </a:r>
          </a:p>
          <a:p>
            <a:pPr marL="297037" indent="-297037" defTabSz="452627">
              <a:spcBef>
                <a:spcPts val="600"/>
              </a:spcBef>
              <a:buClr>
                <a:srgbClr val="000000"/>
              </a:buClr>
              <a:defRPr sz="2772">
                <a:latin typeface="+mn-lt"/>
                <a:ea typeface="+mn-ea"/>
                <a:cs typeface="+mn-cs"/>
                <a:sym typeface="Century Gothic"/>
              </a:defRPr>
            </a:pPr>
          </a:p>
          <a:p>
            <a:pPr marL="297037" indent="-297037" defTabSz="452627">
              <a:spcBef>
                <a:spcPts val="600"/>
              </a:spcBef>
              <a:buClr>
                <a:srgbClr val="000000"/>
              </a:buClr>
              <a:defRPr b="1" sz="2772">
                <a:latin typeface="Courier New"/>
                <a:ea typeface="Courier New"/>
                <a:cs typeface="Courier New"/>
                <a:sym typeface="Courier New"/>
              </a:defRPr>
            </a:pPr>
            <a:r>
              <a:t>day = days_of_week.pop(3)</a:t>
            </a:r>
          </a:p>
          <a:p>
            <a:pPr marL="297037" indent="-297037" defTabSz="452627">
              <a:spcBef>
                <a:spcPts val="600"/>
              </a:spcBef>
              <a:buClr>
                <a:srgbClr val="000000"/>
              </a:buClr>
              <a:defRPr b="1" sz="2772">
                <a:latin typeface="Courier New"/>
                <a:ea typeface="Courier New"/>
                <a:cs typeface="Courier New"/>
                <a:sym typeface="Courier New"/>
              </a:defRPr>
            </a:pPr>
            <a:r>
              <a:t>print day</a:t>
            </a:r>
          </a:p>
          <a:p>
            <a:pPr marL="297037" indent="-297037" defTabSz="452627">
              <a:spcBef>
                <a:spcPts val="600"/>
              </a:spcBef>
              <a:buClr>
                <a:srgbClr val="000000"/>
              </a:buClr>
              <a:defRPr b="1" sz="2772">
                <a:latin typeface="Courier New"/>
                <a:ea typeface="Courier New"/>
                <a:cs typeface="Courier New"/>
                <a:sym typeface="Courier New"/>
              </a:defRPr>
            </a:pPr>
            <a:r>
              <a:t>print days_of_week</a:t>
            </a:r>
          </a:p>
        </p:txBody>
      </p:sp>
      <p:sp>
        <p:nvSpPr>
          <p:cNvPr id="13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months = ['January', 'February']…"/>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months = ['January', 'February']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months.extend(['March', 'April' … ])</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.append() </a:t>
            </a:r>
            <a:r>
              <a:rPr b="0">
                <a:latin typeface="+mn-lt"/>
                <a:ea typeface="+mn-ea"/>
                <a:cs typeface="+mn-cs"/>
                <a:sym typeface="Century Gothic"/>
              </a:rPr>
              <a:t>adds one to the end</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.extend() </a:t>
            </a:r>
            <a:r>
              <a:rPr b="0">
                <a:latin typeface="+mn-lt"/>
                <a:ea typeface="+mn-ea"/>
                <a:cs typeface="+mn-cs"/>
                <a:sym typeface="Century Gothic"/>
              </a:rPr>
              <a:t>adds many</a:t>
            </a:r>
          </a:p>
        </p:txBody>
      </p:sp>
      <p:sp>
        <p:nvSpPr>
          <p:cNvPr id="13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Quick Exercise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 Remove the first month months.pop(0)…"/>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Remove the first month</a:t>
            </a:r>
            <a:br/>
            <a:r>
              <a:t>months.pop(0)</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Insert 'January' before index 0</a:t>
            </a:r>
            <a:br/>
            <a:r>
              <a:t>months.insert(0, 'January')</a:t>
            </a:r>
          </a:p>
        </p:txBody>
      </p:sp>
      <p:sp>
        <p:nvSpPr>
          <p:cNvPr id="14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Add/remove from the beginning of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42900">
              <a:spcBef>
                <a:spcPts val="700"/>
              </a:spcBef>
              <a:defRPr cap="all" sz="3000">
                <a:latin typeface="+mn-lt"/>
                <a:ea typeface="+mn-ea"/>
                <a:cs typeface="+mn-cs"/>
                <a:sym typeface="Century Gothic"/>
              </a:defRPr>
            </a:lvl1pPr>
          </a:lstStyle>
          <a:p>
            <a:pPr/>
            <a:r>
              <a:t>Add/remove from the beginning of a list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Review Lesson One…"/>
          <p:cNvSpPr txBox="1"/>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Review Lesson One</a:t>
            </a:r>
          </a:p>
          <a:p>
            <a:pPr marL="457200" indent="-457200">
              <a:buSzPct val="100000"/>
              <a:buFont typeface="Arial"/>
              <a:buChar char="•"/>
            </a:pPr>
            <a:r>
              <a:t>Learn what lists are</a:t>
            </a:r>
          </a:p>
          <a:p>
            <a:pPr marL="457200" indent="-457200">
              <a:buSzPct val="100000"/>
              <a:buFont typeface="Arial"/>
              <a:buChar char="•"/>
            </a:pPr>
            <a:r>
              <a:t>Learn how to add and remove items</a:t>
            </a:r>
          </a:p>
          <a:p>
            <a:pPr marL="457200" indent="-457200">
              <a:buSzPct val="100000"/>
              <a:buFont typeface="Arial"/>
              <a:buChar char="•"/>
            </a:pPr>
            <a:r>
              <a:t>Learn the situations lists are useful for</a:t>
            </a:r>
          </a:p>
          <a:p>
            <a:pPr marL="457200" indent="-457200">
              <a:buSzPct val="100000"/>
              <a:buFont typeface="Arial"/>
              <a:buChar char="•"/>
            </a:pPr>
            <a:r>
              <a:t>Learn how to use loops and lists together to make your programs powerful and flexible</a:t>
            </a:r>
          </a:p>
        </p:txBody>
      </p:sp>
      <p:sp>
        <p:nvSpPr>
          <p:cNvPr id="52" name="Slide Number"/>
          <p:cNvSpPr txBox="1"/>
          <p:nvPr>
            <p:ph type="sldNum" sz="quarter" idx="2"/>
          </p:nvPr>
        </p:nvSpPr>
        <p:spPr>
          <a:xfrm>
            <a:off x="56896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address = &quot;1133 19th St NW Washington, DC 20036&quot;…"/>
          <p:cNvSpPr txBox="1"/>
          <p:nvPr>
            <p:ph type="body" idx="1"/>
          </p:nvPr>
        </p:nvSpPr>
        <p:spPr>
          <a:prstGeom prst="rect">
            <a:avLst/>
          </a:prstGeom>
        </p:spPr>
        <p:txBody>
          <a:bodyPr>
            <a:normAutofit fontScale="100000" lnSpcReduction="0"/>
          </a:bodyPr>
          <a:lstStyle/>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b="1" sz="2660">
                <a:latin typeface="Courier New"/>
                <a:ea typeface="Courier New"/>
                <a:cs typeface="Courier New"/>
                <a:sym typeface="Courier New"/>
              </a:defRPr>
            </a:pPr>
            <a:r>
              <a:t>address = "1133 19th St NW Washington, DC 20036"</a:t>
            </a:r>
          </a:p>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b="1" sz="2660">
                <a:latin typeface="Courier New"/>
                <a:ea typeface="Courier New"/>
                <a:cs typeface="Courier New"/>
                <a:sym typeface="Courier New"/>
              </a:defRPr>
            </a:pPr>
            <a:r>
              <a:t>address_as_list = address.split(" ")</a:t>
            </a:r>
          </a:p>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sz="2660">
                <a:latin typeface="+mn-lt"/>
                <a:ea typeface="+mn-ea"/>
                <a:cs typeface="+mn-cs"/>
                <a:sym typeface="Century Gothic"/>
              </a:defRPr>
            </a:pPr>
            <a:r>
              <a:t>In this example, every time Python sees a space, it will use that to know where to split the string into a list (but you can use any character)</a:t>
            </a:r>
          </a:p>
        </p:txBody>
      </p:sp>
      <p:sp>
        <p:nvSpPr>
          <p:cNvPr id="14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strings -&gt;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-&gt; lists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he in keyword allows you to check whether a (smaller) string appears within a (larger) string…"/>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The</a:t>
            </a:r>
            <a:r>
              <a:t> in </a:t>
            </a:r>
            <a:r>
              <a:rPr b="0">
                <a:latin typeface="+mn-lt"/>
                <a:ea typeface="+mn-ea"/>
                <a:cs typeface="+mn-cs"/>
                <a:sym typeface="Century Gothic"/>
              </a:rPr>
              <a:t>keyword allows you to check whether a (smaller) string appears within a (larger) string</a:t>
            </a:r>
            <a:endParaRPr b="0">
              <a:latin typeface="+mn-lt"/>
              <a:ea typeface="+mn-ea"/>
              <a:cs typeface="+mn-cs"/>
              <a:sym typeface="Century Gothic"/>
            </a:endParaRP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'ann' in 'Shannon' # True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'SE' in address: # False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This works </a:t>
            </a:r>
            <a:r>
              <a:rPr b="0" i="1">
                <a:latin typeface="+mn-lt"/>
                <a:ea typeface="+mn-ea"/>
                <a:cs typeface="+mn-cs"/>
                <a:sym typeface="Century Gothic"/>
              </a:rPr>
              <a:t>just a little</a:t>
            </a:r>
            <a:r>
              <a:rPr b="0">
                <a:latin typeface="+mn-lt"/>
                <a:ea typeface="+mn-ea"/>
                <a:cs typeface="+mn-cs"/>
                <a:sym typeface="Century Gothic"/>
              </a:rPr>
              <a:t> differently with lists.</a:t>
            </a:r>
          </a:p>
        </p:txBody>
      </p:sp>
      <p:sp>
        <p:nvSpPr>
          <p:cNvPr id="15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is this in my st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is this in my string?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he in keyword allows you to check: does this exact list item appear in this lis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The</a:t>
            </a:r>
            <a:r>
              <a:t> in </a:t>
            </a:r>
            <a:r>
              <a:rPr b="0">
                <a:latin typeface="+mn-lt"/>
                <a:ea typeface="+mn-ea"/>
                <a:cs typeface="+mn-cs"/>
                <a:sym typeface="Century Gothic"/>
              </a:rPr>
              <a:t>keyword allows you to check: does this exact list item appear in this list?</a:t>
            </a:r>
            <a:endParaRPr b="0">
              <a:latin typeface="+mn-lt"/>
              <a:ea typeface="+mn-ea"/>
              <a:cs typeface="+mn-cs"/>
              <a:sym typeface="Century Gothic"/>
            </a:endParaRP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'Shannon' in attendees # True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'ann' in attendees # False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'Frankenstein' in attendees </a:t>
            </a:r>
            <a:br/>
            <a:r>
              <a:t># False … what a relief!</a:t>
            </a:r>
          </a:p>
        </p:txBody>
      </p:sp>
      <p:sp>
        <p:nvSpPr>
          <p:cNvPr id="16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is this in my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is this in my list?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Create a program that checks which quadrant an address belongs to.…"/>
          <p:cNvSpPr txBox="1"/>
          <p:nvPr>
            <p:ph type="body" idx="1"/>
          </p:nvPr>
        </p:nvSpPr>
        <p:spPr>
          <a:xfrm>
            <a:off x="674191" y="1354657"/>
            <a:ext cx="7816437" cy="4394211"/>
          </a:xfrm>
          <a:prstGeom prst="rect">
            <a:avLst/>
          </a:prstGeom>
        </p:spPr>
        <p:txBody>
          <a:bodyPr>
            <a:normAutofit fontScale="100000" lnSpcReduction="0"/>
          </a:bodyPr>
          <a:lstStyle/>
          <a:p>
            <a:pPr marL="0" indent="0" defTabSz="443484">
              <a:lnSpc>
                <a:spcPct val="120000"/>
              </a:lnSpc>
              <a:spcBef>
                <a:spcPts val="600"/>
              </a:spcBef>
              <a:buSzTx/>
              <a:buFontTx/>
              <a:buNone/>
              <a:defRPr sz="2716">
                <a:latin typeface="+mn-lt"/>
                <a:ea typeface="+mn-ea"/>
                <a:cs typeface="+mn-cs"/>
                <a:sym typeface="Century Gothic"/>
              </a:defRPr>
            </a:pPr>
            <a:r>
              <a:t>Create a program that checks which quadrant an address belongs to.</a:t>
            </a:r>
          </a:p>
          <a:p>
            <a:pPr marL="0" indent="0" defTabSz="443484">
              <a:lnSpc>
                <a:spcPct val="120000"/>
              </a:lnSpc>
              <a:spcBef>
                <a:spcPts val="600"/>
              </a:spcBef>
              <a:buSzTx/>
              <a:buFontTx/>
              <a:buNone/>
              <a:defRPr sz="2716">
                <a:latin typeface="+mn-lt"/>
                <a:ea typeface="+mn-ea"/>
                <a:cs typeface="+mn-cs"/>
                <a:sym typeface="Century Gothic"/>
              </a:defRPr>
            </a:pPr>
          </a:p>
          <a:p>
            <a:pPr marL="0" indent="0" defTabSz="443484">
              <a:lnSpc>
                <a:spcPct val="120000"/>
              </a:lnSpc>
              <a:spcBef>
                <a:spcPts val="600"/>
              </a:spcBef>
              <a:buSzTx/>
              <a:buFontTx/>
              <a:buNone/>
              <a:defRPr sz="2716">
                <a:latin typeface="+mn-lt"/>
                <a:ea typeface="+mn-ea"/>
                <a:cs typeface="+mn-cs"/>
                <a:sym typeface="Century Gothic"/>
              </a:defRPr>
            </a:pPr>
            <a:r>
              <a:t>If an address contains a quadrant (NW, NE, SE, SW), then add it to that quadrant's list.</a:t>
            </a:r>
          </a:p>
          <a:p>
            <a:pPr marL="0" indent="0" defTabSz="443484">
              <a:lnSpc>
                <a:spcPct val="120000"/>
              </a:lnSpc>
              <a:spcBef>
                <a:spcPts val="600"/>
              </a:spcBef>
              <a:buSzTx/>
              <a:buFontTx/>
              <a:buNone/>
              <a:defRPr sz="2716">
                <a:latin typeface="+mn-lt"/>
                <a:ea typeface="+mn-ea"/>
                <a:cs typeface="+mn-cs"/>
                <a:sym typeface="Century Gothic"/>
              </a:defRPr>
            </a:pPr>
          </a:p>
          <a:p>
            <a:pPr marL="0" indent="0" defTabSz="443484">
              <a:lnSpc>
                <a:spcPct val="120000"/>
              </a:lnSpc>
              <a:spcBef>
                <a:spcPts val="600"/>
              </a:spcBef>
              <a:buSzTx/>
              <a:buFontTx/>
              <a:buNone/>
              <a:defRPr sz="2716">
                <a:latin typeface="+mn-lt"/>
                <a:ea typeface="+mn-ea"/>
                <a:cs typeface="+mn-cs"/>
                <a:sym typeface="Century Gothic"/>
              </a:defRPr>
            </a:pPr>
            <a:r>
              <a:t>Do this with a handful of addresses and print the contents of each list.</a:t>
            </a:r>
          </a:p>
        </p:txBody>
      </p:sp>
      <p:sp>
        <p:nvSpPr>
          <p:cNvPr id="16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group Exercise &amp; Lunch"/>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group Exercise &amp; Lunch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ttendees = ['Shannon', 'Jenn', 'Grace', ...]…"/>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attendees = ['Shannon', 'Jenn', 'Grace', ...]</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name in attendees:</a:t>
            </a:r>
            <a:br/>
            <a:r>
              <a:t>   print name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p:txBody>
      </p:sp>
      <p:sp>
        <p:nvSpPr>
          <p:cNvPr id="17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for each item in this lis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item in this list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days = ['Monday','Tuesday',…]…"/>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days = ['Monday','Tuesday',…]</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day in days:</a:t>
            </a:r>
            <a:br/>
            <a:r>
              <a:t>   print day</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p:txBody>
      </p:sp>
      <p:sp>
        <p:nvSpPr>
          <p:cNvPr id="17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 do something with that item"/>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 do something with that item</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 Most common: range from 0 to … range(5) # [0, 1, 2, 3, 4]…"/>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Most common: range from 0 to …</a:t>
            </a:r>
            <a:br/>
            <a:r>
              <a:t>range(5) # [0, 1, 2, 3, 4]</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range(start, stop)</a:t>
            </a:r>
            <a:br/>
            <a:r>
              <a:t>range(5, 10) # [5, 6, 7, 8, 9]</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rPr b="1">
                <a:latin typeface="Courier New"/>
                <a:ea typeface="Courier New"/>
                <a:cs typeface="Courier New"/>
                <a:sym typeface="Courier New"/>
              </a:rPr>
              <a:t>range()</a:t>
            </a:r>
            <a:r>
              <a:t> creates a list of numbers.</a:t>
            </a:r>
          </a:p>
          <a:p>
            <a:pPr marL="300037" indent="-300037">
              <a:spcBef>
                <a:spcPts val="600"/>
              </a:spcBef>
              <a:buClr>
                <a:srgbClr val="000000"/>
              </a:buClr>
              <a:defRPr sz="2800">
                <a:latin typeface="+mn-lt"/>
                <a:ea typeface="+mn-ea"/>
                <a:cs typeface="+mn-cs"/>
                <a:sym typeface="Century Gothic"/>
              </a:defRPr>
            </a:pPr>
            <a:r>
              <a:t>If we have a list, we can loop over it.</a:t>
            </a:r>
          </a:p>
        </p:txBody>
      </p:sp>
      <p:sp>
        <p:nvSpPr>
          <p:cNvPr id="18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if we have a list, we can loop over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4047">
              <a:spcBef>
                <a:spcPts val="800"/>
              </a:spcBef>
              <a:defRPr cap="all" sz="3359">
                <a:latin typeface="+mn-lt"/>
                <a:ea typeface="+mn-ea"/>
                <a:cs typeface="+mn-cs"/>
                <a:sym typeface="Century Gothic"/>
              </a:defRPr>
            </a:lvl1pPr>
          </a:lstStyle>
          <a:p>
            <a:pPr/>
            <a:r>
              <a:t>if we have a list, we can loop over it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for number in range(10):…"/>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number in range(10):</a:t>
            </a:r>
          </a:p>
          <a:p>
            <a:pPr lvl="2" marL="0" indent="457200">
              <a:spcBef>
                <a:spcPts val="600"/>
              </a:spcBef>
              <a:buSzTx/>
              <a:buFontTx/>
              <a:buNone/>
              <a:defRPr b="1" sz="2800">
                <a:latin typeface="Courier New"/>
                <a:ea typeface="Courier New"/>
                <a:cs typeface="Courier New"/>
                <a:sym typeface="Courier New"/>
              </a:defRPr>
            </a:pPr>
            <a:r>
              <a:t>	print number</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Use this when you need to do a task a certain number of times</a:t>
            </a:r>
          </a:p>
          <a:p>
            <a:pPr marL="300037" indent="-300037">
              <a:spcBef>
                <a:spcPts val="600"/>
              </a:spcBef>
              <a:buClr>
                <a:srgbClr val="000000"/>
              </a:buClr>
              <a:defRPr sz="2800">
                <a:latin typeface="+mn-lt"/>
                <a:ea typeface="+mn-ea"/>
                <a:cs typeface="+mn-cs"/>
                <a:sym typeface="Century Gothic"/>
              </a:defRPr>
            </a:pPr>
          </a:p>
          <a:p>
            <a:pPr marL="300037" indent="-300037">
              <a:spcBef>
                <a:spcPts val="600"/>
              </a:spcBef>
              <a:buClr>
                <a:srgbClr val="000000"/>
              </a:buClr>
              <a:defRPr sz="2800">
                <a:latin typeface="+mn-lt"/>
                <a:ea typeface="+mn-ea"/>
                <a:cs typeface="+mn-cs"/>
                <a:sym typeface="Century Gothic"/>
              </a:defRPr>
            </a:pPr>
            <a:r>
              <a:t>Remember: </a:t>
            </a:r>
            <a:r>
              <a:rPr b="1">
                <a:latin typeface="Courier New"/>
                <a:ea typeface="Courier New"/>
                <a:cs typeface="Courier New"/>
                <a:sym typeface="Courier New"/>
              </a:rPr>
              <a:t>range()</a:t>
            </a:r>
            <a:r>
              <a:t> creates a list, and a </a:t>
            </a:r>
            <a:r>
              <a:rPr b="1">
                <a:latin typeface="Courier New"/>
                <a:ea typeface="Courier New"/>
                <a:cs typeface="Courier New"/>
                <a:sym typeface="Courier New"/>
              </a:rPr>
              <a:t>for</a:t>
            </a:r>
            <a:r>
              <a:t> loop will do something for each item in a list.</a:t>
            </a:r>
          </a:p>
        </p:txBody>
      </p:sp>
      <p:sp>
        <p:nvSpPr>
          <p:cNvPr id="19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for each number in this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number in this list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for week in range(1, 5):…"/>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week in range(1, 5):</a:t>
            </a:r>
          </a:p>
          <a:p>
            <a:pPr marL="0" indent="0">
              <a:spcBef>
                <a:spcPts val="600"/>
              </a:spcBef>
              <a:buSzTx/>
              <a:buFontTx/>
              <a:buNone/>
              <a:defRPr b="1" sz="2800">
                <a:latin typeface="Courier New"/>
                <a:ea typeface="Courier New"/>
                <a:cs typeface="Courier New"/>
                <a:sym typeface="Courier New"/>
              </a:defRPr>
            </a:pPr>
            <a:r>
              <a:t>		print "Week {0}".format(week)</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a:p>
            <a:pPr marL="0" indent="0">
              <a:spcBef>
                <a:spcPts val="600"/>
              </a:spcBef>
              <a:buSzTx/>
              <a:buFontTx/>
              <a:buNone/>
              <a:defRPr sz="2800">
                <a:latin typeface="+mn-lt"/>
                <a:ea typeface="+mn-ea"/>
                <a:cs typeface="+mn-cs"/>
                <a:sym typeface="Century Gothic"/>
              </a:defRPr>
            </a:pPr>
          </a:p>
          <a:p>
            <a:pPr marL="0" indent="0">
              <a:spcBef>
                <a:spcPts val="600"/>
              </a:spcBef>
              <a:buSzTx/>
              <a:buFontTx/>
              <a:buNone/>
              <a:defRPr sz="2800">
                <a:latin typeface="+mn-lt"/>
                <a:ea typeface="+mn-ea"/>
                <a:cs typeface="+mn-cs"/>
                <a:sym typeface="Century Gothic"/>
              </a:defRPr>
            </a:pPr>
            <a:r>
              <a:t>range(1, 5) is equivalent to [1, 2, 3, 4]</a:t>
            </a:r>
          </a:p>
        </p:txBody>
      </p:sp>
      <p:sp>
        <p:nvSpPr>
          <p:cNvPr id="19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for each number in this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number in this list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for week in range(1, 5):…"/>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for week in range(1, 5):</a:t>
            </a:r>
          </a:p>
          <a:p>
            <a:pPr marL="0" indent="0" defTabSz="406908">
              <a:spcBef>
                <a:spcPts val="500"/>
              </a:spcBef>
              <a:buSzTx/>
              <a:buFontTx/>
              <a:buNone/>
              <a:defRPr b="1" sz="2492">
                <a:latin typeface="Courier New"/>
                <a:ea typeface="Courier New"/>
                <a:cs typeface="Courier New"/>
                <a:sym typeface="Courier New"/>
              </a:defRPr>
            </a:pPr>
            <a:r>
              <a:t>		print "Week {0}".format(week)</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day in days:</a:t>
            </a:r>
          </a:p>
          <a:p>
            <a:pPr marL="0" indent="0" defTabSz="406908">
              <a:spcBef>
                <a:spcPts val="500"/>
              </a:spcBef>
              <a:buSzTx/>
              <a:buFontTx/>
              <a:buNone/>
              <a:defRPr b="1" sz="2492">
                <a:latin typeface="Courier New"/>
                <a:ea typeface="Courier New"/>
                <a:cs typeface="Courier New"/>
                <a:sym typeface="Courier New"/>
              </a:defRPr>
            </a:pPr>
            <a:r>
              <a:t>				print day</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sz="2492">
                <a:latin typeface="+mn-lt"/>
                <a:ea typeface="+mn-ea"/>
                <a:cs typeface="+mn-cs"/>
                <a:sym typeface="Century Gothic"/>
              </a:defRPr>
            </a:pPr>
            <a:r>
              <a:t>Notice how the days loop is indented.</a:t>
            </a:r>
          </a:p>
          <a:p>
            <a:pPr marL="0" indent="0" defTabSz="406908">
              <a:spcBef>
                <a:spcPts val="500"/>
              </a:spcBef>
              <a:buSzTx/>
              <a:buFontTx/>
              <a:buNone/>
              <a:defRPr sz="2492">
                <a:latin typeface="+mn-lt"/>
                <a:ea typeface="+mn-ea"/>
                <a:cs typeface="+mn-cs"/>
                <a:sym typeface="Century Gothic"/>
              </a:defRPr>
            </a:pPr>
            <a:r>
              <a:t>What happens if it's at the same indentation level as the weeks loop?</a:t>
            </a:r>
          </a:p>
        </p:txBody>
      </p:sp>
      <p:sp>
        <p:nvSpPr>
          <p:cNvPr id="20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nested For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nested For loops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Variables are names that you can assign values to…"/>
          <p:cNvSpPr txBox="1"/>
          <p:nvPr>
            <p:ph type="body" idx="1"/>
          </p:nvPr>
        </p:nvSpPr>
        <p:spPr>
          <a:prstGeom prst="rect">
            <a:avLst/>
          </a:prstGeom>
        </p:spPr>
        <p:txBody>
          <a:bodyPr>
            <a:normAutofit fontScale="100000" lnSpcReduction="0"/>
          </a:bodyPr>
          <a:lstStyle/>
          <a:p>
            <a:pPr>
              <a:spcBef>
                <a:spcPts val="1200"/>
              </a:spcBef>
              <a:buClr>
                <a:srgbClr val="000000"/>
              </a:buClr>
            </a:pPr>
            <a:r>
              <a:t>Variables are names that you can assign values to</a:t>
            </a:r>
            <a:br/>
          </a:p>
          <a:p>
            <a:pPr>
              <a:spcBef>
                <a:spcPts val="1200"/>
              </a:spcBef>
              <a:buClr>
                <a:srgbClr val="000000"/>
              </a:buClr>
            </a:pPr>
            <a:r>
              <a:t>Variables can contain numbers, strings, lists, True/False, any type of information you want to store!</a:t>
            </a:r>
            <a:br/>
          </a:p>
          <a:p>
            <a:pPr>
              <a:spcBef>
                <a:spcPts val="1200"/>
              </a:spcBef>
              <a:buClr>
                <a:srgbClr val="000000"/>
              </a:buClr>
            </a:pPr>
            <a:r>
              <a:t>Variable names can contain letters and underscores and should be descriptive (can you tell what it's used for?)</a:t>
            </a:r>
          </a:p>
        </p:txBody>
      </p:sp>
      <p:sp>
        <p:nvSpPr>
          <p:cNvPr id="5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for month in months:…"/>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for month in months:</a:t>
            </a:r>
          </a:p>
          <a:p>
            <a:pPr marL="0" indent="0" defTabSz="406908">
              <a:spcBef>
                <a:spcPts val="500"/>
              </a:spcBef>
              <a:buSzTx/>
              <a:buFontTx/>
              <a:buNone/>
              <a:defRPr b="1" sz="2492">
                <a:latin typeface="Courier New"/>
                <a:ea typeface="Courier New"/>
                <a:cs typeface="Courier New"/>
                <a:sym typeface="Courier New"/>
              </a:defRPr>
            </a:pPr>
            <a:r>
              <a:t>		print month</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week in range(1, 5):</a:t>
            </a:r>
          </a:p>
          <a:p>
            <a:pPr marL="0" indent="0" defTabSz="406908">
              <a:spcBef>
                <a:spcPts val="500"/>
              </a:spcBef>
              <a:buSzTx/>
              <a:buFontTx/>
              <a:buNone/>
              <a:defRPr b="1" sz="2492">
                <a:latin typeface="Courier New"/>
                <a:ea typeface="Courier New"/>
                <a:cs typeface="Courier New"/>
                <a:sym typeface="Courier New"/>
              </a:defRPr>
            </a:pPr>
            <a:r>
              <a:t>				print "Week {0}".format(week)</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day in days:</a:t>
            </a:r>
          </a:p>
          <a:p>
            <a:pPr marL="0" indent="0" defTabSz="406908">
              <a:spcBef>
                <a:spcPts val="500"/>
              </a:spcBef>
              <a:buSzTx/>
              <a:buFontTx/>
              <a:buNone/>
              <a:defRPr b="1" sz="2492">
                <a:latin typeface="Courier New"/>
                <a:ea typeface="Courier New"/>
                <a:cs typeface="Courier New"/>
                <a:sym typeface="Courier New"/>
              </a:defRPr>
            </a:pPr>
            <a:r>
              <a:t>						print day</a:t>
            </a:r>
          </a:p>
        </p:txBody>
      </p:sp>
      <p:sp>
        <p:nvSpPr>
          <p:cNvPr id="20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loops within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loops within loops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Normally, a for loop gives you each item in a list one at a time…"/>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Normally, a </a:t>
            </a:r>
            <a:r>
              <a:t>for </a:t>
            </a:r>
            <a:r>
              <a:rPr b="0">
                <a:latin typeface="+mn-lt"/>
                <a:ea typeface="+mn-ea"/>
                <a:cs typeface="+mn-cs"/>
                <a:sym typeface="Century Gothic"/>
              </a:rPr>
              <a:t>loop gives you each item in a list one at a time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enumerate() </a:t>
            </a:r>
            <a:r>
              <a:rPr b="0">
                <a:latin typeface="+mn-lt"/>
                <a:ea typeface="+mn-ea"/>
                <a:cs typeface="+mn-cs"/>
                <a:sym typeface="Century Gothic"/>
              </a:rPr>
              <a:t>is a function that you use with a for loop to get the index (position) of that list item, too.</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Commonly used when you need to change each item in a list one at a time.</a:t>
            </a:r>
          </a:p>
        </p:txBody>
      </p:sp>
      <p:sp>
        <p:nvSpPr>
          <p:cNvPr id="21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enumerat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enumerate(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We're going to beat the lunchtime slump by taking attendance again now - twice!"/>
          <p:cNvSpPr txBox="1"/>
          <p:nvPr>
            <p:ph type="body" idx="1"/>
          </p:nvPr>
        </p:nvSpPr>
        <p:spPr>
          <a:prstGeom prst="rect">
            <a:avLst/>
          </a:prstGeom>
        </p:spPr>
        <p:txBody>
          <a:bodyPr>
            <a:normAutofit fontScale="100000" lnSpcReduction="0"/>
          </a:bodyPr>
          <a:lstStyle>
            <a:lvl1pPr marL="0" indent="0">
              <a:spcBef>
                <a:spcPts val="600"/>
              </a:spcBef>
              <a:buSzTx/>
              <a:buFontTx/>
              <a:buNone/>
              <a:defRPr sz="2800">
                <a:latin typeface="+mn-lt"/>
                <a:ea typeface="+mn-ea"/>
                <a:cs typeface="+mn-cs"/>
                <a:sym typeface="Century Gothic"/>
              </a:defRPr>
            </a:lvl1pPr>
          </a:lstStyle>
          <a:p>
            <a:pPr/>
            <a:r>
              <a:t>We're going to beat the lunchtime slump by taking attendance again now - twice!</a:t>
            </a:r>
          </a:p>
        </p:txBody>
      </p:sp>
      <p:sp>
        <p:nvSpPr>
          <p:cNvPr id="21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enumerat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enumerate( )</a:t>
            </a:r>
          </a:p>
        </p:txBody>
      </p:sp>
      <p:pic>
        <p:nvPicPr>
          <p:cNvPr id="221" name="enumerate_1.png" descr="enumerate_1.png"/>
          <p:cNvPicPr>
            <a:picLocks noChangeAspect="1"/>
          </p:cNvPicPr>
          <p:nvPr/>
        </p:nvPicPr>
        <p:blipFill>
          <a:blip r:embed="rId3">
            <a:extLst/>
          </a:blip>
          <a:stretch>
            <a:fillRect/>
          </a:stretch>
        </p:blipFill>
        <p:spPr>
          <a:xfrm>
            <a:off x="1663700" y="2823023"/>
            <a:ext cx="5816600" cy="1181101"/>
          </a:xfrm>
          <a:prstGeom prst="rect">
            <a:avLst/>
          </a:prstGeom>
          <a:ln w="12700">
            <a:miter lim="400000"/>
          </a:ln>
        </p:spPr>
      </p:pic>
      <p:pic>
        <p:nvPicPr>
          <p:cNvPr id="222" name="enumerate-2.png" descr="enumerate-2.png"/>
          <p:cNvPicPr>
            <a:picLocks noChangeAspect="1"/>
          </p:cNvPicPr>
          <p:nvPr/>
        </p:nvPicPr>
        <p:blipFill>
          <a:blip r:embed="rId4">
            <a:extLst/>
          </a:blip>
          <a:stretch>
            <a:fillRect/>
          </a:stretch>
        </p:blipFill>
        <p:spPr>
          <a:xfrm>
            <a:off x="112364" y="4509918"/>
            <a:ext cx="8940091" cy="957868"/>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Normally, a for loop lets you use each item in a single list one at a time…"/>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Normally, a </a:t>
            </a:r>
            <a:r>
              <a:t>for </a:t>
            </a:r>
            <a:r>
              <a:rPr b="0">
                <a:latin typeface="+mn-lt"/>
                <a:ea typeface="+mn-ea"/>
                <a:cs typeface="+mn-cs"/>
                <a:sym typeface="Century Gothic"/>
              </a:rPr>
              <a:t>loop lets you use each item in a single list one at a time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zip() </a:t>
            </a:r>
            <a:r>
              <a:rPr b="0">
                <a:latin typeface="+mn-lt"/>
                <a:ea typeface="+mn-ea"/>
                <a:cs typeface="+mn-cs"/>
                <a:sym typeface="Century Gothic"/>
              </a:rPr>
              <a:t>is a function that you use with a for loop to use each item in multiple lists all at once.</a:t>
            </a:r>
          </a:p>
        </p:txBody>
      </p:sp>
      <p:sp>
        <p:nvSpPr>
          <p:cNvPr id="22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zip( ) multiple lists together like a zipper"/>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5760">
              <a:spcBef>
                <a:spcPts val="700"/>
              </a:spcBef>
              <a:defRPr cap="all" sz="3200">
                <a:latin typeface="+mn-lt"/>
                <a:ea typeface="+mn-ea"/>
                <a:cs typeface="+mn-cs"/>
                <a:sym typeface="Century Gothic"/>
              </a:defRPr>
            </a:lvl1pPr>
          </a:lstStyle>
          <a:p>
            <a:pPr/>
            <a:r>
              <a:t>zip( ) multiple lists together like a zipper</a:t>
            </a:r>
          </a:p>
        </p:txBody>
      </p:sp>
      <p:pic>
        <p:nvPicPr>
          <p:cNvPr id="229" name="abbrev_zip.png" descr="abbrev_zip.png"/>
          <p:cNvPicPr>
            <a:picLocks noChangeAspect="1"/>
          </p:cNvPicPr>
          <p:nvPr/>
        </p:nvPicPr>
        <p:blipFill>
          <a:blip r:embed="rId3">
            <a:extLst/>
          </a:blip>
          <a:stretch>
            <a:fillRect/>
          </a:stretch>
        </p:blipFill>
        <p:spPr>
          <a:xfrm>
            <a:off x="10409" y="4339833"/>
            <a:ext cx="9144001" cy="141436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A for loop lets you use each item in a single list one at a time, which is great for performing actions a certain number of times.…"/>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A </a:t>
            </a:r>
            <a:r>
              <a:t>for </a:t>
            </a:r>
            <a:r>
              <a:rPr b="0">
                <a:latin typeface="+mn-lt"/>
                <a:ea typeface="+mn-ea"/>
                <a:cs typeface="+mn-cs"/>
                <a:sym typeface="Century Gothic"/>
              </a:rPr>
              <a:t>loop lets you use each item in a single list one at a time, which is great for performing actions a certain number of times.</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while </a:t>
            </a:r>
            <a:r>
              <a:rPr b="0">
                <a:latin typeface="+mn-lt"/>
                <a:ea typeface="+mn-ea"/>
                <a:cs typeface="+mn-cs"/>
                <a:sym typeface="Century Gothic"/>
              </a:rPr>
              <a:t>loops are the cousins of conditionals. </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Like an if statement, while will ask "is this true?"</a:t>
            </a:r>
            <a:endParaRPr b="0">
              <a:latin typeface="+mn-lt"/>
              <a:ea typeface="+mn-ea"/>
              <a:cs typeface="+mn-cs"/>
              <a:sym typeface="Century Gothic"/>
            </a:endParaRPr>
          </a:p>
        </p:txBody>
      </p:sp>
      <p:sp>
        <p:nvSpPr>
          <p:cNvPr id="234"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while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while loops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if bread &gt;= 2:…"/>
          <p:cNvSpPr txBox="1"/>
          <p:nvPr>
            <p:ph type="body" idx="1"/>
          </p:nvPr>
        </p:nvSpPr>
        <p:spPr>
          <a:xfrm>
            <a:off x="457200" y="1298980"/>
            <a:ext cx="8229600" cy="4394211"/>
          </a:xfrm>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if bread &gt;= 2:</a:t>
            </a:r>
          </a:p>
          <a:p>
            <a:pPr marL="0" indent="0">
              <a:spcBef>
                <a:spcPts val="600"/>
              </a:spcBef>
              <a:buSzTx/>
              <a:buFontTx/>
              <a:buNone/>
              <a:defRPr b="1" sz="2800">
                <a:latin typeface="Courier New"/>
                <a:ea typeface="Courier New"/>
                <a:cs typeface="Courier New"/>
                <a:sym typeface="Courier New"/>
              </a:defRPr>
            </a:pPr>
            <a:r>
              <a:t>	print "I'm making a sandwich"</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while bread &gt;= 2:</a:t>
            </a:r>
          </a:p>
          <a:p>
            <a:pPr marL="0" indent="0">
              <a:spcBef>
                <a:spcPts val="600"/>
              </a:spcBef>
              <a:buSzTx/>
              <a:buFontTx/>
              <a:buNone/>
              <a:defRPr b="1" sz="2800">
                <a:latin typeface="Courier New"/>
                <a:ea typeface="Courier New"/>
                <a:cs typeface="Courier New"/>
                <a:sym typeface="Courier New"/>
              </a:defRPr>
            </a:pPr>
            <a:r>
              <a:t>	print "I'm making a sandwich"</a:t>
            </a:r>
          </a:p>
          <a:p>
            <a:pPr marL="0" indent="0">
              <a:spcBef>
                <a:spcPts val="600"/>
              </a:spcBef>
              <a:buSzTx/>
              <a:buFontTx/>
              <a:buNone/>
              <a:defRPr b="1" sz="2800">
                <a:latin typeface="Courier New"/>
                <a:ea typeface="Courier New"/>
                <a:cs typeface="Courier New"/>
                <a:sym typeface="Courier New"/>
              </a:defRPr>
            </a:pPr>
            <a:r>
              <a:t>	bread = bread - 2</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u="sng">
                <a:solidFill>
                  <a:srgbClr val="0000FF"/>
                </a:solidFill>
                <a:uFill>
                  <a:solidFill>
                    <a:srgbClr val="0000FF"/>
                  </a:solidFill>
                </a:uFill>
                <a:hlinkClick r:id="rId3" invalidUrl="" action="" tgtFrame="" tooltip="" history="1" highlightClick="0" endSnd="0"/>
              </a:rPr>
              <a:t>What if you forget "bread = bread - 2"</a:t>
            </a:r>
          </a:p>
        </p:txBody>
      </p:sp>
      <p:sp>
        <p:nvSpPr>
          <p:cNvPr id="24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while loops: as long as this is tru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while loops: as long as this is true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On my Github's python-lessons repo, in the playtime folder:…"/>
          <p:cNvSpPr txBox="1"/>
          <p:nvPr>
            <p:ph type="body" idx="1"/>
          </p:nvPr>
        </p:nvSpPr>
        <p:spPr>
          <a:prstGeom prst="rect">
            <a:avLst/>
          </a:prstGeom>
        </p:spPr>
        <p:txBody>
          <a:bodyPr>
            <a:normAutofit fontScale="100000" lnSpcReduction="0"/>
          </a:bodyPr>
          <a:lstStyle/>
          <a:p>
            <a:pPr marL="0" indent="0">
              <a:spcBef>
                <a:spcPts val="600"/>
              </a:spcBef>
              <a:buSzTx/>
              <a:buFontTx/>
              <a:buNone/>
              <a:defRPr sz="2800">
                <a:latin typeface="+mn-lt"/>
                <a:ea typeface="+mn-ea"/>
                <a:cs typeface="+mn-cs"/>
                <a:sym typeface="Century Gothic"/>
              </a:defRPr>
            </a:pPr>
            <a:r>
              <a:t>On my Github's </a:t>
            </a:r>
            <a:r>
              <a:rPr b="1" u="sng">
                <a:solidFill>
                  <a:srgbClr val="0000FF"/>
                </a:solidFill>
                <a:uFill>
                  <a:solidFill>
                    <a:srgbClr val="0000FF"/>
                  </a:solidFill>
                </a:uFill>
                <a:hlinkClick r:id="rId2" invalidUrl="" action="" tgtFrame="" tooltip="" history="1" highlightClick="0" endSnd="0"/>
              </a:rPr>
              <a:t>python-lessons</a:t>
            </a:r>
            <a:r>
              <a:t> repo, in the playtime folder:</a:t>
            </a:r>
          </a:p>
          <a:p>
            <a:pPr marL="0" indent="0">
              <a:spcBef>
                <a:spcPts val="600"/>
              </a:spcBef>
              <a:buSzTx/>
              <a:buFontTx/>
              <a:buNone/>
              <a:defRPr b="1" sz="2800">
                <a:latin typeface="Courier New"/>
                <a:ea typeface="Courier New"/>
                <a:cs typeface="Courier New"/>
                <a:sym typeface="Courier New"/>
              </a:defRPr>
            </a:pPr>
          </a:p>
          <a:p>
            <a:pPr lvl="1" marL="661736" indent="-280736">
              <a:spcBef>
                <a:spcPts val="600"/>
              </a:spcBef>
              <a:buFontTx/>
              <a:buChar char="•"/>
              <a:defRPr sz="2800">
                <a:latin typeface="+mn-lt"/>
                <a:ea typeface="+mn-ea"/>
                <a:cs typeface="+mn-cs"/>
                <a:sym typeface="Century Gothic"/>
              </a:defRPr>
            </a:pPr>
            <a:r>
              <a:t>Beginner: </a:t>
            </a:r>
            <a:r>
              <a:rPr u="sng">
                <a:solidFill>
                  <a:srgbClr val="0000FF"/>
                </a:solidFill>
                <a:uFill>
                  <a:solidFill>
                    <a:srgbClr val="0000FF"/>
                  </a:solidFill>
                </a:uFill>
                <a:hlinkClick r:id="rId3" invalidUrl="" action="" tgtFrame="" tooltip="" history="1" highlightClick="0" endSnd="0"/>
              </a:rPr>
              <a:t>PB&amp;J While Loop</a:t>
            </a:r>
          </a:p>
          <a:p>
            <a:pPr lvl="1" marL="661736" indent="-280736">
              <a:spcBef>
                <a:spcPts val="600"/>
              </a:spcBef>
              <a:buFontTx/>
              <a:buChar char="•"/>
              <a:defRPr sz="2800">
                <a:latin typeface="+mn-lt"/>
                <a:ea typeface="+mn-ea"/>
                <a:cs typeface="+mn-cs"/>
                <a:sym typeface="Century Gothic"/>
              </a:defRPr>
            </a:pPr>
            <a:r>
              <a:t>Beginner: </a:t>
            </a:r>
            <a:r>
              <a:rPr u="sng">
                <a:solidFill>
                  <a:srgbClr val="0000FF"/>
                </a:solidFill>
                <a:uFill>
                  <a:solidFill>
                    <a:srgbClr val="0000FF"/>
                  </a:solidFill>
                </a:uFill>
                <a:hlinkClick r:id="rId4" invalidUrl="" action="" tgtFrame="" tooltip="" history="1" highlightClick="0" endSnd="0"/>
              </a:rPr>
              <a:t>99 bottles of beer on the wall</a:t>
            </a:r>
          </a:p>
          <a:p>
            <a:pPr lvl="1" marL="661736" indent="-280736">
              <a:spcBef>
                <a:spcPts val="600"/>
              </a:spcBef>
              <a:buFontTx/>
              <a:buChar char="•"/>
              <a:defRPr sz="2800">
                <a:latin typeface="+mn-lt"/>
                <a:ea typeface="+mn-ea"/>
                <a:cs typeface="+mn-cs"/>
                <a:sym typeface="Century Gothic"/>
              </a:defRPr>
            </a:pPr>
            <a:r>
              <a:t>Intermediate: </a:t>
            </a:r>
            <a:r>
              <a:rPr u="sng">
                <a:solidFill>
                  <a:srgbClr val="0000FF"/>
                </a:solidFill>
                <a:uFill>
                  <a:solidFill>
                    <a:srgbClr val="0000FF"/>
                  </a:solidFill>
                </a:uFill>
                <a:hlinkClick r:id="rId5" invalidUrl="" action="" tgtFrame="" tooltip="" history="1" highlightClick="0" endSnd="0"/>
              </a:rPr>
              <a:t>States Drop-down menu</a:t>
            </a:r>
            <a:r>
              <a:t> </a:t>
            </a:r>
          </a:p>
        </p:txBody>
      </p:sp>
      <p:sp>
        <p:nvSpPr>
          <p:cNvPr id="246"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EXERCIS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All about Lists…"/>
          <p:cNvSpPr txBox="1"/>
          <p:nvPr>
            <p:ph type="body" idx="1"/>
          </p:nvPr>
        </p:nvSpPr>
        <p:spPr>
          <a:prstGeom prst="rect">
            <a:avLst/>
          </a:prstGeom>
        </p:spPr>
        <p:txBody>
          <a:bodyPr>
            <a:normAutofit fontScale="100000" lnSpcReduction="0"/>
          </a:bodyPr>
          <a:lstStyle/>
          <a:p>
            <a:pPr marL="0" indent="0" defTabSz="452627">
              <a:spcBef>
                <a:spcPts val="600"/>
              </a:spcBef>
              <a:buSzTx/>
              <a:buFontTx/>
              <a:buNone/>
              <a:defRPr sz="2772">
                <a:latin typeface="+mn-lt"/>
                <a:ea typeface="+mn-ea"/>
                <a:cs typeface="+mn-cs"/>
                <a:sym typeface="Century Gothic"/>
              </a:defRPr>
            </a:pPr>
            <a:r>
              <a:t>All about Lists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2" invalidUrl="" action="" tgtFrame="" tooltip="" history="1" highlightClick="0" endSnd="0"/>
              </a:rPr>
              <a:t>https://github.com/shannonturner/python-lessons/tree/master/section_04_(lists)</a:t>
            </a:r>
          </a:p>
          <a:p>
            <a:pPr marL="0" indent="0" defTabSz="452627">
              <a:spcBef>
                <a:spcPts val="600"/>
              </a:spcBef>
              <a:buSzTx/>
              <a:buFontTx/>
              <a:buNone/>
              <a:defRPr sz="2772">
                <a:latin typeface="+mn-lt"/>
                <a:ea typeface="+mn-ea"/>
                <a:cs typeface="+mn-cs"/>
                <a:sym typeface="Century Gothic"/>
              </a:defRPr>
            </a:pPr>
            <a:r>
              <a:t>All about Loops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3" invalidUrl="" action="" tgtFrame="" tooltip="" history="1" highlightClick="0" endSnd="0"/>
              </a:rPr>
              <a:t>https://github.com/shannonturner/python-lessons/tree/master/section_05_(loops)</a:t>
            </a:r>
          </a:p>
          <a:p>
            <a:pPr marL="0" indent="0" defTabSz="452627">
              <a:spcBef>
                <a:spcPts val="600"/>
              </a:spcBef>
              <a:buSzTx/>
              <a:buFontTx/>
              <a:buNone/>
              <a:defRPr sz="2772">
                <a:latin typeface="+mn-lt"/>
                <a:ea typeface="+mn-ea"/>
                <a:cs typeface="+mn-cs"/>
                <a:sym typeface="Century Gothic"/>
              </a:defRPr>
            </a:pPr>
            <a:r>
              <a:t>All about Strings to lists, lists to strings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4" invalidUrl="" action="" tgtFrame="" tooltip="" history="1" highlightClick="0" endSnd="0"/>
              </a:rPr>
              <a:t>https://github.com/shannonturner/python-lessons/tree/master/section_06_(str-list)</a:t>
            </a:r>
          </a:p>
        </p:txBody>
      </p:sp>
      <p:sp>
        <p:nvSpPr>
          <p:cNvPr id="25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Code samp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Code samples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trings (text) can contain anything that you can type out on the keyboard…"/>
          <p:cNvSpPr txBox="1"/>
          <p:nvPr>
            <p:ph type="body" idx="1"/>
          </p:nvPr>
        </p:nvSpPr>
        <p:spPr>
          <a:prstGeom prst="rect">
            <a:avLst/>
          </a:prstGeom>
        </p:spPr>
        <p:txBody>
          <a:bodyPr>
            <a:normAutofit fontScale="100000" lnSpcReduction="0"/>
          </a:bodyPr>
          <a:lstStyle/>
          <a:p>
            <a:pPr>
              <a:spcBef>
                <a:spcPts val="1200"/>
              </a:spcBef>
              <a:buClr>
                <a:srgbClr val="000000"/>
              </a:buClr>
            </a:pPr>
            <a:r>
              <a:t>Strings (text) can contain anything that you can type out on the keyboard</a:t>
            </a:r>
            <a:br/>
          </a:p>
          <a:p>
            <a:pPr>
              <a:spcBef>
                <a:spcPts val="1200"/>
              </a:spcBef>
              <a:buClr>
                <a:srgbClr val="000000"/>
              </a:buClr>
            </a:pPr>
            <a:r>
              <a:t>Strings are commonly used for names, phone numbers, email addresses, other addresses, URLs, and so much more!</a:t>
            </a:r>
            <a:br/>
          </a:p>
          <a:p>
            <a:pPr>
              <a:spcBef>
                <a:spcPts val="1200"/>
              </a:spcBef>
              <a:buClr>
                <a:srgbClr val="000000"/>
              </a:buClr>
            </a:pPr>
            <a:r>
              <a:t>Slicing is used to see parts of a string</a:t>
            </a:r>
          </a:p>
        </p:txBody>
      </p:sp>
      <p:sp>
        <p:nvSpPr>
          <p:cNvPr id="5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tring methods allow you to do special actions on strings (find, replace, count, lowercase, etc)…"/>
          <p:cNvSpPr txBox="1"/>
          <p:nvPr>
            <p:ph type="body" idx="1"/>
          </p:nvPr>
        </p:nvSpPr>
        <p:spPr>
          <a:prstGeom prst="rect">
            <a:avLst/>
          </a:prstGeom>
        </p:spPr>
        <p:txBody>
          <a:bodyPr>
            <a:normAutofit fontScale="100000" lnSpcReduction="0"/>
          </a:bodyPr>
          <a:lstStyle/>
          <a:p>
            <a:pPr>
              <a:spcBef>
                <a:spcPts val="1200"/>
              </a:spcBef>
              <a:buClr>
                <a:srgbClr val="000000"/>
              </a:buClr>
            </a:pPr>
            <a:r>
              <a:t>String methods allow you to do special actions on strings (find, replace, count, lowercase, etc)</a:t>
            </a:r>
          </a:p>
          <a:p>
            <a:pPr>
              <a:spcBef>
                <a:spcPts val="1200"/>
              </a:spcBef>
              <a:buClr>
                <a:srgbClr val="000000"/>
              </a:buClr>
            </a:pPr>
          </a:p>
          <a:p>
            <a:pPr>
              <a:spcBef>
                <a:spcPts val="1200"/>
              </a:spcBef>
              <a:buClr>
                <a:srgbClr val="000000"/>
              </a:buClr>
            </a:pPr>
            <a:r>
              <a:t>.format( ) is the string method we'll use most often.</a:t>
            </a:r>
          </a:p>
        </p:txBody>
      </p:sp>
      <p:sp>
        <p:nvSpPr>
          <p:cNvPr id="6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pic>
        <p:nvPicPr>
          <p:cNvPr id="65" name="dot-format-2.png" descr="dot-format-2.png"/>
          <p:cNvPicPr>
            <a:picLocks noChangeAspect="1"/>
          </p:cNvPicPr>
          <p:nvPr/>
        </p:nvPicPr>
        <p:blipFill>
          <a:blip r:embed="rId3">
            <a:extLst/>
          </a:blip>
          <a:stretch>
            <a:fillRect/>
          </a:stretch>
        </p:blipFill>
        <p:spPr>
          <a:xfrm>
            <a:off x="80259" y="4327153"/>
            <a:ext cx="9004301" cy="12319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Conditionals allow you to change the behavior of your program…"/>
          <p:cNvSpPr txBox="1"/>
          <p:nvPr>
            <p:ph type="body" idx="1"/>
          </p:nvPr>
        </p:nvSpPr>
        <p:spPr>
          <a:prstGeom prst="rect">
            <a:avLst/>
          </a:prstGeom>
        </p:spPr>
        <p:txBody>
          <a:bodyPr>
            <a:normAutofit fontScale="100000" lnSpcReduction="0"/>
          </a:bodyPr>
          <a:lstStyle/>
          <a:p>
            <a:pPr>
              <a:spcBef>
                <a:spcPts val="1200"/>
              </a:spcBef>
              <a:buClr>
                <a:srgbClr val="000000"/>
              </a:buClr>
            </a:pPr>
            <a:r>
              <a:t>Conditionals allow you to change the behavior of your program</a:t>
            </a:r>
          </a:p>
          <a:p>
            <a:pPr>
              <a:spcBef>
                <a:spcPts val="1200"/>
              </a:spcBef>
              <a:buClr>
                <a:srgbClr val="000000"/>
              </a:buClr>
            </a:pPr>
            <a:r>
              <a:t>Program behavior is based on your variables:</a:t>
            </a:r>
          </a:p>
        </p:txBody>
      </p:sp>
      <p:sp>
        <p:nvSpPr>
          <p:cNvPr id="7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pic>
        <p:nvPicPr>
          <p:cNvPr id="72" name="location-ifelif.png" descr="location-ifelif.png"/>
          <p:cNvPicPr>
            <a:picLocks noChangeAspect="1"/>
          </p:cNvPicPr>
          <p:nvPr/>
        </p:nvPicPr>
        <p:blipFill>
          <a:blip r:embed="rId3">
            <a:extLst/>
          </a:blip>
          <a:stretch>
            <a:fillRect/>
          </a:stretch>
        </p:blipFill>
        <p:spPr>
          <a:xfrm>
            <a:off x="1765300" y="3001158"/>
            <a:ext cx="5613400" cy="2844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We're already very familiar with lists. We just took attendance!…"/>
          <p:cNvSpPr txBox="1"/>
          <p:nvPr>
            <p:ph type="body" idx="1"/>
          </p:nvPr>
        </p:nvSpPr>
        <p:spPr>
          <a:prstGeom prst="rect">
            <a:avLst/>
          </a:prstGeom>
        </p:spPr>
        <p:txBody>
          <a:bodyPr>
            <a:normAutofit fontScale="100000" lnSpcReduction="0"/>
          </a:bodyPr>
          <a:lstStyle/>
          <a:p>
            <a:pPr>
              <a:spcBef>
                <a:spcPts val="1200"/>
              </a:spcBef>
              <a:buClr>
                <a:srgbClr val="000000"/>
              </a:buClr>
            </a:pPr>
            <a:r>
              <a:t>We're already very familiar with lists. We just took attendance!</a:t>
            </a:r>
          </a:p>
          <a:p>
            <a:pPr>
              <a:spcBef>
                <a:spcPts val="1200"/>
              </a:spcBef>
              <a:buClr>
                <a:srgbClr val="000000"/>
              </a:buClr>
            </a:pPr>
          </a:p>
          <a:p>
            <a:pPr>
              <a:spcBef>
                <a:spcPts val="1200"/>
              </a:spcBef>
              <a:buClr>
                <a:srgbClr val="000000"/>
              </a:buClr>
            </a:pPr>
            <a:r>
              <a:t>Lists are containers that can hold multiple pieces of information. Lists are commonly used to hold:</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strings (ex: list of attendees’ names)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numbers (ex: number of attendees for each class)</a:t>
            </a:r>
          </a:p>
        </p:txBody>
      </p:sp>
      <p:sp>
        <p:nvSpPr>
          <p:cNvPr id="7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we know what a list i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know what a list 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If we had to do this, it would be a pain:…"/>
          <p:cNvSpPr txBox="1"/>
          <p:nvPr>
            <p:ph type="body" idx="1"/>
          </p:nvPr>
        </p:nvSpPr>
        <p:spPr>
          <a:prstGeom prst="rect">
            <a:avLst/>
          </a:prstGeom>
        </p:spPr>
        <p:txBody>
          <a:bodyPr>
            <a:normAutofit fontScale="100000" lnSpcReduction="0"/>
          </a:bodyPr>
          <a:lstStyle/>
          <a:p>
            <a:pPr marL="318897" indent="-318897" defTabSz="425195">
              <a:spcBef>
                <a:spcPts val="1100"/>
              </a:spcBef>
              <a:buClr>
                <a:srgbClr val="000000"/>
              </a:buClr>
              <a:defRPr sz="2976"/>
            </a:pPr>
            <a:r>
              <a:t>If we had to do this, it would be a pain:</a:t>
            </a:r>
          </a:p>
          <a:p>
            <a:pPr marL="318897" indent="-318897" defTabSz="425195">
              <a:spcBef>
                <a:spcPts val="1100"/>
              </a:spcBef>
              <a:buClr>
                <a:srgbClr val="000000"/>
              </a:buClr>
              <a:defRPr sz="2976"/>
            </a:pPr>
          </a:p>
          <a:p>
            <a:pPr marL="318897" indent="-318897" defTabSz="425195">
              <a:spcBef>
                <a:spcPts val="1100"/>
              </a:spcBef>
              <a:buClr>
                <a:srgbClr val="000000"/>
              </a:buClr>
              <a:defRPr sz="2976"/>
            </a:pPr>
            <a:r>
              <a:t>attendee1 = 'Shannon'</a:t>
            </a:r>
          </a:p>
          <a:p>
            <a:pPr marL="318897" indent="-318897" defTabSz="425195">
              <a:spcBef>
                <a:spcPts val="1100"/>
              </a:spcBef>
              <a:buClr>
                <a:srgbClr val="000000"/>
              </a:buClr>
              <a:defRPr sz="2976"/>
            </a:pPr>
            <a:r>
              <a:t>attendee2 = 'Jenn'</a:t>
            </a:r>
          </a:p>
          <a:p>
            <a:pPr marL="318897" indent="-318897" defTabSz="425195">
              <a:spcBef>
                <a:spcPts val="1100"/>
              </a:spcBef>
              <a:buClr>
                <a:srgbClr val="000000"/>
              </a:buClr>
              <a:defRPr sz="2976"/>
            </a:pPr>
            <a:r>
              <a:t>attendee3 = 'Grace'</a:t>
            </a:r>
          </a:p>
          <a:p>
            <a:pPr marL="318897" indent="-318897" defTabSz="425195">
              <a:spcBef>
                <a:spcPts val="1100"/>
              </a:spcBef>
              <a:buClr>
                <a:srgbClr val="000000"/>
              </a:buClr>
              <a:defRPr sz="2976"/>
            </a:pPr>
          </a:p>
          <a:p>
            <a:pPr marL="318897" indent="-318897" defTabSz="425195">
              <a:spcBef>
                <a:spcPts val="1100"/>
              </a:spcBef>
              <a:buClr>
                <a:srgbClr val="000000"/>
              </a:buClr>
              <a:defRPr sz="2976"/>
            </a:pPr>
            <a:r>
              <a:t>What if Jenn had to cancel? Do we have to do this for </a:t>
            </a:r>
            <a:r>
              <a:rPr u="sng"/>
              <a:t>every</a:t>
            </a:r>
            <a:r>
              <a:t> attendee?</a:t>
            </a:r>
          </a:p>
        </p:txBody>
      </p:sp>
      <p:sp>
        <p:nvSpPr>
          <p:cNvPr id="8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 name="don't do thi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don't do this!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Lists are are created by placing items inside of [ ]…"/>
          <p:cNvSpPr txBox="1"/>
          <p:nvPr>
            <p:ph type="body" idx="1"/>
          </p:nvPr>
        </p:nvSpPr>
        <p:spPr>
          <a:prstGeom prst="rect">
            <a:avLst/>
          </a:prstGeom>
        </p:spPr>
        <p:txBody>
          <a:bodyPr>
            <a:normAutofit fontScale="100000" lnSpcReduction="0"/>
          </a:bodyPr>
          <a:lstStyle/>
          <a:p>
            <a:pPr marL="312039" indent="-312039" defTabSz="416052">
              <a:spcBef>
                <a:spcPts val="600"/>
              </a:spcBef>
              <a:buClr>
                <a:srgbClr val="000000"/>
              </a:buClr>
              <a:defRPr sz="2912"/>
            </a:pPr>
            <a:r>
              <a:t>Lists are are created by placing items inside of [ ]</a:t>
            </a:r>
            <a:br/>
          </a:p>
          <a:p>
            <a:pPr marL="312039" indent="-312039" defTabSz="416052">
              <a:spcBef>
                <a:spcPts val="600"/>
              </a:spcBef>
              <a:buClr>
                <a:srgbClr val="000000"/>
              </a:buClr>
              <a:defRPr b="1" sz="2912">
                <a:latin typeface="Courier New"/>
                <a:ea typeface="Courier New"/>
                <a:cs typeface="Courier New"/>
                <a:sym typeface="Courier New"/>
              </a:defRPr>
            </a:pPr>
            <a:r>
              <a:t>attendees = ['Shannon', 'Jenn', 'Grace']</a:t>
            </a:r>
          </a:p>
          <a:p>
            <a:pPr marL="312039" indent="-312039" defTabSz="416052">
              <a:spcBef>
                <a:spcPts val="600"/>
              </a:spcBef>
              <a:buClr>
                <a:srgbClr val="000000"/>
              </a:buClr>
              <a:defRPr sz="2912"/>
            </a:pPr>
          </a:p>
          <a:p>
            <a:pPr marL="312039" indent="-312039" defTabSz="416052">
              <a:spcBef>
                <a:spcPts val="600"/>
              </a:spcBef>
              <a:buClr>
                <a:srgbClr val="000000"/>
              </a:buClr>
              <a:defRPr sz="2912"/>
            </a:pPr>
            <a:r>
              <a:t>Items are separated by commas</a:t>
            </a:r>
          </a:p>
          <a:p>
            <a:pPr marL="312039" indent="-312039" defTabSz="416052">
              <a:spcBef>
                <a:spcPts val="600"/>
              </a:spcBef>
              <a:buClr>
                <a:srgbClr val="000000"/>
              </a:buClr>
              <a:defRPr sz="2912"/>
            </a:pPr>
          </a:p>
          <a:p>
            <a:pPr marL="312039" indent="-312039" defTabSz="416052">
              <a:spcBef>
                <a:spcPts val="600"/>
              </a:spcBef>
              <a:buClr>
                <a:srgbClr val="000000"/>
              </a:buClr>
              <a:defRPr sz="2912"/>
            </a:pPr>
            <a:r>
              <a:t>An empty list looks like this:</a:t>
            </a:r>
          </a:p>
          <a:p>
            <a:pPr lvl="1" marL="728091" indent="-312039" defTabSz="416052">
              <a:spcBef>
                <a:spcPts val="600"/>
              </a:spcBef>
              <a:buClr>
                <a:srgbClr val="000000"/>
              </a:buClr>
              <a:buChar char="•"/>
              <a:defRPr b="1" sz="2912">
                <a:latin typeface="Courier New"/>
                <a:ea typeface="Courier New"/>
                <a:cs typeface="Courier New"/>
                <a:sym typeface="Courier New"/>
              </a:defRPr>
            </a:pPr>
            <a:r>
              <a:t>people_who_didnt_do_playtime = []</a:t>
            </a:r>
          </a:p>
        </p:txBody>
      </p:sp>
      <p:sp>
        <p:nvSpPr>
          <p:cNvPr id="8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Creating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Creating a list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