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</p:sldIdLst>
  <p:sldSz cx="9144000" cy="6858000"/>
  <p:notesSz cx="6858000" cy="9144000"/>
  <p:defaultTextStyle>
    <a:lvl1pPr defTabSz="457200">
      <a:defRPr>
        <a:uFill>
          <a:solidFill/>
        </a:uFill>
        <a:latin typeface="Calibri"/>
        <a:ea typeface="Calibri"/>
        <a:cs typeface="Calibri"/>
        <a:sym typeface="Calibri"/>
      </a:defRPr>
    </a:lvl1pPr>
    <a:lvl2pPr indent="457200" defTabSz="457200">
      <a:defRPr>
        <a:uFill>
          <a:solidFill/>
        </a:uFill>
        <a:latin typeface="Calibri"/>
        <a:ea typeface="Calibri"/>
        <a:cs typeface="Calibri"/>
        <a:sym typeface="Calibri"/>
      </a:defRPr>
    </a:lvl2pPr>
    <a:lvl3pPr indent="914400" defTabSz="457200">
      <a:defRPr>
        <a:uFill>
          <a:solidFill/>
        </a:uFill>
        <a:latin typeface="Calibri"/>
        <a:ea typeface="Calibri"/>
        <a:cs typeface="Calibri"/>
        <a:sym typeface="Calibri"/>
      </a:defRPr>
    </a:lvl3pPr>
    <a:lvl4pPr indent="1371600" defTabSz="457200">
      <a:defRPr>
        <a:uFill>
          <a:solidFill/>
        </a:uFill>
        <a:latin typeface="Calibri"/>
        <a:ea typeface="Calibri"/>
        <a:cs typeface="Calibri"/>
        <a:sym typeface="Calibri"/>
      </a:defRPr>
    </a:lvl4pPr>
    <a:lvl5pPr indent="1828800" defTabSz="457200">
      <a:defRPr>
        <a:uFill>
          <a:solidFill/>
        </a:uFill>
        <a:latin typeface="Calibri"/>
        <a:ea typeface="Calibri"/>
        <a:cs typeface="Calibri"/>
        <a:sym typeface="Calibri"/>
      </a:defRPr>
    </a:lvl5pPr>
    <a:lvl6pPr indent="2286000" defTabSz="457200">
      <a:defRPr>
        <a:uFill>
          <a:solidFill/>
        </a:uFill>
        <a:latin typeface="Calibri"/>
        <a:ea typeface="Calibri"/>
        <a:cs typeface="Calibri"/>
        <a:sym typeface="Calibri"/>
      </a:defRPr>
    </a:lvl6pPr>
    <a:lvl7pPr indent="2743200" defTabSz="457200">
      <a:defRPr>
        <a:uFill>
          <a:solidFill/>
        </a:uFill>
        <a:latin typeface="Calibri"/>
        <a:ea typeface="Calibri"/>
        <a:cs typeface="Calibri"/>
        <a:sym typeface="Calibri"/>
      </a:defRPr>
    </a:lvl7pPr>
    <a:lvl8pPr indent="3200400" defTabSz="457200">
      <a:defRPr>
        <a:uFill>
          <a:solidFill/>
        </a:uFill>
        <a:latin typeface="Calibri"/>
        <a:ea typeface="Calibri"/>
        <a:cs typeface="Calibri"/>
        <a:sym typeface="Calibri"/>
      </a:defRPr>
    </a:lvl8pPr>
    <a:lvl9pPr indent="3657600" defTabSz="457200">
      <a:defRPr>
        <a:uFill>
          <a:solidFill/>
        </a:uFill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</Relationships>
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20.xml.rels><?xml version="1.0" encoding="UTF-8" standalone="yes"?>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</Relationships>

</file>

<file path=ppt/notesSlides/_rels/notesSlide21.xml.rels><?xml version="1.0" encoding="UTF-8" standalone="yes"?>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Pause to let everyone make the string quote error here. Talk it out.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Our hashtag is the same as our twitter handle, so we can use the variable for both purposes!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Be sure to spend some time on this and have folks try it out.  The reasons behind it are a bit out of scope for lesson 1, but allude to the fact that </a:t>
            </a:r>
            <a:r>
              <a:rPr b="1" sz="2400"/>
              <a:t>both behaviors are useful</a:t>
            </a:r>
            <a:r>
              <a:rPr sz="2400"/>
              <a:t>, and just knowing that we can do either is helpful.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The second example will find the start of the area code.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The most common mistake when writing conditionals is forgetting the colon at the end.</a:t>
            </a:r>
            <a:endParaRPr sz="2400"/>
          </a:p>
          <a:p>
            <a:pPr lvl="0">
              <a:defRPr sz="1800"/>
            </a:pPr>
            <a:r>
              <a:rPr sz="2400"/>
              <a:t>Emphasize that when you're comparing two things, we use two equal signs. When you're assigning one variable to one value, use one equal sign.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The second-most common mistake is adding a condition to the "else" portion.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Else is used as the catch-all for all other conditions that didn't match.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Important to note here: Lines 6-9 and 11-16 are evaluated separately.</a:t>
            </a:r>
            <a:endParaRPr sz="2400"/>
          </a:p>
          <a:p>
            <a:pPr lvl="0">
              <a:defRPr sz="1800"/>
            </a:pPr>
            <a:r>
              <a:rPr sz="2400"/>
              <a:t>In other words, the questions are asked separately.</a:t>
            </a:r>
            <a:endParaRPr sz="2400"/>
          </a:p>
          <a:p>
            <a:pPr lvl="0">
              <a:defRPr sz="1800"/>
            </a:pPr>
            <a:r>
              <a:rPr sz="2400"/>
              <a:t>Say that "elif" is "but, if"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Mnemonic for the difference between = and ==:</a:t>
            </a:r>
            <a:endParaRPr sz="2400"/>
          </a:p>
          <a:p>
            <a:pPr lvl="0">
              <a:defRPr sz="1800"/>
            </a:pPr>
            <a:r>
              <a:rPr sz="2400"/>
              <a:t>= this one thing is equal to this other</a:t>
            </a:r>
            <a:endParaRPr sz="2400"/>
          </a:p>
          <a:p>
            <a:pPr lvl="0">
              <a:defRPr sz="1800"/>
            </a:pPr>
            <a:r>
              <a:rPr sz="2400"/>
              <a:t>== are these two things equal?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Be sure to announce the mnemonic for !=:</a:t>
            </a:r>
            <a:endParaRPr sz="2400"/>
          </a:p>
          <a:p>
            <a:pPr lvl="0">
              <a:defRPr sz="1800"/>
            </a:pPr>
            <a:r>
              <a:rPr sz="2400"/>
              <a:t>This is NOT! equal</a:t>
            </a:r>
            <a:endParaRPr sz="2400"/>
          </a:p>
          <a:p>
            <a:pPr lvl="0">
              <a:defRPr sz="1800"/>
            </a:pPr>
            <a:r>
              <a:rPr sz="2400"/>
              <a:t>This is also a good time to rehash the equality operator.  These TWO things are equal.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Again, emphasize that the code here would be too long to fit on the slide, so comments are here as a placeholder.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Now is also a good time to mention that comments are good for designing the structure of your program before you actually write the code.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The hardest part for most folks about this is knowing where to start, so create the variables and the first conditional before they get started.</a:t>
            </a:r>
            <a:endParaRPr sz="2400"/>
          </a:p>
          <a:p>
            <a:pPr lvl="0">
              <a:defRPr sz="1800"/>
            </a:pPr>
            <a:r>
              <a:rPr sz="2400"/>
              <a:t>As a stretch goal, how many volunteers are you above or behind by?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9" name="Shape 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Take time to let everyone try it out.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Explain how lines 9-14 will only run when a man or woman is quoted.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26" name="Shape 2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Note that you'll need to look at the math recap for more info on how to complete the playtime exercise.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1" name="Shape 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Emphasize that there are many ways to approach this, including using a triple-quoted string or by adding special characters within a single-quoted string.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Re-emphasize this once you bring it back.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6" name="Shape 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len( ) measures the length of whatever is inside the parentheses.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1" name="Shape 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Slicing is like writing a single character — letters, spaces, numbers, punctuation, everything — on each slice of bread in a loaf.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Use your hands a lot.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87" name="Shape 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When slicing, Python starts counting at zero.  This is tricky to remember at first, but you'll get used to it!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Emphasize that the second slicing number isn't inclusive — the returned value stops just short of the second slicing number.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Be sure to mistakenly print "My name is: {0} and my age is: {1}" without the .format() to emphasize what .format() actually does.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Also, mention that this command (and others later on) is all on one line normally, but it's too long for the slides.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Why do we need to use quotes around the phone? What happens when we don't?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Do the first one for folks before starting, otherwise this is a little daunting.  It can help others who are struggling a bit to do the second one a few minutes in without announcing it.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uFillTx/>
              </a:defRPr>
            </a:pPr>
            <a:r>
              <a:rPr cap="all"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2" name="Shape 12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13" name="Shape 13"/>
          <p:cNvSpPr/>
          <p:nvPr>
            <p:ph type="body" idx="1"/>
          </p:nvPr>
        </p:nvSpPr>
        <p:spPr>
          <a:xfrm>
            <a:off x="1038022" y="1590437"/>
            <a:ext cx="7082491" cy="526756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spcBef>
                <a:spcPts val="700"/>
              </a:spcBef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783771" indent="-326571" algn="l">
              <a:spcBef>
                <a:spcPts val="700"/>
              </a:spcBef>
              <a:buSzPct val="100000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219200" indent="-304800" algn="l">
              <a:spcBef>
                <a:spcPts val="700"/>
              </a:spcBef>
              <a:buSzPct val="100000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737360" indent="-365760" algn="l">
              <a:spcBef>
                <a:spcPts val="700"/>
              </a:spcBef>
              <a:buSzPct val="100000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94560" indent="-365760" algn="l">
              <a:spcBef>
                <a:spcPts val="700"/>
              </a:spcBef>
              <a:buSzPct val="100000"/>
              <a:buChar char="»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  <a:endParaRPr sz="3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  <a:endParaRPr sz="3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  <a:endParaRPr sz="3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  <a:endParaRPr sz="3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-1" y="449943"/>
            <a:ext cx="4230458" cy="800221"/>
            <a:chOff x="0" y="0"/>
            <a:chExt cx="4230456" cy="800219"/>
          </a:xfrm>
        </p:grpSpPr>
        <p:sp>
          <p:nvSpPr>
            <p:cNvPr id="14" name="Shape 14"/>
            <p:cNvSpPr/>
            <p:nvPr/>
          </p:nvSpPr>
          <p:spPr>
            <a:xfrm>
              <a:off x="-1" y="-1"/>
              <a:ext cx="4230458" cy="800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" y="21600"/>
                  </a:moveTo>
                  <a:lnTo>
                    <a:pt x="19514" y="21600"/>
                  </a:lnTo>
                  <a:lnTo>
                    <a:pt x="21600" y="10103"/>
                  </a:lnTo>
                  <a:lnTo>
                    <a:pt x="19493" y="0"/>
                  </a:lnTo>
                  <a:lnTo>
                    <a:pt x="0" y="0"/>
                  </a:lnTo>
                  <a:lnTo>
                    <a:pt x="15" y="21600"/>
                  </a:lnTo>
                  <a:close/>
                </a:path>
              </a:pathLst>
            </a:custGeom>
            <a:solidFill>
              <a:srgbClr val="FFFFFF">
                <a:alpha val="658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z="4000"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15" name="Shape 15"/>
            <p:cNvSpPr/>
            <p:nvPr/>
          </p:nvSpPr>
          <p:spPr>
            <a:xfrm>
              <a:off x="-1" y="88959"/>
              <a:ext cx="4230458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cap="all" sz="4000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 lvl="0">
                <a:defRPr cap="none" sz="1800">
                  <a:uFillTx/>
                </a:defRPr>
              </a:pPr>
              <a:r>
                <a:rPr cap="all" sz="4000">
                  <a:uFill>
                    <a:solidFill/>
                  </a:uFill>
                </a:rPr>
                <a:t>Objective</a:t>
              </a:r>
            </a:p>
          </p:txBody>
        </p:sp>
      </p:grpSp>
      <p:pic>
        <p:nvPicPr>
          <p:cNvPr id="17" name="hearmecode_logo_smtm_t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07730" y="6075765"/>
            <a:ext cx="1134670" cy="7358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0" name="Shape 20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xfrm>
            <a:off x="1038022" y="1600200"/>
            <a:ext cx="7082491" cy="5257801"/>
          </a:xfrm>
          <a:prstGeom prst="rect">
            <a:avLst/>
          </a:prstGeom>
        </p:spPr>
        <p:txBody>
          <a:bodyPr/>
          <a:lstStyle>
            <a:lvl1pPr marL="342900" indent="-342900" algn="l">
              <a:spcBef>
                <a:spcPts val="600"/>
              </a:spcBef>
              <a:buSzPct val="72000"/>
              <a:buBlip>
                <a:blip r:embed="rId2"/>
              </a:buBlip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742950" indent="-285750" algn="l">
              <a:spcBef>
                <a:spcPts val="600"/>
              </a:spcBef>
              <a:buSzPct val="100000"/>
              <a:buChar char="–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181100" indent="-266700" algn="l">
              <a:spcBef>
                <a:spcPts val="600"/>
              </a:spcBef>
              <a:buSzPct val="100000"/>
              <a:buChar char="•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691639" indent="-320039" algn="l">
              <a:spcBef>
                <a:spcPts val="600"/>
              </a:spcBef>
              <a:buSzPct val="100000"/>
              <a:buChar char="–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48839" indent="-320039" algn="l">
              <a:spcBef>
                <a:spcPts val="600"/>
              </a:spcBef>
              <a:buSzPct val="100000"/>
              <a:buChar char="»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One</a:t>
            </a:r>
            <a:endParaRPr sz="28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Two</a:t>
            </a:r>
            <a:endParaRPr sz="28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Three</a:t>
            </a:r>
            <a:endParaRPr sz="28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Four</a:t>
            </a:r>
            <a:endParaRPr sz="28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Five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-1" y="449943"/>
            <a:ext cx="4230458" cy="800221"/>
            <a:chOff x="0" y="0"/>
            <a:chExt cx="4230456" cy="800219"/>
          </a:xfrm>
        </p:grpSpPr>
        <p:sp>
          <p:nvSpPr>
            <p:cNvPr id="22" name="Shape 22"/>
            <p:cNvSpPr/>
            <p:nvPr/>
          </p:nvSpPr>
          <p:spPr>
            <a:xfrm>
              <a:off x="-1" y="-1"/>
              <a:ext cx="4230458" cy="800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" y="21600"/>
                  </a:moveTo>
                  <a:lnTo>
                    <a:pt x="19514" y="21600"/>
                  </a:lnTo>
                  <a:lnTo>
                    <a:pt x="21600" y="10103"/>
                  </a:lnTo>
                  <a:lnTo>
                    <a:pt x="19493" y="0"/>
                  </a:lnTo>
                  <a:lnTo>
                    <a:pt x="0" y="0"/>
                  </a:lnTo>
                  <a:lnTo>
                    <a:pt x="15" y="21600"/>
                  </a:lnTo>
                  <a:close/>
                </a:path>
              </a:pathLst>
            </a:custGeom>
            <a:solidFill>
              <a:srgbClr val="FFFFFF">
                <a:alpha val="658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z="4000"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23" name="Shape 23"/>
            <p:cNvSpPr/>
            <p:nvPr/>
          </p:nvSpPr>
          <p:spPr>
            <a:xfrm>
              <a:off x="-1" y="88959"/>
              <a:ext cx="4230458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cap="all" sz="4000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 lvl="0">
                <a:defRPr cap="none" sz="1800">
                  <a:uFillTx/>
                </a:defRPr>
              </a:pPr>
              <a:r>
                <a:rPr cap="all" sz="4000">
                  <a:uFill>
                    <a:solidFill/>
                  </a:uFill>
                </a:rPr>
                <a:t>Agenda</a:t>
              </a:r>
            </a:p>
          </p:txBody>
        </p:sp>
      </p:grpSp>
      <p:pic>
        <p:nvPicPr>
          <p:cNvPr id="25" name="hearmecode_logo_smtm_t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07730" y="6075765"/>
            <a:ext cx="1134670" cy="7358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body" idx="1"/>
          </p:nvPr>
        </p:nvSpPr>
        <p:spPr>
          <a:xfrm>
            <a:off x="457200" y="1354657"/>
            <a:ext cx="8229600" cy="439421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783771" indent="-326571" algn="l">
              <a:spcBef>
                <a:spcPts val="700"/>
              </a:spcBef>
              <a:buSzPct val="100000"/>
              <a:buFont typeface="Arial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219200" indent="-304800" algn="l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737360" indent="-365760" algn="l">
              <a:spcBef>
                <a:spcPts val="700"/>
              </a:spcBef>
              <a:buSzPct val="100000"/>
              <a:buFont typeface="Arial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94560" indent="-365760" algn="l">
              <a:spcBef>
                <a:spcPts val="700"/>
              </a:spcBef>
              <a:buSzPct val="100000"/>
              <a:buFont typeface="Arial"/>
              <a:buChar char="»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  <a:endParaRPr sz="3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  <a:endParaRPr sz="3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  <a:endParaRPr sz="3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  <a:endParaRPr sz="3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2C3FF"/>
            </a:gs>
            <a:gs pos="35000">
              <a:srgbClr val="BDD4FF"/>
            </a:gs>
            <a:gs pos="100000">
              <a:srgbClr val="E6EE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" name="Shape 3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685800" y="2130425"/>
            <a:ext cx="7772400" cy="175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cap="none" sz="1800">
                <a:uFillTx/>
              </a:defRPr>
            </a:pPr>
            <a:r>
              <a:rPr cap="all"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  <p:pic>
        <p:nvPicPr>
          <p:cNvPr id="6" name="hearmecode_logo_smtm_t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07730" y="6075765"/>
            <a:ext cx="1134670" cy="735808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</p:sldLayoutIdLst>
  <p:transition spd="med" advClick="1"/>
  <p:txStyles>
    <p:titleStyle>
      <a:lvl1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1pPr>
      <a:lvl2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2pPr>
      <a:lvl3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3pPr>
      <a:lvl4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4pPr>
      <a:lvl5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5pPr>
      <a:lvl6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6pPr>
      <a:lvl7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7pPr>
      <a:lvl8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8pPr>
      <a:lvl9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9pPr>
    </p:titleStyle>
    <p:bodyStyle>
      <a:lvl1pPr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1pPr>
      <a:lvl2pPr indent="4572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2pPr>
      <a:lvl3pPr indent="9144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3pPr>
      <a:lvl4pPr indent="13716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4pPr>
      <a:lvl5pPr indent="18288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5pPr>
      <a:lvl6pPr indent="22860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6pPr>
      <a:lvl7pPr indent="27432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7pPr>
      <a:lvl8pPr indent="32004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8pPr>
      <a:lvl9pPr indent="36576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shannonturner/python-lessons" TargetMode="External"/><Relationship Id="rId4" Type="http://schemas.openxmlformats.org/officeDocument/2006/relationships/hyperlink" Target="https://github.com/shannonturner/python-lessons/tree/master/section_01_(basics)" TargetMode="External"/><Relationship Id="rId5" Type="http://schemas.openxmlformats.org/officeDocument/2006/relationships/hyperlink" Target="https://github.com/shannonturner/python-lessons/tree/master/section_02_(strings)" TargetMode="External"/><Relationship Id="rId6" Type="http://schemas.openxmlformats.org/officeDocument/2006/relationships/hyperlink" Target="https://github.com/shannonturner/python-lessons/tree/master/section_03_(conditionals)" TargetMode="External"/><Relationship Id="rId7" Type="http://schemas.openxmlformats.org/officeDocument/2006/relationships/hyperlink" Target="https://github.com/shannonturner/python-lessons/tree/master/playtime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0" y="2130425"/>
            <a:ext cx="9144000" cy="106997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100000" lnSpcReduction="0"/>
          </a:bodyPr>
          <a:lstStyle/>
          <a:p>
            <a:pPr lvl="0">
              <a:defRPr cap="none" sz="1800">
                <a:uFillTx/>
              </a:defRPr>
            </a:pPr>
            <a:r>
              <a:rPr cap="all" sz="4400">
                <a:uFill>
                  <a:solidFill/>
                </a:uFill>
              </a:rPr>
              <a:t>intro to python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 defTabSz="452627">
              <a:defRPr sz="1800">
                <a:solidFill>
                  <a:srgbClr val="000000"/>
                </a:solidFill>
                <a:uFillTx/>
              </a:defRPr>
            </a:pPr>
            <a:r>
              <a:rPr b="1" sz="2376">
                <a:solidFill>
                  <a:srgbClr val="202020"/>
                </a:solidFill>
                <a:uFill>
                  <a:solidFill>
                    <a:srgbClr val="888888"/>
                  </a:solidFill>
                </a:uFill>
              </a:rPr>
              <a:t>Shannon Turner</a:t>
            </a:r>
            <a:endParaRPr b="1" sz="2376">
              <a:solidFill>
                <a:srgbClr val="202020"/>
              </a:solidFill>
              <a:uFill>
                <a:solidFill>
                  <a:srgbClr val="888888"/>
                </a:solidFill>
              </a:uFill>
            </a:endParaRPr>
          </a:p>
          <a:p>
            <a:pPr lvl="0" defTabSz="452627">
              <a:defRPr sz="1800">
                <a:solidFill>
                  <a:srgbClr val="000000"/>
                </a:solidFill>
                <a:uFillTx/>
              </a:defRPr>
            </a:pPr>
            <a:endParaRPr b="1" sz="2376">
              <a:solidFill>
                <a:srgbClr val="202020"/>
              </a:solidFill>
              <a:uFill>
                <a:solidFill>
                  <a:srgbClr val="888888"/>
                </a:solidFill>
              </a:uFill>
            </a:endParaRPr>
          </a:p>
          <a:p>
            <a:pPr lvl="0" defTabSz="452627">
              <a:defRPr sz="1800">
                <a:solidFill>
                  <a:srgbClr val="000000"/>
                </a:solidFill>
                <a:uFillTx/>
              </a:defRPr>
            </a:pPr>
            <a:r>
              <a:rPr b="1" sz="2376">
                <a:solidFill>
                  <a:srgbClr val="202020"/>
                </a:solidFill>
                <a:uFill>
                  <a:solidFill>
                    <a:srgbClr val="888888"/>
                  </a:solidFill>
                </a:uFill>
              </a:rPr>
              <a:t>Twitter: @svt827</a:t>
            </a:r>
            <a:endParaRPr b="1" sz="2376">
              <a:solidFill>
                <a:srgbClr val="202020"/>
              </a:solidFill>
              <a:uFill>
                <a:solidFill>
                  <a:srgbClr val="888888"/>
                </a:solidFill>
              </a:uFill>
            </a:endParaRPr>
          </a:p>
          <a:p>
            <a:pPr lvl="0" defTabSz="452627">
              <a:defRPr sz="1800">
                <a:solidFill>
                  <a:srgbClr val="000000"/>
                </a:solidFill>
                <a:uFillTx/>
              </a:defRPr>
            </a:pPr>
            <a:r>
              <a:rPr b="1" sz="2376">
                <a:solidFill>
                  <a:srgbClr val="202020"/>
                </a:solidFill>
                <a:uFill>
                  <a:solidFill>
                    <a:srgbClr val="888888"/>
                  </a:solidFill>
                </a:uFill>
              </a:rPr>
              <a:t>GitHub: @shannonturner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If you have a really long string, use a triple quote (</a:t>
            </a:r>
            <a:r>
              <a:rPr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or </a:t>
            </a:r>
            <a:r>
              <a:rPr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'''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) to start your string and the same triple quote to end it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Even though this string will span multiple lines, Python isn't going to yell at me – and I can use things like "double and 'single' quotes" without problems."""</a:t>
            </a:r>
          </a:p>
        </p:txBody>
      </p:sp>
      <p:sp>
        <p:nvSpPr>
          <p:cNvPr id="62" name="Shape 6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the basics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Special Characters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285750" indent="171450">
              <a:spcBef>
                <a:spcPts val="500"/>
              </a:spcBef>
              <a:buSzTx/>
              <a:buNone/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\n 	Newline</a:t>
            </a:r>
            <a:endParaRPr sz="2800">
              <a:uFill>
                <a:solidFill/>
              </a:uFill>
            </a:endParaRPr>
          </a:p>
          <a:p>
            <a:pPr lvl="1" marL="285750" indent="171450">
              <a:spcBef>
                <a:spcPts val="500"/>
              </a:spcBef>
              <a:buSzTx/>
              <a:buNone/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\t	Tab</a:t>
            </a:r>
            <a:endParaRPr sz="2800">
              <a:uFill>
                <a:solidFill/>
              </a:uFill>
            </a:endParaRPr>
          </a:p>
          <a:p>
            <a:pPr lvl="1" marL="742950" indent="-28575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4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Escape Characters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285750" indent="171450">
              <a:spcBef>
                <a:spcPts val="500"/>
              </a:spcBef>
              <a:buSzTx/>
              <a:buNone/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\</a:t>
            </a:r>
            <a:r>
              <a:rPr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Literal Double Quote</a:t>
            </a:r>
            <a:endParaRPr sz="2800">
              <a:uFill>
                <a:solidFill/>
              </a:uFill>
            </a:endParaRPr>
          </a:p>
          <a:p>
            <a:pPr lvl="1" marL="285750" indent="171450">
              <a:spcBef>
                <a:spcPts val="500"/>
              </a:spcBef>
              <a:buSzTx/>
              <a:buNone/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\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Literal Single Quote</a:t>
            </a:r>
          </a:p>
        </p:txBody>
      </p:sp>
      <p:sp>
        <p:nvSpPr>
          <p:cNvPr id="65" name="Shape 6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the basics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57175" indent="-257175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Print the following string: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4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4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4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4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4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4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4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57175" indent="-257175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Keep in mind you’ll need to use special characters!</a:t>
            </a:r>
          </a:p>
        </p:txBody>
      </p:sp>
      <p:sp>
        <p:nvSpPr>
          <p:cNvPr id="68" name="Shape 6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Quick Exercise</a:t>
            </a:r>
          </a:p>
        </p:txBody>
      </p:sp>
      <p:pic>
        <p:nvPicPr>
          <p:cNvPr id="69" name="lesson1_string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548795"/>
            <a:ext cx="9144000" cy="1760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twitter = "@hearmecode"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len(twitter)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len()</a:t>
            </a: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works on lists, too! We'll work with </a:t>
            </a:r>
            <a:r>
              <a:rPr b="1"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lists</a:t>
            </a: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in Lesson 2.</a:t>
            </a:r>
          </a:p>
        </p:txBody>
      </p:sp>
      <p:sp>
        <p:nvSpPr>
          <p:cNvPr id="74" name="Shape 7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How long is my string?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twitter = "@hearmecode"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Slicing lets you see individual pieces or “slices” of your string*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SzTx/>
              <a:buNone/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*Slicing also works with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lists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in the same way.</a:t>
            </a:r>
          </a:p>
        </p:txBody>
      </p:sp>
      <p:sp>
        <p:nvSpPr>
          <p:cNvPr id="79" name="Shape 7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slicing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twitter = "@hearmecode"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Simple slices: </a:t>
            </a: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twitter[0]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647700" indent="-190500">
              <a:spcBef>
                <a:spcPts val="4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Here, 0 refers to the </a:t>
            </a:r>
            <a:r>
              <a:rPr b="1" sz="20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index</a:t>
            </a: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that you want to see</a:t>
            </a:r>
            <a:endParaRPr sz="2400">
              <a:uFill>
                <a:solidFill/>
              </a:uFill>
            </a:endParaRPr>
          </a:p>
          <a:p>
            <a:pPr lvl="1" marL="647700" indent="-190500">
              <a:spcBef>
                <a:spcPts val="4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20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Slicing on first_name and last_name can give us a person’s initials; slicing on phone number can give area code</a:t>
            </a:r>
          </a:p>
        </p:txBody>
      </p:sp>
      <p:sp>
        <p:nvSpPr>
          <p:cNvPr id="84" name="Shape 8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slicing</a:t>
            </a:r>
          </a:p>
        </p:txBody>
      </p:sp>
      <p:pic>
        <p:nvPicPr>
          <p:cNvPr id="85" name="hearmecode_slicing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1205" y="3795681"/>
            <a:ext cx="6241590" cy="2664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You can return more than one item in a slice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02128" indent="-244928">
              <a:spcBef>
                <a:spcPts val="500"/>
              </a:spcBef>
              <a:defRPr sz="1800">
                <a:uFillTx/>
              </a:defRPr>
            </a:pPr>
            <a:r>
              <a:rPr b="1" sz="24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twitter[1:5]</a:t>
            </a:r>
            <a:endParaRPr sz="24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2" marL="1143000" indent="-228600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</a:t>
            </a:r>
            <a:r>
              <a:rPr b="1"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index</a:t>
            </a: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on the left (1) is where you start</a:t>
            </a:r>
            <a:endParaRPr sz="2400">
              <a:uFill>
                <a:solidFill/>
              </a:uFill>
            </a:endParaRPr>
          </a:p>
          <a:p>
            <a:pPr lvl="2" marL="1143000" indent="-228600">
              <a:spcBef>
                <a:spcPts val="500"/>
              </a:spcBef>
              <a:buClr>
                <a:srgbClr val="000000"/>
              </a:buClr>
              <a:defRPr sz="1800">
                <a:uFillTx/>
              </a:defRPr>
            </a:pP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</a:t>
            </a:r>
            <a:r>
              <a:rPr b="1"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index </a:t>
            </a: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on the right (5) is where you end, but Python </a:t>
            </a:r>
            <a:r>
              <a:rPr b="1" sz="2400">
                <a:solidFill>
                  <a:srgbClr val="FF2600"/>
                </a:solidFill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stops short</a:t>
            </a:r>
            <a:r>
              <a:rPr sz="24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and doesn’t include it</a:t>
            </a:r>
          </a:p>
        </p:txBody>
      </p:sp>
      <p:sp>
        <p:nvSpPr>
          <p:cNvPr id="90" name="Shape 9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slicing</a:t>
            </a:r>
          </a:p>
        </p:txBody>
      </p:sp>
      <p:pic>
        <p:nvPicPr>
          <p:cNvPr id="91" name="hearmecode_slicing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1205" y="3668681"/>
            <a:ext cx="6241590" cy="2664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indices you provide are optional!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algn="ctr">
              <a:buSz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twitter[:5]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algn="ctr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left index is not provided, so Python assumes you want to start at the beginning and stop just short of item 5</a:t>
            </a:r>
          </a:p>
        </p:txBody>
      </p:sp>
      <p:sp>
        <p:nvSpPr>
          <p:cNvPr id="96" name="Shape 9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slicing</a:t>
            </a:r>
          </a:p>
        </p:txBody>
      </p:sp>
      <p:pic>
        <p:nvPicPr>
          <p:cNvPr id="97" name="hearmecode_slicin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1205" y="3795681"/>
            <a:ext cx="6241590" cy="2664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indices you provide are optional!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algn="ctr">
              <a:buSz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twitter[1:]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algn="ctr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right index is not provided, so Python assumes you want to start at item 1 and go to the end</a:t>
            </a:r>
          </a:p>
        </p:txBody>
      </p:sp>
      <p:sp>
        <p:nvSpPr>
          <p:cNvPr id="100" name="Shape 10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slicing</a:t>
            </a:r>
          </a:p>
        </p:txBody>
      </p:sp>
      <p:pic>
        <p:nvPicPr>
          <p:cNvPr id="101" name="hearmecode_slicin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1205" y="3795681"/>
            <a:ext cx="6241590" cy="2664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phone = </a:t>
            </a:r>
            <a:r>
              <a:rPr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(202) 456-7890"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Use slicing to print out the area code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And then the middle three numbers</a:t>
            </a:r>
          </a:p>
        </p:txBody>
      </p:sp>
      <p:sp>
        <p:nvSpPr>
          <p:cNvPr id="104" name="Shape 10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slicing Exercise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body" idx="1"/>
          </p:nvPr>
        </p:nvSpPr>
        <p:spPr>
          <a:xfrm>
            <a:off x="1038022" y="1439257"/>
            <a:ext cx="7082491" cy="38862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about variables</a:t>
            </a:r>
            <a:endParaRPr sz="3200">
              <a:uFill>
                <a:solidFill/>
              </a:uFill>
            </a:endParaRPr>
          </a:p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what strings are</a:t>
            </a:r>
            <a:endParaRPr sz="3200">
              <a:uFill>
                <a:solidFill/>
              </a:uFill>
            </a:endParaRPr>
          </a:p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how to display and format them</a:t>
            </a:r>
            <a:endParaRPr sz="3200">
              <a:uFill>
                <a:solidFill/>
              </a:uFill>
            </a:endParaRPr>
          </a:p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what conditionals are</a:t>
            </a:r>
            <a:endParaRPr sz="3200">
              <a:uFill>
                <a:solidFill/>
              </a:uFill>
            </a:endParaRPr>
          </a:p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how to use conditionals to change how your program behaves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"My name is: {0} and my age is: {1} ".format(first_name, age)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Think of the numbers as placeholders for your variables (or like Mad libs!)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Remember, Python starts counting at zero.  So zero is the first variable, which corresponds to </a:t>
            </a: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first_name</a:t>
            </a:r>
          </a:p>
        </p:txBody>
      </p:sp>
      <p:sp>
        <p:nvSpPr>
          <p:cNvPr id="107" name="Shape 10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STRING FORMATTING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phone = "202-555-9876"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Using '</a:t>
            </a: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.format()</a:t>
            </a: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' and slicing, print out that phone number in these formats: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42950" indent="-28575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Your number is: 202-555-9876</a:t>
            </a:r>
            <a:endParaRPr sz="2800">
              <a:uFill>
                <a:solidFill/>
              </a:uFill>
            </a:endParaRPr>
          </a:p>
          <a:p>
            <a:pPr lvl="1" marL="742950" indent="-28575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Local: 555-9876</a:t>
            </a:r>
            <a:endParaRPr sz="2800">
              <a:uFill>
                <a:solidFill/>
              </a:uFill>
            </a:endParaRPr>
          </a:p>
          <a:p>
            <a:pPr lvl="1" marL="742950" indent="-28575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Domestic: (202) 555-9876</a:t>
            </a:r>
            <a:endParaRPr sz="2800">
              <a:uFill>
                <a:solidFill/>
              </a:uFill>
            </a:endParaRPr>
          </a:p>
          <a:p>
            <a:pPr lvl="1" marL="742950" indent="-28575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International: +1-202-555-9876</a:t>
            </a:r>
          </a:p>
        </p:txBody>
      </p:sp>
      <p:sp>
        <p:nvSpPr>
          <p:cNvPr id="112" name="Shape 11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formatting Exercise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String methods let you perform special actions on your strings</a:t>
            </a:r>
            <a:b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</a:br>
            <a:endParaRPr sz="2800">
              <a:uFill>
                <a:solidFill/>
              </a:uFill>
            </a:endParaRPr>
          </a:p>
          <a:p>
            <a:pPr lvl="1" marL="742950" indent="-28575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Replace one part of a string with another</a:t>
            </a:r>
            <a:endParaRPr sz="2800">
              <a:uFill>
                <a:solidFill/>
              </a:uFill>
            </a:endParaRPr>
          </a:p>
          <a:p>
            <a:pPr lvl="1" marL="742950" indent="-28575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Find one part of a string within the string</a:t>
            </a:r>
            <a:endParaRPr sz="2800">
              <a:uFill>
                <a:solidFill/>
              </a:uFill>
            </a:endParaRPr>
          </a:p>
          <a:p>
            <a:pPr lvl="1" marL="742950" indent="-28575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Count the number of times one part of a string appears within the string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42950" indent="-28575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… and many more!</a:t>
            </a:r>
          </a:p>
        </p:txBody>
      </p:sp>
      <p:sp>
        <p:nvSpPr>
          <p:cNvPr id="117" name="Shape 11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STRING Methods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email_address = </a:t>
            </a:r>
            <a:r>
              <a:rPr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shannon@hearmecode.com</a:t>
            </a:r>
            <a:r>
              <a:rPr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email_address.find(</a:t>
            </a:r>
            <a:r>
              <a:rPr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Similar to Ctrl+F in most programs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Remember slicing? The number you get back is the index where you found the item! (Unless it’s -1)</a:t>
            </a:r>
          </a:p>
        </p:txBody>
      </p:sp>
      <p:sp>
        <p:nvSpPr>
          <p:cNvPr id="120" name="Shape 12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STRING Methods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twitter = "@hearmecode"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>
                <a:uFillTx/>
              </a:defRPr>
            </a:pP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twitter.replace("@", "#")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Similar to Ctrl+H in Word, Excel, other programs (find and replace)</a:t>
            </a:r>
          </a:p>
        </p:txBody>
      </p:sp>
      <p:sp>
        <p:nvSpPr>
          <p:cNvPr id="123" name="Shape 12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STRING Methods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twitter = "@hearmecode"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twitter.replace("@", "#")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twitter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Making it stick: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buSzTx/>
              <a:buFontTx/>
              <a:buNone/>
              <a:defRPr sz="1800">
                <a:uFillTx/>
              </a:defRPr>
            </a:pPr>
            <a:r>
              <a:rPr b="1" sz="30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twitter = twitter.replace("@", "#")</a:t>
            </a:r>
            <a:endParaRPr b="1" sz="30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FontTx/>
              <a:buNone/>
              <a:defRPr sz="1800">
                <a:uFillTx/>
              </a:defRPr>
            </a:pPr>
            <a:r>
              <a:rPr b="1" sz="30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twitter</a:t>
            </a:r>
          </a:p>
        </p:txBody>
      </p:sp>
      <p:sp>
        <p:nvSpPr>
          <p:cNvPr id="128" name="Shape 12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STRING Methods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25754" indent="-325754" defTabSz="434340">
              <a:buClr>
                <a:srgbClr val="000000"/>
              </a:buClr>
              <a:defRPr sz="1800">
                <a:uFillTx/>
              </a:defRPr>
            </a:pPr>
            <a:r>
              <a:rPr b="1" sz="304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Arguments/parameters </a:t>
            </a:r>
            <a:r>
              <a:rPr sz="304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tell a </a:t>
            </a:r>
            <a:r>
              <a:rPr b="1" sz="304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function</a:t>
            </a:r>
            <a:r>
              <a:rPr sz="304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or </a:t>
            </a:r>
            <a:r>
              <a:rPr b="1" sz="304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method</a:t>
            </a:r>
            <a:r>
              <a:rPr sz="304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how to do their action, or what to do it to.</a:t>
            </a:r>
            <a:endParaRPr sz="304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25754" indent="-325754" defTabSz="434340">
              <a:buClr>
                <a:srgbClr val="000000"/>
              </a:buClr>
              <a:defRPr sz="1800">
                <a:uFillTx/>
              </a:defRPr>
            </a:pPr>
            <a:endParaRPr sz="304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25754" indent="-325754" defTabSz="434340">
              <a:buClr>
                <a:srgbClr val="000000"/>
              </a:buClr>
              <a:defRPr sz="1800">
                <a:uFillTx/>
              </a:defRPr>
            </a:pPr>
            <a:r>
              <a:rPr b="1" sz="304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len(tweet)</a:t>
            </a:r>
            <a:endParaRPr b="1" sz="304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25754" indent="-325754" defTabSz="434340">
              <a:buClr>
                <a:srgbClr val="000000"/>
              </a:buClr>
              <a:defRPr sz="1800">
                <a:uFillTx/>
              </a:defRPr>
            </a:pPr>
            <a:endParaRPr b="1" sz="304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25754" indent="-325754" defTabSz="434340">
              <a:buClr>
                <a:srgbClr val="000000"/>
              </a:buClr>
              <a:defRPr sz="1800">
                <a:uFillTx/>
              </a:defRPr>
            </a:pPr>
            <a:r>
              <a:rPr sz="304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Function (action): </a:t>
            </a:r>
            <a:r>
              <a:rPr b="1" sz="304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len()</a:t>
            </a:r>
            <a:endParaRPr sz="304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25754" indent="-325754" defTabSz="434340">
              <a:buClr>
                <a:srgbClr val="000000"/>
              </a:buClr>
              <a:defRPr sz="1800">
                <a:uFillTx/>
              </a:defRPr>
            </a:pPr>
            <a:r>
              <a:rPr sz="304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Argument/parameter: </a:t>
            </a:r>
            <a:r>
              <a:rPr b="1" sz="304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tweet</a:t>
            </a:r>
          </a:p>
        </p:txBody>
      </p:sp>
      <p:sp>
        <p:nvSpPr>
          <p:cNvPr id="133" name="Shape 13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how functions work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91465" indent="-291465" defTabSz="38862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Arguments/parameters </a:t>
            </a:r>
            <a:r>
              <a:rPr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tell a </a:t>
            </a:r>
            <a:r>
              <a:rPr b="1"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function</a:t>
            </a:r>
            <a:r>
              <a:rPr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or </a:t>
            </a:r>
            <a:r>
              <a:rPr b="1"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method</a:t>
            </a:r>
            <a:r>
              <a:rPr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how to do their action.</a:t>
            </a:r>
            <a:endParaRPr sz="27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1465" indent="-291465" defTabSz="38862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7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1465" indent="-291465" defTabSz="38862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b="1" sz="272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twitter.replace("@", "#")</a:t>
            </a:r>
            <a:endParaRPr b="1" sz="272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91465" indent="-291465" defTabSz="38862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72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91465" indent="-291465" defTabSz="38862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Function (action): </a:t>
            </a:r>
            <a:r>
              <a:rPr b="1" sz="272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.replace()</a:t>
            </a:r>
            <a:endParaRPr sz="27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1465" indent="-291465" defTabSz="38862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Argument/parameter: </a:t>
            </a:r>
            <a:r>
              <a:rPr b="1" sz="272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"@" </a:t>
            </a:r>
            <a:r>
              <a:rPr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and</a:t>
            </a:r>
            <a:r>
              <a:rPr b="1" sz="272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 "#"</a:t>
            </a:r>
            <a:endParaRPr b="1" sz="272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291465" indent="-291465" defTabSz="38862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Where does Python perform the find/replace? On the string that comes before the dot!</a:t>
            </a:r>
          </a:p>
        </p:txBody>
      </p:sp>
      <p:sp>
        <p:nvSpPr>
          <p:cNvPr id="136" name="Shape 13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how functions work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Some functions and methods give you </a:t>
            </a:r>
            <a:r>
              <a:rPr b="1"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return values</a:t>
            </a: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when they’re finished so you know what happened.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length = len(tweet)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position = phone.find("(")</a:t>
            </a:r>
          </a:p>
        </p:txBody>
      </p:sp>
      <p:sp>
        <p:nvSpPr>
          <p:cNvPr id="139" name="Shape 13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STRING Methods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39470" indent="-339470" defTabSz="452627">
              <a:defRPr sz="1800">
                <a:uFillTx/>
              </a:defRPr>
            </a:pPr>
            <a:endParaRPr b="1" sz="316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39470" indent="-339470" defTabSz="452627">
              <a:defRPr sz="1800">
                <a:uFillTx/>
              </a:defRPr>
            </a:pPr>
            <a:endParaRPr b="1" sz="316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39470" indent="-339470" defTabSz="452627">
              <a:defRPr sz="1800">
                <a:uFillTx/>
              </a:defRPr>
            </a:pPr>
            <a:endParaRPr b="1" sz="316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52627">
              <a:buSzTx/>
              <a:buFontTx/>
              <a:buNone/>
              <a:defRPr sz="1800">
                <a:uFillTx/>
              </a:defRPr>
            </a:pPr>
            <a:r>
              <a:rPr b="1" sz="3168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.strip()</a:t>
            </a:r>
            <a:endParaRPr b="1" sz="316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39470" indent="-339470" defTabSz="452627">
              <a:defRPr sz="1800">
                <a:uFillTx/>
              </a:defRPr>
            </a:pPr>
            <a:endParaRPr sz="3168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39470" indent="-339470" defTabSz="452627">
              <a:buClr>
                <a:srgbClr val="000000"/>
              </a:buClr>
              <a:defRPr sz="1800">
                <a:uFillTx/>
              </a:defRPr>
            </a:pPr>
            <a:r>
              <a:rPr sz="316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Removes whitespace from the beginning and end of a string (not the middle)</a:t>
            </a:r>
          </a:p>
        </p:txBody>
      </p:sp>
      <p:sp>
        <p:nvSpPr>
          <p:cNvPr id="144" name="Shape 14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STRING Methods</a:t>
            </a:r>
          </a:p>
        </p:txBody>
      </p:sp>
      <p:pic>
        <p:nvPicPr>
          <p:cNvPr id="145" name="lesson1_dotstri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52327"/>
            <a:ext cx="9144000" cy="1559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Variables are containers for information; you can store text, numbers, or any other type of thing!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30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twitter = "@hearmecode"</a:t>
            </a:r>
            <a:endParaRPr b="1" sz="30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30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members = 571</a:t>
            </a:r>
          </a:p>
        </p:txBody>
      </p:sp>
      <p:sp>
        <p:nvSpPr>
          <p:cNvPr id="37" name="Shape 3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Variables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36042" indent="-336042" defTabSz="448055">
              <a:defRPr sz="1800">
                <a:uFillTx/>
              </a:defRPr>
            </a:pPr>
            <a:endParaRPr b="1" sz="313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36042" indent="-336042" defTabSz="448055">
              <a:defRPr sz="1800">
                <a:uFillTx/>
              </a:defRPr>
            </a:pPr>
            <a:endParaRPr b="1" sz="313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36042" indent="-336042" defTabSz="448055">
              <a:defRPr sz="1800">
                <a:uFillTx/>
              </a:defRPr>
            </a:pPr>
            <a:endParaRPr b="1" sz="313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48055">
              <a:buSzTx/>
              <a:buFontTx/>
              <a:buNone/>
              <a:defRPr sz="1800">
                <a:uFillTx/>
              </a:defRPr>
            </a:pPr>
            <a:r>
              <a:rPr b="1" sz="313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.lower()</a:t>
            </a:r>
            <a:endParaRPr b="1" sz="313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48055">
              <a:buSzTx/>
              <a:buFontTx/>
              <a:buNone/>
              <a:defRPr sz="1800">
                <a:uFillTx/>
              </a:defRPr>
            </a:pPr>
            <a:r>
              <a:rPr b="1" sz="313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.upper()</a:t>
            </a:r>
            <a:endParaRPr b="1" sz="313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36042" indent="-336042" defTabSz="448055">
              <a:defRPr sz="1800">
                <a:uFillTx/>
              </a:defRPr>
            </a:pPr>
            <a:endParaRPr sz="3136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36042" indent="-336042" defTabSz="448055">
              <a:buClr>
                <a:srgbClr val="000000"/>
              </a:buClr>
              <a:defRPr sz="1800">
                <a:uFillTx/>
              </a:defRPr>
            </a:pPr>
            <a:r>
              <a:rPr sz="3136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Converts a string to all lowercase or all uppercase</a:t>
            </a:r>
          </a:p>
        </p:txBody>
      </p:sp>
      <p:sp>
        <p:nvSpPr>
          <p:cNvPr id="148" name="Shape 14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STRING Methods</a:t>
            </a:r>
          </a:p>
        </p:txBody>
      </p:sp>
      <p:pic>
        <p:nvPicPr>
          <p:cNvPr id="149" name="lesson1_loweruppe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6645" y="1443557"/>
            <a:ext cx="5305055" cy="286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uFillTx/>
              </a:defRPr>
            </a:pP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Font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article.count(" she said")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buSzTx/>
              <a:buFont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article.count(" he said")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How many times was a woman quoted in this article?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How many times was a man quoted?</a:t>
            </a:r>
          </a:p>
        </p:txBody>
      </p:sp>
      <p:sp>
        <p:nvSpPr>
          <p:cNvPr id="152" name="Shape 15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STRING Methods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body" idx="1"/>
          </p:nvPr>
        </p:nvSpPr>
        <p:spPr>
          <a:xfrm>
            <a:off x="1038022" y="1600200"/>
            <a:ext cx="7082491" cy="3886201"/>
          </a:xfrm>
          <a:prstGeom prst="rect">
            <a:avLst/>
          </a:prstGeom>
        </p:spPr>
        <p:txBody>
          <a:bodyPr/>
          <a:lstStyle/>
          <a:p>
            <a:pPr lvl="0" marL="440871" indent="-440871">
              <a:spcBef>
                <a:spcPts val="800"/>
              </a:spcBef>
              <a:buFont typeface="Arial"/>
              <a:buChar char="•"/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Conditionals</a:t>
            </a:r>
            <a:endParaRPr sz="3600">
              <a:uFill>
                <a:solidFill/>
              </a:uFill>
            </a:endParaRPr>
          </a:p>
          <a:p>
            <a:pPr lvl="1" marL="783771" indent="-326571">
              <a:spcBef>
                <a:spcPts val="700"/>
              </a:spcBef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The basics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83771" indent="-326571">
              <a:spcBef>
                <a:spcPts val="700"/>
              </a:spcBef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Operators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83771" indent="-326571">
              <a:spcBef>
                <a:spcPts val="700"/>
              </a:spcBef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Compound conditionals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83771" indent="-326571">
              <a:spcBef>
                <a:spcPts val="700"/>
              </a:spcBef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Using conditionals to change program behavior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12039" indent="-312039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9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Conditional: just a fancy name for a yes or no question</a:t>
            </a:r>
            <a:endParaRPr sz="291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12039" indent="-312039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91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12039" indent="-312039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9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Conditionals are ways to compare things and use that information to make decisions</a:t>
            </a:r>
            <a:endParaRPr sz="291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12039" indent="-312039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291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12039" indent="-312039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9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Conditionals can let you change the behavior of your program</a:t>
            </a:r>
          </a:p>
        </p:txBody>
      </p:sp>
      <p:sp>
        <p:nvSpPr>
          <p:cNvPr id="157" name="Shape 15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cONDITIONALS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Ways to think about conditionals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Is this a valid email address?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Does my phone number have enough digits?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Are more people signed up for my event than the room can hold?</a:t>
            </a:r>
          </a:p>
        </p:txBody>
      </p:sp>
      <p:sp>
        <p:nvSpPr>
          <p:cNvPr id="160" name="Shape 16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cONDITIONALS</a:t>
            </a: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12039" indent="-312039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912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Conditionals are paired with if statements, which ask whether or not the conditional is true</a:t>
            </a:r>
            <a:endParaRPr sz="291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12039" indent="-312039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b="1" sz="2912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16052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2912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if gender == 'f':</a:t>
            </a:r>
            <a:endParaRPr b="1" sz="2912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08026" defTabSz="416052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2912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"Welcome to Hear Me Code!"</a:t>
            </a:r>
            <a:endParaRPr b="1" sz="2912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76084" indent="-260032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54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True or False, is gender equal to "f"?</a:t>
            </a:r>
            <a:endParaRPr sz="2548">
              <a:uFill>
                <a:solidFill/>
              </a:uFill>
            </a:endParaRPr>
          </a:p>
          <a:p>
            <a:pPr lvl="1" marL="676084" indent="-260032" defTabSz="416052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54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If so, they can join Hear Me Code. Otherwise, they can't!</a:t>
            </a:r>
          </a:p>
        </p:txBody>
      </p:sp>
      <p:sp>
        <p:nvSpPr>
          <p:cNvPr id="163" name="Shape 16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cONDITIONALS</a:t>
            </a: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body" idx="1"/>
          </p:nvPr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lIns="91439" tIns="91439" rIns="91439" bIns="91439" anchor="ctr">
            <a:normAutofit fontScale="100000" lnSpcReduction="0"/>
          </a:bodyPr>
          <a:lstStyle>
            <a:lvl1pPr marL="0" indent="0">
              <a:spcBef>
                <a:spcPts val="900"/>
              </a:spcBef>
              <a:buSzTx/>
              <a:buNone/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cONDITIONALS</a:t>
            </a:r>
          </a:p>
        </p:txBody>
      </p:sp>
      <p:pic>
        <p:nvPicPr>
          <p:cNvPr id="168" name="flowchart_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577168"/>
            <a:ext cx="9144000" cy="1703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body" idx="1"/>
          </p:nvPr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lIns="91439" tIns="91439" rIns="91439" bIns="91439" anchor="ctr">
            <a:normAutofit fontScale="100000" lnSpcReduction="0"/>
          </a:bodyPr>
          <a:lstStyle>
            <a:lvl1pPr marL="0" indent="0">
              <a:spcBef>
                <a:spcPts val="900"/>
              </a:spcBef>
              <a:buSzTx/>
              <a:buNone/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cONDITIONALS</a:t>
            </a:r>
          </a:p>
        </p:txBody>
      </p:sp>
      <p:pic>
        <p:nvPicPr>
          <p:cNvPr id="171" name="flowchart_1a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174381"/>
            <a:ext cx="9144000" cy="4509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body" idx="1"/>
          </p:nvPr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lIns="91439" tIns="91439" rIns="91439" bIns="91439" anchor="ctr">
            <a:normAutofit fontScale="100000" lnSpcReduction="0"/>
          </a:bodyPr>
          <a:lstStyle>
            <a:lvl1pPr marL="0" indent="0">
              <a:spcBef>
                <a:spcPts val="900"/>
              </a:spcBef>
              <a:buSzTx/>
              <a:buNone/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cONDITIONALS</a:t>
            </a:r>
          </a:p>
        </p:txBody>
      </p:sp>
      <p:pic>
        <p:nvPicPr>
          <p:cNvPr id="176" name="flowchart_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90884"/>
            <a:ext cx="9144000" cy="3476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body" idx="1"/>
          </p:nvPr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lIns="91439" tIns="91439" rIns="91439" bIns="91439" anchor="ctr">
            <a:normAutofit fontScale="100000" lnSpcReduction="0"/>
          </a:bodyPr>
          <a:lstStyle>
            <a:lvl1pPr marL="0" indent="0">
              <a:spcBef>
                <a:spcPts val="900"/>
              </a:spcBef>
              <a:buSzTx/>
              <a:buNone/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cONDITIONALS</a:t>
            </a:r>
          </a:p>
        </p:txBody>
      </p:sp>
      <p:pic>
        <p:nvPicPr>
          <p:cNvPr id="179" name="flowchart_2a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4510" y="1103629"/>
            <a:ext cx="6035799" cy="46507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22325" indent="-322325" defTabSz="429768">
              <a:spcBef>
                <a:spcPts val="1100"/>
              </a:spcBef>
              <a:buClr>
                <a:srgbClr val="000000"/>
              </a:buClr>
              <a:defRPr sz="1800">
                <a:uFillTx/>
              </a:defRPr>
            </a:pPr>
            <a:r>
              <a:rPr sz="300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Use the </a:t>
            </a:r>
            <a:r>
              <a:rPr b="1" sz="3008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sz="300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command to show some information to the screen.</a:t>
            </a:r>
            <a:endParaRPr sz="3008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82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"Welcome to Hear Me Code!"</a:t>
            </a:r>
            <a:endParaRPr b="1" sz="282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82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'No boys allowed!'</a:t>
            </a:r>
            <a:endParaRPr b="1" sz="282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22325" indent="-322325" defTabSz="429768">
              <a:spcBef>
                <a:spcPts val="1100"/>
              </a:spcBef>
              <a:buClr>
                <a:srgbClr val="000000"/>
              </a:buClr>
              <a:defRPr sz="1800">
                <a:uFillTx/>
              </a:defRPr>
            </a:pPr>
            <a:endParaRPr sz="3008">
              <a:uFill>
                <a:solidFill/>
              </a:uFill>
            </a:endParaRPr>
          </a:p>
          <a:p>
            <a:pPr lvl="0" marL="322325" indent="-322325" defTabSz="429768">
              <a:spcBef>
                <a:spcPts val="1100"/>
              </a:spcBef>
              <a:buClr>
                <a:srgbClr val="000000"/>
              </a:buClr>
              <a:defRPr sz="1800">
                <a:uFillTx/>
              </a:defRPr>
            </a:pPr>
            <a:r>
              <a:rPr sz="3008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Since we created a variable on the previous slide, we can use it now:</a:t>
            </a:r>
            <a:endParaRPr sz="3008">
              <a:uFill>
                <a:solidFill/>
              </a:uFill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282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twitter</a:t>
            </a:r>
          </a:p>
        </p:txBody>
      </p:sp>
      <p:sp>
        <p:nvSpPr>
          <p:cNvPr id="40" name="Shape 4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The print command</a:t>
            </a: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Sz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Operators (ways to compare two things)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Sz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</a:t>
            </a: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	Equality operator (don’t confuse with a single equals sign)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SzTx/>
              <a:buNone/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Sz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5 == 7 # Python says: False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5 == 5 # Python says: True</a:t>
            </a:r>
          </a:p>
        </p:txBody>
      </p:sp>
      <p:sp>
        <p:nvSpPr>
          <p:cNvPr id="184" name="Shape 18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cONDITIONALS</a:t>
            </a:r>
          </a:p>
        </p:txBody>
      </p:sp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Sz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Operators (ways to compare two things)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Sz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</a:t>
            </a:r>
            <a:r>
              <a:rPr b="1"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&gt;</a:t>
            </a: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	Greater than operator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SzTx/>
              <a:buNone/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Sz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5 &gt; 7 # Python says: False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5 &gt; 2 # Python says: True</a:t>
            </a:r>
          </a:p>
        </p:txBody>
      </p:sp>
      <p:sp>
        <p:nvSpPr>
          <p:cNvPr id="189" name="Shape 18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cONDITIONALS</a:t>
            </a:r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32613" indent="-332613" defTabSz="443484">
              <a:buSzTx/>
              <a:buNone/>
              <a:defRPr sz="1800">
                <a:uFillTx/>
              </a:defRPr>
            </a:pP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Operators (ways to compare two things)</a:t>
            </a:r>
            <a:endParaRPr sz="310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32613" indent="-332613" defTabSz="443484">
              <a:spcBef>
                <a:spcPts val="1700"/>
              </a:spcBef>
              <a:buSzTx/>
              <a:buNone/>
              <a:defRPr sz="1800">
                <a:uFillTx/>
              </a:defRPr>
            </a:pPr>
            <a:r>
              <a:rPr b="1" sz="31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==	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	Equality</a:t>
            </a:r>
            <a:endParaRPr sz="310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32613" indent="-332613" defTabSz="443484">
              <a:buSzTx/>
              <a:buNone/>
              <a:defRPr sz="1800">
                <a:uFillTx/>
              </a:defRPr>
            </a:pPr>
            <a:r>
              <a:rPr b="1" sz="31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sz="31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Not equal to</a:t>
            </a:r>
            <a:endParaRPr sz="310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32613" indent="-332613" defTabSz="443484">
              <a:buSzTx/>
              <a:buNone/>
              <a:defRPr sz="1800">
                <a:uFillTx/>
              </a:defRPr>
            </a:pPr>
            <a:r>
              <a:rPr b="1" sz="31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&gt;		</a:t>
            </a:r>
            <a:r>
              <a:rPr sz="31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Greater than</a:t>
            </a:r>
            <a:endParaRPr sz="310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32613" indent="-332613" defTabSz="443484">
              <a:buSzTx/>
              <a:buNone/>
              <a:defRPr sz="1800">
                <a:uFillTx/>
              </a:defRPr>
            </a:pPr>
            <a:r>
              <a:rPr b="1" sz="31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z="31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	Less than</a:t>
            </a:r>
            <a:endParaRPr sz="310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32613" indent="-332613" defTabSz="443484">
              <a:buSzTx/>
              <a:buNone/>
              <a:defRPr sz="1800">
                <a:uFillTx/>
              </a:defRPr>
            </a:pPr>
            <a:r>
              <a:rPr b="1" sz="31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	Greater than or equal to</a:t>
            </a:r>
            <a:endParaRPr sz="3104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32613" indent="-332613" defTabSz="443484">
              <a:buSzTx/>
              <a:buNone/>
              <a:defRPr sz="1800">
                <a:uFillTx/>
              </a:defRPr>
            </a:pPr>
            <a:r>
              <a:rPr b="1" sz="3104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sz="3104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	Less than or equal to</a:t>
            </a:r>
          </a:p>
        </p:txBody>
      </p:sp>
      <p:sp>
        <p:nvSpPr>
          <p:cNvPr id="192" name="Shape 19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cONDITIONALS</a:t>
            </a:r>
          </a:p>
        </p:txBody>
      </p:sp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Sz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if times_volunteered &gt;= 5: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# send them a special thank-you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Tx/>
              <a:buNone/>
              <a:defRPr sz="1800">
                <a:uFillTx/>
              </a:defRPr>
            </a:pP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if donation &gt;= 1000: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Sz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	# add to the major donors list</a:t>
            </a:r>
          </a:p>
        </p:txBody>
      </p:sp>
      <p:sp>
        <p:nvSpPr>
          <p:cNvPr id="197" name="Shape 19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cONDITIONALS</a:t>
            </a:r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body" idx="1"/>
          </p:nvPr>
        </p:nvSpPr>
        <p:spPr>
          <a:xfrm>
            <a:off x="0" y="1354657"/>
            <a:ext cx="91440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SzTx/>
              <a:buNone/>
              <a:defRPr sz="1800">
                <a:uFillTx/>
              </a:defRPr>
            </a:pPr>
            <a:r>
              <a:rPr sz="30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Create a quick calculator program with two variables (</a:t>
            </a:r>
            <a:r>
              <a:rPr b="1" sz="30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goal</a:t>
            </a:r>
            <a:r>
              <a:rPr sz="30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, </a:t>
            </a:r>
            <a:r>
              <a:rPr b="1" sz="30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current_volunteers</a:t>
            </a:r>
            <a:r>
              <a:rPr sz="30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) and tells the user whether they are at, below, or above their  recruitment goal.</a:t>
            </a:r>
            <a:endParaRPr sz="30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SzTx/>
              <a:buNone/>
              <a:defRPr sz="1800">
                <a:uFillTx/>
              </a:defRPr>
            </a:pPr>
            <a:r>
              <a:rPr sz="30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</a:t>
            </a:r>
            <a:r>
              <a:rPr sz="30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Example:</a:t>
            </a:r>
            <a:endParaRPr b="1" sz="30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SzTx/>
              <a:buNone/>
              <a:defRPr sz="1800">
                <a:uFillTx/>
              </a:defRPr>
            </a:pPr>
            <a:r>
              <a:rPr b="1" sz="30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Volunteer Recruitment Goal: 100</a:t>
            </a:r>
            <a:endParaRPr b="1" sz="30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SzTx/>
              <a:buNone/>
              <a:defRPr sz="1800">
                <a:uFillTx/>
              </a:defRPr>
            </a:pPr>
            <a:r>
              <a:rPr b="1" sz="30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Current Volunteers: 95</a:t>
            </a:r>
            <a:endParaRPr b="1" sz="30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SzTx/>
              <a:buNone/>
              <a:defRPr sz="1800">
                <a:uFillTx/>
              </a:defRPr>
            </a:pPr>
            <a:r>
              <a:rPr b="1" sz="30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	&gt; You are behind, work on recruiting!</a:t>
            </a:r>
          </a:p>
        </p:txBody>
      </p:sp>
      <p:sp>
        <p:nvSpPr>
          <p:cNvPr id="202" name="Shape 20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Conditionals quick exercise</a:t>
            </a:r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body" idx="1"/>
          </p:nvPr>
        </p:nvSpPr>
        <p:spPr>
          <a:xfrm>
            <a:off x="441959" y="1354655"/>
            <a:ext cx="8244842" cy="49242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buSz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You can use your string methods as part of the conditional!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spcBef>
                <a:spcPts val="600"/>
              </a:spcBef>
              <a:buSzTx/>
              <a:buNone/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if gender.lower() == "f":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# No matter how it's capitalized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600"/>
              </a:spcBef>
              <a:buSzTx/>
              <a:buNone/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if email_address.count(</a:t>
            </a:r>
            <a:r>
              <a:rPr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) &gt; 1: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# this isn’t a valid email</a:t>
            </a:r>
          </a:p>
        </p:txBody>
      </p:sp>
      <p:sp>
        <p:nvSpPr>
          <p:cNvPr id="207" name="Shape 20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complex cONDITIONALS</a:t>
            </a:r>
          </a:p>
        </p:txBody>
      </p:sp>
    </p:spTree>
  </p:cSld>
  <p:clrMapOvr>
    <a:masterClrMapping/>
  </p:clrMapOvr>
  <p:transition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body" idx="1"/>
          </p:nvPr>
        </p:nvSpPr>
        <p:spPr>
          <a:xfrm>
            <a:off x="441959" y="1354655"/>
            <a:ext cx="8244842" cy="49242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Using the </a:t>
            </a: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sz="3200">
                <a:uFill>
                  <a:solidFill/>
                </a:uFill>
              </a:rPr>
              <a:t> keyword, </a:t>
            </a:r>
            <a:r>
              <a:rPr sz="3200" u="sng">
                <a:uFill>
                  <a:solidFill/>
                </a:uFill>
              </a:rPr>
              <a:t>both</a:t>
            </a:r>
            <a:r>
              <a:rPr sz="3200">
                <a:uFill>
                  <a:solidFill/>
                </a:uFill>
              </a:rPr>
              <a:t> conditions must be true for the print statement at line 7 to run.</a:t>
            </a:r>
          </a:p>
        </p:txBody>
      </p:sp>
      <p:sp>
        <p:nvSpPr>
          <p:cNvPr id="210" name="Shape 21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compound cONDITIONALS</a:t>
            </a:r>
          </a:p>
        </p:txBody>
      </p:sp>
      <p:pic>
        <p:nvPicPr>
          <p:cNvPr id="211" name="conditionals_1.png"/>
          <p:cNvPicPr/>
          <p:nvPr/>
        </p:nvPicPr>
        <p:blipFill>
          <a:blip r:embed="rId2">
            <a:extLst/>
          </a:blip>
          <a:srcRect l="576" t="0" r="576" b="0"/>
          <a:stretch>
            <a:fillRect/>
          </a:stretch>
        </p:blipFill>
        <p:spPr>
          <a:xfrm>
            <a:off x="-7621" y="3111792"/>
            <a:ext cx="9144001" cy="2667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body" idx="1"/>
          </p:nvPr>
        </p:nvSpPr>
        <p:spPr>
          <a:xfrm>
            <a:off x="441959" y="1354655"/>
            <a:ext cx="8244842" cy="49242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Using the </a:t>
            </a: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sz="3200">
                <a:uFill>
                  <a:solidFill/>
                </a:uFill>
              </a:rPr>
              <a:t> keyword, </a:t>
            </a:r>
            <a:r>
              <a:rPr sz="3200" u="sng">
                <a:uFill>
                  <a:solidFill/>
                </a:uFill>
              </a:rPr>
              <a:t>either</a:t>
            </a:r>
            <a:r>
              <a:rPr sz="3200">
                <a:uFill>
                  <a:solidFill/>
                </a:uFill>
              </a:rPr>
              <a:t> condition could be true for the print statement at lines 7-8 to run.</a:t>
            </a:r>
          </a:p>
        </p:txBody>
      </p:sp>
      <p:sp>
        <p:nvSpPr>
          <p:cNvPr id="214" name="Shape 21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compound cONDITIONALS</a:t>
            </a:r>
          </a:p>
        </p:txBody>
      </p:sp>
      <p:pic>
        <p:nvPicPr>
          <p:cNvPr id="215" name="conditionals_2.png"/>
          <p:cNvPicPr/>
          <p:nvPr/>
        </p:nvPicPr>
        <p:blipFill>
          <a:blip r:embed="rId2">
            <a:extLst/>
          </a:blip>
          <a:srcRect l="0" t="585" r="0" b="585"/>
          <a:stretch>
            <a:fillRect/>
          </a:stretch>
        </p:blipFill>
        <p:spPr>
          <a:xfrm>
            <a:off x="0" y="2762802"/>
            <a:ext cx="9144000" cy="2526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body" idx="1"/>
          </p:nvPr>
        </p:nvSpPr>
        <p:spPr>
          <a:xfrm>
            <a:off x="441959" y="1354655"/>
            <a:ext cx="8244842" cy="4924225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600"/>
              </a:spcBef>
              <a:buSzTx/>
              <a:buNone/>
            </a:pPr>
          </a:p>
        </p:txBody>
      </p:sp>
      <p:sp>
        <p:nvSpPr>
          <p:cNvPr id="218" name="Shape 21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nested cONDITIONALS</a:t>
            </a:r>
          </a:p>
        </p:txBody>
      </p:sp>
      <p:pic>
        <p:nvPicPr>
          <p:cNvPr id="219" name="conditionals_3.png"/>
          <p:cNvPicPr/>
          <p:nvPr/>
        </p:nvPicPr>
        <p:blipFill>
          <a:blip r:embed="rId3">
            <a:extLst/>
          </a:blip>
          <a:srcRect l="0" t="554" r="0" b="554"/>
          <a:stretch>
            <a:fillRect/>
          </a:stretch>
        </p:blipFill>
        <p:spPr>
          <a:xfrm>
            <a:off x="-2291" y="1140861"/>
            <a:ext cx="9144001" cy="48126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91465" indent="-291465" defTabSz="38862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Head to </a:t>
            </a:r>
            <a:r>
              <a:rPr b="1" sz="2720">
                <a:uFill>
                  <a:solidFill/>
                </a:uFill>
                <a:hlinkClick r:id="rId3" invalidUrl="" action="" tgtFrame="" tooltip="" history="1" highlightClick="0" endSnd="0"/>
              </a:rPr>
              <a:t>https://github.com/shannonturner/python-lessons</a:t>
            </a:r>
            <a:r>
              <a:rPr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, which has code samples for the lesson:</a:t>
            </a:r>
            <a:endParaRPr sz="27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1465" indent="-291465" defTabSz="388620">
              <a:spcBef>
                <a:spcPts val="600"/>
              </a:spcBef>
              <a:buSzTx/>
              <a:buNone/>
              <a:defRPr sz="1800">
                <a:uFillTx/>
              </a:defRPr>
            </a:pPr>
            <a:endParaRPr sz="27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1465" indent="-291465" defTabSz="38862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b="1" sz="272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Variables, math, and basics recap</a:t>
            </a:r>
            <a:endParaRPr b="1" sz="27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1465" indent="-291465" defTabSz="38862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b="1" sz="272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Strings recap</a:t>
            </a:r>
            <a:endParaRPr b="1" sz="27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1465" indent="-291465" defTabSz="38862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b="1" sz="272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Conditionals recap</a:t>
            </a:r>
            <a:endParaRPr b="1" sz="27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1465" indent="-291465" defTabSz="388620">
              <a:spcBef>
                <a:spcPts val="600"/>
              </a:spcBef>
              <a:buSzTx/>
              <a:buNone/>
              <a:defRPr sz="1800">
                <a:uFillTx/>
              </a:defRPr>
            </a:pPr>
            <a:endParaRPr sz="272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291465" indent="-291465" defTabSz="388620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See the </a:t>
            </a:r>
            <a:r>
              <a:rPr b="1" sz="2720">
                <a:uFill>
                  <a:solidFill/>
                </a:uFill>
                <a:hlinkClick r:id="rId7" invalidUrl="" action="" tgtFrame="" tooltip="" history="1" highlightClick="0" endSnd="0"/>
              </a:rPr>
              <a:t>playtime</a:t>
            </a:r>
            <a:r>
              <a:rPr sz="272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folder for the playtime exercise for this lesson.</a:t>
            </a:r>
          </a:p>
        </p:txBody>
      </p:sp>
      <p:sp>
        <p:nvSpPr>
          <p:cNvPr id="224" name="Shape 22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Playtime!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Let's take a closer look at the difference between these two: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30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30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twitter</a:t>
            </a:r>
            <a:endParaRPr b="1" sz="30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30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30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"twitter"</a:t>
            </a:r>
          </a:p>
        </p:txBody>
      </p:sp>
      <p:sp>
        <p:nvSpPr>
          <p:cNvPr id="43" name="Shape 4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The print command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Strings are a way to store information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42950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Addresses</a:t>
            </a:r>
            <a:endParaRPr sz="2800">
              <a:uFill>
                <a:solidFill/>
              </a:uFill>
            </a:endParaRPr>
          </a:p>
          <a:p>
            <a:pPr lvl="1" marL="742950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Email addresses</a:t>
            </a:r>
            <a:endParaRPr sz="2800">
              <a:uFill>
                <a:solidFill/>
              </a:uFill>
            </a:endParaRPr>
          </a:p>
          <a:p>
            <a:pPr lvl="1" marL="742950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URLs</a:t>
            </a:r>
            <a:endParaRPr sz="2800">
              <a:uFill>
                <a:solidFill/>
              </a:uFill>
            </a:endParaRPr>
          </a:p>
          <a:p>
            <a:pPr lvl="1" marL="742950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Names (people, places, …)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42950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Phone Numbers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42950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so much more (anything with text!)</a:t>
            </a:r>
          </a:p>
        </p:txBody>
      </p:sp>
      <p:sp>
        <p:nvSpPr>
          <p:cNvPr id="46" name="Shape 4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The basics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Strings are combinations of characters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42950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Letters</a:t>
            </a:r>
            <a:endParaRPr sz="2800">
              <a:uFill>
                <a:solidFill/>
              </a:uFill>
            </a:endParaRPr>
          </a:p>
          <a:p>
            <a:pPr lvl="1" marL="742950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Numbers</a:t>
            </a:r>
            <a:endParaRPr sz="2800">
              <a:uFill>
                <a:solidFill/>
              </a:uFill>
            </a:endParaRPr>
          </a:p>
          <a:p>
            <a:pPr lvl="1" marL="742950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Punctuation</a:t>
            </a:r>
            <a:endParaRPr sz="2800">
              <a:uFill>
                <a:solidFill/>
              </a:uFill>
            </a:endParaRPr>
          </a:p>
          <a:p>
            <a:pPr lvl="1" marL="742950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Basically anything you can make on the keyboard and then some</a:t>
            </a:r>
            <a:endParaRPr sz="2800">
              <a:uFill>
                <a:solidFill/>
              </a:uFill>
            </a:endParaRPr>
          </a:p>
          <a:p>
            <a:pPr lvl="1" marL="742950" indent="-28575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Special characters, like tabs and newlines</a:t>
            </a:r>
          </a:p>
        </p:txBody>
      </p:sp>
      <p:sp>
        <p:nvSpPr>
          <p:cNvPr id="49" name="Shape 4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The basics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body" idx="1"/>
          </p:nvPr>
        </p:nvSpPr>
        <p:spPr>
          <a:xfrm>
            <a:off x="457200" y="1367357"/>
            <a:ext cx="8229600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How to spot a string: it has quotes around it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algn="ctr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"This is a string"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ctr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'This is also a string'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You can mix and match single and double quotes – but they’re not completely interchangeable.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algn="ctr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"This will give you an error'</a:t>
            </a: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ctr">
              <a:spcBef>
                <a:spcPts val="600"/>
              </a:spcBef>
              <a:buSzTx/>
              <a:buNone/>
              <a:defRPr sz="1800">
                <a:uFillTx/>
              </a:defRPr>
            </a:pP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'But "this" is entirely okay'</a:t>
            </a:r>
          </a:p>
        </p:txBody>
      </p:sp>
      <p:sp>
        <p:nvSpPr>
          <p:cNvPr id="52" name="Shape 5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The basics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Using single or double quotes comes down to personal preference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300037" indent="-300037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Sometimes it can make a difference:</a:t>
            </a:r>
            <a:endParaRPr sz="32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742950" indent="-28575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My governor's name is Martin O'Malley</a:t>
            </a:r>
            <a:r>
              <a:rPr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2800">
              <a:uFill>
                <a:solidFill/>
              </a:uFill>
            </a:endParaRPr>
          </a:p>
          <a:p>
            <a:pPr lvl="1" marL="742950" indent="-285750">
              <a:spcBef>
                <a:spcPts val="600"/>
              </a:spcBef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She said, "Testing, 1-2-3"</a:t>
            </a:r>
            <a:r>
              <a:rPr sz="28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57" name="Shape 5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Strings: the basics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CFE7EC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