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x="9144000" cy="6858000"/>
  <p:notesSz cx="6858000" cy="9144000"/>
  <p:defaultTextStyle>
    <a:lvl1pPr defTabSz="457200">
      <a:defRPr>
        <a:uFill>
          <a:solidFill/>
        </a:uFill>
        <a:latin typeface="Calibri"/>
        <a:ea typeface="Calibri"/>
        <a:cs typeface="Calibri"/>
        <a:sym typeface="Calibri"/>
      </a:defRPr>
    </a:lvl1pPr>
    <a:lvl2pPr indent="457200" defTabSz="457200">
      <a:defRPr>
        <a:uFill>
          <a:solidFill/>
        </a:uFill>
        <a:latin typeface="Calibri"/>
        <a:ea typeface="Calibri"/>
        <a:cs typeface="Calibri"/>
        <a:sym typeface="Calibri"/>
      </a:defRPr>
    </a:lvl2pPr>
    <a:lvl3pPr indent="914400" defTabSz="457200">
      <a:defRPr>
        <a:uFill>
          <a:solidFill/>
        </a:uFill>
        <a:latin typeface="Calibri"/>
        <a:ea typeface="Calibri"/>
        <a:cs typeface="Calibri"/>
        <a:sym typeface="Calibri"/>
      </a:defRPr>
    </a:lvl3pPr>
    <a:lvl4pPr indent="1371600" defTabSz="457200">
      <a:defRPr>
        <a:uFill>
          <a:solidFill/>
        </a:uFill>
        <a:latin typeface="Calibri"/>
        <a:ea typeface="Calibri"/>
        <a:cs typeface="Calibri"/>
        <a:sym typeface="Calibri"/>
      </a:defRPr>
    </a:lvl4pPr>
    <a:lvl5pPr indent="1828800" defTabSz="457200">
      <a:defRPr>
        <a:uFill>
          <a:solidFill/>
        </a:uFill>
        <a:latin typeface="Calibri"/>
        <a:ea typeface="Calibri"/>
        <a:cs typeface="Calibri"/>
        <a:sym typeface="Calibri"/>
      </a:defRPr>
    </a:lvl5pPr>
    <a:lvl6pPr indent="2286000" defTabSz="457200">
      <a:defRPr>
        <a:uFill>
          <a:solidFill/>
        </a:uFill>
        <a:latin typeface="Calibri"/>
        <a:ea typeface="Calibri"/>
        <a:cs typeface="Calibri"/>
        <a:sym typeface="Calibri"/>
      </a:defRPr>
    </a:lvl6pPr>
    <a:lvl7pPr indent="2743200" defTabSz="457200">
      <a:defRPr>
        <a:uFill>
          <a:solidFill/>
        </a:uFill>
        <a:latin typeface="Calibri"/>
        <a:ea typeface="Calibri"/>
        <a:cs typeface="Calibri"/>
        <a:sym typeface="Calibri"/>
      </a:defRPr>
    </a:lvl7pPr>
    <a:lvl8pPr indent="3200400" defTabSz="457200">
      <a:defRPr>
        <a:uFill>
          <a:solidFill/>
        </a:uFill>
        <a:latin typeface="Calibri"/>
        <a:ea typeface="Calibri"/>
        <a:cs typeface="Calibri"/>
        <a:sym typeface="Calibri"/>
      </a:defRPr>
    </a:lvl8pPr>
    <a:lvl9pPr indent="3657600" defTabSz="457200">
      <a:defRPr>
        <a:uFill>
          <a:solidFill/>
        </a:uFill>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p:nvPr>
            <p:ph type="sldImg"/>
          </p:nvPr>
        </p:nvSpPr>
        <p:spPr>
          <a:xfrm>
            <a:off x="1143000" y="685800"/>
            <a:ext cx="4572000" cy="3429000"/>
          </a:xfrm>
          <a:prstGeom prst="rect">
            <a:avLst/>
          </a:prstGeom>
        </p:spPr>
        <p:txBody>
          <a:bodyPr/>
          <a:lstStyle/>
          <a:p>
            <a:pPr lvl="0"/>
          </a:p>
        </p:txBody>
      </p:sp>
      <p:sp>
        <p:nvSpPr>
          <p:cNvPr id="34" name="Shape 34"/>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sldImg"/>
          </p:nvPr>
        </p:nvSpPr>
        <p:spPr>
          <a:prstGeom prst="rect">
            <a:avLst/>
          </a:prstGeom>
        </p:spPr>
        <p:txBody>
          <a:bodyPr/>
          <a:lstStyle/>
          <a:p>
            <a:pPr lvl="0"/>
          </a:p>
        </p:txBody>
      </p:sp>
      <p:sp>
        <p:nvSpPr>
          <p:cNvPr id="63" name="Shape 63"/>
          <p:cNvSpPr/>
          <p:nvPr>
            <p:ph type="body" sz="quarter" idx="1"/>
          </p:nvPr>
        </p:nvSpPr>
        <p:spPr>
          <a:prstGeom prst="rect">
            <a:avLst/>
          </a:prstGeom>
        </p:spPr>
        <p:txBody>
          <a:bodyPr/>
          <a:lstStyle/>
          <a:p>
            <a:pPr lvl="0">
              <a:defRPr sz="1800"/>
            </a:pPr>
            <a:r>
              <a:rPr sz="2400"/>
              <a:t>These are examples of functions we've used before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lvl="0"/>
          </a:p>
        </p:txBody>
      </p:sp>
      <p:sp>
        <p:nvSpPr>
          <p:cNvPr id="125" name="Shape 125"/>
          <p:cNvSpPr/>
          <p:nvPr>
            <p:ph type="body" sz="quarter" idx="1"/>
          </p:nvPr>
        </p:nvSpPr>
        <p:spPr>
          <a:prstGeom prst="rect">
            <a:avLst/>
          </a:prstGeom>
        </p:spPr>
        <p:txBody>
          <a:bodyPr/>
          <a:lstStyle/>
          <a:p>
            <a:pPr lvl="0">
              <a:defRPr sz="1800"/>
            </a:pPr>
            <a:r>
              <a:rPr sz="2400"/>
              <a:t>Talk through this code, figure out what it does, and have folks run it.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lvl="0"/>
          </a:p>
        </p:txBody>
      </p:sp>
      <p:sp>
        <p:nvSpPr>
          <p:cNvPr id="135" name="Shape 135"/>
          <p:cNvSpPr/>
          <p:nvPr>
            <p:ph type="body" sz="quarter" idx="1"/>
          </p:nvPr>
        </p:nvSpPr>
        <p:spPr>
          <a:prstGeom prst="rect">
            <a:avLst/>
          </a:prstGeom>
        </p:spPr>
        <p:txBody>
          <a:bodyPr/>
          <a:lstStyle/>
          <a:p>
            <a:pPr lvl="0">
              <a:defRPr sz="1800"/>
            </a:pPr>
            <a:r>
              <a:rPr sz="2400"/>
              <a:t>Do a quick refresh of exactly what all of this does first. Over the next few slides we'll talk out what's going on little by little.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lvl="0"/>
          </a:p>
        </p:txBody>
      </p:sp>
      <p:sp>
        <p:nvSpPr>
          <p:cNvPr id="141" name="Shape 141"/>
          <p:cNvSpPr/>
          <p:nvPr>
            <p:ph type="body" sz="quarter" idx="1"/>
          </p:nvPr>
        </p:nvSpPr>
        <p:spPr>
          <a:prstGeom prst="rect">
            <a:avLst/>
          </a:prstGeom>
        </p:spPr>
        <p:txBody>
          <a:bodyPr/>
          <a:lstStyle/>
          <a:p>
            <a:pPr lvl="0">
              <a:defRPr sz="1800"/>
            </a:pPr>
            <a:r>
              <a:rPr sz="2400"/>
              <a:t>(The red text is for the code we've just added)</a:t>
            </a:r>
            <a:endParaRPr sz="2400"/>
          </a:p>
          <a:p>
            <a:pPr lvl="0">
              <a:defRPr sz="1800"/>
            </a:pPr>
            <a:r>
              <a:rPr sz="2400"/>
              <a:t>Be sure to talk out what's going on during each addition.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lvl="0"/>
          </a:p>
        </p:txBody>
      </p:sp>
      <p:sp>
        <p:nvSpPr>
          <p:cNvPr id="147" name="Shape 147"/>
          <p:cNvSpPr/>
          <p:nvPr>
            <p:ph type="body" sz="quarter" idx="1"/>
          </p:nvPr>
        </p:nvSpPr>
        <p:spPr>
          <a:prstGeom prst="rect">
            <a:avLst/>
          </a:prstGeom>
        </p:spPr>
        <p:txBody>
          <a:bodyPr/>
          <a:lstStyle/>
          <a:p>
            <a:pPr lvl="0">
              <a:defRPr sz="1800"/>
            </a:pPr>
            <a:r>
              <a:rPr sz="2400"/>
              <a:t>(The red text is for the code we've just added)</a:t>
            </a:r>
            <a:endParaRPr sz="2400"/>
          </a:p>
          <a:p>
            <a:pPr lvl="0">
              <a:defRPr sz="1800"/>
            </a:pPr>
            <a:r>
              <a:rPr sz="2400"/>
              <a:t>Be sure to talk out what's going on during each addition.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lvl="0"/>
          </a:p>
        </p:txBody>
      </p:sp>
      <p:sp>
        <p:nvSpPr>
          <p:cNvPr id="153" name="Shape 153"/>
          <p:cNvSpPr/>
          <p:nvPr>
            <p:ph type="body" sz="quarter" idx="1"/>
          </p:nvPr>
        </p:nvSpPr>
        <p:spPr>
          <a:prstGeom prst="rect">
            <a:avLst/>
          </a:prstGeom>
        </p:spPr>
        <p:txBody>
          <a:bodyPr/>
          <a:lstStyle/>
          <a:p>
            <a:pPr lvl="0">
              <a:defRPr sz="1800"/>
            </a:pPr>
            <a:r>
              <a:rPr sz="2400"/>
              <a:t>(The red text is for the code we've just added)</a:t>
            </a:r>
            <a:endParaRPr sz="2400"/>
          </a:p>
          <a:p>
            <a:pPr lvl="0">
              <a:defRPr sz="1800"/>
            </a:pPr>
            <a:r>
              <a:rPr sz="2400"/>
              <a:t>Be sure to talk out what's going on during each addition.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lvl="0"/>
          </a:p>
        </p:txBody>
      </p:sp>
      <p:sp>
        <p:nvSpPr>
          <p:cNvPr id="159" name="Shape 159"/>
          <p:cNvSpPr/>
          <p:nvPr>
            <p:ph type="body" sz="quarter" idx="1"/>
          </p:nvPr>
        </p:nvSpPr>
        <p:spPr>
          <a:prstGeom prst="rect">
            <a:avLst/>
          </a:prstGeom>
        </p:spPr>
        <p:txBody>
          <a:bodyPr/>
          <a:lstStyle/>
          <a:p>
            <a:pPr lvl="0">
              <a:defRPr sz="1800"/>
            </a:pPr>
            <a:r>
              <a:rPr sz="2400"/>
              <a:t>(The red text is for the code we've just added)</a:t>
            </a:r>
            <a:endParaRPr sz="2400"/>
          </a:p>
          <a:p>
            <a:pPr lvl="0">
              <a:defRPr sz="1800"/>
            </a:pPr>
            <a:r>
              <a:rPr sz="2400"/>
              <a:t>Be sure to talk out what's going on during each addition.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lvl="0"/>
          </a:p>
        </p:txBody>
      </p:sp>
      <p:sp>
        <p:nvSpPr>
          <p:cNvPr id="165" name="Shape 165"/>
          <p:cNvSpPr/>
          <p:nvPr>
            <p:ph type="body" sz="quarter" idx="1"/>
          </p:nvPr>
        </p:nvSpPr>
        <p:spPr>
          <a:prstGeom prst="rect">
            <a:avLst/>
          </a:prstGeom>
        </p:spPr>
        <p:txBody>
          <a:bodyPr/>
          <a:lstStyle/>
          <a:p>
            <a:pPr lvl="0">
              <a:defRPr sz="1800"/>
            </a:pPr>
            <a:r>
              <a:rPr sz="2400"/>
              <a:t>Now that it's all finished and we've talked out each piece individually, review the function as a whole.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lvl="0"/>
          </a:p>
        </p:txBody>
      </p:sp>
      <p:sp>
        <p:nvSpPr>
          <p:cNvPr id="171" name="Shape 171"/>
          <p:cNvSpPr/>
          <p:nvPr>
            <p:ph type="body" sz="quarter" idx="1"/>
          </p:nvPr>
        </p:nvSpPr>
        <p:spPr>
          <a:prstGeom prst="rect">
            <a:avLst/>
          </a:prstGeom>
        </p:spPr>
        <p:txBody>
          <a:bodyPr/>
          <a:lstStyle/>
          <a:p>
            <a:pPr lvl="0">
              <a:defRPr sz="1800"/>
            </a:pPr>
            <a:r>
              <a:rPr sz="2400"/>
              <a:t>And now we call it to make sure everything works correctly.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lvl="0"/>
          </a:p>
        </p:txBody>
      </p:sp>
      <p:sp>
        <p:nvSpPr>
          <p:cNvPr id="177" name="Shape 177"/>
          <p:cNvSpPr/>
          <p:nvPr>
            <p:ph type="body" sz="quarter" idx="1"/>
          </p:nvPr>
        </p:nvSpPr>
        <p:spPr>
          <a:prstGeom prst="rect">
            <a:avLst/>
          </a:prstGeom>
        </p:spPr>
        <p:txBody>
          <a:bodyPr/>
          <a:lstStyle/>
          <a:p>
            <a:pPr lvl="0">
              <a:defRPr sz="1800"/>
            </a:pPr>
            <a:r>
              <a:rPr sz="2400"/>
              <a:t>Default parameters are tricky at first, so be prepared to take extra time to talk it out if necessary.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lvl="0"/>
          </a:p>
        </p:txBody>
      </p:sp>
      <p:sp>
        <p:nvSpPr>
          <p:cNvPr id="191" name="Shape 191"/>
          <p:cNvSpPr/>
          <p:nvPr>
            <p:ph type="body" sz="quarter" idx="1"/>
          </p:nvPr>
        </p:nvSpPr>
        <p:spPr>
          <a:prstGeom prst="rect">
            <a:avLst/>
          </a:prstGeom>
        </p:spPr>
        <p:txBody>
          <a:bodyPr/>
          <a:lstStyle/>
          <a:p>
            <a:pPr lvl="0">
              <a:defRPr sz="1800"/>
            </a:pPr>
            <a:r>
              <a:rPr sz="2400"/>
              <a:t>If someone asks, the "why" behind this is because Python cares about the position of your parameters, which we'll talk about in the next slide.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Shape 68"/>
          <p:cNvSpPr/>
          <p:nvPr>
            <p:ph type="sldImg"/>
          </p:nvPr>
        </p:nvSpPr>
        <p:spPr>
          <a:prstGeom prst="rect">
            <a:avLst/>
          </a:prstGeom>
        </p:spPr>
        <p:txBody>
          <a:bodyPr/>
          <a:lstStyle/>
          <a:p>
            <a:pPr lvl="0"/>
          </a:p>
        </p:txBody>
      </p:sp>
      <p:sp>
        <p:nvSpPr>
          <p:cNvPr id="69" name="Shape 69"/>
          <p:cNvSpPr/>
          <p:nvPr>
            <p:ph type="body" sz="quarter" idx="1"/>
          </p:nvPr>
        </p:nvSpPr>
        <p:spPr>
          <a:prstGeom prst="rect">
            <a:avLst/>
          </a:prstGeom>
        </p:spPr>
        <p:txBody>
          <a:bodyPr/>
          <a:lstStyle/>
          <a:p>
            <a:pPr lvl="0">
              <a:defRPr sz="1800"/>
            </a:pPr>
            <a:r>
              <a:rPr sz="2400"/>
              <a:t>Methods are just a jargon word for functions that work on only one type of thing.</a:t>
            </a:r>
            <a:endParaRPr sz="2400"/>
          </a:p>
          <a:p>
            <a:pPr lvl="0">
              <a:defRPr sz="1800"/>
            </a:pPr>
            <a:r>
              <a:rPr sz="2400"/>
              <a:t>So a string method like .replace( ) is just a function that only works for strings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lvl="0"/>
          </a:p>
        </p:txBody>
      </p:sp>
      <p:sp>
        <p:nvSpPr>
          <p:cNvPr id="197" name="Shape 197"/>
          <p:cNvSpPr/>
          <p:nvPr>
            <p:ph type="body" sz="quarter" idx="1"/>
          </p:nvPr>
        </p:nvSpPr>
        <p:spPr>
          <a:prstGeom prst="rect">
            <a:avLst/>
          </a:prstGeom>
        </p:spPr>
        <p:txBody>
          <a:bodyPr/>
          <a:lstStyle/>
          <a:p>
            <a:pPr lvl="0">
              <a:defRPr sz="1800"/>
            </a:pPr>
            <a:r>
              <a:rPr sz="2400"/>
              <a:t>The next slide will illustrate this with an example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lvl="0"/>
          </a:p>
        </p:txBody>
      </p:sp>
      <p:sp>
        <p:nvSpPr>
          <p:cNvPr id="203" name="Shape 203"/>
          <p:cNvSpPr/>
          <p:nvPr>
            <p:ph type="body" sz="quarter" idx="1"/>
          </p:nvPr>
        </p:nvSpPr>
        <p:spPr>
          <a:prstGeom prst="rect">
            <a:avLst/>
          </a:prstGeom>
        </p:spPr>
        <p:txBody>
          <a:bodyPr/>
          <a:lstStyle/>
          <a:p>
            <a:pPr lvl="0">
              <a:defRPr sz="1800"/>
            </a:pPr>
            <a:r>
              <a:rPr sz="2400"/>
              <a:t>Because upload_events( ) is defined with events_file and then location as its parameters, if we called it with those parameters flipped, Python gets confused and thinks "New York" is the events file and "events.csv" is the location.  It'll try to run the function anyway, but it won't work and will likely give us an error.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lvl="0"/>
          </a:p>
        </p:txBody>
      </p:sp>
      <p:sp>
        <p:nvSpPr>
          <p:cNvPr id="213" name="Shape 213"/>
          <p:cNvSpPr/>
          <p:nvPr>
            <p:ph type="body" sz="quarter" idx="1"/>
          </p:nvPr>
        </p:nvSpPr>
        <p:spPr>
          <a:prstGeom prst="rect">
            <a:avLst/>
          </a:prstGeom>
        </p:spPr>
        <p:txBody>
          <a:bodyPr/>
          <a:lstStyle/>
          <a:p>
            <a:pPr lvl="0">
              <a:defRPr sz="1800"/>
            </a:pPr>
            <a:r>
              <a:rPr sz="2400"/>
              <a:t>Functions have a return value; here are some functions we've seen before.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lvl="0"/>
          </a:p>
        </p:txBody>
      </p:sp>
      <p:sp>
        <p:nvSpPr>
          <p:cNvPr id="219" name="Shape 219"/>
          <p:cNvSpPr/>
          <p:nvPr>
            <p:ph type="body" sz="quarter" idx="1"/>
          </p:nvPr>
        </p:nvSpPr>
        <p:spPr>
          <a:prstGeom prst="rect">
            <a:avLst/>
          </a:prstGeom>
        </p:spPr>
        <p:txBody>
          <a:bodyPr/>
          <a:lstStyle/>
          <a:p>
            <a:pPr lvl="0">
              <a:defRPr sz="1800"/>
            </a:pPr>
            <a:r>
              <a:rPr sz="2400"/>
              <a:t>Go back to the previous slide to talk out what's happening in each example.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lvl="0"/>
          </a:p>
        </p:txBody>
      </p:sp>
      <p:sp>
        <p:nvSpPr>
          <p:cNvPr id="233" name="Shape 233"/>
          <p:cNvSpPr/>
          <p:nvPr>
            <p:ph type="body" sz="quarter" idx="1"/>
          </p:nvPr>
        </p:nvSpPr>
        <p:spPr>
          <a:prstGeom prst="rect">
            <a:avLst/>
          </a:prstGeom>
        </p:spPr>
        <p:txBody>
          <a:bodyPr/>
          <a:lstStyle/>
          <a:p>
            <a:pPr lvl="0">
              <a:defRPr sz="1800"/>
            </a:pPr>
            <a:r>
              <a:rPr sz="2400"/>
              <a:t>This example has multiple returns; talk it out and have folks use the function.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lvl="0"/>
          </a:p>
        </p:txBody>
      </p:sp>
      <p:sp>
        <p:nvSpPr>
          <p:cNvPr id="239" name="Shape 239"/>
          <p:cNvSpPr/>
          <p:nvPr>
            <p:ph type="body" sz="quarter" idx="1"/>
          </p:nvPr>
        </p:nvSpPr>
        <p:spPr>
          <a:prstGeom prst="rect">
            <a:avLst/>
          </a:prstGeom>
        </p:spPr>
        <p:txBody>
          <a:bodyPr/>
          <a:lstStyle/>
          <a:p>
            <a:pPr lvl="0">
              <a:defRPr sz="1800"/>
            </a:pPr>
            <a:r>
              <a:rPr sz="2400"/>
              <a:t>So let's pretend that the code in the function will open up the file and figure out who's a teacher, who's an assistant, and who's a student and then return that information.</a:t>
            </a:r>
            <a:endParaRPr sz="2400"/>
          </a:p>
          <a:p>
            <a:pPr lvl="0">
              <a:defRPr sz="1800"/>
            </a:pPr>
            <a:r>
              <a:rPr sz="2400"/>
              <a:t>Here's how we would define that function, and how we would call it too.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sldImg"/>
          </p:nvPr>
        </p:nvSpPr>
        <p:spPr>
          <a:prstGeom prst="rect">
            <a:avLst/>
          </a:prstGeom>
        </p:spPr>
        <p:txBody>
          <a:bodyPr/>
          <a:lstStyle/>
          <a:p>
            <a:pPr lvl="0"/>
          </a:p>
        </p:txBody>
      </p:sp>
      <p:sp>
        <p:nvSpPr>
          <p:cNvPr id="83" name="Shape 83"/>
          <p:cNvSpPr/>
          <p:nvPr>
            <p:ph type="body" sz="quarter" idx="1"/>
          </p:nvPr>
        </p:nvSpPr>
        <p:spPr>
          <a:prstGeom prst="rect">
            <a:avLst/>
          </a:prstGeom>
        </p:spPr>
        <p:txBody>
          <a:bodyPr/>
          <a:lstStyle/>
          <a:p>
            <a:pPr lvl="0">
              <a:defRPr sz="1800"/>
            </a:pPr>
            <a:r>
              <a:rPr sz="2400"/>
              <a:t>The jargon word for using a function is "calling" a function</a:t>
            </a:r>
            <a:endParaRPr sz="2400"/>
          </a:p>
          <a:p>
            <a:pPr lvl="0">
              <a:defRPr sz="1800"/>
            </a:pPr>
            <a:r>
              <a:rPr sz="2400"/>
              <a:t>Here are a bunch of ways we've used functions before.</a:t>
            </a:r>
            <a:endParaRPr sz="2400"/>
          </a:p>
          <a:p>
            <a:pPr lvl="0">
              <a:defRPr sz="1800"/>
            </a:pPr>
            <a:r>
              <a:rPr sz="2400"/>
              <a:t>We don't *always* save the return value of a function as a variable.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ph type="sldImg"/>
          </p:nvPr>
        </p:nvSpPr>
        <p:spPr>
          <a:prstGeom prst="rect">
            <a:avLst/>
          </a:prstGeom>
        </p:spPr>
        <p:txBody>
          <a:bodyPr/>
          <a:lstStyle/>
          <a:p>
            <a:pPr lvl="0"/>
          </a:p>
        </p:txBody>
      </p:sp>
      <p:sp>
        <p:nvSpPr>
          <p:cNvPr id="89" name="Shape 89"/>
          <p:cNvSpPr/>
          <p:nvPr>
            <p:ph type="body" sz="quarter" idx="1"/>
          </p:nvPr>
        </p:nvSpPr>
        <p:spPr>
          <a:prstGeom prst="rect">
            <a:avLst/>
          </a:prstGeom>
        </p:spPr>
        <p:txBody>
          <a:bodyPr/>
          <a:lstStyle/>
          <a:p>
            <a:pPr lvl="0">
              <a:defRPr sz="1800"/>
            </a:pPr>
            <a:r>
              <a:rPr sz="2400"/>
              <a:t>This is the key — changing the parameters of the function is all we need to do to change what happens. So using .replace( ) with differnt parameters will change what it looks for, and what it replaces it with — this seems intuitive, but it's really important and the reason why functions are so useful!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hape 94"/>
          <p:cNvSpPr/>
          <p:nvPr>
            <p:ph type="sldImg"/>
          </p:nvPr>
        </p:nvSpPr>
        <p:spPr>
          <a:prstGeom prst="rect">
            <a:avLst/>
          </a:prstGeom>
        </p:spPr>
        <p:txBody>
          <a:bodyPr/>
          <a:lstStyle/>
          <a:p>
            <a:pPr lvl="0"/>
          </a:p>
        </p:txBody>
      </p:sp>
      <p:sp>
        <p:nvSpPr>
          <p:cNvPr id="95" name="Shape 95"/>
          <p:cNvSpPr/>
          <p:nvPr>
            <p:ph type="body" sz="quarter" idx="1"/>
          </p:nvPr>
        </p:nvSpPr>
        <p:spPr>
          <a:prstGeom prst="rect">
            <a:avLst/>
          </a:prstGeom>
        </p:spPr>
        <p:txBody>
          <a:bodyPr/>
          <a:lstStyle/>
          <a:p>
            <a:pPr lvl="0">
              <a:defRPr sz="1800"/>
            </a:pPr>
            <a:r>
              <a:rPr sz="2400"/>
              <a:t>So in this example, .get( ) is a dictionary method, and person is the key, and 'No info' is the string we get back if that key wasn't found.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sldImg"/>
          </p:nvPr>
        </p:nvSpPr>
        <p:spPr>
          <a:prstGeom prst="rect">
            <a:avLst/>
          </a:prstGeom>
        </p:spPr>
        <p:txBody>
          <a:bodyPr/>
          <a:lstStyle/>
          <a:p>
            <a:pPr lvl="0"/>
          </a:p>
        </p:txBody>
      </p:sp>
      <p:sp>
        <p:nvSpPr>
          <p:cNvPr id="101" name="Shape 101"/>
          <p:cNvSpPr/>
          <p:nvPr>
            <p:ph type="body" sz="quarter" idx="1"/>
          </p:nvPr>
        </p:nvSpPr>
        <p:spPr>
          <a:prstGeom prst="rect">
            <a:avLst/>
          </a:prstGeom>
        </p:spPr>
        <p:txBody>
          <a:bodyPr/>
          <a:lstStyle/>
          <a:p>
            <a:pPr lvl="0">
              <a:defRPr sz="1800"/>
            </a:pPr>
            <a:r>
              <a:rPr sz="2400"/>
              <a:t>"def" stands for define. Not every function has parameters, but many do.</a:t>
            </a:r>
            <a:endParaRPr sz="2400"/>
          </a:p>
          <a:p>
            <a:pPr lvl="0">
              <a:defRPr sz="1800"/>
            </a:pPr>
            <a:r>
              <a:rPr sz="2400"/>
              <a:t>the "return" keyword isn't required unless you need to return a value. If you don't include the return keyword, Python will return None by default.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sldImg"/>
          </p:nvPr>
        </p:nvSpPr>
        <p:spPr>
          <a:prstGeom prst="rect">
            <a:avLst/>
          </a:prstGeom>
        </p:spPr>
        <p:txBody>
          <a:bodyPr/>
          <a:lstStyle/>
          <a:p>
            <a:pPr lvl="0"/>
          </a:p>
        </p:txBody>
      </p:sp>
      <p:sp>
        <p:nvSpPr>
          <p:cNvPr id="107" name="Shape 107"/>
          <p:cNvSpPr/>
          <p:nvPr>
            <p:ph type="body" sz="quarter" idx="1"/>
          </p:nvPr>
        </p:nvSpPr>
        <p:spPr>
          <a:prstGeom prst="rect">
            <a:avLst/>
          </a:prstGeom>
        </p:spPr>
        <p:txBody>
          <a:bodyPr/>
          <a:lstStyle/>
          <a:p>
            <a:pPr lvl="0">
              <a:defRPr sz="1800"/>
            </a:pPr>
            <a:r>
              <a:rPr sz="2400"/>
              <a:t>Talk through this code, figure out what it does, and have folks run 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sldImg"/>
          </p:nvPr>
        </p:nvSpPr>
        <p:spPr>
          <a:prstGeom prst="rect">
            <a:avLst/>
          </a:prstGeom>
        </p:spPr>
        <p:txBody>
          <a:bodyPr/>
          <a:lstStyle/>
          <a:p>
            <a:pPr lvl="0"/>
          </a:p>
        </p:txBody>
      </p:sp>
      <p:sp>
        <p:nvSpPr>
          <p:cNvPr id="113" name="Shape 113"/>
          <p:cNvSpPr/>
          <p:nvPr>
            <p:ph type="body" sz="quarter" idx="1"/>
          </p:nvPr>
        </p:nvSpPr>
        <p:spPr>
          <a:prstGeom prst="rect">
            <a:avLst/>
          </a:prstGeom>
        </p:spPr>
        <p:txBody>
          <a:bodyPr/>
          <a:lstStyle/>
          <a:p>
            <a:pPr lvl="0">
              <a:defRPr sz="1800"/>
            </a:pPr>
            <a:r>
              <a:rPr sz="2400"/>
              <a:t>If folks aren't sure where or how to start, remind them take a look at slides 14 and 15 again.  If folks are still stuck, get it started up on the screen and have folks follow along.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sldImg"/>
          </p:nvPr>
        </p:nvSpPr>
        <p:spPr>
          <a:prstGeom prst="rect">
            <a:avLst/>
          </a:prstGeom>
        </p:spPr>
        <p:txBody>
          <a:bodyPr/>
          <a:lstStyle/>
          <a:p>
            <a:pPr lvl="0"/>
          </a:p>
        </p:txBody>
      </p:sp>
      <p:sp>
        <p:nvSpPr>
          <p:cNvPr id="119" name="Shape 119"/>
          <p:cNvSpPr/>
          <p:nvPr>
            <p:ph type="body" sz="quarter" idx="1"/>
          </p:nvPr>
        </p:nvSpPr>
        <p:spPr>
          <a:prstGeom prst="rect">
            <a:avLst/>
          </a:prstGeom>
        </p:spPr>
        <p:txBody>
          <a:bodyPr/>
          <a:lstStyle/>
          <a:p>
            <a:pPr lvl="0">
              <a:defRPr sz="1800"/>
            </a:pPr>
            <a:r>
              <a:rPr sz="2400"/>
              <a:t>In this example, 20 is the number of slices of bread we have.  (Bread is the function argument)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 Title Slide">
    <p:spTree>
      <p:nvGrpSpPr>
        <p:cNvPr id="1" name=""/>
        <p:cNvGrpSpPr/>
        <p:nvPr/>
      </p:nvGrpSpPr>
      <p:grpSpPr>
        <a:xfrm>
          <a:off x="0" y="0"/>
          <a:ext cx="0" cy="0"/>
          <a:chOff x="0" y="0"/>
          <a:chExt cx="0" cy="0"/>
        </a:xfrm>
      </p:grpSpPr>
      <p:sp>
        <p:nvSpPr>
          <p:cNvPr id="8" name="Shape 8"/>
          <p:cNvSpPr/>
          <p:nvPr>
            <p:ph type="title"/>
          </p:nvPr>
        </p:nvSpPr>
        <p:spPr>
          <a:xfrm>
            <a:off x="685800" y="2130425"/>
            <a:ext cx="7772400" cy="1755775"/>
          </a:xfrm>
          <a:prstGeom prst="rect">
            <a:avLst/>
          </a:prstGeom>
        </p:spPr>
        <p:txBody>
          <a:bodyPr/>
          <a:lstStyle>
            <a:lvl1pPr algn="ctr"/>
          </a:lstStyle>
          <a:p>
            <a:pPr lvl="0">
              <a:defRPr cap="none" sz="1800">
                <a:uFillTx/>
              </a:defRPr>
            </a:pPr>
            <a:r>
              <a:rPr cap="all" sz="4400">
                <a:uFill>
                  <a:solidFill/>
                </a:uFill>
              </a:rPr>
              <a:t>Title Text</a:t>
            </a:r>
          </a:p>
        </p:txBody>
      </p:sp>
      <p:sp>
        <p:nvSpPr>
          <p:cNvPr id="9" name="Shape 9"/>
          <p:cNvSpPr/>
          <p:nvPr>
            <p:ph type="body" idx="1"/>
          </p:nvPr>
        </p:nvSpPr>
        <p:spPr>
          <a:xfrm>
            <a:off x="1371600" y="3886200"/>
            <a:ext cx="6400800" cy="2971800"/>
          </a:xfrm>
          <a:prstGeom prst="rect">
            <a:avLst/>
          </a:prstGeom>
        </p:spPr>
        <p:txBody>
          <a:bodyPr>
            <a:normAutofit fontScale="100000" lnSpcReduction="0"/>
          </a:bodyPr>
          <a:lstStyle>
            <a:lvl1pPr marL="0" indent="0" algn="ctr">
              <a:spcBef>
                <a:spcPts val="500"/>
              </a:spcBef>
              <a:buSzTx/>
              <a:buFontTx/>
              <a:buNone/>
              <a:defRPr sz="2400">
                <a:solidFill>
                  <a:srgbClr val="888888"/>
                </a:solidFill>
                <a:uFill>
                  <a:solidFill>
                    <a:srgbClr val="888888"/>
                  </a:solidFill>
                </a:uFill>
                <a:latin typeface="Gill Sans Light"/>
                <a:ea typeface="Gill Sans Light"/>
                <a:cs typeface="Gill Sans Light"/>
                <a:sym typeface="Gill Sans Light"/>
              </a:defRPr>
            </a:lvl1pPr>
            <a:lvl2pPr marL="0" indent="457200" algn="ctr">
              <a:spcBef>
                <a:spcPts val="500"/>
              </a:spcBef>
              <a:buSzTx/>
              <a:buFontTx/>
              <a:buNone/>
              <a:defRPr sz="2400">
                <a:solidFill>
                  <a:srgbClr val="888888"/>
                </a:solidFill>
                <a:uFill>
                  <a:solidFill>
                    <a:srgbClr val="888888"/>
                  </a:solidFill>
                </a:uFill>
                <a:latin typeface="Gill Sans Light"/>
                <a:ea typeface="Gill Sans Light"/>
                <a:cs typeface="Gill Sans Light"/>
                <a:sym typeface="Gill Sans Light"/>
              </a:defRPr>
            </a:lvl2pPr>
            <a:lvl3pPr marL="0" indent="914400" algn="ctr">
              <a:spcBef>
                <a:spcPts val="500"/>
              </a:spcBef>
              <a:buSzTx/>
              <a:buFontTx/>
              <a:buNone/>
              <a:defRPr sz="2400">
                <a:solidFill>
                  <a:srgbClr val="888888"/>
                </a:solidFill>
                <a:uFill>
                  <a:solidFill>
                    <a:srgbClr val="888888"/>
                  </a:solidFill>
                </a:uFill>
                <a:latin typeface="Gill Sans Light"/>
                <a:ea typeface="Gill Sans Light"/>
                <a:cs typeface="Gill Sans Light"/>
                <a:sym typeface="Gill Sans Light"/>
              </a:defRPr>
            </a:lvl3pPr>
            <a:lvl4pPr marL="0" indent="1371600" algn="ctr">
              <a:spcBef>
                <a:spcPts val="500"/>
              </a:spcBef>
              <a:buSzTx/>
              <a:buFontTx/>
              <a:buNone/>
              <a:defRPr sz="2400">
                <a:solidFill>
                  <a:srgbClr val="888888"/>
                </a:solidFill>
                <a:uFill>
                  <a:solidFill>
                    <a:srgbClr val="888888"/>
                  </a:solidFill>
                </a:uFill>
                <a:latin typeface="Gill Sans Light"/>
                <a:ea typeface="Gill Sans Light"/>
                <a:cs typeface="Gill Sans Light"/>
                <a:sym typeface="Gill Sans Light"/>
              </a:defRPr>
            </a:lvl4pPr>
            <a:lvl5pPr marL="0" indent="1828800" algn="ctr">
              <a:spcBef>
                <a:spcPts val="500"/>
              </a:spcBef>
              <a:buSzTx/>
              <a:buFontTx/>
              <a:buNone/>
              <a:defRPr sz="2400">
                <a:solidFill>
                  <a:srgbClr val="888888"/>
                </a:solidFill>
                <a:uFill>
                  <a:solidFill>
                    <a:srgbClr val="888888"/>
                  </a:solidFill>
                </a:uFill>
                <a:latin typeface="Gill Sans Light"/>
                <a:ea typeface="Gill Sans Light"/>
                <a:cs typeface="Gill Sans Light"/>
                <a:sym typeface="Gill Sans Light"/>
              </a:defRPr>
            </a:lvl5pPr>
          </a:lstStyle>
          <a:p>
            <a:pPr lvl="0">
              <a:defRPr sz="1800">
                <a:solidFill>
                  <a:srgbClr val="000000"/>
                </a:solidFill>
                <a:uFillTx/>
              </a:defRPr>
            </a:pPr>
            <a:r>
              <a:rPr sz="2400">
                <a:solidFill>
                  <a:srgbClr val="888888"/>
                </a:solidFill>
                <a:uFill>
                  <a:solidFill>
                    <a:srgbClr val="888888"/>
                  </a:solidFill>
                </a:uFill>
              </a:rPr>
              <a:t>Body Level One</a:t>
            </a:r>
            <a:endParaRPr sz="2400">
              <a:solidFill>
                <a:srgbClr val="888888"/>
              </a:solidFill>
              <a:uFill>
                <a:solidFill>
                  <a:srgbClr val="888888"/>
                </a:solidFill>
              </a:uFill>
            </a:endParaRPr>
          </a:p>
          <a:p>
            <a:pPr lvl="1">
              <a:defRPr sz="1800">
                <a:solidFill>
                  <a:srgbClr val="000000"/>
                </a:solidFill>
                <a:uFillTx/>
              </a:defRPr>
            </a:pPr>
            <a:r>
              <a:rPr sz="2400">
                <a:solidFill>
                  <a:srgbClr val="888888"/>
                </a:solidFill>
                <a:uFill>
                  <a:solidFill>
                    <a:srgbClr val="888888"/>
                  </a:solidFill>
                </a:uFill>
              </a:rPr>
              <a:t>Body Level Two</a:t>
            </a:r>
            <a:endParaRPr sz="2400">
              <a:solidFill>
                <a:srgbClr val="888888"/>
              </a:solidFill>
              <a:uFill>
                <a:solidFill>
                  <a:srgbClr val="888888"/>
                </a:solidFill>
              </a:uFill>
            </a:endParaRPr>
          </a:p>
          <a:p>
            <a:pPr lvl="2">
              <a:defRPr sz="1800">
                <a:solidFill>
                  <a:srgbClr val="000000"/>
                </a:solidFill>
                <a:uFillTx/>
              </a:defRPr>
            </a:pPr>
            <a:r>
              <a:rPr sz="2400">
                <a:solidFill>
                  <a:srgbClr val="888888"/>
                </a:solidFill>
                <a:uFill>
                  <a:solidFill>
                    <a:srgbClr val="888888"/>
                  </a:solidFill>
                </a:uFill>
              </a:rPr>
              <a:t>Body Level Three</a:t>
            </a:r>
            <a:endParaRPr sz="2400">
              <a:solidFill>
                <a:srgbClr val="888888"/>
              </a:solidFill>
              <a:uFill>
                <a:solidFill>
                  <a:srgbClr val="888888"/>
                </a:solidFill>
              </a:uFill>
            </a:endParaRPr>
          </a:p>
          <a:p>
            <a:pPr lvl="3">
              <a:defRPr sz="1800">
                <a:solidFill>
                  <a:srgbClr val="000000"/>
                </a:solidFill>
                <a:uFillTx/>
              </a:defRPr>
            </a:pPr>
            <a:r>
              <a:rPr sz="2400">
                <a:solidFill>
                  <a:srgbClr val="888888"/>
                </a:solidFill>
                <a:uFill>
                  <a:solidFill>
                    <a:srgbClr val="888888"/>
                  </a:solidFill>
                </a:uFill>
              </a:rPr>
              <a:t>Body Level Four</a:t>
            </a:r>
            <a:endParaRPr sz="2400">
              <a:solidFill>
                <a:srgbClr val="888888"/>
              </a:solidFill>
              <a:uFill>
                <a:solidFill>
                  <a:srgbClr val="888888"/>
                </a:solidFill>
              </a:uFill>
            </a:endParaRPr>
          </a:p>
          <a:p>
            <a:pPr lvl="4">
              <a:defRPr sz="1800">
                <a:solidFill>
                  <a:srgbClr val="000000"/>
                </a:solidFill>
                <a:uFillTx/>
              </a:defRPr>
            </a:pPr>
            <a:r>
              <a:rPr sz="2400">
                <a:solidFill>
                  <a:srgbClr val="888888"/>
                </a:solidFill>
                <a:uFill>
                  <a:solidFill>
                    <a:srgbClr val="888888"/>
                  </a:solidFill>
                </a:uFill>
              </a:rPr>
              <a:t>Body Level Five</a:t>
            </a:r>
          </a:p>
        </p:txBody>
      </p:sp>
      <p:sp>
        <p:nvSpPr>
          <p:cNvPr id="10" name="Shape 1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 Objective">
    <p:spTree>
      <p:nvGrpSpPr>
        <p:cNvPr id="1" name=""/>
        <p:cNvGrpSpPr/>
        <p:nvPr/>
      </p:nvGrpSpPr>
      <p:grpSpPr>
        <a:xfrm>
          <a:off x="0" y="0"/>
          <a:ext cx="0" cy="0"/>
          <a:chOff x="0" y="0"/>
          <a:chExt cx="0" cy="0"/>
        </a:xfrm>
      </p:grpSpPr>
      <p:sp>
        <p:nvSpPr>
          <p:cNvPr id="12" name="Shape 12"/>
          <p:cNvSpPr/>
          <p:nvPr>
            <p:ph type="body" idx="1"/>
          </p:nvPr>
        </p:nvSpPr>
        <p:spPr>
          <a:xfrm>
            <a:off x="1038022" y="1590437"/>
            <a:ext cx="7082491" cy="5267564"/>
          </a:xfrm>
          <a:prstGeom prst="rect">
            <a:avLst/>
          </a:prstGeom>
        </p:spPr>
        <p:txBody>
          <a:bodyPr/>
          <a:lstStyle>
            <a:lvl1pPr marL="0" indent="0">
              <a:spcBef>
                <a:spcPts val="700"/>
              </a:spcBef>
              <a:buSzTx/>
              <a:buFontTx/>
              <a:buNone/>
              <a:defRPr sz="3200">
                <a:latin typeface="Gill Sans Light"/>
                <a:ea typeface="Gill Sans Light"/>
                <a:cs typeface="Gill Sans Light"/>
                <a:sym typeface="Gill Sans Light"/>
              </a:defRPr>
            </a:lvl1pPr>
            <a:lvl2pPr marL="783771" indent="-326571">
              <a:spcBef>
                <a:spcPts val="700"/>
              </a:spcBef>
              <a:buFontTx/>
              <a:defRPr sz="3200">
                <a:latin typeface="Gill Sans Light"/>
                <a:ea typeface="Gill Sans Light"/>
                <a:cs typeface="Gill Sans Light"/>
                <a:sym typeface="Gill Sans Light"/>
              </a:defRPr>
            </a:lvl2pPr>
            <a:lvl3pPr marL="1219200" indent="-304800">
              <a:spcBef>
                <a:spcPts val="700"/>
              </a:spcBef>
              <a:buFontTx/>
              <a:defRPr sz="3200">
                <a:latin typeface="Gill Sans Light"/>
                <a:ea typeface="Gill Sans Light"/>
                <a:cs typeface="Gill Sans Light"/>
                <a:sym typeface="Gill Sans Light"/>
              </a:defRPr>
            </a:lvl3pPr>
            <a:lvl4pPr marL="1737360" indent="-365760">
              <a:spcBef>
                <a:spcPts val="700"/>
              </a:spcBef>
              <a:buFontTx/>
              <a:defRPr sz="3200">
                <a:latin typeface="Gill Sans Light"/>
                <a:ea typeface="Gill Sans Light"/>
                <a:cs typeface="Gill Sans Light"/>
                <a:sym typeface="Gill Sans Light"/>
              </a:defRPr>
            </a:lvl4pPr>
            <a:lvl5pPr marL="2194560" indent="-365760">
              <a:spcBef>
                <a:spcPts val="700"/>
              </a:spcBef>
              <a:buFontTx/>
              <a:defRPr sz="3200">
                <a:latin typeface="Gill Sans Light"/>
                <a:ea typeface="Gill Sans Light"/>
                <a:cs typeface="Gill Sans Light"/>
                <a:sym typeface="Gill Sans Light"/>
              </a:defRPr>
            </a:lvl5pPr>
          </a:lstStyle>
          <a:p>
            <a:pPr lvl="0">
              <a:defRPr sz="1800">
                <a:uFillTx/>
              </a:defRPr>
            </a:pPr>
            <a:r>
              <a:rPr sz="3200">
                <a:uFill>
                  <a:solidFill/>
                </a:uFill>
              </a:rPr>
              <a:t>Body Level One</a:t>
            </a:r>
            <a:endParaRPr sz="3200">
              <a:uFill>
                <a:solidFill/>
              </a:uFill>
            </a:endParaRPr>
          </a:p>
          <a:p>
            <a:pPr lvl="1">
              <a:defRPr sz="1800">
                <a:uFillTx/>
              </a:defRPr>
            </a:pPr>
            <a:r>
              <a:rPr sz="3200">
                <a:uFill>
                  <a:solidFill/>
                </a:uFill>
              </a:rPr>
              <a:t>Body Level Two</a:t>
            </a:r>
            <a:endParaRPr sz="3200">
              <a:uFill>
                <a:solidFill/>
              </a:uFill>
            </a:endParaRPr>
          </a:p>
          <a:p>
            <a:pPr lvl="2">
              <a:defRPr sz="1800">
                <a:uFillTx/>
              </a:defRPr>
            </a:pPr>
            <a:r>
              <a:rPr sz="3200">
                <a:uFill>
                  <a:solidFill/>
                </a:uFill>
              </a:rPr>
              <a:t>Body Level Three</a:t>
            </a:r>
            <a:endParaRPr sz="3200">
              <a:uFill>
                <a:solidFill/>
              </a:uFill>
            </a:endParaRPr>
          </a:p>
          <a:p>
            <a:pPr lvl="3">
              <a:defRPr sz="1800">
                <a:uFillTx/>
              </a:defRPr>
            </a:pPr>
            <a:r>
              <a:rPr sz="3200">
                <a:uFill>
                  <a:solidFill/>
                </a:uFill>
              </a:rPr>
              <a:t>Body Level Four</a:t>
            </a:r>
            <a:endParaRPr sz="3200">
              <a:uFill>
                <a:solidFill/>
              </a:uFill>
            </a:endParaRPr>
          </a:p>
          <a:p>
            <a:pPr lvl="4">
              <a:defRPr sz="1800">
                <a:uFillTx/>
              </a:defRPr>
            </a:pPr>
            <a:r>
              <a:rPr sz="3200">
                <a:uFill>
                  <a:solidFill/>
                </a:uFill>
              </a:rPr>
              <a:t>Body Level Five</a:t>
            </a:r>
          </a:p>
        </p:txBody>
      </p:sp>
      <p:grpSp>
        <p:nvGrpSpPr>
          <p:cNvPr id="15" name="Group 15"/>
          <p:cNvGrpSpPr/>
          <p:nvPr/>
        </p:nvGrpSpPr>
        <p:grpSpPr>
          <a:xfrm>
            <a:off x="-1" y="449943"/>
            <a:ext cx="4230458" cy="800221"/>
            <a:chOff x="0" y="0"/>
            <a:chExt cx="4230456" cy="800219"/>
          </a:xfrm>
        </p:grpSpPr>
        <p:sp>
          <p:nvSpPr>
            <p:cNvPr id="13" name="Shape 13"/>
            <p:cNvSpPr/>
            <p:nvPr/>
          </p:nvSpPr>
          <p:spPr>
            <a:xfrm>
              <a:off x="-1" y="-1"/>
              <a:ext cx="4230458" cy="80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 y="21600"/>
                  </a:moveTo>
                  <a:lnTo>
                    <a:pt x="19514" y="21600"/>
                  </a:lnTo>
                  <a:lnTo>
                    <a:pt x="21600" y="10103"/>
                  </a:lnTo>
                  <a:lnTo>
                    <a:pt x="19493" y="0"/>
                  </a:lnTo>
                  <a:lnTo>
                    <a:pt x="0" y="0"/>
                  </a:lnTo>
                  <a:lnTo>
                    <a:pt x="15" y="21600"/>
                  </a:lnTo>
                  <a:close/>
                </a:path>
              </a:pathLst>
            </a:custGeom>
            <a:solidFill>
              <a:srgbClr val="FFFFFF">
                <a:alpha val="65881"/>
              </a:srgbClr>
            </a:solidFill>
            <a:ln w="12700" cap="flat">
              <a:noFill/>
              <a:miter lim="400000"/>
            </a:ln>
            <a:effectLst/>
          </p:spPr>
          <p:txBody>
            <a:bodyPr wrap="square" lIns="0" tIns="0" rIns="0" bIns="0" numCol="1" anchor="ctr">
              <a:noAutofit/>
            </a:bodyPr>
            <a:lstStyle/>
            <a:p>
              <a:pPr lvl="0">
                <a:defRPr cap="all" sz="4000">
                  <a:latin typeface="+mn-lt"/>
                  <a:ea typeface="+mn-ea"/>
                  <a:cs typeface="+mn-cs"/>
                  <a:sym typeface="Century Gothic"/>
                </a:defRPr>
              </a:pPr>
            </a:p>
          </p:txBody>
        </p:sp>
        <p:sp>
          <p:nvSpPr>
            <p:cNvPr id="14" name="Shape 14"/>
            <p:cNvSpPr/>
            <p:nvPr/>
          </p:nvSpPr>
          <p:spPr>
            <a:xfrm>
              <a:off x="-1" y="88959"/>
              <a:ext cx="4230458"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cap="all" sz="4000">
                  <a:latin typeface="+mn-lt"/>
                  <a:ea typeface="+mn-ea"/>
                  <a:cs typeface="+mn-cs"/>
                  <a:sym typeface="Century Gothic"/>
                </a:defRPr>
              </a:lvl1pPr>
            </a:lstStyle>
            <a:p>
              <a:pPr lvl="0">
                <a:defRPr cap="none" sz="1800">
                  <a:uFillTx/>
                </a:defRPr>
              </a:pPr>
              <a:r>
                <a:rPr cap="all" sz="4000">
                  <a:uFill>
                    <a:solidFill/>
                  </a:uFill>
                </a:rPr>
                <a:t>Objective</a:t>
              </a:r>
            </a:p>
          </p:txBody>
        </p:sp>
      </p:gr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 Agenda">
    <p:spTree>
      <p:nvGrpSpPr>
        <p:cNvPr id="1" name=""/>
        <p:cNvGrpSpPr/>
        <p:nvPr/>
      </p:nvGrpSpPr>
      <p:grpSpPr>
        <a:xfrm>
          <a:off x="0" y="0"/>
          <a:ext cx="0" cy="0"/>
          <a:chOff x="0" y="0"/>
          <a:chExt cx="0" cy="0"/>
        </a:xfrm>
      </p:grpSpPr>
      <p:sp>
        <p:nvSpPr>
          <p:cNvPr id="18" name="Shape 18"/>
          <p:cNvSpPr/>
          <p:nvPr>
            <p:ph type="body" idx="1"/>
          </p:nvPr>
        </p:nvSpPr>
        <p:spPr>
          <a:xfrm>
            <a:off x="1038022" y="1600200"/>
            <a:ext cx="7082491" cy="5257801"/>
          </a:xfrm>
          <a:prstGeom prst="rect">
            <a:avLst/>
          </a:prstGeom>
        </p:spPr>
        <p:txBody>
          <a:bodyPr>
            <a:normAutofit fontScale="100000" lnSpcReduction="0"/>
          </a:bodyPr>
          <a:lstStyle>
            <a:lvl1pPr>
              <a:buSzPct val="72000"/>
              <a:buFontTx/>
              <a:buBlip>
                <a:blip r:embed="rId2"/>
              </a:buBlip>
              <a:defRPr>
                <a:latin typeface="Gill Sans Light"/>
                <a:ea typeface="Gill Sans Light"/>
                <a:cs typeface="Gill Sans Light"/>
                <a:sym typeface="Gill Sans Light"/>
              </a:defRPr>
            </a:lvl1pPr>
            <a:lvl2pPr marL="742950" indent="-285750">
              <a:buFontTx/>
              <a:defRPr>
                <a:latin typeface="Gill Sans Light"/>
                <a:ea typeface="Gill Sans Light"/>
                <a:cs typeface="Gill Sans Light"/>
                <a:sym typeface="Gill Sans Light"/>
              </a:defRPr>
            </a:lvl2pPr>
            <a:lvl3pPr marL="1181100" indent="-266700">
              <a:buFontTx/>
              <a:defRPr>
                <a:latin typeface="Gill Sans Light"/>
                <a:ea typeface="Gill Sans Light"/>
                <a:cs typeface="Gill Sans Light"/>
                <a:sym typeface="Gill Sans Light"/>
              </a:defRPr>
            </a:lvl3pPr>
            <a:lvl4pPr marL="1691639" indent="-320039">
              <a:buFontTx/>
              <a:defRPr>
                <a:latin typeface="Gill Sans Light"/>
                <a:ea typeface="Gill Sans Light"/>
                <a:cs typeface="Gill Sans Light"/>
                <a:sym typeface="Gill Sans Light"/>
              </a:defRPr>
            </a:lvl4pPr>
            <a:lvl5pPr marL="2148839" indent="-320039">
              <a:buFontTx/>
              <a:defRPr>
                <a:latin typeface="Gill Sans Light"/>
                <a:ea typeface="Gill Sans Light"/>
                <a:cs typeface="Gill Sans Light"/>
                <a:sym typeface="Gill Sans Light"/>
              </a:defRPr>
            </a:lvl5pPr>
          </a:lstStyle>
          <a:p>
            <a:pPr lvl="0">
              <a:defRPr sz="1800">
                <a:uFillTx/>
              </a:defRPr>
            </a:pPr>
            <a:r>
              <a:rPr sz="2800">
                <a:uFill>
                  <a:solidFill/>
                </a:uFill>
              </a:rPr>
              <a:t>Body Level One</a:t>
            </a:r>
            <a:endParaRPr sz="2800">
              <a:uFill>
                <a:solidFill/>
              </a:uFill>
            </a:endParaRPr>
          </a:p>
          <a:p>
            <a:pPr lvl="1">
              <a:defRPr sz="1800">
                <a:uFillTx/>
              </a:defRPr>
            </a:pPr>
            <a:r>
              <a:rPr sz="2800">
                <a:uFill>
                  <a:solidFill/>
                </a:uFill>
              </a:rPr>
              <a:t>Body Level Two</a:t>
            </a:r>
            <a:endParaRPr sz="2800">
              <a:uFill>
                <a:solidFill/>
              </a:uFill>
            </a:endParaRPr>
          </a:p>
          <a:p>
            <a:pPr lvl="2">
              <a:defRPr sz="1800">
                <a:uFillTx/>
              </a:defRPr>
            </a:pPr>
            <a:r>
              <a:rPr sz="2800">
                <a:uFill>
                  <a:solidFill/>
                </a:uFill>
              </a:rPr>
              <a:t>Body Level Three</a:t>
            </a:r>
            <a:endParaRPr sz="2800">
              <a:uFill>
                <a:solidFill/>
              </a:uFill>
            </a:endParaRPr>
          </a:p>
          <a:p>
            <a:pPr lvl="3">
              <a:defRPr sz="1800">
                <a:uFillTx/>
              </a:defRPr>
            </a:pPr>
            <a:r>
              <a:rPr sz="2800">
                <a:uFill>
                  <a:solidFill/>
                </a:uFill>
              </a:rPr>
              <a:t>Body Level Four</a:t>
            </a:r>
            <a:endParaRPr sz="2800">
              <a:uFill>
                <a:solidFill/>
              </a:uFill>
            </a:endParaRPr>
          </a:p>
          <a:p>
            <a:pPr lvl="4">
              <a:defRPr sz="1800">
                <a:uFillTx/>
              </a:defRPr>
            </a:pPr>
            <a:r>
              <a:rPr sz="2800">
                <a:uFill>
                  <a:solidFill/>
                </a:uFill>
              </a:rPr>
              <a:t>Body Level Five</a:t>
            </a:r>
          </a:p>
        </p:txBody>
      </p:sp>
      <p:grpSp>
        <p:nvGrpSpPr>
          <p:cNvPr id="21" name="Group 21"/>
          <p:cNvGrpSpPr/>
          <p:nvPr/>
        </p:nvGrpSpPr>
        <p:grpSpPr>
          <a:xfrm>
            <a:off x="-1" y="449943"/>
            <a:ext cx="4230458" cy="800221"/>
            <a:chOff x="0" y="0"/>
            <a:chExt cx="4230456" cy="800219"/>
          </a:xfrm>
        </p:grpSpPr>
        <p:sp>
          <p:nvSpPr>
            <p:cNvPr id="19" name="Shape 19"/>
            <p:cNvSpPr/>
            <p:nvPr/>
          </p:nvSpPr>
          <p:spPr>
            <a:xfrm>
              <a:off x="-1" y="-1"/>
              <a:ext cx="4230458" cy="80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 y="21600"/>
                  </a:moveTo>
                  <a:lnTo>
                    <a:pt x="19514" y="21600"/>
                  </a:lnTo>
                  <a:lnTo>
                    <a:pt x="21600" y="10103"/>
                  </a:lnTo>
                  <a:lnTo>
                    <a:pt x="19493" y="0"/>
                  </a:lnTo>
                  <a:lnTo>
                    <a:pt x="0" y="0"/>
                  </a:lnTo>
                  <a:lnTo>
                    <a:pt x="15" y="21600"/>
                  </a:lnTo>
                  <a:close/>
                </a:path>
              </a:pathLst>
            </a:custGeom>
            <a:solidFill>
              <a:srgbClr val="FFFFFF">
                <a:alpha val="65881"/>
              </a:srgbClr>
            </a:solidFill>
            <a:ln w="12700" cap="flat">
              <a:noFill/>
              <a:miter lim="400000"/>
            </a:ln>
            <a:effectLst/>
          </p:spPr>
          <p:txBody>
            <a:bodyPr wrap="square" lIns="0" tIns="0" rIns="0" bIns="0" numCol="1" anchor="ctr">
              <a:noAutofit/>
            </a:bodyPr>
            <a:lstStyle/>
            <a:p>
              <a:pPr lvl="0">
                <a:defRPr cap="all" sz="4000">
                  <a:latin typeface="+mn-lt"/>
                  <a:ea typeface="+mn-ea"/>
                  <a:cs typeface="+mn-cs"/>
                  <a:sym typeface="Century Gothic"/>
                </a:defRPr>
              </a:pPr>
            </a:p>
          </p:txBody>
        </p:sp>
        <p:sp>
          <p:nvSpPr>
            <p:cNvPr id="20" name="Shape 20"/>
            <p:cNvSpPr/>
            <p:nvPr/>
          </p:nvSpPr>
          <p:spPr>
            <a:xfrm>
              <a:off x="-1" y="88959"/>
              <a:ext cx="4230458"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cap="all" sz="4000">
                  <a:latin typeface="+mn-lt"/>
                  <a:ea typeface="+mn-ea"/>
                  <a:cs typeface="+mn-cs"/>
                  <a:sym typeface="Century Gothic"/>
                </a:defRPr>
              </a:lvl1pPr>
            </a:lstStyle>
            <a:p>
              <a:pPr lvl="0">
                <a:defRPr cap="none" sz="1800">
                  <a:uFillTx/>
                </a:defRPr>
              </a:pPr>
              <a:r>
                <a:rPr cap="all" sz="4000">
                  <a:uFill>
                    <a:solidFill/>
                  </a:uFill>
                </a:rPr>
                <a:t>Agenda</a:t>
              </a:r>
            </a:p>
          </p:txBody>
        </p:sp>
      </p:grpSp>
      <p:sp>
        <p:nvSpPr>
          <p:cNvPr id="22" name="Shape 2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Default - slide with bullets">
    <p:spTree>
      <p:nvGrpSpPr>
        <p:cNvPr id="1" name=""/>
        <p:cNvGrpSpPr/>
        <p:nvPr/>
      </p:nvGrpSpPr>
      <p:grpSpPr>
        <a:xfrm>
          <a:off x="0" y="0"/>
          <a:ext cx="0" cy="0"/>
          <a:chOff x="0" y="0"/>
          <a:chExt cx="0" cy="0"/>
        </a:xfrm>
      </p:grpSpPr>
      <p:sp>
        <p:nvSpPr>
          <p:cNvPr id="24" name="Shape 24"/>
          <p:cNvSpPr/>
          <p:nvPr>
            <p:ph type="body" idx="1"/>
          </p:nvPr>
        </p:nvSpPr>
        <p:spPr>
          <a:xfrm>
            <a:off x="457200" y="1354657"/>
            <a:ext cx="8229600" cy="4394211"/>
          </a:xfrm>
          <a:prstGeom prst="rect">
            <a:avLst/>
          </a:prstGeom>
        </p:spPr>
        <p:txBody>
          <a:bodyPr/>
          <a:lstStyle>
            <a:lvl1pPr>
              <a:spcBef>
                <a:spcPts val="700"/>
              </a:spcBef>
              <a:defRPr sz="3200">
                <a:latin typeface="Gill Sans Light"/>
                <a:ea typeface="Gill Sans Light"/>
                <a:cs typeface="Gill Sans Light"/>
                <a:sym typeface="Gill Sans Light"/>
              </a:defRPr>
            </a:lvl1pPr>
            <a:lvl2pPr marL="783771" indent="-326571">
              <a:spcBef>
                <a:spcPts val="700"/>
              </a:spcBef>
              <a:defRPr sz="3200">
                <a:latin typeface="Gill Sans Light"/>
                <a:ea typeface="Gill Sans Light"/>
                <a:cs typeface="Gill Sans Light"/>
                <a:sym typeface="Gill Sans Light"/>
              </a:defRPr>
            </a:lvl2pPr>
            <a:lvl3pPr marL="1219200" indent="-304800">
              <a:spcBef>
                <a:spcPts val="700"/>
              </a:spcBef>
              <a:defRPr sz="3200">
                <a:latin typeface="Gill Sans Light"/>
                <a:ea typeface="Gill Sans Light"/>
                <a:cs typeface="Gill Sans Light"/>
                <a:sym typeface="Gill Sans Light"/>
              </a:defRPr>
            </a:lvl3pPr>
            <a:lvl4pPr marL="1737360" indent="-365760">
              <a:spcBef>
                <a:spcPts val="700"/>
              </a:spcBef>
              <a:defRPr sz="3200">
                <a:latin typeface="Gill Sans Light"/>
                <a:ea typeface="Gill Sans Light"/>
                <a:cs typeface="Gill Sans Light"/>
                <a:sym typeface="Gill Sans Light"/>
              </a:defRPr>
            </a:lvl4pPr>
            <a:lvl5pPr marL="2194560" indent="-365760">
              <a:spcBef>
                <a:spcPts val="700"/>
              </a:spcBef>
              <a:defRPr sz="3200">
                <a:latin typeface="Gill Sans Light"/>
                <a:ea typeface="Gill Sans Light"/>
                <a:cs typeface="Gill Sans Light"/>
                <a:sym typeface="Gill Sans Light"/>
              </a:defRPr>
            </a:lvl5pPr>
          </a:lstStyle>
          <a:p>
            <a:pPr lvl="0">
              <a:defRPr sz="1800">
                <a:uFillTx/>
              </a:defRPr>
            </a:pPr>
            <a:r>
              <a:rPr sz="3200">
                <a:uFill>
                  <a:solidFill/>
                </a:uFill>
              </a:rPr>
              <a:t>Body Level One</a:t>
            </a:r>
            <a:endParaRPr sz="3200">
              <a:uFill>
                <a:solidFill/>
              </a:uFill>
            </a:endParaRPr>
          </a:p>
          <a:p>
            <a:pPr lvl="1">
              <a:defRPr sz="1800">
                <a:uFillTx/>
              </a:defRPr>
            </a:pPr>
            <a:r>
              <a:rPr sz="3200">
                <a:uFill>
                  <a:solidFill/>
                </a:uFill>
              </a:rPr>
              <a:t>Body Level Two</a:t>
            </a:r>
            <a:endParaRPr sz="3200">
              <a:uFill>
                <a:solidFill/>
              </a:uFill>
            </a:endParaRPr>
          </a:p>
          <a:p>
            <a:pPr lvl="2">
              <a:defRPr sz="1800">
                <a:uFillTx/>
              </a:defRPr>
            </a:pPr>
            <a:r>
              <a:rPr sz="3200">
                <a:uFill>
                  <a:solidFill/>
                </a:uFill>
              </a:rPr>
              <a:t>Body Level Three</a:t>
            </a:r>
            <a:endParaRPr sz="3200">
              <a:uFill>
                <a:solidFill/>
              </a:uFill>
            </a:endParaRPr>
          </a:p>
          <a:p>
            <a:pPr lvl="3">
              <a:defRPr sz="1800">
                <a:uFillTx/>
              </a:defRPr>
            </a:pPr>
            <a:r>
              <a:rPr sz="3200">
                <a:uFill>
                  <a:solidFill/>
                </a:uFill>
              </a:rPr>
              <a:t>Body Level Four</a:t>
            </a:r>
            <a:endParaRPr sz="3200">
              <a:uFill>
                <a:solidFill/>
              </a:uFill>
            </a:endParaRPr>
          </a:p>
          <a:p>
            <a:pPr lvl="4">
              <a:defRPr sz="1800">
                <a:uFillTx/>
              </a:defRPr>
            </a:pPr>
            <a:r>
              <a:rPr sz="3200">
                <a:uFill>
                  <a:solidFill/>
                </a:uFill>
              </a:rPr>
              <a:t>Body Level Five</a:t>
            </a:r>
          </a:p>
        </p:txBody>
      </p:sp>
      <p:sp>
        <p:nvSpPr>
          <p:cNvPr id="25" name="Shape 2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Default - Two Content">
    <p:spTree>
      <p:nvGrpSpPr>
        <p:cNvPr id="1" name=""/>
        <p:cNvGrpSpPr/>
        <p:nvPr/>
      </p:nvGrpSpPr>
      <p:grpSpPr>
        <a:xfrm>
          <a:off x="0" y="0"/>
          <a:ext cx="0" cy="0"/>
          <a:chOff x="0" y="0"/>
          <a:chExt cx="0" cy="0"/>
        </a:xfrm>
      </p:grpSpPr>
      <p:sp>
        <p:nvSpPr>
          <p:cNvPr id="27" name="Shape 27"/>
          <p:cNvSpPr/>
          <p:nvPr>
            <p:ph type="body" idx="1"/>
          </p:nvPr>
        </p:nvSpPr>
        <p:spPr>
          <a:xfrm>
            <a:off x="457200" y="1295387"/>
            <a:ext cx="4038600" cy="4525964"/>
          </a:xfrm>
          <a:prstGeom prst="rect">
            <a:avLst/>
          </a:prstGeom>
        </p:spPr>
        <p:txBody>
          <a:bodyPr/>
          <a:lstStyle>
            <a:lvl1pPr>
              <a:defRPr>
                <a:latin typeface="Gill Sans Light"/>
                <a:ea typeface="Gill Sans Light"/>
                <a:cs typeface="Gill Sans Light"/>
                <a:sym typeface="Gill Sans Light"/>
              </a:defRPr>
            </a:lvl1pPr>
            <a:lvl2pPr>
              <a:defRPr>
                <a:latin typeface="Gill Sans Light"/>
                <a:ea typeface="Gill Sans Light"/>
                <a:cs typeface="Gill Sans Light"/>
                <a:sym typeface="Gill Sans Light"/>
              </a:defRPr>
            </a:lvl2pPr>
            <a:lvl3pPr>
              <a:defRPr>
                <a:latin typeface="Gill Sans Light"/>
                <a:ea typeface="Gill Sans Light"/>
                <a:cs typeface="Gill Sans Light"/>
                <a:sym typeface="Gill Sans Light"/>
              </a:defRPr>
            </a:lvl3pPr>
            <a:lvl4pPr>
              <a:defRPr>
                <a:latin typeface="Gill Sans Light"/>
                <a:ea typeface="Gill Sans Light"/>
                <a:cs typeface="Gill Sans Light"/>
                <a:sym typeface="Gill Sans Light"/>
              </a:defRPr>
            </a:lvl4pPr>
            <a:lvl5pPr>
              <a:defRPr>
                <a:latin typeface="Gill Sans Light"/>
                <a:ea typeface="Gill Sans Light"/>
                <a:cs typeface="Gill Sans Light"/>
                <a:sym typeface="Gill Sans Light"/>
              </a:defRPr>
            </a:lvl5pPr>
          </a:lstStyle>
          <a:p>
            <a:pPr lvl="0">
              <a:defRPr sz="1800">
                <a:uFillTx/>
              </a:defRPr>
            </a:pPr>
            <a:r>
              <a:rPr sz="2800">
                <a:uFill>
                  <a:solidFill/>
                </a:uFill>
              </a:rPr>
              <a:t>Body Level One</a:t>
            </a:r>
            <a:endParaRPr sz="2800">
              <a:uFill>
                <a:solidFill/>
              </a:uFill>
            </a:endParaRPr>
          </a:p>
          <a:p>
            <a:pPr lvl="1">
              <a:defRPr sz="1800">
                <a:uFillTx/>
              </a:defRPr>
            </a:pPr>
            <a:r>
              <a:rPr sz="2800">
                <a:uFill>
                  <a:solidFill/>
                </a:uFill>
              </a:rPr>
              <a:t>Body Level Two</a:t>
            </a:r>
            <a:endParaRPr sz="2800">
              <a:uFill>
                <a:solidFill/>
              </a:uFill>
            </a:endParaRPr>
          </a:p>
          <a:p>
            <a:pPr lvl="2">
              <a:defRPr sz="1800">
                <a:uFillTx/>
              </a:defRPr>
            </a:pPr>
            <a:r>
              <a:rPr sz="2800">
                <a:uFill>
                  <a:solidFill/>
                </a:uFill>
              </a:rPr>
              <a:t>Body Level Three</a:t>
            </a:r>
            <a:endParaRPr sz="2800">
              <a:uFill>
                <a:solidFill/>
              </a:uFill>
            </a:endParaRPr>
          </a:p>
          <a:p>
            <a:pPr lvl="3">
              <a:defRPr sz="1800">
                <a:uFillTx/>
              </a:defRPr>
            </a:pPr>
            <a:r>
              <a:rPr sz="2800">
                <a:uFill>
                  <a:solidFill/>
                </a:uFill>
              </a:rPr>
              <a:t>Body Level Four</a:t>
            </a:r>
            <a:endParaRPr sz="2800">
              <a:uFill>
                <a:solidFill/>
              </a:uFill>
            </a:endParaRPr>
          </a:p>
          <a:p>
            <a:pPr lvl="4">
              <a:defRPr sz="1800">
                <a:uFillTx/>
              </a:defRPr>
            </a:pPr>
            <a:r>
              <a:rPr sz="2800">
                <a:uFill>
                  <a:solidFill/>
                </a:uFill>
              </a:rPr>
              <a:t>Body Level Five</a:t>
            </a:r>
          </a:p>
        </p:txBody>
      </p:sp>
      <p:sp>
        <p:nvSpPr>
          <p:cNvPr id="28" name="Shape 2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Default - 1_Two Content">
    <p:spTree>
      <p:nvGrpSpPr>
        <p:cNvPr id="1" name=""/>
        <p:cNvGrpSpPr/>
        <p:nvPr/>
      </p:nvGrpSpPr>
      <p:grpSpPr>
        <a:xfrm>
          <a:off x="0" y="0"/>
          <a:ext cx="0" cy="0"/>
          <a:chOff x="0" y="0"/>
          <a:chExt cx="0" cy="0"/>
        </a:xfrm>
      </p:grpSpPr>
      <p:sp>
        <p:nvSpPr>
          <p:cNvPr id="30" name="Shape 30"/>
          <p:cNvSpPr/>
          <p:nvPr>
            <p:ph type="title"/>
          </p:nvPr>
        </p:nvSpPr>
        <p:spPr>
          <a:prstGeom prst="rect">
            <a:avLst/>
          </a:prstGeom>
        </p:spPr>
        <p:txBody>
          <a:bodyPr/>
          <a:lstStyle/>
          <a:p>
            <a:pPr lvl="0">
              <a:defRPr cap="none" sz="1800">
                <a:uFillTx/>
              </a:defRPr>
            </a:pPr>
            <a:r>
              <a:rPr cap="all" sz="4400">
                <a:uFill>
                  <a:solidFill/>
                </a:uFill>
              </a:rPr>
              <a:t>Title Text</a:t>
            </a:r>
          </a:p>
        </p:txBody>
      </p:sp>
      <p:sp>
        <p:nvSpPr>
          <p:cNvPr id="31" name="Shape 31"/>
          <p:cNvSpPr/>
          <p:nvPr>
            <p:ph type="body" idx="1"/>
          </p:nvPr>
        </p:nvSpPr>
        <p:spPr>
          <a:prstGeom prst="rect">
            <a:avLst/>
          </a:prstGeom>
        </p:spPr>
        <p:txBody>
          <a:bodyPr/>
          <a:lstStyle/>
          <a:p>
            <a:pPr lvl="0">
              <a:defRPr sz="1800">
                <a:uFillTx/>
              </a:defRPr>
            </a:pPr>
            <a:r>
              <a:rPr sz="2800">
                <a:uFill>
                  <a:solidFill/>
                </a:uFill>
              </a:rPr>
              <a:t>Body Level One</a:t>
            </a:r>
            <a:endParaRPr sz="2800">
              <a:uFill>
                <a:solidFill/>
              </a:uFill>
            </a:endParaRPr>
          </a:p>
          <a:p>
            <a:pPr lvl="1">
              <a:defRPr sz="1800">
                <a:uFillTx/>
              </a:defRPr>
            </a:pPr>
            <a:r>
              <a:rPr sz="2800">
                <a:uFill>
                  <a:solidFill/>
                </a:uFill>
              </a:rPr>
              <a:t>Body Level Two</a:t>
            </a:r>
            <a:endParaRPr sz="2800">
              <a:uFill>
                <a:solidFill/>
              </a:uFill>
            </a:endParaRPr>
          </a:p>
          <a:p>
            <a:pPr lvl="2">
              <a:defRPr sz="1800">
                <a:uFillTx/>
              </a:defRPr>
            </a:pPr>
            <a:r>
              <a:rPr sz="2800">
                <a:uFill>
                  <a:solidFill/>
                </a:uFill>
              </a:rPr>
              <a:t>Body Level Three</a:t>
            </a:r>
            <a:endParaRPr sz="2800">
              <a:uFill>
                <a:solidFill/>
              </a:uFill>
            </a:endParaRPr>
          </a:p>
          <a:p>
            <a:pPr lvl="3">
              <a:defRPr sz="1800">
                <a:uFillTx/>
              </a:defRPr>
            </a:pPr>
            <a:r>
              <a:rPr sz="2800">
                <a:uFill>
                  <a:solidFill/>
                </a:uFill>
              </a:rPr>
              <a:t>Body Level Four</a:t>
            </a:r>
            <a:endParaRPr sz="2800">
              <a:uFill>
                <a:solidFill/>
              </a:uFill>
            </a:endParaRPr>
          </a:p>
          <a:p>
            <a:pPr lvl="4">
              <a:defRPr sz="1800">
                <a:uFillTx/>
              </a:defRPr>
            </a:pPr>
            <a:r>
              <a:rPr sz="2800">
                <a:uFill>
                  <a:solidFill/>
                </a:uFill>
              </a:rPr>
              <a:t>Body Level Five</a:t>
            </a:r>
          </a:p>
        </p:txBody>
      </p:sp>
      <p:sp>
        <p:nvSpPr>
          <p:cNvPr id="32" name="Shape 3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A2C3FF"/>
            </a:gs>
            <a:gs pos="35000">
              <a:srgbClr val="BDD4FF"/>
            </a:gs>
            <a:gs pos="100000">
              <a:srgbClr val="E6EEFF"/>
            </a:gs>
          </a:gsLst>
          <a:lin ang="16200000" scaled="0"/>
        </a:gradFill>
      </p:bgPr>
    </p:bg>
    <p:spTree>
      <p:nvGrpSpPr>
        <p:cNvPr id="1" name=""/>
        <p:cNvGrpSpPr/>
        <p:nvPr/>
      </p:nvGrpSpPr>
      <p:grpSpPr>
        <a:xfrm>
          <a:off x="0" y="0"/>
          <a:ext cx="0" cy="0"/>
          <a:chOff x="0" y="0"/>
          <a:chExt cx="0" cy="0"/>
        </a:xfrm>
      </p:grpSpPr>
      <p:sp>
        <p:nvSpPr>
          <p:cNvPr id="2" name="Shape 2"/>
          <p:cNvSpPr/>
          <p:nvPr/>
        </p:nvSpPr>
        <p:spPr>
          <a:xfrm>
            <a:off x="10409" y="5973581"/>
            <a:ext cx="9144001" cy="894831"/>
          </a:xfrm>
          <a:prstGeom prst="rect">
            <a:avLst/>
          </a:prstGeom>
          <a:solidFill>
            <a:srgbClr val="FFFFFF">
              <a:alpha val="65881"/>
            </a:srgbClr>
          </a:solidFill>
          <a:ln w="12700">
            <a:miter lim="400000"/>
          </a:ln>
        </p:spPr>
        <p:txBody>
          <a:bodyPr lIns="0" tIns="0" rIns="0" bIns="0"/>
          <a:lstStyle/>
          <a:p>
            <a:pPr lvl="0"/>
          </a:p>
        </p:txBody>
      </p:sp>
      <p:sp>
        <p:nvSpPr>
          <p:cNvPr id="3" name="Shape 3"/>
          <p:cNvSpPr/>
          <p:nvPr/>
        </p:nvSpPr>
        <p:spPr>
          <a:xfrm>
            <a:off x="205708" y="6417783"/>
            <a:ext cx="3500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2C4B61">
                    <a:alpha val="72000"/>
                  </a:srgbClr>
                </a:solidFill>
                <a:uFill>
                  <a:solidFill>
                    <a:srgbClr val="2C4B61">
                      <a:alpha val="72000"/>
                    </a:srgbClr>
                  </a:solidFill>
                </a:uFill>
                <a:latin typeface="+mn-lt"/>
                <a:ea typeface="+mn-ea"/>
                <a:cs typeface="+mn-cs"/>
                <a:sym typeface="Century Gothic"/>
              </a:defRPr>
            </a:lvl1pPr>
          </a:lstStyle>
          <a:p>
            <a:pPr lvl="0">
              <a:defRPr>
                <a:solidFill>
                  <a:srgbClr val="000000"/>
                </a:solidFill>
                <a:uFillTx/>
              </a:defRPr>
            </a:pPr>
            <a:r>
              <a:rPr>
                <a:solidFill>
                  <a:srgbClr val="2C4B61">
                    <a:alpha val="72000"/>
                  </a:srgbClr>
                </a:solidFill>
                <a:uFill>
                  <a:solidFill>
                    <a:srgbClr val="2C4B61">
                      <a:alpha val="72000"/>
                    </a:srgbClr>
                  </a:solidFill>
                </a:uFill>
              </a:rPr>
              <a:t>@hearmecode #hearmecode</a:t>
            </a:r>
          </a:p>
        </p:txBody>
      </p:sp>
      <p:sp>
        <p:nvSpPr>
          <p:cNvPr id="4" name="Shape 4"/>
          <p:cNvSpPr/>
          <p:nvPr>
            <p:ph type="title"/>
          </p:nvPr>
        </p:nvSpPr>
        <p:spPr>
          <a:xfrm>
            <a:off x="457200" y="274638"/>
            <a:ext cx="8229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lvl="0">
              <a:defRPr cap="none" sz="1800">
                <a:uFillTx/>
              </a:defRPr>
            </a:pPr>
            <a:r>
              <a:rPr cap="all" sz="4400">
                <a:uFill>
                  <a:solidFill/>
                </a:uFill>
              </a:rPr>
              <a:t>Title Text</a:t>
            </a:r>
          </a:p>
        </p:txBody>
      </p:sp>
      <p:sp>
        <p:nvSpPr>
          <p:cNvPr id="5" name="Shape 5"/>
          <p:cNvSpPr/>
          <p:nvPr>
            <p:ph type="body" idx="1"/>
          </p:nvPr>
        </p:nvSpPr>
        <p:spPr>
          <a:xfrm>
            <a:off x="457200" y="1600200"/>
            <a:ext cx="4038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lvl="0">
              <a:defRPr sz="1800">
                <a:uFillTx/>
              </a:defRPr>
            </a:pPr>
            <a:r>
              <a:rPr sz="2800">
                <a:uFill>
                  <a:solidFill/>
                </a:uFill>
              </a:rPr>
              <a:t>Body Level One</a:t>
            </a:r>
            <a:endParaRPr sz="2800">
              <a:uFill>
                <a:solidFill/>
              </a:uFill>
            </a:endParaRPr>
          </a:p>
          <a:p>
            <a:pPr lvl="1">
              <a:defRPr sz="1800">
                <a:uFillTx/>
              </a:defRPr>
            </a:pPr>
            <a:r>
              <a:rPr sz="2800">
                <a:uFill>
                  <a:solidFill/>
                </a:uFill>
              </a:rPr>
              <a:t>Body Level Two</a:t>
            </a:r>
            <a:endParaRPr sz="2800">
              <a:uFill>
                <a:solidFill/>
              </a:uFill>
            </a:endParaRPr>
          </a:p>
          <a:p>
            <a:pPr lvl="2">
              <a:defRPr sz="1800">
                <a:uFillTx/>
              </a:defRPr>
            </a:pPr>
            <a:r>
              <a:rPr sz="2800">
                <a:uFill>
                  <a:solidFill/>
                </a:uFill>
              </a:rPr>
              <a:t>Body Level Three</a:t>
            </a:r>
            <a:endParaRPr sz="2800">
              <a:uFill>
                <a:solidFill/>
              </a:uFill>
            </a:endParaRPr>
          </a:p>
          <a:p>
            <a:pPr lvl="3">
              <a:defRPr sz="1800">
                <a:uFillTx/>
              </a:defRPr>
            </a:pPr>
            <a:r>
              <a:rPr sz="2800">
                <a:uFill>
                  <a:solidFill/>
                </a:uFill>
              </a:rPr>
              <a:t>Body Level Four</a:t>
            </a:r>
            <a:endParaRPr sz="2800">
              <a:uFill>
                <a:solidFill/>
              </a:uFill>
            </a:endParaRPr>
          </a:p>
          <a:p>
            <a:pPr lvl="4">
              <a:defRPr sz="1800">
                <a:uFillTx/>
              </a:defRPr>
            </a:pPr>
            <a:r>
              <a:rPr sz="2800">
                <a:uFill>
                  <a:solidFill/>
                </a:uFill>
              </a:rPr>
              <a:t>Body Level Five</a:t>
            </a:r>
          </a:p>
        </p:txBody>
      </p:sp>
      <p:sp>
        <p:nvSpPr>
          <p:cNvPr id="6" name="Shape 6"/>
          <p:cNvSpPr/>
          <p:nvPr>
            <p:ph type="sldNum" sz="quarter" idx="2"/>
          </p:nvPr>
        </p:nvSpPr>
        <p:spPr>
          <a:xfrm>
            <a:off x="6553200" y="6172200"/>
            <a:ext cx="2133600" cy="368301"/>
          </a:xfrm>
          <a:prstGeom prst="rect">
            <a:avLst/>
          </a:prstGeom>
          <a:ln w="12700">
            <a:miter lim="400000"/>
          </a:ln>
        </p:spPr>
        <p:txBody>
          <a:bodyPr lIns="45719" rIns="45719" anchor="ctr">
            <a:spAutoFit/>
          </a:bodyPr>
          <a:lstStyle>
            <a:lvl1pPr algn="r">
              <a:defRPr sz="1200"/>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Lst>
  <p:transition spd="med" advClick="1"/>
  <p:txStyles>
    <p:titleStyle>
      <a:lvl1pPr defTabSz="457200">
        <a:defRPr cap="all" sz="4400">
          <a:uFill>
            <a:solidFill/>
          </a:uFill>
          <a:latin typeface="+mn-lt"/>
          <a:ea typeface="+mn-ea"/>
          <a:cs typeface="+mn-cs"/>
          <a:sym typeface="Century Gothic"/>
        </a:defRPr>
      </a:lvl1pPr>
      <a:lvl2pPr defTabSz="457200">
        <a:defRPr cap="all" sz="4400">
          <a:uFill>
            <a:solidFill/>
          </a:uFill>
          <a:latin typeface="+mn-lt"/>
          <a:ea typeface="+mn-ea"/>
          <a:cs typeface="+mn-cs"/>
          <a:sym typeface="Century Gothic"/>
        </a:defRPr>
      </a:lvl2pPr>
      <a:lvl3pPr defTabSz="457200">
        <a:defRPr cap="all" sz="4400">
          <a:uFill>
            <a:solidFill/>
          </a:uFill>
          <a:latin typeface="+mn-lt"/>
          <a:ea typeface="+mn-ea"/>
          <a:cs typeface="+mn-cs"/>
          <a:sym typeface="Century Gothic"/>
        </a:defRPr>
      </a:lvl3pPr>
      <a:lvl4pPr defTabSz="457200">
        <a:defRPr cap="all" sz="4400">
          <a:uFill>
            <a:solidFill/>
          </a:uFill>
          <a:latin typeface="+mn-lt"/>
          <a:ea typeface="+mn-ea"/>
          <a:cs typeface="+mn-cs"/>
          <a:sym typeface="Century Gothic"/>
        </a:defRPr>
      </a:lvl4pPr>
      <a:lvl5pPr defTabSz="457200">
        <a:defRPr cap="all" sz="4400">
          <a:uFill>
            <a:solidFill/>
          </a:uFill>
          <a:latin typeface="+mn-lt"/>
          <a:ea typeface="+mn-ea"/>
          <a:cs typeface="+mn-cs"/>
          <a:sym typeface="Century Gothic"/>
        </a:defRPr>
      </a:lvl5pPr>
      <a:lvl6pPr defTabSz="457200">
        <a:defRPr cap="all" sz="4400">
          <a:uFill>
            <a:solidFill/>
          </a:uFill>
          <a:latin typeface="+mn-lt"/>
          <a:ea typeface="+mn-ea"/>
          <a:cs typeface="+mn-cs"/>
          <a:sym typeface="Century Gothic"/>
        </a:defRPr>
      </a:lvl6pPr>
      <a:lvl7pPr defTabSz="457200">
        <a:defRPr cap="all" sz="4400">
          <a:uFill>
            <a:solidFill/>
          </a:uFill>
          <a:latin typeface="+mn-lt"/>
          <a:ea typeface="+mn-ea"/>
          <a:cs typeface="+mn-cs"/>
          <a:sym typeface="Century Gothic"/>
        </a:defRPr>
      </a:lvl7pPr>
      <a:lvl8pPr defTabSz="457200">
        <a:defRPr cap="all" sz="4400">
          <a:uFill>
            <a:solidFill/>
          </a:uFill>
          <a:latin typeface="+mn-lt"/>
          <a:ea typeface="+mn-ea"/>
          <a:cs typeface="+mn-cs"/>
          <a:sym typeface="Century Gothic"/>
        </a:defRPr>
      </a:lvl8pPr>
      <a:lvl9pPr defTabSz="457200">
        <a:defRPr cap="all" sz="4400">
          <a:uFill>
            <a:solidFill/>
          </a:uFill>
          <a:latin typeface="+mn-lt"/>
          <a:ea typeface="+mn-ea"/>
          <a:cs typeface="+mn-cs"/>
          <a:sym typeface="Century Gothic"/>
        </a:defRPr>
      </a:lvl9pPr>
    </p:titleStyle>
    <p:bodyStyle>
      <a:lvl1pPr marL="342900" indent="-342900" defTabSz="457200">
        <a:spcBef>
          <a:spcPts val="600"/>
        </a:spcBef>
        <a:buSzPct val="100000"/>
        <a:buFont typeface="Arial"/>
        <a:buChar char="•"/>
        <a:defRPr sz="2800">
          <a:uFill>
            <a:solidFill/>
          </a:uFill>
          <a:latin typeface="+mn-lt"/>
          <a:ea typeface="+mn-ea"/>
          <a:cs typeface="+mn-cs"/>
          <a:sym typeface="Century Gothic"/>
        </a:defRPr>
      </a:lvl1pPr>
      <a:lvl2pPr marL="790575" indent="-333375" defTabSz="457200">
        <a:spcBef>
          <a:spcPts val="600"/>
        </a:spcBef>
        <a:buSzPct val="100000"/>
        <a:buFont typeface="Arial"/>
        <a:buChar char="–"/>
        <a:defRPr sz="2800">
          <a:uFill>
            <a:solidFill/>
          </a:uFill>
          <a:latin typeface="+mn-lt"/>
          <a:ea typeface="+mn-ea"/>
          <a:cs typeface="+mn-cs"/>
          <a:sym typeface="Century Gothic"/>
        </a:defRPr>
      </a:lvl2pPr>
      <a:lvl3pPr marL="1234439" indent="-320039" defTabSz="457200">
        <a:spcBef>
          <a:spcPts val="600"/>
        </a:spcBef>
        <a:buSzPct val="100000"/>
        <a:buFont typeface="Arial"/>
        <a:buChar char="•"/>
        <a:defRPr sz="2800">
          <a:uFill>
            <a:solidFill/>
          </a:uFill>
          <a:latin typeface="+mn-lt"/>
          <a:ea typeface="+mn-ea"/>
          <a:cs typeface="+mn-cs"/>
          <a:sym typeface="Century Gothic"/>
        </a:defRPr>
      </a:lvl3pPr>
      <a:lvl4pPr marL="1727200" indent="-355600" defTabSz="457200">
        <a:spcBef>
          <a:spcPts val="600"/>
        </a:spcBef>
        <a:buSzPct val="100000"/>
        <a:buFont typeface="Arial"/>
        <a:buChar char="–"/>
        <a:defRPr sz="2800">
          <a:uFill>
            <a:solidFill/>
          </a:uFill>
          <a:latin typeface="+mn-lt"/>
          <a:ea typeface="+mn-ea"/>
          <a:cs typeface="+mn-cs"/>
          <a:sym typeface="Century Gothic"/>
        </a:defRPr>
      </a:lvl4pPr>
      <a:lvl5pPr marL="2184400" indent="-355600" defTabSz="457200">
        <a:spcBef>
          <a:spcPts val="600"/>
        </a:spcBef>
        <a:buSzPct val="100000"/>
        <a:buFont typeface="Arial"/>
        <a:buChar char="»"/>
        <a:defRPr sz="2800">
          <a:uFill>
            <a:solidFill/>
          </a:uFill>
          <a:latin typeface="+mn-lt"/>
          <a:ea typeface="+mn-ea"/>
          <a:cs typeface="+mn-cs"/>
          <a:sym typeface="Century Gothic"/>
        </a:defRPr>
      </a:lvl5pPr>
      <a:lvl6pPr marL="2641600" indent="-355600" defTabSz="457200">
        <a:spcBef>
          <a:spcPts val="600"/>
        </a:spcBef>
        <a:buSzPct val="100000"/>
        <a:buFont typeface="Arial"/>
        <a:buChar char="•"/>
        <a:defRPr sz="2800">
          <a:uFill>
            <a:solidFill/>
          </a:uFill>
          <a:latin typeface="+mn-lt"/>
          <a:ea typeface="+mn-ea"/>
          <a:cs typeface="+mn-cs"/>
          <a:sym typeface="Century Gothic"/>
        </a:defRPr>
      </a:lvl6pPr>
      <a:lvl7pPr marL="3098800" indent="-355600" defTabSz="457200">
        <a:spcBef>
          <a:spcPts val="600"/>
        </a:spcBef>
        <a:buSzPct val="100000"/>
        <a:buFont typeface="Arial"/>
        <a:buChar char="•"/>
        <a:defRPr sz="2800">
          <a:uFill>
            <a:solidFill/>
          </a:uFill>
          <a:latin typeface="+mn-lt"/>
          <a:ea typeface="+mn-ea"/>
          <a:cs typeface="+mn-cs"/>
          <a:sym typeface="Century Gothic"/>
        </a:defRPr>
      </a:lvl7pPr>
      <a:lvl8pPr marL="3556000" indent="-355600" defTabSz="457200">
        <a:spcBef>
          <a:spcPts val="600"/>
        </a:spcBef>
        <a:buSzPct val="100000"/>
        <a:buFont typeface="Arial"/>
        <a:buChar char="•"/>
        <a:defRPr sz="2800">
          <a:uFill>
            <a:solidFill/>
          </a:uFill>
          <a:latin typeface="+mn-lt"/>
          <a:ea typeface="+mn-ea"/>
          <a:cs typeface="+mn-cs"/>
          <a:sym typeface="Century Gothic"/>
        </a:defRPr>
      </a:lvl8pPr>
      <a:lvl9pPr marL="4013200" indent="-355600" defTabSz="457200">
        <a:spcBef>
          <a:spcPts val="600"/>
        </a:spcBef>
        <a:buSzPct val="100000"/>
        <a:buFont typeface="Arial"/>
        <a:buChar char="•"/>
        <a:defRPr sz="2800">
          <a:uFill>
            <a:solidFill/>
          </a:uFill>
          <a:latin typeface="+mn-lt"/>
          <a:ea typeface="+mn-ea"/>
          <a:cs typeface="+mn-cs"/>
          <a:sym typeface="Century Gothic"/>
        </a:defRPr>
      </a:lvl9pPr>
    </p:bodyStyle>
    <p:otherStyle>
      <a:lvl1pPr algn="r" defTabSz="457200">
        <a:defRPr sz="1200">
          <a:solidFill>
            <a:schemeClr val="tx1"/>
          </a:solidFill>
          <a:uFill>
            <a:solidFill/>
          </a:uFill>
          <a:latin typeface="+mn-lt"/>
          <a:ea typeface="+mn-ea"/>
          <a:cs typeface="+mn-cs"/>
          <a:sym typeface="Calibri"/>
        </a:defRPr>
      </a:lvl1pPr>
      <a:lvl2pPr indent="457200" algn="r" defTabSz="457200">
        <a:defRPr sz="1200">
          <a:solidFill>
            <a:schemeClr val="tx1"/>
          </a:solidFill>
          <a:uFill>
            <a:solidFill/>
          </a:uFill>
          <a:latin typeface="+mn-lt"/>
          <a:ea typeface="+mn-ea"/>
          <a:cs typeface="+mn-cs"/>
          <a:sym typeface="Calibri"/>
        </a:defRPr>
      </a:lvl2pPr>
      <a:lvl3pPr indent="914400" algn="r" defTabSz="457200">
        <a:defRPr sz="1200">
          <a:solidFill>
            <a:schemeClr val="tx1"/>
          </a:solidFill>
          <a:uFill>
            <a:solidFill/>
          </a:uFill>
          <a:latin typeface="+mn-lt"/>
          <a:ea typeface="+mn-ea"/>
          <a:cs typeface="+mn-cs"/>
          <a:sym typeface="Calibri"/>
        </a:defRPr>
      </a:lvl3pPr>
      <a:lvl4pPr indent="1371600" algn="r" defTabSz="457200">
        <a:defRPr sz="1200">
          <a:solidFill>
            <a:schemeClr val="tx1"/>
          </a:solidFill>
          <a:uFill>
            <a:solidFill/>
          </a:uFill>
          <a:latin typeface="+mn-lt"/>
          <a:ea typeface="+mn-ea"/>
          <a:cs typeface="+mn-cs"/>
          <a:sym typeface="Calibri"/>
        </a:defRPr>
      </a:lvl4pPr>
      <a:lvl5pPr indent="1828800" algn="r" defTabSz="457200">
        <a:defRPr sz="1200">
          <a:solidFill>
            <a:schemeClr val="tx1"/>
          </a:solidFill>
          <a:uFill>
            <a:solidFill/>
          </a:uFill>
          <a:latin typeface="+mn-lt"/>
          <a:ea typeface="+mn-ea"/>
          <a:cs typeface="+mn-cs"/>
          <a:sym typeface="Calibri"/>
        </a:defRPr>
      </a:lvl5pPr>
      <a:lvl6pPr indent="2286000" algn="r" defTabSz="457200">
        <a:defRPr sz="1200">
          <a:solidFill>
            <a:schemeClr val="tx1"/>
          </a:solidFill>
          <a:uFill>
            <a:solidFill/>
          </a:uFill>
          <a:latin typeface="+mn-lt"/>
          <a:ea typeface="+mn-ea"/>
          <a:cs typeface="+mn-cs"/>
          <a:sym typeface="Calibri"/>
        </a:defRPr>
      </a:lvl6pPr>
      <a:lvl7pPr indent="2743200" algn="r" defTabSz="457200">
        <a:defRPr sz="1200">
          <a:solidFill>
            <a:schemeClr val="tx1"/>
          </a:solidFill>
          <a:uFill>
            <a:solidFill/>
          </a:uFill>
          <a:latin typeface="+mn-lt"/>
          <a:ea typeface="+mn-ea"/>
          <a:cs typeface="+mn-cs"/>
          <a:sym typeface="Calibri"/>
        </a:defRPr>
      </a:lvl7pPr>
      <a:lvl8pPr indent="3200400" algn="r" defTabSz="457200">
        <a:defRPr sz="1200">
          <a:solidFill>
            <a:schemeClr val="tx1"/>
          </a:solidFill>
          <a:uFill>
            <a:solidFill/>
          </a:uFill>
          <a:latin typeface="+mn-lt"/>
          <a:ea typeface="+mn-ea"/>
          <a:cs typeface="+mn-cs"/>
          <a:sym typeface="Calibri"/>
        </a:defRPr>
      </a:lvl8pPr>
      <a:lvl9pPr indent="3657600" algn="r" defTabSz="457200">
        <a:defRPr sz="1200">
          <a:solidFill>
            <a:schemeClr val="tx1"/>
          </a:solidFill>
          <a:uFill>
            <a:solidFill/>
          </a:u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twitter.com/svthmc" TargetMode="External"/><Relationship Id="rId3" Type="http://schemas.openxmlformats.org/officeDocument/2006/relationships/hyperlink" Target="http://github.com/shannonturner"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github.com/shannonturner/python-lessons/blob/master/section_09_(functions)/remove_duplicates.py" TargetMode="Externa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github.com/shannonturner/python-lessons/blob/master/section_09_(functions)/dropdown_states.py" TargetMode="Externa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s://github.com/shannonturner/python-lessons/blob/master/section_09_(functions)/division.py" TargetMode="Externa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shannonturner/python-lessons/tree/master/playtime" TargetMode="External"/><Relationship Id="rId3" Type="http://schemas.openxmlformats.org/officeDocument/2006/relationships/hyperlink" Target="https://github.com/shannonturner/python-lessons/blob/master/playtime/lesson04_deduplicate.py" TargetMode="External"/><Relationship Id="rId4" Type="http://schemas.openxmlformats.org/officeDocument/2006/relationships/hyperlink" Target="https://github.com/shannonturner/python-lessons/blob/master/playtime/lesson04_csvtolist.py" TargetMode="External"/><Relationship Id="rId5" Type="http://schemas.openxmlformats.org/officeDocument/2006/relationships/hyperlink" Target="https://github.com/shannonturner/python-lessons/blob/master/section_09_(functions)/events.csv"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 name="Shape 36"/>
          <p:cNvSpPr/>
          <p:nvPr>
            <p:ph type="title"/>
          </p:nvPr>
        </p:nvSpPr>
        <p:spPr>
          <a:xfrm>
            <a:off x="0" y="2130425"/>
            <a:ext cx="9144000" cy="1069975"/>
          </a:xfrm>
          <a:prstGeom prst="rect">
            <a:avLst/>
          </a:prstGeom>
          <a:solidFill>
            <a:srgbClr val="FFFFFF"/>
          </a:solidFill>
        </p:spPr>
        <p:txBody>
          <a:bodyPr lIns="0" tIns="0" rIns="0" bIns="0">
            <a:normAutofit fontScale="100000" lnSpcReduction="0"/>
          </a:bodyPr>
          <a:lstStyle/>
          <a:p>
            <a:pPr lvl="0">
              <a:defRPr cap="none" sz="1800">
                <a:uFillTx/>
              </a:defRPr>
            </a:pPr>
            <a:r>
              <a:rPr cap="all" sz="4400">
                <a:uFill>
                  <a:solidFill/>
                </a:uFill>
              </a:rPr>
              <a:t>Functions</a:t>
            </a:r>
          </a:p>
        </p:txBody>
      </p:sp>
      <p:sp>
        <p:nvSpPr>
          <p:cNvPr id="37" name="Shape 37"/>
          <p:cNvSpPr/>
          <p:nvPr>
            <p:ph type="body" idx="1"/>
          </p:nvPr>
        </p:nvSpPr>
        <p:spPr>
          <a:xfrm>
            <a:off x="1371600" y="3886200"/>
            <a:ext cx="6400800" cy="1752600"/>
          </a:xfrm>
          <a:prstGeom prst="rect">
            <a:avLst/>
          </a:prstGeom>
        </p:spPr>
        <p:txBody>
          <a:bodyPr/>
          <a:lstStyle/>
          <a:p>
            <a:pPr lvl="0">
              <a:defRPr sz="1800">
                <a:solidFill>
                  <a:srgbClr val="000000"/>
                </a:solidFill>
                <a:uFillTx/>
              </a:defRPr>
            </a:pPr>
            <a:r>
              <a:rPr b="1" sz="2400">
                <a:uFill>
                  <a:solidFill>
                    <a:srgbClr val="888888"/>
                  </a:solidFill>
                </a:uFill>
              </a:rPr>
              <a:t>Shannon Turner</a:t>
            </a:r>
            <a:endParaRPr b="1" sz="2400">
              <a:uFill>
                <a:solidFill>
                  <a:srgbClr val="888888"/>
                </a:solidFill>
              </a:uFill>
            </a:endParaRPr>
          </a:p>
          <a:p>
            <a:pPr lvl="0">
              <a:defRPr sz="1800">
                <a:solidFill>
                  <a:srgbClr val="000000"/>
                </a:solidFill>
                <a:uFillTx/>
              </a:defRPr>
            </a:pPr>
            <a:r>
              <a:rPr b="1" sz="2400">
                <a:uFill>
                  <a:solidFill>
                    <a:srgbClr val="888888"/>
                  </a:solidFill>
                </a:uFill>
              </a:rPr>
              <a:t>Twitter: </a:t>
            </a:r>
            <a:r>
              <a:rPr b="1" sz="2400" u="sng">
                <a:solidFill>
                  <a:srgbClr val="0000FF"/>
                </a:solidFill>
                <a:uFill>
                  <a:solidFill>
                    <a:srgbClr val="0000FF"/>
                  </a:solidFill>
                </a:uFill>
                <a:hlinkClick r:id="rId2" invalidUrl="" action="" tgtFrame="" tooltip="" history="1" highlightClick="0" endSnd="0"/>
              </a:rPr>
              <a:t>@svthmc</a:t>
            </a:r>
            <a:endParaRPr b="1" sz="2400">
              <a:uFill>
                <a:solidFill>
                  <a:srgbClr val="888888"/>
                </a:solidFill>
              </a:uFill>
            </a:endParaRPr>
          </a:p>
          <a:p>
            <a:pPr lvl="0">
              <a:defRPr sz="1800">
                <a:solidFill>
                  <a:srgbClr val="000000"/>
                </a:solidFill>
                <a:uFillTx/>
              </a:defRPr>
            </a:pPr>
            <a:r>
              <a:rPr b="1" sz="2400">
                <a:uFill>
                  <a:solidFill>
                    <a:srgbClr val="888888"/>
                  </a:solidFill>
                </a:uFill>
              </a:rPr>
              <a:t>Github: </a:t>
            </a:r>
            <a:r>
              <a:rPr b="1" sz="2400" u="sng">
                <a:solidFill>
                  <a:srgbClr val="0000FF"/>
                </a:solidFill>
                <a:uFill>
                  <a:solidFill>
                    <a:srgbClr val="0000FF"/>
                  </a:solidFill>
                </a:uFill>
                <a:hlinkClick r:id="rId3" invalidUrl="" action="" tgtFrame="" tooltip="" history="1" highlightClick="0" endSnd="0"/>
              </a:rPr>
              <a:t>http://github.com/shannonturner</a:t>
            </a:r>
          </a:p>
        </p:txBody>
      </p:sp>
      <p:sp>
        <p:nvSpPr>
          <p:cNvPr id="38" name="Shape 38"/>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body" idx="1"/>
          </p:nvPr>
        </p:nvSpPr>
        <p:spPr>
          <a:prstGeom prst="rect">
            <a:avLst/>
          </a:prstGeom>
        </p:spPr>
        <p:txBody>
          <a:bodyPr lIns="0" tIns="0" rIns="0" bIns="0">
            <a:normAutofit fontScale="100000" lnSpcReduction="0"/>
          </a:bodyPr>
          <a:lstStyle/>
          <a:p>
            <a:pPr lvl="0" marL="0" indent="0" defTabSz="411479">
              <a:spcBef>
                <a:spcPts val="1000"/>
              </a:spcBef>
              <a:buSzTx/>
              <a:buFontTx/>
              <a:buNone/>
              <a:defRPr sz="1800">
                <a:uFillTx/>
              </a:defRPr>
            </a:pPr>
            <a:r>
              <a:rPr sz="2520">
                <a:uFill>
                  <a:solidFill/>
                </a:uFill>
                <a:latin typeface="+mn-lt"/>
                <a:ea typeface="+mn-ea"/>
                <a:cs typeface="+mn-cs"/>
                <a:sym typeface="Century Gothic"/>
              </a:rPr>
              <a:t>Functions are:</a:t>
            </a:r>
            <a:endParaRPr sz="2520">
              <a:uFill>
                <a:solidFill/>
              </a:uFill>
              <a:latin typeface="+mn-lt"/>
              <a:ea typeface="+mn-ea"/>
              <a:cs typeface="+mn-cs"/>
              <a:sym typeface="Century Gothic"/>
            </a:endParaRPr>
          </a:p>
          <a:p>
            <a:pPr lvl="1" marL="595563" indent="-252663" defTabSz="411479">
              <a:spcBef>
                <a:spcPts val="1000"/>
              </a:spcBef>
              <a:buFontTx/>
              <a:buChar char="•"/>
              <a:defRPr sz="1800">
                <a:uFillTx/>
              </a:defRPr>
            </a:pPr>
            <a:r>
              <a:rPr sz="2520">
                <a:uFill>
                  <a:solidFill/>
                </a:uFill>
                <a:latin typeface="+mn-lt"/>
                <a:ea typeface="+mn-ea"/>
                <a:cs typeface="+mn-cs"/>
                <a:sym typeface="Century Gothic"/>
              </a:rPr>
              <a:t>Defined once (like setting a variable)</a:t>
            </a:r>
            <a:endParaRPr sz="2520">
              <a:uFill>
                <a:solidFill/>
              </a:uFill>
              <a:latin typeface="+mn-lt"/>
              <a:ea typeface="+mn-ea"/>
              <a:cs typeface="+mn-cs"/>
              <a:sym typeface="Century Gothic"/>
            </a:endParaRPr>
          </a:p>
          <a:p>
            <a:pPr lvl="1" marL="595563" indent="-252663" defTabSz="411479">
              <a:spcBef>
                <a:spcPts val="1000"/>
              </a:spcBef>
              <a:buFontTx/>
              <a:buChar char="•"/>
              <a:defRPr sz="1800">
                <a:uFillTx/>
              </a:defRPr>
            </a:pPr>
            <a:r>
              <a:rPr sz="2520">
                <a:uFill>
                  <a:solidFill/>
                </a:uFill>
                <a:latin typeface="+mn-lt"/>
                <a:ea typeface="+mn-ea"/>
                <a:cs typeface="+mn-cs"/>
                <a:sym typeface="Century Gothic"/>
              </a:rPr>
              <a:t>Then, the function waits to be used until it's called</a:t>
            </a:r>
            <a:endParaRPr sz="2520">
              <a:uFill>
                <a:solidFill/>
              </a:uFill>
              <a:latin typeface="+mn-lt"/>
              <a:ea typeface="+mn-ea"/>
              <a:cs typeface="+mn-cs"/>
              <a:sym typeface="Century Gothic"/>
            </a:endParaRPr>
          </a:p>
          <a:p>
            <a:pPr lvl="1" marL="595563" indent="-252663" defTabSz="411479">
              <a:spcBef>
                <a:spcPts val="1000"/>
              </a:spcBef>
              <a:buFontTx/>
              <a:buChar char="•"/>
              <a:defRPr sz="1800">
                <a:uFillTx/>
              </a:defRPr>
            </a:pPr>
            <a:r>
              <a:rPr b="1" sz="2520">
                <a:uFill>
                  <a:solidFill/>
                </a:uFill>
                <a:latin typeface="Courier New"/>
                <a:ea typeface="Courier New"/>
                <a:cs typeface="Courier New"/>
                <a:sym typeface="Courier New"/>
              </a:rPr>
              <a:t>phone = '202-555-1234'</a:t>
            </a:r>
            <a:endParaRPr b="1" sz="2520">
              <a:uFill>
                <a:solidFill/>
              </a:uFill>
              <a:latin typeface="Courier New"/>
              <a:ea typeface="Courier New"/>
              <a:cs typeface="Courier New"/>
              <a:sym typeface="Courier New"/>
            </a:endParaRPr>
          </a:p>
          <a:p>
            <a:pPr lvl="1" marL="595563" indent="-252663" defTabSz="411479">
              <a:spcBef>
                <a:spcPts val="1000"/>
              </a:spcBef>
              <a:buFontTx/>
              <a:buChar char="•"/>
              <a:defRPr sz="1800">
                <a:uFillTx/>
              </a:defRPr>
            </a:pPr>
            <a:r>
              <a:rPr sz="2520">
                <a:uFill>
                  <a:solidFill/>
                </a:uFill>
                <a:latin typeface="+mn-lt"/>
                <a:ea typeface="+mn-ea"/>
                <a:cs typeface="+mn-cs"/>
                <a:sym typeface="Century Gothic"/>
              </a:rPr>
              <a:t>phone is now a variable with a value, but nothing "happens" to it until you do something with it, like </a:t>
            </a:r>
            <a:r>
              <a:rPr b="1" sz="2520">
                <a:uFill>
                  <a:solidFill/>
                </a:uFill>
                <a:latin typeface="Courier New"/>
                <a:ea typeface="Courier New"/>
                <a:cs typeface="Courier New"/>
                <a:sym typeface="Courier New"/>
              </a:rPr>
              <a:t>print phone</a:t>
            </a:r>
            <a:endParaRPr sz="2520">
              <a:uFill>
                <a:solidFill/>
              </a:uFill>
              <a:latin typeface="+mn-lt"/>
              <a:ea typeface="+mn-ea"/>
              <a:cs typeface="+mn-cs"/>
              <a:sym typeface="Century Gothic"/>
            </a:endParaRPr>
          </a:p>
          <a:p>
            <a:pPr lvl="1" marL="595563" indent="-252663" defTabSz="411479">
              <a:spcBef>
                <a:spcPts val="1000"/>
              </a:spcBef>
              <a:buFontTx/>
              <a:buChar char="•"/>
              <a:defRPr sz="1800">
                <a:uFillTx/>
              </a:defRPr>
            </a:pPr>
            <a:r>
              <a:rPr sz="2520">
                <a:uFill>
                  <a:solidFill/>
                </a:uFill>
                <a:latin typeface="+mn-lt"/>
                <a:ea typeface="+mn-ea"/>
                <a:cs typeface="+mn-cs"/>
                <a:sym typeface="Century Gothic"/>
              </a:rPr>
              <a:t>Functions are the same way</a:t>
            </a:r>
          </a:p>
        </p:txBody>
      </p:sp>
      <p:sp>
        <p:nvSpPr>
          <p:cNvPr id="76" name="Shape 76"/>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61188">
              <a:spcBef>
                <a:spcPts val="700"/>
              </a:spcBef>
              <a:defRPr cap="all" sz="3160">
                <a:latin typeface="+mn-lt"/>
                <a:ea typeface="+mn-ea"/>
                <a:cs typeface="+mn-cs"/>
                <a:sym typeface="Century Gothic"/>
              </a:defRPr>
            </a:lvl1pPr>
          </a:lstStyle>
          <a:p>
            <a:pPr lvl="0">
              <a:defRPr cap="none" sz="1800">
                <a:uFillTx/>
              </a:defRPr>
            </a:pPr>
            <a:r>
              <a:rPr cap="all" sz="3160">
                <a:uFill>
                  <a:solidFill/>
                </a:uFill>
              </a:rPr>
              <a:t>functions: define once, call as needed</a:t>
            </a:r>
          </a:p>
        </p:txBody>
      </p:sp>
      <p:sp>
        <p:nvSpPr>
          <p:cNvPr id="77" name="Shape 77"/>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 name="Shape 79"/>
          <p:cNvSpPr/>
          <p:nvPr>
            <p:ph type="body" idx="1"/>
          </p:nvPr>
        </p:nvSpPr>
        <p:spPr>
          <a:prstGeom prst="rect">
            <a:avLst/>
          </a:prstGeom>
        </p:spPr>
        <p:txBody>
          <a:bodyPr lIns="0" tIns="0" rIns="0" bIns="0">
            <a:normAutofit fontScale="100000" lnSpcReduction="0"/>
          </a:bodyPr>
          <a:lstStyle/>
          <a:p>
            <a:pPr lvl="0" marL="0" indent="0" defTabSz="434340">
              <a:spcBef>
                <a:spcPts val="1100"/>
              </a:spcBef>
              <a:buSzTx/>
              <a:buFontTx/>
              <a:buNone/>
              <a:defRPr sz="1800">
                <a:uFillTx/>
              </a:defRPr>
            </a:pPr>
            <a:r>
              <a:rPr sz="2660">
                <a:uFill>
                  <a:solidFill/>
                </a:uFill>
                <a:latin typeface="+mn-lt"/>
                <a:ea typeface="+mn-ea"/>
                <a:cs typeface="+mn-cs"/>
                <a:sym typeface="Century Gothic"/>
              </a:rPr>
              <a:t>Syntax:</a:t>
            </a:r>
            <a:endParaRPr sz="2660">
              <a:uFill>
                <a:solidFill/>
              </a:uFill>
              <a:latin typeface="+mn-lt"/>
              <a:ea typeface="+mn-ea"/>
              <a:cs typeface="+mn-cs"/>
              <a:sym typeface="Century Gothic"/>
            </a:endParaRPr>
          </a:p>
          <a:p>
            <a:pPr lvl="0" marL="0" indent="0" defTabSz="434340">
              <a:spcBef>
                <a:spcPts val="1100"/>
              </a:spcBef>
              <a:buSzTx/>
              <a:buFontTx/>
              <a:buNone/>
              <a:defRPr sz="1800">
                <a:uFillTx/>
              </a:defRPr>
            </a:pPr>
            <a:r>
              <a:rPr sz="2280">
                <a:uFill>
                  <a:solidFill/>
                </a:uFill>
                <a:latin typeface="+mn-lt"/>
                <a:ea typeface="+mn-ea"/>
                <a:cs typeface="+mn-cs"/>
                <a:sym typeface="Century Gothic"/>
              </a:rPr>
              <a:t>return_value = function(parameter, other_parameter)</a:t>
            </a:r>
            <a:endParaRPr sz="2280">
              <a:uFill>
                <a:solidFill/>
              </a:uFill>
              <a:latin typeface="+mn-lt"/>
              <a:ea typeface="+mn-ea"/>
              <a:cs typeface="+mn-cs"/>
              <a:sym typeface="Century Gothic"/>
            </a:endParaRPr>
          </a:p>
          <a:p>
            <a:pPr lvl="0" marL="0" indent="0" defTabSz="434340">
              <a:spcBef>
                <a:spcPts val="1100"/>
              </a:spcBef>
              <a:buSzTx/>
              <a:buFontTx/>
              <a:buNone/>
              <a:defRPr sz="1800">
                <a:uFillTx/>
              </a:defRPr>
            </a:pPr>
            <a:endParaRPr sz="2660">
              <a:uFill>
                <a:solidFill/>
              </a:uFill>
              <a:latin typeface="+mn-lt"/>
              <a:ea typeface="+mn-ea"/>
              <a:cs typeface="+mn-cs"/>
              <a:sym typeface="Century Gothic"/>
            </a:endParaRPr>
          </a:p>
          <a:p>
            <a:pPr lvl="0" marL="0" indent="0" defTabSz="434340">
              <a:spcBef>
                <a:spcPts val="1100"/>
              </a:spcBef>
              <a:buSzTx/>
              <a:buFontTx/>
              <a:buNone/>
              <a:defRPr sz="1800">
                <a:uFillTx/>
              </a:defRPr>
            </a:pPr>
            <a:r>
              <a:rPr b="1" sz="2660">
                <a:uFill>
                  <a:solidFill/>
                </a:uFill>
                <a:latin typeface="Courier New"/>
                <a:ea typeface="Courier New"/>
                <a:cs typeface="Courier New"/>
                <a:sym typeface="Courier New"/>
              </a:rPr>
              <a:t>phone = phone.replace("-", "")</a:t>
            </a:r>
            <a:endParaRPr b="1" sz="2660">
              <a:uFill>
                <a:solidFill/>
              </a:uFill>
              <a:latin typeface="Courier New"/>
              <a:ea typeface="Courier New"/>
              <a:cs typeface="Courier New"/>
              <a:sym typeface="Courier New"/>
            </a:endParaRPr>
          </a:p>
          <a:p>
            <a:pPr lvl="0" marL="0" indent="0" defTabSz="434340">
              <a:spcBef>
                <a:spcPts val="1100"/>
              </a:spcBef>
              <a:buSzTx/>
              <a:buFontTx/>
              <a:buNone/>
              <a:defRPr sz="1800">
                <a:uFillTx/>
              </a:defRPr>
            </a:pPr>
            <a:r>
              <a:rPr b="1" sz="2660">
                <a:uFill>
                  <a:solidFill/>
                </a:uFill>
                <a:latin typeface="Courier New"/>
                <a:ea typeface="Courier New"/>
                <a:cs typeface="Courier New"/>
                <a:sym typeface="Courier New"/>
              </a:rPr>
              <a:t>bread = int(bread)</a:t>
            </a:r>
            <a:endParaRPr b="1" sz="2660">
              <a:uFill>
                <a:solidFill/>
              </a:uFill>
              <a:latin typeface="Courier New"/>
              <a:ea typeface="Courier New"/>
              <a:cs typeface="Courier New"/>
              <a:sym typeface="Courier New"/>
            </a:endParaRPr>
          </a:p>
          <a:p>
            <a:pPr lvl="0" marL="0" indent="0" defTabSz="434340">
              <a:spcBef>
                <a:spcPts val="1100"/>
              </a:spcBef>
              <a:buSzTx/>
              <a:buFontTx/>
              <a:buNone/>
              <a:defRPr sz="1800">
                <a:uFillTx/>
              </a:defRPr>
            </a:pPr>
            <a:r>
              <a:rPr b="1" sz="2660">
                <a:uFill>
                  <a:solidFill/>
                </a:uFill>
                <a:latin typeface="Courier New"/>
                <a:ea typeface="Courier New"/>
                <a:cs typeface="Courier New"/>
                <a:sym typeface="Courier New"/>
              </a:rPr>
              <a:t>print len(article)</a:t>
            </a:r>
            <a:endParaRPr b="1" sz="2660">
              <a:uFill>
                <a:solidFill/>
              </a:uFill>
              <a:latin typeface="Courier New"/>
              <a:ea typeface="Courier New"/>
              <a:cs typeface="Courier New"/>
              <a:sym typeface="Courier New"/>
            </a:endParaRPr>
          </a:p>
          <a:p>
            <a:pPr lvl="0" marL="0" indent="0" defTabSz="434340">
              <a:spcBef>
                <a:spcPts val="1100"/>
              </a:spcBef>
              <a:buSzTx/>
              <a:buFontTx/>
              <a:buNone/>
              <a:defRPr sz="1800">
                <a:uFillTx/>
              </a:defRPr>
            </a:pPr>
            <a:r>
              <a:rPr b="1" sz="2660">
                <a:uFill>
                  <a:solidFill/>
                </a:uFill>
                <a:latin typeface="Courier New"/>
                <a:ea typeface="Courier New"/>
                <a:cs typeface="Courier New"/>
                <a:sym typeface="Courier New"/>
              </a:rPr>
              <a:t>attendees.append('Amanda')</a:t>
            </a:r>
            <a:endParaRPr b="1" sz="2660">
              <a:uFill>
                <a:solidFill/>
              </a:uFill>
              <a:latin typeface="Courier New"/>
              <a:ea typeface="Courier New"/>
              <a:cs typeface="Courier New"/>
              <a:sym typeface="Courier New"/>
            </a:endParaRPr>
          </a:p>
          <a:p>
            <a:pPr lvl="0" marL="0" indent="0" defTabSz="434340">
              <a:spcBef>
                <a:spcPts val="1100"/>
              </a:spcBef>
              <a:buSzTx/>
              <a:buFontTx/>
              <a:buNone/>
              <a:defRPr sz="1800">
                <a:uFillTx/>
              </a:defRPr>
            </a:pPr>
            <a:r>
              <a:rPr b="1" sz="2660">
                <a:uFill>
                  <a:solidFill/>
                </a:uFill>
                <a:latin typeface="Courier New"/>
                <a:ea typeface="Courier New"/>
                <a:cs typeface="Courier New"/>
                <a:sym typeface="Courier New"/>
              </a:rPr>
              <a:t>for index, word in enumerate(article): …</a:t>
            </a:r>
          </a:p>
        </p:txBody>
      </p:sp>
      <p:sp>
        <p:nvSpPr>
          <p:cNvPr id="80" name="Shape 80"/>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how to call (use) a function</a:t>
            </a:r>
          </a:p>
        </p:txBody>
      </p:sp>
      <p:sp>
        <p:nvSpPr>
          <p:cNvPr id="81" name="Shape 81"/>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body" idx="1"/>
          </p:nvPr>
        </p:nvSpPr>
        <p:spPr>
          <a:prstGeom prst="rect">
            <a:avLst/>
          </a:prstGeom>
        </p:spPr>
        <p:txBody>
          <a:bodyPr lIns="0" tIns="0" rIns="0" bIns="0">
            <a:normAutofit fontScale="100000" lnSpcReduction="0"/>
          </a:bodyPr>
          <a:lstStyle/>
          <a:p>
            <a:pPr lvl="0" marL="0" indent="0" defTabSz="425195">
              <a:spcBef>
                <a:spcPts val="1100"/>
              </a:spcBef>
              <a:buSzTx/>
              <a:buFontTx/>
              <a:buNone/>
              <a:defRPr sz="1800">
                <a:uFillTx/>
              </a:defRPr>
            </a:pPr>
            <a:r>
              <a:rPr sz="2604">
                <a:uFill>
                  <a:solidFill/>
                </a:uFill>
                <a:latin typeface="+mn-lt"/>
                <a:ea typeface="+mn-ea"/>
                <a:cs typeface="+mn-cs"/>
                <a:sym typeface="Century Gothic"/>
              </a:rPr>
              <a:t>Functions are flexible.  When you change the parameters, you change what the function does!</a:t>
            </a:r>
            <a:endParaRPr sz="2604">
              <a:uFill>
                <a:solidFill/>
              </a:uFill>
              <a:latin typeface="+mn-lt"/>
              <a:ea typeface="+mn-ea"/>
              <a:cs typeface="+mn-cs"/>
              <a:sym typeface="Century Gothic"/>
            </a:endParaRPr>
          </a:p>
          <a:p>
            <a:pPr lvl="0" marL="0" indent="0" defTabSz="425195">
              <a:spcBef>
                <a:spcPts val="1100"/>
              </a:spcBef>
              <a:buSzTx/>
              <a:buFontTx/>
              <a:buNone/>
              <a:defRPr sz="1800">
                <a:uFillTx/>
              </a:defRPr>
            </a:pPr>
            <a:endParaRPr sz="2604">
              <a:uFill>
                <a:solidFill/>
              </a:uFill>
              <a:latin typeface="+mn-lt"/>
              <a:ea typeface="+mn-ea"/>
              <a:cs typeface="+mn-cs"/>
              <a:sym typeface="Century Gothic"/>
            </a:endParaRPr>
          </a:p>
          <a:p>
            <a:pPr lvl="0" marL="0" indent="0" defTabSz="425195">
              <a:spcBef>
                <a:spcPts val="1100"/>
              </a:spcBef>
              <a:buSzTx/>
              <a:buFontTx/>
              <a:buNone/>
              <a:defRPr sz="1800">
                <a:uFillTx/>
              </a:defRPr>
            </a:pPr>
            <a:r>
              <a:rPr b="1" sz="2604">
                <a:uFill>
                  <a:solidFill/>
                </a:uFill>
                <a:latin typeface="Courier New"/>
                <a:ea typeface="Courier New"/>
                <a:cs typeface="Courier New"/>
                <a:sym typeface="Courier New"/>
              </a:rPr>
              <a:t>phone = phone.replace("-", ".")</a:t>
            </a:r>
            <a:endParaRPr b="1" sz="2604">
              <a:uFill>
                <a:solidFill/>
              </a:uFill>
              <a:latin typeface="Courier New"/>
              <a:ea typeface="Courier New"/>
              <a:cs typeface="Courier New"/>
              <a:sym typeface="Courier New"/>
            </a:endParaRPr>
          </a:p>
          <a:p>
            <a:pPr lvl="0" marL="0" indent="0" defTabSz="425195">
              <a:spcBef>
                <a:spcPts val="1100"/>
              </a:spcBef>
              <a:buSzTx/>
              <a:buFontTx/>
              <a:buNone/>
              <a:defRPr sz="1800">
                <a:uFillTx/>
              </a:defRPr>
            </a:pPr>
            <a:r>
              <a:rPr b="1" sz="2604">
                <a:uFill>
                  <a:solidFill/>
                </a:uFill>
                <a:latin typeface="Courier New"/>
                <a:ea typeface="Courier New"/>
                <a:cs typeface="Courier New"/>
                <a:sym typeface="Courier New"/>
              </a:rPr>
              <a:t>age = int(age)</a:t>
            </a:r>
            <a:endParaRPr b="1" sz="2604">
              <a:uFill>
                <a:solidFill/>
              </a:uFill>
              <a:latin typeface="Courier New"/>
              <a:ea typeface="Courier New"/>
              <a:cs typeface="Courier New"/>
              <a:sym typeface="Courier New"/>
            </a:endParaRPr>
          </a:p>
          <a:p>
            <a:pPr lvl="0" marL="0" indent="0" defTabSz="425195">
              <a:spcBef>
                <a:spcPts val="1100"/>
              </a:spcBef>
              <a:buSzTx/>
              <a:buFontTx/>
              <a:buNone/>
              <a:defRPr sz="1800">
                <a:uFillTx/>
              </a:defRPr>
            </a:pPr>
            <a:r>
              <a:rPr b="1" sz="2604">
                <a:uFill>
                  <a:solidFill/>
                </a:uFill>
                <a:latin typeface="Courier New"/>
                <a:ea typeface="Courier New"/>
                <a:cs typeface="Courier New"/>
                <a:sym typeface="Courier New"/>
              </a:rPr>
              <a:t>print len(phone)</a:t>
            </a:r>
            <a:endParaRPr b="1" sz="2604">
              <a:uFill>
                <a:solidFill/>
              </a:uFill>
              <a:latin typeface="Courier New"/>
              <a:ea typeface="Courier New"/>
              <a:cs typeface="Courier New"/>
              <a:sym typeface="Courier New"/>
            </a:endParaRPr>
          </a:p>
          <a:p>
            <a:pPr lvl="0" marL="0" indent="0" defTabSz="425195">
              <a:spcBef>
                <a:spcPts val="1100"/>
              </a:spcBef>
              <a:buSzTx/>
              <a:buFontTx/>
              <a:buNone/>
              <a:defRPr sz="1800">
                <a:uFillTx/>
              </a:defRPr>
            </a:pPr>
            <a:r>
              <a:rPr b="1" sz="2604">
                <a:uFill>
                  <a:solidFill/>
                </a:uFill>
                <a:latin typeface="Courier New"/>
                <a:ea typeface="Courier New"/>
                <a:cs typeface="Courier New"/>
                <a:sym typeface="Courier New"/>
              </a:rPr>
              <a:t>attendees.append('Reserved')</a:t>
            </a:r>
            <a:endParaRPr b="1" sz="2604">
              <a:uFill>
                <a:solidFill/>
              </a:uFill>
              <a:latin typeface="Courier New"/>
              <a:ea typeface="Courier New"/>
              <a:cs typeface="Courier New"/>
              <a:sym typeface="Courier New"/>
            </a:endParaRPr>
          </a:p>
          <a:p>
            <a:pPr lvl="0" marL="0" indent="0" defTabSz="425195">
              <a:spcBef>
                <a:spcPts val="1100"/>
              </a:spcBef>
              <a:buSzTx/>
              <a:buFontTx/>
              <a:buNone/>
              <a:defRPr sz="1800">
                <a:uFillTx/>
              </a:defRPr>
            </a:pPr>
            <a:r>
              <a:rPr b="1" sz="2604">
                <a:uFill>
                  <a:solidFill/>
                </a:uFill>
                <a:latin typeface="Courier New"/>
                <a:ea typeface="Courier New"/>
                <a:cs typeface="Courier New"/>
                <a:sym typeface="Courier New"/>
              </a:rPr>
              <a:t>for index, person in enumerate(waitlist):</a:t>
            </a:r>
          </a:p>
        </p:txBody>
      </p:sp>
      <p:sp>
        <p:nvSpPr>
          <p:cNvPr id="86" name="Shape 86"/>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Flexibility</a:t>
            </a:r>
          </a:p>
        </p:txBody>
      </p:sp>
      <p:sp>
        <p:nvSpPr>
          <p:cNvPr id="87" name="Shape 87"/>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body" idx="1"/>
          </p:nvPr>
        </p:nvSpPr>
        <p:spPr>
          <a:prstGeom prst="rect">
            <a:avLst/>
          </a:prstGeom>
        </p:spPr>
        <p:txBody>
          <a:bodyPr lIns="0" tIns="0" rIns="0" bIns="0">
            <a:normAutofit fontScale="100000" lnSpcReduction="0"/>
          </a:bodyPr>
          <a:lstStyle/>
          <a:p>
            <a:pPr lvl="0" marL="0" indent="0" defTabSz="420623">
              <a:spcBef>
                <a:spcPts val="1100"/>
              </a:spcBef>
              <a:buSzTx/>
              <a:buFontTx/>
              <a:buNone/>
              <a:defRPr sz="1800">
                <a:uFillTx/>
              </a:defRPr>
            </a:pPr>
            <a:r>
              <a:rPr sz="2576">
                <a:uFill>
                  <a:solidFill/>
                </a:uFill>
                <a:latin typeface="+mn-lt"/>
                <a:ea typeface="+mn-ea"/>
                <a:cs typeface="+mn-cs"/>
                <a:sym typeface="Century Gothic"/>
              </a:rPr>
              <a:t>Functions are powerful, useful, and reusable because they're so flexible.</a:t>
            </a:r>
            <a:endParaRPr sz="2576">
              <a:uFill>
                <a:solidFill/>
              </a:uFill>
              <a:latin typeface="+mn-lt"/>
              <a:ea typeface="+mn-ea"/>
              <a:cs typeface="+mn-cs"/>
              <a:sym typeface="Century Gothic"/>
            </a:endParaRPr>
          </a:p>
          <a:p>
            <a:pPr lvl="0" marL="0" indent="0" defTabSz="420623">
              <a:spcBef>
                <a:spcPts val="1100"/>
              </a:spcBef>
              <a:buSzTx/>
              <a:buFontTx/>
              <a:buNone/>
              <a:defRPr sz="1800">
                <a:uFillTx/>
              </a:defRPr>
            </a:pPr>
            <a:endParaRPr sz="2576">
              <a:uFill>
                <a:solidFill/>
              </a:uFill>
              <a:latin typeface="+mn-lt"/>
              <a:ea typeface="+mn-ea"/>
              <a:cs typeface="+mn-cs"/>
              <a:sym typeface="Century Gothic"/>
            </a:endParaRPr>
          </a:p>
          <a:p>
            <a:pPr lvl="0" marL="0" indent="0" defTabSz="420623">
              <a:spcBef>
                <a:spcPts val="1100"/>
              </a:spcBef>
              <a:buSzTx/>
              <a:buFontTx/>
              <a:buNone/>
              <a:defRPr sz="1800">
                <a:uFillTx/>
              </a:defRPr>
            </a:pPr>
            <a:r>
              <a:rPr sz="2576">
                <a:uFill>
                  <a:solidFill/>
                </a:uFill>
                <a:latin typeface="+mn-lt"/>
                <a:ea typeface="+mn-ea"/>
                <a:cs typeface="+mn-cs"/>
                <a:sym typeface="Century Gothic"/>
              </a:rPr>
              <a:t>Parameters (arguments) are the key to their flexibility — they control the "how" or "what" the function does.</a:t>
            </a:r>
            <a:endParaRPr sz="2576">
              <a:uFill>
                <a:solidFill/>
              </a:uFill>
              <a:latin typeface="+mn-lt"/>
              <a:ea typeface="+mn-ea"/>
              <a:cs typeface="+mn-cs"/>
              <a:sym typeface="Century Gothic"/>
            </a:endParaRPr>
          </a:p>
          <a:p>
            <a:pPr lvl="0" marL="0" indent="0" defTabSz="420623">
              <a:spcBef>
                <a:spcPts val="1100"/>
              </a:spcBef>
              <a:buSzTx/>
              <a:buFontTx/>
              <a:buNone/>
              <a:defRPr sz="1800">
                <a:uFillTx/>
              </a:defRPr>
            </a:pPr>
            <a:endParaRPr sz="2576">
              <a:uFill>
                <a:solidFill/>
              </a:uFill>
              <a:latin typeface="+mn-lt"/>
              <a:ea typeface="+mn-ea"/>
              <a:cs typeface="+mn-cs"/>
              <a:sym typeface="Century Gothic"/>
            </a:endParaRPr>
          </a:p>
          <a:p>
            <a:pPr lvl="0" marL="0" indent="0" defTabSz="420623">
              <a:spcBef>
                <a:spcPts val="1100"/>
              </a:spcBef>
              <a:buSzTx/>
              <a:buFontTx/>
              <a:buNone/>
              <a:defRPr sz="1800">
                <a:uFillTx/>
              </a:defRPr>
            </a:pPr>
            <a:r>
              <a:rPr b="1" sz="2576">
                <a:uFill>
                  <a:solidFill/>
                </a:uFill>
                <a:latin typeface="Courier New"/>
                <a:ea typeface="Courier New"/>
                <a:cs typeface="Courier New"/>
                <a:sym typeface="Courier New"/>
              </a:rPr>
              <a:t>for person in attendees:</a:t>
            </a:r>
            <a:endParaRPr b="1" sz="2576">
              <a:uFill>
                <a:solidFill/>
              </a:uFill>
              <a:latin typeface="Courier New"/>
              <a:ea typeface="Courier New"/>
              <a:cs typeface="Courier New"/>
              <a:sym typeface="Courier New"/>
            </a:endParaRPr>
          </a:p>
          <a:p>
            <a:pPr lvl="0" marL="0" indent="0" defTabSz="420623">
              <a:spcBef>
                <a:spcPts val="1100"/>
              </a:spcBef>
              <a:buSzTx/>
              <a:buFontTx/>
              <a:buNone/>
              <a:defRPr sz="1800">
                <a:uFillTx/>
              </a:defRPr>
            </a:pPr>
            <a:r>
              <a:rPr b="1" sz="2576">
                <a:uFill>
                  <a:solidFill/>
                </a:uFill>
                <a:latin typeface="Courier New"/>
                <a:ea typeface="Courier New"/>
                <a:cs typeface="Courier New"/>
                <a:sym typeface="Courier New"/>
              </a:rPr>
              <a:t>		contacts.get(person, 'No info')</a:t>
            </a:r>
          </a:p>
        </p:txBody>
      </p:sp>
      <p:sp>
        <p:nvSpPr>
          <p:cNvPr id="92" name="Shape 92"/>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parameters / arguments</a:t>
            </a:r>
          </a:p>
        </p:txBody>
      </p:sp>
      <p:sp>
        <p:nvSpPr>
          <p:cNvPr id="93" name="Shape 93"/>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body" idx="1"/>
          </p:nvPr>
        </p:nvSpPr>
        <p:spPr>
          <a:prstGeom prst="rect">
            <a:avLst/>
          </a:prstGeom>
        </p:spPr>
        <p:txBody>
          <a:bodyPr lIns="0" tIns="0" rIns="0" bIns="0">
            <a:normAutofit fontScale="100000" lnSpcReduction="0"/>
          </a:bodyPr>
          <a:lstStyle/>
          <a:p>
            <a:pPr lvl="0" marL="0" indent="0">
              <a:spcBef>
                <a:spcPts val="1200"/>
              </a:spcBef>
              <a:buSzTx/>
              <a:buFontTx/>
              <a:buNone/>
              <a:defRPr sz="1800">
                <a:uFillTx/>
              </a:defRPr>
            </a:pPr>
            <a:r>
              <a:rPr sz="2800">
                <a:uFill>
                  <a:solidFill/>
                </a:uFill>
                <a:latin typeface="+mn-lt"/>
                <a:ea typeface="+mn-ea"/>
                <a:cs typeface="+mn-cs"/>
                <a:sym typeface="Century Gothic"/>
              </a:rPr>
              <a:t>Syntax to create a function:</a:t>
            </a:r>
            <a:endParaRPr sz="2800">
              <a:uFill>
                <a:solidFill/>
              </a:uFill>
              <a:latin typeface="+mn-lt"/>
              <a:ea typeface="+mn-ea"/>
              <a:cs typeface="+mn-cs"/>
              <a:sym typeface="Century Gothic"/>
            </a:endParaRPr>
          </a:p>
          <a:p>
            <a:pPr lvl="0" marL="0" indent="0">
              <a:spcBef>
                <a:spcPts val="1200"/>
              </a:spcBef>
              <a:buSzTx/>
              <a:buFontTx/>
              <a:buNone/>
              <a:defRPr sz="1800">
                <a:uFillTx/>
              </a:defRPr>
            </a:pPr>
            <a:endParaRPr sz="2800">
              <a:uFill>
                <a:solidFill/>
              </a:uFill>
              <a:latin typeface="+mn-lt"/>
              <a:ea typeface="+mn-ea"/>
              <a:cs typeface="+mn-cs"/>
              <a:sym typeface="Century Gothic"/>
            </a:endParaRPr>
          </a:p>
          <a:p>
            <a:pPr lvl="0" marL="0" indent="0">
              <a:spcBef>
                <a:spcPts val="1200"/>
              </a:spcBef>
              <a:buSzTx/>
              <a:buFontTx/>
              <a:buNone/>
              <a:defRPr sz="1800">
                <a:uFillTx/>
              </a:defRPr>
            </a:pPr>
            <a:r>
              <a:rPr b="1" sz="2800">
                <a:uFill>
                  <a:solidFill/>
                </a:uFill>
                <a:latin typeface="Courier New"/>
                <a:ea typeface="Courier New"/>
                <a:cs typeface="Courier New"/>
                <a:sym typeface="Courier New"/>
              </a:rPr>
              <a:t>def something(parameters_go_here):</a:t>
            </a:r>
            <a:endParaRPr b="1" sz="2800">
              <a:uFill>
                <a:solidFill/>
              </a:uFill>
              <a:latin typeface="Courier New"/>
              <a:ea typeface="Courier New"/>
              <a:cs typeface="Courier New"/>
              <a:sym typeface="Courier New"/>
            </a:endParaRPr>
          </a:p>
          <a:p>
            <a:pPr lvl="0" marL="0" indent="0">
              <a:spcBef>
                <a:spcPts val="1200"/>
              </a:spcBef>
              <a:buSzTx/>
              <a:buFontTx/>
              <a:buNone/>
              <a:defRPr sz="1800">
                <a:uFillTx/>
              </a:defRPr>
            </a:pPr>
            <a:endParaRPr b="1" sz="2800">
              <a:uFill>
                <a:solidFill/>
              </a:uFill>
              <a:latin typeface="Courier New"/>
              <a:ea typeface="Courier New"/>
              <a:cs typeface="Courier New"/>
              <a:sym typeface="Courier New"/>
            </a:endParaRPr>
          </a:p>
          <a:p>
            <a:pPr lvl="0" marL="0" indent="0">
              <a:spcBef>
                <a:spcPts val="1200"/>
              </a:spcBef>
              <a:buSzTx/>
              <a:buFontTx/>
              <a:buNone/>
              <a:defRPr sz="1800">
                <a:uFillTx/>
              </a:defRPr>
            </a:pPr>
            <a:r>
              <a:rPr b="1" sz="2800">
                <a:uFill>
                  <a:solidFill/>
                </a:uFill>
                <a:latin typeface="Courier New"/>
                <a:ea typeface="Courier New"/>
                <a:cs typeface="Courier New"/>
                <a:sym typeface="Courier New"/>
              </a:rPr>
              <a:t>		# your code goes here</a:t>
            </a:r>
            <a:endParaRPr b="1" sz="2800">
              <a:uFill>
                <a:solidFill/>
              </a:uFill>
              <a:latin typeface="Courier New"/>
              <a:ea typeface="Courier New"/>
              <a:cs typeface="Courier New"/>
              <a:sym typeface="Courier New"/>
            </a:endParaRPr>
          </a:p>
          <a:p>
            <a:pPr lvl="0" marL="0" indent="0">
              <a:spcBef>
                <a:spcPts val="1200"/>
              </a:spcBef>
              <a:buSzTx/>
              <a:buFontTx/>
              <a:buNone/>
              <a:defRPr sz="1800">
                <a:uFillTx/>
              </a:defRPr>
            </a:pPr>
            <a:endParaRPr b="1" sz="2800">
              <a:uFill>
                <a:solidFill/>
              </a:uFill>
              <a:latin typeface="Courier New"/>
              <a:ea typeface="Courier New"/>
              <a:cs typeface="Courier New"/>
              <a:sym typeface="Courier New"/>
            </a:endParaRPr>
          </a:p>
          <a:p>
            <a:pPr lvl="0" marL="0" indent="0">
              <a:spcBef>
                <a:spcPts val="1200"/>
              </a:spcBef>
              <a:buSzTx/>
              <a:buFontTx/>
              <a:buNone/>
              <a:defRPr sz="1800">
                <a:uFillTx/>
              </a:defRPr>
            </a:pPr>
            <a:r>
              <a:rPr b="1" sz="2800">
                <a:uFill>
                  <a:solidFill/>
                </a:uFill>
                <a:latin typeface="Courier New"/>
                <a:ea typeface="Courier New"/>
                <a:cs typeface="Courier New"/>
                <a:sym typeface="Courier New"/>
              </a:rPr>
              <a:t>		return</a:t>
            </a:r>
          </a:p>
        </p:txBody>
      </p:sp>
      <p:sp>
        <p:nvSpPr>
          <p:cNvPr id="98" name="Shape 98"/>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Defining our functions</a:t>
            </a:r>
          </a:p>
        </p:txBody>
      </p:sp>
      <p:sp>
        <p:nvSpPr>
          <p:cNvPr id="99" name="Shape 99"/>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body" idx="1"/>
          </p:nvPr>
        </p:nvSpPr>
        <p:spPr>
          <a:prstGeom prst="rect">
            <a:avLst/>
          </a:prstGeom>
        </p:spPr>
        <p:txBody>
          <a:bodyPr lIns="0" tIns="0" rIns="0" bIns="0">
            <a:normAutofit fontScale="100000" lnSpcReduction="0"/>
          </a:bodyPr>
          <a:lstStyle/>
          <a:p>
            <a:pPr lvl="0" marL="0" indent="0">
              <a:spcBef>
                <a:spcPts val="1200"/>
              </a:spcBef>
              <a:buSzTx/>
              <a:buFontTx/>
              <a:buNone/>
              <a:defRPr sz="1800">
                <a:uFillTx/>
              </a:defRPr>
            </a:pPr>
            <a:r>
              <a:rPr sz="2800">
                <a:uFill>
                  <a:solidFill/>
                </a:uFill>
                <a:latin typeface="+mn-lt"/>
                <a:ea typeface="+mn-ea"/>
                <a:cs typeface="+mn-cs"/>
                <a:sym typeface="Century Gothic"/>
              </a:rPr>
              <a:t>Head over to </a:t>
            </a:r>
            <a:endParaRPr sz="2800">
              <a:uFill>
                <a:solidFill/>
              </a:uFill>
              <a:latin typeface="+mn-lt"/>
              <a:ea typeface="+mn-ea"/>
              <a:cs typeface="+mn-cs"/>
              <a:sym typeface="Century Gothic"/>
            </a:endParaRPr>
          </a:p>
          <a:p>
            <a:pPr lvl="0" marL="0" indent="0">
              <a:spcBef>
                <a:spcPts val="1200"/>
              </a:spcBef>
              <a:buSzTx/>
              <a:buFontTx/>
              <a:buNone/>
              <a:defRPr sz="1800">
                <a:uFillTx/>
              </a:defRPr>
            </a:pPr>
            <a:endParaRPr sz="2800">
              <a:uFill>
                <a:solidFill/>
              </a:uFill>
              <a:latin typeface="+mn-lt"/>
              <a:ea typeface="+mn-ea"/>
              <a:cs typeface="+mn-cs"/>
              <a:sym typeface="Century Gothic"/>
            </a:endParaRPr>
          </a:p>
          <a:p>
            <a:pPr lvl="0" marL="0" indent="0">
              <a:spcBef>
                <a:spcPts val="1200"/>
              </a:spcBef>
              <a:buSzTx/>
              <a:buFontTx/>
              <a:buNone/>
              <a:defRPr sz="1800">
                <a:uFillTx/>
              </a:defRPr>
            </a:pPr>
            <a:r>
              <a:rPr b="1" sz="2800" u="sng">
                <a:solidFill>
                  <a:srgbClr val="0000FF"/>
                </a:solidFill>
                <a:uFill>
                  <a:solidFill>
                    <a:srgbClr val="0000FF"/>
                  </a:solidFill>
                </a:uFill>
                <a:latin typeface="+mn-lt"/>
                <a:ea typeface="+mn-ea"/>
                <a:cs typeface="+mn-cs"/>
                <a:sym typeface="Century Gothic"/>
                <a:hlinkClick r:id="rId3" invalidUrl="" action="" tgtFrame="" tooltip="" history="1" highlightClick="0" endSnd="0"/>
              </a:rPr>
              <a:t>https://github.com/shannonturner/python-lessons/blob/master/section_09_(functions)/remove_duplicates.py</a:t>
            </a:r>
            <a:r>
              <a:rPr b="1" sz="2800">
                <a:uFill>
                  <a:solidFill/>
                </a:uFill>
                <a:latin typeface="+mn-lt"/>
                <a:ea typeface="+mn-ea"/>
                <a:cs typeface="+mn-cs"/>
                <a:sym typeface="Century Gothic"/>
              </a:rPr>
              <a:t> </a:t>
            </a:r>
          </a:p>
        </p:txBody>
      </p:sp>
      <p:sp>
        <p:nvSpPr>
          <p:cNvPr id="104" name="Shape 104"/>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What does this function do?</a:t>
            </a:r>
          </a:p>
        </p:txBody>
      </p:sp>
      <p:sp>
        <p:nvSpPr>
          <p:cNvPr id="105" name="Shape 105"/>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body" idx="1"/>
          </p:nvPr>
        </p:nvSpPr>
        <p:spPr>
          <a:prstGeom prst="rect">
            <a:avLst/>
          </a:prstGeom>
        </p:spPr>
        <p:txBody>
          <a:bodyPr lIns="0" tIns="0" rIns="0" bIns="0">
            <a:normAutofit fontScale="100000" lnSpcReduction="0"/>
          </a:bodyPr>
          <a:lstStyle/>
          <a:p>
            <a:pPr lvl="0" marL="0" indent="0">
              <a:spcBef>
                <a:spcPts val="1200"/>
              </a:spcBef>
              <a:buSzTx/>
              <a:buFontTx/>
              <a:buNone/>
              <a:defRPr sz="1800">
                <a:uFillTx/>
              </a:defRPr>
            </a:pPr>
            <a:r>
              <a:rPr sz="2800">
                <a:uFill>
                  <a:solidFill/>
                </a:uFill>
                <a:latin typeface="+mn-lt"/>
                <a:ea typeface="+mn-ea"/>
                <a:cs typeface="+mn-cs"/>
                <a:sym typeface="Century Gothic"/>
              </a:rPr>
              <a:t>Create a function that will return a string containing 'Hello, &lt;name&gt;!'</a:t>
            </a:r>
            <a:endParaRPr sz="2800">
              <a:uFill>
                <a:solidFill/>
              </a:uFill>
              <a:latin typeface="+mn-lt"/>
              <a:ea typeface="+mn-ea"/>
              <a:cs typeface="+mn-cs"/>
              <a:sym typeface="Century Gothic"/>
            </a:endParaRPr>
          </a:p>
          <a:p>
            <a:pPr lvl="0" marL="0" indent="0">
              <a:spcBef>
                <a:spcPts val="1200"/>
              </a:spcBef>
              <a:buSzTx/>
              <a:buFontTx/>
              <a:buNone/>
              <a:defRPr sz="1800">
                <a:uFillTx/>
              </a:defRPr>
            </a:pPr>
            <a:endParaRPr sz="2800">
              <a:uFill>
                <a:solidFill/>
              </a:uFill>
              <a:latin typeface="+mn-lt"/>
              <a:ea typeface="+mn-ea"/>
              <a:cs typeface="+mn-cs"/>
              <a:sym typeface="Century Gothic"/>
            </a:endParaRPr>
          </a:p>
          <a:p>
            <a:pPr lvl="0" marL="0" indent="0">
              <a:spcBef>
                <a:spcPts val="1200"/>
              </a:spcBef>
              <a:buSzTx/>
              <a:buFontTx/>
              <a:buNone/>
              <a:defRPr sz="1800">
                <a:uFillTx/>
              </a:defRPr>
            </a:pPr>
            <a:r>
              <a:rPr sz="2800">
                <a:uFill>
                  <a:solidFill/>
                </a:uFill>
                <a:latin typeface="+mn-lt"/>
                <a:ea typeface="+mn-ea"/>
                <a:cs typeface="+mn-cs"/>
                <a:sym typeface="Century Gothic"/>
              </a:rPr>
              <a:t>So when you call the function like this:</a:t>
            </a:r>
            <a:endParaRPr sz="2800">
              <a:uFill>
                <a:solidFill/>
              </a:uFill>
              <a:latin typeface="+mn-lt"/>
              <a:ea typeface="+mn-ea"/>
              <a:cs typeface="+mn-cs"/>
              <a:sym typeface="Century Gothic"/>
            </a:endParaRPr>
          </a:p>
          <a:p>
            <a:pPr lvl="0" marL="0" indent="0">
              <a:spcBef>
                <a:spcPts val="1200"/>
              </a:spcBef>
              <a:buSzTx/>
              <a:buFontTx/>
              <a:buNone/>
              <a:defRPr sz="1800">
                <a:uFillTx/>
              </a:defRPr>
            </a:pPr>
            <a:r>
              <a:rPr b="1" sz="2800">
                <a:uFill>
                  <a:solidFill/>
                </a:uFill>
                <a:latin typeface="Courier New"/>
                <a:ea typeface="Courier New"/>
                <a:cs typeface="Courier New"/>
                <a:sym typeface="Courier New"/>
              </a:rPr>
              <a:t>print greeting('Shannon')</a:t>
            </a:r>
            <a:endParaRPr b="1" sz="2800">
              <a:uFill>
                <a:solidFill/>
              </a:uFill>
              <a:latin typeface="Courier New"/>
              <a:ea typeface="Courier New"/>
              <a:cs typeface="Courier New"/>
              <a:sym typeface="Courier New"/>
            </a:endParaRPr>
          </a:p>
          <a:p>
            <a:pPr lvl="0" marL="0" indent="0">
              <a:spcBef>
                <a:spcPts val="1200"/>
              </a:spcBef>
              <a:buSzTx/>
              <a:buFontTx/>
              <a:buNone/>
              <a:defRPr sz="1800">
                <a:uFillTx/>
              </a:defRPr>
            </a:pPr>
            <a:endParaRPr sz="2800">
              <a:uFill>
                <a:solidFill/>
              </a:uFill>
              <a:latin typeface="+mn-lt"/>
              <a:ea typeface="+mn-ea"/>
              <a:cs typeface="+mn-cs"/>
              <a:sym typeface="Century Gothic"/>
            </a:endParaRPr>
          </a:p>
          <a:p>
            <a:pPr lvl="0" marL="0" indent="0">
              <a:spcBef>
                <a:spcPts val="1200"/>
              </a:spcBef>
              <a:buSzTx/>
              <a:buFontTx/>
              <a:buNone/>
              <a:defRPr sz="1800">
                <a:uFillTx/>
              </a:defRPr>
            </a:pPr>
            <a:r>
              <a:rPr sz="2800">
                <a:uFill>
                  <a:solidFill/>
                </a:uFill>
                <a:latin typeface="+mn-lt"/>
                <a:ea typeface="+mn-ea"/>
                <a:cs typeface="+mn-cs"/>
                <a:sym typeface="Century Gothic"/>
              </a:rPr>
              <a:t>This should happen in response:</a:t>
            </a:r>
            <a:endParaRPr sz="2800">
              <a:uFill>
                <a:solidFill/>
              </a:uFill>
              <a:latin typeface="+mn-lt"/>
              <a:ea typeface="+mn-ea"/>
              <a:cs typeface="+mn-cs"/>
              <a:sym typeface="Century Gothic"/>
            </a:endParaRPr>
          </a:p>
          <a:p>
            <a:pPr lvl="0" marL="0" indent="0">
              <a:spcBef>
                <a:spcPts val="1200"/>
              </a:spcBef>
              <a:buSzTx/>
              <a:buFontTx/>
              <a:buNone/>
              <a:defRPr sz="1800">
                <a:uFillTx/>
              </a:defRPr>
            </a:pPr>
            <a:r>
              <a:rPr b="1" sz="2800">
                <a:uFill>
                  <a:solidFill/>
                </a:uFill>
                <a:latin typeface="Courier New"/>
                <a:ea typeface="Courier New"/>
                <a:cs typeface="Courier New"/>
                <a:sym typeface="Courier New"/>
              </a:rPr>
              <a:t>Hello, Shannon!</a:t>
            </a:r>
          </a:p>
        </p:txBody>
      </p:sp>
      <p:sp>
        <p:nvSpPr>
          <p:cNvPr id="110" name="Shape 110"/>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exercise: Starting small</a:t>
            </a:r>
          </a:p>
        </p:txBody>
      </p:sp>
      <p:sp>
        <p:nvSpPr>
          <p:cNvPr id="111" name="Shape 111"/>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body" idx="1"/>
          </p:nvPr>
        </p:nvSpPr>
        <p:spPr>
          <a:prstGeom prst="rect">
            <a:avLst/>
          </a:prstGeom>
        </p:spPr>
        <p:txBody>
          <a:bodyPr lIns="0" tIns="0" rIns="0" bIns="0">
            <a:normAutofit fontScale="100000" lnSpcReduction="0"/>
          </a:bodyPr>
          <a:lstStyle/>
          <a:p>
            <a:pPr lvl="0" marL="0" indent="0" defTabSz="388620">
              <a:spcBef>
                <a:spcPts val="1000"/>
              </a:spcBef>
              <a:buSzTx/>
              <a:buFontTx/>
              <a:buNone/>
              <a:defRPr sz="1800">
                <a:uFillTx/>
              </a:defRPr>
            </a:pPr>
            <a:r>
              <a:rPr sz="2380">
                <a:uFill>
                  <a:solidFill/>
                </a:uFill>
                <a:latin typeface="+mn-lt"/>
                <a:ea typeface="+mn-ea"/>
                <a:cs typeface="+mn-cs"/>
                <a:sym typeface="Century Gothic"/>
              </a:rPr>
              <a:t>Now turn your PB&amp;J while loop program into a function!</a:t>
            </a:r>
            <a:endParaRPr sz="2380">
              <a:uFill>
                <a:solidFill/>
              </a:uFill>
              <a:latin typeface="+mn-lt"/>
              <a:ea typeface="+mn-ea"/>
              <a:cs typeface="+mn-cs"/>
              <a:sym typeface="Century Gothic"/>
            </a:endParaRPr>
          </a:p>
          <a:p>
            <a:pPr lvl="0" marL="0" indent="0" defTabSz="388620">
              <a:spcBef>
                <a:spcPts val="1000"/>
              </a:spcBef>
              <a:buSzTx/>
              <a:buFontTx/>
              <a:buNone/>
              <a:defRPr sz="1800">
                <a:uFillTx/>
              </a:defRPr>
            </a:pPr>
            <a:endParaRPr sz="2380">
              <a:uFill>
                <a:solidFill/>
              </a:uFill>
              <a:latin typeface="+mn-lt"/>
              <a:ea typeface="+mn-ea"/>
              <a:cs typeface="+mn-cs"/>
              <a:sym typeface="Century Gothic"/>
            </a:endParaRPr>
          </a:p>
          <a:p>
            <a:pPr lvl="0" marL="0" indent="0" defTabSz="388620">
              <a:spcBef>
                <a:spcPts val="1000"/>
              </a:spcBef>
              <a:buSzTx/>
              <a:buFontTx/>
              <a:buNone/>
              <a:defRPr sz="1800">
                <a:uFillTx/>
              </a:defRPr>
            </a:pPr>
            <a:r>
              <a:rPr sz="2380">
                <a:uFill>
                  <a:solidFill/>
                </a:uFill>
                <a:latin typeface="+mn-lt"/>
                <a:ea typeface="+mn-ea"/>
                <a:cs typeface="+mn-cs"/>
                <a:sym typeface="Century Gothic"/>
              </a:rPr>
              <a:t>So when you call the function like this:</a:t>
            </a:r>
            <a:endParaRPr sz="2380">
              <a:uFill>
                <a:solidFill/>
              </a:uFill>
              <a:latin typeface="+mn-lt"/>
              <a:ea typeface="+mn-ea"/>
              <a:cs typeface="+mn-cs"/>
              <a:sym typeface="Century Gothic"/>
            </a:endParaRPr>
          </a:p>
          <a:p>
            <a:pPr lvl="0" marL="0" indent="0" defTabSz="388620">
              <a:spcBef>
                <a:spcPts val="1000"/>
              </a:spcBef>
              <a:buSzTx/>
              <a:buFontTx/>
              <a:buNone/>
              <a:defRPr sz="1800">
                <a:uFillTx/>
              </a:defRPr>
            </a:pPr>
            <a:r>
              <a:rPr b="1" sz="2380">
                <a:uFill>
                  <a:solidFill/>
                </a:uFill>
                <a:latin typeface="Courier New"/>
                <a:ea typeface="Courier New"/>
                <a:cs typeface="Courier New"/>
                <a:sym typeface="Courier New"/>
              </a:rPr>
              <a:t>pbj_while(20)</a:t>
            </a:r>
            <a:endParaRPr b="1" sz="2380">
              <a:uFill>
                <a:solidFill/>
              </a:uFill>
              <a:latin typeface="Courier New"/>
              <a:ea typeface="Courier New"/>
              <a:cs typeface="Courier New"/>
              <a:sym typeface="Courier New"/>
            </a:endParaRPr>
          </a:p>
          <a:p>
            <a:pPr lvl="0" marL="0" indent="0" defTabSz="388620">
              <a:spcBef>
                <a:spcPts val="1000"/>
              </a:spcBef>
              <a:buSzTx/>
              <a:buFontTx/>
              <a:buNone/>
              <a:defRPr sz="1800">
                <a:uFillTx/>
              </a:defRPr>
            </a:pPr>
            <a:endParaRPr sz="2380">
              <a:uFill>
                <a:solidFill/>
              </a:uFill>
              <a:latin typeface="+mn-lt"/>
              <a:ea typeface="+mn-ea"/>
              <a:cs typeface="+mn-cs"/>
              <a:sym typeface="Century Gothic"/>
            </a:endParaRPr>
          </a:p>
          <a:p>
            <a:pPr lvl="0" marL="0" indent="0" defTabSz="388620">
              <a:spcBef>
                <a:spcPts val="1000"/>
              </a:spcBef>
              <a:buSzTx/>
              <a:buFontTx/>
              <a:buNone/>
              <a:defRPr sz="1800">
                <a:uFillTx/>
              </a:defRPr>
            </a:pPr>
            <a:r>
              <a:rPr sz="2380">
                <a:uFill>
                  <a:solidFill/>
                </a:uFill>
                <a:latin typeface="+mn-lt"/>
                <a:ea typeface="+mn-ea"/>
                <a:cs typeface="+mn-cs"/>
                <a:sym typeface="Century Gothic"/>
              </a:rPr>
              <a:t>This should happen in response:</a:t>
            </a:r>
            <a:endParaRPr sz="2380">
              <a:uFill>
                <a:solidFill/>
              </a:uFill>
              <a:latin typeface="+mn-lt"/>
              <a:ea typeface="+mn-ea"/>
              <a:cs typeface="+mn-cs"/>
              <a:sym typeface="Century Gothic"/>
            </a:endParaRPr>
          </a:p>
          <a:p>
            <a:pPr lvl="0" marL="0" indent="0" defTabSz="388620">
              <a:spcBef>
                <a:spcPts val="1000"/>
              </a:spcBef>
              <a:buSzTx/>
              <a:buFontTx/>
              <a:buNone/>
              <a:defRPr sz="1800">
                <a:uFillTx/>
              </a:defRPr>
            </a:pPr>
            <a:r>
              <a:rPr b="1" sz="2380">
                <a:uFill>
                  <a:solidFill/>
                </a:uFill>
                <a:latin typeface="Courier New"/>
                <a:ea typeface="Courier New"/>
                <a:cs typeface="Courier New"/>
                <a:sym typeface="Courier New"/>
              </a:rPr>
              <a:t>I am making a sandwich! I have enough bread for 8 more sandwiches.</a:t>
            </a:r>
            <a:endParaRPr b="1" sz="2380">
              <a:uFill>
                <a:solidFill/>
              </a:uFill>
              <a:latin typeface="Courier New"/>
              <a:ea typeface="Courier New"/>
              <a:cs typeface="Courier New"/>
              <a:sym typeface="Courier New"/>
            </a:endParaRPr>
          </a:p>
          <a:p>
            <a:pPr lvl="0" marL="0" indent="0" defTabSz="388620">
              <a:spcBef>
                <a:spcPts val="1000"/>
              </a:spcBef>
              <a:buSzTx/>
              <a:buFontTx/>
              <a:buNone/>
              <a:defRPr sz="1800">
                <a:uFillTx/>
              </a:defRPr>
            </a:pPr>
            <a:r>
              <a:rPr b="1" sz="2380">
                <a:uFill>
                  <a:solidFill/>
                </a:uFill>
                <a:latin typeface="Courier New"/>
                <a:ea typeface="Courier New"/>
                <a:cs typeface="Courier New"/>
                <a:sym typeface="Courier New"/>
              </a:rPr>
              <a:t>… (and on and on)</a:t>
            </a:r>
          </a:p>
        </p:txBody>
      </p:sp>
      <p:sp>
        <p:nvSpPr>
          <p:cNvPr id="116" name="Shape 116"/>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exercise: throwback</a:t>
            </a:r>
          </a:p>
        </p:txBody>
      </p:sp>
      <p:sp>
        <p:nvSpPr>
          <p:cNvPr id="117" name="Shape 117"/>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body" idx="1"/>
          </p:nvPr>
        </p:nvSpPr>
        <p:spPr>
          <a:prstGeom prst="rect">
            <a:avLst/>
          </a:prstGeom>
        </p:spPr>
        <p:txBody>
          <a:bodyPr lIns="0" tIns="0" rIns="0" bIns="0">
            <a:normAutofit fontScale="100000" lnSpcReduction="0"/>
          </a:bodyPr>
          <a:lstStyle/>
          <a:p>
            <a:pPr lvl="0" marL="0" indent="0" defTabSz="429768">
              <a:spcBef>
                <a:spcPts val="1100"/>
              </a:spcBef>
              <a:buSzTx/>
              <a:buFontTx/>
              <a:buNone/>
              <a:defRPr sz="1800">
                <a:uFillTx/>
              </a:defRPr>
            </a:pPr>
            <a:r>
              <a:rPr sz="2632">
                <a:uFill>
                  <a:solidFill/>
                </a:uFill>
                <a:latin typeface="+mn-lt"/>
                <a:ea typeface="+mn-ea"/>
                <a:cs typeface="+mn-cs"/>
                <a:sym typeface="Century Gothic"/>
              </a:rPr>
              <a:t>Most functions are made useful because of their parameters.</a:t>
            </a:r>
            <a:endParaRPr sz="2632">
              <a:uFill>
                <a:solidFill/>
              </a:uFill>
              <a:latin typeface="+mn-lt"/>
              <a:ea typeface="+mn-ea"/>
              <a:cs typeface="+mn-cs"/>
              <a:sym typeface="Century Gothic"/>
            </a:endParaRPr>
          </a:p>
          <a:p>
            <a:pPr lvl="0" marL="0" indent="0" defTabSz="429768">
              <a:spcBef>
                <a:spcPts val="1100"/>
              </a:spcBef>
              <a:buSzTx/>
              <a:buFontTx/>
              <a:buNone/>
              <a:defRPr sz="1800">
                <a:uFillTx/>
              </a:defRPr>
            </a:pPr>
            <a:endParaRPr sz="2632">
              <a:uFill>
                <a:solidFill/>
              </a:uFill>
              <a:latin typeface="+mn-lt"/>
              <a:ea typeface="+mn-ea"/>
              <a:cs typeface="+mn-cs"/>
              <a:sym typeface="Century Gothic"/>
            </a:endParaRPr>
          </a:p>
          <a:p>
            <a:pPr lvl="0" marL="0" indent="0" defTabSz="429768">
              <a:spcBef>
                <a:spcPts val="1100"/>
              </a:spcBef>
              <a:buSzTx/>
              <a:buFontTx/>
              <a:buNone/>
              <a:defRPr sz="1800">
                <a:uFillTx/>
              </a:defRPr>
            </a:pPr>
            <a:r>
              <a:rPr sz="2632">
                <a:uFill>
                  <a:solidFill/>
                </a:uFill>
                <a:latin typeface="+mn-lt"/>
                <a:ea typeface="+mn-ea"/>
                <a:cs typeface="+mn-cs"/>
                <a:sym typeface="Century Gothic"/>
              </a:rPr>
              <a:t>But some are useful solely because they're code you want to repeat often!</a:t>
            </a:r>
            <a:endParaRPr sz="2632">
              <a:uFill>
                <a:solidFill/>
              </a:uFill>
              <a:latin typeface="+mn-lt"/>
              <a:ea typeface="+mn-ea"/>
              <a:cs typeface="+mn-cs"/>
              <a:sym typeface="Century Gothic"/>
            </a:endParaRPr>
          </a:p>
          <a:p>
            <a:pPr lvl="0" marL="0" indent="0" defTabSz="429768">
              <a:spcBef>
                <a:spcPts val="1100"/>
              </a:spcBef>
              <a:buSzTx/>
              <a:buFontTx/>
              <a:buNone/>
              <a:defRPr sz="1800">
                <a:uFillTx/>
              </a:defRPr>
            </a:pPr>
            <a:endParaRPr sz="2632">
              <a:uFill>
                <a:solidFill/>
              </a:uFill>
              <a:latin typeface="+mn-lt"/>
              <a:ea typeface="+mn-ea"/>
              <a:cs typeface="+mn-cs"/>
              <a:sym typeface="Century Gothic"/>
            </a:endParaRPr>
          </a:p>
          <a:p>
            <a:pPr lvl="0" marL="0" indent="0" defTabSz="429768">
              <a:spcBef>
                <a:spcPts val="1100"/>
              </a:spcBef>
              <a:buSzTx/>
              <a:buFontTx/>
              <a:buNone/>
              <a:defRPr sz="1800">
                <a:uFillTx/>
              </a:defRPr>
            </a:pPr>
            <a:r>
              <a:rPr sz="2632">
                <a:uFill>
                  <a:solidFill/>
                </a:uFill>
                <a:latin typeface="+mn-lt"/>
                <a:ea typeface="+mn-ea"/>
                <a:cs typeface="+mn-cs"/>
                <a:sym typeface="Century Gothic"/>
              </a:rPr>
              <a:t>Head over to </a:t>
            </a:r>
            <a:r>
              <a:rPr b="1" sz="2632">
                <a:uFill>
                  <a:solidFill/>
                </a:uFill>
                <a:latin typeface="+mn-lt"/>
                <a:ea typeface="+mn-ea"/>
                <a:cs typeface="+mn-cs"/>
                <a:sym typeface="Century Gothic"/>
                <a:hlinkClick r:id="rId3" invalidUrl="" action="" tgtFrame="" tooltip="" history="1" highlightClick="0" endSnd="0"/>
              </a:rPr>
              <a:t>https://github.com/shannonturner/python-lessons/blob/master/section_09_(functions)/dropdown_states.py</a:t>
            </a:r>
            <a:r>
              <a:rPr sz="2632">
                <a:uFill>
                  <a:solidFill/>
                </a:uFill>
                <a:latin typeface="+mn-lt"/>
                <a:ea typeface="+mn-ea"/>
                <a:cs typeface="+mn-cs"/>
                <a:sym typeface="Century Gothic"/>
              </a:rPr>
              <a:t> </a:t>
            </a:r>
          </a:p>
        </p:txBody>
      </p:sp>
      <p:sp>
        <p:nvSpPr>
          <p:cNvPr id="122" name="Shape 122"/>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93192">
              <a:spcBef>
                <a:spcPts val="800"/>
              </a:spcBef>
              <a:defRPr cap="all" sz="3440">
                <a:latin typeface="+mn-lt"/>
                <a:ea typeface="+mn-ea"/>
                <a:cs typeface="+mn-cs"/>
                <a:sym typeface="Century Gothic"/>
              </a:defRPr>
            </a:lvl1pPr>
          </a:lstStyle>
          <a:p>
            <a:pPr lvl="0">
              <a:defRPr cap="none" sz="1800">
                <a:uFillTx/>
              </a:defRPr>
            </a:pPr>
            <a:r>
              <a:rPr cap="all" sz="3440">
                <a:uFill>
                  <a:solidFill/>
                </a:uFill>
              </a:rPr>
              <a:t>Some functions take no parameters</a:t>
            </a:r>
          </a:p>
        </p:txBody>
      </p:sp>
      <p:sp>
        <p:nvSpPr>
          <p:cNvPr id="123" name="Shape 123"/>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body" idx="1"/>
          </p:nvPr>
        </p:nvSpPr>
        <p:spPr>
          <a:prstGeom prst="rect">
            <a:avLst/>
          </a:prstGeom>
        </p:spPr>
        <p:txBody>
          <a:bodyPr lIns="0" tIns="0" rIns="0" bIns="0">
            <a:normAutofit fontScale="100000" lnSpcReduction="0"/>
          </a:bodyPr>
          <a:lstStyle/>
          <a:p>
            <a:pPr lvl="0" marL="0" indent="0">
              <a:spcBef>
                <a:spcPts val="1200"/>
              </a:spcBef>
              <a:buSzTx/>
              <a:buFontTx/>
              <a:buNone/>
              <a:defRPr sz="1800">
                <a:uFillTx/>
              </a:defRPr>
            </a:pPr>
            <a:r>
              <a:rPr sz="2800">
                <a:uFill>
                  <a:solidFill/>
                </a:uFill>
                <a:latin typeface="+mn-lt"/>
                <a:ea typeface="+mn-ea"/>
                <a:cs typeface="+mn-cs"/>
                <a:sym typeface="Century Gothic"/>
              </a:rPr>
              <a:t>From now on, most of the code you write, you'll want to write it as a function.</a:t>
            </a:r>
            <a:endParaRPr sz="2800">
              <a:uFill>
                <a:solidFill/>
              </a:uFill>
              <a:latin typeface="+mn-lt"/>
              <a:ea typeface="+mn-ea"/>
              <a:cs typeface="+mn-cs"/>
              <a:sym typeface="Century Gothic"/>
            </a:endParaRPr>
          </a:p>
          <a:p>
            <a:pPr lvl="0" marL="0" indent="0">
              <a:spcBef>
                <a:spcPts val="1200"/>
              </a:spcBef>
              <a:buSzTx/>
              <a:buFontTx/>
              <a:buNone/>
              <a:defRPr sz="1800">
                <a:uFillTx/>
              </a:defRPr>
            </a:pPr>
            <a:endParaRPr sz="2800">
              <a:uFill>
                <a:solidFill/>
              </a:uFill>
              <a:latin typeface="+mn-lt"/>
              <a:ea typeface="+mn-ea"/>
              <a:cs typeface="+mn-cs"/>
              <a:sym typeface="Century Gothic"/>
            </a:endParaRPr>
          </a:p>
          <a:p>
            <a:pPr lvl="0" marL="0" indent="0">
              <a:spcBef>
                <a:spcPts val="1200"/>
              </a:spcBef>
              <a:buSzTx/>
              <a:buFontTx/>
              <a:buNone/>
              <a:defRPr sz="1800">
                <a:uFillTx/>
              </a:defRPr>
            </a:pPr>
            <a:r>
              <a:rPr sz="2800">
                <a:uFill>
                  <a:solidFill/>
                </a:uFill>
                <a:latin typeface="+mn-lt"/>
                <a:ea typeface="+mn-ea"/>
                <a:cs typeface="+mn-cs"/>
                <a:sym typeface="Century Gothic"/>
              </a:rPr>
              <a:t>Then you can make it flexible (using parameters) and re-usable.</a:t>
            </a:r>
            <a:endParaRPr sz="2800">
              <a:uFill>
                <a:solidFill/>
              </a:uFill>
              <a:latin typeface="+mn-lt"/>
              <a:ea typeface="+mn-ea"/>
              <a:cs typeface="+mn-cs"/>
              <a:sym typeface="Century Gothic"/>
            </a:endParaRPr>
          </a:p>
          <a:p>
            <a:pPr lvl="0" marL="0" indent="0">
              <a:spcBef>
                <a:spcPts val="1200"/>
              </a:spcBef>
              <a:buSzTx/>
              <a:buFontTx/>
              <a:buNone/>
              <a:defRPr sz="1800">
                <a:uFillTx/>
              </a:defRPr>
            </a:pPr>
            <a:endParaRPr sz="2800">
              <a:uFill>
                <a:solidFill/>
              </a:uFill>
              <a:latin typeface="+mn-lt"/>
              <a:ea typeface="+mn-ea"/>
              <a:cs typeface="+mn-cs"/>
              <a:sym typeface="Century Gothic"/>
            </a:endParaRPr>
          </a:p>
          <a:p>
            <a:pPr lvl="0" marL="0" indent="0">
              <a:spcBef>
                <a:spcPts val="1200"/>
              </a:spcBef>
              <a:buSzTx/>
              <a:buFontTx/>
              <a:buNone/>
              <a:defRPr sz="1800">
                <a:uFillTx/>
              </a:defRPr>
            </a:pPr>
            <a:r>
              <a:rPr sz="2800">
                <a:uFill>
                  <a:solidFill/>
                </a:uFill>
                <a:latin typeface="+mn-lt"/>
                <a:ea typeface="+mn-ea"/>
                <a:cs typeface="+mn-cs"/>
                <a:sym typeface="Century Gothic"/>
              </a:rPr>
              <a:t>Let's convert some code from Lesson 3 into a function.</a:t>
            </a:r>
          </a:p>
        </p:txBody>
      </p:sp>
      <p:sp>
        <p:nvSpPr>
          <p:cNvPr id="128" name="Shape 128"/>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Let's convert some code</a:t>
            </a:r>
          </a:p>
        </p:txBody>
      </p:sp>
      <p:sp>
        <p:nvSpPr>
          <p:cNvPr id="129" name="Shape 129"/>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 name="Shape 40"/>
          <p:cNvSpPr/>
          <p:nvPr>
            <p:ph type="body" idx="1"/>
          </p:nvPr>
        </p:nvSpPr>
        <p:spPr>
          <a:xfrm>
            <a:off x="1038022" y="1439257"/>
            <a:ext cx="7082491" cy="3886201"/>
          </a:xfrm>
          <a:prstGeom prst="rect">
            <a:avLst/>
          </a:prstGeom>
        </p:spPr>
        <p:txBody>
          <a:bodyPr lIns="0" tIns="0" rIns="0" bIns="0">
            <a:normAutofit fontScale="100000" lnSpcReduction="0"/>
          </a:bodyPr>
          <a:lstStyle/>
          <a:p>
            <a:pPr lvl="0" marL="457200" indent="-457200">
              <a:buSzPct val="100000"/>
              <a:buFont typeface="Arial"/>
              <a:buChar char="•"/>
              <a:defRPr sz="1800">
                <a:uFillTx/>
              </a:defRPr>
            </a:pPr>
            <a:r>
              <a:rPr sz="3200">
                <a:uFill>
                  <a:solidFill/>
                </a:uFill>
              </a:rPr>
              <a:t>Review Lesson Three</a:t>
            </a:r>
            <a:endParaRPr sz="3200">
              <a:uFill>
                <a:solidFill/>
              </a:uFill>
            </a:endParaRPr>
          </a:p>
          <a:p>
            <a:pPr lvl="0" marL="457200" indent="-457200">
              <a:buSzPct val="100000"/>
              <a:buFont typeface="Arial"/>
              <a:buChar char="•"/>
              <a:defRPr sz="1800">
                <a:uFillTx/>
              </a:defRPr>
            </a:pPr>
            <a:r>
              <a:rPr sz="3200">
                <a:uFill>
                  <a:solidFill/>
                </a:uFill>
              </a:rPr>
              <a:t>Learn what functions are</a:t>
            </a:r>
            <a:endParaRPr sz="3200">
              <a:uFill>
                <a:solidFill/>
              </a:uFill>
            </a:endParaRPr>
          </a:p>
          <a:p>
            <a:pPr lvl="0" marL="457200" indent="-457200">
              <a:buSzPct val="100000"/>
              <a:buFont typeface="Arial"/>
              <a:buChar char="•"/>
              <a:defRPr sz="1800">
                <a:uFillTx/>
              </a:defRPr>
            </a:pPr>
            <a:r>
              <a:rPr sz="3200">
                <a:uFill>
                  <a:solidFill/>
                </a:uFill>
              </a:rPr>
              <a:t>Learn how and when and why we use functions</a:t>
            </a:r>
            <a:endParaRPr sz="3200">
              <a:uFill>
                <a:solidFill/>
              </a:uFill>
            </a:endParaRPr>
          </a:p>
          <a:p>
            <a:pPr lvl="0" marL="457200" indent="-457200">
              <a:buSzPct val="100000"/>
              <a:buFont typeface="Arial"/>
              <a:buChar char="•"/>
              <a:defRPr sz="1800">
                <a:uFillTx/>
              </a:defRPr>
            </a:pPr>
            <a:r>
              <a:rPr sz="3200">
                <a:uFill>
                  <a:solidFill/>
                </a:uFill>
              </a:rPr>
              <a:t>Using everything we've learned so far: strings, slicing, conditionals, lists, loops, file handling, dictionaries</a:t>
            </a:r>
          </a:p>
        </p:txBody>
      </p:sp>
      <p:sp>
        <p:nvSpPr>
          <p:cNvPr id="41" name="Shape 41"/>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body" idx="1"/>
          </p:nvPr>
        </p:nvSpPr>
        <p:spPr>
          <a:prstGeom prst="rect">
            <a:avLst/>
          </a:prstGeom>
        </p:spPr>
        <p:txBody>
          <a:bodyPr lIns="0" tIns="0" rIns="0" bIns="0">
            <a:normAutofit fontScale="100000" lnSpcReduction="0"/>
          </a:bodyPr>
          <a:lstStyle/>
          <a:p>
            <a:pPr lvl="0" marL="0" indent="0">
              <a:spcBef>
                <a:spcPts val="1200"/>
              </a:spcBef>
              <a:buSzTx/>
              <a:buFontTx/>
              <a:buNone/>
              <a:defRPr sz="1800">
                <a:uFillTx/>
              </a:defRPr>
            </a:pPr>
            <a:r>
              <a:rPr sz="2800">
                <a:uFill>
                  <a:solidFill/>
                </a:uFill>
                <a:latin typeface="+mn-lt"/>
                <a:ea typeface="+mn-ea"/>
                <a:cs typeface="+mn-cs"/>
                <a:sym typeface="Century Gothic"/>
              </a:rPr>
              <a:t>From Lesson 3:</a:t>
            </a:r>
            <a:endParaRPr sz="2800">
              <a:uFill>
                <a:solidFill/>
              </a:uFill>
              <a:latin typeface="+mn-lt"/>
              <a:ea typeface="+mn-ea"/>
              <a:cs typeface="+mn-cs"/>
              <a:sym typeface="Century Gothic"/>
            </a:endParaRPr>
          </a:p>
          <a:p>
            <a:pPr lvl="0" marL="0" indent="0">
              <a:spcBef>
                <a:spcPts val="1200"/>
              </a:spcBef>
              <a:buSzTx/>
              <a:buFontTx/>
              <a:buNone/>
              <a:defRPr sz="1800">
                <a:uFillTx/>
              </a:defRPr>
            </a:pPr>
            <a:endParaRPr sz="2800">
              <a:uFill>
                <a:solidFill/>
              </a:uFill>
              <a:latin typeface="+mn-lt"/>
              <a:ea typeface="+mn-ea"/>
              <a:cs typeface="+mn-cs"/>
              <a:sym typeface="Century Gothic"/>
            </a:endParaRPr>
          </a:p>
          <a:p>
            <a:pPr lvl="0" marL="0" indent="0">
              <a:spcBef>
                <a:spcPts val="1200"/>
              </a:spcBef>
              <a:buSzTx/>
              <a:buFontTx/>
              <a:buNone/>
              <a:defRPr sz="1800">
                <a:uFillTx/>
              </a:defRPr>
            </a:pPr>
            <a:r>
              <a:rPr b="1" sz="3200">
                <a:uFill>
                  <a:solidFill/>
                </a:uFill>
                <a:latin typeface="Courier New"/>
                <a:ea typeface="Courier New"/>
                <a:cs typeface="Courier New"/>
                <a:sym typeface="Courier New"/>
              </a:rPr>
              <a:t>with open("states.txt", "r") as states_file:		</a:t>
            </a:r>
            <a:endParaRPr b="1" sz="3200">
              <a:uFill>
                <a:solidFill/>
              </a:uFill>
              <a:latin typeface="Courier New"/>
              <a:ea typeface="Courier New"/>
              <a:cs typeface="Courier New"/>
              <a:sym typeface="Courier New"/>
            </a:endParaRPr>
          </a:p>
          <a:p>
            <a:pPr lvl="0" marL="0" indent="0">
              <a:spcBef>
                <a:spcPts val="1200"/>
              </a:spcBef>
              <a:buSzTx/>
              <a:buFontTx/>
              <a:buNone/>
              <a:defRPr sz="1800">
                <a:uFillTx/>
              </a:defRPr>
            </a:pPr>
            <a:r>
              <a:rPr b="1" sz="3200">
                <a:uFill>
                  <a:solidFill/>
                </a:uFill>
                <a:latin typeface="Courier New"/>
                <a:ea typeface="Courier New"/>
                <a:cs typeface="Courier New"/>
                <a:sym typeface="Courier New"/>
              </a:rPr>
              <a:t>		states = states_file.read()</a:t>
            </a:r>
            <a:endParaRPr b="1" sz="3200">
              <a:uFill>
                <a:solidFill/>
              </a:uFill>
              <a:latin typeface="Courier New"/>
              <a:ea typeface="Courier New"/>
              <a:cs typeface="Courier New"/>
              <a:sym typeface="Courier New"/>
            </a:endParaRPr>
          </a:p>
          <a:p>
            <a:pPr lvl="0" marL="0" indent="0">
              <a:spcBef>
                <a:spcPts val="1200"/>
              </a:spcBef>
              <a:buSzTx/>
              <a:buFontTx/>
              <a:buNone/>
              <a:defRPr sz="1800">
                <a:uFillTx/>
              </a:defRPr>
            </a:pPr>
            <a:endParaRPr sz="2800">
              <a:uFill>
                <a:solidFill/>
              </a:uFill>
              <a:latin typeface="+mn-lt"/>
              <a:ea typeface="+mn-ea"/>
              <a:cs typeface="+mn-cs"/>
              <a:sym typeface="Century Gothic"/>
            </a:endParaRPr>
          </a:p>
        </p:txBody>
      </p:sp>
      <p:sp>
        <p:nvSpPr>
          <p:cNvPr id="132" name="Shape 132"/>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Let's convert some code</a:t>
            </a:r>
          </a:p>
        </p:txBody>
      </p:sp>
      <p:sp>
        <p:nvSpPr>
          <p:cNvPr id="133" name="Shape 133"/>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body" idx="1"/>
          </p:nvPr>
        </p:nvSpPr>
        <p:spPr>
          <a:prstGeom prst="rect">
            <a:avLst/>
          </a:prstGeom>
        </p:spPr>
        <p:txBody>
          <a:bodyPr lIns="0" tIns="0" rIns="0" bIns="0">
            <a:normAutofit fontScale="100000" lnSpcReduction="0"/>
          </a:bodyPr>
          <a:lstStyle/>
          <a:p>
            <a:pPr lvl="0" marL="0" indent="0" defTabSz="406908">
              <a:spcBef>
                <a:spcPts val="1000"/>
              </a:spcBef>
              <a:buSzTx/>
              <a:buFontTx/>
              <a:buNone/>
              <a:defRPr sz="1800">
                <a:uFillTx/>
              </a:defRPr>
            </a:pPr>
            <a:r>
              <a:rPr sz="2492">
                <a:uFill>
                  <a:solidFill/>
                </a:uFill>
                <a:latin typeface="+mn-lt"/>
                <a:ea typeface="+mn-ea"/>
                <a:cs typeface="+mn-cs"/>
                <a:sym typeface="Century Gothic"/>
              </a:rPr>
              <a:t>First, let's wrap it in a function:</a:t>
            </a:r>
            <a:endParaRPr sz="2492">
              <a:uFill>
                <a:solidFill/>
              </a:uFill>
              <a:latin typeface="+mn-lt"/>
              <a:ea typeface="+mn-ea"/>
              <a:cs typeface="+mn-cs"/>
              <a:sym typeface="Century Gothic"/>
            </a:endParaRPr>
          </a:p>
          <a:p>
            <a:pPr lvl="0" marL="0" indent="0" defTabSz="406908">
              <a:spcBef>
                <a:spcPts val="1000"/>
              </a:spcBef>
              <a:buSzTx/>
              <a:buFontTx/>
              <a:buNone/>
              <a:defRPr sz="1800">
                <a:uFillTx/>
              </a:defRPr>
            </a:pPr>
            <a:endParaRPr sz="2492">
              <a:uFill>
                <a:solidFill/>
              </a:uFill>
              <a:latin typeface="+mn-lt"/>
              <a:ea typeface="+mn-ea"/>
              <a:cs typeface="+mn-cs"/>
              <a:sym typeface="Century Gothic"/>
            </a:endParaRPr>
          </a:p>
          <a:p>
            <a:pPr lvl="0" marL="0" indent="0" defTabSz="406908">
              <a:spcBef>
                <a:spcPts val="1000"/>
              </a:spcBef>
              <a:buSzTx/>
              <a:buFontTx/>
              <a:buNone/>
              <a:defRPr sz="1800">
                <a:uFillTx/>
              </a:defRPr>
            </a:pPr>
            <a:r>
              <a:rPr b="1" sz="2492">
                <a:solidFill>
                  <a:srgbClr val="9A403E"/>
                </a:solidFill>
                <a:uFill>
                  <a:solidFill/>
                </a:uFill>
                <a:latin typeface="Courier New"/>
                <a:ea typeface="Courier New"/>
                <a:cs typeface="Courier New"/>
                <a:sym typeface="Courier New"/>
              </a:rPr>
              <a:t>def textfile_to_string():</a:t>
            </a:r>
            <a:endParaRPr b="1" sz="2492">
              <a:solidFill>
                <a:srgbClr val="9A403E"/>
              </a:solidFill>
              <a:uFill>
                <a:solidFill/>
              </a:uFill>
              <a:latin typeface="Courier New"/>
              <a:ea typeface="Courier New"/>
              <a:cs typeface="Courier New"/>
              <a:sym typeface="Courier New"/>
            </a:endParaRPr>
          </a:p>
          <a:p>
            <a:pPr lvl="0" marL="0" indent="0" defTabSz="406908">
              <a:spcBef>
                <a:spcPts val="1000"/>
              </a:spcBef>
              <a:buSzTx/>
              <a:buFontTx/>
              <a:buNone/>
              <a:defRPr sz="1800">
                <a:uFillTx/>
              </a:defRPr>
            </a:pPr>
            <a:endParaRPr b="1" sz="2492">
              <a:uFill>
                <a:solidFill/>
              </a:uFill>
              <a:latin typeface="Courier New"/>
              <a:ea typeface="Courier New"/>
              <a:cs typeface="Courier New"/>
              <a:sym typeface="Courier New"/>
            </a:endParaRPr>
          </a:p>
          <a:p>
            <a:pPr lvl="0" marL="0" indent="0" defTabSz="406908">
              <a:spcBef>
                <a:spcPts val="1000"/>
              </a:spcBef>
              <a:buSzTx/>
              <a:buFontTx/>
              <a:buNone/>
              <a:defRPr sz="1800">
                <a:uFillTx/>
              </a:defRPr>
            </a:pPr>
            <a:r>
              <a:rPr b="1" sz="2492">
                <a:uFill>
                  <a:solidFill/>
                </a:uFill>
                <a:latin typeface="Courier New"/>
                <a:ea typeface="Courier New"/>
                <a:cs typeface="Courier New"/>
                <a:sym typeface="Courier New"/>
              </a:rPr>
              <a:t>		with open("states.txt", "r") as 	states_file:		</a:t>
            </a:r>
            <a:endParaRPr b="1" sz="2492">
              <a:uFill>
                <a:solidFill/>
              </a:uFill>
              <a:latin typeface="Courier New"/>
              <a:ea typeface="Courier New"/>
              <a:cs typeface="Courier New"/>
              <a:sym typeface="Courier New"/>
            </a:endParaRPr>
          </a:p>
          <a:p>
            <a:pPr lvl="0" marL="0" indent="0" defTabSz="406908">
              <a:spcBef>
                <a:spcPts val="1000"/>
              </a:spcBef>
              <a:buSzTx/>
              <a:buFontTx/>
              <a:buNone/>
              <a:defRPr sz="1800">
                <a:uFillTx/>
              </a:defRPr>
            </a:pPr>
            <a:r>
              <a:rPr b="1" sz="2492">
                <a:uFill>
                  <a:solidFill/>
                </a:uFill>
                <a:latin typeface="Courier New"/>
                <a:ea typeface="Courier New"/>
                <a:cs typeface="Courier New"/>
                <a:sym typeface="Courier New"/>
              </a:rPr>
              <a:t>				states = states_file.read()</a:t>
            </a:r>
            <a:endParaRPr b="1" sz="2492">
              <a:uFill>
                <a:solidFill/>
              </a:uFill>
              <a:latin typeface="Courier New"/>
              <a:ea typeface="Courier New"/>
              <a:cs typeface="Courier New"/>
              <a:sym typeface="Courier New"/>
            </a:endParaRPr>
          </a:p>
          <a:p>
            <a:pPr lvl="0" marL="0" indent="0" defTabSz="406908">
              <a:spcBef>
                <a:spcPts val="1000"/>
              </a:spcBef>
              <a:buSzTx/>
              <a:buFontTx/>
              <a:buNone/>
              <a:defRPr sz="1800">
                <a:uFillTx/>
              </a:defRPr>
            </a:pPr>
            <a:endParaRPr b="1" sz="2492">
              <a:uFill>
                <a:solidFill/>
              </a:uFill>
              <a:latin typeface="Courier New"/>
              <a:ea typeface="Courier New"/>
              <a:cs typeface="Courier New"/>
              <a:sym typeface="Courier New"/>
            </a:endParaRPr>
          </a:p>
          <a:p>
            <a:pPr lvl="0" marL="0" indent="0" defTabSz="406908">
              <a:spcBef>
                <a:spcPts val="1000"/>
              </a:spcBef>
              <a:buSzTx/>
              <a:buFontTx/>
              <a:buNone/>
              <a:defRPr sz="1800">
                <a:uFillTx/>
              </a:defRPr>
            </a:pPr>
            <a:r>
              <a:rPr b="1" sz="2492">
                <a:solidFill>
                  <a:srgbClr val="9A403E"/>
                </a:solidFill>
                <a:uFill>
                  <a:solidFill/>
                </a:uFill>
                <a:latin typeface="Courier New"/>
                <a:ea typeface="Courier New"/>
                <a:cs typeface="Courier New"/>
                <a:sym typeface="Courier New"/>
              </a:rPr>
              <a:t>		return</a:t>
            </a:r>
          </a:p>
        </p:txBody>
      </p:sp>
      <p:sp>
        <p:nvSpPr>
          <p:cNvPr id="138" name="Shape 138"/>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Let's convert some code</a:t>
            </a:r>
          </a:p>
        </p:txBody>
      </p:sp>
      <p:sp>
        <p:nvSpPr>
          <p:cNvPr id="139" name="Shape 139"/>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body" idx="1"/>
          </p:nvPr>
        </p:nvSpPr>
        <p:spPr>
          <a:prstGeom prst="rect">
            <a:avLst/>
          </a:prstGeom>
        </p:spPr>
        <p:txBody>
          <a:bodyPr lIns="0" tIns="0" rIns="0" bIns="0">
            <a:normAutofit fontScale="100000" lnSpcReduction="0"/>
          </a:bodyPr>
          <a:lstStyle/>
          <a:p>
            <a:pPr lvl="0" marL="0" indent="0" defTabSz="384047">
              <a:spcBef>
                <a:spcPts val="1000"/>
              </a:spcBef>
              <a:buSzTx/>
              <a:buFontTx/>
              <a:buNone/>
              <a:defRPr sz="1800">
                <a:uFillTx/>
              </a:defRPr>
            </a:pPr>
            <a:r>
              <a:rPr sz="2351">
                <a:uFill>
                  <a:solidFill/>
                </a:uFill>
                <a:latin typeface="+mn-lt"/>
                <a:ea typeface="+mn-ea"/>
                <a:cs typeface="+mn-cs"/>
                <a:sym typeface="Century Gothic"/>
              </a:rPr>
              <a:t>Second, let's made it flexible using parameters:</a:t>
            </a:r>
            <a:endParaRPr sz="2351">
              <a:uFill>
                <a:solidFill/>
              </a:uFill>
              <a:latin typeface="+mn-lt"/>
              <a:ea typeface="+mn-ea"/>
              <a:cs typeface="+mn-cs"/>
              <a:sym typeface="Century Gothic"/>
            </a:endParaRPr>
          </a:p>
          <a:p>
            <a:pPr lvl="0" marL="0" indent="0" defTabSz="384047">
              <a:spcBef>
                <a:spcPts val="1000"/>
              </a:spcBef>
              <a:buSzTx/>
              <a:buFontTx/>
              <a:buNone/>
              <a:defRPr sz="1800">
                <a:uFillTx/>
              </a:defRPr>
            </a:pPr>
            <a:endParaRPr sz="2351">
              <a:uFill>
                <a:solidFill/>
              </a:uFill>
              <a:latin typeface="+mn-lt"/>
              <a:ea typeface="+mn-ea"/>
              <a:cs typeface="+mn-cs"/>
              <a:sym typeface="Century Gothic"/>
            </a:endParaRPr>
          </a:p>
          <a:p>
            <a:pPr lvl="0" marL="0" indent="0" defTabSz="384047">
              <a:spcBef>
                <a:spcPts val="1000"/>
              </a:spcBef>
              <a:buSzTx/>
              <a:buFontTx/>
              <a:buNone/>
              <a:defRPr sz="1800">
                <a:uFillTx/>
              </a:defRPr>
            </a:pPr>
            <a:r>
              <a:rPr b="1" sz="2688">
                <a:uFill>
                  <a:solidFill/>
                </a:uFill>
                <a:latin typeface="Courier New"/>
                <a:ea typeface="Courier New"/>
                <a:cs typeface="Courier New"/>
                <a:sym typeface="Courier New"/>
              </a:rPr>
              <a:t>def textfile_to_string(</a:t>
            </a:r>
            <a:r>
              <a:rPr b="1" sz="2688">
                <a:solidFill>
                  <a:srgbClr val="9A403E"/>
                </a:solidFill>
                <a:uFill>
                  <a:solidFill/>
                </a:uFill>
                <a:latin typeface="Courier New"/>
                <a:ea typeface="Courier New"/>
                <a:cs typeface="Courier New"/>
                <a:sym typeface="Courier New"/>
              </a:rPr>
              <a:t>filename</a:t>
            </a:r>
            <a:r>
              <a:rPr b="1" sz="2688">
                <a:uFill>
                  <a:solidFill/>
                </a:uFill>
                <a:latin typeface="Courier New"/>
                <a:ea typeface="Courier New"/>
                <a:cs typeface="Courier New"/>
                <a:sym typeface="Courier New"/>
              </a:rPr>
              <a:t>):</a:t>
            </a:r>
            <a:endParaRPr b="1" sz="2688">
              <a:uFill>
                <a:solidFill/>
              </a:uFill>
              <a:latin typeface="Courier New"/>
              <a:ea typeface="Courier New"/>
              <a:cs typeface="Courier New"/>
              <a:sym typeface="Courier New"/>
            </a:endParaRPr>
          </a:p>
          <a:p>
            <a:pPr lvl="0" marL="0" indent="0" defTabSz="384047">
              <a:spcBef>
                <a:spcPts val="1000"/>
              </a:spcBef>
              <a:buSzTx/>
              <a:buFontTx/>
              <a:buNone/>
              <a:defRPr sz="1800">
                <a:uFillTx/>
              </a:defRPr>
            </a:pPr>
            <a:endParaRPr b="1" sz="2688">
              <a:uFill>
                <a:solidFill/>
              </a:uFill>
              <a:latin typeface="Courier New"/>
              <a:ea typeface="Courier New"/>
              <a:cs typeface="Courier New"/>
              <a:sym typeface="Courier New"/>
            </a:endParaRPr>
          </a:p>
          <a:p>
            <a:pPr lvl="0" marL="0" indent="0" defTabSz="384047">
              <a:spcBef>
                <a:spcPts val="1000"/>
              </a:spcBef>
              <a:buSzTx/>
              <a:buFontTx/>
              <a:buNone/>
              <a:defRPr sz="1800">
                <a:uFillTx/>
              </a:defRPr>
            </a:pPr>
            <a:r>
              <a:rPr b="1" sz="2688">
                <a:uFill>
                  <a:solidFill/>
                </a:uFill>
                <a:latin typeface="Courier New"/>
                <a:ea typeface="Courier New"/>
                <a:cs typeface="Courier New"/>
                <a:sym typeface="Courier New"/>
              </a:rPr>
              <a:t>		with open(</a:t>
            </a:r>
            <a:r>
              <a:rPr b="1" sz="2688">
                <a:solidFill>
                  <a:srgbClr val="9A403E"/>
                </a:solidFill>
                <a:uFill>
                  <a:solidFill/>
                </a:uFill>
                <a:latin typeface="Courier New"/>
                <a:ea typeface="Courier New"/>
                <a:cs typeface="Courier New"/>
                <a:sym typeface="Courier New"/>
              </a:rPr>
              <a:t>filename</a:t>
            </a:r>
            <a:r>
              <a:rPr b="1" sz="2688">
                <a:uFill>
                  <a:solidFill/>
                </a:uFill>
                <a:latin typeface="Courier New"/>
                <a:ea typeface="Courier New"/>
                <a:cs typeface="Courier New"/>
                <a:sym typeface="Courier New"/>
              </a:rPr>
              <a:t>, "r") as 	states_file:		</a:t>
            </a:r>
            <a:endParaRPr b="1" sz="2688">
              <a:uFill>
                <a:solidFill/>
              </a:uFill>
              <a:latin typeface="Courier New"/>
              <a:ea typeface="Courier New"/>
              <a:cs typeface="Courier New"/>
              <a:sym typeface="Courier New"/>
            </a:endParaRPr>
          </a:p>
          <a:p>
            <a:pPr lvl="0" marL="0" indent="0" defTabSz="384047">
              <a:spcBef>
                <a:spcPts val="1000"/>
              </a:spcBef>
              <a:buSzTx/>
              <a:buFontTx/>
              <a:buNone/>
              <a:defRPr sz="1800">
                <a:uFillTx/>
              </a:defRPr>
            </a:pPr>
            <a:r>
              <a:rPr b="1" sz="2688">
                <a:uFill>
                  <a:solidFill/>
                </a:uFill>
                <a:latin typeface="Courier New"/>
                <a:ea typeface="Courier New"/>
                <a:cs typeface="Courier New"/>
                <a:sym typeface="Courier New"/>
              </a:rPr>
              <a:t>				states = states_file.read()</a:t>
            </a:r>
            <a:endParaRPr b="1" sz="2688">
              <a:uFill>
                <a:solidFill/>
              </a:uFill>
              <a:latin typeface="Courier New"/>
              <a:ea typeface="Courier New"/>
              <a:cs typeface="Courier New"/>
              <a:sym typeface="Courier New"/>
            </a:endParaRPr>
          </a:p>
          <a:p>
            <a:pPr lvl="0" marL="0" indent="0" defTabSz="384047">
              <a:spcBef>
                <a:spcPts val="1000"/>
              </a:spcBef>
              <a:buSzTx/>
              <a:buFontTx/>
              <a:buNone/>
              <a:defRPr sz="1800">
                <a:uFillTx/>
              </a:defRPr>
            </a:pPr>
            <a:endParaRPr b="1" sz="2688">
              <a:uFill>
                <a:solidFill/>
              </a:uFill>
              <a:latin typeface="Courier New"/>
              <a:ea typeface="Courier New"/>
              <a:cs typeface="Courier New"/>
              <a:sym typeface="Courier New"/>
            </a:endParaRPr>
          </a:p>
          <a:p>
            <a:pPr lvl="0" marL="0" indent="0" defTabSz="384047">
              <a:spcBef>
                <a:spcPts val="1000"/>
              </a:spcBef>
              <a:buSzTx/>
              <a:buFontTx/>
              <a:buNone/>
              <a:defRPr sz="1800">
                <a:uFillTx/>
              </a:defRPr>
            </a:pPr>
            <a:r>
              <a:rPr b="1" sz="2688">
                <a:uFill>
                  <a:solidFill/>
                </a:uFill>
                <a:latin typeface="Courier New"/>
                <a:ea typeface="Courier New"/>
                <a:cs typeface="Courier New"/>
                <a:sym typeface="Courier New"/>
              </a:rPr>
              <a:t>		return</a:t>
            </a:r>
          </a:p>
        </p:txBody>
      </p:sp>
      <p:sp>
        <p:nvSpPr>
          <p:cNvPr id="144" name="Shape 144"/>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Let's convert some code</a:t>
            </a:r>
          </a:p>
        </p:txBody>
      </p:sp>
      <p:sp>
        <p:nvSpPr>
          <p:cNvPr id="145" name="Shape 145"/>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body" idx="1"/>
          </p:nvPr>
        </p:nvSpPr>
        <p:spPr>
          <a:prstGeom prst="rect">
            <a:avLst/>
          </a:prstGeom>
        </p:spPr>
        <p:txBody>
          <a:bodyPr lIns="0" tIns="0" rIns="0" bIns="0">
            <a:normAutofit fontScale="100000" lnSpcReduction="0"/>
          </a:bodyPr>
          <a:lstStyle/>
          <a:p>
            <a:pPr lvl="0" marL="0" indent="0" defTabSz="347472">
              <a:spcBef>
                <a:spcPts val="900"/>
              </a:spcBef>
              <a:buSzTx/>
              <a:buFontTx/>
              <a:buNone/>
              <a:defRPr sz="1800">
                <a:uFillTx/>
              </a:defRPr>
            </a:pPr>
            <a:r>
              <a:rPr sz="2128">
                <a:uFill>
                  <a:solidFill/>
                </a:uFill>
                <a:latin typeface="+mn-lt"/>
                <a:ea typeface="+mn-ea"/>
                <a:cs typeface="+mn-cs"/>
                <a:sym typeface="Century Gothic"/>
              </a:rPr>
              <a:t>Third, let's remove references to 'states' to make it more general.  This could be </a:t>
            </a:r>
            <a:r>
              <a:rPr b="1" sz="2128">
                <a:uFill>
                  <a:solidFill/>
                </a:uFill>
                <a:latin typeface="+mn-lt"/>
                <a:ea typeface="+mn-ea"/>
                <a:cs typeface="+mn-cs"/>
                <a:sym typeface="Century Gothic"/>
              </a:rPr>
              <a:t>any</a:t>
            </a:r>
            <a:r>
              <a:rPr sz="2128">
                <a:uFill>
                  <a:solidFill/>
                </a:uFill>
                <a:latin typeface="+mn-lt"/>
                <a:ea typeface="+mn-ea"/>
                <a:cs typeface="+mn-cs"/>
                <a:sym typeface="Century Gothic"/>
              </a:rPr>
              <a:t> text file, after all!</a:t>
            </a:r>
            <a:endParaRPr sz="2128">
              <a:uFill>
                <a:solidFill/>
              </a:uFill>
              <a:latin typeface="+mn-lt"/>
              <a:ea typeface="+mn-ea"/>
              <a:cs typeface="+mn-cs"/>
              <a:sym typeface="Century Gothic"/>
            </a:endParaRPr>
          </a:p>
          <a:p>
            <a:pPr lvl="0" marL="0" indent="0" defTabSz="347472">
              <a:spcBef>
                <a:spcPts val="900"/>
              </a:spcBef>
              <a:buSzTx/>
              <a:buFontTx/>
              <a:buNone/>
              <a:defRPr sz="1800">
                <a:uFillTx/>
              </a:defRPr>
            </a:pPr>
            <a:endParaRPr sz="2128">
              <a:uFill>
                <a:solidFill/>
              </a:uFill>
              <a:latin typeface="+mn-lt"/>
              <a:ea typeface="+mn-ea"/>
              <a:cs typeface="+mn-cs"/>
              <a:sym typeface="Century Gothic"/>
            </a:endParaRPr>
          </a:p>
          <a:p>
            <a:pPr lvl="0" marL="0" indent="0" defTabSz="347472">
              <a:spcBef>
                <a:spcPts val="900"/>
              </a:spcBef>
              <a:buSzTx/>
              <a:buFontTx/>
              <a:buNone/>
              <a:defRPr sz="1800">
                <a:uFillTx/>
              </a:defRPr>
            </a:pPr>
            <a:r>
              <a:rPr b="1" sz="2432">
                <a:uFill>
                  <a:solidFill/>
                </a:uFill>
                <a:latin typeface="Courier New"/>
                <a:ea typeface="Courier New"/>
                <a:cs typeface="Courier New"/>
                <a:sym typeface="Courier New"/>
              </a:rPr>
              <a:t>def textfile_to_string(filename):</a:t>
            </a:r>
            <a:endParaRPr b="1" sz="2432">
              <a:uFill>
                <a:solidFill/>
              </a:uFill>
              <a:latin typeface="Courier New"/>
              <a:ea typeface="Courier New"/>
              <a:cs typeface="Courier New"/>
              <a:sym typeface="Courier New"/>
            </a:endParaRPr>
          </a:p>
          <a:p>
            <a:pPr lvl="0" marL="0" indent="0" defTabSz="347472">
              <a:spcBef>
                <a:spcPts val="900"/>
              </a:spcBef>
              <a:buSzTx/>
              <a:buFontTx/>
              <a:buNone/>
              <a:defRPr sz="1800">
                <a:uFillTx/>
              </a:defRPr>
            </a:pPr>
            <a:endParaRPr b="1" sz="2432">
              <a:uFill>
                <a:solidFill/>
              </a:uFill>
              <a:latin typeface="Courier New"/>
              <a:ea typeface="Courier New"/>
              <a:cs typeface="Courier New"/>
              <a:sym typeface="Courier New"/>
            </a:endParaRPr>
          </a:p>
          <a:p>
            <a:pPr lvl="0" marL="0" indent="0" defTabSz="347472">
              <a:spcBef>
                <a:spcPts val="900"/>
              </a:spcBef>
              <a:buSzTx/>
              <a:buFontTx/>
              <a:buNone/>
              <a:defRPr sz="1800">
                <a:uFillTx/>
              </a:defRPr>
            </a:pPr>
            <a:r>
              <a:rPr b="1" sz="2432">
                <a:uFill>
                  <a:solidFill/>
                </a:uFill>
                <a:latin typeface="Courier New"/>
                <a:ea typeface="Courier New"/>
                <a:cs typeface="Courier New"/>
                <a:sym typeface="Courier New"/>
              </a:rPr>
              <a:t>		with open(filename, "r") as 	</a:t>
            </a:r>
            <a:r>
              <a:rPr b="1" sz="2432">
                <a:solidFill>
                  <a:srgbClr val="9A403E"/>
                </a:solidFill>
                <a:uFill>
                  <a:solidFill/>
                </a:uFill>
                <a:latin typeface="Courier New"/>
                <a:ea typeface="Courier New"/>
                <a:cs typeface="Courier New"/>
                <a:sym typeface="Courier New"/>
              </a:rPr>
              <a:t>text_file</a:t>
            </a:r>
            <a:r>
              <a:rPr b="1" sz="2432">
                <a:uFill>
                  <a:solidFill/>
                </a:uFill>
                <a:latin typeface="Courier New"/>
                <a:ea typeface="Courier New"/>
                <a:cs typeface="Courier New"/>
                <a:sym typeface="Courier New"/>
              </a:rPr>
              <a:t>:		</a:t>
            </a:r>
            <a:endParaRPr b="1" sz="2432">
              <a:uFill>
                <a:solidFill/>
              </a:uFill>
              <a:latin typeface="Courier New"/>
              <a:ea typeface="Courier New"/>
              <a:cs typeface="Courier New"/>
              <a:sym typeface="Courier New"/>
            </a:endParaRPr>
          </a:p>
          <a:p>
            <a:pPr lvl="0" marL="0" indent="0" defTabSz="347472">
              <a:spcBef>
                <a:spcPts val="900"/>
              </a:spcBef>
              <a:buSzTx/>
              <a:buFontTx/>
              <a:buNone/>
              <a:defRPr sz="1800">
                <a:uFillTx/>
              </a:defRPr>
            </a:pPr>
            <a:r>
              <a:rPr b="1" sz="2432">
                <a:uFill>
                  <a:solidFill/>
                </a:uFill>
                <a:latin typeface="Courier New"/>
                <a:ea typeface="Courier New"/>
                <a:cs typeface="Courier New"/>
                <a:sym typeface="Courier New"/>
              </a:rPr>
              <a:t>				</a:t>
            </a:r>
            <a:r>
              <a:rPr b="1" sz="2432">
                <a:solidFill>
                  <a:srgbClr val="9A403E"/>
                </a:solidFill>
                <a:uFill>
                  <a:solidFill/>
                </a:uFill>
                <a:latin typeface="Courier New"/>
                <a:ea typeface="Courier New"/>
                <a:cs typeface="Courier New"/>
                <a:sym typeface="Courier New"/>
              </a:rPr>
              <a:t>text</a:t>
            </a:r>
            <a:r>
              <a:rPr b="1" sz="2432">
                <a:uFill>
                  <a:solidFill/>
                </a:uFill>
                <a:latin typeface="Courier New"/>
                <a:ea typeface="Courier New"/>
                <a:cs typeface="Courier New"/>
                <a:sym typeface="Courier New"/>
              </a:rPr>
              <a:t> = </a:t>
            </a:r>
            <a:r>
              <a:rPr b="1" sz="2432">
                <a:solidFill>
                  <a:srgbClr val="9A403E"/>
                </a:solidFill>
                <a:uFill>
                  <a:solidFill/>
                </a:uFill>
                <a:latin typeface="Courier New"/>
                <a:ea typeface="Courier New"/>
                <a:cs typeface="Courier New"/>
                <a:sym typeface="Courier New"/>
              </a:rPr>
              <a:t>text_file</a:t>
            </a:r>
            <a:r>
              <a:rPr b="1" sz="2432">
                <a:uFill>
                  <a:solidFill/>
                </a:uFill>
                <a:latin typeface="Courier New"/>
                <a:ea typeface="Courier New"/>
                <a:cs typeface="Courier New"/>
                <a:sym typeface="Courier New"/>
              </a:rPr>
              <a:t>.read()</a:t>
            </a:r>
            <a:endParaRPr b="1" sz="2432">
              <a:uFill>
                <a:solidFill/>
              </a:uFill>
              <a:latin typeface="Courier New"/>
              <a:ea typeface="Courier New"/>
              <a:cs typeface="Courier New"/>
              <a:sym typeface="Courier New"/>
            </a:endParaRPr>
          </a:p>
          <a:p>
            <a:pPr lvl="0" marL="0" indent="0" defTabSz="347472">
              <a:spcBef>
                <a:spcPts val="900"/>
              </a:spcBef>
              <a:buSzTx/>
              <a:buFontTx/>
              <a:buNone/>
              <a:defRPr sz="1800">
                <a:uFillTx/>
              </a:defRPr>
            </a:pPr>
            <a:endParaRPr b="1" sz="2432">
              <a:uFill>
                <a:solidFill/>
              </a:uFill>
              <a:latin typeface="Courier New"/>
              <a:ea typeface="Courier New"/>
              <a:cs typeface="Courier New"/>
              <a:sym typeface="Courier New"/>
            </a:endParaRPr>
          </a:p>
          <a:p>
            <a:pPr lvl="0" marL="0" indent="0" defTabSz="347472">
              <a:spcBef>
                <a:spcPts val="900"/>
              </a:spcBef>
              <a:buSzTx/>
              <a:buFontTx/>
              <a:buNone/>
              <a:defRPr sz="1800">
                <a:uFillTx/>
              </a:defRPr>
            </a:pPr>
            <a:r>
              <a:rPr b="1" sz="2432">
                <a:uFill>
                  <a:solidFill/>
                </a:uFill>
                <a:latin typeface="Courier New"/>
                <a:ea typeface="Courier New"/>
                <a:cs typeface="Courier New"/>
                <a:sym typeface="Courier New"/>
              </a:rPr>
              <a:t>		return</a:t>
            </a:r>
          </a:p>
        </p:txBody>
      </p:sp>
      <p:sp>
        <p:nvSpPr>
          <p:cNvPr id="150" name="Shape 150"/>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Let's convert some code</a:t>
            </a:r>
          </a:p>
        </p:txBody>
      </p:sp>
      <p:sp>
        <p:nvSpPr>
          <p:cNvPr id="151" name="Shape 151"/>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body" idx="1"/>
          </p:nvPr>
        </p:nvSpPr>
        <p:spPr>
          <a:prstGeom prst="rect">
            <a:avLst/>
          </a:prstGeom>
        </p:spPr>
        <p:txBody>
          <a:bodyPr lIns="0" tIns="0" rIns="0" bIns="0">
            <a:normAutofit fontScale="100000" lnSpcReduction="0"/>
          </a:bodyPr>
          <a:lstStyle/>
          <a:p>
            <a:pPr lvl="0" marL="0" indent="0" defTabSz="347472">
              <a:spcBef>
                <a:spcPts val="900"/>
              </a:spcBef>
              <a:buSzTx/>
              <a:buFontTx/>
              <a:buNone/>
              <a:defRPr sz="1800">
                <a:uFillTx/>
              </a:defRPr>
            </a:pPr>
            <a:r>
              <a:rPr sz="2128">
                <a:uFill>
                  <a:solidFill/>
                </a:uFill>
                <a:latin typeface="+mn-lt"/>
                <a:ea typeface="+mn-ea"/>
                <a:cs typeface="+mn-cs"/>
                <a:sym typeface="Century Gothic"/>
              </a:rPr>
              <a:t>Last, the function should </a:t>
            </a:r>
            <a:r>
              <a:rPr b="1" sz="2128">
                <a:uFill>
                  <a:solidFill/>
                </a:uFill>
                <a:latin typeface="+mn-lt"/>
                <a:ea typeface="+mn-ea"/>
                <a:cs typeface="+mn-cs"/>
                <a:sym typeface="Century Gothic"/>
              </a:rPr>
              <a:t>return</a:t>
            </a:r>
            <a:r>
              <a:rPr sz="2128">
                <a:uFill>
                  <a:solidFill/>
                </a:uFill>
                <a:latin typeface="+mn-lt"/>
                <a:ea typeface="+mn-ea"/>
                <a:cs typeface="+mn-cs"/>
                <a:sym typeface="Century Gothic"/>
              </a:rPr>
              <a:t> the text from the file we opened.</a:t>
            </a:r>
            <a:endParaRPr sz="2128">
              <a:uFill>
                <a:solidFill/>
              </a:uFill>
              <a:latin typeface="+mn-lt"/>
              <a:ea typeface="+mn-ea"/>
              <a:cs typeface="+mn-cs"/>
              <a:sym typeface="Century Gothic"/>
            </a:endParaRPr>
          </a:p>
          <a:p>
            <a:pPr lvl="0" marL="0" indent="0" defTabSz="347472">
              <a:spcBef>
                <a:spcPts val="900"/>
              </a:spcBef>
              <a:buSzTx/>
              <a:buFontTx/>
              <a:buNone/>
              <a:defRPr sz="1800">
                <a:uFillTx/>
              </a:defRPr>
            </a:pPr>
            <a:endParaRPr sz="2128">
              <a:uFill>
                <a:solidFill/>
              </a:uFill>
              <a:latin typeface="+mn-lt"/>
              <a:ea typeface="+mn-ea"/>
              <a:cs typeface="+mn-cs"/>
              <a:sym typeface="Century Gothic"/>
            </a:endParaRPr>
          </a:p>
          <a:p>
            <a:pPr lvl="0" marL="0" indent="0" defTabSz="347472">
              <a:spcBef>
                <a:spcPts val="900"/>
              </a:spcBef>
              <a:buSzTx/>
              <a:buFontTx/>
              <a:buNone/>
              <a:defRPr sz="1800">
                <a:uFillTx/>
              </a:defRPr>
            </a:pPr>
            <a:r>
              <a:rPr b="1" sz="2432">
                <a:uFill>
                  <a:solidFill/>
                </a:uFill>
                <a:latin typeface="Courier New"/>
                <a:ea typeface="Courier New"/>
                <a:cs typeface="Courier New"/>
                <a:sym typeface="Courier New"/>
              </a:rPr>
              <a:t>def textfile_to_string(filename):</a:t>
            </a:r>
            <a:endParaRPr b="1" sz="2432">
              <a:uFill>
                <a:solidFill/>
              </a:uFill>
              <a:latin typeface="Courier New"/>
              <a:ea typeface="Courier New"/>
              <a:cs typeface="Courier New"/>
              <a:sym typeface="Courier New"/>
            </a:endParaRPr>
          </a:p>
          <a:p>
            <a:pPr lvl="0" marL="0" indent="0" defTabSz="347472">
              <a:spcBef>
                <a:spcPts val="900"/>
              </a:spcBef>
              <a:buSzTx/>
              <a:buFontTx/>
              <a:buNone/>
              <a:defRPr sz="1800">
                <a:uFillTx/>
              </a:defRPr>
            </a:pPr>
            <a:endParaRPr b="1" sz="2432">
              <a:uFill>
                <a:solidFill/>
              </a:uFill>
              <a:latin typeface="Courier New"/>
              <a:ea typeface="Courier New"/>
              <a:cs typeface="Courier New"/>
              <a:sym typeface="Courier New"/>
            </a:endParaRPr>
          </a:p>
          <a:p>
            <a:pPr lvl="0" marL="0" indent="0" defTabSz="347472">
              <a:spcBef>
                <a:spcPts val="900"/>
              </a:spcBef>
              <a:buSzTx/>
              <a:buFontTx/>
              <a:buNone/>
              <a:defRPr sz="1800">
                <a:uFillTx/>
              </a:defRPr>
            </a:pPr>
            <a:r>
              <a:rPr b="1" sz="2432">
                <a:uFill>
                  <a:solidFill/>
                </a:uFill>
                <a:latin typeface="Courier New"/>
                <a:ea typeface="Courier New"/>
                <a:cs typeface="Courier New"/>
                <a:sym typeface="Courier New"/>
              </a:rPr>
              <a:t>		with open(filename, "r") as 	text_file:		</a:t>
            </a:r>
            <a:endParaRPr b="1" sz="2432">
              <a:uFill>
                <a:solidFill/>
              </a:uFill>
              <a:latin typeface="Courier New"/>
              <a:ea typeface="Courier New"/>
              <a:cs typeface="Courier New"/>
              <a:sym typeface="Courier New"/>
            </a:endParaRPr>
          </a:p>
          <a:p>
            <a:pPr lvl="0" marL="0" indent="0" defTabSz="347472">
              <a:spcBef>
                <a:spcPts val="900"/>
              </a:spcBef>
              <a:buSzTx/>
              <a:buFontTx/>
              <a:buNone/>
              <a:defRPr sz="1800">
                <a:uFillTx/>
              </a:defRPr>
            </a:pPr>
            <a:r>
              <a:rPr b="1" sz="2432">
                <a:uFill>
                  <a:solidFill/>
                </a:uFill>
                <a:latin typeface="Courier New"/>
                <a:ea typeface="Courier New"/>
                <a:cs typeface="Courier New"/>
                <a:sym typeface="Courier New"/>
              </a:rPr>
              <a:t>				text = text_file.read()</a:t>
            </a:r>
            <a:endParaRPr b="1" sz="2432">
              <a:uFill>
                <a:solidFill/>
              </a:uFill>
              <a:latin typeface="Courier New"/>
              <a:ea typeface="Courier New"/>
              <a:cs typeface="Courier New"/>
              <a:sym typeface="Courier New"/>
            </a:endParaRPr>
          </a:p>
          <a:p>
            <a:pPr lvl="0" marL="0" indent="0" defTabSz="347472">
              <a:spcBef>
                <a:spcPts val="900"/>
              </a:spcBef>
              <a:buSzTx/>
              <a:buFontTx/>
              <a:buNone/>
              <a:defRPr sz="1800">
                <a:uFillTx/>
              </a:defRPr>
            </a:pPr>
            <a:endParaRPr b="1" sz="2432">
              <a:uFill>
                <a:solidFill/>
              </a:uFill>
              <a:latin typeface="Courier New"/>
              <a:ea typeface="Courier New"/>
              <a:cs typeface="Courier New"/>
              <a:sym typeface="Courier New"/>
            </a:endParaRPr>
          </a:p>
          <a:p>
            <a:pPr lvl="0" marL="0" indent="0" defTabSz="347472">
              <a:spcBef>
                <a:spcPts val="900"/>
              </a:spcBef>
              <a:buSzTx/>
              <a:buFontTx/>
              <a:buNone/>
              <a:defRPr sz="1800">
                <a:uFillTx/>
              </a:defRPr>
            </a:pPr>
            <a:r>
              <a:rPr b="1" sz="2432">
                <a:uFill>
                  <a:solidFill/>
                </a:uFill>
                <a:latin typeface="Courier New"/>
                <a:ea typeface="Courier New"/>
                <a:cs typeface="Courier New"/>
                <a:sym typeface="Courier New"/>
              </a:rPr>
              <a:t>		return </a:t>
            </a:r>
            <a:r>
              <a:rPr b="1" sz="2432">
                <a:solidFill>
                  <a:srgbClr val="9A403E"/>
                </a:solidFill>
                <a:uFill>
                  <a:solidFill/>
                </a:uFill>
                <a:latin typeface="Courier New"/>
                <a:ea typeface="Courier New"/>
                <a:cs typeface="Courier New"/>
                <a:sym typeface="Courier New"/>
              </a:rPr>
              <a:t>text</a:t>
            </a:r>
          </a:p>
        </p:txBody>
      </p:sp>
      <p:sp>
        <p:nvSpPr>
          <p:cNvPr id="156" name="Shape 156"/>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Let's convert some code</a:t>
            </a:r>
          </a:p>
        </p:txBody>
      </p:sp>
      <p:sp>
        <p:nvSpPr>
          <p:cNvPr id="157" name="Shape 157"/>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body" idx="1"/>
          </p:nvPr>
        </p:nvSpPr>
        <p:spPr>
          <a:prstGeom prst="rect">
            <a:avLst/>
          </a:prstGeom>
        </p:spPr>
        <p:txBody>
          <a:bodyPr lIns="0" tIns="0" rIns="0" bIns="0">
            <a:normAutofit fontScale="100000" lnSpcReduction="0"/>
          </a:bodyPr>
          <a:lstStyle/>
          <a:p>
            <a:pPr lvl="0" marL="0" indent="0" defTabSz="443484">
              <a:spcBef>
                <a:spcPts val="1100"/>
              </a:spcBef>
              <a:buSzTx/>
              <a:buFontTx/>
              <a:buNone/>
              <a:defRPr sz="1800">
                <a:uFillTx/>
              </a:defRPr>
            </a:pPr>
            <a:r>
              <a:rPr sz="2716">
                <a:uFill>
                  <a:solidFill/>
                </a:uFill>
                <a:latin typeface="+mn-lt"/>
                <a:ea typeface="+mn-ea"/>
                <a:cs typeface="+mn-cs"/>
                <a:sym typeface="Century Gothic"/>
              </a:rPr>
              <a:t>Here's what it looks like:</a:t>
            </a:r>
            <a:endParaRPr sz="2716">
              <a:uFill>
                <a:solidFill/>
              </a:uFill>
              <a:latin typeface="+mn-lt"/>
              <a:ea typeface="+mn-ea"/>
              <a:cs typeface="+mn-cs"/>
              <a:sym typeface="Century Gothic"/>
            </a:endParaRPr>
          </a:p>
          <a:p>
            <a:pPr lvl="0" marL="0" indent="0" defTabSz="443484">
              <a:spcBef>
                <a:spcPts val="1100"/>
              </a:spcBef>
              <a:buSzTx/>
              <a:buFontTx/>
              <a:buNone/>
              <a:defRPr sz="1800">
                <a:uFillTx/>
              </a:defRPr>
            </a:pPr>
            <a:endParaRPr sz="2716">
              <a:uFill>
                <a:solidFill/>
              </a:uFill>
              <a:latin typeface="+mn-lt"/>
              <a:ea typeface="+mn-ea"/>
              <a:cs typeface="+mn-cs"/>
              <a:sym typeface="Century Gothic"/>
            </a:endParaRPr>
          </a:p>
          <a:p>
            <a:pPr lvl="0" marL="0" indent="0" defTabSz="443484">
              <a:spcBef>
                <a:spcPts val="1100"/>
              </a:spcBef>
              <a:buSzTx/>
              <a:buFontTx/>
              <a:buNone/>
              <a:defRPr sz="1800">
                <a:uFillTx/>
              </a:defRPr>
            </a:pPr>
            <a:r>
              <a:rPr b="1" sz="2328">
                <a:uFill>
                  <a:solidFill/>
                </a:uFill>
                <a:latin typeface="Courier New"/>
                <a:ea typeface="Courier New"/>
                <a:cs typeface="Courier New"/>
                <a:sym typeface="Courier New"/>
              </a:rPr>
              <a:t>def textfile_to_string(filename):</a:t>
            </a:r>
            <a:endParaRPr b="1" sz="2328">
              <a:uFill>
                <a:solidFill/>
              </a:uFill>
              <a:latin typeface="Courier New"/>
              <a:ea typeface="Courier New"/>
              <a:cs typeface="Courier New"/>
              <a:sym typeface="Courier New"/>
            </a:endParaRPr>
          </a:p>
          <a:p>
            <a:pPr lvl="0" marL="0" indent="0" defTabSz="443484">
              <a:spcBef>
                <a:spcPts val="1100"/>
              </a:spcBef>
              <a:buSzTx/>
              <a:buFontTx/>
              <a:buNone/>
              <a:defRPr sz="1800">
                <a:uFillTx/>
              </a:defRPr>
            </a:pPr>
            <a:endParaRPr b="1" sz="2328">
              <a:uFill>
                <a:solidFill/>
              </a:uFill>
              <a:latin typeface="Courier New"/>
              <a:ea typeface="Courier New"/>
              <a:cs typeface="Courier New"/>
              <a:sym typeface="Courier New"/>
            </a:endParaRPr>
          </a:p>
          <a:p>
            <a:pPr lvl="0" marL="0" indent="0" defTabSz="443484">
              <a:spcBef>
                <a:spcPts val="1100"/>
              </a:spcBef>
              <a:buSzTx/>
              <a:buFontTx/>
              <a:buNone/>
              <a:defRPr sz="1800">
                <a:uFillTx/>
              </a:defRPr>
            </a:pPr>
            <a:r>
              <a:rPr b="1" sz="2328">
                <a:uFill>
                  <a:solidFill/>
                </a:uFill>
                <a:latin typeface="Courier New"/>
                <a:ea typeface="Courier New"/>
                <a:cs typeface="Courier New"/>
                <a:sym typeface="Courier New"/>
              </a:rPr>
              <a:t>		with open(filename, "r") as text_file:		</a:t>
            </a:r>
            <a:endParaRPr b="1" sz="2328">
              <a:uFill>
                <a:solidFill/>
              </a:uFill>
              <a:latin typeface="Courier New"/>
              <a:ea typeface="Courier New"/>
              <a:cs typeface="Courier New"/>
              <a:sym typeface="Courier New"/>
            </a:endParaRPr>
          </a:p>
          <a:p>
            <a:pPr lvl="0" marL="0" indent="0" defTabSz="443484">
              <a:spcBef>
                <a:spcPts val="1100"/>
              </a:spcBef>
              <a:buSzTx/>
              <a:buFontTx/>
              <a:buNone/>
              <a:defRPr sz="1800">
                <a:uFillTx/>
              </a:defRPr>
            </a:pPr>
            <a:r>
              <a:rPr b="1" sz="2328">
                <a:uFill>
                  <a:solidFill/>
                </a:uFill>
                <a:latin typeface="Courier New"/>
                <a:ea typeface="Courier New"/>
                <a:cs typeface="Courier New"/>
                <a:sym typeface="Courier New"/>
              </a:rPr>
              <a:t>				text = text_file.read()</a:t>
            </a:r>
            <a:endParaRPr b="1" sz="2328">
              <a:uFill>
                <a:solidFill/>
              </a:uFill>
              <a:latin typeface="Courier New"/>
              <a:ea typeface="Courier New"/>
              <a:cs typeface="Courier New"/>
              <a:sym typeface="Courier New"/>
            </a:endParaRPr>
          </a:p>
          <a:p>
            <a:pPr lvl="0" marL="0" indent="0" defTabSz="443484">
              <a:spcBef>
                <a:spcPts val="1100"/>
              </a:spcBef>
              <a:buSzTx/>
              <a:buFontTx/>
              <a:buNone/>
              <a:defRPr sz="1800">
                <a:uFillTx/>
              </a:defRPr>
            </a:pPr>
            <a:endParaRPr b="1" sz="2328">
              <a:uFill>
                <a:solidFill/>
              </a:uFill>
              <a:latin typeface="Courier New"/>
              <a:ea typeface="Courier New"/>
              <a:cs typeface="Courier New"/>
              <a:sym typeface="Courier New"/>
            </a:endParaRPr>
          </a:p>
          <a:p>
            <a:pPr lvl="0" marL="0" indent="0" defTabSz="443484">
              <a:spcBef>
                <a:spcPts val="1100"/>
              </a:spcBef>
              <a:buSzTx/>
              <a:buFontTx/>
              <a:buNone/>
              <a:defRPr sz="1800">
                <a:uFillTx/>
              </a:defRPr>
            </a:pPr>
            <a:r>
              <a:rPr b="1" sz="2328">
                <a:uFill>
                  <a:solidFill/>
                </a:uFill>
                <a:latin typeface="Courier New"/>
                <a:ea typeface="Courier New"/>
                <a:cs typeface="Courier New"/>
                <a:sym typeface="Courier New"/>
              </a:rPr>
              <a:t>		return text</a:t>
            </a:r>
          </a:p>
        </p:txBody>
      </p:sp>
      <p:sp>
        <p:nvSpPr>
          <p:cNvPr id="162" name="Shape 162"/>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52627">
              <a:spcBef>
                <a:spcPts val="900"/>
              </a:spcBef>
              <a:defRPr cap="all" sz="3959">
                <a:latin typeface="+mn-lt"/>
                <a:ea typeface="+mn-ea"/>
                <a:cs typeface="+mn-cs"/>
                <a:sym typeface="Century Gothic"/>
              </a:defRPr>
            </a:lvl1pPr>
          </a:lstStyle>
          <a:p>
            <a:pPr lvl="0">
              <a:defRPr cap="none" sz="1800">
                <a:uFillTx/>
              </a:defRPr>
            </a:pPr>
            <a:r>
              <a:rPr cap="all" sz="3959">
                <a:uFill>
                  <a:solidFill/>
                </a:uFill>
              </a:rPr>
              <a:t>Nice function you've got there</a:t>
            </a:r>
          </a:p>
        </p:txBody>
      </p:sp>
      <p:sp>
        <p:nvSpPr>
          <p:cNvPr id="163" name="Shape 163"/>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body" idx="1"/>
          </p:nvPr>
        </p:nvSpPr>
        <p:spPr>
          <a:prstGeom prst="rect">
            <a:avLst/>
          </a:prstGeom>
        </p:spPr>
        <p:txBody>
          <a:bodyPr lIns="0" tIns="0" rIns="0" bIns="0">
            <a:normAutofit fontScale="100000" lnSpcReduction="0"/>
          </a:bodyPr>
          <a:lstStyle/>
          <a:p>
            <a:pPr lvl="0" marL="0" indent="0">
              <a:spcBef>
                <a:spcPts val="1200"/>
              </a:spcBef>
              <a:buSzTx/>
              <a:buFontTx/>
              <a:buNone/>
              <a:defRPr sz="1800">
                <a:uFillTx/>
              </a:defRPr>
            </a:pPr>
            <a:r>
              <a:rPr sz="2800">
                <a:uFill>
                  <a:solidFill/>
                </a:uFill>
                <a:latin typeface="+mn-lt"/>
                <a:ea typeface="+mn-ea"/>
                <a:cs typeface="+mn-cs"/>
                <a:sym typeface="Century Gothic"/>
              </a:rPr>
              <a:t>Now let's call it!</a:t>
            </a:r>
            <a:endParaRPr sz="2800">
              <a:uFill>
                <a:solidFill/>
              </a:uFill>
              <a:latin typeface="+mn-lt"/>
              <a:ea typeface="+mn-ea"/>
              <a:cs typeface="+mn-cs"/>
              <a:sym typeface="Century Gothic"/>
            </a:endParaRPr>
          </a:p>
          <a:p>
            <a:pPr lvl="0" marL="0" indent="0">
              <a:spcBef>
                <a:spcPts val="1200"/>
              </a:spcBef>
              <a:buSzTx/>
              <a:buFontTx/>
              <a:buNone/>
              <a:defRPr sz="1800">
                <a:uFillTx/>
              </a:defRPr>
            </a:pPr>
            <a:endParaRPr sz="2800">
              <a:uFill>
                <a:solidFill/>
              </a:uFill>
              <a:latin typeface="+mn-lt"/>
              <a:ea typeface="+mn-ea"/>
              <a:cs typeface="+mn-cs"/>
              <a:sym typeface="Century Gothic"/>
            </a:endParaRPr>
          </a:p>
          <a:p>
            <a:pPr lvl="0" marL="0" indent="0">
              <a:spcBef>
                <a:spcPts val="1200"/>
              </a:spcBef>
              <a:buSzTx/>
              <a:buFontTx/>
              <a:buNone/>
              <a:defRPr sz="1800">
                <a:uFillTx/>
              </a:defRPr>
            </a:pPr>
            <a:r>
              <a:rPr b="1" sz="2400">
                <a:uFill>
                  <a:solidFill/>
                </a:uFill>
                <a:latin typeface="Courier New"/>
                <a:ea typeface="Courier New"/>
                <a:cs typeface="Courier New"/>
                <a:sym typeface="Courier New"/>
              </a:rPr>
              <a:t>contents = textfile_to_string('lessons.txt')</a:t>
            </a:r>
            <a:endParaRPr b="1" sz="2400">
              <a:uFill>
                <a:solidFill/>
              </a:uFill>
              <a:latin typeface="Courier New"/>
              <a:ea typeface="Courier New"/>
              <a:cs typeface="Courier New"/>
              <a:sym typeface="Courier New"/>
            </a:endParaRPr>
          </a:p>
          <a:p>
            <a:pPr lvl="0" marL="0" indent="0">
              <a:spcBef>
                <a:spcPts val="1200"/>
              </a:spcBef>
              <a:buSzTx/>
              <a:buFontTx/>
              <a:buNone/>
              <a:defRPr sz="1800">
                <a:uFillTx/>
              </a:defRPr>
            </a:pPr>
            <a:r>
              <a:rPr b="1" sz="2400">
                <a:uFill>
                  <a:solidFill/>
                </a:uFill>
                <a:latin typeface="Courier New"/>
                <a:ea typeface="Courier New"/>
                <a:cs typeface="Courier New"/>
                <a:sym typeface="Courier New"/>
              </a:rPr>
              <a:t>print contents</a:t>
            </a:r>
            <a:endParaRPr b="1" sz="2400">
              <a:uFill>
                <a:solidFill/>
              </a:uFill>
              <a:latin typeface="Courier New"/>
              <a:ea typeface="Courier New"/>
              <a:cs typeface="Courier New"/>
              <a:sym typeface="Courier New"/>
            </a:endParaRPr>
          </a:p>
          <a:p>
            <a:pPr lvl="0" marL="0" indent="0">
              <a:spcBef>
                <a:spcPts val="1200"/>
              </a:spcBef>
              <a:buSzTx/>
              <a:buFontTx/>
              <a:buNone/>
              <a:defRPr sz="1800">
                <a:uFillTx/>
              </a:defRPr>
            </a:pPr>
            <a:endParaRPr b="1" sz="2400">
              <a:uFill>
                <a:solidFill/>
              </a:uFill>
              <a:latin typeface="Courier New"/>
              <a:ea typeface="Courier New"/>
              <a:cs typeface="Courier New"/>
              <a:sym typeface="Courier New"/>
            </a:endParaRPr>
          </a:p>
          <a:p>
            <a:pPr lvl="0" marL="0" indent="0">
              <a:spcBef>
                <a:spcPts val="1200"/>
              </a:spcBef>
              <a:buSzTx/>
              <a:buFontTx/>
              <a:buNone/>
              <a:defRPr sz="1800">
                <a:uFillTx/>
              </a:defRPr>
            </a:pPr>
            <a:r>
              <a:rPr b="1" sz="2400">
                <a:uFill>
                  <a:solidFill/>
                </a:uFill>
                <a:latin typeface="Courier New"/>
                <a:ea typeface="Courier New"/>
                <a:cs typeface="Courier New"/>
                <a:sym typeface="Courier New"/>
              </a:rPr>
              <a:t>Lesson 1: Strings and Conditionals</a:t>
            </a:r>
            <a:endParaRPr b="1" sz="2400">
              <a:uFill>
                <a:solidFill/>
              </a:uFill>
              <a:latin typeface="Courier New"/>
              <a:ea typeface="Courier New"/>
              <a:cs typeface="Courier New"/>
              <a:sym typeface="Courier New"/>
            </a:endParaRPr>
          </a:p>
          <a:p>
            <a:pPr lvl="0" marL="0" indent="0">
              <a:spcBef>
                <a:spcPts val="1200"/>
              </a:spcBef>
              <a:buSzTx/>
              <a:buFontTx/>
              <a:buNone/>
              <a:defRPr sz="1800">
                <a:uFillTx/>
              </a:defRPr>
            </a:pPr>
            <a:r>
              <a:rPr b="1" sz="2400">
                <a:uFill>
                  <a:solidFill/>
                </a:uFill>
                <a:latin typeface="Courier New"/>
                <a:ea typeface="Courier New"/>
                <a:cs typeface="Courier New"/>
                <a:sym typeface="Courier New"/>
              </a:rPr>
              <a:t>Lesson 2: Lists and Loops</a:t>
            </a:r>
            <a:endParaRPr b="1" sz="2400">
              <a:uFill>
                <a:solidFill/>
              </a:uFill>
              <a:latin typeface="Courier New"/>
              <a:ea typeface="Courier New"/>
              <a:cs typeface="Courier New"/>
              <a:sym typeface="Courier New"/>
            </a:endParaRPr>
          </a:p>
          <a:p>
            <a:pPr lvl="0" marL="0" indent="0">
              <a:spcBef>
                <a:spcPts val="1200"/>
              </a:spcBef>
              <a:buSzTx/>
              <a:buFontTx/>
              <a:buNone/>
              <a:defRPr sz="1800">
                <a:uFillTx/>
              </a:defRPr>
            </a:pPr>
            <a:r>
              <a:rPr b="1" sz="2400">
                <a:uFill>
                  <a:solidFill/>
                </a:uFill>
                <a:latin typeface="Courier New"/>
                <a:ea typeface="Courier New"/>
                <a:cs typeface="Courier New"/>
                <a:sym typeface="Courier New"/>
              </a:rPr>
              <a:t>Lesson 3: Dictionaries and File Handling</a:t>
            </a:r>
          </a:p>
        </p:txBody>
      </p:sp>
      <p:sp>
        <p:nvSpPr>
          <p:cNvPr id="168" name="Shape 168"/>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The moment of truth</a:t>
            </a:r>
          </a:p>
        </p:txBody>
      </p:sp>
      <p:sp>
        <p:nvSpPr>
          <p:cNvPr id="169" name="Shape 169"/>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body" idx="1"/>
          </p:nvPr>
        </p:nvSpPr>
        <p:spPr>
          <a:prstGeom prst="rect">
            <a:avLst/>
          </a:prstGeom>
        </p:spPr>
        <p:txBody>
          <a:bodyPr lIns="0" tIns="0" rIns="0" bIns="0">
            <a:normAutofit fontScale="100000" lnSpcReduction="0"/>
          </a:bodyPr>
          <a:lstStyle/>
          <a:p>
            <a:pPr lvl="0" marL="0" indent="0" defTabSz="416052">
              <a:spcBef>
                <a:spcPts val="1000"/>
              </a:spcBef>
              <a:buSzTx/>
              <a:buFontTx/>
              <a:buNone/>
              <a:defRPr sz="1800">
                <a:uFillTx/>
              </a:defRPr>
            </a:pPr>
            <a:r>
              <a:rPr sz="2548">
                <a:uFill>
                  <a:solidFill/>
                </a:uFill>
                <a:latin typeface="+mn-lt"/>
                <a:ea typeface="+mn-ea"/>
                <a:cs typeface="+mn-cs"/>
                <a:sym typeface="Century Gothic"/>
              </a:rPr>
              <a:t>Sometimes, it makes sense for parameters to have a default value.</a:t>
            </a:r>
            <a:endParaRPr sz="2548">
              <a:uFill>
                <a:solidFill/>
              </a:uFill>
              <a:latin typeface="+mn-lt"/>
              <a:ea typeface="+mn-ea"/>
              <a:cs typeface="+mn-cs"/>
              <a:sym typeface="Century Gothic"/>
            </a:endParaRPr>
          </a:p>
          <a:p>
            <a:pPr lvl="0" marL="0" indent="0" defTabSz="416052">
              <a:spcBef>
                <a:spcPts val="1000"/>
              </a:spcBef>
              <a:buSzTx/>
              <a:buFontTx/>
              <a:buNone/>
              <a:defRPr sz="1800">
                <a:uFillTx/>
              </a:defRPr>
            </a:pPr>
            <a:endParaRPr sz="2548">
              <a:uFill>
                <a:solidFill/>
              </a:uFill>
              <a:latin typeface="+mn-lt"/>
              <a:ea typeface="+mn-ea"/>
              <a:cs typeface="+mn-cs"/>
              <a:sym typeface="Century Gothic"/>
            </a:endParaRPr>
          </a:p>
          <a:p>
            <a:pPr lvl="0" marL="0" indent="0" defTabSz="416052">
              <a:spcBef>
                <a:spcPts val="1000"/>
              </a:spcBef>
              <a:buSzTx/>
              <a:buFontTx/>
              <a:buNone/>
              <a:defRPr sz="1800">
                <a:uFillTx/>
              </a:defRPr>
            </a:pPr>
            <a:r>
              <a:rPr b="1" sz="2457">
                <a:uFill>
                  <a:solidFill/>
                </a:uFill>
                <a:latin typeface="Courier New"/>
                <a:ea typeface="Courier New"/>
                <a:cs typeface="Courier New"/>
                <a:sym typeface="Courier New"/>
              </a:rPr>
              <a:t>def open_csvfile(filename, delimiter=','):</a:t>
            </a:r>
            <a:endParaRPr b="1" sz="2457">
              <a:uFill>
                <a:solidFill/>
              </a:uFill>
              <a:latin typeface="Courier New"/>
              <a:ea typeface="Courier New"/>
              <a:cs typeface="Courier New"/>
              <a:sym typeface="Courier New"/>
            </a:endParaRPr>
          </a:p>
          <a:p>
            <a:pPr lvl="0" marL="0" indent="0" defTabSz="416052">
              <a:spcBef>
                <a:spcPts val="1000"/>
              </a:spcBef>
              <a:buSzTx/>
              <a:buFontTx/>
              <a:buNone/>
              <a:defRPr sz="1800">
                <a:uFillTx/>
              </a:defRPr>
            </a:pPr>
            <a:r>
              <a:rPr b="1" sz="2457">
                <a:uFill>
                  <a:solidFill/>
                </a:uFill>
                <a:latin typeface="Courier New"/>
                <a:ea typeface="Courier New"/>
                <a:cs typeface="Courier New"/>
                <a:sym typeface="Courier New"/>
              </a:rPr>
              <a:t>		</a:t>
            </a:r>
            <a:endParaRPr b="1" sz="2457">
              <a:uFill>
                <a:solidFill/>
              </a:uFill>
              <a:latin typeface="Courier New"/>
              <a:ea typeface="Courier New"/>
              <a:cs typeface="Courier New"/>
              <a:sym typeface="Courier New"/>
            </a:endParaRPr>
          </a:p>
          <a:p>
            <a:pPr lvl="0" marL="0" indent="0" defTabSz="416052">
              <a:spcBef>
                <a:spcPts val="1000"/>
              </a:spcBef>
              <a:buSzTx/>
              <a:buFontTx/>
              <a:buNone/>
              <a:defRPr sz="1800">
                <a:uFillTx/>
              </a:defRPr>
            </a:pPr>
            <a:r>
              <a:rPr sz="2912">
                <a:uFill>
                  <a:solidFill/>
                </a:uFill>
                <a:latin typeface="+mn-lt"/>
                <a:ea typeface="+mn-ea"/>
                <a:cs typeface="+mn-cs"/>
                <a:sym typeface="Century Gothic"/>
              </a:rPr>
              <a:t>In this case, </a:t>
            </a:r>
            <a:r>
              <a:rPr b="1" sz="2912">
                <a:uFill>
                  <a:solidFill/>
                </a:uFill>
                <a:latin typeface="Courier New"/>
                <a:ea typeface="Courier New"/>
                <a:cs typeface="Courier New"/>
                <a:sym typeface="Courier New"/>
              </a:rPr>
              <a:t>open_csvfile </a:t>
            </a:r>
            <a:r>
              <a:rPr sz="2912">
                <a:uFill>
                  <a:solidFill/>
                </a:uFill>
                <a:latin typeface="+mn-lt"/>
                <a:ea typeface="+mn-ea"/>
                <a:cs typeface="+mn-cs"/>
                <a:sym typeface="Century Gothic"/>
              </a:rPr>
              <a:t>will assume that your values are separated by commas.  But sometimes, you'll want your values separated by tabs instead.</a:t>
            </a:r>
          </a:p>
        </p:txBody>
      </p:sp>
      <p:sp>
        <p:nvSpPr>
          <p:cNvPr id="174" name="Shape 174"/>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Default Parameters</a:t>
            </a:r>
          </a:p>
        </p:txBody>
      </p:sp>
      <p:sp>
        <p:nvSpPr>
          <p:cNvPr id="175" name="Shape 175"/>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body" idx="1"/>
          </p:nvPr>
        </p:nvSpPr>
        <p:spPr>
          <a:prstGeom prst="rect">
            <a:avLst/>
          </a:prstGeom>
        </p:spPr>
        <p:txBody>
          <a:bodyPr lIns="0" tIns="0" rIns="0" bIns="0">
            <a:normAutofit fontScale="100000" lnSpcReduction="0"/>
          </a:bodyPr>
          <a:lstStyle/>
          <a:p>
            <a:pPr lvl="0" marL="0" indent="0" defTabSz="420623">
              <a:spcBef>
                <a:spcPts val="1100"/>
              </a:spcBef>
              <a:buSzTx/>
              <a:buFontTx/>
              <a:buNone/>
              <a:defRPr sz="1800">
                <a:uFillTx/>
              </a:defRPr>
            </a:pPr>
            <a:r>
              <a:rPr sz="2576">
                <a:uFill>
                  <a:solidFill/>
                </a:uFill>
                <a:latin typeface="+mn-lt"/>
                <a:ea typeface="+mn-ea"/>
                <a:cs typeface="+mn-cs"/>
                <a:sym typeface="Century Gothic"/>
              </a:rPr>
              <a:t>Sometimes, it makes sense for parameters to have a default value.</a:t>
            </a:r>
            <a:endParaRPr sz="2576">
              <a:uFill>
                <a:solidFill/>
              </a:uFill>
              <a:latin typeface="+mn-lt"/>
              <a:ea typeface="+mn-ea"/>
              <a:cs typeface="+mn-cs"/>
              <a:sym typeface="Century Gothic"/>
            </a:endParaRPr>
          </a:p>
          <a:p>
            <a:pPr lvl="0" marL="0" indent="0" defTabSz="420623">
              <a:spcBef>
                <a:spcPts val="1100"/>
              </a:spcBef>
              <a:buSzTx/>
              <a:buFontTx/>
              <a:buNone/>
              <a:defRPr sz="1800">
                <a:uFillTx/>
              </a:defRPr>
            </a:pPr>
            <a:endParaRPr sz="2576">
              <a:uFill>
                <a:solidFill/>
              </a:uFill>
              <a:latin typeface="+mn-lt"/>
              <a:ea typeface="+mn-ea"/>
              <a:cs typeface="+mn-cs"/>
              <a:sym typeface="Century Gothic"/>
            </a:endParaRPr>
          </a:p>
          <a:p>
            <a:pPr lvl="0" marL="0" indent="0" defTabSz="420623">
              <a:spcBef>
                <a:spcPts val="1100"/>
              </a:spcBef>
              <a:buSzTx/>
              <a:buFontTx/>
              <a:buNone/>
              <a:defRPr sz="1800">
                <a:uFillTx/>
              </a:defRPr>
            </a:pPr>
            <a:r>
              <a:rPr b="1" sz="2484">
                <a:uFill>
                  <a:solidFill/>
                </a:uFill>
                <a:latin typeface="Courier New"/>
                <a:ea typeface="Courier New"/>
                <a:cs typeface="Courier New"/>
                <a:sym typeface="Courier New"/>
              </a:rPr>
              <a:t>def open_csvfile(filename, separator=','):</a:t>
            </a:r>
            <a:endParaRPr b="1" sz="2484">
              <a:uFill>
                <a:solidFill/>
              </a:uFill>
              <a:latin typeface="Courier New"/>
              <a:ea typeface="Courier New"/>
              <a:cs typeface="Courier New"/>
              <a:sym typeface="Courier New"/>
            </a:endParaRPr>
          </a:p>
          <a:p>
            <a:pPr lvl="0" marL="0" indent="0" defTabSz="420623">
              <a:spcBef>
                <a:spcPts val="1100"/>
              </a:spcBef>
              <a:buSzTx/>
              <a:buFontTx/>
              <a:buNone/>
              <a:defRPr sz="1800">
                <a:uFillTx/>
              </a:defRPr>
            </a:pPr>
            <a:r>
              <a:rPr b="1" sz="2484">
                <a:uFill>
                  <a:solidFill/>
                </a:uFill>
                <a:latin typeface="Courier New"/>
                <a:ea typeface="Courier New"/>
                <a:cs typeface="Courier New"/>
                <a:sym typeface="Courier New"/>
              </a:rPr>
              <a:t>		… (assume the code is here) …</a:t>
            </a:r>
            <a:endParaRPr b="1" sz="2484">
              <a:uFill>
                <a:solidFill/>
              </a:uFill>
              <a:latin typeface="Courier New"/>
              <a:ea typeface="Courier New"/>
              <a:cs typeface="Courier New"/>
              <a:sym typeface="Courier New"/>
            </a:endParaRPr>
          </a:p>
          <a:p>
            <a:pPr lvl="0" marL="0" indent="0" defTabSz="420623">
              <a:spcBef>
                <a:spcPts val="1100"/>
              </a:spcBef>
              <a:buSzTx/>
              <a:buFontTx/>
              <a:buNone/>
              <a:defRPr sz="1800">
                <a:uFillTx/>
              </a:defRPr>
            </a:pPr>
            <a:endParaRPr b="1" sz="2484">
              <a:uFill>
                <a:solidFill/>
              </a:uFill>
              <a:latin typeface="Courier New"/>
              <a:ea typeface="Courier New"/>
              <a:cs typeface="Courier New"/>
              <a:sym typeface="Courier New"/>
            </a:endParaRPr>
          </a:p>
          <a:p>
            <a:pPr lvl="0" marL="0" indent="0" defTabSz="420623">
              <a:spcBef>
                <a:spcPts val="1100"/>
              </a:spcBef>
              <a:buSzTx/>
              <a:buFontTx/>
              <a:buNone/>
              <a:defRPr sz="1800">
                <a:uFillTx/>
              </a:defRPr>
            </a:pPr>
            <a:r>
              <a:rPr sz="2484">
                <a:uFill>
                  <a:solidFill/>
                </a:uFill>
                <a:latin typeface="+mn-lt"/>
                <a:ea typeface="+mn-ea"/>
                <a:cs typeface="+mn-cs"/>
                <a:sym typeface="Century Gothic"/>
              </a:rPr>
              <a:t>Here, I'm telling open_csvfile to use a tab instead of a comma.</a:t>
            </a:r>
            <a:endParaRPr sz="2484">
              <a:uFill>
                <a:solidFill/>
              </a:uFill>
              <a:latin typeface="+mn-lt"/>
              <a:ea typeface="+mn-ea"/>
              <a:cs typeface="+mn-cs"/>
              <a:sym typeface="Century Gothic"/>
            </a:endParaRPr>
          </a:p>
          <a:p>
            <a:pPr lvl="0" marL="0" indent="0" defTabSz="420623">
              <a:spcBef>
                <a:spcPts val="1100"/>
              </a:spcBef>
              <a:buSzTx/>
              <a:buFontTx/>
              <a:buNone/>
              <a:defRPr sz="1800">
                <a:uFillTx/>
              </a:defRPr>
            </a:pPr>
            <a:r>
              <a:rPr b="1" sz="2484">
                <a:uFill>
                  <a:solidFill/>
                </a:uFill>
                <a:latin typeface="Courier New"/>
                <a:ea typeface="Courier New"/>
                <a:cs typeface="Courier New"/>
                <a:sym typeface="Courier New"/>
              </a:rPr>
              <a:t>open_csvfile('states.tsv', '\t')</a:t>
            </a:r>
          </a:p>
        </p:txBody>
      </p:sp>
      <p:sp>
        <p:nvSpPr>
          <p:cNvPr id="180" name="Shape 180"/>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Default Parameters</a:t>
            </a:r>
          </a:p>
        </p:txBody>
      </p:sp>
      <p:sp>
        <p:nvSpPr>
          <p:cNvPr id="181" name="Shape 181"/>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body" idx="1"/>
          </p:nvPr>
        </p:nvSpPr>
        <p:spPr>
          <a:prstGeom prst="rect">
            <a:avLst/>
          </a:prstGeom>
        </p:spPr>
        <p:txBody>
          <a:bodyPr lIns="0" tIns="0" rIns="0" bIns="0">
            <a:normAutofit fontScale="100000" lnSpcReduction="0"/>
          </a:bodyPr>
          <a:lstStyle/>
          <a:p>
            <a:pPr lvl="0" marL="0" indent="0" defTabSz="420623">
              <a:spcBef>
                <a:spcPts val="1100"/>
              </a:spcBef>
              <a:buSzTx/>
              <a:buFontTx/>
              <a:buNone/>
              <a:defRPr sz="1800">
                <a:uFillTx/>
              </a:defRPr>
            </a:pPr>
            <a:r>
              <a:rPr sz="2576">
                <a:uFill>
                  <a:solidFill/>
                </a:uFill>
                <a:latin typeface="+mn-lt"/>
                <a:ea typeface="+mn-ea"/>
                <a:cs typeface="+mn-cs"/>
                <a:sym typeface="Century Gothic"/>
              </a:rPr>
              <a:t>Sometimes, it makes sense for parameters to have a default value.</a:t>
            </a:r>
            <a:endParaRPr sz="2576">
              <a:uFill>
                <a:solidFill/>
              </a:uFill>
              <a:latin typeface="+mn-lt"/>
              <a:ea typeface="+mn-ea"/>
              <a:cs typeface="+mn-cs"/>
              <a:sym typeface="Century Gothic"/>
            </a:endParaRPr>
          </a:p>
          <a:p>
            <a:pPr lvl="0" marL="0" indent="0" defTabSz="420623">
              <a:spcBef>
                <a:spcPts val="1100"/>
              </a:spcBef>
              <a:buSzTx/>
              <a:buFontTx/>
              <a:buNone/>
              <a:defRPr sz="1800">
                <a:uFillTx/>
              </a:defRPr>
            </a:pPr>
            <a:endParaRPr sz="2576">
              <a:uFill>
                <a:solidFill/>
              </a:uFill>
              <a:latin typeface="+mn-lt"/>
              <a:ea typeface="+mn-ea"/>
              <a:cs typeface="+mn-cs"/>
              <a:sym typeface="Century Gothic"/>
            </a:endParaRPr>
          </a:p>
          <a:p>
            <a:pPr lvl="0" marL="0" indent="0" defTabSz="420623">
              <a:spcBef>
                <a:spcPts val="1100"/>
              </a:spcBef>
              <a:buSzTx/>
              <a:buFontTx/>
              <a:buNone/>
              <a:defRPr sz="1800">
                <a:uFillTx/>
              </a:defRPr>
            </a:pPr>
            <a:r>
              <a:rPr b="1" sz="2484">
                <a:uFill>
                  <a:solidFill/>
                </a:uFill>
                <a:latin typeface="Courier New"/>
                <a:ea typeface="Courier New"/>
                <a:cs typeface="Courier New"/>
                <a:sym typeface="Courier New"/>
              </a:rPr>
              <a:t>def open_csvfile(filename, delimiter=','):</a:t>
            </a:r>
            <a:endParaRPr b="1" sz="2484">
              <a:uFill>
                <a:solidFill/>
              </a:uFill>
              <a:latin typeface="Courier New"/>
              <a:ea typeface="Courier New"/>
              <a:cs typeface="Courier New"/>
              <a:sym typeface="Courier New"/>
            </a:endParaRPr>
          </a:p>
          <a:p>
            <a:pPr lvl="0" marL="0" indent="0" defTabSz="420623">
              <a:spcBef>
                <a:spcPts val="1100"/>
              </a:spcBef>
              <a:buSzTx/>
              <a:buFontTx/>
              <a:buNone/>
              <a:defRPr sz="1800">
                <a:uFillTx/>
              </a:defRPr>
            </a:pPr>
            <a:r>
              <a:rPr b="1" sz="2484">
                <a:uFill>
                  <a:solidFill/>
                </a:uFill>
                <a:latin typeface="Courier New"/>
                <a:ea typeface="Courier New"/>
                <a:cs typeface="Courier New"/>
                <a:sym typeface="Courier New"/>
              </a:rPr>
              <a:t>		… (assume the code is here) …</a:t>
            </a:r>
            <a:endParaRPr b="1" sz="2484">
              <a:uFill>
                <a:solidFill/>
              </a:uFill>
              <a:latin typeface="Courier New"/>
              <a:ea typeface="Courier New"/>
              <a:cs typeface="Courier New"/>
              <a:sym typeface="Courier New"/>
            </a:endParaRPr>
          </a:p>
          <a:p>
            <a:pPr lvl="0" marL="0" indent="0" defTabSz="420623">
              <a:spcBef>
                <a:spcPts val="1100"/>
              </a:spcBef>
              <a:buSzTx/>
              <a:buFontTx/>
              <a:buNone/>
              <a:defRPr sz="1800">
                <a:uFillTx/>
              </a:defRPr>
            </a:pPr>
            <a:endParaRPr b="1" sz="2484">
              <a:uFill>
                <a:solidFill/>
              </a:uFill>
              <a:latin typeface="Courier New"/>
              <a:ea typeface="Courier New"/>
              <a:cs typeface="Courier New"/>
              <a:sym typeface="Courier New"/>
            </a:endParaRPr>
          </a:p>
          <a:p>
            <a:pPr lvl="0" marL="0" indent="0" defTabSz="420623">
              <a:spcBef>
                <a:spcPts val="1100"/>
              </a:spcBef>
              <a:buSzTx/>
              <a:buFontTx/>
              <a:buNone/>
              <a:defRPr sz="1800">
                <a:uFillTx/>
              </a:defRPr>
            </a:pPr>
            <a:r>
              <a:rPr sz="2484">
                <a:uFill>
                  <a:solidFill/>
                </a:uFill>
                <a:latin typeface="+mn-lt"/>
                <a:ea typeface="+mn-ea"/>
                <a:cs typeface="+mn-cs"/>
                <a:sym typeface="Century Gothic"/>
              </a:rPr>
              <a:t>But if I'm using a CSV file, I don't even have to specify the delimiter, since it already defaults to the comma.</a:t>
            </a:r>
            <a:endParaRPr sz="2484">
              <a:uFill>
                <a:solidFill/>
              </a:uFill>
              <a:latin typeface="+mn-lt"/>
              <a:ea typeface="+mn-ea"/>
              <a:cs typeface="+mn-cs"/>
              <a:sym typeface="Century Gothic"/>
            </a:endParaRPr>
          </a:p>
          <a:p>
            <a:pPr lvl="0" marL="0" indent="0" defTabSz="420623">
              <a:spcBef>
                <a:spcPts val="1100"/>
              </a:spcBef>
              <a:buSzTx/>
              <a:buFontTx/>
              <a:buNone/>
              <a:defRPr sz="1800">
                <a:uFillTx/>
              </a:defRPr>
            </a:pPr>
            <a:r>
              <a:rPr b="1" sz="2484">
                <a:uFill>
                  <a:solidFill/>
                </a:uFill>
                <a:latin typeface="Courier New"/>
                <a:ea typeface="Courier New"/>
                <a:cs typeface="Courier New"/>
                <a:sym typeface="Courier New"/>
              </a:rPr>
              <a:t>open_csvfile('states.csv')</a:t>
            </a:r>
          </a:p>
        </p:txBody>
      </p:sp>
      <p:sp>
        <p:nvSpPr>
          <p:cNvPr id="184" name="Shape 184"/>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Default Parameters</a:t>
            </a:r>
          </a:p>
        </p:txBody>
      </p:sp>
      <p:sp>
        <p:nvSpPr>
          <p:cNvPr id="185" name="Shape 185"/>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Shape 43"/>
          <p:cNvSpPr/>
          <p:nvPr>
            <p:ph type="body" idx="1"/>
          </p:nvPr>
        </p:nvSpPr>
        <p:spPr>
          <a:prstGeom prst="rect">
            <a:avLst/>
          </a:prstGeom>
        </p:spPr>
        <p:txBody>
          <a:bodyPr lIns="0" tIns="0" rIns="0" bIns="0">
            <a:normAutofit fontScale="100000" lnSpcReduction="0"/>
          </a:bodyPr>
          <a:lstStyle/>
          <a:p>
            <a:pPr lvl="0" marL="339470" indent="-339470" defTabSz="452627">
              <a:spcBef>
                <a:spcPts val="1100"/>
              </a:spcBef>
              <a:buClr>
                <a:srgbClr val="000000"/>
              </a:buClr>
              <a:defRPr sz="1800">
                <a:uFillTx/>
              </a:defRPr>
            </a:pPr>
            <a:r>
              <a:rPr sz="3168">
                <a:uFill>
                  <a:solidFill/>
                </a:uFill>
              </a:rPr>
              <a:t>File handling lets us make Python open files (and retrieve the contents)</a:t>
            </a:r>
            <a:endParaRPr sz="3168">
              <a:uFill>
                <a:solidFill/>
              </a:uFill>
            </a:endParaRPr>
          </a:p>
          <a:p>
            <a:pPr lvl="0" marL="339470" indent="-339470" defTabSz="452627">
              <a:spcBef>
                <a:spcPts val="1100"/>
              </a:spcBef>
              <a:buClr>
                <a:srgbClr val="000000"/>
              </a:buClr>
              <a:defRPr sz="1800">
                <a:uFillTx/>
              </a:defRPr>
            </a:pPr>
            <a:r>
              <a:rPr sz="3168">
                <a:uFill>
                  <a:solidFill/>
                </a:uFill>
              </a:rPr>
              <a:t>The syntax is a bit tricky at first - lots of small parts we hadn't seen before</a:t>
            </a:r>
            <a:endParaRPr sz="3168">
              <a:uFill>
                <a:solidFill/>
              </a:uFill>
            </a:endParaRPr>
          </a:p>
          <a:p>
            <a:pPr lvl="0" marL="339470" indent="-339470" defTabSz="452627">
              <a:spcBef>
                <a:spcPts val="1100"/>
              </a:spcBef>
              <a:buClr>
                <a:srgbClr val="000000"/>
              </a:buClr>
              <a:defRPr sz="1800">
                <a:uFillTx/>
              </a:defRPr>
            </a:pPr>
            <a:r>
              <a:rPr sz="3168">
                <a:uFill>
                  <a:solidFill/>
                </a:uFill>
              </a:rPr>
              <a:t>We get the contents of the file as a string</a:t>
            </a:r>
            <a:endParaRPr sz="3168">
              <a:uFill>
                <a:solidFill/>
              </a:uFill>
            </a:endParaRPr>
          </a:p>
          <a:p>
            <a:pPr lvl="0" marL="339470" indent="-339470" defTabSz="452627">
              <a:spcBef>
                <a:spcPts val="1100"/>
              </a:spcBef>
              <a:buClr>
                <a:srgbClr val="000000"/>
              </a:buClr>
              <a:defRPr sz="1800">
                <a:uFillTx/>
              </a:defRPr>
            </a:pPr>
            <a:r>
              <a:rPr sz="3168">
                <a:uFill>
                  <a:solidFill/>
                </a:uFill>
              </a:rPr>
              <a:t>We can turn strings into lists</a:t>
            </a:r>
            <a:endParaRPr sz="3168">
              <a:uFill>
                <a:solidFill/>
              </a:uFill>
            </a:endParaRPr>
          </a:p>
          <a:p>
            <a:pPr lvl="0" marL="339470" indent="-339470" defTabSz="452627">
              <a:spcBef>
                <a:spcPts val="1100"/>
              </a:spcBef>
              <a:buClr>
                <a:srgbClr val="000000"/>
              </a:buClr>
              <a:defRPr sz="1800">
                <a:uFillTx/>
              </a:defRPr>
            </a:pPr>
            <a:r>
              <a:rPr sz="3168">
                <a:uFill>
                  <a:solidFill/>
                </a:uFill>
              </a:rPr>
              <a:t>We can loop over a list to do something with each line in this file</a:t>
            </a:r>
          </a:p>
        </p:txBody>
      </p:sp>
      <p:sp>
        <p:nvSpPr>
          <p:cNvPr id="44" name="Shape 44"/>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Lightning review</a:t>
            </a:r>
          </a:p>
        </p:txBody>
      </p:sp>
      <p:sp>
        <p:nvSpPr>
          <p:cNvPr id="45" name="Shape 45"/>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body" idx="1"/>
          </p:nvPr>
        </p:nvSpPr>
        <p:spPr>
          <a:prstGeom prst="rect">
            <a:avLst/>
          </a:prstGeom>
        </p:spPr>
        <p:txBody>
          <a:bodyPr lIns="0" tIns="0" rIns="0" bIns="0">
            <a:normAutofit fontScale="100000" lnSpcReduction="0"/>
          </a:bodyPr>
          <a:lstStyle/>
          <a:p>
            <a:pPr lvl="0" marL="0" indent="0">
              <a:spcBef>
                <a:spcPts val="1200"/>
              </a:spcBef>
              <a:buSzTx/>
              <a:buFontTx/>
              <a:buNone/>
              <a:defRPr sz="1800">
                <a:uFillTx/>
              </a:defRPr>
            </a:pPr>
            <a:r>
              <a:rPr sz="2700">
                <a:uFill>
                  <a:solidFill/>
                </a:uFill>
                <a:latin typeface="+mn-lt"/>
                <a:ea typeface="+mn-ea"/>
                <a:cs typeface="+mn-cs"/>
                <a:sym typeface="Century Gothic"/>
              </a:rPr>
              <a:t>If your function definition has default values, they must appear at the end!</a:t>
            </a:r>
            <a:endParaRPr sz="2700">
              <a:uFill>
                <a:solidFill/>
              </a:uFill>
              <a:latin typeface="+mn-lt"/>
              <a:ea typeface="+mn-ea"/>
              <a:cs typeface="+mn-cs"/>
              <a:sym typeface="Century Gothic"/>
            </a:endParaRPr>
          </a:p>
          <a:p>
            <a:pPr lvl="0" marL="0" indent="0">
              <a:spcBef>
                <a:spcPts val="1200"/>
              </a:spcBef>
              <a:buSzTx/>
              <a:buFontTx/>
              <a:buNone/>
              <a:defRPr sz="1800">
                <a:uFillTx/>
              </a:defRPr>
            </a:pPr>
            <a:endParaRPr sz="2700">
              <a:uFill>
                <a:solidFill/>
              </a:uFill>
              <a:latin typeface="+mn-lt"/>
              <a:ea typeface="+mn-ea"/>
              <a:cs typeface="+mn-cs"/>
              <a:sym typeface="Century Gothic"/>
            </a:endParaRPr>
          </a:p>
          <a:p>
            <a:pPr lvl="0" marL="0" indent="0">
              <a:spcBef>
                <a:spcPts val="1200"/>
              </a:spcBef>
              <a:buSzTx/>
              <a:buFontTx/>
              <a:buNone/>
              <a:defRPr sz="1800">
                <a:uFillTx/>
              </a:defRPr>
            </a:pPr>
            <a:r>
              <a:rPr sz="2700">
                <a:uFill>
                  <a:solidFill/>
                </a:uFill>
                <a:latin typeface="+mn-lt"/>
                <a:ea typeface="+mn-ea"/>
                <a:cs typeface="+mn-cs"/>
                <a:sym typeface="Century Gothic"/>
              </a:rPr>
              <a:t># This will give an error!     D:    D:     D:</a:t>
            </a:r>
            <a:endParaRPr sz="2700">
              <a:uFill>
                <a:solidFill/>
              </a:uFill>
              <a:latin typeface="+mn-lt"/>
              <a:ea typeface="+mn-ea"/>
              <a:cs typeface="+mn-cs"/>
              <a:sym typeface="Century Gothic"/>
            </a:endParaRPr>
          </a:p>
          <a:p>
            <a:pPr lvl="0" marL="0" indent="0">
              <a:spcBef>
                <a:spcPts val="1200"/>
              </a:spcBef>
              <a:buSzTx/>
              <a:buFontTx/>
              <a:buNone/>
              <a:defRPr sz="1800">
                <a:uFillTx/>
              </a:defRPr>
            </a:pPr>
            <a:r>
              <a:rPr b="1" sz="2700">
                <a:uFill>
                  <a:solidFill/>
                </a:uFill>
                <a:latin typeface="Courier New"/>
                <a:ea typeface="Courier New"/>
                <a:cs typeface="Courier New"/>
                <a:sym typeface="Courier New"/>
              </a:rPr>
              <a:t>def open_csv(delimiter=',', filename):</a:t>
            </a:r>
            <a:endParaRPr b="1" sz="2700">
              <a:uFill>
                <a:solidFill/>
              </a:uFill>
              <a:latin typeface="Courier New"/>
              <a:ea typeface="Courier New"/>
              <a:cs typeface="Courier New"/>
              <a:sym typeface="Courier New"/>
            </a:endParaRPr>
          </a:p>
          <a:p>
            <a:pPr lvl="0" marL="0" indent="0">
              <a:spcBef>
                <a:spcPts val="1200"/>
              </a:spcBef>
              <a:buSzTx/>
              <a:buFontTx/>
              <a:buNone/>
              <a:defRPr sz="1800">
                <a:uFillTx/>
              </a:defRPr>
            </a:pPr>
            <a:endParaRPr sz="2700">
              <a:uFill>
                <a:solidFill/>
              </a:uFill>
              <a:latin typeface="+mn-lt"/>
              <a:ea typeface="+mn-ea"/>
              <a:cs typeface="+mn-cs"/>
              <a:sym typeface="Century Gothic"/>
            </a:endParaRPr>
          </a:p>
          <a:p>
            <a:pPr lvl="0" marL="0" indent="0">
              <a:spcBef>
                <a:spcPts val="1200"/>
              </a:spcBef>
              <a:buSzTx/>
              <a:buFontTx/>
              <a:buNone/>
              <a:defRPr sz="1800">
                <a:uFillTx/>
              </a:defRPr>
            </a:pPr>
            <a:r>
              <a:rPr sz="2700">
                <a:uFill>
                  <a:solidFill/>
                </a:uFill>
                <a:latin typeface="+mn-lt"/>
                <a:ea typeface="+mn-ea"/>
                <a:cs typeface="+mn-cs"/>
                <a:sym typeface="Century Gothic"/>
              </a:rPr>
              <a:t># This is correct! :) :) :)</a:t>
            </a:r>
            <a:endParaRPr sz="2700">
              <a:uFill>
                <a:solidFill/>
              </a:uFill>
              <a:latin typeface="+mn-lt"/>
              <a:ea typeface="+mn-ea"/>
              <a:cs typeface="+mn-cs"/>
              <a:sym typeface="Century Gothic"/>
            </a:endParaRPr>
          </a:p>
          <a:p>
            <a:pPr lvl="0" marL="0" indent="0">
              <a:spcBef>
                <a:spcPts val="1200"/>
              </a:spcBef>
              <a:buSzTx/>
              <a:buFontTx/>
              <a:buNone/>
              <a:defRPr sz="1800">
                <a:uFillTx/>
              </a:defRPr>
            </a:pPr>
            <a:r>
              <a:rPr b="1" sz="2700">
                <a:uFill>
                  <a:solidFill/>
                </a:uFill>
                <a:latin typeface="Courier New"/>
                <a:ea typeface="Courier New"/>
                <a:cs typeface="Courier New"/>
                <a:sym typeface="Courier New"/>
              </a:rPr>
              <a:t>def open_csv(filename, delimiter=','):</a:t>
            </a:r>
          </a:p>
        </p:txBody>
      </p:sp>
      <p:sp>
        <p:nvSpPr>
          <p:cNvPr id="188" name="Shape 188"/>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Default Parameters</a:t>
            </a:r>
          </a:p>
        </p:txBody>
      </p:sp>
      <p:sp>
        <p:nvSpPr>
          <p:cNvPr id="189" name="Shape 189"/>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body" idx="1"/>
          </p:nvPr>
        </p:nvSpPr>
        <p:spPr>
          <a:prstGeom prst="rect">
            <a:avLst/>
          </a:prstGeom>
        </p:spPr>
        <p:txBody>
          <a:bodyPr lIns="0" tIns="0" rIns="0" bIns="0">
            <a:normAutofit fontScale="100000" lnSpcReduction="0"/>
          </a:bodyPr>
          <a:lstStyle/>
          <a:p>
            <a:pPr lvl="0" marL="0" indent="0">
              <a:spcBef>
                <a:spcPts val="1200"/>
              </a:spcBef>
              <a:buSzTx/>
              <a:buFontTx/>
              <a:buNone/>
              <a:defRPr sz="1800">
                <a:uFillTx/>
              </a:defRPr>
            </a:pPr>
            <a:r>
              <a:rPr sz="2700">
                <a:uFill>
                  <a:solidFill/>
                </a:uFill>
                <a:latin typeface="+mn-lt"/>
                <a:ea typeface="+mn-ea"/>
                <a:cs typeface="+mn-cs"/>
                <a:sym typeface="Century Gothic"/>
              </a:rPr>
              <a:t>In which order did you define your parameters?</a:t>
            </a:r>
            <a:endParaRPr sz="2700">
              <a:uFill>
                <a:solidFill/>
              </a:uFill>
              <a:latin typeface="+mn-lt"/>
              <a:ea typeface="+mn-ea"/>
              <a:cs typeface="+mn-cs"/>
              <a:sym typeface="Century Gothic"/>
            </a:endParaRPr>
          </a:p>
          <a:p>
            <a:pPr lvl="0" marL="0" indent="0">
              <a:spcBef>
                <a:spcPts val="1200"/>
              </a:spcBef>
              <a:buSzTx/>
              <a:buFontTx/>
              <a:buNone/>
              <a:defRPr sz="1800">
                <a:uFillTx/>
              </a:defRPr>
            </a:pPr>
            <a:endParaRPr sz="2700">
              <a:uFill>
                <a:solidFill/>
              </a:uFill>
              <a:latin typeface="+mn-lt"/>
              <a:ea typeface="+mn-ea"/>
              <a:cs typeface="+mn-cs"/>
              <a:sym typeface="Century Gothic"/>
            </a:endParaRPr>
          </a:p>
          <a:p>
            <a:pPr lvl="0" marL="0" indent="0">
              <a:spcBef>
                <a:spcPts val="1200"/>
              </a:spcBef>
              <a:buSzTx/>
              <a:buFontTx/>
              <a:buNone/>
              <a:defRPr sz="1800">
                <a:uFillTx/>
              </a:defRPr>
            </a:pPr>
            <a:r>
              <a:rPr sz="2700">
                <a:uFill>
                  <a:solidFill/>
                </a:uFill>
                <a:latin typeface="+mn-lt"/>
                <a:ea typeface="+mn-ea"/>
                <a:cs typeface="+mn-cs"/>
                <a:sym typeface="Century Gothic"/>
              </a:rPr>
              <a:t>Whatever order you defined them is the order you'll need to maintain when you call them.</a:t>
            </a:r>
            <a:endParaRPr sz="2700">
              <a:uFill>
                <a:solidFill/>
              </a:uFill>
              <a:latin typeface="+mn-lt"/>
              <a:ea typeface="+mn-ea"/>
              <a:cs typeface="+mn-cs"/>
              <a:sym typeface="Century Gothic"/>
            </a:endParaRPr>
          </a:p>
          <a:p>
            <a:pPr lvl="0" marL="0" indent="0">
              <a:spcBef>
                <a:spcPts val="1200"/>
              </a:spcBef>
              <a:buSzTx/>
              <a:buFontTx/>
              <a:buNone/>
              <a:defRPr sz="1800">
                <a:uFillTx/>
              </a:defRPr>
            </a:pPr>
            <a:endParaRPr sz="2700">
              <a:uFill>
                <a:solidFill/>
              </a:uFill>
              <a:latin typeface="+mn-lt"/>
              <a:ea typeface="+mn-ea"/>
              <a:cs typeface="+mn-cs"/>
              <a:sym typeface="Century Gothic"/>
            </a:endParaRPr>
          </a:p>
          <a:p>
            <a:pPr lvl="0" marL="0" indent="0">
              <a:spcBef>
                <a:spcPts val="1200"/>
              </a:spcBef>
              <a:buSzTx/>
              <a:buFontTx/>
              <a:buNone/>
              <a:defRPr sz="1800">
                <a:uFillTx/>
              </a:defRPr>
            </a:pPr>
            <a:r>
              <a:rPr sz="2700">
                <a:uFill>
                  <a:solidFill/>
                </a:uFill>
                <a:latin typeface="+mn-lt"/>
                <a:ea typeface="+mn-ea"/>
                <a:cs typeface="+mn-cs"/>
                <a:sym typeface="Century Gothic"/>
              </a:rPr>
              <a:t>This is why default parameters need to go at the end of a definition.</a:t>
            </a:r>
          </a:p>
        </p:txBody>
      </p:sp>
      <p:sp>
        <p:nvSpPr>
          <p:cNvPr id="194" name="Shape 194"/>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position matters!</a:t>
            </a:r>
          </a:p>
        </p:txBody>
      </p:sp>
      <p:sp>
        <p:nvSpPr>
          <p:cNvPr id="195" name="Shape 195"/>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body" idx="1"/>
          </p:nvPr>
        </p:nvSpPr>
        <p:spPr>
          <a:prstGeom prst="rect">
            <a:avLst/>
          </a:prstGeom>
        </p:spPr>
        <p:txBody>
          <a:bodyPr lIns="0" tIns="0" rIns="0" bIns="0">
            <a:normAutofit fontScale="100000" lnSpcReduction="0"/>
          </a:bodyPr>
          <a:lstStyle/>
          <a:p>
            <a:pPr lvl="0" marL="0" indent="0" defTabSz="438911">
              <a:spcBef>
                <a:spcPts val="1100"/>
              </a:spcBef>
              <a:buSzTx/>
              <a:buFontTx/>
              <a:buNone/>
              <a:defRPr sz="1800">
                <a:uFillTx/>
              </a:defRPr>
            </a:pPr>
            <a:r>
              <a:rPr sz="2592">
                <a:uFill>
                  <a:solidFill/>
                </a:uFill>
                <a:latin typeface="+mn-lt"/>
                <a:ea typeface="+mn-ea"/>
                <a:cs typeface="+mn-cs"/>
                <a:sym typeface="Century Gothic"/>
              </a:rPr>
              <a:t>Whatever order you defined your parameters is the order you'll need to maintain when you call them.</a:t>
            </a:r>
            <a:endParaRPr sz="2592">
              <a:uFill>
                <a:solidFill/>
              </a:uFill>
              <a:latin typeface="+mn-lt"/>
              <a:ea typeface="+mn-ea"/>
              <a:cs typeface="+mn-cs"/>
              <a:sym typeface="Century Gothic"/>
            </a:endParaRPr>
          </a:p>
          <a:p>
            <a:pPr lvl="0" marL="0" indent="0" defTabSz="438911">
              <a:spcBef>
                <a:spcPts val="1100"/>
              </a:spcBef>
              <a:buSzTx/>
              <a:buFontTx/>
              <a:buNone/>
              <a:defRPr sz="1800">
                <a:uFillTx/>
              </a:defRPr>
            </a:pPr>
            <a:endParaRPr sz="2592">
              <a:uFill>
                <a:solidFill/>
              </a:uFill>
              <a:latin typeface="+mn-lt"/>
              <a:ea typeface="+mn-ea"/>
              <a:cs typeface="+mn-cs"/>
              <a:sym typeface="Century Gothic"/>
            </a:endParaRPr>
          </a:p>
          <a:p>
            <a:pPr lvl="0" marL="0" indent="0" defTabSz="438911">
              <a:spcBef>
                <a:spcPts val="1100"/>
              </a:spcBef>
              <a:buSzTx/>
              <a:buFontTx/>
              <a:buNone/>
              <a:defRPr sz="1800">
                <a:uFillTx/>
              </a:defRPr>
            </a:pPr>
            <a:r>
              <a:rPr b="1" sz="2496">
                <a:uFill>
                  <a:solidFill/>
                </a:uFill>
                <a:latin typeface="Courier New"/>
                <a:ea typeface="Courier New"/>
                <a:cs typeface="Courier New"/>
                <a:sym typeface="Courier New"/>
              </a:rPr>
              <a:t>def upload_events(events_file, location):</a:t>
            </a:r>
            <a:endParaRPr b="1" sz="2496">
              <a:uFill>
                <a:solidFill/>
              </a:uFill>
              <a:latin typeface="Courier New"/>
              <a:ea typeface="Courier New"/>
              <a:cs typeface="Courier New"/>
              <a:sym typeface="Courier New"/>
            </a:endParaRPr>
          </a:p>
          <a:p>
            <a:pPr lvl="0" marL="0" indent="0" defTabSz="438911">
              <a:spcBef>
                <a:spcPts val="1100"/>
              </a:spcBef>
              <a:buSzTx/>
              <a:buFontTx/>
              <a:buNone/>
              <a:defRPr sz="1800">
                <a:uFillTx/>
              </a:defRPr>
            </a:pPr>
            <a:r>
              <a:rPr b="1" sz="2496">
                <a:uFill>
                  <a:solidFill/>
                </a:uFill>
                <a:latin typeface="Courier New"/>
                <a:ea typeface="Courier New"/>
                <a:cs typeface="Courier New"/>
                <a:sym typeface="Courier New"/>
              </a:rPr>
              <a:t>		… (assume the code is here) …</a:t>
            </a:r>
            <a:endParaRPr b="1" sz="2496">
              <a:uFill>
                <a:solidFill/>
              </a:uFill>
              <a:latin typeface="Courier New"/>
              <a:ea typeface="Courier New"/>
              <a:cs typeface="Courier New"/>
              <a:sym typeface="Courier New"/>
            </a:endParaRPr>
          </a:p>
          <a:p>
            <a:pPr lvl="0" marL="0" indent="0" defTabSz="438911">
              <a:spcBef>
                <a:spcPts val="1100"/>
              </a:spcBef>
              <a:buSzTx/>
              <a:buFontTx/>
              <a:buNone/>
              <a:defRPr sz="1800">
                <a:uFillTx/>
              </a:defRPr>
            </a:pPr>
            <a:endParaRPr sz="2592">
              <a:uFill>
                <a:solidFill/>
              </a:uFill>
              <a:latin typeface="+mn-lt"/>
              <a:ea typeface="+mn-ea"/>
              <a:cs typeface="+mn-cs"/>
              <a:sym typeface="Century Gothic"/>
            </a:endParaRPr>
          </a:p>
          <a:p>
            <a:pPr lvl="0" marL="0" indent="0" defTabSz="438911">
              <a:spcBef>
                <a:spcPts val="1100"/>
              </a:spcBef>
              <a:buSzTx/>
              <a:buFontTx/>
              <a:buNone/>
              <a:defRPr sz="1800">
                <a:uFillTx/>
              </a:defRPr>
            </a:pPr>
            <a:r>
              <a:rPr b="1" sz="2208">
                <a:uFill>
                  <a:solidFill/>
                </a:uFill>
                <a:latin typeface="Courier New"/>
                <a:ea typeface="Courier New"/>
                <a:cs typeface="Courier New"/>
                <a:sym typeface="Courier New"/>
              </a:rPr>
              <a:t># Wrong!</a:t>
            </a:r>
            <a:endParaRPr b="1" sz="2208">
              <a:uFill>
                <a:solidFill/>
              </a:uFill>
              <a:latin typeface="Courier New"/>
              <a:ea typeface="Courier New"/>
              <a:cs typeface="Courier New"/>
              <a:sym typeface="Courier New"/>
            </a:endParaRPr>
          </a:p>
          <a:p>
            <a:pPr lvl="0" marL="0" indent="0" defTabSz="438911">
              <a:spcBef>
                <a:spcPts val="1100"/>
              </a:spcBef>
              <a:buSzTx/>
              <a:buFontTx/>
              <a:buNone/>
              <a:defRPr sz="1800">
                <a:uFillTx/>
              </a:defRPr>
            </a:pPr>
            <a:r>
              <a:rPr b="1" sz="2208">
                <a:uFill>
                  <a:solidFill/>
                </a:uFill>
                <a:latin typeface="Courier New"/>
                <a:ea typeface="Courier New"/>
                <a:cs typeface="Courier New"/>
                <a:sym typeface="Courier New"/>
              </a:rPr>
              <a:t>upload_events(</a:t>
            </a:r>
            <a:r>
              <a:rPr b="1" sz="2208">
                <a:solidFill>
                  <a:srgbClr val="9A403E"/>
                </a:solidFill>
                <a:uFill>
                  <a:solidFill/>
                </a:uFill>
                <a:latin typeface="Courier New"/>
                <a:ea typeface="Courier New"/>
                <a:cs typeface="Courier New"/>
                <a:sym typeface="Courier New"/>
              </a:rPr>
              <a:t>"New York"</a:t>
            </a:r>
            <a:r>
              <a:rPr b="1" sz="2208">
                <a:uFill>
                  <a:solidFill/>
                </a:uFill>
                <a:latin typeface="Courier New"/>
                <a:ea typeface="Courier New"/>
                <a:cs typeface="Courier New"/>
                <a:sym typeface="Courier New"/>
              </a:rPr>
              <a:t>, </a:t>
            </a:r>
            <a:r>
              <a:rPr b="1" sz="2208">
                <a:solidFill>
                  <a:srgbClr val="9A403E"/>
                </a:solidFill>
                <a:uFill>
                  <a:solidFill/>
                </a:uFill>
                <a:latin typeface="Courier New"/>
                <a:ea typeface="Courier New"/>
                <a:cs typeface="Courier New"/>
                <a:sym typeface="Courier New"/>
              </a:rPr>
              <a:t>"events.csv"</a:t>
            </a:r>
            <a:r>
              <a:rPr b="1" sz="2208">
                <a:uFill>
                  <a:solidFill/>
                </a:uFill>
                <a:latin typeface="Courier New"/>
                <a:ea typeface="Courier New"/>
                <a:cs typeface="Courier New"/>
                <a:sym typeface="Courier New"/>
              </a:rPr>
              <a:t>) </a:t>
            </a:r>
          </a:p>
        </p:txBody>
      </p:sp>
      <p:sp>
        <p:nvSpPr>
          <p:cNvPr id="200" name="Shape 200"/>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position matters!</a:t>
            </a:r>
          </a:p>
        </p:txBody>
      </p:sp>
      <p:sp>
        <p:nvSpPr>
          <p:cNvPr id="201" name="Shape 201"/>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body" idx="1"/>
          </p:nvPr>
        </p:nvSpPr>
        <p:spPr>
          <a:prstGeom prst="rect">
            <a:avLst/>
          </a:prstGeom>
        </p:spPr>
        <p:txBody>
          <a:bodyPr lIns="0" tIns="0" rIns="0" bIns="0">
            <a:normAutofit fontScale="100000" lnSpcReduction="0"/>
          </a:bodyPr>
          <a:lstStyle/>
          <a:p>
            <a:pPr lvl="0" marL="0" indent="0" defTabSz="429768">
              <a:spcBef>
                <a:spcPts val="1100"/>
              </a:spcBef>
              <a:buSzTx/>
              <a:buFontTx/>
              <a:buNone/>
              <a:defRPr sz="1800">
                <a:uFillTx/>
              </a:defRPr>
            </a:pPr>
            <a:r>
              <a:rPr sz="2538">
                <a:uFill>
                  <a:solidFill/>
                </a:uFill>
                <a:latin typeface="+mn-lt"/>
                <a:ea typeface="+mn-ea"/>
                <a:cs typeface="+mn-cs"/>
                <a:sym typeface="Century Gothic"/>
              </a:rPr>
              <a:t>If you don't like this rule, break it!  You can tell which parameter belongs to which variable during your function call.</a:t>
            </a:r>
            <a:endParaRPr sz="2538">
              <a:uFill>
                <a:solidFill/>
              </a:uFill>
              <a:latin typeface="+mn-lt"/>
              <a:ea typeface="+mn-ea"/>
              <a:cs typeface="+mn-cs"/>
              <a:sym typeface="Century Gothic"/>
            </a:endParaRPr>
          </a:p>
          <a:p>
            <a:pPr lvl="0" marL="0" indent="0" defTabSz="429768">
              <a:spcBef>
                <a:spcPts val="1100"/>
              </a:spcBef>
              <a:buSzTx/>
              <a:buFontTx/>
              <a:buNone/>
              <a:defRPr sz="1800">
                <a:uFillTx/>
              </a:defRPr>
            </a:pPr>
            <a:endParaRPr b="1" sz="2162">
              <a:uFill>
                <a:solidFill/>
              </a:uFill>
              <a:latin typeface="Courier New"/>
              <a:ea typeface="Courier New"/>
              <a:cs typeface="Courier New"/>
              <a:sym typeface="Courier New"/>
            </a:endParaRPr>
          </a:p>
          <a:p>
            <a:pPr lvl="0" marL="0" indent="0" defTabSz="429768">
              <a:spcBef>
                <a:spcPts val="1100"/>
              </a:spcBef>
              <a:buSzTx/>
              <a:buFontTx/>
              <a:buNone/>
              <a:defRPr sz="1800">
                <a:uFillTx/>
              </a:defRPr>
            </a:pPr>
            <a:r>
              <a:rPr b="1" sz="2162">
                <a:uFill>
                  <a:solidFill/>
                </a:uFill>
                <a:latin typeface="Courier New"/>
                <a:ea typeface="Courier New"/>
                <a:cs typeface="Courier New"/>
                <a:sym typeface="Courier New"/>
              </a:rPr>
              <a:t># Wrong!</a:t>
            </a:r>
            <a:endParaRPr b="1" sz="2162">
              <a:uFill>
                <a:solidFill/>
              </a:uFill>
              <a:latin typeface="Courier New"/>
              <a:ea typeface="Courier New"/>
              <a:cs typeface="Courier New"/>
              <a:sym typeface="Courier New"/>
            </a:endParaRPr>
          </a:p>
          <a:p>
            <a:pPr lvl="0" marL="0" indent="0" defTabSz="429768">
              <a:spcBef>
                <a:spcPts val="1100"/>
              </a:spcBef>
              <a:buSzTx/>
              <a:buFontTx/>
              <a:buNone/>
              <a:defRPr sz="1800">
                <a:uFillTx/>
              </a:defRPr>
            </a:pPr>
            <a:r>
              <a:rPr b="1" sz="2162">
                <a:uFill>
                  <a:solidFill/>
                </a:uFill>
                <a:latin typeface="Courier New"/>
                <a:ea typeface="Courier New"/>
                <a:cs typeface="Courier New"/>
                <a:sym typeface="Courier New"/>
              </a:rPr>
              <a:t>upload_events(</a:t>
            </a:r>
            <a:r>
              <a:rPr b="1" sz="2162">
                <a:solidFill>
                  <a:srgbClr val="9A403E"/>
                </a:solidFill>
                <a:uFill>
                  <a:solidFill/>
                </a:uFill>
                <a:latin typeface="Courier New"/>
                <a:ea typeface="Courier New"/>
                <a:cs typeface="Courier New"/>
                <a:sym typeface="Courier New"/>
              </a:rPr>
              <a:t>"New York"</a:t>
            </a:r>
            <a:r>
              <a:rPr b="1" sz="2162">
                <a:uFill>
                  <a:solidFill/>
                </a:uFill>
                <a:latin typeface="Courier New"/>
                <a:ea typeface="Courier New"/>
                <a:cs typeface="Courier New"/>
                <a:sym typeface="Courier New"/>
              </a:rPr>
              <a:t>, </a:t>
            </a:r>
            <a:r>
              <a:rPr b="1" sz="2162">
                <a:solidFill>
                  <a:srgbClr val="9A403E"/>
                </a:solidFill>
                <a:uFill>
                  <a:solidFill/>
                </a:uFill>
                <a:latin typeface="Courier New"/>
                <a:ea typeface="Courier New"/>
                <a:cs typeface="Courier New"/>
                <a:sym typeface="Courier New"/>
              </a:rPr>
              <a:t>"events.csv"</a:t>
            </a:r>
            <a:r>
              <a:rPr b="1" sz="2162">
                <a:uFill>
                  <a:solidFill/>
                </a:uFill>
                <a:latin typeface="Courier New"/>
                <a:ea typeface="Courier New"/>
                <a:cs typeface="Courier New"/>
                <a:sym typeface="Courier New"/>
              </a:rPr>
              <a:t>)</a:t>
            </a:r>
            <a:endParaRPr b="1" sz="2162">
              <a:uFill>
                <a:solidFill/>
              </a:uFill>
              <a:latin typeface="Courier New"/>
              <a:ea typeface="Courier New"/>
              <a:cs typeface="Courier New"/>
              <a:sym typeface="Courier New"/>
            </a:endParaRPr>
          </a:p>
          <a:p>
            <a:pPr lvl="0" marL="0" indent="0" defTabSz="429768">
              <a:spcBef>
                <a:spcPts val="1100"/>
              </a:spcBef>
              <a:buSzTx/>
              <a:buFontTx/>
              <a:buNone/>
              <a:defRPr sz="1800">
                <a:uFillTx/>
              </a:defRPr>
            </a:pPr>
            <a:endParaRPr b="1" sz="2162">
              <a:uFill>
                <a:solidFill/>
              </a:uFill>
              <a:latin typeface="Courier New"/>
              <a:ea typeface="Courier New"/>
              <a:cs typeface="Courier New"/>
              <a:sym typeface="Courier New"/>
            </a:endParaRPr>
          </a:p>
          <a:p>
            <a:pPr lvl="0" marL="0" indent="0" defTabSz="429768">
              <a:spcBef>
                <a:spcPts val="1100"/>
              </a:spcBef>
              <a:buSzTx/>
              <a:buFontTx/>
              <a:buNone/>
              <a:defRPr sz="1800">
                <a:uFillTx/>
              </a:defRPr>
            </a:pPr>
            <a:r>
              <a:rPr b="1" sz="2162">
                <a:uFill>
                  <a:solidFill/>
                </a:uFill>
                <a:latin typeface="Courier New"/>
                <a:ea typeface="Courier New"/>
                <a:cs typeface="Courier New"/>
                <a:sym typeface="Courier New"/>
              </a:rPr>
              <a:t># Yay!</a:t>
            </a:r>
            <a:endParaRPr b="1" sz="2162">
              <a:uFill>
                <a:solidFill/>
              </a:uFill>
              <a:latin typeface="Courier New"/>
              <a:ea typeface="Courier New"/>
              <a:cs typeface="Courier New"/>
              <a:sym typeface="Courier New"/>
            </a:endParaRPr>
          </a:p>
          <a:p>
            <a:pPr lvl="0" marL="0" indent="0" defTabSz="429768">
              <a:spcBef>
                <a:spcPts val="1100"/>
              </a:spcBef>
              <a:buSzTx/>
              <a:buFontTx/>
              <a:buNone/>
              <a:defRPr sz="1800">
                <a:uFillTx/>
              </a:defRPr>
            </a:pPr>
            <a:r>
              <a:rPr b="1" sz="2162">
                <a:uFill>
                  <a:solidFill/>
                </a:uFill>
                <a:latin typeface="Courier New"/>
                <a:ea typeface="Courier New"/>
                <a:cs typeface="Courier New"/>
                <a:sym typeface="Courier New"/>
              </a:rPr>
              <a:t>upload_events(location="New York", events_file="events.csv")</a:t>
            </a:r>
          </a:p>
        </p:txBody>
      </p:sp>
      <p:sp>
        <p:nvSpPr>
          <p:cNvPr id="206" name="Shape 206"/>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56615">
              <a:spcBef>
                <a:spcPts val="700"/>
              </a:spcBef>
              <a:defRPr cap="all" sz="3120">
                <a:latin typeface="+mn-lt"/>
                <a:ea typeface="+mn-ea"/>
                <a:cs typeface="+mn-cs"/>
                <a:sym typeface="Century Gothic"/>
              </a:defRPr>
            </a:lvl1pPr>
          </a:lstStyle>
          <a:p>
            <a:pPr lvl="0">
              <a:defRPr cap="none" sz="1800">
                <a:uFillTx/>
              </a:defRPr>
            </a:pPr>
            <a:r>
              <a:rPr cap="all" sz="3120">
                <a:uFill>
                  <a:solidFill/>
                </a:uFill>
              </a:rPr>
              <a:t>position matters, except when it doesn't</a:t>
            </a:r>
          </a:p>
        </p:txBody>
      </p:sp>
      <p:sp>
        <p:nvSpPr>
          <p:cNvPr id="207" name="Shape 207"/>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body" idx="1"/>
          </p:nvPr>
        </p:nvSpPr>
        <p:spPr>
          <a:prstGeom prst="rect">
            <a:avLst/>
          </a:prstGeom>
        </p:spPr>
        <p:txBody>
          <a:bodyPr lIns="0" tIns="0" rIns="0" bIns="0">
            <a:normAutofit fontScale="100000" lnSpcReduction="0"/>
          </a:bodyPr>
          <a:lstStyle/>
          <a:p>
            <a:pPr lvl="0" marL="0" indent="0" defTabSz="434340">
              <a:spcBef>
                <a:spcPts val="1100"/>
              </a:spcBef>
              <a:buSzTx/>
              <a:buFontTx/>
              <a:buNone/>
              <a:defRPr sz="1800">
                <a:uFillTx/>
              </a:defRPr>
            </a:pPr>
            <a:r>
              <a:rPr sz="2660">
                <a:uFill>
                  <a:solidFill/>
                </a:uFill>
                <a:latin typeface="+mn-lt"/>
                <a:ea typeface="+mn-ea"/>
                <a:cs typeface="+mn-cs"/>
                <a:sym typeface="Century Gothic"/>
              </a:rPr>
              <a:t>Syntax:</a:t>
            </a:r>
            <a:endParaRPr sz="2660">
              <a:uFill>
                <a:solidFill/>
              </a:uFill>
              <a:latin typeface="+mn-lt"/>
              <a:ea typeface="+mn-ea"/>
              <a:cs typeface="+mn-cs"/>
              <a:sym typeface="Century Gothic"/>
            </a:endParaRPr>
          </a:p>
          <a:p>
            <a:pPr lvl="0" marL="0" indent="0" defTabSz="434340">
              <a:spcBef>
                <a:spcPts val="1100"/>
              </a:spcBef>
              <a:buSzTx/>
              <a:buFontTx/>
              <a:buNone/>
              <a:defRPr sz="1800">
                <a:uFillTx/>
              </a:defRPr>
            </a:pPr>
            <a:r>
              <a:rPr sz="2280">
                <a:uFill>
                  <a:solidFill/>
                </a:uFill>
                <a:latin typeface="+mn-lt"/>
                <a:ea typeface="+mn-ea"/>
                <a:cs typeface="+mn-cs"/>
                <a:sym typeface="Century Gothic"/>
              </a:rPr>
              <a:t>return_value = function(parameter, other_parameter)</a:t>
            </a:r>
            <a:endParaRPr sz="2280">
              <a:uFill>
                <a:solidFill/>
              </a:uFill>
              <a:latin typeface="+mn-lt"/>
              <a:ea typeface="+mn-ea"/>
              <a:cs typeface="+mn-cs"/>
              <a:sym typeface="Century Gothic"/>
            </a:endParaRPr>
          </a:p>
          <a:p>
            <a:pPr lvl="0" marL="0" indent="0" defTabSz="434340">
              <a:spcBef>
                <a:spcPts val="1100"/>
              </a:spcBef>
              <a:buSzTx/>
              <a:buFontTx/>
              <a:buNone/>
              <a:defRPr sz="1800">
                <a:uFillTx/>
              </a:defRPr>
            </a:pPr>
            <a:endParaRPr sz="2660">
              <a:uFill>
                <a:solidFill/>
              </a:uFill>
              <a:latin typeface="+mn-lt"/>
              <a:ea typeface="+mn-ea"/>
              <a:cs typeface="+mn-cs"/>
              <a:sym typeface="Century Gothic"/>
            </a:endParaRPr>
          </a:p>
          <a:p>
            <a:pPr lvl="0" marL="0" indent="0" defTabSz="434340">
              <a:spcBef>
                <a:spcPts val="1100"/>
              </a:spcBef>
              <a:buSzTx/>
              <a:buFontTx/>
              <a:buNone/>
              <a:defRPr sz="1800">
                <a:uFillTx/>
              </a:defRPr>
            </a:pPr>
            <a:r>
              <a:rPr b="1" sz="2660">
                <a:uFill>
                  <a:solidFill/>
                </a:uFill>
                <a:latin typeface="Courier New"/>
                <a:ea typeface="Courier New"/>
                <a:cs typeface="Courier New"/>
                <a:sym typeface="Courier New"/>
              </a:rPr>
              <a:t>phone = phone.replace("-", "")</a:t>
            </a:r>
            <a:endParaRPr b="1" sz="2660">
              <a:uFill>
                <a:solidFill/>
              </a:uFill>
              <a:latin typeface="Courier New"/>
              <a:ea typeface="Courier New"/>
              <a:cs typeface="Courier New"/>
              <a:sym typeface="Courier New"/>
            </a:endParaRPr>
          </a:p>
          <a:p>
            <a:pPr lvl="0" marL="0" indent="0" defTabSz="434340">
              <a:spcBef>
                <a:spcPts val="1100"/>
              </a:spcBef>
              <a:buSzTx/>
              <a:buFontTx/>
              <a:buNone/>
              <a:defRPr sz="1800">
                <a:uFillTx/>
              </a:defRPr>
            </a:pPr>
            <a:r>
              <a:rPr b="1" sz="2660">
                <a:uFill>
                  <a:solidFill/>
                </a:uFill>
                <a:latin typeface="Courier New"/>
                <a:ea typeface="Courier New"/>
                <a:cs typeface="Courier New"/>
                <a:sym typeface="Courier New"/>
              </a:rPr>
              <a:t>bread = int(bread)</a:t>
            </a:r>
            <a:endParaRPr b="1" sz="2660">
              <a:uFill>
                <a:solidFill/>
              </a:uFill>
              <a:latin typeface="Courier New"/>
              <a:ea typeface="Courier New"/>
              <a:cs typeface="Courier New"/>
              <a:sym typeface="Courier New"/>
            </a:endParaRPr>
          </a:p>
          <a:p>
            <a:pPr lvl="0" marL="0" indent="0" defTabSz="434340">
              <a:spcBef>
                <a:spcPts val="1100"/>
              </a:spcBef>
              <a:buSzTx/>
              <a:buFontTx/>
              <a:buNone/>
              <a:defRPr sz="1800">
                <a:uFillTx/>
              </a:defRPr>
            </a:pPr>
            <a:r>
              <a:rPr b="1" sz="2660">
                <a:uFill>
                  <a:solidFill/>
                </a:uFill>
                <a:latin typeface="Courier New"/>
                <a:ea typeface="Courier New"/>
                <a:cs typeface="Courier New"/>
                <a:sym typeface="Courier New"/>
              </a:rPr>
              <a:t>print len(article)</a:t>
            </a:r>
            <a:endParaRPr b="1" sz="2660">
              <a:uFill>
                <a:solidFill/>
              </a:uFill>
              <a:latin typeface="Courier New"/>
              <a:ea typeface="Courier New"/>
              <a:cs typeface="Courier New"/>
              <a:sym typeface="Courier New"/>
            </a:endParaRPr>
          </a:p>
          <a:p>
            <a:pPr lvl="0" marL="0" indent="0" defTabSz="434340">
              <a:spcBef>
                <a:spcPts val="1100"/>
              </a:spcBef>
              <a:buSzTx/>
              <a:buFontTx/>
              <a:buNone/>
              <a:defRPr sz="1800">
                <a:uFillTx/>
              </a:defRPr>
            </a:pPr>
            <a:r>
              <a:rPr b="1" sz="2660">
                <a:uFill>
                  <a:solidFill/>
                </a:uFill>
                <a:latin typeface="Courier New"/>
                <a:ea typeface="Courier New"/>
                <a:cs typeface="Courier New"/>
                <a:sym typeface="Courier New"/>
              </a:rPr>
              <a:t>attendees.append('Amanda')</a:t>
            </a:r>
            <a:endParaRPr b="1" sz="2660">
              <a:uFill>
                <a:solidFill/>
              </a:uFill>
              <a:latin typeface="Courier New"/>
              <a:ea typeface="Courier New"/>
              <a:cs typeface="Courier New"/>
              <a:sym typeface="Courier New"/>
            </a:endParaRPr>
          </a:p>
          <a:p>
            <a:pPr lvl="0" marL="0" indent="0" defTabSz="434340">
              <a:spcBef>
                <a:spcPts val="1100"/>
              </a:spcBef>
              <a:buSzTx/>
              <a:buFontTx/>
              <a:buNone/>
              <a:defRPr sz="1800">
                <a:uFillTx/>
              </a:defRPr>
            </a:pPr>
            <a:r>
              <a:rPr b="1" sz="2660">
                <a:uFill>
                  <a:solidFill/>
                </a:uFill>
                <a:latin typeface="Courier New"/>
                <a:ea typeface="Courier New"/>
                <a:cs typeface="Courier New"/>
                <a:sym typeface="Courier New"/>
              </a:rPr>
              <a:t>for index, word in enumerate(article): …</a:t>
            </a:r>
          </a:p>
        </p:txBody>
      </p:sp>
      <p:sp>
        <p:nvSpPr>
          <p:cNvPr id="210" name="Shape 210"/>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48055">
              <a:spcBef>
                <a:spcPts val="900"/>
              </a:spcBef>
              <a:defRPr cap="all" sz="3920">
                <a:latin typeface="+mn-lt"/>
                <a:ea typeface="+mn-ea"/>
                <a:cs typeface="+mn-cs"/>
                <a:sym typeface="Century Gothic"/>
              </a:defRPr>
            </a:lvl1pPr>
          </a:lstStyle>
          <a:p>
            <a:pPr lvl="0">
              <a:defRPr cap="none" sz="1800">
                <a:uFillTx/>
              </a:defRPr>
            </a:pPr>
            <a:r>
              <a:rPr cap="all" sz="3920">
                <a:uFill>
                  <a:solidFill/>
                </a:uFill>
              </a:rPr>
              <a:t>Return values we've seen before</a:t>
            </a:r>
          </a:p>
        </p:txBody>
      </p:sp>
      <p:sp>
        <p:nvSpPr>
          <p:cNvPr id="211" name="Shape 211"/>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body" idx="1"/>
          </p:nvPr>
        </p:nvSpPr>
        <p:spPr>
          <a:prstGeom prst="rect">
            <a:avLst/>
          </a:prstGeom>
        </p:spPr>
        <p:txBody>
          <a:bodyPr lIns="0" tIns="0" rIns="0" bIns="0">
            <a:normAutofit fontScale="100000" lnSpcReduction="0"/>
          </a:bodyPr>
          <a:lstStyle/>
          <a:p>
            <a:pPr lvl="0" marL="0" indent="0" defTabSz="443484">
              <a:spcBef>
                <a:spcPts val="1100"/>
              </a:spcBef>
              <a:buSzTx/>
              <a:buFontTx/>
              <a:buNone/>
              <a:defRPr sz="1800">
                <a:uFillTx/>
              </a:defRPr>
            </a:pPr>
            <a:r>
              <a:rPr sz="2619">
                <a:uFill>
                  <a:solidFill/>
                </a:uFill>
                <a:latin typeface="+mn-lt"/>
                <a:ea typeface="+mn-ea"/>
                <a:cs typeface="+mn-cs"/>
                <a:sym typeface="Century Gothic"/>
              </a:rPr>
              <a:t>All functions return some value.</a:t>
            </a:r>
            <a:endParaRPr sz="2619">
              <a:uFill>
                <a:solidFill/>
              </a:uFill>
              <a:latin typeface="+mn-lt"/>
              <a:ea typeface="+mn-ea"/>
              <a:cs typeface="+mn-cs"/>
              <a:sym typeface="Century Gothic"/>
            </a:endParaRPr>
          </a:p>
          <a:p>
            <a:pPr lvl="0" marL="0" indent="0" defTabSz="443484">
              <a:spcBef>
                <a:spcPts val="1100"/>
              </a:spcBef>
              <a:buSzTx/>
              <a:buFontTx/>
              <a:buNone/>
              <a:defRPr sz="1800">
                <a:uFillTx/>
              </a:defRPr>
            </a:pPr>
            <a:endParaRPr sz="2619">
              <a:uFill>
                <a:solidFill/>
              </a:uFill>
              <a:latin typeface="+mn-lt"/>
              <a:ea typeface="+mn-ea"/>
              <a:cs typeface="+mn-cs"/>
              <a:sym typeface="Century Gothic"/>
            </a:endParaRPr>
          </a:p>
          <a:p>
            <a:pPr lvl="0" marL="0" indent="0" defTabSz="443484">
              <a:spcBef>
                <a:spcPts val="1100"/>
              </a:spcBef>
              <a:buSzTx/>
              <a:buFontTx/>
              <a:buNone/>
              <a:defRPr sz="1800">
                <a:uFillTx/>
              </a:defRPr>
            </a:pPr>
            <a:r>
              <a:rPr sz="2619">
                <a:uFill>
                  <a:solidFill/>
                </a:uFill>
                <a:latin typeface="+mn-lt"/>
                <a:ea typeface="+mn-ea"/>
                <a:cs typeface="+mn-cs"/>
                <a:sym typeface="Century Gothic"/>
              </a:rPr>
              <a:t>Often, you have a parameter that needs some processing.  You pass it through your function, and the function returns it after making some changes.</a:t>
            </a:r>
            <a:endParaRPr sz="2619">
              <a:uFill>
                <a:solidFill/>
              </a:uFill>
              <a:latin typeface="+mn-lt"/>
              <a:ea typeface="+mn-ea"/>
              <a:cs typeface="+mn-cs"/>
              <a:sym typeface="Century Gothic"/>
            </a:endParaRPr>
          </a:p>
          <a:p>
            <a:pPr lvl="0" marL="0" indent="0" defTabSz="443484">
              <a:spcBef>
                <a:spcPts val="1100"/>
              </a:spcBef>
              <a:buSzTx/>
              <a:buFontTx/>
              <a:buNone/>
              <a:defRPr sz="1800">
                <a:uFillTx/>
              </a:defRPr>
            </a:pPr>
            <a:endParaRPr sz="2619">
              <a:uFill>
                <a:solidFill/>
              </a:uFill>
              <a:latin typeface="+mn-lt"/>
              <a:ea typeface="+mn-ea"/>
              <a:cs typeface="+mn-cs"/>
              <a:sym typeface="Century Gothic"/>
            </a:endParaRPr>
          </a:p>
          <a:p>
            <a:pPr lvl="0" marL="0" indent="0" defTabSz="443484">
              <a:spcBef>
                <a:spcPts val="1100"/>
              </a:spcBef>
              <a:buSzTx/>
              <a:buFontTx/>
              <a:buNone/>
              <a:defRPr sz="1800">
                <a:uFillTx/>
              </a:defRPr>
            </a:pPr>
            <a:r>
              <a:rPr sz="2619">
                <a:uFill>
                  <a:solidFill/>
                </a:uFill>
                <a:latin typeface="+mn-lt"/>
                <a:ea typeface="+mn-ea"/>
                <a:cs typeface="+mn-cs"/>
                <a:sym typeface="Century Gothic"/>
              </a:rPr>
              <a:t>What makes sense for the type of function you're creating?</a:t>
            </a:r>
          </a:p>
        </p:txBody>
      </p:sp>
      <p:sp>
        <p:nvSpPr>
          <p:cNvPr id="216" name="Shape 216"/>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Return values</a:t>
            </a:r>
          </a:p>
        </p:txBody>
      </p:sp>
      <p:sp>
        <p:nvSpPr>
          <p:cNvPr id="217" name="Shape 217"/>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body" idx="1"/>
          </p:nvPr>
        </p:nvSpPr>
        <p:spPr>
          <a:prstGeom prst="rect">
            <a:avLst/>
          </a:prstGeom>
        </p:spPr>
        <p:txBody>
          <a:bodyPr lIns="0" tIns="0" rIns="0" bIns="0">
            <a:normAutofit fontScale="100000" lnSpcReduction="0"/>
          </a:bodyPr>
          <a:lstStyle/>
          <a:p>
            <a:pPr lvl="0" marL="0" indent="0">
              <a:spcBef>
                <a:spcPts val="1200"/>
              </a:spcBef>
              <a:buSzTx/>
              <a:buFontTx/>
              <a:buNone/>
              <a:defRPr sz="1800">
                <a:uFillTx/>
              </a:defRPr>
            </a:pPr>
            <a:r>
              <a:rPr sz="2700">
                <a:uFill>
                  <a:solidFill/>
                </a:uFill>
                <a:latin typeface="+mn-lt"/>
                <a:ea typeface="+mn-ea"/>
                <a:cs typeface="+mn-cs"/>
                <a:sym typeface="Century Gothic"/>
              </a:rPr>
              <a:t>The </a:t>
            </a:r>
            <a:r>
              <a:rPr b="1" sz="2700">
                <a:uFill>
                  <a:solidFill/>
                </a:uFill>
                <a:latin typeface="+mn-lt"/>
                <a:ea typeface="+mn-ea"/>
                <a:cs typeface="+mn-cs"/>
                <a:sym typeface="Century Gothic"/>
              </a:rPr>
              <a:t>return</a:t>
            </a:r>
            <a:r>
              <a:rPr sz="2700">
                <a:uFill>
                  <a:solidFill/>
                </a:uFill>
                <a:latin typeface="+mn-lt"/>
                <a:ea typeface="+mn-ea"/>
                <a:cs typeface="+mn-cs"/>
                <a:sym typeface="Century Gothic"/>
              </a:rPr>
              <a:t> keyword serves two functions: it gives some value back, and it ends the function.</a:t>
            </a:r>
            <a:endParaRPr sz="2700">
              <a:uFill>
                <a:solidFill/>
              </a:uFill>
              <a:latin typeface="+mn-lt"/>
              <a:ea typeface="+mn-ea"/>
              <a:cs typeface="+mn-cs"/>
              <a:sym typeface="Century Gothic"/>
            </a:endParaRPr>
          </a:p>
          <a:p>
            <a:pPr lvl="0" marL="0" indent="0">
              <a:spcBef>
                <a:spcPts val="1200"/>
              </a:spcBef>
              <a:buSzTx/>
              <a:buFontTx/>
              <a:buNone/>
              <a:defRPr sz="1800">
                <a:uFillTx/>
              </a:defRPr>
            </a:pPr>
            <a:endParaRPr sz="2700">
              <a:uFill>
                <a:solidFill/>
              </a:uFill>
              <a:latin typeface="+mn-lt"/>
              <a:ea typeface="+mn-ea"/>
              <a:cs typeface="+mn-cs"/>
              <a:sym typeface="Century Gothic"/>
            </a:endParaRPr>
          </a:p>
          <a:p>
            <a:pPr lvl="0" marL="0" indent="0">
              <a:spcBef>
                <a:spcPts val="1200"/>
              </a:spcBef>
              <a:buSzTx/>
              <a:buFontTx/>
              <a:buNone/>
              <a:defRPr sz="1800">
                <a:uFillTx/>
              </a:defRPr>
            </a:pPr>
            <a:r>
              <a:rPr sz="2700">
                <a:uFill>
                  <a:solidFill/>
                </a:uFill>
                <a:latin typeface="+mn-lt"/>
                <a:ea typeface="+mn-ea"/>
                <a:cs typeface="+mn-cs"/>
                <a:sym typeface="Century Gothic"/>
              </a:rPr>
              <a:t>When the function ends, you </a:t>
            </a:r>
            <a:r>
              <a:rPr b="1" sz="2700">
                <a:uFill>
                  <a:solidFill/>
                </a:uFill>
                <a:latin typeface="+mn-lt"/>
                <a:ea typeface="+mn-ea"/>
                <a:cs typeface="+mn-cs"/>
                <a:sym typeface="Century Gothic"/>
              </a:rPr>
              <a:t>return</a:t>
            </a:r>
            <a:r>
              <a:rPr sz="2700">
                <a:uFill>
                  <a:solidFill/>
                </a:uFill>
                <a:latin typeface="+mn-lt"/>
                <a:ea typeface="+mn-ea"/>
                <a:cs typeface="+mn-cs"/>
                <a:sym typeface="Century Gothic"/>
              </a:rPr>
              <a:t> to the line of code you were at when you called the function.</a:t>
            </a:r>
            <a:endParaRPr sz="2700">
              <a:uFill>
                <a:solidFill/>
              </a:uFill>
              <a:latin typeface="+mn-lt"/>
              <a:ea typeface="+mn-ea"/>
              <a:cs typeface="+mn-cs"/>
              <a:sym typeface="Century Gothic"/>
            </a:endParaRPr>
          </a:p>
          <a:p>
            <a:pPr lvl="0" marL="0" indent="0">
              <a:spcBef>
                <a:spcPts val="1200"/>
              </a:spcBef>
              <a:buSzTx/>
              <a:buFontTx/>
              <a:buNone/>
              <a:defRPr sz="1800">
                <a:uFillTx/>
              </a:defRPr>
            </a:pPr>
            <a:endParaRPr sz="2700">
              <a:uFill>
                <a:solidFill/>
              </a:uFill>
              <a:latin typeface="+mn-lt"/>
              <a:ea typeface="+mn-ea"/>
              <a:cs typeface="+mn-cs"/>
              <a:sym typeface="Century Gothic"/>
            </a:endParaRPr>
          </a:p>
          <a:p>
            <a:pPr lvl="0" marL="0" indent="0">
              <a:spcBef>
                <a:spcPts val="1200"/>
              </a:spcBef>
              <a:buSzTx/>
              <a:buFontTx/>
              <a:buNone/>
              <a:defRPr sz="1800">
                <a:uFillTx/>
              </a:defRPr>
            </a:pPr>
            <a:r>
              <a:rPr b="1" sz="2700">
                <a:uFill>
                  <a:solidFill/>
                </a:uFill>
                <a:latin typeface="Courier New"/>
                <a:ea typeface="Courier New"/>
                <a:cs typeface="Courier New"/>
                <a:sym typeface="Courier New"/>
              </a:rPr>
              <a:t>def product(x, y):</a:t>
            </a:r>
            <a:endParaRPr b="1" sz="2700">
              <a:uFill>
                <a:solidFill/>
              </a:uFill>
              <a:latin typeface="Courier New"/>
              <a:ea typeface="Courier New"/>
              <a:cs typeface="Courier New"/>
              <a:sym typeface="Courier New"/>
            </a:endParaRPr>
          </a:p>
          <a:p>
            <a:pPr lvl="0" marL="0" indent="0">
              <a:spcBef>
                <a:spcPts val="1200"/>
              </a:spcBef>
              <a:buSzTx/>
              <a:buFontTx/>
              <a:buNone/>
              <a:defRPr sz="1800">
                <a:uFillTx/>
              </a:defRPr>
            </a:pPr>
            <a:r>
              <a:rPr b="1" sz="2700">
                <a:uFill>
                  <a:solidFill/>
                </a:uFill>
                <a:latin typeface="Courier New"/>
                <a:ea typeface="Courier New"/>
                <a:cs typeface="Courier New"/>
                <a:sym typeface="Courier New"/>
              </a:rPr>
              <a:t>		return x*y</a:t>
            </a:r>
          </a:p>
        </p:txBody>
      </p:sp>
      <p:sp>
        <p:nvSpPr>
          <p:cNvPr id="222" name="Shape 222"/>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Return values</a:t>
            </a:r>
          </a:p>
        </p:txBody>
      </p:sp>
      <p:sp>
        <p:nvSpPr>
          <p:cNvPr id="223" name="Shape 223"/>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body" idx="1"/>
          </p:nvPr>
        </p:nvSpPr>
        <p:spPr>
          <a:prstGeom prst="rect">
            <a:avLst/>
          </a:prstGeom>
        </p:spPr>
        <p:txBody>
          <a:bodyPr lIns="0" tIns="0" rIns="0" bIns="0">
            <a:normAutofit fontScale="100000" lnSpcReduction="0"/>
          </a:bodyPr>
          <a:lstStyle/>
          <a:p>
            <a:pPr lvl="0" marL="0" indent="0">
              <a:spcBef>
                <a:spcPts val="1200"/>
              </a:spcBef>
              <a:buSzTx/>
              <a:buFontTx/>
              <a:buNone/>
              <a:defRPr sz="1800">
                <a:uFillTx/>
              </a:defRPr>
            </a:pPr>
            <a:r>
              <a:rPr sz="2700">
                <a:uFill>
                  <a:solidFill/>
                </a:uFill>
                <a:latin typeface="+mn-lt"/>
                <a:ea typeface="+mn-ea"/>
                <a:cs typeface="+mn-cs"/>
                <a:sym typeface="Century Gothic"/>
              </a:rPr>
              <a:t>Some functions can have multiple return values.</a:t>
            </a:r>
            <a:endParaRPr sz="2700">
              <a:uFill>
                <a:solidFill/>
              </a:uFill>
              <a:latin typeface="+mn-lt"/>
              <a:ea typeface="+mn-ea"/>
              <a:cs typeface="+mn-cs"/>
              <a:sym typeface="Century Gothic"/>
            </a:endParaRPr>
          </a:p>
          <a:p>
            <a:pPr lvl="0" marL="0" indent="0">
              <a:spcBef>
                <a:spcPts val="1200"/>
              </a:spcBef>
              <a:buSzTx/>
              <a:buFontTx/>
              <a:buNone/>
              <a:defRPr sz="1800">
                <a:uFillTx/>
              </a:defRPr>
            </a:pPr>
            <a:endParaRPr sz="2700">
              <a:uFill>
                <a:solidFill/>
              </a:uFill>
              <a:latin typeface="+mn-lt"/>
              <a:ea typeface="+mn-ea"/>
              <a:cs typeface="+mn-cs"/>
              <a:sym typeface="Century Gothic"/>
            </a:endParaRPr>
          </a:p>
          <a:p>
            <a:pPr lvl="0" marL="0" indent="0">
              <a:spcBef>
                <a:spcPts val="1200"/>
              </a:spcBef>
              <a:buSzTx/>
              <a:buFontTx/>
              <a:buNone/>
              <a:defRPr sz="1800">
                <a:uFillTx/>
              </a:defRPr>
            </a:pPr>
            <a:r>
              <a:rPr sz="2700">
                <a:uFill>
                  <a:solidFill/>
                </a:uFill>
                <a:latin typeface="+mn-lt"/>
                <a:ea typeface="+mn-ea"/>
                <a:cs typeface="+mn-cs"/>
                <a:sym typeface="Century Gothic"/>
              </a:rPr>
              <a:t>If you don't specify anything, it will return </a:t>
            </a:r>
            <a:r>
              <a:rPr b="1" sz="2700">
                <a:uFill>
                  <a:solidFill/>
                </a:uFill>
                <a:latin typeface="+mn-lt"/>
                <a:ea typeface="+mn-ea"/>
                <a:cs typeface="+mn-cs"/>
                <a:sym typeface="Century Gothic"/>
              </a:rPr>
              <a:t>None.</a:t>
            </a:r>
            <a:endParaRPr b="1" sz="2700">
              <a:uFill>
                <a:solidFill/>
              </a:uFill>
              <a:latin typeface="+mn-lt"/>
              <a:ea typeface="+mn-ea"/>
              <a:cs typeface="+mn-cs"/>
              <a:sym typeface="Century Gothic"/>
            </a:endParaRPr>
          </a:p>
          <a:p>
            <a:pPr lvl="0" marL="0" indent="0">
              <a:spcBef>
                <a:spcPts val="1200"/>
              </a:spcBef>
              <a:buSzTx/>
              <a:buFontTx/>
              <a:buNone/>
              <a:defRPr sz="1800">
                <a:uFillTx/>
              </a:defRPr>
            </a:pPr>
            <a:endParaRPr b="1" sz="2700">
              <a:uFill>
                <a:solidFill/>
              </a:uFill>
              <a:latin typeface="+mn-lt"/>
              <a:ea typeface="+mn-ea"/>
              <a:cs typeface="+mn-cs"/>
              <a:sym typeface="Century Gothic"/>
            </a:endParaRPr>
          </a:p>
          <a:p>
            <a:pPr lvl="0" marL="0" indent="0">
              <a:spcBef>
                <a:spcPts val="1200"/>
              </a:spcBef>
              <a:buSzTx/>
              <a:buFontTx/>
              <a:buNone/>
              <a:defRPr sz="1800">
                <a:uFillTx/>
              </a:defRPr>
            </a:pPr>
            <a:r>
              <a:rPr sz="2700">
                <a:uFill>
                  <a:solidFill/>
                </a:uFill>
                <a:latin typeface="+mn-lt"/>
                <a:ea typeface="+mn-ea"/>
                <a:cs typeface="+mn-cs"/>
                <a:sym typeface="Century Gothic"/>
              </a:rPr>
              <a:t>You can return a number, string, a list, a dictionary, True, False, None, or any other type of thing!</a:t>
            </a:r>
          </a:p>
        </p:txBody>
      </p:sp>
      <p:sp>
        <p:nvSpPr>
          <p:cNvPr id="226" name="Shape 226"/>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Return values</a:t>
            </a:r>
          </a:p>
        </p:txBody>
      </p:sp>
      <p:sp>
        <p:nvSpPr>
          <p:cNvPr id="227" name="Shape 227"/>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body" idx="1"/>
          </p:nvPr>
        </p:nvSpPr>
        <p:spPr>
          <a:prstGeom prst="rect">
            <a:avLst/>
          </a:prstGeom>
        </p:spPr>
        <p:txBody>
          <a:bodyPr lIns="0" tIns="0" rIns="0" bIns="0">
            <a:normAutofit fontScale="100000" lnSpcReduction="0"/>
          </a:bodyPr>
          <a:lstStyle/>
          <a:p>
            <a:pPr lvl="0" marL="0" indent="0">
              <a:spcBef>
                <a:spcPts val="1200"/>
              </a:spcBef>
              <a:buSzTx/>
              <a:buFontTx/>
              <a:buNone/>
              <a:defRPr sz="1800">
                <a:uFillTx/>
              </a:defRPr>
            </a:pPr>
            <a:r>
              <a:rPr sz="2700">
                <a:uFill>
                  <a:solidFill/>
                </a:uFill>
                <a:latin typeface="+mn-lt"/>
                <a:ea typeface="+mn-ea"/>
                <a:cs typeface="+mn-cs"/>
                <a:sym typeface="Century Gothic"/>
              </a:rPr>
              <a:t>Some functions can have multiple return points — depending on the outcome of the function, you may wish to return a different result.</a:t>
            </a:r>
            <a:endParaRPr sz="2700">
              <a:uFill>
                <a:solidFill/>
              </a:uFill>
              <a:latin typeface="+mn-lt"/>
              <a:ea typeface="+mn-ea"/>
              <a:cs typeface="+mn-cs"/>
              <a:sym typeface="Century Gothic"/>
            </a:endParaRPr>
          </a:p>
          <a:p>
            <a:pPr lvl="0" marL="0" indent="0">
              <a:spcBef>
                <a:spcPts val="1200"/>
              </a:spcBef>
              <a:buSzTx/>
              <a:buFontTx/>
              <a:buNone/>
              <a:defRPr sz="1800">
                <a:uFillTx/>
              </a:defRPr>
            </a:pPr>
            <a:endParaRPr sz="2700">
              <a:uFill>
                <a:solidFill/>
              </a:uFill>
              <a:latin typeface="+mn-lt"/>
              <a:ea typeface="+mn-ea"/>
              <a:cs typeface="+mn-cs"/>
              <a:sym typeface="Century Gothic"/>
            </a:endParaRPr>
          </a:p>
          <a:p>
            <a:pPr lvl="0" marL="0" indent="0">
              <a:spcBef>
                <a:spcPts val="1200"/>
              </a:spcBef>
              <a:buSzTx/>
              <a:buFontTx/>
              <a:buNone/>
              <a:defRPr sz="1800">
                <a:uFillTx/>
              </a:defRPr>
            </a:pPr>
            <a:r>
              <a:rPr sz="2700">
                <a:uFill>
                  <a:solidFill/>
                </a:uFill>
                <a:latin typeface="+mn-lt"/>
                <a:ea typeface="+mn-ea"/>
                <a:cs typeface="+mn-cs"/>
                <a:sym typeface="Century Gothic"/>
              </a:rPr>
              <a:t>For an example, see </a:t>
            </a:r>
            <a:r>
              <a:rPr b="1" sz="2700">
                <a:uFill>
                  <a:solidFill/>
                </a:uFill>
                <a:latin typeface="+mn-lt"/>
                <a:ea typeface="+mn-ea"/>
                <a:cs typeface="+mn-cs"/>
                <a:sym typeface="Century Gothic"/>
                <a:hlinkClick r:id="rId3" invalidUrl="" action="" tgtFrame="" tooltip="" history="1" highlightClick="0" endSnd="0"/>
              </a:rPr>
              <a:t>https://github.com/shannonturner/python-lessons/blob/master/section_09_(functions)/division.py</a:t>
            </a:r>
            <a:r>
              <a:rPr sz="2700">
                <a:uFill>
                  <a:solidFill/>
                </a:uFill>
                <a:latin typeface="+mn-lt"/>
                <a:ea typeface="+mn-ea"/>
                <a:cs typeface="+mn-cs"/>
                <a:sym typeface="Century Gothic"/>
              </a:rPr>
              <a:t> </a:t>
            </a:r>
            <a:endParaRPr sz="2700">
              <a:uFill>
                <a:solidFill/>
              </a:uFill>
              <a:latin typeface="+mn-lt"/>
              <a:ea typeface="+mn-ea"/>
              <a:cs typeface="+mn-cs"/>
              <a:sym typeface="Century Gothic"/>
            </a:endParaRPr>
          </a:p>
        </p:txBody>
      </p:sp>
      <p:sp>
        <p:nvSpPr>
          <p:cNvPr id="230" name="Shape 230"/>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Return values</a:t>
            </a:r>
          </a:p>
        </p:txBody>
      </p:sp>
      <p:sp>
        <p:nvSpPr>
          <p:cNvPr id="231" name="Shape 231"/>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body" idx="1"/>
          </p:nvPr>
        </p:nvSpPr>
        <p:spPr>
          <a:prstGeom prst="rect">
            <a:avLst/>
          </a:prstGeom>
        </p:spPr>
        <p:txBody>
          <a:bodyPr lIns="0" tIns="0" rIns="0" bIns="0">
            <a:normAutofit fontScale="100000" lnSpcReduction="0"/>
          </a:bodyPr>
          <a:lstStyle/>
          <a:p>
            <a:pPr lvl="0" marL="0" indent="0" defTabSz="361188">
              <a:spcBef>
                <a:spcPts val="900"/>
              </a:spcBef>
              <a:buSzTx/>
              <a:buFontTx/>
              <a:buNone/>
              <a:defRPr sz="1800">
                <a:uFillTx/>
              </a:defRPr>
            </a:pPr>
            <a:r>
              <a:rPr sz="2133">
                <a:uFill>
                  <a:solidFill/>
                </a:uFill>
                <a:latin typeface="+mn-lt"/>
                <a:ea typeface="+mn-ea"/>
                <a:cs typeface="+mn-cs"/>
                <a:sym typeface="Century Gothic"/>
              </a:rPr>
              <a:t>You can even return multiple items, separated by a comma!</a:t>
            </a:r>
            <a:endParaRPr sz="2133">
              <a:uFill>
                <a:solidFill/>
              </a:uFill>
              <a:latin typeface="+mn-lt"/>
              <a:ea typeface="+mn-ea"/>
              <a:cs typeface="+mn-cs"/>
              <a:sym typeface="Century Gothic"/>
            </a:endParaRPr>
          </a:p>
          <a:p>
            <a:pPr lvl="0" marL="0" indent="0" defTabSz="361188">
              <a:spcBef>
                <a:spcPts val="900"/>
              </a:spcBef>
              <a:buSzTx/>
              <a:buFontTx/>
              <a:buNone/>
              <a:defRPr sz="1800">
                <a:uFillTx/>
              </a:defRPr>
            </a:pPr>
            <a:endParaRPr sz="2133">
              <a:uFill>
                <a:solidFill/>
              </a:uFill>
              <a:latin typeface="+mn-lt"/>
              <a:ea typeface="+mn-ea"/>
              <a:cs typeface="+mn-cs"/>
              <a:sym typeface="Century Gothic"/>
            </a:endParaRPr>
          </a:p>
          <a:p>
            <a:pPr lvl="0" marL="0" indent="0" defTabSz="361188">
              <a:spcBef>
                <a:spcPts val="900"/>
              </a:spcBef>
              <a:buSzTx/>
              <a:buFontTx/>
              <a:buNone/>
              <a:defRPr sz="1800">
                <a:uFillTx/>
              </a:defRPr>
            </a:pPr>
            <a:r>
              <a:rPr sz="2133">
                <a:uFill>
                  <a:solidFill/>
                </a:uFill>
                <a:latin typeface="+mn-lt"/>
                <a:ea typeface="+mn-ea"/>
                <a:cs typeface="+mn-cs"/>
                <a:sym typeface="Century Gothic"/>
              </a:rPr>
              <a:t>Syntax, as demonstrated by an example function:</a:t>
            </a:r>
            <a:endParaRPr sz="2133">
              <a:uFill>
                <a:solidFill/>
              </a:uFill>
              <a:latin typeface="+mn-lt"/>
              <a:ea typeface="+mn-ea"/>
              <a:cs typeface="+mn-cs"/>
              <a:sym typeface="Century Gothic"/>
            </a:endParaRPr>
          </a:p>
          <a:p>
            <a:pPr lvl="0" marL="0" indent="0" defTabSz="361188">
              <a:spcBef>
                <a:spcPts val="900"/>
              </a:spcBef>
              <a:buSzTx/>
              <a:buFontTx/>
              <a:buNone/>
              <a:defRPr sz="1800">
                <a:uFillTx/>
              </a:defRPr>
            </a:pPr>
            <a:endParaRPr sz="2133">
              <a:uFill>
                <a:solidFill/>
              </a:uFill>
              <a:latin typeface="+mn-lt"/>
              <a:ea typeface="+mn-ea"/>
              <a:cs typeface="+mn-cs"/>
              <a:sym typeface="Century Gothic"/>
            </a:endParaRPr>
          </a:p>
          <a:p>
            <a:pPr lvl="0" marL="0" indent="0" defTabSz="361188">
              <a:spcBef>
                <a:spcPts val="900"/>
              </a:spcBef>
              <a:buSzTx/>
              <a:buFontTx/>
              <a:buNone/>
              <a:defRPr sz="1800">
                <a:uFillTx/>
              </a:defRPr>
            </a:pPr>
            <a:r>
              <a:rPr b="1" sz="2133">
                <a:uFill>
                  <a:solidFill/>
                </a:uFill>
                <a:latin typeface="Courier New"/>
                <a:ea typeface="Courier New"/>
                <a:cs typeface="Courier New"/>
                <a:sym typeface="Courier New"/>
              </a:rPr>
              <a:t>def get_attendees(filename):</a:t>
            </a:r>
            <a:endParaRPr b="1" sz="2133">
              <a:uFill>
                <a:solidFill/>
              </a:uFill>
              <a:latin typeface="Courier New"/>
              <a:ea typeface="Courier New"/>
              <a:cs typeface="Courier New"/>
              <a:sym typeface="Courier New"/>
            </a:endParaRPr>
          </a:p>
          <a:p>
            <a:pPr lvl="0" marL="0" indent="0" defTabSz="361188">
              <a:spcBef>
                <a:spcPts val="900"/>
              </a:spcBef>
              <a:buSzTx/>
              <a:buFontTx/>
              <a:buNone/>
              <a:defRPr sz="1800">
                <a:uFillTx/>
              </a:defRPr>
            </a:pPr>
            <a:r>
              <a:rPr b="1" sz="2133">
                <a:uFill>
                  <a:solidFill/>
                </a:uFill>
                <a:latin typeface="Courier New"/>
                <a:ea typeface="Courier New"/>
                <a:cs typeface="Courier New"/>
                <a:sym typeface="Courier New"/>
              </a:rPr>
              <a:t>		# Some code that doesn't fit on a slide</a:t>
            </a:r>
            <a:endParaRPr b="1" sz="2133">
              <a:uFill>
                <a:solidFill/>
              </a:uFill>
              <a:latin typeface="Courier New"/>
              <a:ea typeface="Courier New"/>
              <a:cs typeface="Courier New"/>
              <a:sym typeface="Courier New"/>
            </a:endParaRPr>
          </a:p>
          <a:p>
            <a:pPr lvl="0" marL="0" indent="0" defTabSz="361188">
              <a:spcBef>
                <a:spcPts val="900"/>
              </a:spcBef>
              <a:buSzTx/>
              <a:buFontTx/>
              <a:buNone/>
              <a:defRPr sz="1800">
                <a:uFillTx/>
              </a:defRPr>
            </a:pPr>
            <a:r>
              <a:rPr sz="2133">
                <a:uFill>
                  <a:solidFill/>
                </a:uFill>
                <a:latin typeface="+mn-lt"/>
                <a:ea typeface="+mn-ea"/>
                <a:cs typeface="+mn-cs"/>
                <a:sym typeface="Century Gothic"/>
              </a:rPr>
              <a:t>		</a:t>
            </a:r>
            <a:r>
              <a:rPr b="1" sz="2133">
                <a:uFill>
                  <a:solidFill/>
                </a:uFill>
                <a:latin typeface="Courier New"/>
                <a:ea typeface="Courier New"/>
                <a:cs typeface="Courier New"/>
                <a:sym typeface="Courier New"/>
              </a:rPr>
              <a:t>return teacher, assistants, students</a:t>
            </a:r>
            <a:endParaRPr sz="2133">
              <a:uFill>
                <a:solidFill/>
              </a:uFill>
              <a:latin typeface="+mn-lt"/>
              <a:ea typeface="+mn-ea"/>
              <a:cs typeface="+mn-cs"/>
              <a:sym typeface="Century Gothic"/>
            </a:endParaRPr>
          </a:p>
          <a:p>
            <a:pPr lvl="0" marL="0" indent="0" defTabSz="361188">
              <a:spcBef>
                <a:spcPts val="900"/>
              </a:spcBef>
              <a:buSzTx/>
              <a:buFontTx/>
              <a:buNone/>
              <a:defRPr sz="1800">
                <a:uFillTx/>
              </a:defRPr>
            </a:pPr>
            <a:endParaRPr sz="2133">
              <a:uFill>
                <a:solidFill/>
              </a:uFill>
              <a:latin typeface="+mn-lt"/>
              <a:ea typeface="+mn-ea"/>
              <a:cs typeface="+mn-cs"/>
              <a:sym typeface="Century Gothic"/>
            </a:endParaRPr>
          </a:p>
          <a:p>
            <a:pPr lvl="0" marL="0" indent="0" defTabSz="361188">
              <a:spcBef>
                <a:spcPts val="900"/>
              </a:spcBef>
              <a:buSzTx/>
              <a:buFontTx/>
              <a:buNone/>
              <a:defRPr sz="1800">
                <a:uFillTx/>
              </a:defRPr>
            </a:pPr>
            <a:r>
              <a:rPr b="1" sz="2054">
                <a:uFill>
                  <a:solidFill/>
                </a:uFill>
                <a:latin typeface="Courier New"/>
                <a:ea typeface="Courier New"/>
                <a:cs typeface="Courier New"/>
                <a:sym typeface="Courier New"/>
              </a:rPr>
              <a:t>teacher, assistants, students = get_attendees(</a:t>
            </a:r>
            <a:endParaRPr b="1" sz="2054">
              <a:uFill>
                <a:solidFill/>
              </a:uFill>
              <a:latin typeface="Courier New"/>
              <a:ea typeface="Courier New"/>
              <a:cs typeface="Courier New"/>
              <a:sym typeface="Courier New"/>
            </a:endParaRPr>
          </a:p>
          <a:p>
            <a:pPr lvl="0" marL="0" indent="0" defTabSz="361188">
              <a:spcBef>
                <a:spcPts val="900"/>
              </a:spcBef>
              <a:buSzTx/>
              <a:buFontTx/>
              <a:buNone/>
              <a:defRPr sz="1800">
                <a:uFillTx/>
              </a:defRPr>
            </a:pPr>
            <a:r>
              <a:rPr b="1" sz="2054">
                <a:uFill>
                  <a:solidFill/>
                </a:uFill>
                <a:latin typeface="Courier New"/>
                <a:ea typeface="Courier New"/>
                <a:cs typeface="Courier New"/>
                <a:sym typeface="Courier New"/>
              </a:rPr>
              <a:t>	"2016_april23.csv")</a:t>
            </a:r>
          </a:p>
        </p:txBody>
      </p:sp>
      <p:sp>
        <p:nvSpPr>
          <p:cNvPr id="236" name="Shape 236"/>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Return multiple values</a:t>
            </a:r>
          </a:p>
        </p:txBody>
      </p:sp>
      <p:sp>
        <p:nvSpPr>
          <p:cNvPr id="237" name="Shape 237"/>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body" idx="1"/>
          </p:nvPr>
        </p:nvSpPr>
        <p:spPr>
          <a:prstGeom prst="rect">
            <a:avLst/>
          </a:prstGeom>
        </p:spPr>
        <p:txBody>
          <a:bodyPr lIns="0" tIns="0" rIns="0" bIns="0">
            <a:normAutofit fontScale="100000" lnSpcReduction="0"/>
          </a:bodyPr>
          <a:lstStyle/>
          <a:p>
            <a:pPr lvl="0">
              <a:spcBef>
                <a:spcPts val="1200"/>
              </a:spcBef>
              <a:buClr>
                <a:srgbClr val="000000"/>
              </a:buClr>
              <a:defRPr sz="1800">
                <a:uFillTx/>
              </a:defRPr>
            </a:pPr>
            <a:r>
              <a:rPr sz="3200">
                <a:uFill>
                  <a:solidFill/>
                </a:uFill>
              </a:rPr>
              <a:t>We opened text and comma-separated-values (CSV) files</a:t>
            </a:r>
            <a:endParaRPr sz="3200">
              <a:uFill>
                <a:solidFill/>
              </a:uFill>
            </a:endParaRPr>
          </a:p>
          <a:p>
            <a:pPr lvl="0">
              <a:spcBef>
                <a:spcPts val="1200"/>
              </a:spcBef>
              <a:buClr>
                <a:srgbClr val="000000"/>
              </a:buClr>
              <a:defRPr sz="1800">
                <a:uFillTx/>
              </a:defRPr>
            </a:pPr>
            <a:r>
              <a:rPr sz="3200">
                <a:uFill>
                  <a:solidFill/>
                </a:uFill>
              </a:rPr>
              <a:t>Text files: like Word, but without the formatting</a:t>
            </a:r>
            <a:endParaRPr sz="3200">
              <a:uFill>
                <a:solidFill/>
              </a:uFill>
            </a:endParaRPr>
          </a:p>
          <a:p>
            <a:pPr lvl="0">
              <a:spcBef>
                <a:spcPts val="1200"/>
              </a:spcBef>
              <a:buClr>
                <a:srgbClr val="000000"/>
              </a:buClr>
              <a:defRPr sz="1800">
                <a:uFillTx/>
              </a:defRPr>
            </a:pPr>
            <a:r>
              <a:rPr sz="3200">
                <a:uFill>
                  <a:solidFill/>
                </a:uFill>
              </a:rPr>
              <a:t>CSV files: like Excel, but without the formatting</a:t>
            </a:r>
            <a:endParaRPr sz="3200">
              <a:uFill>
                <a:solidFill/>
              </a:uFill>
            </a:endParaRPr>
          </a:p>
          <a:p>
            <a:pPr lvl="0">
              <a:spcBef>
                <a:spcPts val="1200"/>
              </a:spcBef>
              <a:buClr>
                <a:srgbClr val="000000"/>
              </a:buClr>
              <a:defRPr sz="1800">
                <a:uFillTx/>
              </a:defRPr>
            </a:pPr>
            <a:r>
              <a:rPr sz="3200">
                <a:uFill>
                  <a:solidFill/>
                </a:uFill>
              </a:rPr>
              <a:t>CSV files were a little trickier to get in the format we wanted, since we needed to use .split( ) multiple times.</a:t>
            </a:r>
          </a:p>
        </p:txBody>
      </p:sp>
      <p:sp>
        <p:nvSpPr>
          <p:cNvPr id="48" name="Shape 48"/>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Lightning review</a:t>
            </a:r>
          </a:p>
        </p:txBody>
      </p:sp>
      <p:sp>
        <p:nvSpPr>
          <p:cNvPr id="49" name="Shape 49"/>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body" idx="1"/>
          </p:nvPr>
        </p:nvSpPr>
        <p:spPr>
          <a:prstGeom prst="rect">
            <a:avLst/>
          </a:prstGeom>
        </p:spPr>
        <p:txBody>
          <a:bodyPr lIns="0" tIns="0" rIns="0" bIns="0">
            <a:normAutofit fontScale="100000" lnSpcReduction="0"/>
          </a:bodyPr>
          <a:lstStyle/>
          <a:p>
            <a:pPr lvl="0" marL="0" indent="0">
              <a:spcBef>
                <a:spcPts val="1200"/>
              </a:spcBef>
              <a:buSzTx/>
              <a:buFontTx/>
              <a:buNone/>
              <a:defRPr sz="1800">
                <a:uFillTx/>
              </a:defRPr>
            </a:pPr>
            <a:r>
              <a:rPr sz="2700">
                <a:uFill>
                  <a:solidFill/>
                </a:uFill>
                <a:latin typeface="+mn-lt"/>
                <a:ea typeface="+mn-ea"/>
                <a:cs typeface="+mn-cs"/>
                <a:sym typeface="Century Gothic"/>
              </a:rPr>
              <a:t>Head over to </a:t>
            </a:r>
            <a:r>
              <a:rPr b="1" sz="2700">
                <a:uFill>
                  <a:solidFill/>
                </a:uFill>
                <a:latin typeface="+mn-lt"/>
                <a:ea typeface="+mn-ea"/>
                <a:cs typeface="+mn-cs"/>
                <a:sym typeface="Century Gothic"/>
                <a:hlinkClick r:id="rId2" invalidUrl="" action="" tgtFrame="" tooltip="" history="1" highlightClick="0" endSnd="0"/>
              </a:rPr>
              <a:t>https://github.com/shannonturner/python-lessons/tree/master/playtime</a:t>
            </a:r>
            <a:r>
              <a:rPr sz="2700">
                <a:uFill>
                  <a:solidFill/>
                </a:uFill>
                <a:latin typeface="+mn-lt"/>
                <a:ea typeface="+mn-ea"/>
                <a:cs typeface="+mn-cs"/>
                <a:sym typeface="Century Gothic"/>
              </a:rPr>
              <a:t> </a:t>
            </a:r>
            <a:endParaRPr sz="2700">
              <a:uFill>
                <a:solidFill/>
              </a:uFill>
              <a:latin typeface="+mn-lt"/>
              <a:ea typeface="+mn-ea"/>
              <a:cs typeface="+mn-cs"/>
              <a:sym typeface="Century Gothic"/>
            </a:endParaRPr>
          </a:p>
          <a:p>
            <a:pPr lvl="0" marL="0" indent="0">
              <a:spcBef>
                <a:spcPts val="1200"/>
              </a:spcBef>
              <a:buSzTx/>
              <a:buFontTx/>
              <a:buNone/>
              <a:defRPr sz="1800">
                <a:uFillTx/>
              </a:defRPr>
            </a:pPr>
            <a:endParaRPr sz="2700">
              <a:uFill>
                <a:solidFill/>
              </a:uFill>
              <a:latin typeface="+mn-lt"/>
              <a:ea typeface="+mn-ea"/>
              <a:cs typeface="+mn-cs"/>
              <a:sym typeface="Century Gothic"/>
            </a:endParaRPr>
          </a:p>
          <a:p>
            <a:pPr lvl="0" marL="0" indent="0">
              <a:spcBef>
                <a:spcPts val="1200"/>
              </a:spcBef>
              <a:buSzTx/>
              <a:buFontTx/>
              <a:buNone/>
              <a:defRPr sz="1800">
                <a:uFillTx/>
              </a:defRPr>
            </a:pPr>
            <a:r>
              <a:rPr sz="2700">
                <a:uFill>
                  <a:solidFill/>
                </a:uFill>
                <a:latin typeface="+mn-lt"/>
                <a:ea typeface="+mn-ea"/>
                <a:cs typeface="+mn-cs"/>
                <a:sym typeface="Century Gothic"/>
              </a:rPr>
              <a:t>Exercise 1: </a:t>
            </a:r>
            <a:r>
              <a:rPr sz="2700" u="sng">
                <a:solidFill>
                  <a:srgbClr val="0000FF"/>
                </a:solidFill>
                <a:uFill>
                  <a:solidFill>
                    <a:srgbClr val="0000FF"/>
                  </a:solidFill>
                </a:uFill>
                <a:latin typeface="+mn-lt"/>
                <a:ea typeface="+mn-ea"/>
                <a:cs typeface="+mn-cs"/>
                <a:sym typeface="Century Gothic"/>
                <a:hlinkClick r:id="rId3" invalidUrl="" action="" tgtFrame="" tooltip="" history="1" highlightClick="0" endSnd="0"/>
              </a:rPr>
              <a:t>Who came to both of my events?</a:t>
            </a:r>
            <a:endParaRPr sz="2700">
              <a:uFill>
                <a:solidFill/>
              </a:uFill>
              <a:latin typeface="+mn-lt"/>
              <a:ea typeface="+mn-ea"/>
              <a:cs typeface="+mn-cs"/>
              <a:sym typeface="Century Gothic"/>
            </a:endParaRPr>
          </a:p>
          <a:p>
            <a:pPr lvl="0" marL="0" indent="0">
              <a:spcBef>
                <a:spcPts val="1200"/>
              </a:spcBef>
              <a:buSzTx/>
              <a:buFontTx/>
              <a:buNone/>
              <a:defRPr sz="1800">
                <a:uFillTx/>
              </a:defRPr>
            </a:pPr>
            <a:r>
              <a:rPr sz="2700">
                <a:uFill>
                  <a:solidFill/>
                </a:uFill>
                <a:latin typeface="+mn-lt"/>
                <a:ea typeface="+mn-ea"/>
                <a:cs typeface="+mn-cs"/>
                <a:sym typeface="Century Gothic"/>
              </a:rPr>
              <a:t>Exercise 2: </a:t>
            </a:r>
            <a:r>
              <a:rPr sz="2700" u="sng">
                <a:solidFill>
                  <a:srgbClr val="0000FF"/>
                </a:solidFill>
                <a:uFill>
                  <a:solidFill>
                    <a:srgbClr val="0000FF"/>
                  </a:solidFill>
                </a:uFill>
                <a:latin typeface="+mn-lt"/>
                <a:ea typeface="+mn-ea"/>
                <a:cs typeface="+mn-cs"/>
                <a:sym typeface="Century Gothic"/>
                <a:hlinkClick r:id="rId4" invalidUrl="" action="" tgtFrame="" tooltip="" history="1" highlightClick="0" endSnd="0"/>
              </a:rPr>
              <a:t>Open a CSV, create a nested list</a:t>
            </a:r>
            <a:endParaRPr sz="2700">
              <a:uFill>
                <a:solidFill/>
              </a:uFill>
              <a:latin typeface="+mn-lt"/>
              <a:ea typeface="+mn-ea"/>
              <a:cs typeface="+mn-cs"/>
              <a:sym typeface="Century Gothic"/>
            </a:endParaRPr>
          </a:p>
          <a:p>
            <a:pPr lvl="0" marL="0" indent="0">
              <a:spcBef>
                <a:spcPts val="1200"/>
              </a:spcBef>
              <a:buSzTx/>
              <a:buFontTx/>
              <a:buNone/>
              <a:defRPr sz="1800">
                <a:uFillTx/>
              </a:defRPr>
            </a:pPr>
            <a:r>
              <a:rPr sz="2700">
                <a:uFill>
                  <a:solidFill/>
                </a:uFill>
                <a:latin typeface="+mn-lt"/>
                <a:ea typeface="+mn-ea"/>
                <a:cs typeface="+mn-cs"/>
                <a:sym typeface="Century Gothic"/>
              </a:rPr>
              <a:t>Exercise 3: </a:t>
            </a:r>
            <a:r>
              <a:rPr sz="2700" u="sng">
                <a:solidFill>
                  <a:srgbClr val="0000FF"/>
                </a:solidFill>
                <a:uFill>
                  <a:solidFill>
                    <a:srgbClr val="0000FF"/>
                  </a:solidFill>
                </a:uFill>
                <a:latin typeface="+mn-lt"/>
                <a:ea typeface="+mn-ea"/>
                <a:cs typeface="+mn-cs"/>
                <a:sym typeface="Century Gothic"/>
                <a:hlinkClick r:id="rId5" invalidUrl="" action="" tgtFrame="" tooltip="" history="1" highlightClick="0" endSnd="0"/>
              </a:rPr>
              <a:t>Open a CSV, create a dictionary</a:t>
            </a:r>
            <a:endParaRPr sz="2700">
              <a:uFill>
                <a:solidFill/>
              </a:uFill>
              <a:latin typeface="+mn-lt"/>
              <a:ea typeface="+mn-ea"/>
              <a:cs typeface="+mn-cs"/>
              <a:sym typeface="Century Gothic"/>
            </a:endParaRPr>
          </a:p>
          <a:p>
            <a:pPr lvl="0" marL="0" indent="0">
              <a:spcBef>
                <a:spcPts val="1200"/>
              </a:spcBef>
              <a:buSzTx/>
              <a:buFontTx/>
              <a:buNone/>
              <a:defRPr sz="1800">
                <a:uFillTx/>
              </a:defRPr>
            </a:pPr>
            <a:endParaRPr sz="2700">
              <a:uFill>
                <a:solidFill/>
              </a:uFill>
              <a:latin typeface="+mn-lt"/>
              <a:ea typeface="+mn-ea"/>
              <a:cs typeface="+mn-cs"/>
              <a:sym typeface="Century Gothic"/>
            </a:endParaRPr>
          </a:p>
          <a:p>
            <a:pPr lvl="0" marL="0" indent="0">
              <a:spcBef>
                <a:spcPts val="1200"/>
              </a:spcBef>
              <a:buSzTx/>
              <a:buFontTx/>
              <a:buNone/>
              <a:defRPr sz="1800">
                <a:uFillTx/>
              </a:defRPr>
            </a:pPr>
            <a:r>
              <a:rPr sz="2700">
                <a:uFill>
                  <a:solidFill/>
                </a:uFill>
                <a:latin typeface="+mn-lt"/>
                <a:ea typeface="+mn-ea"/>
                <a:cs typeface="+mn-cs"/>
                <a:sym typeface="Century Gothic"/>
              </a:rPr>
              <a:t>The exercises are in order of difficulty!</a:t>
            </a:r>
          </a:p>
        </p:txBody>
      </p:sp>
      <p:sp>
        <p:nvSpPr>
          <p:cNvPr id="242" name="Shape 242"/>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Exercises!</a:t>
            </a:r>
          </a:p>
        </p:txBody>
      </p:sp>
      <p:sp>
        <p:nvSpPr>
          <p:cNvPr id="243" name="Shape 243"/>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body" idx="1"/>
          </p:nvPr>
        </p:nvSpPr>
        <p:spPr>
          <a:prstGeom prst="rect">
            <a:avLst/>
          </a:prstGeom>
        </p:spPr>
        <p:txBody>
          <a:bodyPr lIns="0" tIns="0" rIns="0" bIns="0">
            <a:normAutofit fontScale="100000" lnSpcReduction="0"/>
          </a:bodyPr>
          <a:lstStyle/>
          <a:p>
            <a:pPr lvl="0">
              <a:spcBef>
                <a:spcPts val="1200"/>
              </a:spcBef>
              <a:buClr>
                <a:srgbClr val="000000"/>
              </a:buClr>
              <a:defRPr sz="1800">
                <a:uFillTx/>
              </a:defRPr>
            </a:pPr>
            <a:r>
              <a:rPr sz="3200">
                <a:uFill>
                  <a:solidFill/>
                </a:uFill>
              </a:rPr>
              <a:t>Dictionaries are another way of storing information</a:t>
            </a:r>
            <a:endParaRPr sz="3200">
              <a:uFill>
                <a:solidFill/>
              </a:uFill>
            </a:endParaRPr>
          </a:p>
          <a:p>
            <a:pPr lvl="0">
              <a:spcBef>
                <a:spcPts val="1200"/>
              </a:spcBef>
              <a:buClr>
                <a:srgbClr val="000000"/>
              </a:buClr>
              <a:defRPr sz="1800">
                <a:uFillTx/>
              </a:defRPr>
            </a:pPr>
            <a:r>
              <a:rPr sz="3200">
                <a:uFill>
                  <a:solidFill/>
                </a:uFill>
              </a:rPr>
              <a:t>Think of it like a contact list</a:t>
            </a:r>
            <a:endParaRPr sz="3200">
              <a:uFill>
                <a:solidFill/>
              </a:uFill>
            </a:endParaRPr>
          </a:p>
          <a:p>
            <a:pPr lvl="0">
              <a:spcBef>
                <a:spcPts val="1200"/>
              </a:spcBef>
              <a:buClr>
                <a:srgbClr val="000000"/>
              </a:buClr>
              <a:defRPr sz="1800">
                <a:uFillTx/>
              </a:defRPr>
            </a:pPr>
            <a:r>
              <a:rPr sz="3200">
                <a:uFill>
                  <a:solidFill/>
                </a:uFill>
              </a:rPr>
              <a:t>Dictionaries have a key and a value</a:t>
            </a:r>
            <a:endParaRPr sz="3200">
              <a:uFill>
                <a:solidFill/>
              </a:uFill>
            </a:endParaRPr>
          </a:p>
          <a:p>
            <a:pPr lvl="0">
              <a:spcBef>
                <a:spcPts val="1200"/>
              </a:spcBef>
              <a:buClr>
                <a:srgbClr val="000000"/>
              </a:buClr>
              <a:defRPr sz="1800">
                <a:uFillTx/>
              </a:defRPr>
            </a:pPr>
            <a:r>
              <a:rPr sz="3200">
                <a:uFill>
                  <a:solidFill/>
                </a:uFill>
              </a:rPr>
              <a:t>If you know the key, you can see the value</a:t>
            </a:r>
            <a:endParaRPr sz="3200">
              <a:uFill>
                <a:solidFill/>
              </a:uFill>
            </a:endParaRPr>
          </a:p>
          <a:p>
            <a:pPr lvl="0">
              <a:spcBef>
                <a:spcPts val="1200"/>
              </a:spcBef>
              <a:buClr>
                <a:srgbClr val="000000"/>
              </a:buClr>
              <a:defRPr sz="1800">
                <a:uFillTx/>
              </a:defRPr>
            </a:pPr>
            <a:r>
              <a:rPr sz="3200">
                <a:uFill>
                  <a:solidFill/>
                </a:uFill>
              </a:rPr>
              <a:t>If you know my name, you can see my phone #</a:t>
            </a:r>
          </a:p>
        </p:txBody>
      </p:sp>
      <p:sp>
        <p:nvSpPr>
          <p:cNvPr id="52" name="Shape 52"/>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Lightning review</a:t>
            </a:r>
          </a:p>
        </p:txBody>
      </p:sp>
      <p:sp>
        <p:nvSpPr>
          <p:cNvPr id="53" name="Shape 53"/>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hape 55"/>
          <p:cNvSpPr/>
          <p:nvPr>
            <p:ph type="body" idx="1"/>
          </p:nvPr>
        </p:nvSpPr>
        <p:spPr>
          <a:prstGeom prst="rect">
            <a:avLst/>
          </a:prstGeom>
        </p:spPr>
        <p:txBody>
          <a:bodyPr lIns="0" tIns="0" rIns="0" bIns="0">
            <a:normAutofit fontScale="100000" lnSpcReduction="0"/>
          </a:bodyPr>
          <a:lstStyle/>
          <a:p>
            <a:pPr lvl="0">
              <a:spcBef>
                <a:spcPts val="1200"/>
              </a:spcBef>
              <a:buClr>
                <a:srgbClr val="000000"/>
              </a:buClr>
              <a:defRPr sz="1800">
                <a:uFillTx/>
              </a:defRPr>
            </a:pPr>
            <a:r>
              <a:rPr sz="3200">
                <a:uFill>
                  <a:solidFill/>
                </a:uFill>
              </a:rPr>
              <a:t>Dictionary </a:t>
            </a:r>
            <a:r>
              <a:rPr b="1" sz="3200">
                <a:uFill>
                  <a:solidFill/>
                </a:uFill>
              </a:rPr>
              <a:t>keys</a:t>
            </a:r>
            <a:r>
              <a:rPr sz="3200">
                <a:uFill>
                  <a:solidFill/>
                </a:uFill>
              </a:rPr>
              <a:t> must be a string, but dictionary </a:t>
            </a:r>
            <a:r>
              <a:rPr b="1" sz="3200">
                <a:uFill>
                  <a:solidFill/>
                </a:uFill>
              </a:rPr>
              <a:t>values</a:t>
            </a:r>
            <a:r>
              <a:rPr sz="3200">
                <a:uFill>
                  <a:solidFill/>
                </a:uFill>
              </a:rPr>
              <a:t> can be anything! Strings, lists, other dictionaries, anything!</a:t>
            </a:r>
            <a:endParaRPr sz="3200">
              <a:uFill>
                <a:solidFill/>
              </a:uFill>
            </a:endParaRPr>
          </a:p>
          <a:p>
            <a:pPr lvl="0">
              <a:spcBef>
                <a:spcPts val="1200"/>
              </a:spcBef>
              <a:buClr>
                <a:srgbClr val="000000"/>
              </a:buClr>
              <a:defRPr sz="1800">
                <a:uFillTx/>
              </a:defRPr>
            </a:pPr>
            <a:r>
              <a:rPr sz="3200">
                <a:uFill>
                  <a:solidFill/>
                </a:uFill>
              </a:rPr>
              <a:t>Think of all of the problems we'd run into if we created a contact list using lists.  </a:t>
            </a:r>
            <a:endParaRPr sz="3200">
              <a:uFill>
                <a:solidFill/>
              </a:uFill>
            </a:endParaRPr>
          </a:p>
          <a:p>
            <a:pPr lvl="1" marL="800100" indent="-342900">
              <a:spcBef>
                <a:spcPts val="1200"/>
              </a:spcBef>
              <a:buClr>
                <a:srgbClr val="000000"/>
              </a:buClr>
              <a:buChar char="•"/>
              <a:defRPr sz="1800">
                <a:uFillTx/>
              </a:defRPr>
            </a:pPr>
            <a:r>
              <a:rPr sz="3200">
                <a:uFill>
                  <a:solidFill/>
                </a:uFill>
              </a:rPr>
              <a:t>How do you keep information that belongs together, stuck together?</a:t>
            </a:r>
            <a:endParaRPr sz="3200">
              <a:uFill>
                <a:solidFill/>
              </a:uFill>
            </a:endParaRPr>
          </a:p>
          <a:p>
            <a:pPr lvl="1" marL="800100" indent="-342900">
              <a:spcBef>
                <a:spcPts val="1200"/>
              </a:spcBef>
              <a:buClr>
                <a:srgbClr val="000000"/>
              </a:buClr>
              <a:buChar char="•"/>
              <a:defRPr sz="1800">
                <a:uFillTx/>
              </a:defRPr>
            </a:pPr>
            <a:r>
              <a:rPr sz="3200">
                <a:uFill>
                  <a:solidFill/>
                </a:uFill>
              </a:rPr>
              <a:t>This is why we use dictionaries.</a:t>
            </a:r>
          </a:p>
        </p:txBody>
      </p:sp>
      <p:sp>
        <p:nvSpPr>
          <p:cNvPr id="56" name="Shape 56"/>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Lightning review</a:t>
            </a:r>
          </a:p>
        </p:txBody>
      </p:sp>
      <p:sp>
        <p:nvSpPr>
          <p:cNvPr id="57" name="Shape 57"/>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 name="Shape 59"/>
          <p:cNvSpPr/>
          <p:nvPr>
            <p:ph type="body" idx="1"/>
          </p:nvPr>
        </p:nvSpPr>
        <p:spPr>
          <a:prstGeom prst="rect">
            <a:avLst/>
          </a:prstGeom>
        </p:spPr>
        <p:txBody>
          <a:bodyPr lIns="0" tIns="0" rIns="0" bIns="0">
            <a:normAutofit fontScale="100000" lnSpcReduction="0"/>
          </a:bodyPr>
          <a:lstStyle/>
          <a:p>
            <a:pPr lvl="0" marL="0" indent="0" defTabSz="420623">
              <a:spcBef>
                <a:spcPts val="1100"/>
              </a:spcBef>
              <a:buSzTx/>
              <a:buFontTx/>
              <a:buNone/>
              <a:defRPr sz="1800">
                <a:uFillTx/>
              </a:defRPr>
            </a:pPr>
            <a:r>
              <a:rPr b="1" sz="2576">
                <a:uFill>
                  <a:solidFill/>
                </a:uFill>
                <a:latin typeface="Courier New"/>
                <a:ea typeface="Courier New"/>
                <a:cs typeface="Courier New"/>
                <a:sym typeface="Courier New"/>
              </a:rPr>
              <a:t>bread = raw_input("How many slices of bread do you have? ")</a:t>
            </a:r>
            <a:endParaRPr b="1" sz="2576">
              <a:uFill>
                <a:solidFill/>
              </a:uFill>
              <a:latin typeface="Courier New"/>
              <a:ea typeface="Courier New"/>
              <a:cs typeface="Courier New"/>
              <a:sym typeface="Courier New"/>
            </a:endParaRPr>
          </a:p>
          <a:p>
            <a:pPr lvl="0" marL="0" indent="0" defTabSz="420623">
              <a:spcBef>
                <a:spcPts val="1100"/>
              </a:spcBef>
              <a:buSzTx/>
              <a:buFontTx/>
              <a:buNone/>
              <a:defRPr sz="1800">
                <a:uFillTx/>
              </a:defRPr>
            </a:pPr>
            <a:endParaRPr b="1" sz="2576">
              <a:uFill>
                <a:solidFill/>
              </a:uFill>
              <a:latin typeface="Courier New"/>
              <a:ea typeface="Courier New"/>
              <a:cs typeface="Courier New"/>
              <a:sym typeface="Courier New"/>
            </a:endParaRPr>
          </a:p>
          <a:p>
            <a:pPr lvl="0" marL="0" indent="0" defTabSz="420623">
              <a:spcBef>
                <a:spcPts val="1100"/>
              </a:spcBef>
              <a:buSzTx/>
              <a:buFontTx/>
              <a:buNone/>
              <a:defRPr sz="1800">
                <a:uFillTx/>
              </a:defRPr>
            </a:pPr>
            <a:r>
              <a:rPr b="1" sz="2576">
                <a:uFill>
                  <a:solidFill/>
                </a:uFill>
                <a:latin typeface="Courier New"/>
                <a:ea typeface="Courier New"/>
                <a:cs typeface="Courier New"/>
                <a:sym typeface="Courier New"/>
              </a:rPr>
              <a:t>bread = int(bread)</a:t>
            </a:r>
            <a:endParaRPr b="1" sz="2576">
              <a:uFill>
                <a:solidFill/>
              </a:uFill>
              <a:latin typeface="Courier New"/>
              <a:ea typeface="Courier New"/>
              <a:cs typeface="Courier New"/>
              <a:sym typeface="Courier New"/>
            </a:endParaRPr>
          </a:p>
          <a:p>
            <a:pPr lvl="0" marL="0" indent="0" defTabSz="420623">
              <a:spcBef>
                <a:spcPts val="1100"/>
              </a:spcBef>
              <a:buSzTx/>
              <a:buFontTx/>
              <a:buNone/>
              <a:defRPr sz="1800">
                <a:uFillTx/>
              </a:defRPr>
            </a:pPr>
            <a:endParaRPr b="1" sz="2576">
              <a:uFill>
                <a:solidFill/>
              </a:uFill>
              <a:latin typeface="Courier New"/>
              <a:ea typeface="Courier New"/>
              <a:cs typeface="Courier New"/>
              <a:sym typeface="Courier New"/>
            </a:endParaRPr>
          </a:p>
          <a:p>
            <a:pPr lvl="0" marL="0" indent="0" defTabSz="420623">
              <a:spcBef>
                <a:spcPts val="1100"/>
              </a:spcBef>
              <a:buSzTx/>
              <a:buFontTx/>
              <a:buNone/>
              <a:defRPr sz="1800">
                <a:uFillTx/>
              </a:defRPr>
            </a:pPr>
            <a:r>
              <a:rPr b="1" sz="2576">
                <a:uFill>
                  <a:solidFill/>
                </a:uFill>
                <a:latin typeface="Courier New"/>
                <a:ea typeface="Courier New"/>
                <a:cs typeface="Courier New"/>
                <a:sym typeface="Courier New"/>
              </a:rPr>
              <a:t>print len(speech)</a:t>
            </a:r>
            <a:endParaRPr b="1" sz="2576">
              <a:uFill>
                <a:solidFill/>
              </a:uFill>
              <a:latin typeface="Courier New"/>
              <a:ea typeface="Courier New"/>
              <a:cs typeface="Courier New"/>
              <a:sym typeface="Courier New"/>
            </a:endParaRPr>
          </a:p>
          <a:p>
            <a:pPr lvl="0" marL="0" indent="0" defTabSz="420623">
              <a:spcBef>
                <a:spcPts val="1100"/>
              </a:spcBef>
              <a:buSzTx/>
              <a:buFontTx/>
              <a:buNone/>
              <a:defRPr sz="1800">
                <a:uFillTx/>
              </a:defRPr>
            </a:pPr>
            <a:endParaRPr b="1" sz="2576">
              <a:uFill>
                <a:solidFill/>
              </a:uFill>
              <a:latin typeface="Courier New"/>
              <a:ea typeface="Courier New"/>
              <a:cs typeface="Courier New"/>
              <a:sym typeface="Courier New"/>
            </a:endParaRPr>
          </a:p>
          <a:p>
            <a:pPr lvl="0" marL="0" indent="0" defTabSz="420623">
              <a:spcBef>
                <a:spcPts val="1100"/>
              </a:spcBef>
              <a:buSzTx/>
              <a:buFontTx/>
              <a:buNone/>
              <a:defRPr sz="1800">
                <a:uFillTx/>
              </a:defRPr>
            </a:pPr>
            <a:r>
              <a:rPr b="1" sz="2576">
                <a:uFill>
                  <a:solidFill/>
                </a:uFill>
                <a:latin typeface="Courier New"/>
                <a:ea typeface="Courier New"/>
                <a:cs typeface="Courier New"/>
                <a:sym typeface="Courier New"/>
              </a:rPr>
              <a:t>for number in range(10):</a:t>
            </a:r>
            <a:endParaRPr b="1" sz="2576">
              <a:uFill>
                <a:solidFill/>
              </a:uFill>
              <a:latin typeface="Courier New"/>
              <a:ea typeface="Courier New"/>
              <a:cs typeface="Courier New"/>
              <a:sym typeface="Courier New"/>
            </a:endParaRPr>
          </a:p>
          <a:p>
            <a:pPr lvl="1" marL="0" indent="210311" defTabSz="420623">
              <a:spcBef>
                <a:spcPts val="1100"/>
              </a:spcBef>
              <a:buSzTx/>
              <a:buFontTx/>
              <a:buNone/>
              <a:defRPr sz="1800">
                <a:uFillTx/>
              </a:defRPr>
            </a:pPr>
            <a:r>
              <a:rPr b="1" sz="2576">
                <a:uFill>
                  <a:solidFill/>
                </a:uFill>
                <a:latin typeface="Courier New"/>
                <a:ea typeface="Courier New"/>
                <a:cs typeface="Courier New"/>
                <a:sym typeface="Courier New"/>
              </a:rPr>
              <a:t>		print number</a:t>
            </a:r>
          </a:p>
        </p:txBody>
      </p:sp>
      <p:sp>
        <p:nvSpPr>
          <p:cNvPr id="60" name="Shape 60"/>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34340">
              <a:spcBef>
                <a:spcPts val="900"/>
              </a:spcBef>
              <a:defRPr cap="all" sz="3800">
                <a:latin typeface="+mn-lt"/>
                <a:ea typeface="+mn-ea"/>
                <a:cs typeface="+mn-cs"/>
                <a:sym typeface="Century Gothic"/>
              </a:defRPr>
            </a:lvl1pPr>
          </a:lstStyle>
          <a:p>
            <a:pPr lvl="0">
              <a:defRPr cap="none" sz="1800">
                <a:uFillTx/>
              </a:defRPr>
            </a:pPr>
            <a:r>
              <a:rPr cap="all" sz="3800">
                <a:uFill>
                  <a:solidFill/>
                </a:uFill>
              </a:rPr>
              <a:t>Functions: We've seen this before</a:t>
            </a:r>
          </a:p>
        </p:txBody>
      </p:sp>
      <p:sp>
        <p:nvSpPr>
          <p:cNvPr id="61" name="Shape 61"/>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body" idx="1"/>
          </p:nvPr>
        </p:nvSpPr>
        <p:spPr>
          <a:prstGeom prst="rect">
            <a:avLst/>
          </a:prstGeom>
        </p:spPr>
        <p:txBody>
          <a:bodyPr lIns="0" tIns="0" rIns="0" bIns="0">
            <a:normAutofit fontScale="100000" lnSpcReduction="0"/>
          </a:bodyPr>
          <a:lstStyle/>
          <a:p>
            <a:pPr lvl="0" marL="0" indent="0">
              <a:spcBef>
                <a:spcPts val="1200"/>
              </a:spcBef>
              <a:buSzTx/>
              <a:buFontTx/>
              <a:buNone/>
              <a:defRPr sz="1800">
                <a:uFillTx/>
              </a:defRPr>
            </a:pPr>
            <a:r>
              <a:rPr b="1" sz="2800">
                <a:uFill>
                  <a:solidFill/>
                </a:uFill>
                <a:latin typeface="Courier New"/>
                <a:ea typeface="Courier New"/>
                <a:cs typeface="Courier New"/>
                <a:sym typeface="Courier New"/>
              </a:rPr>
              <a:t>phone = phone.replace("-", "")</a:t>
            </a:r>
            <a:endParaRPr b="1" sz="2800">
              <a:uFill>
                <a:solidFill/>
              </a:uFill>
              <a:latin typeface="Courier New"/>
              <a:ea typeface="Courier New"/>
              <a:cs typeface="Courier New"/>
              <a:sym typeface="Courier New"/>
            </a:endParaRPr>
          </a:p>
          <a:p>
            <a:pPr lvl="0" marL="0" indent="0">
              <a:spcBef>
                <a:spcPts val="1200"/>
              </a:spcBef>
              <a:buSzTx/>
              <a:buFontTx/>
              <a:buNone/>
              <a:defRPr sz="1800">
                <a:uFillTx/>
              </a:defRPr>
            </a:pPr>
            <a:r>
              <a:rPr b="1" sz="2800">
                <a:uFill>
                  <a:solidFill/>
                </a:uFill>
                <a:latin typeface="Courier New"/>
                <a:ea typeface="Courier New"/>
                <a:cs typeface="Courier New"/>
                <a:sym typeface="Courier New"/>
              </a:rPr>
              <a:t>at_symbol = email_address.find('@')</a:t>
            </a:r>
            <a:endParaRPr b="1" sz="2800">
              <a:uFill>
                <a:solidFill/>
              </a:uFill>
              <a:latin typeface="Courier New"/>
              <a:ea typeface="Courier New"/>
              <a:cs typeface="Courier New"/>
              <a:sym typeface="Courier New"/>
            </a:endParaRPr>
          </a:p>
          <a:p>
            <a:pPr lvl="0" marL="0" indent="0">
              <a:spcBef>
                <a:spcPts val="1200"/>
              </a:spcBef>
              <a:buSzTx/>
              <a:buFontTx/>
              <a:buNone/>
              <a:defRPr sz="1800">
                <a:uFillTx/>
              </a:defRPr>
            </a:pPr>
            <a:endParaRPr b="1" sz="2800">
              <a:uFill>
                <a:solidFill/>
              </a:uFill>
              <a:latin typeface="Courier New"/>
              <a:ea typeface="Courier New"/>
              <a:cs typeface="Courier New"/>
              <a:sym typeface="Courier New"/>
            </a:endParaRPr>
          </a:p>
          <a:p>
            <a:pPr lvl="0" marL="0" indent="0">
              <a:spcBef>
                <a:spcPts val="1200"/>
              </a:spcBef>
              <a:buSzTx/>
              <a:buFontTx/>
              <a:buNone/>
              <a:defRPr sz="1800">
                <a:uFillTx/>
              </a:defRPr>
            </a:pPr>
            <a:r>
              <a:rPr b="1" sz="2800">
                <a:uFill>
                  <a:solidFill/>
                </a:uFill>
                <a:latin typeface="Courier New"/>
                <a:ea typeface="Courier New"/>
                <a:cs typeface="Courier New"/>
                <a:sym typeface="Courier New"/>
              </a:rPr>
              <a:t>attendees.append("Amanda")</a:t>
            </a:r>
            <a:endParaRPr b="1" sz="2800">
              <a:uFill>
                <a:solidFill/>
              </a:uFill>
              <a:latin typeface="Courier New"/>
              <a:ea typeface="Courier New"/>
              <a:cs typeface="Courier New"/>
              <a:sym typeface="Courier New"/>
            </a:endParaRPr>
          </a:p>
          <a:p>
            <a:pPr lvl="0" marL="0" indent="0">
              <a:spcBef>
                <a:spcPts val="1200"/>
              </a:spcBef>
              <a:buSzTx/>
              <a:buFontTx/>
              <a:buNone/>
              <a:defRPr sz="1800">
                <a:uFillTx/>
              </a:defRPr>
            </a:pPr>
            <a:r>
              <a:rPr b="1" sz="2800">
                <a:uFill>
                  <a:solidFill/>
                </a:uFill>
                <a:latin typeface="Courier New"/>
                <a:ea typeface="Courier New"/>
                <a:cs typeface="Courier New"/>
                <a:sym typeface="Courier New"/>
              </a:rPr>
              <a:t>attendees.pop(2)</a:t>
            </a:r>
            <a:endParaRPr b="1" sz="2800">
              <a:uFill>
                <a:solidFill/>
              </a:uFill>
              <a:latin typeface="Courier New"/>
              <a:ea typeface="Courier New"/>
              <a:cs typeface="Courier New"/>
              <a:sym typeface="Courier New"/>
            </a:endParaRPr>
          </a:p>
          <a:p>
            <a:pPr lvl="0" marL="0" indent="0">
              <a:spcBef>
                <a:spcPts val="1200"/>
              </a:spcBef>
              <a:buSzTx/>
              <a:buFontTx/>
              <a:buNone/>
              <a:defRPr sz="1800">
                <a:uFillTx/>
              </a:defRPr>
            </a:pPr>
            <a:endParaRPr b="1" sz="2800">
              <a:uFill>
                <a:solidFill/>
              </a:uFill>
              <a:latin typeface="Courier New"/>
              <a:ea typeface="Courier New"/>
              <a:cs typeface="Courier New"/>
              <a:sym typeface="Courier New"/>
            </a:endParaRPr>
          </a:p>
          <a:p>
            <a:pPr lvl="0" marL="0" indent="0">
              <a:spcBef>
                <a:spcPts val="1200"/>
              </a:spcBef>
              <a:buSzTx/>
              <a:buFontTx/>
              <a:buNone/>
              <a:defRPr sz="1800">
                <a:uFillTx/>
              </a:defRPr>
            </a:pPr>
            <a:r>
              <a:rPr b="1" sz="2800">
                <a:uFill>
                  <a:solidFill/>
                </a:uFill>
                <a:latin typeface="Courier New"/>
                <a:ea typeface="Courier New"/>
                <a:cs typeface="Courier New"/>
                <a:sym typeface="Courier New"/>
              </a:rPr>
              <a:t>contacts.get('Lizzie')</a:t>
            </a:r>
            <a:endParaRPr b="1" sz="2800">
              <a:uFill>
                <a:solidFill/>
              </a:uFill>
              <a:latin typeface="Courier New"/>
              <a:ea typeface="Courier New"/>
              <a:cs typeface="Courier New"/>
              <a:sym typeface="Courier New"/>
            </a:endParaRPr>
          </a:p>
          <a:p>
            <a:pPr lvl="0" marL="0" indent="0">
              <a:spcBef>
                <a:spcPts val="1200"/>
              </a:spcBef>
              <a:buSzTx/>
              <a:buFontTx/>
              <a:buNone/>
              <a:defRPr sz="1800">
                <a:uFillTx/>
              </a:defRPr>
            </a:pPr>
            <a:r>
              <a:rPr b="1" sz="2800">
                <a:uFill>
                  <a:solidFill/>
                </a:uFill>
                <a:latin typeface="Courier New"/>
                <a:ea typeface="Courier New"/>
                <a:cs typeface="Courier New"/>
                <a:sym typeface="Courier New"/>
              </a:rPr>
              <a:t>contacts.keys()</a:t>
            </a:r>
          </a:p>
        </p:txBody>
      </p:sp>
      <p:sp>
        <p:nvSpPr>
          <p:cNvPr id="66" name="Shape 66"/>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lvl="0">
              <a:defRPr cap="none" sz="1800">
                <a:uFillTx/>
              </a:defRPr>
            </a:pPr>
            <a:r>
              <a:rPr cap="all" sz="4000">
                <a:uFill>
                  <a:solidFill/>
                </a:uFill>
              </a:rPr>
              <a:t>methods are functions, too</a:t>
            </a:r>
          </a:p>
        </p:txBody>
      </p:sp>
      <p:sp>
        <p:nvSpPr>
          <p:cNvPr id="67" name="Shape 67"/>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 name="Shape 71"/>
          <p:cNvSpPr/>
          <p:nvPr>
            <p:ph type="body" idx="1"/>
          </p:nvPr>
        </p:nvSpPr>
        <p:spPr>
          <a:prstGeom prst="rect">
            <a:avLst/>
          </a:prstGeom>
        </p:spPr>
        <p:txBody>
          <a:bodyPr lIns="0" tIns="0" rIns="0" bIns="0">
            <a:normAutofit fontScale="100000" lnSpcReduction="0"/>
          </a:bodyPr>
          <a:lstStyle/>
          <a:p>
            <a:pPr lvl="0" marL="0" indent="0">
              <a:spcBef>
                <a:spcPts val="1200"/>
              </a:spcBef>
              <a:buSzTx/>
              <a:buFontTx/>
              <a:buNone/>
              <a:defRPr sz="1800">
                <a:uFillTx/>
              </a:defRPr>
            </a:pPr>
            <a:r>
              <a:rPr sz="2800">
                <a:uFill>
                  <a:solidFill/>
                </a:uFill>
                <a:latin typeface="+mn-lt"/>
                <a:ea typeface="+mn-ea"/>
                <a:cs typeface="+mn-cs"/>
                <a:sym typeface="Century Gothic"/>
              </a:rPr>
              <a:t>Functions are:</a:t>
            </a:r>
            <a:endParaRPr sz="2800">
              <a:uFill>
                <a:solidFill/>
              </a:uFill>
              <a:latin typeface="+mn-lt"/>
              <a:ea typeface="+mn-ea"/>
              <a:cs typeface="+mn-cs"/>
              <a:sym typeface="Century Gothic"/>
            </a:endParaRPr>
          </a:p>
          <a:p>
            <a:pPr lvl="1" marL="661736" indent="-280736">
              <a:spcBef>
                <a:spcPts val="1200"/>
              </a:spcBef>
              <a:buFontTx/>
              <a:buChar char="•"/>
              <a:defRPr sz="1800">
                <a:uFillTx/>
              </a:defRPr>
            </a:pPr>
            <a:r>
              <a:rPr sz="2800">
                <a:uFill>
                  <a:solidFill/>
                </a:uFill>
                <a:latin typeface="+mn-lt"/>
                <a:ea typeface="+mn-ea"/>
                <a:cs typeface="+mn-cs"/>
                <a:sym typeface="Century Gothic"/>
              </a:rPr>
              <a:t>Reusable code</a:t>
            </a:r>
            <a:endParaRPr sz="2800">
              <a:uFill>
                <a:solidFill/>
              </a:uFill>
              <a:latin typeface="+mn-lt"/>
              <a:ea typeface="+mn-ea"/>
              <a:cs typeface="+mn-cs"/>
              <a:sym typeface="Century Gothic"/>
            </a:endParaRPr>
          </a:p>
          <a:p>
            <a:pPr lvl="1" marL="661736" indent="-280736">
              <a:spcBef>
                <a:spcPts val="1200"/>
              </a:spcBef>
              <a:buFontTx/>
              <a:buChar char="•"/>
              <a:defRPr sz="1800">
                <a:uFillTx/>
              </a:defRPr>
            </a:pPr>
            <a:r>
              <a:rPr sz="2800">
                <a:uFill>
                  <a:solidFill/>
                </a:uFill>
                <a:latin typeface="+mn-lt"/>
                <a:ea typeface="+mn-ea"/>
                <a:cs typeface="+mn-cs"/>
                <a:sym typeface="Century Gothic"/>
              </a:rPr>
              <a:t>They do something specific</a:t>
            </a:r>
            <a:endParaRPr sz="2800">
              <a:uFill>
                <a:solidFill/>
              </a:uFill>
              <a:latin typeface="+mn-lt"/>
              <a:ea typeface="+mn-ea"/>
              <a:cs typeface="+mn-cs"/>
              <a:sym typeface="Century Gothic"/>
            </a:endParaRPr>
          </a:p>
          <a:p>
            <a:pPr lvl="1" marL="661736" indent="-280736">
              <a:spcBef>
                <a:spcPts val="1200"/>
              </a:spcBef>
              <a:buFontTx/>
              <a:buChar char="•"/>
              <a:defRPr sz="1800">
                <a:uFillTx/>
              </a:defRPr>
            </a:pPr>
            <a:r>
              <a:rPr sz="2800">
                <a:uFill>
                  <a:solidFill/>
                </a:uFill>
                <a:latin typeface="+mn-lt"/>
                <a:ea typeface="+mn-ea"/>
                <a:cs typeface="+mn-cs"/>
                <a:sym typeface="Century Gothic"/>
              </a:rPr>
              <a:t>They're flexible</a:t>
            </a:r>
            <a:endParaRPr sz="2800">
              <a:uFill>
                <a:solidFill/>
              </a:uFill>
              <a:latin typeface="+mn-lt"/>
              <a:ea typeface="+mn-ea"/>
              <a:cs typeface="+mn-cs"/>
              <a:sym typeface="Century Gothic"/>
            </a:endParaRPr>
          </a:p>
          <a:p>
            <a:pPr lvl="3" marL="1423736" indent="-280736">
              <a:spcBef>
                <a:spcPts val="1200"/>
              </a:spcBef>
              <a:buFontTx/>
              <a:buChar char="•"/>
              <a:defRPr sz="1800">
                <a:uFillTx/>
              </a:defRPr>
            </a:pPr>
            <a:r>
              <a:rPr b="1" sz="2800">
                <a:uFill>
                  <a:solidFill/>
                </a:uFill>
                <a:latin typeface="Courier New"/>
                <a:ea typeface="Courier New"/>
                <a:cs typeface="Courier New"/>
                <a:sym typeface="Courier New"/>
              </a:rPr>
              <a:t>len()</a:t>
            </a:r>
            <a:r>
              <a:rPr sz="2800">
                <a:uFill>
                  <a:solidFill/>
                </a:uFill>
                <a:latin typeface="+mn-lt"/>
                <a:ea typeface="+mn-ea"/>
                <a:cs typeface="+mn-cs"/>
                <a:sym typeface="Century Gothic"/>
              </a:rPr>
              <a:t> tells us the length of anything we put inside the parentheses</a:t>
            </a:r>
            <a:endParaRPr sz="2800">
              <a:uFill>
                <a:solidFill/>
              </a:uFill>
              <a:latin typeface="+mn-lt"/>
              <a:ea typeface="+mn-ea"/>
              <a:cs typeface="+mn-cs"/>
              <a:sym typeface="Century Gothic"/>
            </a:endParaRPr>
          </a:p>
          <a:p>
            <a:pPr lvl="1" marL="661736" indent="-280736">
              <a:spcBef>
                <a:spcPts val="1200"/>
              </a:spcBef>
              <a:buFontTx/>
              <a:buChar char="•"/>
              <a:defRPr sz="1800">
                <a:uFillTx/>
              </a:defRPr>
            </a:pPr>
            <a:r>
              <a:rPr sz="2800">
                <a:uFill>
                  <a:solidFill/>
                </a:uFill>
                <a:latin typeface="+mn-lt"/>
                <a:ea typeface="+mn-ea"/>
                <a:cs typeface="+mn-cs"/>
                <a:sym typeface="Century Gothic"/>
              </a:rPr>
              <a:t>Written by people like us</a:t>
            </a:r>
          </a:p>
        </p:txBody>
      </p:sp>
      <p:sp>
        <p:nvSpPr>
          <p:cNvPr id="72" name="Shape 72"/>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43484">
              <a:spcBef>
                <a:spcPts val="900"/>
              </a:spcBef>
              <a:defRPr cap="all" sz="3880">
                <a:latin typeface="+mn-lt"/>
                <a:ea typeface="+mn-ea"/>
                <a:cs typeface="+mn-cs"/>
                <a:sym typeface="Century Gothic"/>
              </a:defRPr>
            </a:lvl1pPr>
          </a:lstStyle>
          <a:p>
            <a:pPr lvl="0">
              <a:defRPr cap="none" sz="1800">
                <a:uFillTx/>
              </a:defRPr>
            </a:pPr>
            <a:r>
              <a:rPr cap="all" sz="3880">
                <a:uFill>
                  <a:solidFill/>
                </a:uFill>
              </a:rPr>
              <a:t>yeah, but what *are* functions?</a:t>
            </a:r>
          </a:p>
        </p:txBody>
      </p:sp>
      <p:sp>
        <p:nvSpPr>
          <p:cNvPr id="73" name="Shape 73"/>
          <p:cNvSpPr/>
          <p:nvPr>
            <p:ph type="sldNum" sz="quarter" idx="2"/>
          </p:nvPr>
        </p:nvSpPr>
        <p:spPr>
          <a:xfrm>
            <a:off x="6553200" y="6172200"/>
            <a:ext cx="2133600" cy="368301"/>
          </a:xfrm>
          <a:prstGeom prst="rect">
            <a:avLst/>
          </a:prstGeom>
          <a:extLst>
            <a:ext uri="{C572A759-6A51-4108-AA02-DFA0A04FC94B}">
              <ma14:wrappingTextBoxFlag xmlns:ma14="http://schemas.microsoft.com/office/mac/drawingml/2011/main" val="1"/>
            </a:ext>
          </a:extLst>
        </p:spPr>
        <p:txBody>
          <a:bodyPr lIns="0" tIns="0" rIns="0" bIns="0"/>
          <a:lstStyle/>
          <a:p>
            <a:pPr lvl="0">
              <a:defRPr sz="1800">
                <a:uFillTx/>
              </a:defRPr>
            </a:pPr>
            <a:fld id="{86CB4B4D-7CA3-9044-876B-883B54F8677D}" type="slidenum">
              <a:rPr sz="1200">
                <a:uFill>
                  <a:solidFill/>
                </a:uFill>
              </a:rPr>
            </a:fld>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CFE7EC"/>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Century Gothic"/>
        <a:ea typeface="Century Gothic"/>
        <a:cs typeface="Century Gothic"/>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round/>
        </a:ln>
        <a:effectLst/>
      </a:spPr>
      <a:bodyPr rot="0" spcFirstLastPara="1" vertOverflow="overflow" horzOverflow="overflow" vert="horz" wrap="square" lIns="0" tIns="0" rIns="0" bIns="0"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round/>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Century Gothic"/>
        <a:ea typeface="Century Gothic"/>
        <a:cs typeface="Century Gothic"/>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round/>
        </a:ln>
        <a:effectLst/>
      </a:spPr>
      <a:bodyPr rot="0" spcFirstLastPara="1" vertOverflow="overflow" horzOverflow="overflow" vert="horz" wrap="square" lIns="0" tIns="0" rIns="0" bIns="0"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round/>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