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1.jpeg" ContentType="image/jpeg"/>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image2.jpeg" ContentType="image/jpeg"/>
  <Override PartName="/ppt/notesSlides/notesSlide27.xml" ContentType="application/vnd.openxmlformats-officedocument.presentationml.notesSlide+xml"/>
  <Override PartName="/ppt/media/image3.jpeg" ContentType="image/jpeg"/>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media/image4.jpeg" ContentType="image/jpeg"/>
  <Override PartName="/ppt/notesSlides/notesSlide35.xml" ContentType="application/vnd.openxmlformats-officedocument.presentationml.notesSlide+xml"/>
  <Override PartName="/ppt/media/image5.jpeg" ContentType="image/jpeg"/>
  <Override PartName="/ppt/notesSlides/notesSlide36.xml" ContentType="application/vnd.openxmlformats-officedocument.presentationml.notesSlide+xml"/>
  <Override PartName="/ppt/media/image6.jpeg" ContentType="image/jpeg"/>
  <Override PartName="/ppt/notesSlides/notesSlide37.xml" ContentType="application/vnd.openxmlformats-officedocument.presentationml.notesSlide+xml"/>
  <Override PartName="/ppt/media/image7.jpeg" ContentType="image/jpeg"/>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 Id="rId3" Type="http://schemas.openxmlformats.org/officeDocument/2006/relationships/hyperlink" Target="http://myaccount.google.com" TargetMode="Externa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 Id="rId3" Type="http://schemas.openxmlformats.org/officeDocument/2006/relationships/hyperlink" Target="http://google.com" TargetMode="Externa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sldImg"/>
          </p:nvPr>
        </p:nvSpPr>
        <p:spPr>
          <a:prstGeom prst="rect">
            <a:avLst/>
          </a:prstGeom>
        </p:spPr>
        <p:txBody>
          <a:bodyPr/>
          <a:lstStyle/>
          <a:p>
            <a:pPr/>
          </a:p>
        </p:txBody>
      </p:sp>
      <p:sp>
        <p:nvSpPr>
          <p:cNvPr id="51" name="Shape 51"/>
          <p:cNvSpPr/>
          <p:nvPr>
            <p:ph type="body" sz="quarter" idx="1"/>
          </p:nvPr>
        </p:nvSpPr>
        <p:spPr>
          <a:prstGeom prst="rect">
            <a:avLst/>
          </a:prstGeom>
        </p:spPr>
        <p:txBody>
          <a:bodyPr/>
          <a:lstStyle/>
          <a:p>
            <a:pPr/>
            <a:r>
              <a:t>This training was created for people who are not sure how to protect themselves online but want to know how to get started.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r>
              <a:t>These are very commonly used in passwords — if you have these in your passwords, you’ll want to change them!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a:r>
              <a:t>There are many password managers out there, but I like and use LastPass.</a:t>
            </a:r>
          </a:p>
          <a:p>
            <a:pPr/>
            <a:r>
              <a:t>It’s free for personal use! One of the best features of LastPass is that it can generate long, secure passwords for you.</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Secure your email accounts first, and use two-factor authentication and strong passwords.</a:t>
            </a:r>
          </a:p>
          <a:p>
            <a:pPr/>
            <a:r>
              <a:t>Google has a security check with many settings to give you peace of mind in addition to two-factor authentication, so be sure to walk through each step carefully.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(This doesn’t list every type of account because it’s important to have folks think about what their specific types of accounts are)</a:t>
            </a:r>
          </a:p>
          <a:p>
            <a:pPr/>
            <a:r>
              <a:t>You’ll want to brainstorm every online account that you have and make a list. Keep a spreadsheet if it helps you, and track whether you’re using a strong password, whether you have two-factor authentication enabled, and whether you’ve reviewed the security and privacy settings.</a:t>
            </a:r>
          </a:p>
          <a:p>
            <a:pPr/>
          </a:p>
          <a:p>
            <a:pPr/>
            <a:r>
              <a:t>One thing to keep in mind: many accounts offer two-factor authentication but not all will.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Every account will have its own security and privacy settings to learn and review, and you may need to review them periodically as new features are added. Facebook is notorious for adding new features and changing existing ones.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Your birthday and your mother’s maiden name are often used as security questions to verify your identity when talking to your bank, for example. Think about the worst case scenarios here - and be very careful about the things you share online for everyone to 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marL="401052" indent="-401052">
              <a:buSzPct val="100000"/>
              <a:buAutoNum type="arabicParenR" startAt="1"/>
            </a:pPr>
            <a:r>
              <a:t>Just give me your bank account number and I will route the money to you!</a:t>
            </a:r>
          </a:p>
          <a:p>
            <a:pPr marL="401052" indent="-401052">
              <a:buSzPct val="100000"/>
              <a:buAutoNum type="arabicParenR" startAt="1"/>
            </a:pPr>
            <a:r>
              <a:t>You just need to pay inheritance tax on your newfound riches first!</a:t>
            </a:r>
          </a:p>
          <a:p>
            <a:pPr marL="401052" indent="-401052">
              <a:buSzPct val="100000"/>
              <a:buAutoNum type="arabicParenR" startAt="1"/>
            </a:pPr>
            <a:r>
              <a:t>The details are often spotty or missing, but the sense of urgency or missed opportunity can get you</a:t>
            </a:r>
          </a:p>
          <a:p>
            <a:pPr marL="401052" indent="-401052">
              <a:buSzPct val="100000"/>
              <a:buAutoNum type="arabicParenR" startAt="1"/>
            </a:pPr>
            <a:r>
              <a:t>Beware of emails that claim they are from the US government, promising an expedited green card, or saying there is a problem with your immigration status and you need to send money to fix it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Here is a sampling of fraudulent / phishing emails I’ve received. Notice how they’re all trying to grab my attention and get me to open and click. I have a gift card to claim, a missed voicemail at 1:07 am, a response on a loan, a child predator alert. There’s a lot going on here.</a:t>
            </a:r>
          </a:p>
          <a:p>
            <a:pPr/>
          </a:p>
          <a:p>
            <a:pPr/>
            <a:r>
              <a:t>These emails are trying to trick you - look at how many of them employ a sense of urgency, or missed opportunity, or make you curious, or appeal to fear or authority.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So let’s say I opened up the email from the previous screen that promised a $100 Costco reward that I needed to claim. If I opened the email, clicked through, and logged into my account, I would be giving away my password to the hackers and they could get into my account.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Keep in mind that fraudulent emails will often use slight misspellings or spellings that are just a letter off that may look “close enough” if you’re not reading closely, going too quickly, or have impaired vision.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sldImg"/>
          </p:nvPr>
        </p:nvSpPr>
        <p:spPr>
          <a:prstGeom prst="rect">
            <a:avLst/>
          </a:prstGeom>
        </p:spPr>
        <p:txBody>
          <a:bodyPr/>
          <a:lstStyle/>
          <a:p>
            <a:pPr/>
          </a:p>
        </p:txBody>
      </p:sp>
      <p:sp>
        <p:nvSpPr>
          <p:cNvPr id="56" name="Shape 56"/>
          <p:cNvSpPr/>
          <p:nvPr>
            <p:ph type="body" sz="quarter" idx="1"/>
          </p:nvPr>
        </p:nvSpPr>
        <p:spPr>
          <a:prstGeom prst="rect">
            <a:avLst/>
          </a:prstGeom>
        </p:spPr>
        <p:txBody>
          <a:bodyPr/>
          <a:lstStyle>
            <a:lvl1pPr>
              <a:defRPr sz="2000"/>
            </a:lvl1pPr>
          </a:lstStyle>
          <a:p>
            <a:pPr/>
            <a:r>
              <a:t>It’s important to note that this should be considered an intro training. This does not cover every single thing you will need to do or can do. We will not talk about every threat. We will cover the most common threats and how you can protect yourself. This training is meant as a starting place, especially if you’ve never thought too much about how to protect yourself.</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If we accidentally opened a fraudulent email, we can still figure out that it’s a fake.</a:t>
            </a:r>
          </a:p>
          <a:p>
            <a:pPr/>
            <a:r>
              <a:t>In #1 we see that the return address is nallmark.click, not walmart.com as we might expect if this were legit.  Remember that they’ll often rely on close misspellings.</a:t>
            </a:r>
          </a:p>
          <a:p>
            <a:pPr/>
            <a:r>
              <a:t>If we hover over the link shown in #2, the status bar at the bottom of our screen (#3) will show that link that it would take us to, BEFORE we would actually go there. Get in the habit of hovering over links to see where they go before clicking.</a:t>
            </a:r>
          </a:p>
          <a:p>
            <a:pPr/>
            <a:r>
              <a:t>In #3 we see that this email has used a link shortener to obfuscate where the link would actually go. If this link were legit, I would expect it to go to walmart.com* </a:t>
            </a:r>
          </a:p>
          <a:p>
            <a:pPr/>
          </a:p>
          <a:p>
            <a:pPr marL="240631" indent="-240631">
              <a:buSzPct val="100000"/>
              <a:buChar char="*"/>
            </a:pPr>
            <a:r>
              <a:t>One caveat is sometimes legitimate email marketers will use long, confusing links that are difficult to figure out exactly where they go. In that case, make sure you trust that email before you click.</a:t>
            </a:r>
          </a:p>
          <a:p>
            <a:pPr/>
          </a:p>
          <a:p>
            <a:pPr/>
            <a:r>
              <a:t>Let’s say I wasn’t sure if I actually did have a Walmart reward waiting to be redeemed.  Instead of clicking the link in this email, a better solution would be going to the Walmart website directly and checking my account there.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Keep in mind that fraudulent emails will often use slight misspellings or spellings that are just a letter off that may look “close enough” if you’re not reading closely, going too quickly, or have impaired vision.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One nice feature of Gmail is emails that are reported as being phishing messages will get a warning banner at the top of the email, and they’ll remove the images and the links so you can’t click on them.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Keep in mind that if you’re checking your email on your phone, it’s very difficult to verify the sender, and you can’t really hover over the link to see where it’s going first. So use extra caution when checking email on your phone, and verify when you’re on your computer.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Here is an example of a phishing text message - a text from an unrecognized number, asking you to sign in to “verify” your account, a link to click on and open. This is not a legitimate way of verifying any account. </a:t>
            </a:r>
          </a:p>
          <a:p>
            <a:pPr/>
          </a:p>
          <a:p>
            <a:pPr/>
            <a:r>
              <a:t>Instead of clicking the link here - you could go to your account’s website directly.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This email looks like I need to change my password right away!</a:t>
            </a:r>
          </a:p>
          <a:p>
            <a:pPr/>
            <a:r>
              <a:t>Someone just used my password to sign into my Google Account!</a:t>
            </a:r>
          </a:p>
          <a:p>
            <a:pPr/>
            <a:r>
              <a:t>What do I do?</a:t>
            </a:r>
          </a:p>
          <a:p>
            <a:pPr marL="401052" indent="-401052">
              <a:buSzPct val="100000"/>
              <a:buAutoNum type="arabicParenR" startAt="1"/>
            </a:pPr>
            <a:r>
              <a:t>Verify the sender’s address.</a:t>
            </a:r>
          </a:p>
          <a:p>
            <a:pPr marL="401052" indent="-401052">
              <a:buSzPct val="100000"/>
              <a:buAutoNum type="arabicParenR" startAt="1"/>
            </a:pPr>
            <a:r>
              <a:t>Verify the link the “Change Password” button would go to.</a:t>
            </a:r>
          </a:p>
          <a:p>
            <a:pPr/>
            <a:r>
              <a:t>This was the exact email that was sent to staff at the DNC - and because someone clicked and entered in their password, hackers were able to gain access to their whole email account.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And if you clicked through, it would look just like Google’s page. You probably wouldn’t be able to tell. Think of all of the sensitive information in your email: everyone you’ve ever communicated with, thinking your conversations were private. Addresses, phone numbers, all of your contacts, where you are, where you’ve been, what you’ve bought, everything.</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This is a fraudulent site, but looks just like the Bank of America website.</a:t>
            </a:r>
          </a:p>
          <a:p>
            <a:pPr/>
            <a:r>
              <a:t>If I received a fraudulent email, and it got me to click, and I put in my login credentials, I’d be giving away access to my bank account.  This is a fraudulent site, and you can tell by the URL.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r>
              <a:t>If there isn’t a padlock, it’s not a secure connection, even if it says https.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Without the padlock, it’s possible in theory for a hacker to intercept and read the webpage when communicating between your computer and that website.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a:p>
        </p:txBody>
      </p:sp>
      <p:sp>
        <p:nvSpPr>
          <p:cNvPr id="62" name="Shape 62"/>
          <p:cNvSpPr/>
          <p:nvPr>
            <p:ph type="body" sz="quarter" idx="1"/>
          </p:nvPr>
        </p:nvSpPr>
        <p:spPr>
          <a:prstGeom prst="rect">
            <a:avLst/>
          </a:prstGeom>
        </p:spPr>
        <p:txBody>
          <a:bodyPr/>
          <a:lstStyle/>
          <a:p>
            <a:pPr/>
            <a:r>
              <a:t>These are the main topics we’ll be covering during this training. A big part of this training is showing you how to recognize what emails and websites are legitimate and which are not. Learning these skills is just as important as using the right tools.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r>
              <a:t>There’s a lot of jargon here but it’s important, because this is the most important part of verifying a URL.</a:t>
            </a:r>
          </a:p>
          <a:p>
            <a:pPr/>
            <a:r>
              <a:t>What you’re going to look for is the </a:t>
            </a:r>
            <a:r>
              <a:rPr>
                <a:latin typeface="Avenir Heavy"/>
                <a:ea typeface="Avenir Heavy"/>
                <a:cs typeface="Avenir Heavy"/>
                <a:sym typeface="Avenir Heavy"/>
              </a:rPr>
              <a:t>domain, </a:t>
            </a:r>
            <a:r>
              <a:t>which appears between the https:// (or http://) and the first slash you see after that. In this example, the full domain is </a:t>
            </a:r>
            <a:r>
              <a:rPr u="sng">
                <a:solidFill>
                  <a:srgbClr val="0000FF"/>
                </a:solidFill>
                <a:uFill>
                  <a:solidFill>
                    <a:srgbClr val="0000FF"/>
                  </a:solidFill>
                </a:uFill>
                <a:hlinkClick r:id="rId3" invalidUrl="" action="" tgtFrame="" tooltip="" history="1" highlightClick="0" endSnd="0"/>
              </a:rPr>
              <a:t>myaccount.google.com</a:t>
            </a:r>
            <a:r>
              <a:t>.  Once you know that full domain, you can figure out the top-level and second-level domains by moving from right to left.</a:t>
            </a:r>
          </a:p>
          <a:p>
            <a:pPr/>
            <a:r>
              <a:t>(Spend less time on this slide and more time on the examples.)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DISCLAIMER: I MADE ALL OF THESE LINKS UP, DON’T VISIT THESE SITES, I DON’T KNOW WHAT IS THERE BUT YOU SHOULD NOT FIND OUT</a:t>
            </a:r>
          </a:p>
          <a:p>
            <a:pPr/>
            <a:r>
              <a:t>How do we know each of these is fake? The top-level and second-level domains is not the correct URL in any of these examples.</a:t>
            </a:r>
          </a:p>
          <a:p>
            <a:pPr marL="401052" indent="-401052">
              <a:buSzPct val="100000"/>
              <a:buAutoNum type="arabicParenR" startAt="1"/>
            </a:pPr>
            <a:r>
              <a:t>Google’s URL is </a:t>
            </a:r>
            <a:r>
              <a:rPr u="sng">
                <a:solidFill>
                  <a:srgbClr val="0000FF"/>
                </a:solidFill>
                <a:uFill>
                  <a:solidFill>
                    <a:srgbClr val="0000FF"/>
                  </a:solidFill>
                </a:uFill>
                <a:hlinkClick r:id="rId3" invalidUrl="" action="" tgtFrame="" tooltip="" history="1" highlightClick="0" endSnd="0"/>
              </a:rPr>
              <a:t>google.com</a:t>
            </a:r>
            <a:r>
              <a:t>, not this, and it’s missing a C anyway</a:t>
            </a:r>
          </a:p>
          <a:p>
            <a:pPr marL="401052" indent="-401052">
              <a:buSzPct val="100000"/>
              <a:buAutoNum type="arabicParenR" startAt="1"/>
            </a:pPr>
            <a:r>
              <a:t>A lowercase R and N next to each other can often easily be mistaken for an M, especially for those with impaired vision and in certain fonts.</a:t>
            </a:r>
          </a:p>
          <a:p>
            <a:pPr marL="401052" indent="-401052">
              <a:buSzPct val="100000"/>
              <a:buAutoNum type="arabicParenR" startAt="1"/>
            </a:pPr>
            <a:r>
              <a:t>Many fake URLs will make the first part of the URL look legit, but that’s NOT the important part</a:t>
            </a:r>
          </a:p>
          <a:p>
            <a:pPr marL="401052" indent="-401052">
              <a:buSzPct val="100000"/>
              <a:buAutoNum type="arabicParenR" startAt="1"/>
            </a:pPr>
            <a:r>
              <a:t>What’s the top-level domain here? What’s the second-level domain?</a:t>
            </a:r>
          </a:p>
          <a:p>
            <a:pPr marL="401052" indent="-401052">
              <a:buSzPct val="100000"/>
              <a:buAutoNum type="arabicParenR" startAt="1"/>
            </a:pPr>
            <a:r>
              <a:t>The fifth example here is actually a legitimate URL, shown here for contrast. What is the top-level domain here? What is the second-level domain?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We’ve talked a lot about email because email is one of the most common ways you’ll encounter threats - so far we’ve seen phishing emails and scam emails.</a:t>
            </a:r>
          </a:p>
          <a:p>
            <a:pPr/>
            <a:r>
              <a:t>I’ve received malicious email attachments from a former colleague whose email account was compromised - they had a virus on their computer and didn’t realize they were sending out emails to people in their address book with copies of that virus in attachments.</a:t>
            </a:r>
          </a:p>
          <a:p>
            <a:pPr/>
            <a:r>
              <a:t>I hadn’t spoken to her in over a year, so when I got an email from her telling me I should open up an attachment that had her “vacation pictures” I knew something was wrong.</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Once an email is compromised, hackers will go through the address book and send to that person’s contacts.  They’re relying on you trusting your friend or colleague and opening an attachment from them without thinking about it, without applying the skepticism you should.</a:t>
            </a:r>
          </a:p>
          <a:p>
            <a:pPr/>
          </a:p>
          <a:p>
            <a:pPr/>
            <a:r>
              <a:t>Apply the same level of caution when receiving links out of the blue, and verify where the links go before clicking on them!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In Gmail, if this were a legitimate attachment, there would be two buttons - Download and Save to Drive - that you could hover over.</a:t>
            </a:r>
          </a:p>
          <a:p>
            <a:pPr/>
            <a:r>
              <a:t>In this fraudulent image, those buttons are faked, and hovering over them would do nothing — that is a big red flag, and a sign that you should not click.</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sldImg"/>
          </p:nvPr>
        </p:nvSpPr>
        <p:spPr>
          <a:prstGeom prst="rect">
            <a:avLst/>
          </a:prstGeom>
        </p:spPr>
        <p:txBody>
          <a:bodyPr/>
          <a:lstStyle/>
          <a:p>
            <a:pPr/>
          </a:p>
        </p:txBody>
      </p:sp>
      <p:sp>
        <p:nvSpPr>
          <p:cNvPr id="318" name="Shape 318"/>
          <p:cNvSpPr/>
          <p:nvPr>
            <p:ph type="body" sz="quarter" idx="1"/>
          </p:nvPr>
        </p:nvSpPr>
        <p:spPr>
          <a:prstGeom prst="rect">
            <a:avLst/>
          </a:prstGeom>
        </p:spPr>
        <p:txBody>
          <a:bodyPr/>
          <a:lstStyle/>
          <a:p>
            <a:pPr/>
            <a:r>
              <a:t>There’s nothing actually here in this document, but once you follow the instructions, you’ll have a virus on your computer. If you see a document like this, close it and delete it — don’t follow the instructions.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r>
              <a:t>This is another version of the same malicious attachment.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sldImg"/>
          </p:nvPr>
        </p:nvSpPr>
        <p:spPr>
          <a:prstGeom prst="rect">
            <a:avLst/>
          </a:prstGeom>
        </p:spPr>
        <p:txBody>
          <a:bodyPr/>
          <a:lstStyle/>
          <a:p>
            <a:pPr/>
          </a:p>
        </p:txBody>
      </p:sp>
      <p:sp>
        <p:nvSpPr>
          <p:cNvPr id="332" name="Shape 332"/>
          <p:cNvSpPr/>
          <p:nvPr>
            <p:ph type="body" sz="quarter" idx="1"/>
          </p:nvPr>
        </p:nvSpPr>
        <p:spPr>
          <a:prstGeom prst="rect">
            <a:avLst/>
          </a:prstGeom>
        </p:spPr>
        <p:txBody>
          <a:bodyPr/>
          <a:lstStyle/>
          <a:p>
            <a:pPr/>
            <a:r>
              <a:t>Yet another version of the same type of malicious attachment. I have so many screenshots of these.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Shape 348"/>
          <p:cNvSpPr/>
          <p:nvPr>
            <p:ph type="sldImg"/>
          </p:nvPr>
        </p:nvSpPr>
        <p:spPr>
          <a:prstGeom prst="rect">
            <a:avLst/>
          </a:prstGeom>
        </p:spPr>
        <p:txBody>
          <a:bodyPr/>
          <a:lstStyle/>
          <a:p>
            <a:pPr/>
          </a:p>
        </p:txBody>
      </p:sp>
      <p:sp>
        <p:nvSpPr>
          <p:cNvPr id="349" name="Shape 349"/>
          <p:cNvSpPr/>
          <p:nvPr>
            <p:ph type="body" sz="quarter" idx="1"/>
          </p:nvPr>
        </p:nvSpPr>
        <p:spPr>
          <a:prstGeom prst="rect">
            <a:avLst/>
          </a:prstGeom>
        </p:spPr>
        <p:txBody>
          <a:bodyPr/>
          <a:lstStyle/>
          <a:p>
            <a:pPr/>
            <a:r>
              <a:t>How many minutes of inactivity for your screensaver will depend on how you use your computer and what you’re trying to protect from, but keep in mind if anyone can physically access your computer without a password, they can in theory read all your emails, reset accounts, and so 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sldImg"/>
          </p:nvPr>
        </p:nvSpPr>
        <p:spPr>
          <a:prstGeom prst="rect">
            <a:avLst/>
          </a:prstGeom>
        </p:spPr>
        <p:txBody>
          <a:bodyPr/>
          <a:lstStyle/>
          <a:p>
            <a:pPr/>
          </a:p>
        </p:txBody>
      </p:sp>
      <p:sp>
        <p:nvSpPr>
          <p:cNvPr id="355" name="Shape 355"/>
          <p:cNvSpPr/>
          <p:nvPr>
            <p:ph type="body" sz="quarter" idx="1"/>
          </p:nvPr>
        </p:nvSpPr>
        <p:spPr>
          <a:prstGeom prst="rect">
            <a:avLst/>
          </a:prstGeom>
        </p:spPr>
        <p:txBody>
          <a:bodyPr/>
          <a:lstStyle/>
          <a:p>
            <a:pPr/>
            <a:r>
              <a:t>I have my Hot Corners set so when I move my mouse to the lower-right hand side of my screen, it will automatically lock my computer, which is very convenient.</a:t>
            </a:r>
          </a:p>
          <a:p>
            <a:pPr/>
            <a:r>
              <a:t>To set your Hot Corners and Screen Saver, go to the Apple Menu &gt; System Preferences, and in the top row, go to Desktop &amp; Screen Saver &gt; Screen Saver.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a:p>
        </p:txBody>
      </p:sp>
      <p:sp>
        <p:nvSpPr>
          <p:cNvPr id="68" name="Shape 68"/>
          <p:cNvSpPr/>
          <p:nvPr>
            <p:ph type="body" sz="quarter" idx="1"/>
          </p:nvPr>
        </p:nvSpPr>
        <p:spPr>
          <a:prstGeom prst="rect">
            <a:avLst/>
          </a:prstGeom>
        </p:spPr>
        <p:txBody>
          <a:bodyPr/>
          <a:lstStyle/>
          <a:p>
            <a:pPr/>
            <a:r>
              <a:t>With these five steps, we’re going to learn how to protect ourselves from 99% of the most common threats.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sldImg"/>
          </p:nvPr>
        </p:nvSpPr>
        <p:spPr>
          <a:prstGeom prst="rect">
            <a:avLst/>
          </a:prstGeom>
        </p:spPr>
        <p:txBody>
          <a:bodyPr/>
          <a:lstStyle/>
          <a:p>
            <a:pPr/>
          </a:p>
        </p:txBody>
      </p:sp>
      <p:sp>
        <p:nvSpPr>
          <p:cNvPr id="361" name="Shape 361"/>
          <p:cNvSpPr/>
          <p:nvPr>
            <p:ph type="body" sz="quarter" idx="1"/>
          </p:nvPr>
        </p:nvSpPr>
        <p:spPr>
          <a:prstGeom prst="rect">
            <a:avLst/>
          </a:prstGeom>
        </p:spPr>
        <p:txBody>
          <a:bodyPr/>
          <a:lstStyle/>
          <a:p>
            <a:pPr/>
            <a:r>
              <a:t>You’ll also want to configure your phone to lock itself after a certain period of inactivity.  How long will depend on how you use your phone.</a:t>
            </a:r>
          </a:p>
          <a:p>
            <a:pPr/>
            <a:r>
              <a:t>You might want to consider activating the feature that will erase all data on the phone after several failed password attempts to prevent someone from trying every password in the book.</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r>
              <a:t>This is maybe the most important slide, and is a good summary of everything we’ve covered.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sldImg"/>
          </p:nvPr>
        </p:nvSpPr>
        <p:spPr>
          <a:prstGeom prst="rect">
            <a:avLst/>
          </a:prstGeom>
        </p:spPr>
        <p:txBody>
          <a:bodyPr/>
          <a:lstStyle/>
          <a:p>
            <a:pPr/>
          </a:p>
        </p:txBody>
      </p:sp>
      <p:sp>
        <p:nvSpPr>
          <p:cNvPr id="77" name="Shape 77"/>
          <p:cNvSpPr/>
          <p:nvPr>
            <p:ph type="body" sz="quarter" idx="1"/>
          </p:nvPr>
        </p:nvSpPr>
        <p:spPr>
          <a:prstGeom prst="rect">
            <a:avLst/>
          </a:prstGeom>
        </p:spPr>
        <p:txBody>
          <a:bodyPr/>
          <a:lstStyle/>
          <a:p>
            <a:pPr/>
            <a:r>
              <a:t>Setting up two-factor authentication to send you an SMS code is good but Authenticator apps are more secure.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a:r>
              <a:t>There are other ways to do two-factor authentication beyond SMS and smartphone apps like USB keys, but we won’t talk about those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a:p>
        </p:txBody>
      </p:sp>
      <p:sp>
        <p:nvSpPr>
          <p:cNvPr id="89" name="Shape 89"/>
          <p:cNvSpPr/>
          <p:nvPr>
            <p:ph type="body" sz="quarter" idx="1"/>
          </p:nvPr>
        </p:nvSpPr>
        <p:spPr>
          <a:prstGeom prst="rect">
            <a:avLst/>
          </a:prstGeom>
        </p:spPr>
        <p:txBody>
          <a:bodyPr/>
          <a:lstStyle/>
          <a:p>
            <a:pPr/>
            <a:r>
              <a:t>Here are the links to set up two-factor authentication for Google, Facebook, and Twitter.  Many programs and services offer two-factor authentication, not just these three, and you should use it whenever and wherever it’s available.  You’ll also want to review the other security and privacy settings on these pages too.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a:r>
              <a:t>This comic pokes fun at passwords. A lot of accounts force you to add numbers, symbols, and capital letters to your passwords to make them “stronger” but that often just makes them harder to remember without making them more secure. The most secure passwords are very long and easy to remember.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Why can’t you re-use passwords? Let’s say I use the same password for my email and for my online banking. If someone got the password to my email, they could also get into my bank account.</a:t>
            </a:r>
          </a:p>
          <a:p>
            <a:pPr/>
          </a:p>
          <a:p>
            <a:pPr/>
            <a:r>
              <a:t>If you can’t reuse passwords, it can be challenging to create long, secure passwords unless you use a password manager. We will talk about password managers in a couple of slides.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Shape 14"/>
          <p:cNvSpPr/>
          <p:nvPr>
            <p:ph type="title"/>
          </p:nvPr>
        </p:nvSpPr>
        <p:spPr>
          <a:xfrm>
            <a:off x="685800" y="2130425"/>
            <a:ext cx="7772400" cy="1755775"/>
          </a:xfrm>
          <a:prstGeom prst="rect">
            <a:avLst/>
          </a:prstGeom>
        </p:spPr>
        <p:txBody>
          <a:bodyPr anchor="t"/>
          <a:lstStyle>
            <a:lvl1pPr algn="ctr"/>
          </a:lstStyle>
          <a:p>
            <a:pPr/>
            <a:r>
              <a:t>Title Text</a:t>
            </a:r>
          </a:p>
        </p:txBody>
      </p:sp>
      <p:sp>
        <p:nvSpPr>
          <p:cNvPr id="15" name="Shape 15"/>
          <p:cNvSpPr/>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defRPr>
            </a:lvl1pPr>
            <a:lvl2pPr marL="0" indent="457200" algn="ctr">
              <a:spcBef>
                <a:spcPts val="500"/>
              </a:spcBef>
              <a:buSzTx/>
              <a:buFontTx/>
              <a:buNone/>
              <a:defRPr sz="2400">
                <a:solidFill>
                  <a:srgbClr val="888888"/>
                </a:solidFill>
                <a:uFill>
                  <a:solidFill>
                    <a:srgbClr val="888888"/>
                  </a:solidFill>
                </a:uFill>
              </a:defRPr>
            </a:lvl2pPr>
            <a:lvl3pPr marL="0" indent="914400" algn="ctr">
              <a:spcBef>
                <a:spcPts val="500"/>
              </a:spcBef>
              <a:buSzTx/>
              <a:buFontTx/>
              <a:buNone/>
              <a:defRPr sz="2400">
                <a:solidFill>
                  <a:srgbClr val="888888"/>
                </a:solidFill>
                <a:uFill>
                  <a:solidFill>
                    <a:srgbClr val="888888"/>
                  </a:solidFill>
                </a:uFill>
              </a:defRPr>
            </a:lvl3pPr>
            <a:lvl4pPr marL="0" indent="1371600" algn="ctr">
              <a:spcBef>
                <a:spcPts val="500"/>
              </a:spcBef>
              <a:buSzTx/>
              <a:buFontTx/>
              <a:buNone/>
              <a:defRPr sz="2400">
                <a:solidFill>
                  <a:srgbClr val="888888"/>
                </a:solidFill>
                <a:uFill>
                  <a:solidFill>
                    <a:srgbClr val="888888"/>
                  </a:solidFill>
                </a:uFill>
              </a:defRPr>
            </a:lvl4pPr>
            <a:lvl5pPr marL="0" indent="1828800" algn="ctr">
              <a:spcBef>
                <a:spcPts val="500"/>
              </a:spcBef>
              <a:buSzTx/>
              <a:buFontTx/>
              <a:buNone/>
              <a:defRPr sz="2400">
                <a:solidFill>
                  <a:srgbClr val="888888"/>
                </a:solidFill>
                <a:uFill>
                  <a:solidFill>
                    <a:srgbClr val="888888"/>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Shape 23"/>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Shape 24"/>
          <p:cNvSpPr/>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Shape 25"/>
          <p:cNvSpPr/>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28"/>
          <p:cNvGrpSpPr/>
          <p:nvPr/>
        </p:nvGrpSpPr>
        <p:grpSpPr>
          <a:xfrm>
            <a:off x="-1" y="449943"/>
            <a:ext cx="4230458" cy="800221"/>
            <a:chOff x="0" y="0"/>
            <a:chExt cx="4230456" cy="800219"/>
          </a:xfrm>
        </p:grpSpPr>
        <p:sp>
          <p:nvSpPr>
            <p:cNvPr id="26" name="Shape 26"/>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Shape 27"/>
            <p:cNvSpPr/>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pic>
        <p:nvPicPr>
          <p:cNvPr id="29" name="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Shape 3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Shape 2"/>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Shape 3"/>
          <p:cNvSpPr/>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Shape 4"/>
          <p:cNvSpPr/>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pic>
        <p:nvPicPr>
          <p:cNvPr id="5" name="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6" name="Shape 6"/>
          <p:cNvSpPr/>
          <p:nvPr>
            <p:ph type="sldNum" sz="quarter" idx="2"/>
          </p:nvPr>
        </p:nvSpPr>
        <p:spPr>
          <a:xfrm>
            <a:off x="57912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sp>
        <p:nvSpPr>
          <p:cNvPr id="7" name="Shape 7"/>
          <p:cNvSpPr/>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xkcd.com/936" TargetMode="External"/><Relationship Id="rId4"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lastpass.com"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spreadsheets/d/1hNrALfemmYMOBtKc-lHqSOZOGhv8J32Rt9PtW5mQHcc/"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arbucks.com" TargetMode="External"/><Relationship Id="rId4" Type="http://schemas.openxmlformats.org/officeDocument/2006/relationships/image" Target="../media/image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quareup.com" TargetMode="External"/><Relationship Id="rId4" Type="http://schemas.openxmlformats.org/officeDocument/2006/relationships/image" Target="../media/image9.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e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e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e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jpe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jpe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jpe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hearmecode/slides/tree/master/Security%20is%20for%20Everyone"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myaccount.google.com/secureaccount" TargetMode="External"/><Relationship Id="rId4" Type="http://schemas.openxmlformats.org/officeDocument/2006/relationships/hyperlink" Target="https://www.facebook.com/settings?tab=security" TargetMode="External"/><Relationship Id="rId5" Type="http://schemas.openxmlformats.org/officeDocument/2006/relationships/hyperlink" Target="https://twitter.com/settings/security"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ctrTitle"/>
          </p:nvPr>
        </p:nvSpPr>
        <p:spPr>
          <a:xfrm>
            <a:off x="0" y="2130425"/>
            <a:ext cx="9144000" cy="1069975"/>
          </a:xfrm>
          <a:prstGeom prst="rect">
            <a:avLst/>
          </a:prstGeom>
          <a:solidFill>
            <a:srgbClr val="FFFFFF"/>
          </a:solidFill>
        </p:spPr>
        <p:txBody>
          <a:bodyPr>
            <a:normAutofit fontScale="100000" lnSpcReduction="0"/>
          </a:bodyPr>
          <a:lstStyle/>
          <a:p>
            <a:pPr defTabSz="324611">
              <a:defRPr sz="3124"/>
            </a:pPr>
            <a:r>
              <a:t>Digital Security is for everyone</a:t>
            </a:r>
          </a:p>
          <a:p>
            <a:pPr defTabSz="324611">
              <a:defRPr sz="3124"/>
            </a:pPr>
            <a:r>
              <a:t>part one</a:t>
            </a:r>
          </a:p>
        </p:txBody>
      </p:sp>
      <p:sp>
        <p:nvSpPr>
          <p:cNvPr id="48" name="Shape 48"/>
          <p:cNvSpPr/>
          <p:nvPr>
            <p:ph type="subTitle" sz="quarter" idx="1"/>
          </p:nvPr>
        </p:nvSpPr>
        <p:spPr>
          <a:xfrm>
            <a:off x="1371600" y="3886200"/>
            <a:ext cx="6400800" cy="1752600"/>
          </a:xfrm>
          <a:prstGeom prst="rect">
            <a:avLst/>
          </a:prstGeom>
        </p:spPr>
        <p:txBody>
          <a:bodyPr/>
          <a:lstStyle/>
          <a:p>
            <a:pPr>
              <a:defRPr b="1">
                <a:solidFill>
                  <a:srgbClr val="202020"/>
                </a:solidFill>
              </a:defRPr>
            </a:pPr>
            <a:r>
              <a:t>Shannon Turner</a:t>
            </a:r>
          </a:p>
          <a:p>
            <a:pPr>
              <a:defRPr b="1">
                <a:solidFill>
                  <a:srgbClr val="202020"/>
                </a:solidFill>
              </a:defRPr>
            </a:pPr>
          </a:p>
          <a:p>
            <a:pPr>
              <a:defRPr b="1">
                <a:solidFill>
                  <a:srgbClr val="202020"/>
                </a:solidFill>
              </a:defRPr>
            </a:pPr>
          </a:p>
          <a:p>
            <a:pPr>
              <a:defRPr b="1">
                <a:solidFill>
                  <a:srgbClr val="202020"/>
                </a:solidFill>
              </a:defRPr>
            </a:pPr>
            <a:r>
              <a:t>Twitter: @svthmc</a:t>
            </a:r>
          </a:p>
        </p:txBody>
      </p:sp>
      <p:sp>
        <p:nvSpPr>
          <p:cNvPr id="49" name="Shape 4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body" idx="1"/>
          </p:nvPr>
        </p:nvSpPr>
        <p:spPr>
          <a:prstGeom prst="rect">
            <a:avLst/>
          </a:prstGeom>
        </p:spPr>
        <p:txBody>
          <a:bodyPr>
            <a:normAutofit fontScale="100000" lnSpcReduction="0"/>
          </a:bodyPr>
          <a:lstStyle/>
          <a:p>
            <a:pPr>
              <a:spcBef>
                <a:spcPts val="1200"/>
              </a:spcBef>
              <a:buClr>
                <a:srgbClr val="000000"/>
              </a:buClr>
            </a:pPr>
            <a:r>
              <a:t>Even if you have two-factor authentication enabled, make sure you are using strong passwords!</a:t>
            </a:r>
          </a:p>
          <a:p>
            <a:pPr>
              <a:spcBef>
                <a:spcPts val="1200"/>
              </a:spcBef>
              <a:buClr>
                <a:srgbClr val="000000"/>
              </a:buClr>
            </a:pPr>
          </a:p>
          <a:p>
            <a:pPr>
              <a:spcBef>
                <a:spcPts val="1200"/>
              </a:spcBef>
              <a:buClr>
                <a:srgbClr val="000000"/>
              </a:buClr>
            </a:pPr>
            <a:r>
              <a:t>But what makes for a strong password?</a:t>
            </a:r>
          </a:p>
        </p:txBody>
      </p:sp>
      <p:sp>
        <p:nvSpPr>
          <p:cNvPr id="95" name="Shape 9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 name="Shape 9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passwords are important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99" name="Shape 9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Shape 10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a:spcBef>
                <a:spcPts val="900"/>
              </a:spcBef>
              <a:defRPr cap="all" sz="4000">
                <a:latin typeface="+mn-lt"/>
                <a:ea typeface="+mn-ea"/>
                <a:cs typeface="+mn-cs"/>
                <a:sym typeface="Century Gothic"/>
              </a:defRPr>
            </a:pPr>
            <a:r>
              <a:t>adapted from </a:t>
            </a:r>
            <a:r>
              <a:rPr u="sng">
                <a:solidFill>
                  <a:srgbClr val="0000FF"/>
                </a:solidFill>
                <a:uFill>
                  <a:solidFill>
                    <a:srgbClr val="0000FF"/>
                  </a:solidFill>
                </a:uFill>
                <a:hlinkClick r:id="rId3" invalidUrl="" action="" tgtFrame="" tooltip="" history="1" highlightClick="0" endSnd="0"/>
              </a:rPr>
              <a:t>xkcd.com/936</a:t>
            </a:r>
          </a:p>
        </p:txBody>
      </p:sp>
      <p:pic>
        <p:nvPicPr>
          <p:cNvPr id="101" name="password-strength.png"/>
          <p:cNvPicPr>
            <a:picLocks noChangeAspect="1"/>
          </p:cNvPicPr>
          <p:nvPr/>
        </p:nvPicPr>
        <p:blipFill>
          <a:blip r:embed="rId4">
            <a:extLst/>
          </a:blip>
          <a:stretch>
            <a:fillRect/>
          </a:stretch>
        </p:blipFill>
        <p:spPr>
          <a:xfrm>
            <a:off x="2089745" y="1213545"/>
            <a:ext cx="4964510" cy="467643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body" idx="1"/>
          </p:nvPr>
        </p:nvSpPr>
        <p:spPr>
          <a:prstGeom prst="rect">
            <a:avLst/>
          </a:prstGeom>
        </p:spPr>
        <p:txBody>
          <a:bodyPr>
            <a:normAutofit fontScale="100000" lnSpcReduction="0"/>
          </a:bodyPr>
          <a:lstStyle/>
          <a:p>
            <a:pPr>
              <a:spcBef>
                <a:spcPts val="1200"/>
              </a:spcBef>
              <a:buClr>
                <a:srgbClr val="000000"/>
              </a:buClr>
              <a:defRPr b="1"/>
            </a:pPr>
            <a:r>
              <a:t>LONG</a:t>
            </a:r>
          </a:p>
          <a:p>
            <a:pPr>
              <a:spcBef>
                <a:spcPts val="1200"/>
              </a:spcBef>
              <a:buClr>
                <a:srgbClr val="000000"/>
              </a:buClr>
            </a:pPr>
            <a:r>
              <a:t>Difficult for someone else to guess</a:t>
            </a:r>
          </a:p>
          <a:p>
            <a:pPr>
              <a:spcBef>
                <a:spcPts val="1200"/>
              </a:spcBef>
              <a:buClr>
                <a:srgbClr val="000000"/>
              </a:buClr>
            </a:pPr>
            <a:r>
              <a:t>Easy for you to remember</a:t>
            </a:r>
          </a:p>
          <a:p>
            <a:pPr>
              <a:spcBef>
                <a:spcPts val="1200"/>
              </a:spcBef>
              <a:buClr>
                <a:srgbClr val="000000"/>
              </a:buClr>
            </a:pPr>
            <a:r>
              <a:t>Not reused across multiple accounts</a:t>
            </a:r>
          </a:p>
        </p:txBody>
      </p:sp>
      <p:sp>
        <p:nvSpPr>
          <p:cNvPr id="106" name="Shape 106"/>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7" name="Shape 107"/>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Good passwords are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body" idx="1"/>
          </p:nvPr>
        </p:nvSpPr>
        <p:spPr>
          <a:prstGeom prst="rect">
            <a:avLst/>
          </a:prstGeom>
        </p:spPr>
        <p:txBody>
          <a:bodyPr>
            <a:normAutofit fontScale="100000" lnSpcReduction="0"/>
          </a:bodyPr>
          <a:lstStyle/>
          <a:p>
            <a:pPr marL="0" indent="0">
              <a:spcBef>
                <a:spcPts val="1200"/>
              </a:spcBef>
              <a:buSzTx/>
              <a:buFontTx/>
              <a:buNone/>
              <a:defRPr b="1">
                <a:solidFill>
                  <a:srgbClr val="FF2600"/>
                </a:solidFill>
              </a:defRPr>
            </a:pPr>
            <a:r>
              <a:t>Don’t use these in your passwords!</a:t>
            </a:r>
          </a:p>
          <a:p>
            <a:pPr marL="427789" indent="-427789">
              <a:spcBef>
                <a:spcPts val="1200"/>
              </a:spcBef>
              <a:buFontTx/>
              <a:buAutoNum type="arabicPeriod" startAt="1"/>
            </a:pPr>
            <a:r>
              <a:t>Birthdays, especially of family, children, partners</a:t>
            </a:r>
          </a:p>
          <a:p>
            <a:pPr marL="427789" indent="-427789">
              <a:spcBef>
                <a:spcPts val="1200"/>
              </a:spcBef>
              <a:buFontTx/>
              <a:buAutoNum type="arabicPeriod" startAt="1"/>
            </a:pPr>
            <a:r>
              <a:t>“password” or “secret” or “qwerty”</a:t>
            </a:r>
          </a:p>
          <a:p>
            <a:pPr marL="427789" indent="-427789">
              <a:spcBef>
                <a:spcPts val="1200"/>
              </a:spcBef>
              <a:buFontTx/>
              <a:buAutoNum type="arabicPeriod" startAt="1"/>
            </a:pPr>
            <a:r>
              <a:t>The same thing repeated over and over</a:t>
            </a:r>
          </a:p>
          <a:p>
            <a:pPr marL="427789" indent="-427789">
              <a:spcBef>
                <a:spcPts val="1200"/>
              </a:spcBef>
              <a:buFontTx/>
              <a:buAutoNum type="arabicPeriod" startAt="1"/>
            </a:pPr>
            <a:r>
              <a:t>Names of your pets or children</a:t>
            </a:r>
          </a:p>
          <a:p>
            <a:pPr marL="427789" indent="-427789">
              <a:spcBef>
                <a:spcPts val="1200"/>
              </a:spcBef>
              <a:buFontTx/>
              <a:buAutoNum type="arabicPeriod" startAt="1"/>
            </a:pPr>
            <a:r>
              <a:t>Anything that could be guessed from your Facebook</a:t>
            </a:r>
          </a:p>
        </p:txBody>
      </p:sp>
      <p:sp>
        <p:nvSpPr>
          <p:cNvPr id="112" name="Shape 112"/>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3" name="Shape 113"/>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COMMON (BAD) PASSWORDS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body" idx="1"/>
          </p:nvPr>
        </p:nvSpPr>
        <p:spPr>
          <a:prstGeom prst="rect">
            <a:avLst/>
          </a:prstGeom>
        </p:spPr>
        <p:txBody>
          <a:bodyPr>
            <a:normAutofit fontScale="100000" lnSpcReduction="0"/>
          </a:bodyPr>
          <a:lstStyle/>
          <a:p>
            <a:pPr marL="291465" indent="-291465" defTabSz="388620">
              <a:spcBef>
                <a:spcPts val="1000"/>
              </a:spcBef>
              <a:buClr>
                <a:srgbClr val="000000"/>
              </a:buClr>
              <a:defRPr sz="2720"/>
            </a:pPr>
            <a:r>
              <a:t>LastPass stores your passwords securely so you don’t have to remember them.</a:t>
            </a:r>
          </a:p>
          <a:p>
            <a:pPr marL="291465" indent="-291465" defTabSz="388620">
              <a:spcBef>
                <a:spcPts val="1000"/>
              </a:spcBef>
              <a:buClr>
                <a:srgbClr val="000000"/>
              </a:buClr>
              <a:defRPr sz="2720"/>
            </a:pPr>
          </a:p>
          <a:p>
            <a:pPr marL="291465" indent="-291465" defTabSz="388620">
              <a:spcBef>
                <a:spcPts val="1000"/>
              </a:spcBef>
              <a:buClr>
                <a:srgbClr val="000000"/>
              </a:buClr>
              <a:defRPr sz="2720"/>
            </a:pPr>
            <a:r>
              <a:t>It can generate strong, secure passwords for you.</a:t>
            </a:r>
          </a:p>
          <a:p>
            <a:pPr marL="291465" indent="-291465" defTabSz="388620">
              <a:spcBef>
                <a:spcPts val="1000"/>
              </a:spcBef>
              <a:buClr>
                <a:srgbClr val="000000"/>
              </a:buClr>
              <a:defRPr sz="2720"/>
            </a:pPr>
          </a:p>
          <a:p>
            <a:pPr marL="291465" indent="-291465" defTabSz="388620">
              <a:spcBef>
                <a:spcPts val="1000"/>
              </a:spcBef>
              <a:buClr>
                <a:srgbClr val="000000"/>
              </a:buClr>
              <a:defRPr sz="2720"/>
            </a:pPr>
            <a:r>
              <a:rPr u="sng">
                <a:solidFill>
                  <a:srgbClr val="0000FF"/>
                </a:solidFill>
                <a:uFill>
                  <a:solidFill>
                    <a:srgbClr val="0000FF"/>
                  </a:solidFill>
                </a:uFill>
                <a:hlinkClick r:id="rId3" invalidUrl="" action="" tgtFrame="" tooltip="" history="1" highlightClick="0" endSnd="0"/>
              </a:rPr>
              <a:t>https://www.lastpass.com</a:t>
            </a:r>
            <a:r>
              <a:t> </a:t>
            </a:r>
          </a:p>
          <a:p>
            <a:pPr marL="291465" indent="-291465" defTabSz="388620">
              <a:spcBef>
                <a:spcPts val="1000"/>
              </a:spcBef>
              <a:buClr>
                <a:srgbClr val="000000"/>
              </a:buClr>
              <a:defRPr sz="2720"/>
            </a:pPr>
          </a:p>
          <a:p>
            <a:pPr marL="291465" indent="-291465" defTabSz="388620">
              <a:spcBef>
                <a:spcPts val="1000"/>
              </a:spcBef>
              <a:buClr>
                <a:srgbClr val="000000"/>
              </a:buClr>
              <a:defRPr sz="2720"/>
            </a:pPr>
            <a:r>
              <a:rPr b="1"/>
              <a:t>Careful:</a:t>
            </a:r>
            <a:r>
              <a:t> Just don’t forget your master password or you’ll lose all of your passwords.</a:t>
            </a:r>
          </a:p>
        </p:txBody>
      </p:sp>
      <p:sp>
        <p:nvSpPr>
          <p:cNvPr id="118" name="Shape 118"/>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9" name="Shape 119"/>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Password managers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body" idx="1"/>
          </p:nvPr>
        </p:nvSpPr>
        <p:spPr>
          <a:prstGeom prst="rect">
            <a:avLst/>
          </a:prstGeom>
        </p:spPr>
        <p:txBody>
          <a:bodyPr>
            <a:normAutofit fontScale="100000" lnSpcReduction="0"/>
          </a:bodyPr>
          <a:lstStyle/>
          <a:p>
            <a:pPr marL="336042" indent="-336042" defTabSz="448055">
              <a:spcBef>
                <a:spcPts val="1100"/>
              </a:spcBef>
              <a:buClr>
                <a:srgbClr val="000000"/>
              </a:buClr>
              <a:defRPr sz="3136"/>
            </a:pPr>
            <a:r>
              <a:t>Your email accounts are your MOST CRITICAL accounts to protect</a:t>
            </a:r>
            <a:br/>
          </a:p>
          <a:p>
            <a:pPr marL="336042" indent="-336042" defTabSz="448055">
              <a:spcBef>
                <a:spcPts val="1100"/>
              </a:spcBef>
              <a:buClr>
                <a:srgbClr val="000000"/>
              </a:buClr>
              <a:defRPr sz="3136"/>
            </a:pPr>
            <a:r>
              <a:t>“Forgot Your Password?” password resets go to your email</a:t>
            </a:r>
            <a:br/>
          </a:p>
          <a:p>
            <a:pPr marL="336042" indent="-336042" defTabSz="448055">
              <a:spcBef>
                <a:spcPts val="1100"/>
              </a:spcBef>
              <a:buClr>
                <a:srgbClr val="000000"/>
              </a:buClr>
              <a:defRPr sz="3136"/>
            </a:pPr>
            <a:r>
              <a:t>So if your email is compromised, any accounts connected to that email could be compromised too</a:t>
            </a:r>
          </a:p>
        </p:txBody>
      </p:sp>
      <p:sp>
        <p:nvSpPr>
          <p:cNvPr id="124" name="Shape 12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5" name="Shape 12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lock down your email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body" idx="1"/>
          </p:nvPr>
        </p:nvSpPr>
        <p:spPr>
          <a:prstGeom prst="rect">
            <a:avLst/>
          </a:prstGeom>
        </p:spPr>
        <p:txBody>
          <a:bodyPr>
            <a:normAutofit fontScale="100000" lnSpcReduction="0"/>
          </a:bodyPr>
          <a:lstStyle/>
          <a:p>
            <a:pPr marL="298322" indent="-298322" defTabSz="397763">
              <a:spcBef>
                <a:spcPts val="1000"/>
              </a:spcBef>
              <a:buClr>
                <a:srgbClr val="000000"/>
              </a:buClr>
              <a:defRPr sz="2784"/>
            </a:pPr>
            <a:r>
              <a:t>Make a list of all of your important accounts:</a:t>
            </a:r>
          </a:p>
          <a:p>
            <a:pPr lvl="1" marL="696087" indent="-298322" defTabSz="397763">
              <a:spcBef>
                <a:spcPts val="1000"/>
              </a:spcBef>
              <a:buClr>
                <a:srgbClr val="000000"/>
              </a:buClr>
              <a:buChar char="•"/>
              <a:defRPr sz="2784"/>
            </a:pPr>
            <a:r>
              <a:t>Online banking, loans, anything financial</a:t>
            </a:r>
          </a:p>
          <a:p>
            <a:pPr lvl="1" marL="696087" indent="-298322" defTabSz="397763">
              <a:spcBef>
                <a:spcPts val="1000"/>
              </a:spcBef>
              <a:buClr>
                <a:srgbClr val="000000"/>
              </a:buClr>
              <a:buChar char="•"/>
              <a:defRPr sz="2784"/>
            </a:pPr>
            <a:r>
              <a:t>Anywhere you’ve saved a credit card (Amazon, etc)</a:t>
            </a:r>
          </a:p>
          <a:p>
            <a:pPr lvl="1" marL="696087" indent="-298322" defTabSz="397763">
              <a:spcBef>
                <a:spcPts val="1000"/>
              </a:spcBef>
              <a:buClr>
                <a:srgbClr val="000000"/>
              </a:buClr>
              <a:buChar char="•"/>
              <a:defRPr sz="2784"/>
            </a:pPr>
            <a:r>
              <a:t>Social media</a:t>
            </a:r>
          </a:p>
          <a:p>
            <a:pPr lvl="1" marL="696087" indent="-298322" defTabSz="397763">
              <a:spcBef>
                <a:spcPts val="1000"/>
              </a:spcBef>
              <a:buClr>
                <a:srgbClr val="000000"/>
              </a:buClr>
              <a:buChar char="•"/>
              <a:defRPr sz="2784"/>
            </a:pPr>
            <a:r>
              <a:t>What else?</a:t>
            </a:r>
          </a:p>
          <a:p>
            <a:pPr marL="298322" indent="-298322" defTabSz="397763">
              <a:spcBef>
                <a:spcPts val="1000"/>
              </a:spcBef>
              <a:buClr>
                <a:srgbClr val="000000"/>
              </a:buClr>
              <a:defRPr sz="2784"/>
            </a:pPr>
            <a:r>
              <a:t>On every account: Use two-factor authentication, strong passwords, and review security and privacy settings</a:t>
            </a:r>
          </a:p>
          <a:p>
            <a:pPr marL="298322" indent="-298322" defTabSz="397763">
              <a:spcBef>
                <a:spcPts val="1000"/>
              </a:spcBef>
              <a:buClr>
                <a:srgbClr val="000000"/>
              </a:buClr>
              <a:defRPr sz="2784"/>
            </a:pPr>
            <a:r>
              <a:t>Copy this </a:t>
            </a:r>
            <a:r>
              <a:rPr b="1" u="sng">
                <a:solidFill>
                  <a:srgbClr val="0000FF"/>
                </a:solidFill>
                <a:uFill>
                  <a:solidFill>
                    <a:srgbClr val="0000FF"/>
                  </a:solidFill>
                </a:uFill>
                <a:hlinkClick r:id="rId3" invalidUrl="" action="" tgtFrame="" tooltip="" history="1" highlightClick="0" endSnd="0"/>
              </a:rPr>
              <a:t>Sample Worksheet</a:t>
            </a:r>
          </a:p>
        </p:txBody>
      </p:sp>
      <p:sp>
        <p:nvSpPr>
          <p:cNvPr id="130" name="Shape 13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1" name="Shape 131"/>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25195">
              <a:spcBef>
                <a:spcPts val="800"/>
              </a:spcBef>
              <a:defRPr cap="all" sz="3720">
                <a:latin typeface="+mn-lt"/>
                <a:ea typeface="+mn-ea"/>
                <a:cs typeface="+mn-cs"/>
                <a:sym typeface="Century Gothic"/>
              </a:defRPr>
            </a:lvl1pPr>
          </a:lstStyle>
          <a:p>
            <a:pPr/>
            <a:r>
              <a:t>lock down important accounts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6" name="Shape 136"/>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61188">
              <a:spcBef>
                <a:spcPts val="700"/>
              </a:spcBef>
              <a:defRPr cap="all" sz="3160">
                <a:latin typeface="+mn-lt"/>
                <a:ea typeface="+mn-ea"/>
                <a:cs typeface="+mn-cs"/>
                <a:sym typeface="Century Gothic"/>
              </a:defRPr>
            </a:lvl1pPr>
          </a:lstStyle>
          <a:p>
            <a:pPr/>
            <a:r>
              <a:t>Privacy Settings and your personal info</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body" idx="1"/>
          </p:nvPr>
        </p:nvSpPr>
        <p:spPr>
          <a:prstGeom prst="rect">
            <a:avLst/>
          </a:prstGeom>
        </p:spPr>
        <p:txBody>
          <a:bodyPr>
            <a:normAutofit fontScale="100000" lnSpcReduction="0"/>
          </a:bodyPr>
          <a:lstStyle/>
          <a:p>
            <a:pPr marL="281177" indent="-281177" defTabSz="374904">
              <a:spcBef>
                <a:spcPts val="900"/>
              </a:spcBef>
              <a:buClr>
                <a:srgbClr val="000000"/>
              </a:buClr>
              <a:defRPr sz="2624"/>
            </a:pPr>
            <a:r>
              <a:t>There are many security and privacy settings to configure depending on the account.</a:t>
            </a:r>
          </a:p>
          <a:p>
            <a:pPr marL="281177" indent="-281177" defTabSz="374904">
              <a:spcBef>
                <a:spcPts val="900"/>
              </a:spcBef>
              <a:buClr>
                <a:srgbClr val="000000"/>
              </a:buClr>
              <a:defRPr sz="2624"/>
            </a:pPr>
          </a:p>
          <a:p>
            <a:pPr marL="281177" indent="-281177" defTabSz="374904">
              <a:spcBef>
                <a:spcPts val="900"/>
              </a:spcBef>
              <a:buClr>
                <a:srgbClr val="000000"/>
              </a:buClr>
              <a:defRPr sz="2624"/>
            </a:pPr>
            <a:r>
              <a:t>For example, Twitter can store location data with your tweets, which could allow someone to know exactly where you’ve been or know where to find you.</a:t>
            </a:r>
          </a:p>
          <a:p>
            <a:pPr marL="281177" indent="-281177" defTabSz="374904">
              <a:spcBef>
                <a:spcPts val="900"/>
              </a:spcBef>
              <a:buClr>
                <a:srgbClr val="000000"/>
              </a:buClr>
              <a:defRPr sz="2624"/>
            </a:pPr>
          </a:p>
          <a:p>
            <a:pPr marL="281177" indent="-281177" defTabSz="374904">
              <a:spcBef>
                <a:spcPts val="900"/>
              </a:spcBef>
              <a:buClr>
                <a:srgbClr val="000000"/>
              </a:buClr>
              <a:defRPr sz="2624"/>
            </a:pPr>
            <a:r>
              <a:t>What personal information about you is visible on Facebook? Is that information visible just to your friends, or to friends of friends, or everyone?</a:t>
            </a:r>
          </a:p>
        </p:txBody>
      </p:sp>
      <p:sp>
        <p:nvSpPr>
          <p:cNvPr id="139" name="Shape 13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Shape 14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SECURITY &amp; PRIVACY SETTINGS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body" idx="1"/>
          </p:nvPr>
        </p:nvSpPr>
        <p:spPr>
          <a:prstGeom prst="rect">
            <a:avLst/>
          </a:prstGeom>
        </p:spPr>
        <p:txBody>
          <a:bodyPr>
            <a:normAutofit fontScale="100000" lnSpcReduction="0"/>
          </a:bodyPr>
          <a:lstStyle/>
          <a:p>
            <a:pPr>
              <a:spcBef>
                <a:spcPts val="1200"/>
              </a:spcBef>
              <a:buClr>
                <a:srgbClr val="000000"/>
              </a:buClr>
            </a:pPr>
            <a:r>
              <a:t>What type of personally identifiable information about you is available on your profile?</a:t>
            </a:r>
          </a:p>
          <a:p>
            <a:pPr>
              <a:spcBef>
                <a:spcPts val="1200"/>
              </a:spcBef>
              <a:buClr>
                <a:srgbClr val="000000"/>
              </a:buClr>
            </a:pPr>
          </a:p>
          <a:p>
            <a:pPr>
              <a:spcBef>
                <a:spcPts val="1200"/>
              </a:spcBef>
              <a:buClr>
                <a:srgbClr val="000000"/>
              </a:buClr>
            </a:pPr>
            <a:r>
              <a:t>Is your birthday on your profile? Your birth year?</a:t>
            </a:r>
          </a:p>
          <a:p>
            <a:pPr>
              <a:spcBef>
                <a:spcPts val="1200"/>
              </a:spcBef>
              <a:buClr>
                <a:srgbClr val="000000"/>
              </a:buClr>
            </a:pPr>
          </a:p>
          <a:p>
            <a:pPr>
              <a:spcBef>
                <a:spcPts val="1200"/>
              </a:spcBef>
              <a:buClr>
                <a:srgbClr val="000000"/>
              </a:buClr>
            </a:pPr>
            <a:r>
              <a:t>Can someone reading your Facebook figure out your mother’s maiden name?</a:t>
            </a:r>
          </a:p>
        </p:txBody>
      </p:sp>
      <p:sp>
        <p:nvSpPr>
          <p:cNvPr id="145" name="Shape 14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Shape 14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your personal information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body" idx="1"/>
          </p:nvPr>
        </p:nvSpPr>
        <p:spPr>
          <a:xfrm>
            <a:off x="1038022" y="1439257"/>
            <a:ext cx="7082491" cy="3886201"/>
          </a:xfrm>
          <a:prstGeom prst="rect">
            <a:avLst/>
          </a:prstGeom>
        </p:spPr>
        <p:txBody>
          <a:bodyPr>
            <a:normAutofit fontScale="100000" lnSpcReduction="0"/>
          </a:bodyPr>
          <a:lstStyle/>
          <a:p>
            <a:pPr marL="457200" indent="-457200">
              <a:buSzPct val="100000"/>
              <a:buFont typeface="Arial"/>
              <a:buChar char="•"/>
            </a:pPr>
            <a:r>
              <a:t>Learn how to recognize threats to your computer, your accounts, and your personal information</a:t>
            </a:r>
          </a:p>
          <a:p>
            <a:pPr marL="457200" indent="-457200">
              <a:buSzPct val="100000"/>
              <a:buFont typeface="Arial"/>
              <a:buChar char="•"/>
            </a:pPr>
          </a:p>
          <a:p>
            <a:pPr marL="457200" indent="-457200">
              <a:buSzPct val="100000"/>
              <a:buFont typeface="Arial"/>
              <a:buChar char="•"/>
            </a:pPr>
            <a:r>
              <a:t>Learn the most impactful practices and tools you can use to keep your accounts and information safe</a:t>
            </a:r>
          </a:p>
        </p:txBody>
      </p:sp>
      <p:sp>
        <p:nvSpPr>
          <p:cNvPr id="54" name="Shape 5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Shape 151"/>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42900">
              <a:spcBef>
                <a:spcPts val="700"/>
              </a:spcBef>
              <a:defRPr cap="all" sz="3000">
                <a:latin typeface="+mn-lt"/>
                <a:ea typeface="+mn-ea"/>
                <a:cs typeface="+mn-cs"/>
                <a:sym typeface="Century Gothic"/>
              </a:defRPr>
            </a:lvl1pPr>
          </a:lstStyle>
          <a:p>
            <a:pPr/>
            <a:r>
              <a:t>recognizing &amp; avoiding fraudulent emails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body" idx="1"/>
          </p:nvPr>
        </p:nvSpPr>
        <p:spPr>
          <a:prstGeom prst="rect">
            <a:avLst/>
          </a:prstGeom>
        </p:spPr>
        <p:txBody>
          <a:bodyPr>
            <a:normAutofit fontScale="100000" lnSpcReduction="0"/>
          </a:bodyPr>
          <a:lstStyle/>
          <a:p>
            <a:pPr marL="325754" indent="-325754" defTabSz="434340">
              <a:spcBef>
                <a:spcPts val="1100"/>
              </a:spcBef>
              <a:buClr>
                <a:srgbClr val="000000"/>
              </a:buClr>
              <a:defRPr sz="3040"/>
            </a:pPr>
            <a:r>
              <a:t>Why hack into a system if they can trick you into handing over the keys?</a:t>
            </a:r>
          </a:p>
          <a:p>
            <a:pPr marL="325754" indent="-325754" defTabSz="434340">
              <a:spcBef>
                <a:spcPts val="1100"/>
              </a:spcBef>
              <a:buClr>
                <a:srgbClr val="000000"/>
              </a:buClr>
              <a:defRPr sz="3040"/>
            </a:pPr>
          </a:p>
          <a:p>
            <a:pPr marL="325754" indent="-325754" defTabSz="434340">
              <a:spcBef>
                <a:spcPts val="1100"/>
              </a:spcBef>
              <a:buClr>
                <a:srgbClr val="000000"/>
              </a:buClr>
              <a:defRPr b="1" sz="3040"/>
            </a:pPr>
            <a:r>
              <a:t>Nobody legitimate will ever ask you for your password.</a:t>
            </a:r>
          </a:p>
          <a:p>
            <a:pPr marL="325754" indent="-325754" defTabSz="434340">
              <a:spcBef>
                <a:spcPts val="1100"/>
              </a:spcBef>
              <a:buClr>
                <a:srgbClr val="000000"/>
              </a:buClr>
              <a:defRPr b="1" sz="3040"/>
            </a:pPr>
          </a:p>
          <a:p>
            <a:pPr marL="325754" indent="-325754" defTabSz="434340">
              <a:spcBef>
                <a:spcPts val="1100"/>
              </a:spcBef>
              <a:buClr>
                <a:srgbClr val="000000"/>
              </a:buClr>
              <a:defRPr sz="3040"/>
            </a:pPr>
            <a:r>
              <a:t>A common trick is someone “from IT” calling to tell you they need to fix a “problem with your account” </a:t>
            </a:r>
          </a:p>
        </p:txBody>
      </p:sp>
      <p:sp>
        <p:nvSpPr>
          <p:cNvPr id="154" name="Shape 15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 name="Shape 15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97763">
              <a:spcBef>
                <a:spcPts val="800"/>
              </a:spcBef>
              <a:defRPr cap="all" sz="3480">
                <a:latin typeface="+mn-lt"/>
                <a:ea typeface="+mn-ea"/>
                <a:cs typeface="+mn-cs"/>
                <a:sym typeface="Century Gothic"/>
              </a:defRPr>
            </a:lvl1pPr>
          </a:lstStyle>
          <a:p>
            <a:pPr/>
            <a:r>
              <a:t>tricking you is easier than hacking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body" idx="1"/>
          </p:nvPr>
        </p:nvSpPr>
        <p:spPr>
          <a:prstGeom prst="rect">
            <a:avLst/>
          </a:prstGeom>
        </p:spPr>
        <p:txBody>
          <a:bodyPr>
            <a:normAutofit fontScale="100000" lnSpcReduction="0"/>
          </a:bodyPr>
          <a:lstStyle/>
          <a:p>
            <a:pPr marL="329184" indent="-329184" defTabSz="438911">
              <a:spcBef>
                <a:spcPts val="1100"/>
              </a:spcBef>
              <a:buClr>
                <a:srgbClr val="000000"/>
              </a:buClr>
              <a:defRPr sz="3072"/>
            </a:pPr>
            <a:r>
              <a:t>“Nigerian Prince” scam</a:t>
            </a:r>
          </a:p>
          <a:p>
            <a:pPr marL="329184" indent="-329184" defTabSz="438911">
              <a:spcBef>
                <a:spcPts val="1100"/>
              </a:spcBef>
              <a:buClr>
                <a:srgbClr val="000000"/>
              </a:buClr>
              <a:defRPr sz="3072"/>
            </a:pPr>
            <a:r>
              <a:t>Sudden inheritances from long-lost relatives</a:t>
            </a:r>
          </a:p>
          <a:p>
            <a:pPr marL="329184" indent="-329184" defTabSz="438911">
              <a:spcBef>
                <a:spcPts val="1100"/>
              </a:spcBef>
              <a:buClr>
                <a:srgbClr val="000000"/>
              </a:buClr>
              <a:defRPr sz="3072"/>
            </a:pPr>
            <a:r>
              <a:t>Relative traveling abroad, got hurt, needs help</a:t>
            </a:r>
          </a:p>
          <a:p>
            <a:pPr marL="329184" indent="-329184" defTabSz="438911">
              <a:spcBef>
                <a:spcPts val="1100"/>
              </a:spcBef>
              <a:buClr>
                <a:srgbClr val="000000"/>
              </a:buClr>
              <a:defRPr sz="3072"/>
            </a:pPr>
            <a:r>
              <a:t>Fake US government emails targeting immigrants</a:t>
            </a:r>
            <a:br/>
          </a:p>
          <a:p>
            <a:pPr marL="329184" indent="-329184" defTabSz="438911">
              <a:spcBef>
                <a:spcPts val="1100"/>
              </a:spcBef>
              <a:buClr>
                <a:srgbClr val="000000"/>
              </a:buClr>
              <a:defRPr sz="3072"/>
            </a:pPr>
            <a:r>
              <a:t>These scams almost always revolve around money</a:t>
            </a:r>
          </a:p>
          <a:p>
            <a:pPr marL="329184" indent="-329184" defTabSz="438911">
              <a:spcBef>
                <a:spcPts val="1100"/>
              </a:spcBef>
              <a:buClr>
                <a:srgbClr val="000000"/>
              </a:buClr>
              <a:defRPr b="1" sz="3072"/>
            </a:pPr>
            <a:r>
              <a:t>If it’s too good to be true, it probably is</a:t>
            </a:r>
          </a:p>
        </p:txBody>
      </p:sp>
      <p:sp>
        <p:nvSpPr>
          <p:cNvPr id="158" name="Shape 158"/>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Shape 159"/>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Watch out for scam emails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64" name="Shape 16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 name="Shape 16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Watch out for scam emails</a:t>
            </a:r>
          </a:p>
        </p:txBody>
      </p:sp>
      <p:pic>
        <p:nvPicPr>
          <p:cNvPr id="166" name="uuu_scamemail2.png"/>
          <p:cNvPicPr>
            <a:picLocks noChangeAspect="1"/>
          </p:cNvPicPr>
          <p:nvPr/>
        </p:nvPicPr>
        <p:blipFill>
          <a:blip r:embed="rId2">
            <a:extLst/>
          </a:blip>
          <a:stretch>
            <a:fillRect/>
          </a:stretch>
        </p:blipFill>
        <p:spPr>
          <a:xfrm>
            <a:off x="1642335" y="932866"/>
            <a:ext cx="5880149" cy="5503344"/>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69" name="Shape 16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0" name="Shape 17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Watch out for scam emails</a:t>
            </a:r>
          </a:p>
        </p:txBody>
      </p:sp>
      <p:pic>
        <p:nvPicPr>
          <p:cNvPr id="171" name="uuu_scamemail4.png"/>
          <p:cNvPicPr>
            <a:picLocks noChangeAspect="1"/>
          </p:cNvPicPr>
          <p:nvPr/>
        </p:nvPicPr>
        <p:blipFill>
          <a:blip r:embed="rId2">
            <a:extLst/>
          </a:blip>
          <a:stretch>
            <a:fillRect/>
          </a:stretch>
        </p:blipFill>
        <p:spPr>
          <a:xfrm>
            <a:off x="1299503" y="923240"/>
            <a:ext cx="6544994" cy="525704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74" name="Shape 17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5" name="Shape 17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Watch out for scam emails</a:t>
            </a:r>
          </a:p>
        </p:txBody>
      </p:sp>
      <p:pic>
        <p:nvPicPr>
          <p:cNvPr id="176" name="uuu_scamemail3.png"/>
          <p:cNvPicPr>
            <a:picLocks noChangeAspect="1"/>
          </p:cNvPicPr>
          <p:nvPr/>
        </p:nvPicPr>
        <p:blipFill>
          <a:blip r:embed="rId2">
            <a:extLst/>
          </a:blip>
          <a:stretch>
            <a:fillRect/>
          </a:stretch>
        </p:blipFill>
        <p:spPr>
          <a:xfrm>
            <a:off x="520197" y="1035896"/>
            <a:ext cx="8103606" cy="5031732"/>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79" name="Shape 17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Shape 18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Be skeptical</a:t>
            </a:r>
          </a:p>
        </p:txBody>
      </p:sp>
      <p:pic>
        <p:nvPicPr>
          <p:cNvPr id="181" name="spam_emails_redacted.png"/>
          <p:cNvPicPr>
            <a:picLocks noChangeAspect="1"/>
          </p:cNvPicPr>
          <p:nvPr/>
        </p:nvPicPr>
        <p:blipFill>
          <a:blip r:embed="rId3">
            <a:extLst/>
          </a:blip>
          <a:stretch>
            <a:fillRect/>
          </a:stretch>
        </p:blipFill>
        <p:spPr>
          <a:xfrm>
            <a:off x="505928" y="1227610"/>
            <a:ext cx="8132144" cy="4648304"/>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body" idx="1"/>
          </p:nvPr>
        </p:nvSpPr>
        <p:spPr>
          <a:prstGeom prst="rect">
            <a:avLst/>
          </a:prstGeom>
        </p:spPr>
        <p:txBody>
          <a:bodyPr>
            <a:normAutofit fontScale="100000" lnSpcReduction="0"/>
          </a:bodyPr>
          <a:lstStyle/>
          <a:p>
            <a:pPr>
              <a:spcBef>
                <a:spcPts val="1200"/>
              </a:spcBef>
              <a:buClr>
                <a:srgbClr val="000000"/>
              </a:buClr>
            </a:pPr>
            <a:r>
              <a:rPr b="1"/>
              <a:t>These emails are trying to trick you</a:t>
            </a:r>
            <a:br/>
          </a:p>
          <a:p>
            <a:pPr>
              <a:spcBef>
                <a:spcPts val="1200"/>
              </a:spcBef>
              <a:buClr>
                <a:srgbClr val="000000"/>
              </a:buClr>
            </a:pPr>
            <a:r>
              <a:t>They want you to open, click, and usually enter in your account credentials</a:t>
            </a:r>
            <a:br/>
          </a:p>
          <a:p>
            <a:pPr>
              <a:spcBef>
                <a:spcPts val="1200"/>
              </a:spcBef>
              <a:buClr>
                <a:srgbClr val="000000"/>
              </a:buClr>
            </a:pPr>
            <a:r>
              <a:t>So instead of me getting a $100 Costco reward, instead they would get access to my Costco account!</a:t>
            </a:r>
          </a:p>
        </p:txBody>
      </p:sp>
      <p:sp>
        <p:nvSpPr>
          <p:cNvPr id="186" name="Shape 186"/>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Shape 187"/>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Be skeptical</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body" idx="1"/>
          </p:nvPr>
        </p:nvSpPr>
        <p:spPr>
          <a:prstGeom prst="rect">
            <a:avLst/>
          </a:prstGeom>
        </p:spPr>
        <p:txBody>
          <a:bodyPr>
            <a:normAutofit fontScale="100000" lnSpcReduction="0"/>
          </a:bodyPr>
          <a:lstStyle/>
          <a:p>
            <a:pPr>
              <a:spcBef>
                <a:spcPts val="1200"/>
              </a:spcBef>
              <a:buClr>
                <a:srgbClr val="000000"/>
              </a:buClr>
            </a:pPr>
            <a:r>
              <a:rPr b="1"/>
              <a:t>These emails are trying to trick you</a:t>
            </a:r>
            <a:br/>
          </a:p>
          <a:p>
            <a:pPr>
              <a:spcBef>
                <a:spcPts val="1200"/>
              </a:spcBef>
              <a:buClr>
                <a:srgbClr val="000000"/>
              </a:buClr>
            </a:pPr>
            <a:r>
              <a:t>Not all fraudulent emails will be so obvious!</a:t>
            </a:r>
          </a:p>
          <a:p>
            <a:pPr>
              <a:spcBef>
                <a:spcPts val="1200"/>
              </a:spcBef>
              <a:buClr>
                <a:srgbClr val="000000"/>
              </a:buClr>
            </a:pPr>
          </a:p>
          <a:p>
            <a:pPr>
              <a:spcBef>
                <a:spcPts val="1200"/>
              </a:spcBef>
              <a:buClr>
                <a:srgbClr val="000000"/>
              </a:buClr>
            </a:pPr>
            <a:r>
              <a:t>If you can tell it’s a fraudulent email without opening, </a:t>
            </a:r>
            <a:r>
              <a:rPr b="1"/>
              <a:t>delete it without opening</a:t>
            </a:r>
            <a:r>
              <a:t>!</a:t>
            </a:r>
          </a:p>
        </p:txBody>
      </p:sp>
      <p:sp>
        <p:nvSpPr>
          <p:cNvPr id="192" name="Shape 192"/>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Shape 193"/>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Be skeptical</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body" idx="1"/>
          </p:nvPr>
        </p:nvSpPr>
        <p:spPr>
          <a:prstGeom prst="rect">
            <a:avLst/>
          </a:prstGeom>
        </p:spPr>
        <p:txBody>
          <a:bodyPr>
            <a:normAutofit fontScale="100000" lnSpcReduction="0"/>
          </a:bodyPr>
          <a:lstStyle/>
          <a:p>
            <a:pPr>
              <a:spcBef>
                <a:spcPts val="1200"/>
              </a:spcBef>
              <a:buClr>
                <a:srgbClr val="000000"/>
              </a:buClr>
            </a:pPr>
            <a:r>
              <a:t>Verify the sender by hovering over the sender’s name.</a:t>
            </a:r>
          </a:p>
          <a:p>
            <a:pPr>
              <a:spcBef>
                <a:spcPts val="1200"/>
              </a:spcBef>
              <a:buClr>
                <a:srgbClr val="000000"/>
              </a:buClr>
            </a:pPr>
            <a:r>
              <a:t>If this were legit, it should come from </a:t>
            </a:r>
            <a:r>
              <a:rPr u="sng">
                <a:solidFill>
                  <a:srgbClr val="0000FF"/>
                </a:solidFill>
                <a:uFill>
                  <a:solidFill>
                    <a:srgbClr val="0000FF"/>
                  </a:solidFill>
                </a:uFill>
                <a:hlinkClick r:id="rId3" invalidUrl="" action="" tgtFrame="" tooltip="" history="1" highlightClick="0" endSnd="0"/>
              </a:rPr>
              <a:t>starbucks.com</a:t>
            </a:r>
            <a:r>
              <a:t>, not marthing.xyz </a:t>
            </a:r>
          </a:p>
        </p:txBody>
      </p:sp>
      <p:sp>
        <p:nvSpPr>
          <p:cNvPr id="196" name="Shape 196"/>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7" name="Shape 197"/>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verify the sender</a:t>
            </a:r>
          </a:p>
        </p:txBody>
      </p:sp>
      <p:pic>
        <p:nvPicPr>
          <p:cNvPr id="198" name="spamemail.png"/>
          <p:cNvPicPr>
            <a:picLocks noChangeAspect="1"/>
          </p:cNvPicPr>
          <p:nvPr/>
        </p:nvPicPr>
        <p:blipFill>
          <a:blip r:embed="rId4">
            <a:extLst/>
          </a:blip>
          <a:stretch>
            <a:fillRect/>
          </a:stretch>
        </p:blipFill>
        <p:spPr>
          <a:xfrm>
            <a:off x="868417" y="3464317"/>
            <a:ext cx="7407166" cy="248880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body" idx="1"/>
          </p:nvPr>
        </p:nvSpPr>
        <p:spPr>
          <a:prstGeom prst="rect">
            <a:avLst/>
          </a:prstGeom>
        </p:spPr>
        <p:txBody>
          <a:bodyPr>
            <a:normAutofit fontScale="100000" lnSpcReduction="0"/>
          </a:bodyPr>
          <a:lstStyle/>
          <a:p>
            <a:pPr marL="367898" indent="-367898" defTabSz="393192">
              <a:spcBef>
                <a:spcPts val="1000"/>
              </a:spcBef>
              <a:buFontTx/>
              <a:buAutoNum type="arabicPeriod" startAt="1"/>
              <a:defRPr sz="2752"/>
            </a:pPr>
            <a:r>
              <a:t>Two-factor authentication</a:t>
            </a:r>
          </a:p>
          <a:p>
            <a:pPr marL="367898" indent="-367898" defTabSz="393192">
              <a:spcBef>
                <a:spcPts val="1000"/>
              </a:spcBef>
              <a:buFontTx/>
              <a:buAutoNum type="arabicPeriod" startAt="1"/>
              <a:defRPr sz="2752"/>
            </a:pPr>
            <a:r>
              <a:t>Strong passwords and password managers</a:t>
            </a:r>
          </a:p>
          <a:p>
            <a:pPr marL="367898" indent="-367898" defTabSz="393192">
              <a:spcBef>
                <a:spcPts val="1000"/>
              </a:spcBef>
              <a:buFontTx/>
              <a:buAutoNum type="arabicPeriod" startAt="1"/>
              <a:defRPr sz="2752"/>
            </a:pPr>
            <a:r>
              <a:t>Security and privacy settings</a:t>
            </a:r>
          </a:p>
          <a:p>
            <a:pPr marL="367898" indent="-367898" defTabSz="393192">
              <a:spcBef>
                <a:spcPts val="1000"/>
              </a:spcBef>
              <a:buFontTx/>
              <a:buAutoNum type="arabicPeriod" startAt="1"/>
              <a:defRPr sz="2752"/>
            </a:pPr>
            <a:r>
              <a:t>Personal information and security questions</a:t>
            </a:r>
          </a:p>
          <a:p>
            <a:pPr marL="367898" indent="-367898" defTabSz="393192">
              <a:spcBef>
                <a:spcPts val="1000"/>
              </a:spcBef>
              <a:buFontTx/>
              <a:buAutoNum type="arabicPeriod" startAt="1"/>
              <a:defRPr sz="2752"/>
            </a:pPr>
            <a:r>
              <a:t>Recognizing and avoiding fraudulent emails and websites</a:t>
            </a:r>
          </a:p>
          <a:p>
            <a:pPr marL="367898" indent="-367898" defTabSz="393192">
              <a:spcBef>
                <a:spcPts val="1000"/>
              </a:spcBef>
              <a:buFontTx/>
              <a:buAutoNum type="arabicPeriod" startAt="1"/>
              <a:defRPr sz="2752"/>
            </a:pPr>
            <a:r>
              <a:t>Recognizing and avoiding malicious email attachments</a:t>
            </a:r>
          </a:p>
          <a:p>
            <a:pPr marL="367898" indent="-367898" defTabSz="393192">
              <a:spcBef>
                <a:spcPts val="1000"/>
              </a:spcBef>
              <a:buFontTx/>
              <a:buAutoNum type="arabicPeriod" startAt="1"/>
              <a:defRPr sz="2752"/>
            </a:pPr>
            <a:r>
              <a:t>Setting up automatic updates</a:t>
            </a:r>
          </a:p>
          <a:p>
            <a:pPr marL="367898" indent="-367898" defTabSz="393192">
              <a:spcBef>
                <a:spcPts val="1000"/>
              </a:spcBef>
              <a:buFontTx/>
              <a:buAutoNum type="arabicPeriod" startAt="1"/>
              <a:defRPr sz="2752"/>
            </a:pPr>
            <a:r>
              <a:t>Locking your computer and phone</a:t>
            </a:r>
          </a:p>
        </p:txBody>
      </p:sp>
      <p:sp>
        <p:nvSpPr>
          <p:cNvPr id="59" name="Shape 5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 name="Shape 6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Outline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03" name="Shape 203"/>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Shape 204"/>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verify the link</a:t>
            </a:r>
          </a:p>
        </p:txBody>
      </p:sp>
      <p:pic>
        <p:nvPicPr>
          <p:cNvPr id="205" name="spearphishing_redacted.png"/>
          <p:cNvPicPr>
            <a:picLocks noChangeAspect="1"/>
          </p:cNvPicPr>
          <p:nvPr/>
        </p:nvPicPr>
        <p:blipFill>
          <a:blip r:embed="rId3">
            <a:extLst/>
          </a:blip>
          <a:stretch>
            <a:fillRect/>
          </a:stretch>
        </p:blipFill>
        <p:spPr>
          <a:xfrm>
            <a:off x="1115917" y="1018911"/>
            <a:ext cx="6932985" cy="5065702"/>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idx="1"/>
          </p:nvPr>
        </p:nvSpPr>
        <p:spPr>
          <a:prstGeom prst="rect">
            <a:avLst/>
          </a:prstGeom>
        </p:spPr>
        <p:txBody>
          <a:bodyPr>
            <a:normAutofit fontScale="100000" lnSpcReduction="0"/>
          </a:bodyPr>
          <a:lstStyle/>
          <a:p>
            <a:pPr>
              <a:spcBef>
                <a:spcPts val="1200"/>
              </a:spcBef>
              <a:buClr>
                <a:srgbClr val="000000"/>
              </a:buClr>
            </a:pPr>
            <a:r>
              <a:t>Verify the sender by hovering over the sender’s name.</a:t>
            </a:r>
          </a:p>
          <a:p>
            <a:pPr>
              <a:spcBef>
                <a:spcPts val="1200"/>
              </a:spcBef>
              <a:buClr>
                <a:srgbClr val="000000"/>
              </a:buClr>
            </a:pPr>
            <a:r>
              <a:t>If this were legit, it should come from </a:t>
            </a:r>
            <a:r>
              <a:rPr u="sng">
                <a:solidFill>
                  <a:srgbClr val="0000FF"/>
                </a:solidFill>
                <a:uFill>
                  <a:solidFill>
                    <a:srgbClr val="0000FF"/>
                  </a:solidFill>
                </a:uFill>
                <a:hlinkClick r:id="rId3" invalidUrl="" action="" tgtFrame="" tooltip="" history="1" highlightClick="0" endSnd="0"/>
              </a:rPr>
              <a:t>squareup.com</a:t>
            </a:r>
            <a:r>
              <a:t>, not eugenegilmote.net </a:t>
            </a:r>
          </a:p>
        </p:txBody>
      </p:sp>
      <p:sp>
        <p:nvSpPr>
          <p:cNvPr id="210" name="Shape 21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Shape 211"/>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verify the sender</a:t>
            </a:r>
          </a:p>
        </p:txBody>
      </p:sp>
      <p:pic>
        <p:nvPicPr>
          <p:cNvPr id="212" name="uuu_phishingemail1.png"/>
          <p:cNvPicPr>
            <a:picLocks noChangeAspect="1"/>
          </p:cNvPicPr>
          <p:nvPr/>
        </p:nvPicPr>
        <p:blipFill>
          <a:blip r:embed="rId4">
            <a:extLst/>
          </a:blip>
          <a:stretch>
            <a:fillRect/>
          </a:stretch>
        </p:blipFill>
        <p:spPr>
          <a:xfrm>
            <a:off x="-1" y="3716343"/>
            <a:ext cx="9144001" cy="2023355"/>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17" name="Shape 217"/>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Shape 218"/>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verify the link</a:t>
            </a:r>
          </a:p>
        </p:txBody>
      </p:sp>
      <p:pic>
        <p:nvPicPr>
          <p:cNvPr id="219" name="uuu_phishingemail.png"/>
          <p:cNvPicPr>
            <a:picLocks noChangeAspect="1"/>
          </p:cNvPicPr>
          <p:nvPr/>
        </p:nvPicPr>
        <p:blipFill>
          <a:blip r:embed="rId3">
            <a:extLst/>
          </a:blip>
          <a:stretch>
            <a:fillRect/>
          </a:stretch>
        </p:blipFill>
        <p:spPr>
          <a:xfrm>
            <a:off x="0" y="1042998"/>
            <a:ext cx="9144000" cy="4772004"/>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body" idx="1"/>
          </p:nvPr>
        </p:nvSpPr>
        <p:spPr>
          <a:prstGeom prst="rect">
            <a:avLst/>
          </a:prstGeom>
        </p:spPr>
        <p:txBody>
          <a:bodyPr>
            <a:normAutofit fontScale="100000" lnSpcReduction="0"/>
          </a:bodyPr>
          <a:lstStyle/>
          <a:p>
            <a:pPr>
              <a:spcBef>
                <a:spcPts val="1200"/>
              </a:spcBef>
              <a:buClr>
                <a:srgbClr val="000000"/>
              </a:buClr>
            </a:pPr>
            <a:r>
              <a:t>Be skeptical! They’re trying to trick you!</a:t>
            </a:r>
          </a:p>
          <a:p>
            <a:pPr lvl="1" marL="800100" indent="-342900">
              <a:spcBef>
                <a:spcPts val="1200"/>
              </a:spcBef>
              <a:buClr>
                <a:srgbClr val="000000"/>
              </a:buClr>
              <a:buChar char="•"/>
            </a:pPr>
            <a:r>
              <a:t>Verify the sender’s email</a:t>
            </a:r>
          </a:p>
          <a:p>
            <a:pPr lvl="1" marL="800100" indent="-342900">
              <a:spcBef>
                <a:spcPts val="1200"/>
              </a:spcBef>
              <a:buClr>
                <a:srgbClr val="000000"/>
              </a:buClr>
              <a:buChar char="•"/>
            </a:pPr>
            <a:r>
              <a:t>Hover over links to find out where they go before you click</a:t>
            </a:r>
          </a:p>
          <a:p>
            <a:pPr lvl="1" marL="800100" indent="-342900">
              <a:spcBef>
                <a:spcPts val="1200"/>
              </a:spcBef>
              <a:buClr>
                <a:srgbClr val="000000"/>
              </a:buClr>
              <a:buChar char="•"/>
            </a:pPr>
          </a:p>
          <a:p>
            <a:pPr>
              <a:spcBef>
                <a:spcPts val="1200"/>
              </a:spcBef>
              <a:buClr>
                <a:srgbClr val="000000"/>
              </a:buClr>
            </a:pPr>
            <a:r>
              <a:t>If you think an email is fraudulent, DELETE!</a:t>
            </a:r>
          </a:p>
        </p:txBody>
      </p:sp>
      <p:sp>
        <p:nvSpPr>
          <p:cNvPr id="224" name="Shape 22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5" name="Shape 22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review</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30" name="Shape 23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1" name="Shape 231"/>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29184">
              <a:spcBef>
                <a:spcPts val="600"/>
              </a:spcBef>
              <a:defRPr cap="all" sz="2880">
                <a:latin typeface="+mn-lt"/>
                <a:ea typeface="+mn-ea"/>
                <a:cs typeface="+mn-cs"/>
                <a:sym typeface="Century Gothic"/>
              </a:defRPr>
            </a:lvl1pPr>
          </a:lstStyle>
          <a:p>
            <a:pPr/>
            <a:r>
              <a:t>watch out for phishing text messages, too</a:t>
            </a:r>
          </a:p>
        </p:txBody>
      </p:sp>
      <p:pic>
        <p:nvPicPr>
          <p:cNvPr id="232" name="phising-text.jpg"/>
          <p:cNvPicPr>
            <a:picLocks noChangeAspect="1"/>
          </p:cNvPicPr>
          <p:nvPr/>
        </p:nvPicPr>
        <p:blipFill>
          <a:blip r:embed="rId3">
            <a:extLst/>
          </a:blip>
          <a:stretch>
            <a:fillRect/>
          </a:stretch>
        </p:blipFill>
        <p:spPr>
          <a:xfrm>
            <a:off x="3141041" y="1178235"/>
            <a:ext cx="2861918" cy="5079903"/>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37" name="Shape 237"/>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8" name="Shape 238"/>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This Email looks urgent …</a:t>
            </a:r>
          </a:p>
        </p:txBody>
      </p:sp>
      <p:pic>
        <p:nvPicPr>
          <p:cNvPr id="239" name="phishing-email.png"/>
          <p:cNvPicPr>
            <a:picLocks noChangeAspect="1"/>
          </p:cNvPicPr>
          <p:nvPr/>
        </p:nvPicPr>
        <p:blipFill>
          <a:blip r:embed="rId3">
            <a:extLst/>
          </a:blip>
          <a:stretch>
            <a:fillRect/>
          </a:stretch>
        </p:blipFill>
        <p:spPr>
          <a:xfrm>
            <a:off x="1656747" y="1042485"/>
            <a:ext cx="5830506" cy="5018554"/>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44" name="Shape 24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5" name="Shape 24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 but be careful</a:t>
            </a:r>
          </a:p>
        </p:txBody>
      </p:sp>
      <p:pic>
        <p:nvPicPr>
          <p:cNvPr id="246" name="google-phishing.jpg"/>
          <p:cNvPicPr>
            <a:picLocks noChangeAspect="1"/>
          </p:cNvPicPr>
          <p:nvPr/>
        </p:nvPicPr>
        <p:blipFill>
          <a:blip r:embed="rId3">
            <a:extLst/>
          </a:blip>
          <a:srcRect l="5074" t="0" r="0" b="0"/>
          <a:stretch>
            <a:fillRect/>
          </a:stretch>
        </p:blipFill>
        <p:spPr>
          <a:xfrm>
            <a:off x="2347926" y="1307638"/>
            <a:ext cx="4216360" cy="4488249"/>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1" name="Shape 251"/>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33756">
              <a:spcBef>
                <a:spcPts val="700"/>
              </a:spcBef>
              <a:defRPr cap="all" sz="2920">
                <a:latin typeface="+mn-lt"/>
                <a:ea typeface="+mn-ea"/>
                <a:cs typeface="+mn-cs"/>
                <a:sym typeface="Century Gothic"/>
              </a:defRPr>
            </a:lvl1pPr>
          </a:lstStyle>
          <a:p>
            <a:pPr/>
            <a:r>
              <a:t>recognizing &amp; avoiding fraudulent websites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54" name="Shape 25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5" name="Shape 25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52627">
              <a:spcBef>
                <a:spcPts val="900"/>
              </a:spcBef>
              <a:defRPr cap="all" sz="3959">
                <a:latin typeface="+mn-lt"/>
                <a:ea typeface="+mn-ea"/>
                <a:cs typeface="+mn-cs"/>
                <a:sym typeface="Century Gothic"/>
              </a:defRPr>
            </a:lvl1pPr>
          </a:lstStyle>
          <a:p>
            <a:pPr/>
            <a:r>
              <a:t>fraudulent sites look very real</a:t>
            </a:r>
          </a:p>
        </p:txBody>
      </p:sp>
      <p:pic>
        <p:nvPicPr>
          <p:cNvPr id="256" name="phishing-boa.jpg"/>
          <p:cNvPicPr>
            <a:picLocks noChangeAspect="1"/>
          </p:cNvPicPr>
          <p:nvPr/>
        </p:nvPicPr>
        <p:blipFill>
          <a:blip r:embed="rId3">
            <a:extLst/>
          </a:blip>
          <a:stretch>
            <a:fillRect/>
          </a:stretch>
        </p:blipFill>
        <p:spPr>
          <a:xfrm>
            <a:off x="1197192" y="1182873"/>
            <a:ext cx="6749616" cy="4737778"/>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body" idx="1"/>
          </p:nvPr>
        </p:nvSpPr>
        <p:spPr>
          <a:prstGeom prst="rect">
            <a:avLst/>
          </a:prstGeom>
        </p:spPr>
        <p:txBody>
          <a:bodyPr>
            <a:normAutofit fontScale="100000" lnSpcReduction="0"/>
          </a:bodyPr>
          <a:lstStyle/>
          <a:p>
            <a:pPr>
              <a:spcBef>
                <a:spcPts val="1200"/>
              </a:spcBef>
              <a:buClr>
                <a:srgbClr val="000000"/>
              </a:buClr>
            </a:pPr>
            <a:r>
              <a:t>1) The padlock tells me the </a:t>
            </a:r>
            <a:r>
              <a:rPr b="1"/>
              <a:t>connection</a:t>
            </a:r>
            <a:r>
              <a:t> is secure, not necessarily that the site is legit</a:t>
            </a:r>
          </a:p>
          <a:p>
            <a:pPr>
              <a:spcBef>
                <a:spcPts val="1200"/>
              </a:spcBef>
              <a:buClr>
                <a:srgbClr val="000000"/>
              </a:buClr>
            </a:pPr>
            <a:r>
              <a:t>2) The S at the end of http also means the connection is secure, not necessarily that the site is legit</a:t>
            </a:r>
          </a:p>
        </p:txBody>
      </p:sp>
      <p:sp>
        <p:nvSpPr>
          <p:cNvPr id="261" name="Shape 261"/>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2" name="Shape 26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SO how to verify a url?</a:t>
            </a:r>
          </a:p>
        </p:txBody>
      </p:sp>
      <p:pic>
        <p:nvPicPr>
          <p:cNvPr id="263" name="secure-https-example.png"/>
          <p:cNvPicPr>
            <a:picLocks noChangeAspect="1"/>
          </p:cNvPicPr>
          <p:nvPr/>
        </p:nvPicPr>
        <p:blipFill>
          <a:blip r:embed="rId3">
            <a:extLst/>
          </a:blip>
          <a:stretch>
            <a:fillRect/>
          </a:stretch>
        </p:blipFill>
        <p:spPr>
          <a:xfrm>
            <a:off x="0" y="4505700"/>
            <a:ext cx="9144000" cy="123399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body" idx="1"/>
          </p:nvPr>
        </p:nvSpPr>
        <p:spPr>
          <a:prstGeom prst="rect">
            <a:avLst/>
          </a:prstGeom>
        </p:spPr>
        <p:txBody>
          <a:bodyPr>
            <a:normAutofit fontScale="100000" lnSpcReduction="0"/>
          </a:bodyPr>
          <a:lstStyle/>
          <a:p>
            <a:pPr marL="410677" indent="-410677" defTabSz="438911">
              <a:spcBef>
                <a:spcPts val="1100"/>
              </a:spcBef>
              <a:buFontTx/>
              <a:buAutoNum type="arabicPeriod" startAt="1"/>
              <a:defRPr sz="3072"/>
            </a:pPr>
            <a:r>
              <a:t>Learn to recognize fraudulent emails and websites</a:t>
            </a:r>
          </a:p>
          <a:p>
            <a:pPr lvl="3" marL="0" indent="658368" defTabSz="438911">
              <a:spcBef>
                <a:spcPts val="1100"/>
              </a:spcBef>
              <a:buSzTx/>
              <a:buFontTx/>
              <a:buNone/>
              <a:defRPr sz="3072"/>
            </a:pPr>
            <a:r>
              <a:t>Don’t open, don’t click, don’t download attachments, don’t enter your information</a:t>
            </a:r>
          </a:p>
          <a:p>
            <a:pPr marL="410677" indent="-410677" defTabSz="438911">
              <a:spcBef>
                <a:spcPts val="1100"/>
              </a:spcBef>
              <a:buFontTx/>
              <a:buAutoNum type="arabicPeriod" startAt="1"/>
              <a:defRPr b="1" sz="3072"/>
            </a:pPr>
            <a:r>
              <a:t>They’re trying to trick you. Be skeptical.</a:t>
            </a:r>
          </a:p>
          <a:p>
            <a:pPr marL="410677" indent="-410677" defTabSz="438911">
              <a:spcBef>
                <a:spcPts val="1100"/>
              </a:spcBef>
              <a:buFontTx/>
              <a:buAutoNum type="arabicPeriod" startAt="1"/>
              <a:defRPr sz="3072"/>
            </a:pPr>
            <a:r>
              <a:t>Keep your software up to date</a:t>
            </a:r>
          </a:p>
          <a:p>
            <a:pPr marL="410677" indent="-410677" defTabSz="438911">
              <a:spcBef>
                <a:spcPts val="1100"/>
              </a:spcBef>
              <a:buFontTx/>
              <a:buAutoNum type="arabicPeriod" startAt="1"/>
              <a:defRPr sz="3072"/>
            </a:pPr>
            <a:r>
              <a:t>Use strong passwords and a password manager</a:t>
            </a:r>
          </a:p>
          <a:p>
            <a:pPr marL="410677" indent="-410677" defTabSz="438911">
              <a:spcBef>
                <a:spcPts val="1100"/>
              </a:spcBef>
              <a:buFontTx/>
              <a:buAutoNum type="arabicPeriod" startAt="1"/>
              <a:defRPr sz="3072"/>
            </a:pPr>
            <a:r>
              <a:t>Use two-factor authentication where available</a:t>
            </a:r>
          </a:p>
        </p:txBody>
      </p:sp>
      <p:sp>
        <p:nvSpPr>
          <p:cNvPr id="65" name="Shape 6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 name="Shape 6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prevent 99% of attacks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body" idx="1"/>
          </p:nvPr>
        </p:nvSpPr>
        <p:spPr>
          <a:prstGeom prst="rect">
            <a:avLst/>
          </a:prstGeom>
        </p:spPr>
        <p:txBody>
          <a:bodyPr>
            <a:normAutofit fontScale="100000" lnSpcReduction="0"/>
          </a:bodyPr>
          <a:lstStyle/>
          <a:p>
            <a:pPr>
              <a:spcBef>
                <a:spcPts val="1200"/>
              </a:spcBef>
              <a:buClr>
                <a:srgbClr val="000000"/>
              </a:buClr>
            </a:pPr>
            <a:r>
              <a:t>Many legitimate sites are not configured to use https for secure connections, and that’s okay.</a:t>
            </a:r>
          </a:p>
          <a:p>
            <a:pPr>
              <a:spcBef>
                <a:spcPts val="1200"/>
              </a:spcBef>
              <a:buClr>
                <a:srgbClr val="000000"/>
              </a:buClr>
            </a:pPr>
          </a:p>
          <a:p>
            <a:pPr>
              <a:spcBef>
                <a:spcPts val="1200"/>
              </a:spcBef>
              <a:buClr>
                <a:srgbClr val="000000"/>
              </a:buClr>
            </a:pPr>
            <a:r>
              <a:t>But if the connection is NOT secure, then entering your username, password, and any sensitive data is NOT recommended.</a:t>
            </a:r>
          </a:p>
        </p:txBody>
      </p:sp>
      <p:sp>
        <p:nvSpPr>
          <p:cNvPr id="268" name="Shape 268"/>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9" name="Shape 269"/>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https isn’t everywhere</a:t>
            </a:r>
          </a:p>
        </p:txBody>
      </p:sp>
      <p:pic>
        <p:nvPicPr>
          <p:cNvPr id="270" name="secure-https-example.png"/>
          <p:cNvPicPr>
            <a:picLocks noChangeAspect="1"/>
          </p:cNvPicPr>
          <p:nvPr/>
        </p:nvPicPr>
        <p:blipFill>
          <a:blip r:embed="rId3">
            <a:extLst/>
          </a:blip>
          <a:stretch>
            <a:fillRect/>
          </a:stretch>
        </p:blipFill>
        <p:spPr>
          <a:xfrm>
            <a:off x="0" y="4505700"/>
            <a:ext cx="9144000" cy="1233998"/>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body" idx="1"/>
          </p:nvPr>
        </p:nvSpPr>
        <p:spPr>
          <a:prstGeom prst="rect">
            <a:avLst/>
          </a:prstGeom>
        </p:spPr>
        <p:txBody>
          <a:bodyPr>
            <a:normAutofit fontScale="100000" lnSpcReduction="0"/>
          </a:bodyPr>
          <a:lstStyle/>
          <a:p>
            <a:pPr>
              <a:spcBef>
                <a:spcPts val="1200"/>
              </a:spcBef>
              <a:buClr>
                <a:srgbClr val="000000"/>
              </a:buClr>
            </a:pPr>
            <a:r>
              <a:t>3) Most important is the URL, specifically:</a:t>
            </a:r>
          </a:p>
          <a:p>
            <a:pPr lvl="1" marL="800100" indent="-342900">
              <a:spcBef>
                <a:spcPts val="1200"/>
              </a:spcBef>
              <a:buClr>
                <a:srgbClr val="000000"/>
              </a:buClr>
              <a:buChar char="•"/>
            </a:pPr>
            <a:r>
              <a:t>The top-level domain (example: </a:t>
            </a:r>
            <a:r>
              <a:rPr b="1"/>
              <a:t>.com</a:t>
            </a:r>
            <a:r>
              <a:t>)</a:t>
            </a:r>
            <a:endParaRPr b="1"/>
          </a:p>
          <a:p>
            <a:pPr lvl="1" marL="800100" indent="-342900">
              <a:spcBef>
                <a:spcPts val="1200"/>
              </a:spcBef>
              <a:buClr>
                <a:srgbClr val="000000"/>
              </a:buClr>
              <a:buChar char="•"/>
            </a:pPr>
            <a:r>
              <a:t>The second-level domain (what comes immediately before the top-level domain, here: </a:t>
            </a:r>
            <a:r>
              <a:rPr b="1"/>
              <a:t>google</a:t>
            </a:r>
            <a:r>
              <a:t>)</a:t>
            </a:r>
          </a:p>
        </p:txBody>
      </p:sp>
      <p:sp>
        <p:nvSpPr>
          <p:cNvPr id="275" name="Shape 27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6" name="Shape 27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SO how to verify a url?</a:t>
            </a:r>
          </a:p>
        </p:txBody>
      </p:sp>
      <p:pic>
        <p:nvPicPr>
          <p:cNvPr id="277" name="secure-https-example.png"/>
          <p:cNvPicPr>
            <a:picLocks noChangeAspect="1"/>
          </p:cNvPicPr>
          <p:nvPr/>
        </p:nvPicPr>
        <p:blipFill>
          <a:blip r:embed="rId3">
            <a:extLst/>
          </a:blip>
          <a:stretch>
            <a:fillRect/>
          </a:stretch>
        </p:blipFill>
        <p:spPr>
          <a:xfrm>
            <a:off x="0" y="4505700"/>
            <a:ext cx="9144000" cy="1233998"/>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body" idx="1"/>
          </p:nvPr>
        </p:nvSpPr>
        <p:spPr>
          <a:prstGeom prst="rect">
            <a:avLst/>
          </a:prstGeom>
        </p:spPr>
        <p:txBody>
          <a:bodyPr>
            <a:normAutofit fontScale="100000" lnSpcReduction="0"/>
          </a:bodyPr>
          <a:lstStyle/>
          <a:p>
            <a:pPr marL="281177" indent="-281177" defTabSz="374904">
              <a:spcBef>
                <a:spcPts val="900"/>
              </a:spcBef>
              <a:buClr>
                <a:srgbClr val="000000"/>
              </a:buClr>
              <a:defRPr sz="2624"/>
            </a:pPr>
            <a:r>
              <a:t>https://mygoogleacount.com/securityAlert</a:t>
            </a:r>
            <a:br/>
          </a:p>
          <a:p>
            <a:pPr marL="281177" indent="-281177" defTabSz="374904">
              <a:spcBef>
                <a:spcPts val="900"/>
              </a:spcBef>
              <a:buClr>
                <a:srgbClr val="000000"/>
              </a:buClr>
              <a:defRPr sz="2624"/>
            </a:pPr>
            <a:r>
              <a:t>https://bankofarnerica.com/sign-in/index.php</a:t>
            </a:r>
            <a:br/>
          </a:p>
          <a:p>
            <a:pPr marL="281177" indent="-281177" defTabSz="374904">
              <a:spcBef>
                <a:spcPts val="900"/>
              </a:spcBef>
              <a:buClr>
                <a:srgbClr val="000000"/>
              </a:buClr>
              <a:defRPr sz="2624"/>
            </a:pPr>
            <a:r>
              <a:t>https://onlinebanking.wellsfargo.wells-fargo-online-banking.com/myaccount.aspx</a:t>
            </a:r>
            <a:br/>
          </a:p>
          <a:p>
            <a:pPr marL="281177" indent="-281177" defTabSz="374904">
              <a:spcBef>
                <a:spcPts val="900"/>
              </a:spcBef>
              <a:buClr>
                <a:srgbClr val="000000"/>
              </a:buClr>
              <a:defRPr sz="2624"/>
            </a:pPr>
            <a:r>
              <a:t>https://twitter.com.twitter-followers.link/unfollowers</a:t>
            </a:r>
            <a:br/>
          </a:p>
          <a:p>
            <a:pPr marL="281177" indent="-281177" defTabSz="374904">
              <a:spcBef>
                <a:spcPts val="900"/>
              </a:spcBef>
              <a:buClr>
                <a:srgbClr val="000000"/>
              </a:buClr>
              <a:defRPr sz="2624"/>
            </a:pPr>
            <a:r>
              <a:rPr>
                <a:solidFill>
                  <a:srgbClr val="008F00"/>
                </a:solidFill>
              </a:rPr>
              <a:t>https://myaccount.google.com/?utm_source=OGB</a:t>
            </a:r>
            <a:r>
              <a:t> </a:t>
            </a:r>
          </a:p>
        </p:txBody>
      </p:sp>
      <p:sp>
        <p:nvSpPr>
          <p:cNvPr id="282" name="Shape 282"/>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3" name="Shape 283"/>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Fraudulent url examples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8" name="Shape 288"/>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274320">
              <a:spcBef>
                <a:spcPts val="500"/>
              </a:spcBef>
              <a:defRPr cap="all" sz="2400">
                <a:latin typeface="+mn-lt"/>
                <a:ea typeface="+mn-ea"/>
                <a:cs typeface="+mn-cs"/>
                <a:sym typeface="Century Gothic"/>
              </a:defRPr>
            </a:lvl1pPr>
          </a:lstStyle>
          <a:p>
            <a:pPr/>
            <a:r>
              <a:t>recognizing &amp; avoiding malicious email attachments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body" idx="1"/>
          </p:nvPr>
        </p:nvSpPr>
        <p:spPr>
          <a:prstGeom prst="rect">
            <a:avLst/>
          </a:prstGeom>
        </p:spPr>
        <p:txBody>
          <a:bodyPr>
            <a:normAutofit fontScale="100000" lnSpcReduction="0"/>
          </a:bodyPr>
          <a:lstStyle/>
          <a:p>
            <a:pPr>
              <a:spcBef>
                <a:spcPts val="1200"/>
              </a:spcBef>
              <a:buClr>
                <a:srgbClr val="000000"/>
              </a:buClr>
            </a:pPr>
            <a:r>
              <a:t>Clicking links in fraudulent emails will often lead to websites designed to steal your account credentials and/or infect your computer</a:t>
            </a:r>
          </a:p>
          <a:p>
            <a:pPr>
              <a:spcBef>
                <a:spcPts val="1200"/>
              </a:spcBef>
              <a:buClr>
                <a:srgbClr val="000000"/>
              </a:buClr>
            </a:pPr>
          </a:p>
          <a:p>
            <a:pPr>
              <a:spcBef>
                <a:spcPts val="1200"/>
              </a:spcBef>
              <a:buClr>
                <a:srgbClr val="000000"/>
              </a:buClr>
            </a:pPr>
            <a:r>
              <a:t>Downloading malicious attachments will infect your computer with a virus</a:t>
            </a:r>
          </a:p>
        </p:txBody>
      </p:sp>
      <p:sp>
        <p:nvSpPr>
          <p:cNvPr id="291" name="Shape 291"/>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Shape 29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What’s the danger?</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body" idx="1"/>
          </p:nvPr>
        </p:nvSpPr>
        <p:spPr>
          <a:prstGeom prst="rect">
            <a:avLst/>
          </a:prstGeom>
        </p:spPr>
        <p:txBody>
          <a:bodyPr>
            <a:normAutofit fontScale="100000" lnSpcReduction="0"/>
          </a:bodyPr>
          <a:lstStyle/>
          <a:p>
            <a:pPr marL="325754" indent="-325754" defTabSz="434340">
              <a:spcBef>
                <a:spcPts val="1100"/>
              </a:spcBef>
              <a:buClr>
                <a:srgbClr val="000000"/>
              </a:buClr>
              <a:defRPr sz="3040"/>
            </a:pPr>
            <a:r>
              <a:t>Be careful with emails you weren’t expecting telling you to open a link or download an attachment</a:t>
            </a:r>
          </a:p>
          <a:p>
            <a:pPr marL="325754" indent="-325754" defTabSz="434340">
              <a:spcBef>
                <a:spcPts val="1100"/>
              </a:spcBef>
              <a:buClr>
                <a:srgbClr val="000000"/>
              </a:buClr>
              <a:defRPr sz="3040"/>
            </a:pPr>
          </a:p>
          <a:p>
            <a:pPr marL="325754" indent="-325754" defTabSz="434340">
              <a:spcBef>
                <a:spcPts val="1100"/>
              </a:spcBef>
              <a:buClr>
                <a:srgbClr val="000000"/>
              </a:buClr>
              <a:defRPr sz="3040"/>
            </a:pPr>
            <a:r>
              <a:t>Frequently they will appear to come from friends or colleagues</a:t>
            </a:r>
          </a:p>
          <a:p>
            <a:pPr marL="325754" indent="-325754" defTabSz="434340">
              <a:spcBef>
                <a:spcPts val="1100"/>
              </a:spcBef>
              <a:buClr>
                <a:srgbClr val="000000"/>
              </a:buClr>
              <a:defRPr sz="3040"/>
            </a:pPr>
          </a:p>
          <a:p>
            <a:pPr marL="325754" indent="-325754" defTabSz="434340">
              <a:spcBef>
                <a:spcPts val="1100"/>
              </a:spcBef>
              <a:buClr>
                <a:srgbClr val="000000"/>
              </a:buClr>
              <a:defRPr sz="3040"/>
            </a:pPr>
            <a:r>
              <a:t>They’ll commonly have little or no explanation other than “click here” or “download this”</a:t>
            </a:r>
          </a:p>
        </p:txBody>
      </p:sp>
      <p:sp>
        <p:nvSpPr>
          <p:cNvPr id="295" name="Shape 29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6" name="Shape 29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70331">
              <a:spcBef>
                <a:spcPts val="700"/>
              </a:spcBef>
              <a:defRPr cap="all" sz="3240">
                <a:latin typeface="+mn-lt"/>
                <a:ea typeface="+mn-ea"/>
                <a:cs typeface="+mn-cs"/>
                <a:sym typeface="Century Gothic"/>
              </a:defRPr>
            </a:lvl1pPr>
          </a:lstStyle>
          <a:p>
            <a:pPr/>
            <a:r>
              <a:t>email attachments can be dangerous</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ph type="body" idx="1"/>
          </p:nvPr>
        </p:nvSpPr>
        <p:spPr>
          <a:prstGeom prst="rect">
            <a:avLst/>
          </a:prstGeom>
        </p:spPr>
        <p:txBody>
          <a:bodyPr>
            <a:normAutofit fontScale="100000" lnSpcReduction="0"/>
          </a:bodyPr>
          <a:lstStyle/>
          <a:p>
            <a:pPr marL="410677" indent="-410677" defTabSz="438911">
              <a:spcBef>
                <a:spcPts val="1100"/>
              </a:spcBef>
              <a:buFontTx/>
              <a:buAutoNum type="arabicPeriod" startAt="1"/>
              <a:defRPr sz="3072"/>
            </a:pPr>
            <a:r>
              <a:t>Were you expecting the email?</a:t>
            </a:r>
          </a:p>
          <a:p>
            <a:pPr marL="410677" indent="-410677" defTabSz="438911">
              <a:spcBef>
                <a:spcPts val="1100"/>
              </a:spcBef>
              <a:buFontTx/>
              <a:buAutoNum type="arabicPeriod" startAt="1"/>
              <a:defRPr sz="3072"/>
            </a:pPr>
            <a:r>
              <a:t>Is it from someone you know?</a:t>
            </a:r>
          </a:p>
          <a:p>
            <a:pPr marL="410677" indent="-410677" defTabSz="438911">
              <a:spcBef>
                <a:spcPts val="1100"/>
              </a:spcBef>
              <a:buFontTx/>
              <a:buAutoNum type="arabicPeriod" startAt="1"/>
              <a:defRPr sz="3072"/>
            </a:pPr>
            <a:r>
              <a:t>Can you verify they sent it? </a:t>
            </a:r>
          </a:p>
          <a:p>
            <a:pPr marL="410677" indent="-410677" defTabSz="438911">
              <a:spcBef>
                <a:spcPts val="1100"/>
              </a:spcBef>
              <a:buFontTx/>
              <a:buAutoNum type="arabicPeriod" startAt="1"/>
              <a:defRPr sz="3072"/>
            </a:pPr>
            <a:r>
              <a:t>Check the reply-to address. Was it actually from them?</a:t>
            </a:r>
          </a:p>
          <a:p>
            <a:pPr marL="410677" indent="-410677" defTabSz="438911">
              <a:spcBef>
                <a:spcPts val="1100"/>
              </a:spcBef>
              <a:buFontTx/>
              <a:buAutoNum type="arabicPeriod" startAt="1"/>
              <a:defRPr sz="3072"/>
            </a:pPr>
            <a:r>
              <a:t>Is it possible their email address is compromised?</a:t>
            </a:r>
          </a:p>
          <a:p>
            <a:pPr marL="410677" indent="-410677" defTabSz="438911">
              <a:spcBef>
                <a:spcPts val="1100"/>
              </a:spcBef>
              <a:buFontTx/>
              <a:buAutoNum type="arabicPeriod" startAt="1"/>
              <a:defRPr b="1" sz="3072"/>
            </a:pPr>
            <a:r>
              <a:t>Is it from someone you haven’t heard from in a long time?</a:t>
            </a:r>
          </a:p>
        </p:txBody>
      </p:sp>
      <p:sp>
        <p:nvSpPr>
          <p:cNvPr id="301" name="Shape 301"/>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2" name="Shape 30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292607">
              <a:spcBef>
                <a:spcPts val="600"/>
              </a:spcBef>
              <a:defRPr cap="all" sz="2559">
                <a:latin typeface="+mn-lt"/>
                <a:ea typeface="+mn-ea"/>
                <a:cs typeface="+mn-cs"/>
                <a:sym typeface="Century Gothic"/>
              </a:defRPr>
            </a:lvl1pPr>
          </a:lstStyle>
          <a:p>
            <a:pPr/>
            <a:r>
              <a:t>ask yourself before downloading attachments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307" name="Shape 307"/>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8" name="Shape 308"/>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06324">
              <a:spcBef>
                <a:spcPts val="600"/>
              </a:spcBef>
              <a:defRPr cap="all" sz="2680">
                <a:latin typeface="+mn-lt"/>
                <a:ea typeface="+mn-ea"/>
                <a:cs typeface="+mn-cs"/>
                <a:sym typeface="Century Gothic"/>
              </a:defRPr>
            </a:lvl1pPr>
          </a:lstStyle>
          <a:p>
            <a:pPr/>
            <a:r>
              <a:t>Some attachments are not attachments at all</a:t>
            </a:r>
          </a:p>
        </p:txBody>
      </p:sp>
      <p:pic>
        <p:nvPicPr>
          <p:cNvPr id="309" name="fake-attachment-phishing.jpg"/>
          <p:cNvPicPr>
            <a:picLocks noChangeAspect="1"/>
          </p:cNvPicPr>
          <p:nvPr/>
        </p:nvPicPr>
        <p:blipFill>
          <a:blip r:embed="rId3">
            <a:extLst/>
          </a:blip>
          <a:stretch>
            <a:fillRect/>
          </a:stretch>
        </p:blipFill>
        <p:spPr>
          <a:xfrm>
            <a:off x="1473934" y="1452408"/>
            <a:ext cx="6216951" cy="4198708"/>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body" idx="1"/>
          </p:nvPr>
        </p:nvSpPr>
        <p:spPr>
          <a:prstGeom prst="rect">
            <a:avLst/>
          </a:prstGeom>
        </p:spPr>
        <p:txBody>
          <a:bodyPr>
            <a:normAutofit fontScale="100000" lnSpcReduction="0"/>
          </a:bodyPr>
          <a:lstStyle>
            <a:lvl1pPr>
              <a:spcBef>
                <a:spcPts val="1200"/>
              </a:spcBef>
              <a:buClr>
                <a:srgbClr val="000000"/>
              </a:buClr>
            </a:lvl1pPr>
          </a:lstStyle>
          <a:p>
            <a:pPr/>
            <a:r>
              <a:t>Many fraudulent attachments will try to trick you into disabling Office’s built-in protections</a:t>
            </a:r>
          </a:p>
        </p:txBody>
      </p:sp>
      <p:sp>
        <p:nvSpPr>
          <p:cNvPr id="314" name="Shape 31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Shape 31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be careful with office documents</a:t>
            </a:r>
          </a:p>
        </p:txBody>
      </p:sp>
      <p:pic>
        <p:nvPicPr>
          <p:cNvPr id="316" name="office-macro-3.jpg"/>
          <p:cNvPicPr>
            <a:picLocks noChangeAspect="1"/>
          </p:cNvPicPr>
          <p:nvPr/>
        </p:nvPicPr>
        <p:blipFill>
          <a:blip r:embed="rId3">
            <a:extLst/>
          </a:blip>
          <a:stretch>
            <a:fillRect/>
          </a:stretch>
        </p:blipFill>
        <p:spPr>
          <a:xfrm>
            <a:off x="1538872" y="2453529"/>
            <a:ext cx="6087075" cy="3664002"/>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body" idx="1"/>
          </p:nvPr>
        </p:nvSpPr>
        <p:spPr>
          <a:prstGeom prst="rect">
            <a:avLst/>
          </a:prstGeom>
        </p:spPr>
        <p:txBody>
          <a:bodyPr>
            <a:normAutofit fontScale="100000" lnSpcReduction="0"/>
          </a:bodyPr>
          <a:lstStyle>
            <a:lvl1pPr>
              <a:spcBef>
                <a:spcPts val="1200"/>
              </a:spcBef>
              <a:buClr>
                <a:srgbClr val="000000"/>
              </a:buClr>
            </a:lvl1pPr>
          </a:lstStyle>
          <a:p>
            <a:pPr/>
            <a:r>
              <a:t>Office documents are the most common type of attachment, and they’re safe, right?</a:t>
            </a:r>
          </a:p>
        </p:txBody>
      </p:sp>
      <p:sp>
        <p:nvSpPr>
          <p:cNvPr id="321" name="Shape 321"/>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2" name="Shape 32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be careful with office documents</a:t>
            </a:r>
          </a:p>
        </p:txBody>
      </p:sp>
      <p:pic>
        <p:nvPicPr>
          <p:cNvPr id="323" name="office-macro-6.jpg"/>
          <p:cNvPicPr>
            <a:picLocks noChangeAspect="1"/>
          </p:cNvPicPr>
          <p:nvPr/>
        </p:nvPicPr>
        <p:blipFill>
          <a:blip r:embed="rId3">
            <a:extLst/>
          </a:blip>
          <a:stretch>
            <a:fillRect/>
          </a:stretch>
        </p:blipFill>
        <p:spPr>
          <a:xfrm>
            <a:off x="1645257" y="2418776"/>
            <a:ext cx="5874305" cy="376913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Shape 71"/>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a:spcBef>
                <a:spcPts val="900"/>
              </a:spcBef>
              <a:defRPr cap="all" sz="4000">
                <a:latin typeface="+mn-lt"/>
                <a:ea typeface="+mn-ea"/>
                <a:cs typeface="+mn-cs"/>
                <a:sym typeface="Century Gothic"/>
              </a:defRPr>
            </a:lvl1pPr>
          </a:lstStyle>
          <a:p>
            <a:pPr/>
            <a:r>
              <a:t>TWO-FACTOR AUTHENTICATION</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body" idx="1"/>
          </p:nvPr>
        </p:nvSpPr>
        <p:spPr>
          <a:prstGeom prst="rect">
            <a:avLst/>
          </a:prstGeom>
        </p:spPr>
        <p:txBody>
          <a:bodyPr>
            <a:normAutofit fontScale="100000" lnSpcReduction="0"/>
          </a:bodyPr>
          <a:lstStyle>
            <a:lvl1pPr>
              <a:spcBef>
                <a:spcPts val="1200"/>
              </a:spcBef>
              <a:buClr>
                <a:srgbClr val="000000"/>
              </a:buClr>
            </a:lvl1pPr>
          </a:lstStyle>
          <a:p>
            <a:pPr/>
            <a:r>
              <a:t>There are dozens of versions of this trick</a:t>
            </a:r>
          </a:p>
        </p:txBody>
      </p:sp>
      <p:sp>
        <p:nvSpPr>
          <p:cNvPr id="328" name="Shape 328"/>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9" name="Shape 329"/>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be careful with office documents</a:t>
            </a:r>
          </a:p>
        </p:txBody>
      </p:sp>
      <p:pic>
        <p:nvPicPr>
          <p:cNvPr id="330" name="office-macro-7.jpg"/>
          <p:cNvPicPr>
            <a:picLocks noChangeAspect="1"/>
          </p:cNvPicPr>
          <p:nvPr/>
        </p:nvPicPr>
        <p:blipFill>
          <a:blip r:embed="rId3">
            <a:extLst/>
          </a:blip>
          <a:stretch>
            <a:fillRect/>
          </a:stretch>
        </p:blipFill>
        <p:spPr>
          <a:xfrm>
            <a:off x="1299750" y="1968650"/>
            <a:ext cx="6544500" cy="4213198"/>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body" idx="1"/>
          </p:nvPr>
        </p:nvSpPr>
        <p:spPr>
          <a:prstGeom prst="rect">
            <a:avLst/>
          </a:prstGeom>
        </p:spPr>
        <p:txBody>
          <a:bodyPr>
            <a:normAutofit fontScale="100000" lnSpcReduction="0"/>
          </a:bodyPr>
          <a:lstStyle/>
          <a:p>
            <a:pPr>
              <a:spcBef>
                <a:spcPts val="1200"/>
              </a:spcBef>
              <a:buClr>
                <a:srgbClr val="000000"/>
              </a:buClr>
            </a:pPr>
            <a:r>
              <a:t>Don’t download counterfeit software</a:t>
            </a:r>
          </a:p>
          <a:p>
            <a:pPr>
              <a:spcBef>
                <a:spcPts val="1200"/>
              </a:spcBef>
              <a:buClr>
                <a:srgbClr val="000000"/>
              </a:buClr>
            </a:pPr>
            <a:r>
              <a:t>Don’t download programs that promise free system scans or PC speed boosts</a:t>
            </a:r>
          </a:p>
          <a:p>
            <a:pPr>
              <a:spcBef>
                <a:spcPts val="1200"/>
              </a:spcBef>
              <a:buClr>
                <a:srgbClr val="000000"/>
              </a:buClr>
            </a:pPr>
            <a:r>
              <a:t>Especially if they advertise with pop-up windows or flashing advertisements</a:t>
            </a:r>
          </a:p>
          <a:p>
            <a:pPr>
              <a:spcBef>
                <a:spcPts val="1200"/>
              </a:spcBef>
              <a:buClr>
                <a:srgbClr val="000000"/>
              </a:buClr>
            </a:pPr>
            <a:r>
              <a:t>Download software only from trusted websites</a:t>
            </a:r>
          </a:p>
        </p:txBody>
      </p:sp>
      <p:sp>
        <p:nvSpPr>
          <p:cNvPr id="335" name="Shape 33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6" name="Shape 33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34340">
              <a:spcBef>
                <a:spcPts val="900"/>
              </a:spcBef>
              <a:defRPr cap="all" sz="3800">
                <a:latin typeface="+mn-lt"/>
                <a:ea typeface="+mn-ea"/>
                <a:cs typeface="+mn-cs"/>
                <a:sym typeface="Century Gothic"/>
              </a:defRPr>
            </a:lvl1pPr>
          </a:lstStyle>
          <a:p>
            <a:pPr/>
            <a:r>
              <a:t>be careful what you download</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body" idx="1"/>
          </p:nvPr>
        </p:nvSpPr>
        <p:spPr>
          <a:prstGeom prst="rect">
            <a:avLst/>
          </a:prstGeom>
        </p:spPr>
        <p:txBody>
          <a:bodyPr>
            <a:normAutofit fontScale="100000" lnSpcReduction="0"/>
          </a:bodyPr>
          <a:lstStyle/>
          <a:p>
            <a:pPr>
              <a:spcBef>
                <a:spcPts val="1200"/>
              </a:spcBef>
              <a:buClr>
                <a:srgbClr val="000000"/>
              </a:buClr>
              <a:defRPr b="1"/>
            </a:pPr>
            <a:r>
              <a:t>Keep your software up to date</a:t>
            </a:r>
          </a:p>
          <a:p>
            <a:pPr>
              <a:spcBef>
                <a:spcPts val="1200"/>
              </a:spcBef>
              <a:buClr>
                <a:srgbClr val="000000"/>
              </a:buClr>
            </a:pPr>
            <a:r>
              <a:t>It can be annoying to have to restart your computer to install updates, but don’t put it off</a:t>
            </a:r>
          </a:p>
          <a:p>
            <a:pPr>
              <a:spcBef>
                <a:spcPts val="1200"/>
              </a:spcBef>
              <a:buClr>
                <a:srgbClr val="000000"/>
              </a:buClr>
            </a:pPr>
            <a:r>
              <a:t>Updates often contain critical security updates</a:t>
            </a:r>
          </a:p>
          <a:p>
            <a:pPr>
              <a:spcBef>
                <a:spcPts val="1200"/>
              </a:spcBef>
              <a:buClr>
                <a:srgbClr val="000000"/>
              </a:buClr>
            </a:pPr>
            <a:r>
              <a:t>Set up automatic updates to make it easier on yourself</a:t>
            </a:r>
          </a:p>
        </p:txBody>
      </p:sp>
      <p:sp>
        <p:nvSpPr>
          <p:cNvPr id="339" name="Shape 33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 name="Shape 34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automatic updates</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3" name="Shape 343"/>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93192">
              <a:spcBef>
                <a:spcPts val="800"/>
              </a:spcBef>
              <a:defRPr cap="all" sz="3440">
                <a:latin typeface="+mn-lt"/>
                <a:ea typeface="+mn-ea"/>
                <a:cs typeface="+mn-cs"/>
                <a:sym typeface="Century Gothic"/>
              </a:defRPr>
            </a:lvl1pPr>
          </a:lstStyle>
          <a:p>
            <a:pPr/>
            <a:r>
              <a:t>password protecting your computer</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body" idx="1"/>
          </p:nvPr>
        </p:nvSpPr>
        <p:spPr>
          <a:prstGeom prst="rect">
            <a:avLst/>
          </a:prstGeom>
        </p:spPr>
        <p:txBody>
          <a:bodyPr>
            <a:normAutofit fontScale="100000" lnSpcReduction="0"/>
          </a:bodyPr>
          <a:lstStyle/>
          <a:p>
            <a:pPr marL="336042" indent="-336042" defTabSz="448055">
              <a:spcBef>
                <a:spcPts val="1100"/>
              </a:spcBef>
              <a:buClr>
                <a:srgbClr val="000000"/>
              </a:buClr>
              <a:defRPr sz="3136"/>
            </a:pPr>
            <a:r>
              <a:t>Make sure you need to enter a password to access your computer:</a:t>
            </a:r>
          </a:p>
          <a:p>
            <a:pPr lvl="1" marL="784098" indent="-336042" defTabSz="448055">
              <a:spcBef>
                <a:spcPts val="1100"/>
              </a:spcBef>
              <a:buClr>
                <a:srgbClr val="000000"/>
              </a:buClr>
              <a:buChar char="•"/>
              <a:defRPr sz="3136"/>
            </a:pPr>
            <a:r>
              <a:t>On startup</a:t>
            </a:r>
          </a:p>
          <a:p>
            <a:pPr lvl="1" marL="784098" indent="-336042" defTabSz="448055">
              <a:spcBef>
                <a:spcPts val="1100"/>
              </a:spcBef>
              <a:buClr>
                <a:srgbClr val="000000"/>
              </a:buClr>
              <a:buChar char="•"/>
              <a:defRPr sz="3136"/>
            </a:pPr>
            <a:r>
              <a:t>On waking up from sleep</a:t>
            </a:r>
          </a:p>
          <a:p>
            <a:pPr lvl="1" marL="784098" indent="-336042" defTabSz="448055">
              <a:spcBef>
                <a:spcPts val="1100"/>
              </a:spcBef>
              <a:buClr>
                <a:srgbClr val="000000"/>
              </a:buClr>
              <a:buChar char="•"/>
              <a:defRPr sz="3136"/>
            </a:pPr>
            <a:r>
              <a:t>On exiting the screensaver</a:t>
            </a:r>
          </a:p>
          <a:p>
            <a:pPr marL="336042" indent="-336042" defTabSz="448055">
              <a:spcBef>
                <a:spcPts val="1100"/>
              </a:spcBef>
              <a:buClr>
                <a:srgbClr val="000000"/>
              </a:buClr>
              <a:defRPr sz="3136"/>
            </a:pPr>
          </a:p>
          <a:p>
            <a:pPr marL="336042" indent="-336042" defTabSz="448055">
              <a:spcBef>
                <a:spcPts val="1100"/>
              </a:spcBef>
              <a:buClr>
                <a:srgbClr val="000000"/>
              </a:buClr>
              <a:defRPr sz="3136"/>
            </a:pPr>
            <a:r>
              <a:t>Set up a password-protected screensaver to start after a few minutes of inactivity</a:t>
            </a:r>
          </a:p>
        </p:txBody>
      </p:sp>
      <p:sp>
        <p:nvSpPr>
          <p:cNvPr id="346" name="Shape 346"/>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7" name="Shape 347"/>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29768">
              <a:spcBef>
                <a:spcPts val="900"/>
              </a:spcBef>
              <a:defRPr cap="all" sz="3759">
                <a:latin typeface="+mn-lt"/>
                <a:ea typeface="+mn-ea"/>
                <a:cs typeface="+mn-cs"/>
                <a:sym typeface="Century Gothic"/>
              </a:defRPr>
            </a:lvl1pPr>
          </a:lstStyle>
          <a:p>
            <a:pPr/>
            <a:r>
              <a:t>Set a lock screen with password</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body" idx="1"/>
          </p:nvPr>
        </p:nvSpPr>
        <p:spPr>
          <a:prstGeom prst="rect">
            <a:avLst/>
          </a:prstGeom>
        </p:spPr>
        <p:txBody>
          <a:bodyPr>
            <a:normAutofit fontScale="100000" lnSpcReduction="0"/>
          </a:bodyPr>
          <a:lstStyle/>
          <a:p>
            <a:pPr>
              <a:spcBef>
                <a:spcPts val="1200"/>
              </a:spcBef>
              <a:buClr>
                <a:srgbClr val="000000"/>
              </a:buClr>
            </a:pPr>
            <a:r>
              <a:t>Get in the habit of locking your computer every time you walk away from it.</a:t>
            </a:r>
          </a:p>
          <a:p>
            <a:pPr>
              <a:spcBef>
                <a:spcPts val="1200"/>
              </a:spcBef>
              <a:buClr>
                <a:srgbClr val="000000"/>
              </a:buClr>
            </a:pPr>
            <a:r>
              <a:t>On Windows, the keyboard shortcut to lock your computer is </a:t>
            </a:r>
            <a:r>
              <a:rPr b="1"/>
              <a:t>Windows + L</a:t>
            </a:r>
            <a:endParaRPr b="1"/>
          </a:p>
          <a:p>
            <a:pPr>
              <a:spcBef>
                <a:spcPts val="1200"/>
              </a:spcBef>
              <a:buClr>
                <a:srgbClr val="000000"/>
              </a:buClr>
            </a:pPr>
            <a:r>
              <a:t>On a Mac, you can set up your </a:t>
            </a:r>
            <a:r>
              <a:rPr b="1"/>
              <a:t>Hot Corners</a:t>
            </a:r>
            <a:r>
              <a:t> to lock your screen</a:t>
            </a:r>
          </a:p>
          <a:p>
            <a:pPr>
              <a:spcBef>
                <a:spcPts val="1200"/>
              </a:spcBef>
              <a:buClr>
                <a:srgbClr val="000000"/>
              </a:buClr>
            </a:pPr>
            <a:r>
              <a:t>Don’t forget to use a strong password!</a:t>
            </a:r>
          </a:p>
        </p:txBody>
      </p:sp>
      <p:sp>
        <p:nvSpPr>
          <p:cNvPr id="352" name="Shape 352"/>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Shape 353"/>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walking away? lock it up!</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ph type="body" idx="1"/>
          </p:nvPr>
        </p:nvSpPr>
        <p:spPr>
          <a:prstGeom prst="rect">
            <a:avLst/>
          </a:prstGeom>
        </p:spPr>
        <p:txBody>
          <a:bodyPr>
            <a:normAutofit fontScale="100000" lnSpcReduction="0"/>
          </a:bodyPr>
          <a:lstStyle/>
          <a:p>
            <a:pPr>
              <a:spcBef>
                <a:spcPts val="1200"/>
              </a:spcBef>
              <a:buClr>
                <a:srgbClr val="000000"/>
              </a:buClr>
            </a:pPr>
            <a:r>
              <a:t>iPhone users, make sure your password is at least 6 digits long</a:t>
            </a:r>
          </a:p>
          <a:p>
            <a:pPr>
              <a:spcBef>
                <a:spcPts val="1200"/>
              </a:spcBef>
              <a:buClr>
                <a:srgbClr val="000000"/>
              </a:buClr>
            </a:pPr>
            <a:r>
              <a:t>Android users, use a long, complicated pattern to unlock</a:t>
            </a:r>
          </a:p>
          <a:p>
            <a:pPr>
              <a:spcBef>
                <a:spcPts val="1200"/>
              </a:spcBef>
              <a:buClr>
                <a:srgbClr val="000000"/>
              </a:buClr>
            </a:pPr>
            <a:r>
              <a:t>Police can force you to unlock your phone with your fingerprint, but can’t ask for your password</a:t>
            </a:r>
          </a:p>
          <a:p>
            <a:pPr>
              <a:spcBef>
                <a:spcPts val="1200"/>
              </a:spcBef>
              <a:buClr>
                <a:srgbClr val="000000"/>
              </a:buClr>
            </a:pPr>
            <a:r>
              <a:t>Remember what makes for a good (or bad) password!</a:t>
            </a:r>
          </a:p>
        </p:txBody>
      </p:sp>
      <p:sp>
        <p:nvSpPr>
          <p:cNvPr id="358" name="Shape 358"/>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9" name="Shape 359"/>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29768">
              <a:spcBef>
                <a:spcPts val="900"/>
              </a:spcBef>
              <a:defRPr cap="all" sz="3759">
                <a:latin typeface="+mn-lt"/>
                <a:ea typeface="+mn-ea"/>
                <a:cs typeface="+mn-cs"/>
                <a:sym typeface="Century Gothic"/>
              </a:defRPr>
            </a:lvl1pPr>
          </a:lstStyle>
          <a:p>
            <a:pPr/>
            <a:r>
              <a:t>Be sure to lock your phone, too</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body" idx="1"/>
          </p:nvPr>
        </p:nvSpPr>
        <p:spPr>
          <a:prstGeom prst="rect">
            <a:avLst/>
          </a:prstGeom>
        </p:spPr>
        <p:txBody>
          <a:bodyPr>
            <a:normAutofit fontScale="100000" lnSpcReduction="0"/>
          </a:bodyPr>
          <a:lstStyle/>
          <a:p>
            <a:pPr marL="410677" indent="-410677" defTabSz="438911">
              <a:spcBef>
                <a:spcPts val="1100"/>
              </a:spcBef>
              <a:buFontTx/>
              <a:buAutoNum type="arabicPeriod" startAt="1"/>
              <a:defRPr sz="3072"/>
            </a:pPr>
            <a:r>
              <a:t>Learn to recognize fraudulent emails and websites</a:t>
            </a:r>
          </a:p>
          <a:p>
            <a:pPr lvl="3" marL="0" indent="658368" defTabSz="438911">
              <a:spcBef>
                <a:spcPts val="1100"/>
              </a:spcBef>
              <a:buSzTx/>
              <a:buFontTx/>
              <a:buNone/>
              <a:defRPr sz="3072"/>
            </a:pPr>
            <a:r>
              <a:t>Don’t open, don’t click, don’t download attachments, don’t enter your information</a:t>
            </a:r>
          </a:p>
          <a:p>
            <a:pPr marL="410677" indent="-410677" defTabSz="438911">
              <a:spcBef>
                <a:spcPts val="1100"/>
              </a:spcBef>
              <a:buFontTx/>
              <a:buAutoNum type="arabicPeriod" startAt="1"/>
              <a:defRPr b="1" sz="3072"/>
            </a:pPr>
            <a:r>
              <a:t>They’re trying to trick you. Be skeptical.</a:t>
            </a:r>
          </a:p>
          <a:p>
            <a:pPr marL="410677" indent="-410677" defTabSz="438911">
              <a:spcBef>
                <a:spcPts val="1100"/>
              </a:spcBef>
              <a:buFontTx/>
              <a:buAutoNum type="arabicPeriod" startAt="1"/>
              <a:defRPr sz="3072"/>
            </a:pPr>
            <a:r>
              <a:t>Keep your software up to date</a:t>
            </a:r>
          </a:p>
          <a:p>
            <a:pPr marL="410677" indent="-410677" defTabSz="438911">
              <a:spcBef>
                <a:spcPts val="1100"/>
              </a:spcBef>
              <a:buFontTx/>
              <a:buAutoNum type="arabicPeriod" startAt="1"/>
              <a:defRPr sz="3072"/>
            </a:pPr>
            <a:r>
              <a:t>Use strong passwords and a password manager</a:t>
            </a:r>
          </a:p>
          <a:p>
            <a:pPr marL="410677" indent="-410677" defTabSz="438911">
              <a:spcBef>
                <a:spcPts val="1100"/>
              </a:spcBef>
              <a:buFontTx/>
              <a:buAutoNum type="arabicPeriod" startAt="1"/>
              <a:defRPr sz="3072"/>
            </a:pPr>
            <a:r>
              <a:t>Use two-factor authentication where available</a:t>
            </a:r>
          </a:p>
        </p:txBody>
      </p:sp>
      <p:sp>
        <p:nvSpPr>
          <p:cNvPr id="364" name="Shape 36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5" name="Shape 36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prevent 99% of attacks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body" idx="1"/>
          </p:nvPr>
        </p:nvSpPr>
        <p:spPr>
          <a:prstGeom prst="rect">
            <a:avLst/>
          </a:prstGeom>
        </p:spPr>
        <p:txBody>
          <a:bodyPr>
            <a:normAutofit fontScale="100000" lnSpcReduction="0"/>
          </a:bodyPr>
          <a:lstStyle/>
          <a:p>
            <a:pPr marL="0" indent="0">
              <a:spcBef>
                <a:spcPts val="1200"/>
              </a:spcBef>
              <a:buSzTx/>
              <a:buFontTx/>
              <a:buNone/>
              <a:defRPr b="1"/>
            </a:pPr>
            <a:r>
              <a:rPr u="sng">
                <a:solidFill>
                  <a:srgbClr val="0000FF"/>
                </a:solidFill>
                <a:uFill>
                  <a:solidFill>
                    <a:srgbClr val="0000FF"/>
                  </a:solidFill>
                </a:uFill>
                <a:hlinkClick r:id="rId2" invalidUrl="" action="" tgtFrame="" tooltip="" history="1" highlightClick="0" endSnd="0"/>
              </a:rPr>
              <a:t>Resources and additional trainings will be added here periodically</a:t>
            </a:r>
            <a:r>
              <a:t>.</a:t>
            </a:r>
          </a:p>
        </p:txBody>
      </p:sp>
      <p:sp>
        <p:nvSpPr>
          <p:cNvPr id="370" name="Shape 37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1" name="Shape 371"/>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continue learning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body" idx="1"/>
          </p:nvPr>
        </p:nvSpPr>
        <p:spPr>
          <a:prstGeom prst="rect">
            <a:avLst/>
          </a:prstGeom>
        </p:spPr>
        <p:txBody>
          <a:bodyPr>
            <a:normAutofit fontScale="100000" lnSpcReduction="0"/>
          </a:bodyPr>
          <a:lstStyle/>
          <a:p>
            <a:pPr>
              <a:spcBef>
                <a:spcPts val="1200"/>
              </a:spcBef>
              <a:buClr>
                <a:srgbClr val="000000"/>
              </a:buClr>
            </a:pPr>
            <a:r>
              <a:t>Two-factor authentication is when you need your </a:t>
            </a:r>
            <a:r>
              <a:rPr b="1"/>
              <a:t>password and something else</a:t>
            </a:r>
            <a:r>
              <a:t> in order to access your account.</a:t>
            </a:r>
          </a:p>
          <a:p>
            <a:pPr>
              <a:spcBef>
                <a:spcPts val="1200"/>
              </a:spcBef>
              <a:buClr>
                <a:srgbClr val="000000"/>
              </a:buClr>
            </a:pPr>
          </a:p>
          <a:p>
            <a:pPr>
              <a:spcBef>
                <a:spcPts val="1200"/>
              </a:spcBef>
              <a:buClr>
                <a:srgbClr val="000000"/>
              </a:buClr>
            </a:pPr>
            <a:r>
              <a:t>Most commonly, that something else is a numeric code that gets texted to your cell phone, or a smartphone app that you use when you log in.</a:t>
            </a:r>
          </a:p>
        </p:txBody>
      </p:sp>
      <p:sp>
        <p:nvSpPr>
          <p:cNvPr id="74" name="Shape 7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 name="Shape 7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TWO-FACTOR AUTHENTICATION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body" idx="1"/>
          </p:nvPr>
        </p:nvSpPr>
        <p:spPr>
          <a:prstGeom prst="rect">
            <a:avLst/>
          </a:prstGeom>
        </p:spPr>
        <p:txBody>
          <a:bodyPr>
            <a:normAutofit fontScale="100000" lnSpcReduction="0"/>
          </a:bodyPr>
          <a:lstStyle/>
          <a:p>
            <a:pPr>
              <a:spcBef>
                <a:spcPts val="1200"/>
              </a:spcBef>
              <a:buClr>
                <a:srgbClr val="000000"/>
              </a:buClr>
            </a:pPr>
            <a:r>
              <a:t>Two factor authentication is </a:t>
            </a:r>
            <a:r>
              <a:rPr b="1"/>
              <a:t>one of the best ways to secure your accounts.</a:t>
            </a:r>
            <a:endParaRPr b="1"/>
          </a:p>
          <a:p>
            <a:pPr>
              <a:spcBef>
                <a:spcPts val="1200"/>
              </a:spcBef>
              <a:buClr>
                <a:srgbClr val="000000"/>
              </a:buClr>
            </a:pPr>
            <a:endParaRPr b="1"/>
          </a:p>
          <a:p>
            <a:pPr>
              <a:spcBef>
                <a:spcPts val="1200"/>
              </a:spcBef>
              <a:buClr>
                <a:srgbClr val="000000"/>
              </a:buClr>
            </a:pPr>
            <a:r>
              <a:rPr b="1"/>
              <a:t>Even if someone got your password, they wouldn’t be able to get in</a:t>
            </a:r>
            <a:r>
              <a:t> unless they also had your cell phone.</a:t>
            </a:r>
          </a:p>
        </p:txBody>
      </p:sp>
      <p:sp>
        <p:nvSpPr>
          <p:cNvPr id="80" name="Shape 8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 name="Shape 81"/>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TWO-FACTOR AUTHENTICATION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body" idx="1"/>
          </p:nvPr>
        </p:nvSpPr>
        <p:spPr>
          <a:prstGeom prst="rect">
            <a:avLst/>
          </a:prstGeom>
        </p:spPr>
        <p:txBody>
          <a:bodyPr>
            <a:normAutofit fontScale="100000" lnSpcReduction="0"/>
          </a:bodyPr>
          <a:lstStyle/>
          <a:p>
            <a:pPr marL="339470" indent="-339470" defTabSz="452627">
              <a:spcBef>
                <a:spcPts val="1100"/>
              </a:spcBef>
              <a:buClr>
                <a:srgbClr val="000000"/>
              </a:buClr>
              <a:defRPr sz="3168"/>
            </a:pPr>
            <a:r>
              <a:t>Google</a:t>
            </a:r>
            <a:br/>
            <a:r>
              <a:rPr u="sng">
                <a:solidFill>
                  <a:srgbClr val="0000FF"/>
                </a:solidFill>
                <a:uFill>
                  <a:solidFill>
                    <a:srgbClr val="0000FF"/>
                  </a:solidFill>
                </a:uFill>
                <a:hlinkClick r:id="rId3" invalidUrl="" action="" tgtFrame="" tooltip="" history="1" highlightClick="0" endSnd="0"/>
              </a:rPr>
              <a:t>https://myaccount.google.com/secureaccount</a:t>
            </a:r>
          </a:p>
          <a:p>
            <a:pPr marL="339470" indent="-339470" defTabSz="452627">
              <a:spcBef>
                <a:spcPts val="1100"/>
              </a:spcBef>
              <a:buClr>
                <a:srgbClr val="000000"/>
              </a:buClr>
              <a:defRPr sz="3168"/>
            </a:pPr>
          </a:p>
          <a:p>
            <a:pPr marL="339470" indent="-339470" defTabSz="452627">
              <a:spcBef>
                <a:spcPts val="1100"/>
              </a:spcBef>
              <a:buClr>
                <a:srgbClr val="000000"/>
              </a:buClr>
              <a:defRPr sz="3168"/>
            </a:pPr>
            <a:r>
              <a:t>Facebook (Login Approvals)</a:t>
            </a:r>
            <a:br/>
            <a:r>
              <a:rPr u="sng">
                <a:solidFill>
                  <a:srgbClr val="0000FF"/>
                </a:solidFill>
                <a:uFill>
                  <a:solidFill>
                    <a:srgbClr val="0000FF"/>
                  </a:solidFill>
                </a:uFill>
                <a:hlinkClick r:id="rId4" invalidUrl="" action="" tgtFrame="" tooltip="" history="1" highlightClick="0" endSnd="0"/>
              </a:rPr>
              <a:t>https://www.facebook.com/settings?tab=security</a:t>
            </a:r>
            <a:r>
              <a:t> </a:t>
            </a:r>
          </a:p>
          <a:p>
            <a:pPr marL="339470" indent="-339470" defTabSz="452627">
              <a:spcBef>
                <a:spcPts val="1100"/>
              </a:spcBef>
              <a:buClr>
                <a:srgbClr val="000000"/>
              </a:buClr>
              <a:defRPr sz="3168"/>
            </a:pPr>
          </a:p>
          <a:p>
            <a:pPr marL="339470" indent="-339470" defTabSz="452627">
              <a:spcBef>
                <a:spcPts val="1100"/>
              </a:spcBef>
              <a:buClr>
                <a:srgbClr val="000000"/>
              </a:buClr>
              <a:defRPr sz="3168"/>
            </a:pPr>
            <a:r>
              <a:t>Twitter</a:t>
            </a:r>
            <a:br/>
            <a:r>
              <a:rPr u="sng">
                <a:solidFill>
                  <a:srgbClr val="0000FF"/>
                </a:solidFill>
                <a:uFill>
                  <a:solidFill>
                    <a:srgbClr val="0000FF"/>
                  </a:solidFill>
                </a:uFill>
                <a:hlinkClick r:id="rId5" invalidUrl="" action="" tgtFrame="" tooltip="" history="1" highlightClick="0" endSnd="0"/>
              </a:rPr>
              <a:t>https://twitter.com/settings/security</a:t>
            </a:r>
            <a:r>
              <a:t> </a:t>
            </a:r>
          </a:p>
        </p:txBody>
      </p:sp>
      <p:sp>
        <p:nvSpPr>
          <p:cNvPr id="86" name="Shape 86"/>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7" name="Shape 87"/>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TWO-FACTOR AUTHENTICATION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2" name="Shape 92"/>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52043">
              <a:spcBef>
                <a:spcPts val="700"/>
              </a:spcBef>
              <a:defRPr cap="all" sz="3080">
                <a:latin typeface="+mn-lt"/>
                <a:ea typeface="+mn-ea"/>
                <a:cs typeface="+mn-cs"/>
                <a:sym typeface="Century Gothic"/>
              </a:defRPr>
            </a:lvl1pPr>
          </a:lstStyle>
          <a:p>
            <a:pPr/>
            <a:r>
              <a:t>Strong Passwords &amp; Password Managers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