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y="5143500" cx="9144000"/>
  <p:notesSz cx="6858000" cy="9144000"/>
  <p:embeddedFontLst>
    <p:embeddedFont>
      <p:font typeface="Roboto"/>
      <p:regular r:id="rId92"/>
      <p:bold r:id="rId93"/>
      <p:italic r:id="rId94"/>
      <p:boldItalic r:id="rId9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95" Type="http://schemas.openxmlformats.org/officeDocument/2006/relationships/font" Target="fonts/Roboto-boldItalic.fntdata"/><Relationship Id="rId50" Type="http://schemas.openxmlformats.org/officeDocument/2006/relationships/slide" Target="slides/slide45.xml"/><Relationship Id="rId94" Type="http://schemas.openxmlformats.org/officeDocument/2006/relationships/font" Target="fonts/Roboto-italic.fntdata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font" Target="fonts/Roboto-bold.fntdata"/><Relationship Id="rId92" Type="http://schemas.openxmlformats.org/officeDocument/2006/relationships/font" Target="fonts/Roboto-regular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9eb09dd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9eb09dd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d7968cd6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d7968cd6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d7968cd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ed7968cd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363b0d6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d363b0d6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d7968cd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d7968cd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363b0d6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d363b0d6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d7968cd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ed7968cd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d7968cd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ed7968cd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d7968cd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ed7968cd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d3673cd9a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d3673cd9a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9eb09dd5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9eb09dd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d363b0d6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d363b0d6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d7968cd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ed7968cd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ed7968cd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ed7968cd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363b0d6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363b0d6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ed7968cd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ed7968cd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ed7968cd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ed7968cd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d3673cd9a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d3673cd9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d3673cd9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d3673cd9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d3673cd9a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d3673cd9a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d363b0d6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d363b0d6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363b0d6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363b0d6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c9eb09dd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c9eb09dd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ed7968cd6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ed7968cd6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ed7968cd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ed7968cd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d363b0d6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d363b0d6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d363b0d6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d363b0d6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d363b0d6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d363b0d6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d3673cd9a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d3673cd9a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d3673cd9a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d3673cd9a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d3673cd9a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d3673cd9a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d3673cd9a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d3673cd9a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363b0d6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d363b0d6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d363b0d6f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d363b0d6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9eb09dd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c9eb09dd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c9eb09dd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c9eb09dd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d363b0d6f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d363b0d6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c9eb09dd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c9eb09dd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9eb09dd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c9eb09dd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c9eb09dd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c9eb09dd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c9eb09dd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c9eb09dd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d363b0d6f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d363b0d6f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c9eb09dd5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c9eb09dd5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363b0d6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363b0d6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c9eb09dd5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c9eb09dd5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c9eb09dd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c9eb09dd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d363b0d6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d363b0d6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d363b0d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d363b0d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d363b0d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d363b0d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d363b0d6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d363b0d6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d363b0d6f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d363b0d6f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d363b0d6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d363b0d6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d363b0d6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d363b0d6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d363b0d6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d363b0d6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363b0d6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d363b0d6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d363b0d6f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d363b0d6f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d363b0d6f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d363b0d6f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d363b0d6f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d363b0d6f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d363b0d6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d363b0d6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d363b0d6f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d363b0d6f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d363b0d6f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d363b0d6f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d363b0d6f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d363b0d6f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d3673cd9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d3673cd9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ed7968cd6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ed7968cd6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d3673cd9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d3673cd9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363b0d6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363b0d6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d3673cd9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d3673cd9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d3673cd9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d3673cd9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d3673cd9a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d3673cd9a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d3673cd9a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d3673cd9a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d3673cd9a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d3673cd9a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d3673cd9a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d3673cd9a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d3673cd9a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d3673cd9a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d3673cd9a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d3673cd9a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d3673cd9a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d3673cd9a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c9eb09dd5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c9eb09dd5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363b0d6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363b0d6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c9eb09dd5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c9eb09dd5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c9eb09dd5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c9eb09dd5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c9eb09dd5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c9eb09dd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c9eb09dd5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c9eb09dd5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c9eb09dd5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c9eb09dd5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c9eb09dd5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c9eb09dd5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e240cb47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e240cb47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9eb09d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9eb09d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 p14:dur="600">
        <p:push dir="r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2B2B2B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med" p14:dur="600">
        <p:push dir="r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kotlinlang.org/docs/reference/basic-syntax.html#using-string-templates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kotlinlang.org/docs/reference/data-classes.htm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kotlinlang.org/docs/reference/null-safety.htm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kotlinlang.org/docs/reference/functions.htm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kotlinlang.org/docs/reference/lambdas.htm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kotlinlang.org/docs/reference/coding-conventions.html#lambdas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kotlinlang.org/" TargetMode="External"/><Relationship Id="rId4" Type="http://schemas.openxmlformats.org/officeDocument/2006/relationships/hyperlink" Target="http://kotlinlang.org/docs/reference/comparison-to-java.htm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kotlinlang.org/docs/reference/basic-syntax.html#using-collections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kotlinlang.org/docs/reference/basic-syntax.html#using-collections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kotlinlang.org/docs/reference/extensions.htm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kotlinlang.org/docs/reference/extensions.htm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hyperlink" Target="http://kotlinlang.org/docs/reference/extensions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hyperlink" Target="http://kotlinlang.org/docs/reference/extensions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hyperlink" Target="http://kotlinlang.org/docs/reference/extensions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kotlinlang.org/docs/reference/delegated-properties.htm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kotlinlang.org/docs/reference/delegated-properties.htm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JakeWharton/kotterknife/blob/master/src/main/kotlin/kotterknife/ButterKnife.kt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kotlinlang.org/docs/reference/delegated-properties.html#observable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pple.com/library/content/documentation/Swift/Conceptual/Swift_Programming_Language/Properties.html" TargetMode="External"/><Relationship Id="rId4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kotlinlang.org/docs/reference/typecasts.html#smart-casts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kotlinlang.org/docs/reference/typecasts.html#smart-casts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kotlinlang.org/docs/reference/functions.html#infix-notation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kotlinlang.org/docs/reference/functions.html#infix-notation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kotlinlang.org/docs/reference/operator-overloading.htm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kotlinlang.org/docs/reference/operator-overloading.htm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kotlinlang.org/docs/reference/idioms.html#if-not-null-and-else-shorthand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://kotlinlang.org/docs/reference/idioms.html#if-not-null-and-else-shorthand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kotlinlang.org/docs/reference/idioms.html#if-not-null-and-else-shorthand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5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5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6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7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kotlinlang.org/docs/reference/properties.htm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-45650" y="-27675"/>
            <a:ext cx="9265800" cy="52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5"/>
          <p:cNvSpPr txBox="1"/>
          <p:nvPr>
            <p:ph type="ctrTitle"/>
          </p:nvPr>
        </p:nvSpPr>
        <p:spPr>
          <a:xfrm>
            <a:off x="311700" y="1863675"/>
            <a:ext cx="8520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Kotlin</a:t>
            </a:r>
            <a:endParaRPr b="1"/>
          </a:p>
        </p:txBody>
      </p:sp>
      <p:sp>
        <p:nvSpPr>
          <p:cNvPr id="101" name="Google Shape;101;p25"/>
          <p:cNvSpPr txBox="1"/>
          <p:nvPr>
            <p:ph idx="1" type="subTitle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999999"/>
                </a:solidFill>
              </a:rPr>
              <a:t>A Brief Introduction</a:t>
            </a:r>
            <a:endParaRPr i="1">
              <a:solidFill>
                <a:srgbClr val="999999"/>
              </a:solidFill>
            </a:endParaRPr>
          </a:p>
        </p:txBody>
      </p:sp>
      <p:cxnSp>
        <p:nvCxnSpPr>
          <p:cNvPr id="102" name="Google Shape;102;p25"/>
          <p:cNvCxnSpPr/>
          <p:nvPr/>
        </p:nvCxnSpPr>
        <p:spPr>
          <a:xfrm>
            <a:off x="3370050" y="2632125"/>
            <a:ext cx="2487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MyKotlinClass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"Omar"</a:t>
            </a:r>
            <a:endParaRPr sz="1100">
              <a:solidFill>
                <a:srgbClr val="6A8759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surname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"Miatello"</a:t>
            </a:r>
            <a:endParaRPr sz="1100">
              <a:solidFill>
                <a:srgbClr val="6A8759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example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"My name is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surname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100">
              <a:solidFill>
                <a:srgbClr val="6A8759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MyJavaClass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return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"Omar"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getSurname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return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"Miatello"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getExample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String.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"My name is %s %s"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getName()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getSurname())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34"/>
          <p:cNvSpPr txBox="1"/>
          <p:nvPr/>
        </p:nvSpPr>
        <p:spPr>
          <a:xfrm>
            <a:off x="25" y="4522200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#2 Kotlin - String templates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http://kotlinlang.org/docs/reference/basic-syntax.html#using-string-templates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vs</a:t>
            </a:r>
            <a:endParaRPr/>
          </a:p>
        </p:txBody>
      </p:sp>
      <p:pic>
        <p:nvPicPr>
          <p:cNvPr descr="kotlin.png" id="172" name="Google Shape;17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749" y="498190"/>
            <a:ext cx="1537800" cy="466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.png" id="173" name="Google Shape;17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925" y="419688"/>
            <a:ext cx="1018841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idx="1" type="body"/>
          </p:nvPr>
        </p:nvSpPr>
        <p:spPr>
          <a:xfrm>
            <a:off x="311700" y="1152475"/>
            <a:ext cx="42813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renderItem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(item: SomeItem)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visitCount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text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item.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visitCount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次拜访"</a:t>
            </a:r>
            <a:endParaRPr sz="1100">
              <a:solidFill>
                <a:srgbClr val="6A8759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A8759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phone1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visibility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(item.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cellPhone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isNullOrEmpty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()) 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it" sz="1100">
                <a:solidFill>
                  <a:srgbClr val="A9B7C6"/>
                </a:solidFill>
                <a:highlight>
                  <a:srgbClr val="344134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GONE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it" sz="1100">
                <a:solidFill>
                  <a:srgbClr val="A9B7C6"/>
                </a:solidFill>
                <a:highlight>
                  <a:srgbClr val="344134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VISIBLE</a:t>
            </a:r>
            <a:endParaRPr i="1" sz="1100">
              <a:solidFill>
                <a:srgbClr val="9876A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shopName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text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item.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?: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"暂无商户名称"</a:t>
            </a:r>
            <a:endParaRPr sz="1100">
              <a:solidFill>
                <a:srgbClr val="6A8759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renderItem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visitCount.setText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(String.format(...), ...)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if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(item.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cellPhone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== null ||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item.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cellPhone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.isEmpty())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phone1.setVisibility(</a:t>
            </a:r>
            <a:r>
              <a:rPr lang="it" sz="1100">
                <a:solidFill>
                  <a:srgbClr val="A9B7C6"/>
                </a:solidFill>
                <a:highlight>
                  <a:srgbClr val="344134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GONE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	  phone1.setVisibility(</a:t>
            </a:r>
            <a:r>
              <a:rPr lang="it" sz="1100">
                <a:solidFill>
                  <a:srgbClr val="A9B7C6"/>
                </a:solidFill>
                <a:highlight>
                  <a:srgbClr val="344134"/>
                </a:highlight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VISIBLE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shopName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text = </a:t>
            </a:r>
            <a:endParaRPr i="1" sz="1100">
              <a:solidFill>
                <a:srgbClr val="9876A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.name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!= null ? item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.name :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"..."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35"/>
          <p:cNvSpPr txBox="1"/>
          <p:nvPr/>
        </p:nvSpPr>
        <p:spPr>
          <a:xfrm>
            <a:off x="25" y="4522200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#2 Kotlin - get &amp; set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vs</a:t>
            </a:r>
            <a:endParaRPr/>
          </a:p>
        </p:txBody>
      </p:sp>
      <p:pic>
        <p:nvPicPr>
          <p:cNvPr descr="kotlin.png" id="182" name="Google Shape;1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749" y="498190"/>
            <a:ext cx="1537800" cy="466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.png" id="183" name="Google Shape;18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2925" y="419688"/>
            <a:ext cx="1018841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data class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User(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String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val </a:t>
            </a:r>
            <a:r>
              <a:rPr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String)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User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private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(String name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String email)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name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this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email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email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it" sz="10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it" sz="10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setName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(String name)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name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it" sz="10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getEmail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it" sz="10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setEmail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(String email)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email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email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36"/>
          <p:cNvSpPr txBox="1"/>
          <p:nvPr/>
        </p:nvSpPr>
        <p:spPr>
          <a:xfrm>
            <a:off x="25" y="4522200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#3 Kotlin - Data classes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https://kotlinlang.org/docs/reference/data-classes.html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vs</a:t>
            </a:r>
            <a:endParaRPr/>
          </a:p>
        </p:txBody>
      </p:sp>
      <p:pic>
        <p:nvPicPr>
          <p:cNvPr descr="kotlin.png" id="192" name="Google Shape;19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749" y="498190"/>
            <a:ext cx="1537800" cy="466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.png" id="193" name="Google Shape;19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925" y="419688"/>
            <a:ext cx="1018841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/>
          <p:nvPr/>
        </p:nvSpPr>
        <p:spPr>
          <a:xfrm>
            <a:off x="-45650" y="-27675"/>
            <a:ext cx="9265800" cy="52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7"/>
          <p:cNvSpPr txBox="1"/>
          <p:nvPr>
            <p:ph type="ctrTitle"/>
          </p:nvPr>
        </p:nvSpPr>
        <p:spPr>
          <a:xfrm>
            <a:off x="311700" y="1863675"/>
            <a:ext cx="8520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Kotlin</a:t>
            </a:r>
            <a:endParaRPr b="1"/>
          </a:p>
        </p:txBody>
      </p:sp>
      <p:sp>
        <p:nvSpPr>
          <p:cNvPr id="200" name="Google Shape;200;p37"/>
          <p:cNvSpPr txBox="1"/>
          <p:nvPr>
            <p:ph idx="1" type="subTitle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999999"/>
                </a:solidFill>
              </a:rPr>
              <a:t>Null Safety</a:t>
            </a:r>
            <a:endParaRPr i="1">
              <a:solidFill>
                <a:srgbClr val="999999"/>
              </a:solidFill>
            </a:endParaRPr>
          </a:p>
        </p:txBody>
      </p:sp>
      <p:cxnSp>
        <p:nvCxnSpPr>
          <p:cNvPr id="201" name="Google Shape;201;p37"/>
          <p:cNvCxnSpPr/>
          <p:nvPr/>
        </p:nvCxnSpPr>
        <p:spPr>
          <a:xfrm>
            <a:off x="3370050" y="2632125"/>
            <a:ext cx="2487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MyKotlinClass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String =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"ciao"</a:t>
            </a:r>
            <a:endParaRPr sz="1100">
              <a:solidFill>
                <a:srgbClr val="6A8759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String = </a:t>
            </a:r>
            <a:r>
              <a:rPr lang="it" sz="1100">
                <a:solidFill>
                  <a:srgbClr val="FF000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it" sz="11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 Error at compile time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String? =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var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String? =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"ok"</a:t>
            </a:r>
            <a:endParaRPr sz="1100">
              <a:solidFill>
                <a:srgbClr val="6A8759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A8759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(e: String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f: String?)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e.length()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f</a:t>
            </a:r>
            <a:r>
              <a:rPr lang="it" sz="1100">
                <a:solidFill>
                  <a:srgbClr val="FF000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.length()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it" sz="11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 Error at compile time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f?.length()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(f !=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it" sz="1100">
                <a:solidFill>
                  <a:srgbClr val="A9B7C6"/>
                </a:solidFill>
                <a:highlight>
                  <a:srgbClr val="4C5B40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.length()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static class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MyUtils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(String e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String f)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e.length()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it" sz="11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 throw NullPointerException?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f.length()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it" sz="11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 throw NullPointerException?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(e !=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e.length()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(f !=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e.length()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25" y="4522200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#4 Kotlin - Null Safety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http://kotlinlang.org/docs/reference/null-safety.html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vs</a:t>
            </a:r>
            <a:endParaRPr/>
          </a:p>
        </p:txBody>
      </p:sp>
      <p:pic>
        <p:nvPicPr>
          <p:cNvPr descr="kotlin.png" id="210" name="Google Shape;21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749" y="498190"/>
            <a:ext cx="1537800" cy="466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.png" id="211" name="Google Shape;21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925" y="419688"/>
            <a:ext cx="1018841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/>
          <p:nvPr/>
        </p:nvSpPr>
        <p:spPr>
          <a:xfrm>
            <a:off x="-45650" y="-27675"/>
            <a:ext cx="9265800" cy="52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9"/>
          <p:cNvSpPr txBox="1"/>
          <p:nvPr>
            <p:ph type="ctrTitle"/>
          </p:nvPr>
        </p:nvSpPr>
        <p:spPr>
          <a:xfrm>
            <a:off x="311700" y="1863675"/>
            <a:ext cx="8520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Kotlin</a:t>
            </a:r>
            <a:endParaRPr b="1"/>
          </a:p>
        </p:txBody>
      </p:sp>
      <p:sp>
        <p:nvSpPr>
          <p:cNvPr id="218" name="Google Shape;218;p39"/>
          <p:cNvSpPr txBox="1"/>
          <p:nvPr>
            <p:ph idx="1" type="subTitle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999999"/>
                </a:solidFill>
              </a:rPr>
              <a:t>Function and Lambda</a:t>
            </a:r>
            <a:endParaRPr i="1">
              <a:solidFill>
                <a:srgbClr val="999999"/>
              </a:solidFill>
            </a:endParaRPr>
          </a:p>
        </p:txBody>
      </p:sp>
      <p:cxnSp>
        <p:nvCxnSpPr>
          <p:cNvPr id="219" name="Google Shape;219;p39"/>
          <p:cNvCxnSpPr/>
          <p:nvPr/>
        </p:nvCxnSpPr>
        <p:spPr>
          <a:xfrm>
            <a:off x="3370050" y="2632125"/>
            <a:ext cx="2487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i="1"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it" sz="10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00">
              <a:solidFill>
                <a:srgbClr val="6897BB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i="1"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it" sz="10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000">
              <a:solidFill>
                <a:srgbClr val="6897BB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897BB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i="1"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f1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a: Int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b: Int </a:t>
            </a:r>
            <a:r>
              <a:rPr b="1"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-&gt;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 + b </a:t>
            </a:r>
            <a:r>
              <a:rPr b="1"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0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f2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(a: Int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b: Int): Int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 + b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0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f2_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(a: Int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b: Int): Int = a + b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0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f3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(a: Int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b: Int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fn: (Int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Int) -&gt; Int): Int =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(a &gt; b) fn(a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b)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 - b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MyKotlinClass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0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f1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))         </a:t>
            </a:r>
            <a:r>
              <a:rPr lang="it" sz="10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 =&gt; 3</a:t>
            </a:r>
            <a:endParaRPr sz="10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f2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))         </a:t>
            </a:r>
            <a:r>
              <a:rPr lang="it" sz="10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 =&gt; 3</a:t>
            </a:r>
            <a:endParaRPr sz="10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f3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f1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))     </a:t>
            </a:r>
            <a:r>
              <a:rPr lang="it" sz="10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 =&gt; -1</a:t>
            </a:r>
            <a:endParaRPr sz="10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f3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0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0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::f2))   </a:t>
            </a:r>
            <a:r>
              <a:rPr lang="it" sz="10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 =&gt; 3</a:t>
            </a:r>
            <a:endParaRPr sz="10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SomeJavaClass {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static int </a:t>
            </a:r>
            <a:r>
              <a:rPr lang="it" sz="8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int </a:t>
            </a: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b) {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 + b</a:t>
            </a: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interface </a:t>
            </a: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Addable {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it" sz="8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int </a:t>
            </a: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b)</a:t>
            </a: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it" sz="8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add2</a:t>
            </a: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int </a:t>
            </a: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Addable addable) {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(a &gt; b) {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addable.add(a</a:t>
            </a: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b)</a:t>
            </a: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 - b</a:t>
            </a: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it" sz="8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System.</a:t>
            </a:r>
            <a:r>
              <a:rPr i="1" lang="it" sz="8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.println(add2(</a:t>
            </a:r>
            <a:r>
              <a:rPr lang="it" sz="8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8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new </a:t>
            </a: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Addable() {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it" sz="800">
                <a:solidFill>
                  <a:srgbClr val="BBB52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800">
              <a:solidFill>
                <a:srgbClr val="BBB529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BBB52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it" sz="8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int </a:t>
            </a: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b) {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 + b</a:t>
            </a: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}))</a:t>
            </a: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40"/>
          <p:cNvSpPr txBox="1"/>
          <p:nvPr/>
        </p:nvSpPr>
        <p:spPr>
          <a:xfrm>
            <a:off x="25" y="4522200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#5 Kotlin - Functions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https://kotlinlang.org/docs/reference/functions.html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vs</a:t>
            </a:r>
            <a:endParaRPr/>
          </a:p>
        </p:txBody>
      </p:sp>
      <p:pic>
        <p:nvPicPr>
          <p:cNvPr descr="kotlin.png" id="228" name="Google Shape;22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749" y="498190"/>
            <a:ext cx="1537800" cy="466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.png" id="229" name="Google Shape;22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925" y="419688"/>
            <a:ext cx="1018841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0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f3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(a: Int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b: Int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fn: (Int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Int) -&gt; Int): Int =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(a &gt; b) fn(a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b)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 - b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0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f3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0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0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a1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a2 </a:t>
            </a:r>
            <a:r>
              <a:rPr b="1"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endParaRPr b="1"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a1 + a2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                               </a:t>
            </a:r>
            <a:r>
              <a:rPr lang="it" sz="10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 =&gt; 3</a:t>
            </a:r>
            <a:r>
              <a:rPr b="1"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 b="1"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f3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0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0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a1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a2 </a:t>
            </a:r>
            <a:r>
              <a:rPr b="1"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-&gt;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a1 + a2</a:t>
            </a:r>
            <a:r>
              <a:rPr b="1"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it" sz="10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 =&gt; 3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SomeJavaClass {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it" sz="9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interface </a:t>
            </a: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Addable {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9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it" sz="9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9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it" sz="9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int </a:t>
            </a: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b)</a:t>
            </a:r>
            <a:r>
              <a:rPr lang="it" sz="9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9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sz="9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it" sz="9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add2</a:t>
            </a: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9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it" sz="9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int </a:t>
            </a: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it" sz="9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Addable addable) {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9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(a &gt; b) {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it" sz="9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addable.add(a</a:t>
            </a:r>
            <a:r>
              <a:rPr lang="it" sz="9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b)</a:t>
            </a:r>
            <a:r>
              <a:rPr lang="it" sz="9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it" sz="9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it" sz="9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 - b</a:t>
            </a:r>
            <a:r>
              <a:rPr lang="it" sz="9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9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it" sz="9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System.</a:t>
            </a:r>
            <a:r>
              <a:rPr i="1" lang="it" sz="9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.println(add2(</a:t>
            </a:r>
            <a:r>
              <a:rPr lang="it" sz="9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it" sz="9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9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" sz="9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new </a:t>
            </a: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Addable() {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it" sz="900">
                <a:solidFill>
                  <a:srgbClr val="BBB52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900">
              <a:solidFill>
                <a:srgbClr val="BBB529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BBB52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it" sz="9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it" sz="9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9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it" sz="9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int </a:t>
            </a: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b) {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it" sz="9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 + b</a:t>
            </a:r>
            <a:r>
              <a:rPr lang="it" sz="9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}))</a:t>
            </a:r>
            <a:r>
              <a:rPr lang="it" sz="9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41"/>
          <p:cNvSpPr txBox="1"/>
          <p:nvPr/>
        </p:nvSpPr>
        <p:spPr>
          <a:xfrm>
            <a:off x="25" y="4522200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 Kotlin - Lambdas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https://kotlinlang.org/docs/reference/lambdas.html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vs</a:t>
            </a:r>
            <a:endParaRPr/>
          </a:p>
        </p:txBody>
      </p:sp>
      <p:pic>
        <p:nvPicPr>
          <p:cNvPr descr="kotlin.png" id="238" name="Google Shape;23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749" y="498190"/>
            <a:ext cx="1537800" cy="466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.png" id="239" name="Google Shape;23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925" y="419688"/>
            <a:ext cx="1018841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MyActivity : Activity() {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fun example() {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val view = findViewById(R.id.</a:t>
            </a:r>
            <a:r>
              <a:rPr i="1"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view.setOnClickListener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Log.d(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"TAG"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"Item clicked!"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MyActivity extends Activity {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void example() {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View view = findViewById(R.id.</a:t>
            </a:r>
            <a:r>
              <a:rPr i="1"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view.setOnClickListener(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new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View.OnClickListener()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it" sz="1100">
                <a:solidFill>
                  <a:srgbClr val="BBB52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100">
              <a:solidFill>
                <a:srgbClr val="BBB529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BBB52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(View v)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        Log.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"TAG"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"Item clicked!"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</a:rPr>
              <a:t>;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 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42"/>
          <p:cNvSpPr txBox="1"/>
          <p:nvPr/>
        </p:nvSpPr>
        <p:spPr>
          <a:xfrm>
            <a:off x="25" y="4522200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#6 Kotlin - Lambdas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http://kotlinlang.org/docs/reference/coding-conventions.html#lambdas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vs</a:t>
            </a:r>
            <a:endParaRPr/>
          </a:p>
        </p:txBody>
      </p:sp>
      <p:pic>
        <p:nvPicPr>
          <p:cNvPr descr="kotlin.png" id="248" name="Google Shape;24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749" y="498190"/>
            <a:ext cx="1537800" cy="466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.png" id="249" name="Google Shape;24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925" y="419688"/>
            <a:ext cx="1018841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otlin.png" id="254" name="Google Shape;2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299" y="426115"/>
            <a:ext cx="1537800" cy="46637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 txBox="1"/>
          <p:nvPr>
            <p:ph idx="1" type="body"/>
          </p:nvPr>
        </p:nvSpPr>
        <p:spPr>
          <a:xfrm>
            <a:off x="943525" y="969000"/>
            <a:ext cx="7364700" cy="38271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SomeHolder(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it" sz="12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Int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val </a:t>
            </a:r>
            <a:r>
              <a:rPr lang="it" sz="12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() -&gt; Unit)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holder1 = SomeHolder(</a:t>
            </a:r>
            <a:r>
              <a:rPr lang="it" sz="12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i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2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"haha"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holder2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SomeHolder(</a:t>
            </a:r>
            <a:r>
              <a:rPr lang="it" sz="12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i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2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"haha, too"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/>
          <p:nvPr/>
        </p:nvSpPr>
        <p:spPr>
          <a:xfrm>
            <a:off x="-45650" y="-27675"/>
            <a:ext cx="9265800" cy="94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239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What is Kotlin?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Statically typed programming language for the JVM, Android and the browser.</a:t>
            </a:r>
            <a:br>
              <a:rPr lang="it" sz="1600">
                <a:latin typeface="Roboto"/>
                <a:ea typeface="Roboto"/>
                <a:cs typeface="Roboto"/>
                <a:sym typeface="Roboto"/>
              </a:rPr>
            </a:br>
            <a:r>
              <a:rPr lang="it" sz="160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it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http://kotlinlang.org/</a:t>
            </a:r>
            <a:r>
              <a:rPr lang="it" sz="1600">
                <a:latin typeface="Roboto"/>
                <a:ea typeface="Roboto"/>
                <a:cs typeface="Roboto"/>
                <a:sym typeface="Roboto"/>
              </a:rPr>
              <a:t>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Why </a:t>
            </a:r>
            <a:r>
              <a:rPr b="1" lang="it" sz="1600">
                <a:latin typeface="Roboto"/>
                <a:ea typeface="Roboto"/>
                <a:cs typeface="Roboto"/>
                <a:sym typeface="Roboto"/>
              </a:rPr>
              <a:t>Kotlin</a:t>
            </a:r>
            <a:r>
              <a:rPr lang="it" sz="1600">
                <a:latin typeface="Roboto"/>
                <a:ea typeface="Roboto"/>
                <a:cs typeface="Roboto"/>
                <a:sym typeface="Roboto"/>
              </a:rPr>
              <a:t>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it" sz="1600">
                <a:latin typeface="Roboto"/>
                <a:ea typeface="Roboto"/>
                <a:cs typeface="Roboto"/>
                <a:sym typeface="Roboto"/>
              </a:rPr>
              <a:t>Concise</a:t>
            </a:r>
            <a:r>
              <a:rPr lang="it" sz="1600">
                <a:latin typeface="Roboto"/>
                <a:ea typeface="Roboto"/>
                <a:cs typeface="Roboto"/>
                <a:sym typeface="Roboto"/>
              </a:rPr>
              <a:t>: drastically reduce the amount of boilerplate code you need to write.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it" sz="1600">
                <a:latin typeface="Roboto"/>
                <a:ea typeface="Roboto"/>
                <a:cs typeface="Roboto"/>
                <a:sym typeface="Roboto"/>
              </a:rPr>
              <a:t>Safe</a:t>
            </a:r>
            <a:r>
              <a:rPr lang="it" sz="1600">
                <a:latin typeface="Roboto"/>
                <a:ea typeface="Roboto"/>
                <a:cs typeface="Roboto"/>
                <a:sym typeface="Roboto"/>
              </a:rPr>
              <a:t>: avoid entire classes of errors such as null pointer exceptions.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it" sz="1600">
                <a:latin typeface="Roboto"/>
                <a:ea typeface="Roboto"/>
                <a:cs typeface="Roboto"/>
                <a:sym typeface="Roboto"/>
              </a:rPr>
              <a:t>Interoperable</a:t>
            </a:r>
            <a:r>
              <a:rPr lang="it" sz="1600">
                <a:latin typeface="Roboto"/>
                <a:ea typeface="Roboto"/>
                <a:cs typeface="Roboto"/>
                <a:sym typeface="Roboto"/>
              </a:rPr>
              <a:t>: leverage existing frameworks and libraries of the JVM with 100% Java Interoperability.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and more... </a:t>
            </a:r>
            <a:r>
              <a:rPr lang="it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http://kotlinlang.org/docs/reference/comparison-to-java.html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/>
          <p:nvPr/>
        </p:nvSpPr>
        <p:spPr>
          <a:xfrm>
            <a:off x="-45650" y="-27675"/>
            <a:ext cx="9265800" cy="52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4"/>
          <p:cNvSpPr txBox="1"/>
          <p:nvPr>
            <p:ph type="ctrTitle"/>
          </p:nvPr>
        </p:nvSpPr>
        <p:spPr>
          <a:xfrm>
            <a:off x="311700" y="1863675"/>
            <a:ext cx="8520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Kotlin</a:t>
            </a:r>
            <a:endParaRPr b="1"/>
          </a:p>
        </p:txBody>
      </p:sp>
      <p:sp>
        <p:nvSpPr>
          <p:cNvPr id="262" name="Google Shape;262;p44"/>
          <p:cNvSpPr txBox="1"/>
          <p:nvPr>
            <p:ph idx="1" type="subTitle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999999"/>
                </a:solidFill>
              </a:rPr>
              <a:t>Collections</a:t>
            </a:r>
            <a:endParaRPr i="1">
              <a:solidFill>
                <a:srgbClr val="999999"/>
              </a:solidFill>
            </a:endParaRPr>
          </a:p>
        </p:txBody>
      </p:sp>
      <p:cxnSp>
        <p:nvCxnSpPr>
          <p:cNvPr id="263" name="Google Shape;263;p44"/>
          <p:cNvCxnSpPr/>
          <p:nvPr/>
        </p:nvCxnSpPr>
        <p:spPr>
          <a:xfrm>
            <a:off x="3370050" y="2632125"/>
            <a:ext cx="2487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os = 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listOf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"Android"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"iOS"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null,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        "Windows Phone"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os.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filterNotNull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sortedBy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 it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.length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.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map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 it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toUpperCase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.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forEach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" name="Google Shape;269;p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MyUtils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static void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</a:rPr>
              <a:t>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List&lt;String&gt; os = Arrays.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asList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"Android"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"iOS"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null,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"Windows Phone"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List&lt;String&gt; osNotNull =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ArrayList&lt;&gt;()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for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(String name : os)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(name !=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osNotNull.add(name)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Collections.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(osNotNull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new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Comparator&lt;String&gt;() { </a:t>
            </a:r>
            <a:r>
              <a:rPr lang="it" sz="1100">
                <a:solidFill>
                  <a:srgbClr val="BBB52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100">
              <a:solidFill>
                <a:srgbClr val="BBB529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BBB52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(String l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String r)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l.length() - r.length()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})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for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(String name : osNotNull)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String value = name.toUpperCase()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print(value)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 }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45"/>
          <p:cNvSpPr txBox="1"/>
          <p:nvPr/>
        </p:nvSpPr>
        <p:spPr>
          <a:xfrm>
            <a:off x="25" y="4522200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#7 Kotlin - Using collections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http://kotlinlang.org/docs/reference/basic-syntax.html#using-collections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vs</a:t>
            </a:r>
            <a:endParaRPr/>
          </a:p>
        </p:txBody>
      </p:sp>
      <p:pic>
        <p:nvPicPr>
          <p:cNvPr descr="kotlin.png" id="272" name="Google Shape;27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749" y="498190"/>
            <a:ext cx="1537800" cy="466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.png" id="273" name="Google Shape;27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925" y="419688"/>
            <a:ext cx="1018841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>
            <p:ph idx="1" type="body"/>
          </p:nvPr>
        </p:nvSpPr>
        <p:spPr>
          <a:xfrm>
            <a:off x="311700" y="1152475"/>
            <a:ext cx="5532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inline fun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0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0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 Iterable&lt;</a:t>
            </a:r>
            <a:r>
              <a:rPr lang="it" sz="10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&gt;.</a:t>
            </a:r>
            <a:r>
              <a:rPr lang="it" sz="10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(transform: (</a:t>
            </a:r>
            <a:r>
              <a:rPr lang="it" sz="10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lang="it" sz="10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): List&lt;</a:t>
            </a:r>
            <a:r>
              <a:rPr lang="it" sz="10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344134"/>
                </a:highlight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lang="it" sz="1000">
                <a:solidFill>
                  <a:srgbClr val="A9B7C6"/>
                </a:solidFill>
                <a:highlight>
                  <a:srgbClr val="344134"/>
                </a:highlight>
                <a:latin typeface="Consolas"/>
                <a:ea typeface="Consolas"/>
                <a:cs typeface="Consolas"/>
                <a:sym typeface="Consolas"/>
              </a:rPr>
              <a:t>mapTo(ArrayList&lt;R&gt;(collectionSizeOrDefault(</a:t>
            </a:r>
            <a:r>
              <a:rPr lang="it" sz="1000">
                <a:solidFill>
                  <a:srgbClr val="6897BB"/>
                </a:solidFill>
                <a:highlight>
                  <a:srgbClr val="344134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it" sz="1000">
                <a:solidFill>
                  <a:srgbClr val="A9B7C6"/>
                </a:solidFill>
                <a:highlight>
                  <a:srgbClr val="344134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it" sz="1000">
                <a:solidFill>
                  <a:srgbClr val="CC7832"/>
                </a:solidFill>
                <a:highlight>
                  <a:srgbClr val="344134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000">
                <a:solidFill>
                  <a:srgbClr val="A9B7C6"/>
                </a:solidFill>
                <a:highlight>
                  <a:srgbClr val="344134"/>
                </a:highlight>
                <a:latin typeface="Consolas"/>
                <a:ea typeface="Consolas"/>
                <a:cs typeface="Consolas"/>
                <a:sym typeface="Consolas"/>
              </a:rPr>
              <a:t>transform)</a:t>
            </a:r>
            <a:endParaRPr sz="1000">
              <a:solidFill>
                <a:srgbClr val="A9B7C6"/>
              </a:solidFill>
              <a:highlight>
                <a:srgbClr val="3441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3441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inline fun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0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0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0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MutableCollection&lt;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it" sz="10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&gt;&gt; Iterable&lt;</a:t>
            </a:r>
            <a:r>
              <a:rPr lang="it" sz="10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&gt;.</a:t>
            </a:r>
            <a:r>
              <a:rPr lang="it" sz="10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mapTo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(destination: </a:t>
            </a:r>
            <a:r>
              <a:rPr lang="it" sz="10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transform: (</a:t>
            </a:r>
            <a:r>
              <a:rPr lang="it" sz="10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lang="it" sz="10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): </a:t>
            </a:r>
            <a:r>
              <a:rPr lang="it" sz="10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(item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 this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destination.add(transform(item))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destination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46"/>
          <p:cNvSpPr txBox="1"/>
          <p:nvPr>
            <p:ph idx="2" type="body"/>
          </p:nvPr>
        </p:nvSpPr>
        <p:spPr>
          <a:xfrm>
            <a:off x="6244275" y="1152475"/>
            <a:ext cx="25881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…… 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46"/>
          <p:cNvSpPr txBox="1"/>
          <p:nvPr/>
        </p:nvSpPr>
        <p:spPr>
          <a:xfrm>
            <a:off x="25" y="4522200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#7 Kotlin - Using collections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http://kotlinlang.org/docs/reference/basic-syntax.html#using-collections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vs</a:t>
            </a:r>
            <a:endParaRPr/>
          </a:p>
        </p:txBody>
      </p:sp>
      <p:pic>
        <p:nvPicPr>
          <p:cNvPr descr="kotlin.png" id="282" name="Google Shape;28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749" y="498190"/>
            <a:ext cx="1537800" cy="466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.png" id="283" name="Google Shape;28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925" y="419688"/>
            <a:ext cx="1018841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/>
          <p:nvPr/>
        </p:nvSpPr>
        <p:spPr>
          <a:xfrm>
            <a:off x="-45650" y="-27675"/>
            <a:ext cx="9265800" cy="52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7"/>
          <p:cNvSpPr txBox="1"/>
          <p:nvPr>
            <p:ph type="ctrTitle"/>
          </p:nvPr>
        </p:nvSpPr>
        <p:spPr>
          <a:xfrm>
            <a:off x="311700" y="1863675"/>
            <a:ext cx="8520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Kotlin</a:t>
            </a:r>
            <a:endParaRPr b="1"/>
          </a:p>
        </p:txBody>
      </p:sp>
      <p:sp>
        <p:nvSpPr>
          <p:cNvPr id="290" name="Google Shape;290;p47"/>
          <p:cNvSpPr txBox="1"/>
          <p:nvPr>
            <p:ph idx="1" type="subTitle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999999"/>
                </a:solidFill>
              </a:rPr>
              <a:t>Extensions</a:t>
            </a:r>
            <a:endParaRPr i="1">
              <a:solidFill>
                <a:srgbClr val="999999"/>
              </a:solidFill>
            </a:endParaRPr>
          </a:p>
        </p:txBody>
      </p:sp>
      <p:cxnSp>
        <p:nvCxnSpPr>
          <p:cNvPr id="291" name="Google Shape;291;p47"/>
          <p:cNvCxnSpPr/>
          <p:nvPr/>
        </p:nvCxnSpPr>
        <p:spPr>
          <a:xfrm>
            <a:off x="3370050" y="2632125"/>
            <a:ext cx="2487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String.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isBig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(): Boolean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length() &gt; </a:t>
            </a: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100">
              <a:solidFill>
                <a:srgbClr val="6897BB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"why?!"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isBig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                </a:t>
            </a:r>
            <a:r>
              <a:rPr lang="it" sz="11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 false!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"P90, RUSH B, ..."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isBig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  </a:t>
            </a:r>
            <a:r>
              <a:rPr lang="it" sz="11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 true!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 file MyUtils.java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MyUtils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static boolean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isBig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(String str)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str.length() &gt; </a:t>
            </a: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 file MyJavaClass.java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MyJavaClass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MyUtils.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isBig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"why?!"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MyUtils.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isBig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"P90, RUSH B, ..."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48"/>
          <p:cNvSpPr txBox="1"/>
          <p:nvPr/>
        </p:nvSpPr>
        <p:spPr>
          <a:xfrm>
            <a:off x="25" y="4522200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#8 Kotlin - Extensions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http://kotlinlang.org/docs/reference/extensions.html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vs</a:t>
            </a:r>
            <a:endParaRPr/>
          </a:p>
        </p:txBody>
      </p:sp>
      <p:pic>
        <p:nvPicPr>
          <p:cNvPr descr="kotlin.png" id="300" name="Google Shape;30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749" y="498190"/>
            <a:ext cx="1537800" cy="466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.png" id="301" name="Google Shape;30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925" y="419688"/>
            <a:ext cx="1018841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inline fun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reified </a:t>
            </a:r>
            <a:r>
              <a:rPr lang="it" sz="10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Any&gt; Activity.</a:t>
            </a:r>
            <a:r>
              <a:rPr lang="it" sz="10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service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(): </a:t>
            </a:r>
            <a:r>
              <a:rPr lang="it" sz="10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HttpService.getApiService(</a:t>
            </a:r>
            <a:r>
              <a:rPr lang="it" sz="10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java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Activity.</a:t>
            </a:r>
            <a:r>
              <a:rPr lang="it" sz="10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toast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(str: String)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Toast.makeText(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this,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Toast.</a:t>
            </a:r>
            <a:r>
              <a:rPr i="1"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LENGTH_SHORT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).show()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MyActivity : Activity()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baiduService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i="1" lang="it" sz="10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service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&lt;Api&gt;()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test() {</a:t>
            </a:r>
            <a:endParaRPr b="1"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it" sz="10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toast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0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"hahaha"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49"/>
          <p:cNvSpPr txBox="1"/>
          <p:nvPr>
            <p:ph idx="2" type="body"/>
          </p:nvPr>
        </p:nvSpPr>
        <p:spPr>
          <a:xfrm>
            <a:off x="4691400" y="1152475"/>
            <a:ext cx="43506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MyActivity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Activity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Api </a:t>
            </a:r>
            <a:r>
              <a:rPr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baiduService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HttpService.</a:t>
            </a:r>
            <a:r>
              <a:rPr i="1"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getApiService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(Api.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void </a:t>
            </a:r>
            <a:r>
              <a:rPr lang="it" sz="10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ToastUtil.showToast(this, </a:t>
            </a:r>
            <a:r>
              <a:rPr lang="it" sz="10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"hahaha"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49"/>
          <p:cNvSpPr txBox="1"/>
          <p:nvPr/>
        </p:nvSpPr>
        <p:spPr>
          <a:xfrm>
            <a:off x="25" y="4522200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#8 Kotlin - Extensions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http://kotlinlang.org/docs/reference/extensions.html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vs</a:t>
            </a:r>
            <a:endParaRPr/>
          </a:p>
        </p:txBody>
      </p:sp>
      <p:pic>
        <p:nvPicPr>
          <p:cNvPr descr="kotlin.png" id="310" name="Google Shape;31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749" y="498190"/>
            <a:ext cx="1537800" cy="466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.png" id="311" name="Google Shape;311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925" y="419688"/>
            <a:ext cx="1018841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/>
          <p:nvPr>
            <p:ph idx="1" type="body"/>
          </p:nvPr>
        </p:nvSpPr>
        <p:spPr>
          <a:xfrm>
            <a:off x="1238375" y="1152475"/>
            <a:ext cx="73254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inline fun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Array&lt;String&gt;.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asPermissions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(activity: Activity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fn: () -&gt; Unit)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checkNotNull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(activity)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PERMISSION_REQUEST_CODE = </a:t>
            </a: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11111</a:t>
            </a:r>
            <a:endParaRPr sz="1100">
              <a:solidFill>
                <a:srgbClr val="6897BB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pred =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if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(android.os.Build.VERSION.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SDK_INT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&gt;= Build.VERSION_CODES.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filter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ActivityCompat.checkSelfPermission(activity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!= PackageManager.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PERMISSION_GRANTED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forEach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pred =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false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(pred)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fn()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ActivityCompat.requestPermissions(activity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this,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PERMISSION_REQUEST_CODE)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kotlin.png" id="317" name="Google Shape;31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299" y="426115"/>
            <a:ext cx="1537800" cy="466373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0"/>
          <p:cNvSpPr txBox="1"/>
          <p:nvPr/>
        </p:nvSpPr>
        <p:spPr>
          <a:xfrm>
            <a:off x="25" y="4522200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#8 Kotlin - Extensions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http://kotlinlang.org/docs/reference/extensions.html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/>
          <p:nvPr>
            <p:ph idx="1" type="body"/>
          </p:nvPr>
        </p:nvSpPr>
        <p:spPr>
          <a:xfrm>
            <a:off x="1238375" y="1152475"/>
            <a:ext cx="73254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(activity: Activity)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listOf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(Manifest.</a:t>
            </a:r>
            <a:r>
              <a:rPr lang="it" sz="1100">
                <a:solidFill>
                  <a:srgbClr val="A9B7C6"/>
                </a:solidFill>
                <a:highlight>
                  <a:srgbClr val="344134"/>
                </a:highlight>
                <a:latin typeface="Consolas"/>
                <a:ea typeface="Consolas"/>
                <a:cs typeface="Consolas"/>
                <a:sym typeface="Consolas"/>
              </a:rPr>
              <a:t>permission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ACCESS_FINE_LOCATION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Manifest.</a:t>
            </a:r>
            <a:r>
              <a:rPr lang="it" sz="1100">
                <a:solidFill>
                  <a:srgbClr val="A9B7C6"/>
                </a:solidFill>
                <a:highlight>
                  <a:srgbClr val="344134"/>
                </a:highlight>
                <a:latin typeface="Consolas"/>
                <a:ea typeface="Consolas"/>
                <a:cs typeface="Consolas"/>
                <a:sym typeface="Consolas"/>
              </a:rPr>
              <a:t>permission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ACCESS_COARSE_LOCATION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Manifest.</a:t>
            </a:r>
            <a:r>
              <a:rPr lang="it" sz="1100">
                <a:solidFill>
                  <a:srgbClr val="A9B7C6"/>
                </a:solidFill>
                <a:highlight>
                  <a:srgbClr val="344134"/>
                </a:highlight>
                <a:latin typeface="Consolas"/>
                <a:ea typeface="Consolas"/>
                <a:cs typeface="Consolas"/>
                <a:sym typeface="Consolas"/>
              </a:rPr>
              <a:t>permission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READ_PHONE_STATE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Manifest.</a:t>
            </a:r>
            <a:r>
              <a:rPr lang="it" sz="1100">
                <a:solidFill>
                  <a:srgbClr val="A9B7C6"/>
                </a:solidFill>
                <a:highlight>
                  <a:srgbClr val="344134"/>
                </a:highlight>
                <a:latin typeface="Consolas"/>
                <a:ea typeface="Consolas"/>
                <a:cs typeface="Consolas"/>
                <a:sym typeface="Consolas"/>
              </a:rPr>
              <a:t>permission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CAMERA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Manifest.</a:t>
            </a:r>
            <a:r>
              <a:rPr lang="it" sz="1100">
                <a:solidFill>
                  <a:srgbClr val="A9B7C6"/>
                </a:solidFill>
                <a:highlight>
                  <a:srgbClr val="344134"/>
                </a:highlight>
                <a:latin typeface="Consolas"/>
                <a:ea typeface="Consolas"/>
                <a:cs typeface="Consolas"/>
                <a:sym typeface="Consolas"/>
              </a:rPr>
              <a:t>permission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CALL_PHONE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Manifest.</a:t>
            </a:r>
            <a:r>
              <a:rPr lang="it" sz="1100">
                <a:solidFill>
                  <a:srgbClr val="A9B7C6"/>
                </a:solidFill>
                <a:highlight>
                  <a:srgbClr val="344134"/>
                </a:highlight>
                <a:latin typeface="Consolas"/>
                <a:ea typeface="Consolas"/>
                <a:cs typeface="Consolas"/>
                <a:sym typeface="Consolas"/>
              </a:rPr>
              <a:t>permission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READ_EXTERNAL_STORAGE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Manifest.</a:t>
            </a:r>
            <a:r>
              <a:rPr lang="it" sz="1100">
                <a:solidFill>
                  <a:srgbClr val="A9B7C6"/>
                </a:solidFill>
                <a:highlight>
                  <a:srgbClr val="344134"/>
                </a:highlight>
                <a:latin typeface="Consolas"/>
                <a:ea typeface="Consolas"/>
                <a:cs typeface="Consolas"/>
                <a:sym typeface="Consolas"/>
              </a:rPr>
              <a:t>permission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WRITE_EXTERNAL_STORAGE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1"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asPermissions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(activity)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 do things with required permissions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kotlin.png" id="324" name="Google Shape;32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299" y="426115"/>
            <a:ext cx="1537800" cy="466373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1"/>
          <p:cNvSpPr txBox="1"/>
          <p:nvPr/>
        </p:nvSpPr>
        <p:spPr>
          <a:xfrm>
            <a:off x="25" y="4522200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#8 Kotlin - Extensions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http://kotlinlang.org/docs/reference/extensions.html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2"/>
          <p:cNvSpPr txBox="1"/>
          <p:nvPr>
            <p:ph idx="1" type="body"/>
          </p:nvPr>
        </p:nvSpPr>
        <p:spPr>
          <a:xfrm>
            <a:off x="1238375" y="1152475"/>
            <a:ext cx="73254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Activity.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call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(phone: String?)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phone?.</a:t>
            </a:r>
            <a:r>
              <a:rPr i="1"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(ContextCompat.checkSelfPermission(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this,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Manifest.permission.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CALL_PHONE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== PackageManager.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PERMISSION_GRANTED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callIntent = Intent(Intent.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ACTION_DIAL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callIntent.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Uri.parse(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"tel:"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.startActivity(callIntent)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}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ActivityCompat.requestPermissions(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this,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arrayOf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(Manifest.permission.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CALL_PHONE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StaticConfig.RequestCode.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REQUEST_PHONE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ToastUtil.getInstance().showToast(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"请确认是否开启轩辕拨打电话权限"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(phone ==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toast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"没有电话！"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kotlin.png" id="331" name="Google Shape;33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299" y="426115"/>
            <a:ext cx="1537800" cy="46637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2"/>
          <p:cNvSpPr txBox="1"/>
          <p:nvPr/>
        </p:nvSpPr>
        <p:spPr>
          <a:xfrm>
            <a:off x="25" y="4522200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#8 Kotlin - Extensions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http://kotlinlang.org/docs/reference/extensions.html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/>
          <p:nvPr/>
        </p:nvSpPr>
        <p:spPr>
          <a:xfrm>
            <a:off x="-45650" y="-27675"/>
            <a:ext cx="9265800" cy="52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3"/>
          <p:cNvSpPr txBox="1"/>
          <p:nvPr>
            <p:ph type="ctrTitle"/>
          </p:nvPr>
        </p:nvSpPr>
        <p:spPr>
          <a:xfrm>
            <a:off x="311700" y="1863675"/>
            <a:ext cx="8520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Kotlin</a:t>
            </a:r>
            <a:endParaRPr b="1"/>
          </a:p>
        </p:txBody>
      </p:sp>
      <p:sp>
        <p:nvSpPr>
          <p:cNvPr id="339" name="Google Shape;339;p53"/>
          <p:cNvSpPr txBox="1"/>
          <p:nvPr>
            <p:ph idx="1" type="subTitle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999999"/>
                </a:solidFill>
              </a:rPr>
              <a:t>Delegates</a:t>
            </a:r>
            <a:endParaRPr i="1">
              <a:solidFill>
                <a:srgbClr val="999999"/>
              </a:solidFill>
            </a:endParaRPr>
          </a:p>
        </p:txBody>
      </p:sp>
      <p:cxnSp>
        <p:nvCxnSpPr>
          <p:cNvPr id="340" name="Google Shape;340;p53"/>
          <p:cNvCxnSpPr/>
          <p:nvPr/>
        </p:nvCxnSpPr>
        <p:spPr>
          <a:xfrm>
            <a:off x="3370050" y="2632125"/>
            <a:ext cx="2487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-45650" y="-27675"/>
            <a:ext cx="9265800" cy="94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7"/>
          <p:cNvSpPr txBox="1"/>
          <p:nvPr>
            <p:ph type="title"/>
          </p:nvPr>
        </p:nvSpPr>
        <p:spPr>
          <a:xfrm>
            <a:off x="311700" y="239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Functional Programming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上个世纪，随着计算机的发展，软件开发变得越来越难，有人提出了“软件危机”: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怎样应对庞大、复杂的计算机软件开发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怎样降低软件开发的时间和成本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怎样才能保证写出来的程序是正确的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MyItem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MyKotlinClass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by 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lazy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MyItem()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6" name="Google Shape;346;p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 Simplified: in Kotlin is synchronized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MyJavaClass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MyItem {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MyItem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final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MyItem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getItem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MyItem()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" name="Google Shape;347;p54"/>
          <p:cNvSpPr txBox="1"/>
          <p:nvPr/>
        </p:nvSpPr>
        <p:spPr>
          <a:xfrm>
            <a:off x="25" y="4522200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#9 Kotlin - Delegated Properties: lazy (as example)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http://kotlinlang.org/docs/reference/delegated-properties.html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vs</a:t>
            </a:r>
            <a:endParaRPr/>
          </a:p>
        </p:txBody>
      </p:sp>
      <p:pic>
        <p:nvPicPr>
          <p:cNvPr descr="kotlin.png" id="349" name="Google Shape;34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749" y="498190"/>
            <a:ext cx="1537800" cy="466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.png" id="350" name="Google Shape;350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925" y="419688"/>
            <a:ext cx="1018841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>
            <p:ph idx="1" type="body"/>
          </p:nvPr>
        </p:nvSpPr>
        <p:spPr>
          <a:xfrm>
            <a:off x="91725" y="1152475"/>
            <a:ext cx="46782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MyKotlinActivity : Activity()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textView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by </a:t>
            </a:r>
            <a:r>
              <a:rPr i="1"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lazy </a:t>
            </a:r>
            <a:r>
              <a:rPr b="1"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findViewById(R.id.</a:t>
            </a:r>
            <a:r>
              <a:rPr i="1"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as TextView </a:t>
            </a:r>
            <a:r>
              <a:rPr b="1"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res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by </a:t>
            </a:r>
            <a:r>
              <a:rPr i="1"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lazy </a:t>
            </a:r>
            <a:r>
              <a:rPr b="1"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i="1"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resources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.getString(R.string.</a:t>
            </a:r>
            <a:r>
              <a:rPr i="1"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cancel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55"/>
          <p:cNvSpPr txBox="1"/>
          <p:nvPr>
            <p:ph idx="2" type="body"/>
          </p:nvPr>
        </p:nvSpPr>
        <p:spPr>
          <a:xfrm>
            <a:off x="4832400" y="1152475"/>
            <a:ext cx="41637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MyJavaActivity extends Activity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TextView textView;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String res; 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protected void </a:t>
            </a:r>
            <a:r>
              <a:rPr lang="it" sz="10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onCreate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(BundlesavedInstanceState)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.onCreate(savedInstanceState)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textView = (TextView) findViewById(R.id.</a:t>
            </a:r>
            <a:r>
              <a:rPr i="1"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res = getResources().getString(R.id.</a:t>
            </a:r>
            <a:r>
              <a:rPr i="1"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cancel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" name="Google Shape;357;p55"/>
          <p:cNvSpPr txBox="1"/>
          <p:nvPr/>
        </p:nvSpPr>
        <p:spPr>
          <a:xfrm>
            <a:off x="25" y="4522200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#9 Kotlin - Delegated Properties: lazy (as example)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http://kotlinlang.org/docs/reference/delegated-properties.html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vs</a:t>
            </a:r>
            <a:endParaRPr/>
          </a:p>
        </p:txBody>
      </p:sp>
      <p:pic>
        <p:nvPicPr>
          <p:cNvPr descr="kotlin.png" id="359" name="Google Shape;35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749" y="498190"/>
            <a:ext cx="1537800" cy="466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.png" id="360" name="Google Shape;360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925" y="419688"/>
            <a:ext cx="1018841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MyActivity : Activity()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someText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by </a:t>
            </a:r>
            <a:r>
              <a:rPr i="1"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bindView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&lt;TextView&gt;(R.id.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56"/>
          <p:cNvSpPr txBox="1"/>
          <p:nvPr>
            <p:ph idx="2" type="body"/>
          </p:nvPr>
        </p:nvSpPr>
        <p:spPr>
          <a:xfrm>
            <a:off x="4645525" y="1152475"/>
            <a:ext cx="44424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MyActivity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Activity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BBB52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@Bind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(R.id.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TextView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someText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BBB52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100">
              <a:solidFill>
                <a:srgbClr val="BBB529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BBB52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protected void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onCreate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(Bundle savedInstanceState)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.onCreate(savedInstanceState)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ButterKnife.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bind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" name="Google Shape;367;p56"/>
          <p:cNvSpPr txBox="1"/>
          <p:nvPr/>
        </p:nvSpPr>
        <p:spPr>
          <a:xfrm>
            <a:off x="25" y="4522200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#9 Kotlin - Delegated Properties: Butterknife Example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https://github.com/JakeWharton/kotterknife/blob/master/src/main/kotlin/kotterknife/ButterKnife.kt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vs</a:t>
            </a:r>
            <a:endParaRPr/>
          </a:p>
        </p:txBody>
      </p:sp>
      <p:pic>
        <p:nvPicPr>
          <p:cNvPr descr="kotlin.png" id="369" name="Google Shape;36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749" y="498190"/>
            <a:ext cx="1537800" cy="466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.png" id="370" name="Google Shape;370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925" y="419688"/>
            <a:ext cx="1018841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7"/>
          <p:cNvSpPr txBox="1"/>
          <p:nvPr>
            <p:ph idx="1" type="body"/>
          </p:nvPr>
        </p:nvSpPr>
        <p:spPr>
          <a:xfrm>
            <a:off x="1238375" y="1152475"/>
            <a:ext cx="73254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Lazy&lt;</a:t>
            </a:r>
            <a:r>
              <a:rPr lang="it" sz="10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0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private val </a:t>
            </a:r>
            <a:r>
              <a:rPr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it" sz="10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KProperty&lt;*&gt;) -&gt; </a:t>
            </a:r>
            <a:r>
              <a:rPr lang="it" sz="10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: ReadOnlyProperty&lt;</a:t>
            </a:r>
            <a:r>
              <a:rPr lang="it" sz="10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0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private object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EMPTY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685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private var </a:t>
            </a:r>
            <a:r>
              <a:rPr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Any? = EMPTY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685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override fun </a:t>
            </a:r>
            <a:r>
              <a:rPr lang="it" sz="10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getValue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(thisRef: </a:t>
            </a:r>
            <a:r>
              <a:rPr lang="it" sz="10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property: KProperty&lt;*&gt;): </a:t>
            </a:r>
            <a:r>
              <a:rPr lang="it" sz="10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value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== EMPTY)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685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value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(thisRef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property)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@Suppress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0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"UNCHECKED_CAST"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it" sz="10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value </a:t>
            </a:r>
            <a:r>
              <a:rPr lang="it" sz="10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it" sz="10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endParaRPr sz="1000">
              <a:solidFill>
                <a:srgbClr val="20999D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344134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kotlin.png" id="376" name="Google Shape;37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299" y="426115"/>
            <a:ext cx="1537800" cy="46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8"/>
          <p:cNvSpPr txBox="1"/>
          <p:nvPr>
            <p:ph idx="1" type="body"/>
          </p:nvPr>
        </p:nvSpPr>
        <p:spPr>
          <a:xfrm>
            <a:off x="1238375" y="1152475"/>
            <a:ext cx="66375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fun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View&gt; Activity.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bindView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(id: Int)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: ReadOnlyProperty&lt;Activity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 = 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(id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viewFinder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private val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Activity.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viewFinder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Activity.(Int) -&gt; View?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=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findViewById(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private fun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View&gt;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(id: Int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finder: 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.(Int) -&gt; View?)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= Lazy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t: 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desc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-&gt;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t.finder(id)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? ?: 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viewNotFound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(id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desc)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kotlin.png" id="382" name="Google Shape;3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299" y="426115"/>
            <a:ext cx="1537800" cy="46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9"/>
          <p:cNvSpPr txBox="1"/>
          <p:nvPr>
            <p:ph idx="1" type="body"/>
          </p:nvPr>
        </p:nvSpPr>
        <p:spPr>
          <a:xfrm>
            <a:off x="311700" y="1152475"/>
            <a:ext cx="55917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User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String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by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Delegates.observable(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"&lt;no name&gt;"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prop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old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old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-&gt;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685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user = User()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o user.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"first"     </a:t>
            </a:r>
            <a:r>
              <a:rPr lang="it" sz="11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//&lt;no name&gt; -&gt; first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user.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"second"    </a:t>
            </a:r>
            <a:r>
              <a:rPr lang="it" sz="11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//first -&gt; second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59"/>
          <p:cNvSpPr txBox="1"/>
          <p:nvPr>
            <p:ph idx="2" type="body"/>
          </p:nvPr>
        </p:nvSpPr>
        <p:spPr>
          <a:xfrm>
            <a:off x="6362225" y="1152475"/>
            <a:ext cx="27258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……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59"/>
          <p:cNvSpPr txBox="1"/>
          <p:nvPr/>
        </p:nvSpPr>
        <p:spPr>
          <a:xfrm>
            <a:off x="25" y="4522200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#9 Kotlin - Delegated Properties: observable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https://kotlinlang.org/docs/reference/delegated-properties.html#observable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vs</a:t>
            </a:r>
            <a:endParaRPr/>
          </a:p>
        </p:txBody>
      </p:sp>
      <p:pic>
        <p:nvPicPr>
          <p:cNvPr descr="kotlin.png" id="391" name="Google Shape;39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749" y="498190"/>
            <a:ext cx="1537800" cy="466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.png" id="392" name="Google Shape;392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925" y="419688"/>
            <a:ext cx="1018841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0"/>
          <p:cNvSpPr txBox="1"/>
          <p:nvPr/>
        </p:nvSpPr>
        <p:spPr>
          <a:xfrm>
            <a:off x="2265600" y="2766200"/>
            <a:ext cx="4612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Swift: willSet and didSet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https://developer.apple.com/library/content/documentation/Swift/Conceptual/Swift_Programming_Language/Properties.html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Swift-logo-250x175.jpg" id="398" name="Google Shape;39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0874" y="1256525"/>
            <a:ext cx="1762250" cy="12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1"/>
          <p:cNvSpPr txBox="1"/>
          <p:nvPr>
            <p:ph idx="1" type="body"/>
          </p:nvPr>
        </p:nvSpPr>
        <p:spPr>
          <a:xfrm>
            <a:off x="1238375" y="1152475"/>
            <a:ext cx="66375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VarWithObservableSetter&lt;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out 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TWillSet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(() -&gt; Unit)?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out 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TDidSet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(() -&gt; Unit)?&gt;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internal constructor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initialValue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internal val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wilLSet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TWillSet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internal val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didSet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TDidSet</a:t>
            </a:r>
            <a:endParaRPr sz="1100">
              <a:solidFill>
                <a:srgbClr val="20999D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: ObservableProperty&lt;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&gt;(initialValue)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override fun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beforeChange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(property: KProperty&lt;*&gt;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oldValue: 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newValue: 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): Boolean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wilLSet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?.invoke()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override fun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afterChange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(property: KProperty&lt;*&gt;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oldValue: 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newValue: 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didSet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?.invoke()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kotlin.png" id="404" name="Google Shape;40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299" y="426115"/>
            <a:ext cx="1537800" cy="46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2"/>
          <p:cNvSpPr txBox="1"/>
          <p:nvPr>
            <p:ph idx="1" type="body"/>
          </p:nvPr>
        </p:nvSpPr>
        <p:spPr>
          <a:xfrm>
            <a:off x="1238375" y="1152475"/>
            <a:ext cx="66375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varWithObservableSetter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(initialValue: 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=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VarWithObservableSetter(initialValue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null, null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(() -&gt; Unit)?&gt;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VarWithObservableSetter&lt;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Nothing?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&gt;.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willSet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(action: () -&gt; Unit) =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VarWithObservableSetter(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initialValue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didSet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(() -&gt; Unit)?&gt;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VarWithObservableSetter&lt;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Nothing?&gt;.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didSet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(action: () -&gt; Unit) =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VarWithObservableSetter(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initialValue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wilLSet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action)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kotlin.png" id="410" name="Google Shape;41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299" y="426115"/>
            <a:ext cx="1537800" cy="46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3"/>
          <p:cNvSpPr txBox="1"/>
          <p:nvPr>
            <p:ph idx="1" type="body"/>
          </p:nvPr>
        </p:nvSpPr>
        <p:spPr>
          <a:xfrm>
            <a:off x="1238375" y="1152475"/>
            <a:ext cx="66375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Int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by 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varWithObservableSetter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.</a:t>
            </a:r>
            <a:r>
              <a:rPr i="1"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willSet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"before"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didSet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"after"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String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by 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varWithObservableSetter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"abc"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.</a:t>
            </a:r>
            <a:r>
              <a:rPr i="1"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didSet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"after"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10      </a:t>
            </a:r>
            <a:r>
              <a:rPr lang="it" sz="11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 before 5     // after 10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"haha"  </a:t>
            </a:r>
            <a:r>
              <a:rPr lang="it" sz="11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//after "haha"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kotlin.png" id="416" name="Google Shape;41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299" y="426115"/>
            <a:ext cx="1537800" cy="46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/>
          <p:nvPr/>
        </p:nvSpPr>
        <p:spPr>
          <a:xfrm>
            <a:off x="-45650" y="-27675"/>
            <a:ext cx="9265800" cy="94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239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Functional Programming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1143825" y="1295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函数式语言可以：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进行更高的抽象，写出更精简的代码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写出可重用的代码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在程序上进行形式验证，保证程序的正确性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4"/>
          <p:cNvSpPr/>
          <p:nvPr/>
        </p:nvSpPr>
        <p:spPr>
          <a:xfrm>
            <a:off x="-45650" y="-27675"/>
            <a:ext cx="9265800" cy="52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64"/>
          <p:cNvSpPr txBox="1"/>
          <p:nvPr>
            <p:ph type="ctrTitle"/>
          </p:nvPr>
        </p:nvSpPr>
        <p:spPr>
          <a:xfrm>
            <a:off x="311700" y="1863675"/>
            <a:ext cx="8520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Kotlin</a:t>
            </a:r>
            <a:endParaRPr b="1"/>
          </a:p>
        </p:txBody>
      </p:sp>
      <p:sp>
        <p:nvSpPr>
          <p:cNvPr id="423" name="Google Shape;423;p64"/>
          <p:cNvSpPr txBox="1"/>
          <p:nvPr>
            <p:ph idx="1" type="subTitle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999999"/>
                </a:solidFill>
              </a:rPr>
              <a:t>Smart Cast</a:t>
            </a:r>
            <a:endParaRPr i="1">
              <a:solidFill>
                <a:srgbClr val="999999"/>
              </a:solidFill>
            </a:endParaRPr>
          </a:p>
        </p:txBody>
      </p:sp>
      <p:cxnSp>
        <p:nvCxnSpPr>
          <p:cNvPr id="424" name="Google Shape;424;p64"/>
          <p:cNvCxnSpPr/>
          <p:nvPr/>
        </p:nvCxnSpPr>
        <p:spPr>
          <a:xfrm>
            <a:off x="3370050" y="2632125"/>
            <a:ext cx="2487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example1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(myView: View) {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if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(myView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ImageView)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A9B7C6"/>
                </a:solidFill>
                <a:highlight>
                  <a:srgbClr val="4C5B40"/>
                </a:highlight>
                <a:latin typeface="Consolas"/>
                <a:ea typeface="Consolas"/>
                <a:cs typeface="Consolas"/>
                <a:sym typeface="Consolas"/>
              </a:rPr>
              <a:t>myView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.setImageAlpha(</a:t>
            </a: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(myView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TextView)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A9B7C6"/>
                </a:solidFill>
                <a:highlight>
                  <a:srgbClr val="4C5B40"/>
                </a:highlight>
                <a:latin typeface="Consolas"/>
                <a:ea typeface="Consolas"/>
                <a:cs typeface="Consolas"/>
                <a:sym typeface="Consolas"/>
              </a:rPr>
              <a:t>myView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.setText(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"Ciao"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" name="Google Shape;430;p6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MyUtils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static void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(View myView)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(myView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ImageView)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ImageView imageView =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    (ImageView) myView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imageView.setImageAlpha(</a:t>
            </a: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(myView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TextView)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TextView textView = (TextView) myView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textView.setText(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"Ciao"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1" name="Google Shape;431;p65"/>
          <p:cNvSpPr txBox="1"/>
          <p:nvPr/>
        </p:nvSpPr>
        <p:spPr>
          <a:xfrm>
            <a:off x="25" y="4522200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#10 Kotlin - Smart Cast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http://kotlinlang.org/docs/reference/typecasts.html#smart-casts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vs</a:t>
            </a:r>
            <a:endParaRPr/>
          </a:p>
        </p:txBody>
      </p:sp>
      <p:pic>
        <p:nvPicPr>
          <p:cNvPr descr="kotlin.png" id="433" name="Google Shape;43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749" y="498190"/>
            <a:ext cx="1537800" cy="466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.png" id="434" name="Google Shape;434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925" y="419688"/>
            <a:ext cx="1018841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example1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(myView: View) {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if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(myView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ImageView)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A9B7C6"/>
                </a:solidFill>
                <a:highlight>
                  <a:srgbClr val="4C5B40"/>
                </a:highlight>
                <a:latin typeface="Consolas"/>
                <a:ea typeface="Consolas"/>
                <a:cs typeface="Consolas"/>
                <a:sym typeface="Consolas"/>
              </a:rPr>
              <a:t>myView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.setImageAlpha(</a:t>
            </a: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(myView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TextView)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A9B7C6"/>
                </a:solidFill>
                <a:highlight>
                  <a:srgbClr val="4C5B40"/>
                </a:highlight>
                <a:latin typeface="Consolas"/>
                <a:ea typeface="Consolas"/>
                <a:cs typeface="Consolas"/>
                <a:sym typeface="Consolas"/>
              </a:rPr>
              <a:t>myView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.setText(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"Ciao"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example2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(myView: View)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when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(myView)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ImageView -&gt; </a:t>
            </a:r>
            <a:r>
              <a:rPr lang="it" sz="1100">
                <a:solidFill>
                  <a:srgbClr val="A9B7C6"/>
                </a:solidFill>
                <a:highlight>
                  <a:srgbClr val="4C5B40"/>
                </a:highlight>
                <a:latin typeface="Consolas"/>
                <a:ea typeface="Consolas"/>
                <a:cs typeface="Consolas"/>
                <a:sym typeface="Consolas"/>
              </a:rPr>
              <a:t>myView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imageAlpha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100">
              <a:solidFill>
                <a:srgbClr val="6897BB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TextView -&gt; </a:t>
            </a:r>
            <a:r>
              <a:rPr lang="it" sz="1100">
                <a:solidFill>
                  <a:srgbClr val="A9B7C6"/>
                </a:solidFill>
                <a:highlight>
                  <a:srgbClr val="4C5B40"/>
                </a:highlight>
                <a:latin typeface="Consolas"/>
                <a:ea typeface="Consolas"/>
                <a:cs typeface="Consolas"/>
                <a:sym typeface="Consolas"/>
              </a:rPr>
              <a:t>myView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text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"Ciao"</a:t>
            </a:r>
            <a:endParaRPr sz="1100">
              <a:solidFill>
                <a:srgbClr val="6A8759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6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MyUtils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static void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(View myView)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(myView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ImageView)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ImageView imageView =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    (ImageView) myView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imageView.setImageAlpha(</a:t>
            </a: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(myView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instanceof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TextView)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TextView textView = (TextView) myView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textView.setText(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"Ciao"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66"/>
          <p:cNvSpPr txBox="1"/>
          <p:nvPr/>
        </p:nvSpPr>
        <p:spPr>
          <a:xfrm>
            <a:off x="25" y="4522200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#10 Kotlin - Smart Cast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http://kotlinlang.org/docs/reference/typecasts.html#smart-casts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vs</a:t>
            </a:r>
            <a:endParaRPr/>
          </a:p>
        </p:txBody>
      </p:sp>
      <p:pic>
        <p:nvPicPr>
          <p:cNvPr descr="kotlin.png" id="443" name="Google Shape;443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749" y="498190"/>
            <a:ext cx="1537800" cy="466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.png" id="444" name="Google Shape;444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925" y="419688"/>
            <a:ext cx="1018841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7"/>
          <p:cNvSpPr/>
          <p:nvPr/>
        </p:nvSpPr>
        <p:spPr>
          <a:xfrm>
            <a:off x="-45650" y="-27675"/>
            <a:ext cx="9265800" cy="52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7"/>
          <p:cNvSpPr txBox="1"/>
          <p:nvPr>
            <p:ph type="ctrTitle"/>
          </p:nvPr>
        </p:nvSpPr>
        <p:spPr>
          <a:xfrm>
            <a:off x="311700" y="1863675"/>
            <a:ext cx="8520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Kotlin</a:t>
            </a:r>
            <a:endParaRPr b="1"/>
          </a:p>
        </p:txBody>
      </p:sp>
      <p:sp>
        <p:nvSpPr>
          <p:cNvPr id="451" name="Google Shape;451;p67"/>
          <p:cNvSpPr txBox="1"/>
          <p:nvPr>
            <p:ph idx="1" type="subTitle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999999"/>
                </a:solidFill>
              </a:rPr>
              <a:t>Infix Operator and Operator Overloading</a:t>
            </a:r>
            <a:endParaRPr i="1">
              <a:solidFill>
                <a:srgbClr val="999999"/>
              </a:solidFill>
            </a:endParaRPr>
          </a:p>
        </p:txBody>
      </p:sp>
      <p:cxnSp>
        <p:nvCxnSpPr>
          <p:cNvPr id="452" name="Google Shape;452;p67"/>
          <p:cNvCxnSpPr/>
          <p:nvPr/>
        </p:nvCxnSpPr>
        <p:spPr>
          <a:xfrm>
            <a:off x="3370050" y="2632125"/>
            <a:ext cx="2487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Hero(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100">
                <a:solidFill>
                  <a:srgbClr val="A9B7C6"/>
                </a:solidFill>
                <a:highlight>
                  <a:srgbClr val="433952"/>
                </a:highlight>
                <a:latin typeface="Consolas"/>
                <a:ea typeface="Consolas"/>
                <a:cs typeface="Consolas"/>
                <a:sym typeface="Consolas"/>
              </a:rPr>
              <a:t>power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Int)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infix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vs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(opponent: Hero): Hero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if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power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 opponent.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power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opponent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thor = Hero(</a:t>
            </a: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ironman = Hero(</a:t>
            </a: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spiderman = Hero(</a:t>
            </a: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theBest = thor vs ironman vs spiderman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8" name="Google Shape;458;p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 Skip Java version of Hero class,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 we use Kotlin class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MyJavaClass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Hero thor =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Hero(</a:t>
            </a: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Hero ironman =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Hero(</a:t>
            </a: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Hero spiderman =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Hero(</a:t>
            </a: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Hero theBest =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thor.vs(ironman).vs(spiderman)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68"/>
          <p:cNvSpPr txBox="1"/>
          <p:nvPr/>
        </p:nvSpPr>
        <p:spPr>
          <a:xfrm>
            <a:off x="25" y="4522200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#11 Kotlin - Infix Notation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http://kotlinlang.org/docs/reference/functions.html#infix-notation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vs</a:t>
            </a:r>
            <a:endParaRPr/>
          </a:p>
        </p:txBody>
      </p:sp>
      <p:pic>
        <p:nvPicPr>
          <p:cNvPr descr="kotlin.png" id="461" name="Google Shape;46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749" y="498190"/>
            <a:ext cx="1537800" cy="466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.png" id="462" name="Google Shape;462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925" y="419688"/>
            <a:ext cx="1018841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Hero(val </a:t>
            </a:r>
            <a:r>
              <a:rPr lang="it" sz="1100">
                <a:solidFill>
                  <a:srgbClr val="666666"/>
                </a:solidFill>
                <a:highlight>
                  <a:srgbClr val="433952"/>
                </a:highlight>
                <a:latin typeface="Consolas"/>
                <a:ea typeface="Consolas"/>
                <a:cs typeface="Consolas"/>
                <a:sym typeface="Consolas"/>
              </a:rPr>
              <a:t>power</a:t>
            </a: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Int) {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fun vs(opponent: Hero): Hero {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return if (power &gt; opponent.power) {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this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} else {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opponent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example() {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val thor = Hero(7)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val ironman = Hero(8)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val spiderman = Hero(4)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val theBest =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thor vs ironman vs spiderman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Google Shape;468;p6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 Skip Java version of Hero class,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 we use Kotlin class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MyJavaClass {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void example() {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Hero thor = new Hero(7);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Hero ironman = new Hero(8);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Hero spiderman = new Hero(4);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Hero theBest =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thor.vs(ironman).vs(spiderman)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69"/>
          <p:cNvSpPr txBox="1"/>
          <p:nvPr/>
        </p:nvSpPr>
        <p:spPr>
          <a:xfrm>
            <a:off x="25" y="4522200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#11 Kotlin - Infix Notation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http://kotlinlang.org/docs/reference/functions.html#infix-notation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vs</a:t>
            </a:r>
            <a:endParaRPr/>
          </a:p>
        </p:txBody>
      </p:sp>
      <p:pic>
        <p:nvPicPr>
          <p:cNvPr descr="kotlin.png" id="471" name="Google Shape;471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749" y="498190"/>
            <a:ext cx="1537800" cy="466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.png" id="472" name="Google Shape;472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925" y="419688"/>
            <a:ext cx="1018841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Male(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eyes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String)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operator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plus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(her: Female): Baby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Baby(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eyes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her.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hair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Female(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hair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String)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Baby(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eyes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String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val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hair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String)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myBaby = Male(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"green"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+ Female(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"blond"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8" name="Google Shape;478;p7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 Skip Java version of Male, Female and Baby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 class, there is not enough space!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MyJavaClass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Baby myBaby =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Male(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"green"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).plus(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    new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Female(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"blond"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9" name="Google Shape;479;p70"/>
          <p:cNvSpPr txBox="1"/>
          <p:nvPr/>
        </p:nvSpPr>
        <p:spPr>
          <a:xfrm>
            <a:off x="25" y="4522200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#12 Kotlin - Operator Overloading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http://kotlinlang.org/docs/reference/operator-overloading.html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vs</a:t>
            </a:r>
            <a:endParaRPr/>
          </a:p>
        </p:txBody>
      </p:sp>
      <p:pic>
        <p:nvPicPr>
          <p:cNvPr descr="kotlin.png" id="481" name="Google Shape;481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749" y="498190"/>
            <a:ext cx="1537800" cy="466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.png" id="482" name="Google Shape;482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925" y="419688"/>
            <a:ext cx="1018841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Male(val eyes: String) {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fun plus(her: Female): Baby {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return Baby(this.eyes, her.hair)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Female(val hair: String)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Baby(val eyes: String, val hair: String)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example() {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val myBaby =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Male(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"green"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+ Female(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"blond"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8" name="Google Shape;488;p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 Skip Java version of Male, Female and Baby</a:t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 class, there is not enough space!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MyJavaClass {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void example() {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Baby myBaby = 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new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Male(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"green"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).plus(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Female(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"blond"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9" name="Google Shape;489;p71"/>
          <p:cNvSpPr txBox="1"/>
          <p:nvPr/>
        </p:nvSpPr>
        <p:spPr>
          <a:xfrm>
            <a:off x="25" y="4522200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#12 Kotlin - Operator Overloading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http://kotlinlang.org/docs/reference/operator-overloading.html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vs</a:t>
            </a:r>
            <a:endParaRPr/>
          </a:p>
        </p:txBody>
      </p:sp>
      <p:pic>
        <p:nvPicPr>
          <p:cNvPr descr="kotlin.png" id="491" name="Google Shape;49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749" y="498190"/>
            <a:ext cx="1537800" cy="466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.png" id="492" name="Google Shape;492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925" y="419688"/>
            <a:ext cx="1018841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2"/>
          <p:cNvSpPr/>
          <p:nvPr/>
        </p:nvSpPr>
        <p:spPr>
          <a:xfrm>
            <a:off x="-45650" y="-27675"/>
            <a:ext cx="9265800" cy="52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72"/>
          <p:cNvSpPr txBox="1"/>
          <p:nvPr>
            <p:ph type="ctrTitle"/>
          </p:nvPr>
        </p:nvSpPr>
        <p:spPr>
          <a:xfrm>
            <a:off x="311700" y="1863675"/>
            <a:ext cx="8520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Kotlin</a:t>
            </a:r>
            <a:endParaRPr b="1"/>
          </a:p>
        </p:txBody>
      </p:sp>
      <p:sp>
        <p:nvSpPr>
          <p:cNvPr id="499" name="Google Shape;499;p72"/>
          <p:cNvSpPr txBox="1"/>
          <p:nvPr>
            <p:ph idx="1" type="subTitle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999999"/>
                </a:solidFill>
              </a:rPr>
              <a:t>Elvis Operator</a:t>
            </a:r>
            <a:endParaRPr i="1">
              <a:solidFill>
                <a:srgbClr val="999999"/>
              </a:solidFill>
            </a:endParaRPr>
          </a:p>
        </p:txBody>
      </p:sp>
      <p:cxnSp>
        <p:nvCxnSpPr>
          <p:cNvPr id="500" name="Google Shape;500;p72"/>
          <p:cNvCxnSpPr/>
          <p:nvPr/>
        </p:nvCxnSpPr>
        <p:spPr>
          <a:xfrm>
            <a:off x="3370050" y="2632125"/>
            <a:ext cx="2487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map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mapOf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"dog"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"woof"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"cat"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"meow"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"bird"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"tweet"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"mouse"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"squeek"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sound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(animal: String): String?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.get(animal)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6" name="Google Shape;506;p7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MyUtils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static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Map&lt;String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String&gt; 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map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// ...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static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sound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(String animal)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.get(animal)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7" name="Google Shape;507;p73"/>
          <p:cNvSpPr txBox="1"/>
          <p:nvPr/>
        </p:nvSpPr>
        <p:spPr>
          <a:xfrm>
            <a:off x="25" y="4522200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#13 Kotlin - Elvis Operator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http://kotlinlang.org/docs/reference/idioms.html#if-not-null-and-else-shorthand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vs</a:t>
            </a:r>
            <a:endParaRPr/>
          </a:p>
        </p:txBody>
      </p:sp>
      <p:pic>
        <p:nvPicPr>
          <p:cNvPr descr="kotlin.png" id="509" name="Google Shape;509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749" y="498190"/>
            <a:ext cx="1537800" cy="466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.png" id="510" name="Google Shape;510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925" y="419688"/>
            <a:ext cx="1018841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/>
          <p:nvPr/>
        </p:nvSpPr>
        <p:spPr>
          <a:xfrm>
            <a:off x="-45650" y="-27675"/>
            <a:ext cx="9265800" cy="94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239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Functional Programming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1307650" y="1749425"/>
            <a:ext cx="3410100" cy="31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total = 0;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for (i = 1; i &lt;= 10; ++i)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    total = total + i;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9"/>
          <p:cNvSpPr txBox="1"/>
          <p:nvPr>
            <p:ph idx="1" type="body"/>
          </p:nvPr>
        </p:nvSpPr>
        <p:spPr>
          <a:xfrm>
            <a:off x="4919625" y="1703550"/>
            <a:ext cx="3410100" cy="31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sum [1..10]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map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mapOf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"dog"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"woof"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"cat"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"meow"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"bird"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"tweet"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"mouse"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"squeek"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sound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(animal: String): String?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.get(animal)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foxSay = 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sound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"fox"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?: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"No one knows"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6" name="Google Shape;516;p7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MyUtils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static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Map&lt;String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String&gt; 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map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// ...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static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sound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(String animal)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.get(animal)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static void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String s = 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sound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"fox"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String foxSay = 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    s !=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null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? s :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"No one knows"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74"/>
          <p:cNvSpPr txBox="1"/>
          <p:nvPr/>
        </p:nvSpPr>
        <p:spPr>
          <a:xfrm>
            <a:off x="25" y="4522200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#13 Kotlin - Elvis Operator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http://kotlinlang.org/docs/reference/idioms.html#if-not-null-and-else-shorthand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vs</a:t>
            </a:r>
            <a:endParaRPr/>
          </a:p>
        </p:txBody>
      </p:sp>
      <p:pic>
        <p:nvPicPr>
          <p:cNvPr descr="kotlin.png" id="519" name="Google Shape;519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749" y="498190"/>
            <a:ext cx="1537800" cy="466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.png" id="520" name="Google Shape;520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925" y="419688"/>
            <a:ext cx="1018841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i="1"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map </a:t>
            </a: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i="1"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mapOf</a:t>
            </a: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"dog" to "woof",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"cat" to "meow",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"bird" to "tweet",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"mouse" to "squeek")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sound(animal: String): String? {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i="1"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.get(animal)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example() {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foxSay = 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sound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"fox"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?: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"No one knows"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6" name="Google Shape;526;p7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MyUtils {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static Map&lt;String, String&gt; </a:t>
            </a:r>
            <a:r>
              <a:rPr i="1"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map </a:t>
            </a: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// ...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static String sound(String animal) {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return </a:t>
            </a:r>
            <a:r>
              <a:rPr i="1"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.get(animal);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static void example() {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String s = 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sound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"fox"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String foxSay = 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    s !=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null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? s :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"No one knows"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6666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7" name="Google Shape;527;p75"/>
          <p:cNvSpPr txBox="1"/>
          <p:nvPr/>
        </p:nvSpPr>
        <p:spPr>
          <a:xfrm>
            <a:off x="25" y="4522200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#13 Kotlin - Elvis Operator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http://kotlinlang.org/docs/reference/idioms.html#if-not-null-and-else-shorthand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vs</a:t>
            </a:r>
            <a:endParaRPr/>
          </a:p>
        </p:txBody>
      </p:sp>
      <p:pic>
        <p:nvPicPr>
          <p:cNvPr descr="kotlin.png" id="529" name="Google Shape;529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749" y="498190"/>
            <a:ext cx="1537800" cy="466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.png" id="530" name="Google Shape;530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925" y="419688"/>
            <a:ext cx="1018841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6"/>
          <p:cNvSpPr/>
          <p:nvPr/>
        </p:nvSpPr>
        <p:spPr>
          <a:xfrm>
            <a:off x="-45650" y="-27675"/>
            <a:ext cx="9265800" cy="52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76"/>
          <p:cNvSpPr txBox="1"/>
          <p:nvPr>
            <p:ph type="ctrTitle"/>
          </p:nvPr>
        </p:nvSpPr>
        <p:spPr>
          <a:xfrm>
            <a:off x="311700" y="1863675"/>
            <a:ext cx="8520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Kotlin</a:t>
            </a:r>
            <a:endParaRPr b="1"/>
          </a:p>
        </p:txBody>
      </p:sp>
      <p:sp>
        <p:nvSpPr>
          <p:cNvPr id="537" name="Google Shape;537;p76"/>
          <p:cNvSpPr txBox="1"/>
          <p:nvPr>
            <p:ph idx="1" type="subTitle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999999"/>
                </a:solidFill>
              </a:rPr>
              <a:t>Standard Library -- let</a:t>
            </a:r>
            <a:endParaRPr i="1">
              <a:solidFill>
                <a:srgbClr val="999999"/>
              </a:solidFill>
            </a:endParaRPr>
          </a:p>
        </p:txBody>
      </p:sp>
      <p:cxnSp>
        <p:nvCxnSpPr>
          <p:cNvPr id="538" name="Google Shape;538;p76"/>
          <p:cNvCxnSpPr/>
          <p:nvPr/>
        </p:nvCxnSpPr>
        <p:spPr>
          <a:xfrm>
            <a:off x="3370050" y="2632125"/>
            <a:ext cx="2487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9B7C6"/>
                </a:solidFill>
                <a:highlight>
                  <a:srgbClr val="344134"/>
                </a:highlight>
                <a:latin typeface="Consolas"/>
                <a:ea typeface="Consolas"/>
                <a:cs typeface="Consolas"/>
                <a:sym typeface="Consolas"/>
              </a:rPr>
              <a:t>customer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?.</a:t>
            </a:r>
            <a:r>
              <a:rPr i="1" lang="it" sz="12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doSth(it.id)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7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(customer != 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doSth(customer.id)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kotlin.png" id="545" name="Google Shape;54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299" y="426115"/>
            <a:ext cx="1537800" cy="46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8"/>
          <p:cNvSpPr txBox="1"/>
          <p:nvPr>
            <p:ph idx="1" type="body"/>
          </p:nvPr>
        </p:nvSpPr>
        <p:spPr>
          <a:xfrm>
            <a:off x="1500450" y="1152475"/>
            <a:ext cx="62967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9B7C6"/>
                </a:solidFill>
                <a:highlight>
                  <a:srgbClr val="344134"/>
                </a:highlight>
                <a:latin typeface="Consolas"/>
                <a:ea typeface="Consolas"/>
                <a:cs typeface="Consolas"/>
                <a:sym typeface="Consolas"/>
              </a:rPr>
              <a:t>customer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?.</a:t>
            </a:r>
            <a:r>
              <a:rPr i="1" lang="it" sz="12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doSth(it.id)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inline fun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2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2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it" sz="12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" sz="12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200">
                <a:solidFill>
                  <a:srgbClr val="A9B7C6"/>
                </a:solidFill>
                <a:highlight>
                  <a:srgbClr val="40332B"/>
                </a:highlight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it" sz="12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lang="it" sz="12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): </a:t>
            </a:r>
            <a:r>
              <a:rPr lang="it" sz="12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it" sz="1200">
                <a:solidFill>
                  <a:srgbClr val="A9B7C6"/>
                </a:solidFill>
                <a:highlight>
                  <a:srgbClr val="344134"/>
                </a:highlight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kotlin.png" id="551" name="Google Shape;55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299" y="426115"/>
            <a:ext cx="1537800" cy="46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9"/>
          <p:cNvSpPr txBox="1"/>
          <p:nvPr>
            <p:ph idx="1" type="body"/>
          </p:nvPr>
        </p:nvSpPr>
        <p:spPr>
          <a:xfrm>
            <a:off x="1500450" y="1152475"/>
            <a:ext cx="62967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9B7C6"/>
                </a:solidFill>
                <a:highlight>
                  <a:srgbClr val="344134"/>
                </a:highlight>
                <a:latin typeface="Consolas"/>
                <a:ea typeface="Consolas"/>
                <a:cs typeface="Consolas"/>
                <a:sym typeface="Consolas"/>
              </a:rPr>
              <a:t>customer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?.</a:t>
            </a:r>
            <a:r>
              <a:rPr i="1" lang="it" sz="12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doSth(it.id)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inline fun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2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2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it" sz="12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" sz="12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200">
                <a:solidFill>
                  <a:srgbClr val="A9B7C6"/>
                </a:solidFill>
                <a:highlight>
                  <a:srgbClr val="40332B"/>
                </a:highlight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(</a:t>
            </a:r>
            <a:r>
              <a:rPr lang="it" sz="12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lang="it" sz="12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): </a:t>
            </a:r>
            <a:r>
              <a:rPr lang="it" sz="12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it" sz="1200">
                <a:solidFill>
                  <a:srgbClr val="A9B7C6"/>
                </a:solidFill>
                <a:highlight>
                  <a:srgbClr val="344134"/>
                </a:highlight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9B7C6"/>
                </a:solidFill>
                <a:highlight>
                  <a:srgbClr val="344134"/>
                </a:highlight>
                <a:latin typeface="Consolas"/>
                <a:ea typeface="Consolas"/>
                <a:cs typeface="Consolas"/>
                <a:sym typeface="Consolas"/>
              </a:rPr>
              <a:t>customer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?.</a:t>
            </a:r>
            <a:r>
              <a:rPr i="1" lang="it" sz="12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 c -&gt;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doSth(c.id)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344134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kotlin.png" id="557" name="Google Shape;55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299" y="426115"/>
            <a:ext cx="1537800" cy="46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80"/>
          <p:cNvSpPr/>
          <p:nvPr/>
        </p:nvSpPr>
        <p:spPr>
          <a:xfrm>
            <a:off x="-45650" y="-27675"/>
            <a:ext cx="9265800" cy="52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80"/>
          <p:cNvSpPr txBox="1"/>
          <p:nvPr>
            <p:ph type="ctrTitle"/>
          </p:nvPr>
        </p:nvSpPr>
        <p:spPr>
          <a:xfrm>
            <a:off x="311700" y="1863675"/>
            <a:ext cx="8520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Kotlin</a:t>
            </a:r>
            <a:endParaRPr b="1"/>
          </a:p>
        </p:txBody>
      </p:sp>
      <p:sp>
        <p:nvSpPr>
          <p:cNvPr id="564" name="Google Shape;564;p80"/>
          <p:cNvSpPr txBox="1"/>
          <p:nvPr>
            <p:ph idx="1" type="subTitle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999999"/>
                </a:solidFill>
              </a:rPr>
              <a:t>Standard Library -- apply</a:t>
            </a:r>
            <a:endParaRPr i="1">
              <a:solidFill>
                <a:srgbClr val="999999"/>
              </a:solidFill>
            </a:endParaRPr>
          </a:p>
        </p:txBody>
      </p:sp>
      <p:cxnSp>
        <p:nvCxnSpPr>
          <p:cNvPr id="565" name="Google Shape;565;p80"/>
          <p:cNvCxnSpPr/>
          <p:nvPr/>
        </p:nvCxnSpPr>
        <p:spPr>
          <a:xfrm>
            <a:off x="3370050" y="2632125"/>
            <a:ext cx="2487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81"/>
          <p:cNvSpPr txBox="1"/>
          <p:nvPr>
            <p:ph idx="1" type="body"/>
          </p:nvPr>
        </p:nvSpPr>
        <p:spPr>
          <a:xfrm>
            <a:off x="1500450" y="1152475"/>
            <a:ext cx="62967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list = 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listOf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(StringId(</a:t>
            </a: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"今天"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StringId(</a:t>
            </a: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"最近7天"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StringId(</a:t>
            </a: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"近30天"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holder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.setItems(list)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holder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.setSelectedItem(list[</a:t>
            </a: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holder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.setOnSingleSelectListener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time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endParaRPr i="1" sz="1100">
              <a:solidFill>
                <a:srgbClr val="9876A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holder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.setTitle(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344134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kotlin.png" id="571" name="Google Shape;571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299" y="426115"/>
            <a:ext cx="1537800" cy="46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82"/>
          <p:cNvSpPr txBox="1"/>
          <p:nvPr>
            <p:ph idx="1" type="body"/>
          </p:nvPr>
        </p:nvSpPr>
        <p:spPr>
          <a:xfrm>
            <a:off x="1500450" y="1152475"/>
            <a:ext cx="62967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holder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apply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setItems(list)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setSelectedItem(list[</a:t>
            </a: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setOnSingleSelectListener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time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endParaRPr i="1" sz="1100">
              <a:solidFill>
                <a:srgbClr val="9876A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setTitle(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inline fun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(block: 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.() -&gt; Unit): 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 block()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 return this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kotlin.png" id="577" name="Google Shape;577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299" y="426115"/>
            <a:ext cx="1537800" cy="46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File(dir).</a:t>
            </a:r>
            <a:r>
              <a:rPr i="1" lang="it" sz="12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apply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mkdirs()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Google Shape;583;p8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File </a:t>
            </a:r>
            <a:r>
              <a:rPr lang="it" sz="12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makeDir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(String path)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File result = 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File(path)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result.mkdirs()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4" name="Google Shape;584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vs</a:t>
            </a:r>
            <a:endParaRPr/>
          </a:p>
        </p:txBody>
      </p:sp>
      <p:pic>
        <p:nvPicPr>
          <p:cNvPr descr="kotlin.png" id="585" name="Google Shape;58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749" y="498190"/>
            <a:ext cx="1537800" cy="466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.png" id="586" name="Google Shape;586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2925" y="419688"/>
            <a:ext cx="1018841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/>
          <p:nvPr/>
        </p:nvSpPr>
        <p:spPr>
          <a:xfrm>
            <a:off x="-45650" y="-27675"/>
            <a:ext cx="9265800" cy="94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239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Functional Programming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1104500" y="1236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函数式</a:t>
            </a:r>
            <a:r>
              <a:rPr lang="it" sz="1600">
                <a:latin typeface="Roboto"/>
                <a:ea typeface="Roboto"/>
                <a:cs typeface="Roboto"/>
                <a:sym typeface="Roboto"/>
              </a:rPr>
              <a:t>并不是新概念</a:t>
            </a:r>
            <a:r>
              <a:rPr lang="it" sz="1600">
                <a:latin typeface="Roboto"/>
                <a:ea typeface="Roboto"/>
                <a:cs typeface="Roboto"/>
                <a:sym typeface="Roboto"/>
              </a:rPr>
              <a:t>：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1930s，</a:t>
            </a:r>
            <a:r>
              <a:rPr lang="it" sz="1600">
                <a:latin typeface="Roboto"/>
                <a:ea typeface="Roboto"/>
                <a:cs typeface="Roboto"/>
                <a:sym typeface="Roboto"/>
              </a:rPr>
              <a:t>Church发明了λ演算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1950s，John McCarthy受λ演算启发发明了Lisp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1960s，Peter Landin发明了ISWIM（DSL）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1970s，Robin Milner发明了ML（类型推导、脚本语言）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1970s-1980s，惰性求值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1987s，Haskell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4"/>
          <p:cNvSpPr/>
          <p:nvPr/>
        </p:nvSpPr>
        <p:spPr>
          <a:xfrm>
            <a:off x="-45650" y="-27675"/>
            <a:ext cx="9265800" cy="52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84"/>
          <p:cNvSpPr txBox="1"/>
          <p:nvPr>
            <p:ph type="ctrTitle"/>
          </p:nvPr>
        </p:nvSpPr>
        <p:spPr>
          <a:xfrm>
            <a:off x="311700" y="1863675"/>
            <a:ext cx="8520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Kotlin</a:t>
            </a:r>
            <a:endParaRPr b="1"/>
          </a:p>
        </p:txBody>
      </p:sp>
      <p:sp>
        <p:nvSpPr>
          <p:cNvPr id="593" name="Google Shape;593;p84"/>
          <p:cNvSpPr txBox="1"/>
          <p:nvPr>
            <p:ph idx="1" type="subTitle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999999"/>
                </a:solidFill>
              </a:rPr>
              <a:t>Standard Library -- with</a:t>
            </a:r>
            <a:endParaRPr i="1">
              <a:solidFill>
                <a:srgbClr val="999999"/>
              </a:solidFill>
            </a:endParaRPr>
          </a:p>
        </p:txBody>
      </p:sp>
      <p:cxnSp>
        <p:nvCxnSpPr>
          <p:cNvPr id="594" name="Google Shape;594;p84"/>
          <p:cNvCxnSpPr/>
          <p:nvPr/>
        </p:nvCxnSpPr>
        <p:spPr>
          <a:xfrm>
            <a:off x="3370050" y="2632125"/>
            <a:ext cx="2487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5"/>
          <p:cNvSpPr txBox="1"/>
          <p:nvPr>
            <p:ph idx="1" type="body"/>
          </p:nvPr>
        </p:nvSpPr>
        <p:spPr>
          <a:xfrm>
            <a:off x="1500450" y="1152475"/>
            <a:ext cx="62967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Activity.</a:t>
            </a:r>
            <a:r>
              <a:rPr lang="it" sz="12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toast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(str: String)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Toast.makeText(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this,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Toast.</a:t>
            </a:r>
            <a:r>
              <a:rPr i="1" lang="it" sz="12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LENGTH_SHORT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).show()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visitList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.setOnClickListener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with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2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context 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Activity)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2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toast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2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"haha"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i="1" sz="1200">
              <a:solidFill>
                <a:srgbClr val="FFC66D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kotlin.png" id="600" name="Google Shape;60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299" y="426115"/>
            <a:ext cx="1537800" cy="46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6"/>
          <p:cNvSpPr txBox="1"/>
          <p:nvPr>
            <p:ph idx="1" type="body"/>
          </p:nvPr>
        </p:nvSpPr>
        <p:spPr>
          <a:xfrm>
            <a:off x="1500450" y="1152475"/>
            <a:ext cx="65916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visitList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.setOnClickListener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with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context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Activity)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toast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"haha"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i="1" sz="1100">
              <a:solidFill>
                <a:srgbClr val="FFC66D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inline fun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(receiver: 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40332B"/>
                </a:highlight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.() -&gt; 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): 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receiver.</a:t>
            </a:r>
            <a:r>
              <a:rPr lang="it" sz="1100">
                <a:solidFill>
                  <a:srgbClr val="A9B7C6"/>
                </a:solidFill>
                <a:highlight>
                  <a:srgbClr val="344134"/>
                </a:highlight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kotlin.png" id="606" name="Google Shape;606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299" y="426115"/>
            <a:ext cx="1537800" cy="46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7"/>
          <p:cNvSpPr/>
          <p:nvPr/>
        </p:nvSpPr>
        <p:spPr>
          <a:xfrm>
            <a:off x="-45650" y="-27675"/>
            <a:ext cx="9265800" cy="52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87"/>
          <p:cNvSpPr txBox="1"/>
          <p:nvPr>
            <p:ph type="ctrTitle"/>
          </p:nvPr>
        </p:nvSpPr>
        <p:spPr>
          <a:xfrm>
            <a:off x="311700" y="1863675"/>
            <a:ext cx="8520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Kotlin</a:t>
            </a:r>
            <a:endParaRPr b="1"/>
          </a:p>
        </p:txBody>
      </p:sp>
      <p:sp>
        <p:nvSpPr>
          <p:cNvPr id="613" name="Google Shape;613;p87"/>
          <p:cNvSpPr txBox="1"/>
          <p:nvPr>
            <p:ph idx="1" type="subTitle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999999"/>
                </a:solidFill>
              </a:rPr>
              <a:t>DSL--Bundle</a:t>
            </a:r>
            <a:endParaRPr i="1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999999"/>
              </a:solidFill>
            </a:endParaRPr>
          </a:p>
        </p:txBody>
      </p:sp>
      <p:cxnSp>
        <p:nvCxnSpPr>
          <p:cNvPr id="614" name="Google Shape;614;p87"/>
          <p:cNvCxnSpPr/>
          <p:nvPr/>
        </p:nvCxnSpPr>
        <p:spPr>
          <a:xfrm>
            <a:off x="3370050" y="2632125"/>
            <a:ext cx="2487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8"/>
          <p:cNvSpPr txBox="1"/>
          <p:nvPr>
            <p:ph idx="1" type="body"/>
          </p:nvPr>
        </p:nvSpPr>
        <p:spPr>
          <a:xfrm>
            <a:off x="1500450" y="1152475"/>
            <a:ext cx="62967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inline fun </a:t>
            </a:r>
            <a:r>
              <a:rPr lang="it" sz="12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bundle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(body: Bundle.() -&gt; Unit): Bundle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bundle = Bundle()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bundle.body()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bundle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685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i="1" lang="it" sz="12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bundle1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i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bundle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putInt(</a:t>
            </a:r>
            <a:r>
              <a:rPr lang="it" sz="12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"int-key"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2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putString(</a:t>
            </a:r>
            <a:r>
              <a:rPr lang="it" sz="12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"string-key"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2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"haha"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876A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kotlin.png" id="620" name="Google Shape;62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299" y="426115"/>
            <a:ext cx="1537800" cy="46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9"/>
          <p:cNvSpPr txBox="1"/>
          <p:nvPr>
            <p:ph idx="1" type="body"/>
          </p:nvPr>
        </p:nvSpPr>
        <p:spPr>
          <a:xfrm>
            <a:off x="1500450" y="1152475"/>
            <a:ext cx="6296700" cy="38271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Bundle.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vararg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pair: Pair&lt;String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Any&gt;)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((k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v)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pair)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when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(v)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685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String -&gt;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.putString(k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23C23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685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Int -&gt;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.putInt(k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23C23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685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Serializable -&gt;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.putSerializable(k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23C23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685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Parcelable -&gt;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.putParcelable(k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23C23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685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Bundle -&gt;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.putBundle(k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23C23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685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Long -&gt;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" sz="1100">
                <a:solidFill>
                  <a:srgbClr val="A9B7C6"/>
                </a:solidFill>
                <a:highlight>
                  <a:srgbClr val="344134"/>
                </a:highlight>
                <a:latin typeface="Consolas"/>
                <a:ea typeface="Consolas"/>
                <a:cs typeface="Consolas"/>
                <a:sym typeface="Consolas"/>
              </a:rPr>
              <a:t>putLong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(k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23C23"/>
                </a:highlight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685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bundle2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bundle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"int-key" </a:t>
            </a:r>
            <a:r>
              <a:rPr i="1"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"string-key" </a:t>
            </a:r>
            <a:r>
              <a:rPr i="1"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"haha"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kotlin.png" id="626" name="Google Shape;626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299" y="426115"/>
            <a:ext cx="1537800" cy="46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90"/>
          <p:cNvSpPr txBox="1"/>
          <p:nvPr>
            <p:ph idx="1" type="body"/>
          </p:nvPr>
        </p:nvSpPr>
        <p:spPr>
          <a:xfrm>
            <a:off x="1126975" y="969000"/>
            <a:ext cx="7377900" cy="38271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bundle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vararg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pair: Pair&lt;String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Any&gt;): Bundle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bundle = Bundle()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((k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v)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pair)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bundle.</a:t>
            </a:r>
            <a:r>
              <a:rPr i="1"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(k </a:t>
            </a:r>
            <a:r>
              <a:rPr i="1"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bundle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inline fun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reified 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Activity&gt; Activity.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jump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(requestCode: Int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extras: Bundle) =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ActivityUtils.jump(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this, 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java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extras)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jump&lt;MainActivity&gt;(SOME_CODE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bundle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"int-key" </a:t>
            </a:r>
            <a:r>
              <a:rPr i="1"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"string-key" </a:t>
            </a:r>
            <a:r>
              <a:rPr i="1"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 </a:t>
            </a: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i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kotlin.png" id="632" name="Google Shape;632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299" y="426115"/>
            <a:ext cx="1537800" cy="46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91"/>
          <p:cNvSpPr/>
          <p:nvPr/>
        </p:nvSpPr>
        <p:spPr>
          <a:xfrm>
            <a:off x="-45650" y="-27675"/>
            <a:ext cx="9265800" cy="52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91"/>
          <p:cNvSpPr txBox="1"/>
          <p:nvPr>
            <p:ph type="ctrTitle"/>
          </p:nvPr>
        </p:nvSpPr>
        <p:spPr>
          <a:xfrm>
            <a:off x="311700" y="1863675"/>
            <a:ext cx="8520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Kotlin</a:t>
            </a:r>
            <a:endParaRPr b="1"/>
          </a:p>
        </p:txBody>
      </p:sp>
      <p:sp>
        <p:nvSpPr>
          <p:cNvPr id="639" name="Google Shape;639;p91"/>
          <p:cNvSpPr txBox="1"/>
          <p:nvPr>
            <p:ph idx="1" type="subTitle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999999"/>
                </a:solidFill>
              </a:rPr>
              <a:t>DSL--Converter Example</a:t>
            </a:r>
            <a:endParaRPr i="1">
              <a:solidFill>
                <a:srgbClr val="999999"/>
              </a:solidFill>
            </a:endParaRPr>
          </a:p>
        </p:txBody>
      </p:sp>
      <p:cxnSp>
        <p:nvCxnSpPr>
          <p:cNvPr id="640" name="Google Shape;640;p91"/>
          <p:cNvCxnSpPr/>
          <p:nvPr/>
        </p:nvCxnSpPr>
        <p:spPr>
          <a:xfrm>
            <a:off x="3370050" y="2632125"/>
            <a:ext cx="2487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2"/>
          <p:cNvSpPr txBox="1"/>
          <p:nvPr>
            <p:ph idx="1" type="body"/>
          </p:nvPr>
        </p:nvSpPr>
        <p:spPr>
          <a:xfrm>
            <a:off x="311700" y="412800"/>
            <a:ext cx="5028300" cy="44556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MConverter&lt;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old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override fun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(): String = 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	     "[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old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] =&gt; [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]"</a:t>
            </a:r>
            <a:endParaRPr sz="1100">
              <a:solidFill>
                <a:srgbClr val="6A8759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value: 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init: MConverter&lt;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&gt;.() -&gt; Unit): MConverter&lt;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converter = MConverter(value)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converter.init()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converter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MConverter&lt;String&gt;.toLower()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value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toLowerCase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MConverter&lt;String&gt;.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toUpper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value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i="1"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toUpperCase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MConverter&lt;Double&gt;.toLower()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value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Math.floor(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6" name="Google Shape;646;p92"/>
          <p:cNvSpPr txBox="1"/>
          <p:nvPr>
            <p:ph idx="2" type="body"/>
          </p:nvPr>
        </p:nvSpPr>
        <p:spPr>
          <a:xfrm>
            <a:off x="5484225" y="1152475"/>
            <a:ext cx="35907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2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testDSL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2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"ABC"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it" sz="12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toLower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   </a:t>
            </a:r>
            <a:r>
              <a:rPr lang="it" sz="12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//ABC =&gt; abc</a:t>
            </a:r>
            <a:endParaRPr sz="12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it" sz="12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toUpper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   </a:t>
            </a:r>
            <a:r>
              <a:rPr lang="it" sz="12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//abc =&gt; ABC</a:t>
            </a:r>
            <a:endParaRPr sz="12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2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2.2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it" sz="12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toLower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   </a:t>
            </a:r>
            <a:r>
              <a:rPr lang="it" sz="12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//2.2 =&gt; 2.0</a:t>
            </a:r>
            <a:endParaRPr sz="12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convert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2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toLower()    </a:t>
            </a:r>
            <a:r>
              <a:rPr lang="it" sz="12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//编译器：没有这个方法</a:t>
            </a:r>
            <a:endParaRPr sz="12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7" name="Google Shape;647;p92"/>
          <p:cNvSpPr txBox="1"/>
          <p:nvPr/>
        </p:nvSpPr>
        <p:spPr>
          <a:xfrm>
            <a:off x="25" y="4770025"/>
            <a:ext cx="91440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#14 Some DSL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8" name="Google Shape;648;p92"/>
          <p:cNvSpPr txBox="1"/>
          <p:nvPr>
            <p:ph type="title"/>
          </p:nvPr>
        </p:nvSpPr>
        <p:spPr>
          <a:xfrm>
            <a:off x="3236800" y="-74512"/>
            <a:ext cx="414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DSL</a:t>
            </a:r>
            <a:endParaRPr/>
          </a:p>
        </p:txBody>
      </p:sp>
      <p:pic>
        <p:nvPicPr>
          <p:cNvPr descr="kotlin.png" id="649" name="Google Shape;649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124" y="-21360"/>
            <a:ext cx="1537800" cy="46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93"/>
          <p:cNvSpPr/>
          <p:nvPr/>
        </p:nvSpPr>
        <p:spPr>
          <a:xfrm>
            <a:off x="-45650" y="-27675"/>
            <a:ext cx="9265800" cy="52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93"/>
          <p:cNvSpPr txBox="1"/>
          <p:nvPr>
            <p:ph type="ctrTitle"/>
          </p:nvPr>
        </p:nvSpPr>
        <p:spPr>
          <a:xfrm>
            <a:off x="311700" y="1863675"/>
            <a:ext cx="8520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Kotlin</a:t>
            </a:r>
            <a:endParaRPr b="1"/>
          </a:p>
        </p:txBody>
      </p:sp>
      <p:sp>
        <p:nvSpPr>
          <p:cNvPr id="656" name="Google Shape;656;p93"/>
          <p:cNvSpPr txBox="1"/>
          <p:nvPr>
            <p:ph idx="1" type="subTitle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999999"/>
                </a:solidFill>
              </a:rPr>
              <a:t>DSL--Retrofit</a:t>
            </a:r>
            <a:endParaRPr i="1">
              <a:solidFill>
                <a:srgbClr val="999999"/>
              </a:solidFill>
            </a:endParaRPr>
          </a:p>
        </p:txBody>
      </p:sp>
      <p:cxnSp>
        <p:nvCxnSpPr>
          <p:cNvPr id="657" name="Google Shape;657;p93"/>
          <p:cNvCxnSpPr/>
          <p:nvPr/>
        </p:nvCxnSpPr>
        <p:spPr>
          <a:xfrm>
            <a:off x="3370050" y="2632125"/>
            <a:ext cx="2487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/>
          <p:nvPr/>
        </p:nvSpPr>
        <p:spPr>
          <a:xfrm>
            <a:off x="-45650" y="-27675"/>
            <a:ext cx="9265800" cy="94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1"/>
          <p:cNvSpPr txBox="1"/>
          <p:nvPr>
            <p:ph type="title"/>
          </p:nvPr>
        </p:nvSpPr>
        <p:spPr>
          <a:xfrm>
            <a:off x="311700" y="239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Functional Programming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1989075" y="1729775"/>
            <a:ext cx="6273300" cy="31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858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f [] = []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6858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f (x:xs) = f ys ++ [x] ++ f zs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6858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                where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6858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                       ys = [a | a &lt;- xs, a &lt;= x]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6858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                       zs = [b | b &lt;- xs, b &gt; x]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94"/>
          <p:cNvSpPr txBox="1"/>
          <p:nvPr>
            <p:ph idx="1" type="body"/>
          </p:nvPr>
        </p:nvSpPr>
        <p:spPr>
          <a:xfrm>
            <a:off x="701100" y="1074575"/>
            <a:ext cx="8046000" cy="39051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visitApi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.getVisitPlans(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).enqueue(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BaseCallBack&lt;BaseResponse&lt;VisitApi.ResponseVisitPlanList&gt;&gt;()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BBB52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100">
              <a:solidFill>
                <a:srgbClr val="BBB529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BBB52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onSuccess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(BaseResponse&lt;VisitApi.ResponseVisitPlanList&gt; response)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isBd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response.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.getIsBd()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bdType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response.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.getBdType()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atlasView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holder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bottom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.setVisibility(View.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VISIBLE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atlasView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holder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smartListView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.setDatasource(response.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.getList()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response.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.getTotalPage())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BBB52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100">
              <a:solidFill>
                <a:srgbClr val="BBB529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BBB52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onException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(BaseResponse&lt;VisitApi.ResponseVisitPlanList&gt; response)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.onException(response)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showToast(response.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msg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atlasView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holder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smartListView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.finishLoadmore()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……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java.png" id="663" name="Google Shape;66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875" y="236238"/>
            <a:ext cx="1018841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95"/>
          <p:cNvSpPr txBox="1"/>
          <p:nvPr>
            <p:ph idx="1" type="body"/>
          </p:nvPr>
        </p:nvSpPr>
        <p:spPr>
          <a:xfrm>
            <a:off x="1015600" y="969000"/>
            <a:ext cx="7200900" cy="38271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garenService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.releaseRes(id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type).</a:t>
            </a:r>
            <a:r>
              <a:rPr i="1" lang="it" sz="12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enqueue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onResponse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i="1" lang="it" sz="12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toast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true, </a:t>
            </a:r>
            <a:r>
              <a:rPr lang="it" sz="12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"释放成功"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refresh(</a:t>
            </a:r>
            <a:r>
              <a:rPr lang="it" sz="12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} 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i="1" lang="it" sz="12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toast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false, </a:t>
            </a:r>
            <a:r>
              <a:rPr lang="it" sz="12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"释放失败"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onFailure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i="1" lang="it" sz="12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toast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false, </a:t>
            </a:r>
            <a:r>
              <a:rPr lang="it" sz="12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"释放失败"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onFinish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it" sz="12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atlasView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.hideLoading()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876A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kotlin.png" id="669" name="Google Shape;669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299" y="426115"/>
            <a:ext cx="1537800" cy="46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96"/>
          <p:cNvSpPr txBox="1"/>
          <p:nvPr>
            <p:ph idx="1" type="body"/>
          </p:nvPr>
        </p:nvSpPr>
        <p:spPr>
          <a:xfrm>
            <a:off x="995950" y="960300"/>
            <a:ext cx="7286100" cy="38271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CallbackHelper&lt;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 : Callback&lt;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private var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_onResponse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((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-&gt; Unit)? =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private var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_onFailure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((Throwable) -&gt; Unit)? =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private var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_onFinish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(() -&gt; Unit)? =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private var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_onException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((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-&gt; Unit)? =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override fun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onResponse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(call: Call&lt;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response: Response&lt;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onResponse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?.invoke(response.body())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_onFinish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?.invoke()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fun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onResponse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(listener: (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-&gt; Unit)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_onResponse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listener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onFinish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(listener: () -&gt; Unit)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_onFinish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listener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kotlin.png" id="675" name="Google Shape;675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299" y="426115"/>
            <a:ext cx="1537800" cy="466373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96"/>
          <p:cNvSpPr/>
          <p:nvPr/>
        </p:nvSpPr>
        <p:spPr>
          <a:xfrm>
            <a:off x="2686425" y="4835525"/>
            <a:ext cx="583200" cy="22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otlin.png" id="681" name="Google Shape;68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299" y="426115"/>
            <a:ext cx="1537800" cy="466373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97"/>
          <p:cNvSpPr txBox="1"/>
          <p:nvPr>
            <p:ph idx="1" type="body"/>
          </p:nvPr>
        </p:nvSpPr>
        <p:spPr>
          <a:xfrm>
            <a:off x="943525" y="969000"/>
            <a:ext cx="7364700" cy="38271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onException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(listener: (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-&gt; Unit)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_onException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listener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override fun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onFailure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(call: Call&lt;</a:t>
            </a:r>
            <a:r>
              <a:rPr lang="it" sz="11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t: Throwable)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_onFailure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?.invoke(t)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_onFinish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?.invoke()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onFailure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(listener: (Throwable) -&gt; Unit)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_onFailure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listener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9876A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3" name="Google Shape;683;p97"/>
          <p:cNvSpPr/>
          <p:nvPr/>
        </p:nvSpPr>
        <p:spPr>
          <a:xfrm>
            <a:off x="2391575" y="412800"/>
            <a:ext cx="452100" cy="42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otlin.png" id="688" name="Google Shape;688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299" y="426115"/>
            <a:ext cx="1537800" cy="466373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98"/>
          <p:cNvSpPr txBox="1"/>
          <p:nvPr>
            <p:ph idx="1" type="body"/>
          </p:nvPr>
        </p:nvSpPr>
        <p:spPr>
          <a:xfrm>
            <a:off x="943525" y="969000"/>
            <a:ext cx="7364700" cy="38271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inline fun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" sz="12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 Call&lt;</a:t>
            </a:r>
            <a:r>
              <a:rPr lang="it" sz="12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&gt;.</a:t>
            </a:r>
            <a:r>
              <a:rPr lang="it" sz="12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enqueue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(init: CallbackHelper&lt;</a:t>
            </a:r>
            <a:r>
              <a:rPr lang="it" sz="12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&gt;.() -&gt; Unit)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listener = CallbackHelper&lt;</a:t>
            </a:r>
            <a:r>
              <a:rPr lang="it" sz="1200">
                <a:solidFill>
                  <a:srgbClr val="20999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&gt;()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listener.init()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enqueue(listener)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876A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876A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garenService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.releaseRes(id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type).</a:t>
            </a:r>
            <a:r>
              <a:rPr i="1" lang="it" sz="12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enqueue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onResponse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it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i="1" lang="it" sz="12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toast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true, </a:t>
            </a:r>
            <a:r>
              <a:rPr lang="it" sz="12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"释放成功"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refresh(</a:t>
            </a:r>
            <a:r>
              <a:rPr lang="it" sz="12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} 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i="1" lang="it" sz="12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toast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false, </a:t>
            </a:r>
            <a:r>
              <a:rPr lang="it" sz="12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"释放失败"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onFailure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i="1" lang="it" sz="12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toast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false, </a:t>
            </a:r>
            <a:r>
              <a:rPr lang="it" sz="12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"释放失败"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onFinish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it" sz="12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atlasView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.hideLoading()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9876A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9"/>
          <p:cNvSpPr/>
          <p:nvPr/>
        </p:nvSpPr>
        <p:spPr>
          <a:xfrm>
            <a:off x="-45650" y="-27675"/>
            <a:ext cx="9265800" cy="52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99"/>
          <p:cNvSpPr txBox="1"/>
          <p:nvPr>
            <p:ph type="ctrTitle"/>
          </p:nvPr>
        </p:nvSpPr>
        <p:spPr>
          <a:xfrm>
            <a:off x="311700" y="1863675"/>
            <a:ext cx="8520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Kotlin</a:t>
            </a:r>
            <a:endParaRPr b="1"/>
          </a:p>
        </p:txBody>
      </p:sp>
      <p:sp>
        <p:nvSpPr>
          <p:cNvPr id="696" name="Google Shape;696;p99"/>
          <p:cNvSpPr txBox="1"/>
          <p:nvPr>
            <p:ph idx="1" type="subTitle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999999"/>
                </a:solidFill>
              </a:rPr>
              <a:t>DSL--Anko</a:t>
            </a:r>
            <a:endParaRPr i="1">
              <a:solidFill>
                <a:srgbClr val="999999"/>
              </a:solidFill>
            </a:endParaRPr>
          </a:p>
        </p:txBody>
      </p:sp>
      <p:cxnSp>
        <p:nvCxnSpPr>
          <p:cNvPr id="697" name="Google Shape;697;p99"/>
          <p:cNvCxnSpPr/>
          <p:nvPr/>
        </p:nvCxnSpPr>
        <p:spPr>
          <a:xfrm>
            <a:off x="3370050" y="2632125"/>
            <a:ext cx="2487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otlin.png" id="702" name="Google Shape;702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299" y="426115"/>
            <a:ext cx="1537800" cy="466373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100"/>
          <p:cNvSpPr txBox="1"/>
          <p:nvPr>
            <p:ph idx="1" type="body"/>
          </p:nvPr>
        </p:nvSpPr>
        <p:spPr>
          <a:xfrm>
            <a:off x="943525" y="969000"/>
            <a:ext cx="7364700" cy="38271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MainActivity : AppCompatActivity()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override fun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onCreate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(savedInstanceState: Bundle?)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.onCreate(savedInstanceState)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verticalLayout</a:t>
            </a:r>
            <a:r>
              <a:rPr lang="it" sz="11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i="1"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textView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padding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i="1"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dip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backgroundColor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android.R.color.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black</a:t>
            </a:r>
            <a:endParaRPr i="1" sz="1100">
              <a:solidFill>
                <a:srgbClr val="9876AA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    text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Thread.currentThread().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contextClassLoader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.toString()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name = </a:t>
            </a:r>
            <a:r>
              <a:rPr i="1"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i="1"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"Say Hello"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i="1"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onClick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i="1"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toast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"Hello,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name.</a:t>
            </a:r>
            <a:r>
              <a:rPr i="1"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it" sz="11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!"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b="1"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01"/>
          <p:cNvSpPr/>
          <p:nvPr/>
        </p:nvSpPr>
        <p:spPr>
          <a:xfrm>
            <a:off x="-45650" y="-27675"/>
            <a:ext cx="9265800" cy="52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101"/>
          <p:cNvSpPr txBox="1"/>
          <p:nvPr>
            <p:ph type="ctrTitle"/>
          </p:nvPr>
        </p:nvSpPr>
        <p:spPr>
          <a:xfrm>
            <a:off x="311700" y="1863675"/>
            <a:ext cx="8520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Kotlin</a:t>
            </a:r>
            <a:endParaRPr b="1"/>
          </a:p>
        </p:txBody>
      </p:sp>
      <p:sp>
        <p:nvSpPr>
          <p:cNvPr id="710" name="Google Shape;710;p101"/>
          <p:cNvSpPr txBox="1"/>
          <p:nvPr>
            <p:ph idx="1" type="subTitle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999999"/>
                </a:solidFill>
              </a:rPr>
              <a:t>A Quiz</a:t>
            </a:r>
            <a:endParaRPr i="1">
              <a:solidFill>
                <a:srgbClr val="999999"/>
              </a:solidFill>
            </a:endParaRPr>
          </a:p>
        </p:txBody>
      </p:sp>
      <p:cxnSp>
        <p:nvCxnSpPr>
          <p:cNvPr id="711" name="Google Shape;711;p101"/>
          <p:cNvCxnSpPr/>
          <p:nvPr/>
        </p:nvCxnSpPr>
        <p:spPr>
          <a:xfrm>
            <a:off x="3370050" y="2632125"/>
            <a:ext cx="2487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otlin.png" id="716" name="Google Shape;716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299" y="426115"/>
            <a:ext cx="1537800" cy="466373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102"/>
          <p:cNvSpPr txBox="1"/>
          <p:nvPr>
            <p:ph idx="1" type="body"/>
          </p:nvPr>
        </p:nvSpPr>
        <p:spPr>
          <a:xfrm>
            <a:off x="943525" y="969000"/>
            <a:ext cx="7364700" cy="38271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SomeHolder(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it" sz="12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Int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, val </a:t>
            </a:r>
            <a:r>
              <a:rPr lang="it" sz="12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() -&gt; Unit)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sadHolder = SomeHolder(</a:t>
            </a:r>
            <a:r>
              <a:rPr lang="it" sz="12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i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2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"I want to print x, but i don’t know how."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//modify the following line to let the magic happen</a:t>
            </a:r>
            <a:endParaRPr sz="1200">
              <a:solidFill>
                <a:srgbClr val="808080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happyHolder = SomeHolder(</a:t>
            </a:r>
            <a:r>
              <a:rPr lang="it" sz="12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i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2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"I know what x is, it's </a:t>
            </a:r>
            <a:r>
              <a:rPr lang="it" sz="12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it" sz="1100">
                <a:solidFill>
                  <a:srgbClr val="FF000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it" sz="12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it" sz="12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0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Open “Preferences”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Schermata 2015-09-27 alle 17.19.58.png" id="723" name="Google Shape;723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1064882"/>
            <a:ext cx="5705475" cy="34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103"/>
          <p:cNvSpPr/>
          <p:nvPr/>
        </p:nvSpPr>
        <p:spPr>
          <a:xfrm>
            <a:off x="-45650" y="-27675"/>
            <a:ext cx="9265800" cy="94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103"/>
          <p:cNvSpPr txBox="1"/>
          <p:nvPr>
            <p:ph type="title"/>
          </p:nvPr>
        </p:nvSpPr>
        <p:spPr>
          <a:xfrm>
            <a:off x="311700" y="239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Install Kotlin in Android Studio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/>
          <p:nvPr/>
        </p:nvSpPr>
        <p:spPr>
          <a:xfrm>
            <a:off x="-45650" y="-27675"/>
            <a:ext cx="9265800" cy="52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2"/>
          <p:cNvSpPr txBox="1"/>
          <p:nvPr>
            <p:ph type="ctrTitle"/>
          </p:nvPr>
        </p:nvSpPr>
        <p:spPr>
          <a:xfrm>
            <a:off x="311700" y="1863675"/>
            <a:ext cx="8520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Kotlin</a:t>
            </a:r>
            <a:endParaRPr b="1"/>
          </a:p>
        </p:txBody>
      </p:sp>
      <p:sp>
        <p:nvSpPr>
          <p:cNvPr id="152" name="Google Shape;152;p32"/>
          <p:cNvSpPr txBox="1"/>
          <p:nvPr>
            <p:ph idx="1" type="subTitle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999999"/>
                </a:solidFill>
              </a:rPr>
              <a:t>Basic Syntax</a:t>
            </a:r>
            <a:endParaRPr i="1">
              <a:solidFill>
                <a:srgbClr val="999999"/>
              </a:solidFill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3370050" y="2632125"/>
            <a:ext cx="2487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0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Open “Preferences”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Choose “Plugins” and “Install JetBrains plugin…”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Schermata 2015-09-27 alle 17.24.41.png" id="731" name="Google Shape;731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463" y="1600200"/>
            <a:ext cx="3667125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104"/>
          <p:cNvSpPr/>
          <p:nvPr/>
        </p:nvSpPr>
        <p:spPr>
          <a:xfrm>
            <a:off x="-45650" y="-27675"/>
            <a:ext cx="9265800" cy="94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04"/>
          <p:cNvSpPr txBox="1"/>
          <p:nvPr>
            <p:ph type="title"/>
          </p:nvPr>
        </p:nvSpPr>
        <p:spPr>
          <a:xfrm>
            <a:off x="311700" y="239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Install Kotlin in Android Studio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0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Open “Preferences”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Choose “Plugins” and “Install JetBrains plugin…”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Install “Kotlin” and “Kotlin Extensions For Android”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Schermata 2015-09-27 alle 17.24.41.png" id="739" name="Google Shape;739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463" y="1600200"/>
            <a:ext cx="3667125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105"/>
          <p:cNvSpPr/>
          <p:nvPr/>
        </p:nvSpPr>
        <p:spPr>
          <a:xfrm>
            <a:off x="-45650" y="-27675"/>
            <a:ext cx="9265800" cy="94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105"/>
          <p:cNvSpPr txBox="1"/>
          <p:nvPr>
            <p:ph type="title"/>
          </p:nvPr>
        </p:nvSpPr>
        <p:spPr>
          <a:xfrm>
            <a:off x="311700" y="239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Install Kotlin in Android Studio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0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Open “Preferences”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Choose “Plugins” and “Install JetBrains plugin…”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Install “Kotlin” and “Kotlin Extensions For Android”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Restart Android Studio, and open (or create) a project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" name="Google Shape;747;p106"/>
          <p:cNvSpPr/>
          <p:nvPr/>
        </p:nvSpPr>
        <p:spPr>
          <a:xfrm>
            <a:off x="-45650" y="-27675"/>
            <a:ext cx="9265800" cy="94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106"/>
          <p:cNvSpPr txBox="1"/>
          <p:nvPr>
            <p:ph type="title"/>
          </p:nvPr>
        </p:nvSpPr>
        <p:spPr>
          <a:xfrm>
            <a:off x="311700" y="239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Install Kotlin in Android Studio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0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Open “Preferences”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Choose “Plugins” and “Install JetBrains plugin…”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Install “Kotlin” and “Kotlin Extensions For Android”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Restart Android Studio, and open (or create) a project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Create a new “Kotlin class”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Schermata 2015-09-27 alle 17.30.41.png" id="754" name="Google Shape;754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1389600"/>
            <a:ext cx="577215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107"/>
          <p:cNvSpPr/>
          <p:nvPr/>
        </p:nvSpPr>
        <p:spPr>
          <a:xfrm>
            <a:off x="-45650" y="-27675"/>
            <a:ext cx="9265800" cy="94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107"/>
          <p:cNvSpPr txBox="1"/>
          <p:nvPr>
            <p:ph type="title"/>
          </p:nvPr>
        </p:nvSpPr>
        <p:spPr>
          <a:xfrm>
            <a:off x="311700" y="239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Install Kotlin in Android Studio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0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Open “Preferences”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Choose “Plugins” and “Install JetBrains plugin…”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Install “Kotlin” and “Kotlin Extensions For Android”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Restart Android Studio, and open (or create) a project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Create a new “Kotlin class”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Choose from menu “Tools” &gt; “Kotlin” &gt; “Configure Kotlin in Project”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Schermata 2015-09-27 alle 21.17.34.png" id="762" name="Google Shape;762;p108"/>
          <p:cNvPicPr preferRelativeResize="0"/>
          <p:nvPr/>
        </p:nvPicPr>
        <p:blipFill rotWithShape="1">
          <a:blip r:embed="rId3">
            <a:alphaModFix/>
          </a:blip>
          <a:srcRect b="0" l="0" r="22732" t="0"/>
          <a:stretch/>
        </p:blipFill>
        <p:spPr>
          <a:xfrm>
            <a:off x="3517675" y="1389600"/>
            <a:ext cx="5196026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108"/>
          <p:cNvSpPr/>
          <p:nvPr/>
        </p:nvSpPr>
        <p:spPr>
          <a:xfrm>
            <a:off x="-45650" y="-27675"/>
            <a:ext cx="9265800" cy="94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108"/>
          <p:cNvSpPr txBox="1"/>
          <p:nvPr>
            <p:ph type="title"/>
          </p:nvPr>
        </p:nvSpPr>
        <p:spPr>
          <a:xfrm>
            <a:off x="311700" y="239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Install Kotlin in Android Studio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0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Open “Preferences”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Choose “Plugins” and “Install JetBrains plugin…”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Install “Kotlin” and “Kotlin Extensions For Android”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Restart Android Studio, and open (or create) a project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Create a new “Kotlin class”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Choose from menu “Tools” &gt; “Kotlin” &gt; “Configure Kotlin in Project”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Ready for Kotlin! :)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0" name="Google Shape;770;p109"/>
          <p:cNvSpPr txBox="1"/>
          <p:nvPr/>
        </p:nvSpPr>
        <p:spPr>
          <a:xfrm>
            <a:off x="3256650" y="1231950"/>
            <a:ext cx="5535300" cy="26796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dependencies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// other dependencies ...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compile </a:t>
            </a:r>
            <a:r>
              <a:rPr lang="it" sz="10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"org.jetbrains.kotlin:kotlin-stdlib: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it" sz="10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kotlin_version</a:t>
            </a:r>
            <a:r>
              <a:rPr lang="it" sz="10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buildscript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ext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.kotlin_version = </a:t>
            </a:r>
            <a:r>
              <a:rPr lang="it" sz="10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'1.1.0'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repositories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mavenCentral()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dependencies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classpath </a:t>
            </a:r>
            <a:r>
              <a:rPr lang="it" sz="10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"org.jetbrains.kotlin:kotlin-gradle-plugin: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it" sz="1000">
                <a:solidFill>
                  <a:srgbClr val="808080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kotlin_version</a:t>
            </a:r>
            <a:r>
              <a:rPr lang="it" sz="10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6A8759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repositories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mavenCentral()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1" name="Google Shape;771;p109"/>
          <p:cNvSpPr/>
          <p:nvPr/>
        </p:nvSpPr>
        <p:spPr>
          <a:xfrm>
            <a:off x="-45650" y="-27675"/>
            <a:ext cx="9265800" cy="94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109"/>
          <p:cNvSpPr txBox="1"/>
          <p:nvPr>
            <p:ph type="title"/>
          </p:nvPr>
        </p:nvSpPr>
        <p:spPr>
          <a:xfrm>
            <a:off x="311700" y="239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Install Kotlin in Android Studio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rina_Nebula_composite_of_visible_and_infrared_light_(captured_by_the_Hubble_Space_Telescope).jpg" id="777" name="Google Shape;777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281043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110"/>
          <p:cNvSpPr txBox="1"/>
          <p:nvPr>
            <p:ph type="ctrTitle"/>
          </p:nvPr>
        </p:nvSpPr>
        <p:spPr>
          <a:xfrm>
            <a:off x="351025" y="1888450"/>
            <a:ext cx="8520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MyKotlinClass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Int = </a:t>
            </a: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100">
              <a:solidFill>
                <a:srgbClr val="6897BB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: Int = </a:t>
            </a: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100">
              <a:solidFill>
                <a:srgbClr val="6897BB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100">
              <a:solidFill>
                <a:srgbClr val="6897BB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100">
              <a:solidFill>
                <a:srgbClr val="6897BB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private set</a:t>
            </a:r>
            <a:endParaRPr sz="1100">
              <a:solidFill>
                <a:srgbClr val="6897BB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fun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val myClass = MyKotlinClass()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myClass.b = 2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33"/>
          <p:cNvSpPr txBox="1"/>
          <p:nvPr>
            <p:ph idx="2" type="body"/>
          </p:nvPr>
        </p:nvSpPr>
        <p:spPr>
          <a:xfrm>
            <a:off x="4832400" y="1152475"/>
            <a:ext cx="3999900" cy="3519300"/>
          </a:xfrm>
          <a:prstGeom prst="rect">
            <a:avLst/>
          </a:prstGeom>
          <a:solidFill>
            <a:srgbClr val="2B2B2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MyJavaClass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final int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final int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it" sz="1100">
                <a:solidFill>
                  <a:srgbClr val="6897BB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public int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getA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getB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setB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b) {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b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getC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getD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setD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d) {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" sz="1100">
                <a:solidFill>
                  <a:srgbClr val="9876AA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= d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ExampleClass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it" sz="1100">
                <a:solidFill>
                  <a:srgbClr val="CC7832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lang="it" sz="1100">
                <a:solidFill>
                  <a:srgbClr val="FFC66D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MyJavaClass myClass = new MyJavaClass()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   myClass.setB(2)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A9B7C6"/>
                </a:solidFill>
                <a:highlight>
                  <a:srgbClr val="2B2B2B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33"/>
          <p:cNvSpPr txBox="1"/>
          <p:nvPr/>
        </p:nvSpPr>
        <p:spPr>
          <a:xfrm>
            <a:off x="25" y="4522200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#1 Kotlin - Properties: val, var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http://kotlinlang.org/docs/reference/properties.html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vs</a:t>
            </a:r>
            <a:endParaRPr/>
          </a:p>
        </p:txBody>
      </p:sp>
      <p:pic>
        <p:nvPicPr>
          <p:cNvPr descr="kotlin.png" id="162" name="Google Shape;16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749" y="498190"/>
            <a:ext cx="1537800" cy="466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.png" id="163" name="Google Shape;16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925" y="419688"/>
            <a:ext cx="1018841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