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88"/>
  </p:normalViewPr>
  <p:slideViewPr>
    <p:cSldViewPr snapToGrid="0" snapToObjects="1">
      <p:cViewPr varScale="1">
        <p:scale>
          <a:sx n="101" d="100"/>
          <a:sy n="101" d="100"/>
        </p:scale>
        <p:origin x="23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09349028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5726113"/>
          </a:xfrm>
          <a:prstGeom prst="rect">
            <a:avLst/>
          </a:prstGeom>
        </p:spPr>
        <p:txBody>
          <a:bodyPr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rgbClr val="7BDB45"/>
                </a:solidFill>
                <a:latin typeface="Bitwise"/>
                <a:ea typeface="Bitwise"/>
                <a:cs typeface="Bitwise"/>
                <a:sym typeface="Bitwise"/>
              </a:rPr>
              <a:t>Nullp</a:t>
            </a:r>
            <a:r>
              <a:rPr sz="8000" dirty="0">
                <a:solidFill>
                  <a:srgbClr val="7BDB45"/>
                </a:solidFill>
                <a:latin typeface="Elite Hacker (Corroded)"/>
                <a:ea typeface="Elite Hacker (Corroded)"/>
                <a:cs typeface="Elite Hacker (Corroded)"/>
                <a:sym typeface="Elite Hacker (Corroded)"/>
              </a:rPr>
              <a:t>0</a:t>
            </a:r>
            <a:r>
              <a:rPr sz="8000" dirty="0">
                <a:solidFill>
                  <a:srgbClr val="7BDB45"/>
                </a:solidFill>
                <a:latin typeface="Bitwise"/>
                <a:ea typeface="Bitwise"/>
                <a:cs typeface="Bitwise"/>
                <a:sym typeface="Bitwise"/>
              </a:rPr>
              <a:t>inter’s Glorious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rgbClr val="7BDB45"/>
                </a:solidFill>
                <a:latin typeface="Bitwise"/>
                <a:ea typeface="Bitwise"/>
                <a:cs typeface="Bitwise"/>
                <a:sym typeface="Bitwise"/>
              </a:rPr>
              <a:t>Intro to Buffer_Overflows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12471" y="2275205"/>
            <a:ext cx="1026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54F90E"/>
                </a:solidFill>
                <a:latin typeface="Bitwise"/>
                <a:ea typeface="Bitwise"/>
                <a:cs typeface="Bitwise"/>
                <a:sym typeface="Bitwis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54F90E"/>
                </a:solidFill>
              </a:rPr>
              <a:t>So what happens when we input to the buffer?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39470" lvl="0" indent="-339470" defTabSz="578358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2772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Buffer only holds so much data</a:t>
            </a:r>
          </a:p>
          <a:p>
            <a:pPr marL="1219580" lvl="2" indent="-339470" defTabSz="578358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2772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If filled with more than it can hold, gets written past onto stack</a:t>
            </a:r>
          </a:p>
          <a:p>
            <a:pPr marL="339470" lvl="0" indent="-339470" defTabSz="578358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2772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If we put 11 A’s in a 10 char buffer, we write 1 byte past buffer</a:t>
            </a:r>
          </a:p>
          <a:p>
            <a:pPr marL="1219580" lvl="2" indent="-339470" defTabSz="578358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2772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notice value of overwriteME</a:t>
            </a:r>
          </a:p>
          <a:p>
            <a:pPr marL="339470" lvl="0" indent="-339470" defTabSz="578358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989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They don’t think it be like it do but it is</a:t>
            </a:r>
          </a:p>
        </p:txBody>
      </p:sp>
      <p:graphicFrame>
        <p:nvGraphicFramePr>
          <p:cNvPr id="62" name="Table 62"/>
          <p:cNvGraphicFramePr/>
          <p:nvPr>
            <p:extLst>
              <p:ext uri="{D42A27DB-BD31-4B8C-83A1-F6EECF244321}">
                <p14:modId xmlns:p14="http://schemas.microsoft.com/office/powerpoint/2010/main" val="1621444736"/>
              </p:ext>
            </p:extLst>
          </p:nvPr>
        </p:nvGraphicFramePr>
        <p:xfrm>
          <a:off x="6718300" y="2590800"/>
          <a:ext cx="5334000" cy="7054643"/>
        </p:xfrm>
        <a:graphic>
          <a:graphicData uri="http://schemas.openxmlformats.org/drawingml/2006/table">
            <a:tbl>
              <a:tblPr firstRow="1" firstCol="1">
                <a:tableStyleId>{4C3C2611-4C71-4FC5-86AE-919BDF0F9419}</a:tableStyleId>
              </a:tblPr>
              <a:tblGrid>
                <a:gridCol w="2667000"/>
                <a:gridCol w="2667000"/>
              </a:tblGrid>
              <a:tr h="612413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Addresses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Contents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413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0xFFFFFA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dirty="0">
                          <a:solidFill>
                            <a:sysClr val="windowText" lastClr="000000"/>
                          </a:solidFill>
                        </a:rPr>
                        <a:t>buff[0] = A (0x41)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12413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0xFFFFF9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dirty="0">
                          <a:solidFill>
                            <a:sysClr val="windowText" lastClr="000000"/>
                          </a:solidFill>
                        </a:rPr>
                        <a:t>buff[1] = A (0x41)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12413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0xFFFFF8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dirty="0">
                          <a:solidFill>
                            <a:sysClr val="windowText" lastClr="000000"/>
                          </a:solidFill>
                        </a:rPr>
                        <a:t>buff[2] = A (0x41)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12413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.
.
.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>
                          <a:solidFill>
                            <a:sysClr val="windowText" lastClr="000000"/>
                          </a:solidFill>
                        </a:rPr>
                        <a:t>.
.
.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12413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0xFFFFF0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dirty="0">
                          <a:solidFill>
                            <a:sysClr val="windowText" lastClr="000000"/>
                          </a:solidFill>
                        </a:rPr>
                        <a:t>buff[9] = A (0x41)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12413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0xFFFFEF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900" dirty="0">
                          <a:solidFill>
                            <a:sysClr val="windowText" lastClr="000000"/>
                          </a:solidFill>
                        </a:rPr>
                        <a:t>overwriteMe = A (0x41)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12413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0xFFFFEB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ysClr val="windowText" lastClr="000000"/>
                          </a:solidFill>
                        </a:rPr>
                        <a:t>OtherStuff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12413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0xFFFFE7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ysClr val="windowText" lastClr="000000"/>
                          </a:solidFill>
                        </a:rPr>
                        <a:t>More Stuff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12413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0xFFFFE3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ysClr val="windowText" lastClr="000000"/>
                          </a:solidFill>
                        </a:rPr>
                        <a:t>Even More Stuff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30513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0xFFFFDF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Probably a return address
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1" build="p" bldLvl="5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overwriteMe overwritten with 11th A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Ascii / Unicode gets converted to hex to be stored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Poor buffer means near full control of stack with overflows</a:t>
            </a:r>
          </a:p>
        </p:txBody>
      </p:sp>
      <p:graphicFrame>
        <p:nvGraphicFramePr>
          <p:cNvPr id="65" name="Table 65"/>
          <p:cNvGraphicFramePr/>
          <p:nvPr>
            <p:extLst>
              <p:ext uri="{D42A27DB-BD31-4B8C-83A1-F6EECF244321}">
                <p14:modId xmlns:p14="http://schemas.microsoft.com/office/powerpoint/2010/main" val="741760927"/>
              </p:ext>
            </p:extLst>
          </p:nvPr>
        </p:nvGraphicFramePr>
        <p:xfrm>
          <a:off x="6718300" y="2590800"/>
          <a:ext cx="5334000" cy="7043000"/>
        </p:xfrm>
        <a:graphic>
          <a:graphicData uri="http://schemas.openxmlformats.org/drawingml/2006/table">
            <a:tbl>
              <a:tblPr firstRow="1" firstCol="1">
                <a:tableStyleId>{4C3C2611-4C71-4FC5-86AE-919BDF0F9419}</a:tableStyleId>
              </a:tblPr>
              <a:tblGrid>
                <a:gridCol w="2667000"/>
                <a:gridCol w="2667000"/>
              </a:tblGrid>
              <a:tr h="61184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Addresses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Contents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184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0xFFFFFA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dirty="0">
                          <a:solidFill>
                            <a:sysClr val="windowText" lastClr="000000"/>
                          </a:solidFill>
                        </a:rPr>
                        <a:t>buff[0] = A (0x41)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1184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0xFFFFF9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dirty="0">
                          <a:solidFill>
                            <a:sysClr val="windowText" lastClr="000000"/>
                          </a:solidFill>
                        </a:rPr>
                        <a:t>buff[1] = A (0x41)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1184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0xFFFFF8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dirty="0">
                          <a:solidFill>
                            <a:sysClr val="windowText" lastClr="000000"/>
                          </a:solidFill>
                        </a:rPr>
                        <a:t>buff[2] = A (0x41)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1184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>
                          <a:solidFill>
                            <a:srgbClr val="FFFFFF"/>
                          </a:solidFill>
                        </a:rPr>
                        <a:t>.
.
.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>
                          <a:solidFill>
                            <a:sysClr val="windowText" lastClr="000000"/>
                          </a:solidFill>
                        </a:rPr>
                        <a:t>.
.
.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1184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0xFFFFF0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dirty="0">
                          <a:solidFill>
                            <a:sysClr val="windowText" lastClr="000000"/>
                          </a:solidFill>
                        </a:rPr>
                        <a:t>buff[9] = A (0x41)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1184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0xFFFFEF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900" dirty="0">
                          <a:solidFill>
                            <a:sysClr val="windowText" lastClr="000000"/>
                          </a:solidFill>
                        </a:rPr>
                        <a:t>overwriteMe = A (0x41)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1184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0xFFFFEB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ysClr val="windowText" lastClr="000000"/>
                          </a:solidFill>
                        </a:rPr>
                        <a:t>OtherStuff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1184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0xFFFFE7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ysClr val="windowText" lastClr="000000"/>
                          </a:solidFill>
                        </a:rPr>
                        <a:t>More Stuff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1184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0xFFFFE3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ysClr val="windowText" lastClr="000000"/>
                          </a:solidFill>
                        </a:rPr>
                        <a:t>Even More Stuff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067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0xFFFFDF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Probably a return address
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0" defTabSz="525779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54F90E"/>
                </a:solidFill>
                <a:latin typeface="Bitwise"/>
                <a:ea typeface="Bitwise"/>
                <a:cs typeface="Bitwise"/>
                <a:sym typeface="Bitwise"/>
              </a:rPr>
              <a:t>So what happens when we input to the buffer?</a:t>
            </a:r>
          </a:p>
          <a:p>
            <a:pPr lvl="0" defTabSz="525779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54F90E"/>
                </a:solidFill>
                <a:latin typeface="Bitwise"/>
                <a:ea typeface="Bitwise"/>
                <a:cs typeface="Bitwise"/>
                <a:sym typeface="Bitwise"/>
              </a:rPr>
              <a:t>-Continued-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1" build="p" bldLvl="5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body" idx="1"/>
          </p:nvPr>
        </p:nvSpPr>
        <p:spPr>
          <a:xfrm>
            <a:off x="952500" y="876300"/>
            <a:ext cx="11099800" cy="8001000"/>
          </a:xfrm>
          <a:prstGeom prst="rect">
            <a:avLst/>
          </a:prstGeom>
        </p:spPr>
        <p:txBody>
          <a:bodyPr anchor="t"/>
          <a:lstStyle/>
          <a:p>
            <a:pPr marL="444500" lvl="0" indent="-44450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Malicious user can exploit control of stack to do as they please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bypass checks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escape program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get shell</a:t>
            </a:r>
          </a:p>
          <a:p>
            <a:pPr marL="444500" lvl="0" indent="-44450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All of this is great but how exactly can it be done? There are a couple of methods but my favorite is….</a:t>
            </a:r>
          </a:p>
          <a:p>
            <a:pPr marL="0" lvl="6" indent="266700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54F90E"/>
                </a:solidFill>
                <a:latin typeface="Bitwise"/>
                <a:ea typeface="Bitwise"/>
                <a:cs typeface="Bitwise"/>
                <a:sym typeface="Bitwise"/>
              </a:rPr>
              <a:t>PYTHON yayyyyy</a:t>
            </a:r>
            <a:r>
              <a:rPr sz="1000">
                <a:solidFill>
                  <a:srgbClr val="54F90E"/>
                </a:solidFill>
                <a:latin typeface="Bitwise"/>
                <a:ea typeface="Bitwise"/>
                <a:cs typeface="Bitwise"/>
                <a:sym typeface="Bitwise"/>
              </a:rPr>
              <a:t>lmao</a:t>
            </a:r>
            <a:r>
              <a:rPr sz="7600">
                <a:solidFill>
                  <a:srgbClr val="54F90E"/>
                </a:solidFill>
                <a:latin typeface="Bitwise"/>
                <a:ea typeface="Bitwise"/>
                <a:cs typeface="Bitwise"/>
                <a:sym typeface="Bitwise"/>
              </a:rPr>
              <a:t>!!!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1" build="p" bldLvl="5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4F90E"/>
                </a:solidFill>
                <a:latin typeface="Bitwise"/>
                <a:ea typeface="Bitwise"/>
                <a:cs typeface="Bitwise"/>
                <a:sym typeface="Bitwis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54F90E"/>
                </a:solidFill>
              </a:rPr>
              <a:t>Using Python for Input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can be done in single command and piped to program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Piping of the form:</a:t>
            </a:r>
            <a:r>
              <a:rPr sz="3800">
                <a:solidFill>
                  <a:srgbClr val="54F90E"/>
                </a:solidFill>
                <a:latin typeface="Bitwise"/>
                <a:ea typeface="Bitwise"/>
                <a:cs typeface="Bitwise"/>
                <a:sym typeface="Bitwise"/>
              </a:rPr>
              <a:t> </a:t>
            </a:r>
            <a:r>
              <a:rPr sz="3200">
                <a:solidFill>
                  <a:srgbClr val="54F90E"/>
                </a:solidFill>
                <a:latin typeface="Courier New"/>
                <a:ea typeface="Courier New"/>
                <a:cs typeface="Courier New"/>
                <a:sym typeface="Courier New"/>
              </a:rPr>
              <a:t>&lt;command&gt; | &lt;second command&gt; | &lt;third command&gt;</a:t>
            </a:r>
            <a:r>
              <a:rPr sz="3800">
                <a:solidFill>
                  <a:srgbClr val="54F90E"/>
                </a:solidFill>
                <a:latin typeface="Bitwise"/>
                <a:ea typeface="Bitwise"/>
                <a:cs typeface="Bitwise"/>
                <a:sym typeface="Bitwise"/>
              </a:rPr>
              <a:t> … </a:t>
            </a:r>
            <a:r>
              <a:rPr sz="380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etc</a:t>
            </a:r>
            <a:endParaRPr sz="3800">
              <a:solidFill>
                <a:srgbClr val="54F90E"/>
              </a:solidFill>
              <a:latin typeface="Bitwise"/>
              <a:ea typeface="Bitwise"/>
              <a:cs typeface="Bitwise"/>
              <a:sym typeface="Bitwise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Can reverse “ and ‘ as long as used consistently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0" fill="hold" grpId="1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1" build="p" bldLvl="5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4F90E"/>
                </a:solidFill>
                <a:latin typeface="Bitwise"/>
                <a:ea typeface="Bitwise"/>
                <a:cs typeface="Bitwise"/>
                <a:sym typeface="Bitwis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54F90E"/>
                </a:solidFill>
              </a:rPr>
              <a:t>The specifics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1041400" y="25971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426719" lvl="0" indent="-426719" defTabSz="560831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3648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In general it starts like this:</a:t>
            </a:r>
          </a:p>
          <a:p>
            <a:pPr marL="0" lvl="2" indent="853439" defTabSz="560831">
              <a:spcBef>
                <a:spcPts val="20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48">
                <a:solidFill>
                  <a:srgbClr val="54F90E"/>
                </a:solidFill>
                <a:latin typeface="Courier New"/>
                <a:ea typeface="Courier New"/>
                <a:cs typeface="Courier New"/>
                <a:sym typeface="Courier New"/>
              </a:rPr>
              <a:t>python -c “print ‘A’ * &lt;buffer size&gt; + &lt;any extra stuff needed&gt;” | ./&lt;program binary&gt;</a:t>
            </a:r>
          </a:p>
          <a:p>
            <a:pPr marL="426719" lvl="0" indent="-426719" defTabSz="560831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3648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“Why don’t I just type everything manually or generate it and copy and paste?” Two main reasons:</a:t>
            </a:r>
          </a:p>
          <a:p>
            <a:pPr marL="1280159" lvl="2" indent="-426719" defTabSz="560831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3648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buffer not always nice and small</a:t>
            </a:r>
          </a:p>
          <a:p>
            <a:pPr marL="1280159" lvl="2" indent="-426719" defTabSz="560831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3648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not all hex has a character to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1" build="p" bldLvl="5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4F90E"/>
                </a:solidFill>
                <a:latin typeface="Bitwise"/>
                <a:ea typeface="Bitwise"/>
                <a:cs typeface="Bitwise"/>
                <a:sym typeface="Bitwis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54F90E"/>
                </a:solidFill>
              </a:rPr>
              <a:t>example0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requires overwriting integer overwriteMe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goal is to make overwriteMe </a:t>
            </a:r>
            <a:r>
              <a:rPr sz="4500" i="1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anything</a:t>
            </a:r>
            <a:r>
              <a:rPr sz="450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 other than 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not so bad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1" build="p" bldLvl="5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4F90E"/>
                </a:solidFill>
                <a:latin typeface="Bitwise"/>
                <a:ea typeface="Bitwise"/>
                <a:cs typeface="Bitwise"/>
                <a:sym typeface="Bitwis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54F90E"/>
                </a:solidFill>
              </a:rPr>
              <a:t>example1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In example1.c, notice overwriteMe checked against 0x1337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Need to write past 10 char buffer with a </a:t>
            </a:r>
            <a:r>
              <a:rPr sz="3800" i="1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specific value</a:t>
            </a:r>
            <a:r>
              <a:rPr sz="380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 (0x1337)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Take a minute to try it on your own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1" build="p" bldLvl="5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4F90E"/>
                </a:solidFill>
                <a:latin typeface="Bitwise"/>
                <a:ea typeface="Bitwise"/>
                <a:cs typeface="Bitwise"/>
                <a:sym typeface="Bitwis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54F90E"/>
                </a:solidFill>
              </a:rPr>
              <a:t>Solving example1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791209" lvl="1" indent="-395604" defTabSz="519937">
              <a:spcBef>
                <a:spcPts val="3700"/>
              </a:spcBef>
              <a:defRPr sz="1800">
                <a:solidFill>
                  <a:srgbClr val="000000"/>
                </a:solidFill>
              </a:defRPr>
            </a:pPr>
            <a:r>
              <a:rPr sz="3382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Open a terminal (if you have not done so already) and type the command:</a:t>
            </a:r>
          </a:p>
          <a:p>
            <a:pPr marL="0" lvl="2" indent="791209" defTabSz="519937">
              <a:spcBef>
                <a:spcPts val="37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382">
                <a:solidFill>
                  <a:srgbClr val="54F90E"/>
                </a:solidFill>
                <a:latin typeface="Courier New"/>
                <a:ea typeface="Courier New"/>
                <a:cs typeface="Courier New"/>
                <a:sym typeface="Courier New"/>
              </a:rPr>
              <a:t>python -c “print ‘A’ * 10 + ‘\x37\x13’” | ./example1</a:t>
            </a:r>
          </a:p>
          <a:p>
            <a:pPr marL="791209" lvl="0" indent="-395604" defTabSz="519937">
              <a:spcBef>
                <a:spcPts val="3700"/>
              </a:spcBef>
              <a:defRPr sz="1800">
                <a:solidFill>
                  <a:srgbClr val="000000"/>
                </a:solidFill>
              </a:defRPr>
            </a:pPr>
            <a:r>
              <a:rPr sz="3382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So what is going on there?</a:t>
            </a:r>
          </a:p>
          <a:p>
            <a:pPr marL="1390269" lvl="2" indent="-203454" defTabSz="519937">
              <a:spcBef>
                <a:spcPts val="3700"/>
              </a:spcBef>
              <a:buSzPct val="100000"/>
              <a:defRPr sz="1800">
                <a:solidFill>
                  <a:srgbClr val="000000"/>
                </a:solidFill>
              </a:defRPr>
            </a:pPr>
            <a:r>
              <a:rPr sz="3382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 buffer filled with 10 A’s (buff = AAAAAAAAAA) </a:t>
            </a:r>
          </a:p>
          <a:p>
            <a:pPr marL="1390269" lvl="2" indent="-203454" defTabSz="519937">
              <a:spcBef>
                <a:spcPts val="3700"/>
              </a:spcBef>
              <a:buSzPct val="100000"/>
              <a:defRPr sz="1800">
                <a:solidFill>
                  <a:srgbClr val="000000"/>
                </a:solidFill>
              </a:defRPr>
            </a:pPr>
            <a:r>
              <a:rPr sz="3382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 Hex value concatenated to A’s and passed in Little Endian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1" build="p" bldLvl="5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4F90E"/>
                </a:solidFill>
                <a:latin typeface="Bitwise"/>
                <a:ea typeface="Bitwise"/>
                <a:cs typeface="Bitwise"/>
                <a:sym typeface="Bitwis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54F90E"/>
                </a:solidFill>
              </a:rPr>
              <a:t>Hints for example2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example2 requires overwriting a function pointer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figure out on your own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use hints below to figure it out</a:t>
            </a:r>
          </a:p>
          <a:p>
            <a:pPr marL="0" lvl="1" indent="4445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4F90E"/>
                </a:solidFill>
                <a:latin typeface="Courier New"/>
                <a:ea typeface="Courier New"/>
                <a:cs typeface="Courier New"/>
                <a:sym typeface="Courier New"/>
              </a:rPr>
              <a:t>- gdb</a:t>
            </a:r>
          </a:p>
          <a:p>
            <a:pPr marL="0" lvl="1" indent="4445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4F90E"/>
                </a:solidFill>
                <a:latin typeface="Courier New"/>
                <a:ea typeface="Courier New"/>
                <a:cs typeface="Courier New"/>
                <a:sym typeface="Courier New"/>
              </a:rPr>
              <a:t>- b main</a:t>
            </a:r>
          </a:p>
          <a:p>
            <a:pPr marL="0" lvl="1" indent="4445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4F90E"/>
                </a:solidFill>
                <a:latin typeface="Courier New"/>
                <a:ea typeface="Courier New"/>
                <a:cs typeface="Courier New"/>
                <a:sym typeface="Courier New"/>
              </a:rPr>
              <a:t>- p &amp;&lt;function name&gt;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1" build="p" bldLvl="5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4F90E"/>
                </a:solidFill>
                <a:latin typeface="Bitwise"/>
                <a:ea typeface="Bitwise"/>
                <a:cs typeface="Bitwise"/>
                <a:sym typeface="Bitwis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54F90E"/>
                </a:solidFill>
              </a:rPr>
              <a:t>Stack frame precedence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Example in testing0 and testing0.c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Typically buffer always first in stack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followed by vars in </a:t>
            </a:r>
            <a:r>
              <a:rPr sz="4500" i="1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reverse </a:t>
            </a:r>
            <a:r>
              <a:rPr sz="450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order they were declared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set to print values, mess around a bit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1" build="p" bldLvl="5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4F90E"/>
                </a:solidFill>
                <a:latin typeface="Bitwise"/>
                <a:ea typeface="Bitwise"/>
                <a:cs typeface="Bitwise"/>
                <a:sym typeface="Bitwis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54F90E"/>
                </a:solidFill>
              </a:rPr>
              <a:t>morn.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4F90E"/>
                </a:solidFill>
                <a:latin typeface="Bitwise"/>
                <a:ea typeface="Bitwise"/>
                <a:cs typeface="Bitwise"/>
                <a:sym typeface="Bitwis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54F90E"/>
                </a:solidFill>
              </a:rPr>
              <a:t>Extremely Useful Tools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00049" lvl="0" indent="-400049" defTabSz="525779">
              <a:spcBef>
                <a:spcPts val="2700"/>
              </a:spcBef>
              <a:defRPr sz="1800">
                <a:solidFill>
                  <a:srgbClr val="000000"/>
                </a:solidFill>
              </a:defRPr>
            </a:pPr>
            <a:r>
              <a:rPr sz="3239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Several extremely useful tools for overflow, ROP, and reversing:</a:t>
            </a:r>
          </a:p>
          <a:p>
            <a:pPr marL="800100" lvl="1" indent="-400050" defTabSz="525779">
              <a:spcBef>
                <a:spcPts val="2700"/>
              </a:spcBef>
              <a:defRPr sz="1800">
                <a:solidFill>
                  <a:srgbClr val="000000"/>
                </a:solidFill>
              </a:defRPr>
            </a:pPr>
            <a:r>
              <a:rPr sz="3239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GDB - GNU debugger to step through execution</a:t>
            </a:r>
          </a:p>
          <a:p>
            <a:pPr marL="800100" lvl="1" indent="-400050" defTabSz="525779">
              <a:spcBef>
                <a:spcPts val="2700"/>
              </a:spcBef>
              <a:defRPr sz="1800">
                <a:solidFill>
                  <a:srgbClr val="000000"/>
                </a:solidFill>
              </a:defRPr>
            </a:pPr>
            <a:r>
              <a:rPr sz="3239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peda - python based gdb extension to show assembly, registers, stack, etc during execution (nice colors)</a:t>
            </a:r>
          </a:p>
          <a:p>
            <a:pPr marL="800100" lvl="1" indent="-400050" defTabSz="525779">
              <a:spcBef>
                <a:spcPts val="2700"/>
              </a:spcBef>
              <a:defRPr sz="1800">
                <a:solidFill>
                  <a:srgbClr val="000000"/>
                </a:solidFill>
              </a:defRPr>
            </a:pPr>
            <a:r>
              <a:rPr sz="3239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radare2 - disassembler and more, get it from GitHub and </a:t>
            </a:r>
            <a:r>
              <a:rPr sz="3239" i="1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not</a:t>
            </a:r>
            <a:r>
              <a:rPr sz="3239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 from apt repos (repo build severely out of date)</a:t>
            </a:r>
          </a:p>
          <a:p>
            <a:pPr marL="1600200" lvl="3" indent="-400050" defTabSz="525779">
              <a:spcBef>
                <a:spcPts val="2700"/>
              </a:spcBef>
              <a:defRPr sz="1800">
                <a:solidFill>
                  <a:srgbClr val="000000"/>
                </a:solidFill>
              </a:defRPr>
            </a:pPr>
            <a:r>
              <a:rPr sz="3239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- can generate patterns as well (ragg2 -P &lt;len&gt; -r)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1" build="p" bldLvl="5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4F90E"/>
                </a:solidFill>
                <a:latin typeface="Bitwise"/>
                <a:ea typeface="Bitwise"/>
                <a:cs typeface="Bitwise"/>
                <a:sym typeface="Bitwis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54F90E"/>
                </a:solidFill>
              </a:rPr>
              <a:t>Resources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gera’s insecure programming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Hacking the Art of Exploitation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Smashing the Stack for fun and profit  by aleph1 (Phrack Mag)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>
                <a:solidFill>
                  <a:srgbClr val="54F90E"/>
                </a:solidFill>
                <a:latin typeface="Bitwise"/>
                <a:ea typeface="Bitwise"/>
                <a:cs typeface="Bitwise"/>
                <a:sym typeface="Bitwis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54F90E"/>
                </a:solidFill>
              </a:rPr>
              <a:t>The Basics: What Is A Buffer?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54F90E"/>
                </a:solidFill>
                <a:latin typeface="PT Mono"/>
                <a:ea typeface="PT Mono"/>
                <a:cs typeface="PT Mono"/>
                <a:sym typeface="PT Mono"/>
              </a:rPr>
              <a:t>Holds input to program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54F90E"/>
                </a:solidFill>
                <a:latin typeface="PT Mono"/>
                <a:ea typeface="PT Mono"/>
                <a:cs typeface="PT Mono"/>
                <a:sym typeface="PT Mono"/>
              </a:rPr>
              <a:t>Fixed size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54F90E"/>
                </a:solidFill>
                <a:latin typeface="PT Mono"/>
                <a:ea typeface="PT Mono"/>
                <a:cs typeface="PT Mono"/>
                <a:sym typeface="PT Mono"/>
              </a:rPr>
              <a:t>Think arrays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54F90E"/>
                </a:solidFill>
                <a:latin typeface="PT Mono"/>
                <a:ea typeface="PT Mono"/>
                <a:cs typeface="PT Mono"/>
                <a:sym typeface="PT Mono"/>
              </a:rPr>
              <a:t>char buff[10] is buffer of size 10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54F90E"/>
                </a:solidFill>
                <a:latin typeface="PT Mono"/>
                <a:ea typeface="PT Mono"/>
                <a:cs typeface="PT Mono"/>
                <a:sym typeface="PT Mono"/>
              </a:rPr>
              <a:t>usually lack bounds checking (*not always*)</a:t>
            </a:r>
          </a:p>
        </p:txBody>
      </p:sp>
      <p:sp>
        <p:nvSpPr>
          <p:cNvPr id="38" name="Shape 38"/>
          <p:cNvSpPr/>
          <p:nvPr/>
        </p:nvSpPr>
        <p:spPr>
          <a:xfrm>
            <a:off x="6718300" y="2590800"/>
            <a:ext cx="53340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 lvl="0" algn="l" defTabSz="578358">
              <a:defRPr sz="1800">
                <a:solidFill>
                  <a:srgbClr val="000000"/>
                </a:solidFill>
              </a:defRPr>
            </a:pPr>
            <a:r>
              <a:rPr sz="1782" dirty="0">
                <a:solidFill>
                  <a:srgbClr val="54F90E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</a:p>
          <a:p>
            <a:pPr lvl="0" algn="l" defTabSz="578358">
              <a:defRPr sz="1800">
                <a:solidFill>
                  <a:srgbClr val="000000"/>
                </a:solidFill>
              </a:defRPr>
            </a:pPr>
            <a:endParaRPr sz="1782" dirty="0">
              <a:solidFill>
                <a:srgbClr val="54F90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578358">
              <a:defRPr sz="1800">
                <a:solidFill>
                  <a:srgbClr val="000000"/>
                </a:solidFill>
              </a:defRPr>
            </a:pPr>
            <a:r>
              <a:rPr sz="1782" dirty="0">
                <a:solidFill>
                  <a:srgbClr val="54F90E"/>
                </a:solidFill>
                <a:latin typeface="Courier New"/>
                <a:ea typeface="Courier New"/>
                <a:cs typeface="Courier New"/>
                <a:sym typeface="Courier New"/>
              </a:rPr>
              <a:t>int main () {</a:t>
            </a:r>
          </a:p>
          <a:p>
            <a:pPr lvl="1" indent="339470" algn="l" defTabSz="578358">
              <a:defRPr sz="1800">
                <a:solidFill>
                  <a:srgbClr val="000000"/>
                </a:solidFill>
              </a:defRPr>
            </a:pPr>
            <a:endParaRPr sz="1782" b="1" i="1" u="sng" dirty="0">
              <a:solidFill>
                <a:srgbClr val="54F90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1" indent="339470" algn="l" defTabSz="578358">
              <a:defRPr sz="1800">
                <a:solidFill>
                  <a:srgbClr val="000000"/>
                </a:solidFill>
              </a:defRPr>
            </a:pPr>
            <a:r>
              <a:rPr sz="1782" b="1" i="1" u="sng" dirty="0">
                <a:solidFill>
                  <a:srgbClr val="54F90E"/>
                </a:solidFill>
                <a:latin typeface="Courier New"/>
                <a:ea typeface="Courier New"/>
                <a:cs typeface="Courier New"/>
                <a:sym typeface="Courier New"/>
              </a:rPr>
              <a:t>char buff[10];</a:t>
            </a:r>
          </a:p>
          <a:p>
            <a:pPr lvl="1" indent="339470" algn="l" defTabSz="578358">
              <a:defRPr sz="1800">
                <a:solidFill>
                  <a:srgbClr val="000000"/>
                </a:solidFill>
              </a:defRPr>
            </a:pPr>
            <a:endParaRPr sz="1782" dirty="0">
              <a:solidFill>
                <a:srgbClr val="54F90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1" indent="339470" algn="l" defTabSz="578358">
              <a:defRPr sz="1800">
                <a:solidFill>
                  <a:srgbClr val="000000"/>
                </a:solidFill>
              </a:defRPr>
            </a:pPr>
            <a:r>
              <a:rPr sz="1782" dirty="0">
                <a:solidFill>
                  <a:srgbClr val="54F90E"/>
                </a:solidFill>
                <a:latin typeface="Courier New"/>
                <a:ea typeface="Courier New"/>
                <a:cs typeface="Courier New"/>
                <a:sym typeface="Courier New"/>
              </a:rPr>
              <a:t>int overwriteMe = 0;</a:t>
            </a:r>
          </a:p>
          <a:p>
            <a:pPr lvl="1" indent="339470" algn="l" defTabSz="578358">
              <a:defRPr sz="1800">
                <a:solidFill>
                  <a:srgbClr val="000000"/>
                </a:solidFill>
              </a:defRPr>
            </a:pPr>
            <a:endParaRPr sz="1782" dirty="0">
              <a:solidFill>
                <a:srgbClr val="54F90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3" indent="678941" algn="l" defTabSz="578358">
              <a:defRPr sz="1800">
                <a:solidFill>
                  <a:srgbClr val="000000"/>
                </a:solidFill>
              </a:defRPr>
            </a:pPr>
            <a:r>
              <a:rPr sz="1782" b="1" i="1" u="sng" dirty="0">
                <a:solidFill>
                  <a:srgbClr val="54F90E"/>
                </a:solidFill>
                <a:latin typeface="Courier New"/>
                <a:ea typeface="Courier New"/>
                <a:cs typeface="Courier New"/>
                <a:sym typeface="Courier New"/>
              </a:rPr>
              <a:t>scanf(“%s”,buff);</a:t>
            </a:r>
          </a:p>
          <a:p>
            <a:pPr lvl="3" indent="678941" algn="l" defTabSz="578358">
              <a:defRPr sz="1800">
                <a:solidFill>
                  <a:srgbClr val="000000"/>
                </a:solidFill>
              </a:defRPr>
            </a:pPr>
            <a:endParaRPr sz="1782" dirty="0">
              <a:solidFill>
                <a:srgbClr val="54F90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3" indent="678941" algn="l" defTabSz="578358">
              <a:defRPr sz="1800">
                <a:solidFill>
                  <a:srgbClr val="000000"/>
                </a:solidFill>
              </a:defRPr>
            </a:pPr>
            <a:r>
              <a:rPr sz="1782" dirty="0">
                <a:solidFill>
                  <a:srgbClr val="54F90E"/>
                </a:solidFill>
                <a:latin typeface="Courier New"/>
                <a:ea typeface="Courier New"/>
                <a:cs typeface="Courier New"/>
                <a:sym typeface="Courier New"/>
              </a:rPr>
              <a:t>if(overwriteMe != 0x1337){</a:t>
            </a:r>
          </a:p>
          <a:p>
            <a:pPr lvl="5" indent="1131569" algn="l" defTabSz="578358">
              <a:defRPr sz="1800">
                <a:solidFill>
                  <a:srgbClr val="000000"/>
                </a:solidFill>
              </a:defRPr>
            </a:pPr>
            <a:endParaRPr sz="1782" dirty="0">
              <a:solidFill>
                <a:srgbClr val="54F90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5" indent="1131569" algn="l" defTabSz="578358">
              <a:defRPr sz="1800">
                <a:solidFill>
                  <a:srgbClr val="000000"/>
                </a:solidFill>
              </a:defRPr>
            </a:pPr>
            <a:r>
              <a:rPr sz="1782" dirty="0">
                <a:solidFill>
                  <a:srgbClr val="54F90E"/>
                </a:solidFill>
                <a:latin typeface="Courier New"/>
                <a:ea typeface="Courier New"/>
                <a:cs typeface="Courier New"/>
                <a:sym typeface="Courier New"/>
              </a:rPr>
              <a:t>printf(“Sorry, you failed\n”);</a:t>
            </a:r>
          </a:p>
          <a:p>
            <a:pPr lvl="5" indent="1131569" algn="l" defTabSz="578358">
              <a:defRPr sz="1800">
                <a:solidFill>
                  <a:srgbClr val="000000"/>
                </a:solidFill>
              </a:defRPr>
            </a:pPr>
            <a:endParaRPr sz="1782" dirty="0">
              <a:solidFill>
                <a:srgbClr val="54F90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5" indent="1131569" algn="l" defTabSz="578358">
              <a:defRPr sz="1800">
                <a:solidFill>
                  <a:srgbClr val="000000"/>
                </a:solidFill>
              </a:defRPr>
            </a:pPr>
            <a:r>
              <a:rPr sz="1782" dirty="0">
                <a:solidFill>
                  <a:srgbClr val="54F90E"/>
                </a:solidFill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</a:p>
          <a:p>
            <a:pPr lvl="5" indent="1131569" algn="l" defTabSz="578358">
              <a:defRPr sz="1800">
                <a:solidFill>
                  <a:srgbClr val="000000"/>
                </a:solidFill>
              </a:defRPr>
            </a:pPr>
            <a:endParaRPr sz="1782" dirty="0">
              <a:solidFill>
                <a:srgbClr val="54F90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3" indent="678941" algn="l" defTabSz="578358">
              <a:defRPr sz="1800">
                <a:solidFill>
                  <a:srgbClr val="000000"/>
                </a:solidFill>
              </a:defRPr>
            </a:pPr>
            <a:r>
              <a:rPr sz="1782" dirty="0">
                <a:solidFill>
                  <a:srgbClr val="54F90E"/>
                </a:solidFill>
                <a:latin typeface="Courier New"/>
                <a:ea typeface="Courier New"/>
                <a:cs typeface="Courier New"/>
                <a:sym typeface="Courier New"/>
              </a:rPr>
              <a:t>else {</a:t>
            </a:r>
          </a:p>
          <a:p>
            <a:pPr lvl="5" indent="1131569" algn="l" defTabSz="578358">
              <a:defRPr sz="1800">
                <a:solidFill>
                  <a:srgbClr val="000000"/>
                </a:solidFill>
              </a:defRPr>
            </a:pPr>
            <a:endParaRPr sz="1782" dirty="0">
              <a:solidFill>
                <a:srgbClr val="54F90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5" indent="1131569" algn="l" defTabSz="578358">
              <a:defRPr sz="1800">
                <a:solidFill>
                  <a:srgbClr val="000000"/>
                </a:solidFill>
              </a:defRPr>
            </a:pPr>
            <a:r>
              <a:rPr sz="1782" dirty="0">
                <a:solidFill>
                  <a:srgbClr val="54F90E"/>
                </a:solidFill>
                <a:latin typeface="Courier New"/>
                <a:ea typeface="Courier New"/>
                <a:cs typeface="Courier New"/>
                <a:sym typeface="Courier New"/>
              </a:rPr>
              <a:t>printf(“Success!\n”);</a:t>
            </a:r>
          </a:p>
          <a:p>
            <a:pPr lvl="3" indent="678941" algn="l" defTabSz="578358">
              <a:defRPr sz="1800">
                <a:solidFill>
                  <a:srgbClr val="000000"/>
                </a:solidFill>
              </a:defRPr>
            </a:pPr>
            <a:endParaRPr sz="1782" dirty="0">
              <a:solidFill>
                <a:srgbClr val="54F90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3" indent="678941" algn="l" defTabSz="578358">
              <a:defRPr sz="1800">
                <a:solidFill>
                  <a:srgbClr val="000000"/>
                </a:solidFill>
              </a:defRPr>
            </a:pPr>
            <a:r>
              <a:rPr sz="1782" dirty="0">
                <a:solidFill>
                  <a:srgbClr val="54F90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3" indent="678941" algn="l" defTabSz="578358">
              <a:defRPr sz="1800">
                <a:solidFill>
                  <a:srgbClr val="000000"/>
                </a:solidFill>
              </a:defRPr>
            </a:pPr>
            <a:endParaRPr sz="1782" dirty="0">
              <a:solidFill>
                <a:srgbClr val="54F90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3" indent="678941" algn="l" defTabSz="578358">
              <a:defRPr sz="1800">
                <a:solidFill>
                  <a:srgbClr val="000000"/>
                </a:solidFill>
              </a:defRPr>
            </a:pPr>
            <a:r>
              <a:rPr sz="1782" dirty="0">
                <a:solidFill>
                  <a:srgbClr val="54F90E"/>
                </a:solidFill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</a:p>
          <a:p>
            <a:pPr lvl="2" indent="452627" algn="l" defTabSz="578358">
              <a:defRPr sz="1800">
                <a:solidFill>
                  <a:srgbClr val="000000"/>
                </a:solidFill>
              </a:defRPr>
            </a:pPr>
            <a:r>
              <a:rPr sz="1782" dirty="0">
                <a:solidFill>
                  <a:srgbClr val="54F90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 build="p" bldLvl="5" animBg="1" advAuto="0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54F90E"/>
                </a:solidFill>
                <a:latin typeface="Bitwise"/>
                <a:ea typeface="Bitwise"/>
                <a:cs typeface="Bitwise"/>
                <a:sym typeface="Bitwis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54F90E"/>
                </a:solidFill>
              </a:rPr>
              <a:t>What goes on in the background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91159" lvl="0" indent="-391159" defTabSz="514095">
              <a:spcBef>
                <a:spcPts val="3600"/>
              </a:spcBef>
              <a:defRPr sz="1800">
                <a:solidFill>
                  <a:srgbClr val="000000"/>
                </a:solidFill>
              </a:defRPr>
            </a:pPr>
            <a:r>
              <a:rPr sz="3343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Function calls create a frame on stack</a:t>
            </a:r>
          </a:p>
          <a:p>
            <a:pPr marL="1173480" lvl="2" indent="-391159" defTabSz="514095">
              <a:spcBef>
                <a:spcPts val="3600"/>
              </a:spcBef>
              <a:defRPr sz="1800">
                <a:solidFill>
                  <a:srgbClr val="000000"/>
                </a:solidFill>
              </a:defRPr>
            </a:pPr>
            <a:r>
              <a:rPr sz="3343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Think of stack like “plates” of memory</a:t>
            </a:r>
          </a:p>
          <a:p>
            <a:pPr marL="1955800" lvl="4" indent="-391159" defTabSz="514095">
              <a:spcBef>
                <a:spcPts val="3600"/>
              </a:spcBef>
              <a:defRPr sz="1800">
                <a:solidFill>
                  <a:srgbClr val="000000"/>
                </a:solidFill>
              </a:defRPr>
            </a:pPr>
            <a:r>
              <a:rPr sz="3343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holds buffer</a:t>
            </a:r>
          </a:p>
          <a:p>
            <a:pPr marL="1955800" lvl="4" indent="-391159" defTabSz="514095">
              <a:spcBef>
                <a:spcPts val="3600"/>
              </a:spcBef>
              <a:defRPr sz="1800">
                <a:solidFill>
                  <a:srgbClr val="000000"/>
                </a:solidFill>
              </a:defRPr>
            </a:pPr>
            <a:r>
              <a:rPr sz="3343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holds vars</a:t>
            </a:r>
          </a:p>
          <a:p>
            <a:pPr marL="1955800" lvl="4" indent="-391159" defTabSz="514095">
              <a:spcBef>
                <a:spcPts val="3600"/>
              </a:spcBef>
              <a:defRPr sz="1800">
                <a:solidFill>
                  <a:srgbClr val="000000"/>
                </a:solidFill>
              </a:defRPr>
            </a:pPr>
            <a:r>
              <a:rPr sz="3343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holds return addresses</a:t>
            </a:r>
          </a:p>
          <a:p>
            <a:pPr marL="391159" lvl="0" indent="-391159" defTabSz="514095">
              <a:spcBef>
                <a:spcPts val="3600"/>
              </a:spcBef>
              <a:defRPr sz="1800">
                <a:solidFill>
                  <a:srgbClr val="000000"/>
                </a:solidFill>
              </a:defRPr>
            </a:pPr>
            <a:r>
              <a:rPr sz="3343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Buffer Overflow allows writing onto other parts of stack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0" fill="hold" grpId="1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6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fill="hold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fill="hold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600" fill="hold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00" fill="hold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1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4F90E"/>
                </a:solidFill>
                <a:latin typeface="Bitwise"/>
                <a:ea typeface="Bitwise"/>
                <a:cs typeface="Bitwise"/>
                <a:sym typeface="Bitwis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54F90E"/>
                </a:solidFill>
              </a:rPr>
              <a:t>So how does it work?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Buffer has fixed size (usually)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Other vars immediately follow buffer on stack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Writing too much for unchecked buffer allows modifying the stack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Easy to do with </a:t>
            </a:r>
            <a:r>
              <a:rPr sz="3800">
                <a:solidFill>
                  <a:srgbClr val="54F90E"/>
                </a:solidFill>
                <a:latin typeface="Bitwise"/>
                <a:ea typeface="Bitwise"/>
                <a:cs typeface="Bitwise"/>
                <a:sym typeface="Bitwise"/>
              </a:rPr>
              <a:t>PYTHON</a:t>
            </a:r>
            <a:r>
              <a:rPr sz="380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 :D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4F90E"/>
                </a:solidFill>
                <a:latin typeface="Bitwise"/>
                <a:ea typeface="Bitwise"/>
                <a:cs typeface="Bitwise"/>
                <a:sym typeface="Bitwis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54F90E"/>
                </a:solidFill>
              </a:rPr>
              <a:t>Important Stuff!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040" lvl="0" indent="-320040" defTabSz="420624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88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Need to know how many bytes to deal with</a:t>
            </a:r>
          </a:p>
          <a:p>
            <a:pPr marL="320040" lvl="0" indent="-320040" defTabSz="420624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88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Addresses = 4 bytes, Ints = 4 bytes, Chars = 1 byte (language specific, look them up)</a:t>
            </a:r>
          </a:p>
          <a:p>
            <a:pPr marL="320040" lvl="0" indent="-320040" defTabSz="420624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88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1 Byte = 2 Hex digits, e.g. 0xFF is 1 byte, 0xAABB is 2 bytes, etc.</a:t>
            </a:r>
          </a:p>
          <a:p>
            <a:pPr marL="320040" lvl="0" indent="-320040" defTabSz="420624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88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Different architectures use different “endianness” to read hex (next slide)</a:t>
            </a:r>
          </a:p>
          <a:p>
            <a:pPr marL="320040" lvl="0" indent="-320040" defTabSz="420624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88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Depending on compiler, stack smashing protection enabled by default</a:t>
            </a:r>
          </a:p>
          <a:p>
            <a:pPr marL="960120" lvl="2" indent="-320040" defTabSz="420624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88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use compiler flag -fno-stack-protector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1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500">
                <a:solidFill>
                  <a:srgbClr val="54F90E"/>
                </a:solidFill>
                <a:latin typeface="Bitwise"/>
                <a:ea typeface="Bitwise"/>
                <a:cs typeface="Bitwise"/>
                <a:sym typeface="Bitwis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500" dirty="0">
                <a:solidFill>
                  <a:srgbClr val="54F90E"/>
                </a:solidFill>
              </a:rPr>
              <a:t>Very briefly on Endianness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marL="426719" lvl="0" indent="-426719" defTabSz="560831">
              <a:spcBef>
                <a:spcPts val="4000"/>
              </a:spcBef>
              <a:defRPr sz="1800">
                <a:solidFill>
                  <a:srgbClr val="000000"/>
                </a:solidFill>
              </a:defRPr>
            </a:pPr>
            <a:r>
              <a:rPr sz="3648" dirty="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Order computers read hex</a:t>
            </a:r>
          </a:p>
          <a:p>
            <a:pPr marL="426719" lvl="0" indent="-426719" defTabSz="560831">
              <a:spcBef>
                <a:spcPts val="4000"/>
              </a:spcBef>
              <a:defRPr sz="1800">
                <a:solidFill>
                  <a:srgbClr val="000000"/>
                </a:solidFill>
              </a:defRPr>
            </a:pPr>
            <a:r>
              <a:rPr sz="3648" dirty="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two main kinds: consider </a:t>
            </a:r>
            <a:r>
              <a:rPr sz="3648" dirty="0" smtClean="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0xA</a:t>
            </a:r>
            <a:r>
              <a:rPr lang="en-US" sz="3648" dirty="0" smtClean="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BCDEF12</a:t>
            </a:r>
            <a:endParaRPr sz="3648" dirty="0">
              <a:solidFill>
                <a:srgbClr val="54F90E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1280159" lvl="2" indent="-426719" defTabSz="560831">
              <a:spcBef>
                <a:spcPts val="4000"/>
              </a:spcBef>
              <a:defRPr sz="1800">
                <a:solidFill>
                  <a:srgbClr val="000000"/>
                </a:solidFill>
              </a:defRPr>
            </a:pPr>
            <a:r>
              <a:rPr sz="3648" dirty="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Big Endian: human readable</a:t>
            </a:r>
          </a:p>
          <a:p>
            <a:pPr marL="2133600" lvl="4" indent="-426719" defTabSz="560831">
              <a:spcBef>
                <a:spcPts val="4000"/>
              </a:spcBef>
              <a:defRPr sz="1800">
                <a:solidFill>
                  <a:srgbClr val="000000"/>
                </a:solidFill>
              </a:defRPr>
            </a:pPr>
            <a:r>
              <a:rPr sz="3648" dirty="0" smtClean="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0xA</a:t>
            </a:r>
            <a:r>
              <a:rPr lang="en-US" sz="3648" dirty="0" smtClean="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BCDEF12</a:t>
            </a:r>
            <a:r>
              <a:rPr sz="3648" dirty="0" smtClean="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sz="3648" dirty="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-&gt; </a:t>
            </a:r>
            <a:r>
              <a:rPr sz="3648" dirty="0" smtClean="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0xA</a:t>
            </a:r>
            <a:r>
              <a:rPr lang="en-US" sz="3648" dirty="0" smtClean="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BCDEF12</a:t>
            </a:r>
            <a:endParaRPr sz="3648" dirty="0">
              <a:solidFill>
                <a:srgbClr val="54F90E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1280159" lvl="2" indent="-426719" defTabSz="560831">
              <a:spcBef>
                <a:spcPts val="4000"/>
              </a:spcBef>
              <a:defRPr sz="1800">
                <a:solidFill>
                  <a:srgbClr val="000000"/>
                </a:solidFill>
              </a:defRPr>
            </a:pPr>
            <a:r>
              <a:rPr sz="3648" dirty="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Little Endian: </a:t>
            </a:r>
            <a:r>
              <a:rPr lang="en-US" sz="3648" dirty="0" smtClean="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Bytes are reversed</a:t>
            </a:r>
            <a:endParaRPr sz="3648" dirty="0">
              <a:solidFill>
                <a:srgbClr val="54F90E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2133600" lvl="4" indent="-426719" defTabSz="560831">
              <a:spcBef>
                <a:spcPts val="4000"/>
              </a:spcBef>
              <a:defRPr sz="1800">
                <a:solidFill>
                  <a:srgbClr val="000000"/>
                </a:solidFill>
              </a:defRPr>
            </a:pPr>
            <a:r>
              <a:rPr sz="3648" dirty="0" smtClean="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0xA</a:t>
            </a:r>
            <a:r>
              <a:rPr lang="en-US" sz="3648" dirty="0" smtClean="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BCDEF12</a:t>
            </a:r>
            <a:r>
              <a:rPr sz="3648" dirty="0" smtClean="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sz="3648" dirty="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-&gt; </a:t>
            </a:r>
            <a:r>
              <a:rPr sz="3648" dirty="0" smtClean="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0x</a:t>
            </a:r>
            <a:r>
              <a:rPr lang="en-US" sz="3648" dirty="0" smtClean="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12EFCD</a:t>
            </a:r>
            <a:r>
              <a:rPr sz="3648" dirty="0" smtClean="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A</a:t>
            </a:r>
            <a:r>
              <a:rPr lang="en-US" sz="3648" dirty="0" smtClean="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B</a:t>
            </a:r>
            <a:endParaRPr sz="3648" dirty="0">
              <a:solidFill>
                <a:srgbClr val="54F90E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1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4F90E"/>
                </a:solidFill>
                <a:latin typeface="Bitwise"/>
                <a:ea typeface="Bitwise"/>
                <a:cs typeface="Bitwise"/>
                <a:sym typeface="Bitwis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54F90E"/>
                </a:solidFill>
              </a:rPr>
              <a:t>The Code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Take a look at example0 and example0.c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Should be the following:</a:t>
            </a: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4F90E"/>
                </a:solidFill>
                <a:latin typeface="Courier New"/>
                <a:ea typeface="Courier New"/>
                <a:cs typeface="Courier New"/>
                <a:sym typeface="Courier New"/>
              </a:rPr>
              <a:t>//Nullp0inter’s Glorious intro to Buffer Overflows</a:t>
            </a: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4F90E"/>
                </a:solidFill>
                <a:latin typeface="Courier New"/>
                <a:ea typeface="Courier New"/>
                <a:cs typeface="Courier New"/>
                <a:sym typeface="Courier New"/>
              </a:rPr>
              <a:t>//This one is just the basics, the buffer overfloweth with cyber riches yall</a:t>
            </a: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1600">
              <a:solidFill>
                <a:srgbClr val="54F90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4F90E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1600">
              <a:solidFill>
                <a:srgbClr val="54F90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4F90E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</a:p>
          <a:p>
            <a:pPr marL="0" lvl="1" indent="4445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1600">
              <a:solidFill>
                <a:srgbClr val="54F90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1" indent="4445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4F90E"/>
                </a:solidFill>
                <a:latin typeface="Courier New"/>
                <a:ea typeface="Courier New"/>
                <a:cs typeface="Courier New"/>
                <a:sym typeface="Courier New"/>
              </a:rPr>
              <a:t>char buff[10];</a:t>
            </a:r>
          </a:p>
          <a:p>
            <a:pPr marL="0" lvl="1" indent="4445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4F90E"/>
                </a:solidFill>
                <a:latin typeface="Courier New"/>
                <a:ea typeface="Courier New"/>
                <a:cs typeface="Courier New"/>
                <a:sym typeface="Courier New"/>
              </a:rPr>
              <a:t>int overwriteMe = 0;</a:t>
            </a:r>
          </a:p>
          <a:p>
            <a:pPr marL="0" lvl="1" indent="4445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1600">
              <a:solidFill>
                <a:srgbClr val="54F90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1" indent="4445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4F90E"/>
                </a:solidFill>
                <a:latin typeface="Courier New"/>
                <a:ea typeface="Courier New"/>
                <a:cs typeface="Courier New"/>
                <a:sym typeface="Courier New"/>
              </a:rPr>
              <a:t>scanf(“%s”,buff);</a:t>
            </a:r>
          </a:p>
          <a:p>
            <a:pPr marL="0" lvl="1" indent="4445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1600">
              <a:solidFill>
                <a:srgbClr val="54F90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1" indent="4445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4F90E"/>
                </a:solidFill>
                <a:latin typeface="Courier New"/>
                <a:ea typeface="Courier New"/>
                <a:cs typeface="Courier New"/>
                <a:sym typeface="Courier New"/>
              </a:rPr>
              <a:t>if (overwriteMe == 0) {…</a:t>
            </a:r>
          </a:p>
          <a:p>
            <a:pPr lvl="0"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You get the gist of it</a:t>
            </a:r>
          </a:p>
          <a:p>
            <a:pPr marL="0" lvl="1" indent="4445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1600">
              <a:solidFill>
                <a:srgbClr val="54F90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>
                <a:solidFill>
                  <a:srgbClr val="54F90E"/>
                </a:solidFill>
                <a:latin typeface="Bitwise"/>
                <a:ea typeface="Bitwise"/>
                <a:cs typeface="Bitwise"/>
                <a:sym typeface="Bitwis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54F90E"/>
                </a:solidFill>
              </a:rPr>
              <a:t>So what does our stack look like?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Call to function main builds a stack frame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pushes buff and other vars to stack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int overwriteMe stored just below buffer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i="1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grows </a:t>
            </a:r>
            <a:r>
              <a:rPr sz="2400" u="sng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downward</a:t>
            </a:r>
            <a:r>
              <a:rPr sz="240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 to </a:t>
            </a:r>
            <a:r>
              <a:rPr sz="2400" i="1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lower</a:t>
            </a:r>
            <a:r>
              <a:rPr sz="240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 addresses</a:t>
            </a:r>
            <a:endParaRPr sz="2400" i="1">
              <a:solidFill>
                <a:srgbClr val="54F90E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Deals with hex representation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4F90E"/>
                </a:solidFill>
                <a:latin typeface="PT Serif"/>
                <a:ea typeface="PT Serif"/>
                <a:cs typeface="PT Serif"/>
                <a:sym typeface="PT Serif"/>
              </a:rPr>
              <a:t>digits 0-9 and A-F (10-15)</a:t>
            </a:r>
          </a:p>
        </p:txBody>
      </p:sp>
      <p:graphicFrame>
        <p:nvGraphicFramePr>
          <p:cNvPr id="57" name="Table 57"/>
          <p:cNvGraphicFramePr/>
          <p:nvPr>
            <p:extLst>
              <p:ext uri="{D42A27DB-BD31-4B8C-83A1-F6EECF244321}">
                <p14:modId xmlns:p14="http://schemas.microsoft.com/office/powerpoint/2010/main" val="2139981525"/>
              </p:ext>
            </p:extLst>
          </p:nvPr>
        </p:nvGraphicFramePr>
        <p:xfrm>
          <a:off x="6718300" y="2590798"/>
          <a:ext cx="5334000" cy="7048080"/>
        </p:xfrm>
        <a:graphic>
          <a:graphicData uri="http://schemas.openxmlformats.org/drawingml/2006/table">
            <a:tbl>
              <a:tblPr firstRow="1" firstCol="1">
                <a:tableStyleId>{4C3C2611-4C71-4FC5-86AE-919BDF0F9419}</a:tableStyleId>
              </a:tblPr>
              <a:tblGrid>
                <a:gridCol w="2667000"/>
                <a:gridCol w="2667000"/>
              </a:tblGrid>
              <a:tr h="61235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Addresses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Contents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35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0xFFFFFA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ysClr val="windowText" lastClr="000000"/>
                          </a:solidFill>
                        </a:rPr>
                        <a:t>buff[0]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1235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0xFFFFF9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ysClr val="windowText" lastClr="000000"/>
                          </a:solidFill>
                        </a:rPr>
                        <a:t>buff[1]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1235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0xFFFFF8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ysClr val="windowText" lastClr="000000"/>
                          </a:solidFill>
                        </a:rPr>
                        <a:t>buff[2]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1235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.
.
.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>
                          <a:solidFill>
                            <a:sysClr val="windowText" lastClr="000000"/>
                          </a:solidFill>
                        </a:rPr>
                        <a:t>.
.
.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1235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0xFFFFF0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ysClr val="windowText" lastClr="000000"/>
                          </a:solidFill>
                        </a:rPr>
                        <a:t>buff[9]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1235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0xFFFFEF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dirty="0">
                          <a:solidFill>
                            <a:sysClr val="windowText" lastClr="000000"/>
                          </a:solidFill>
                        </a:rPr>
                        <a:t>overwriteMe = 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1235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0xFFFFEB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ysClr val="windowText" lastClr="000000"/>
                          </a:solidFill>
                        </a:rPr>
                        <a:t>OtherStuff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1235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0xFFFFE7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ysClr val="windowText" lastClr="000000"/>
                          </a:solidFill>
                        </a:rPr>
                        <a:t>More Stuff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1235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0xFFFFE3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ysClr val="windowText" lastClr="000000"/>
                          </a:solidFill>
                        </a:rPr>
                        <a:t>Even More Stuff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0162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0xFFFFDF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Probably a return address
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8" name="Shape 58"/>
          <p:cNvSpPr/>
          <p:nvPr/>
        </p:nvSpPr>
        <p:spPr>
          <a:xfrm>
            <a:off x="8557443" y="2027218"/>
            <a:ext cx="165571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solidFill>
                  <a:srgbClr val="00FD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00FDFF"/>
                </a:solidFill>
              </a:rPr>
              <a:t>The Stack: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1" build="p" bldLvl="5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1093</Words>
  <Application>Microsoft Macintosh PowerPoint</Application>
  <PresentationFormat>Custom</PresentationFormat>
  <Paragraphs>213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Bitwise</vt:lpstr>
      <vt:lpstr>Courier New</vt:lpstr>
      <vt:lpstr>Elite Hacker (Corroded)</vt:lpstr>
      <vt:lpstr>Helvetica</vt:lpstr>
      <vt:lpstr>Helvetica Light</vt:lpstr>
      <vt:lpstr>Helvetica Neue</vt:lpstr>
      <vt:lpstr>PT Mono</vt:lpstr>
      <vt:lpstr>PT Serif</vt:lpstr>
      <vt:lpstr>Black</vt:lpstr>
      <vt:lpstr>Nullp0inter’s Glorious Intro to Buffer_Overflows</vt:lpstr>
      <vt:lpstr>morn.</vt:lpstr>
      <vt:lpstr>The Basics: What Is A Buffer?</vt:lpstr>
      <vt:lpstr>What goes on in the background</vt:lpstr>
      <vt:lpstr>So how does it work?</vt:lpstr>
      <vt:lpstr>Important Stuff!</vt:lpstr>
      <vt:lpstr>Very briefly on Endianness</vt:lpstr>
      <vt:lpstr>The Code</vt:lpstr>
      <vt:lpstr>So what does our stack look like?</vt:lpstr>
      <vt:lpstr>So what happens when we input to the buffer?</vt:lpstr>
      <vt:lpstr>So what happens when we input to the buffer? -Continued-</vt:lpstr>
      <vt:lpstr>PowerPoint Presentation</vt:lpstr>
      <vt:lpstr>Using Python for Input</vt:lpstr>
      <vt:lpstr>The specifics</vt:lpstr>
      <vt:lpstr>example0</vt:lpstr>
      <vt:lpstr>example1</vt:lpstr>
      <vt:lpstr>Solving example1</vt:lpstr>
      <vt:lpstr>Hints for example2</vt:lpstr>
      <vt:lpstr>Stack frame precedence</vt:lpstr>
      <vt:lpstr>Extremely Useful Tools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Nullp0inter’s Glorious Intro to Buffer_Overflows</dc:title>
  <cp:lastModifiedBy>Microsoft Office User</cp:lastModifiedBy>
  <cp:revision>6</cp:revision>
  <dcterms:modified xsi:type="dcterms:W3CDTF">2016-04-08T22:01:39Z</dcterms:modified>
</cp:coreProperties>
</file>