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74" r:id="rId4"/>
    <p:sldId id="283" r:id="rId5"/>
    <p:sldId id="282" r:id="rId6"/>
    <p:sldId id="269" r:id="rId7"/>
    <p:sldId id="284" r:id="rId8"/>
    <p:sldId id="285" r:id="rId9"/>
    <p:sldId id="270" r:id="rId10"/>
    <p:sldId id="286" r:id="rId11"/>
    <p:sldId id="281" r:id="rId12"/>
    <p:sldId id="278" r:id="rId13"/>
    <p:sldId id="292" r:id="rId14"/>
    <p:sldId id="287" r:id="rId15"/>
    <p:sldId id="288" r:id="rId16"/>
    <p:sldId id="289" r:id="rId17"/>
    <p:sldId id="290" r:id="rId18"/>
    <p:sldId id="276" r:id="rId19"/>
    <p:sldId id="279"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249" autoAdjust="0"/>
  </p:normalViewPr>
  <p:slideViewPr>
    <p:cSldViewPr snapToGrid="0">
      <p:cViewPr varScale="1">
        <p:scale>
          <a:sx n="63" d="100"/>
          <a:sy n="63"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E5FB5-32CE-42D5-93D3-D74536498900}" type="datetimeFigureOut">
              <a:rPr lang="en-NZ" smtClean="0"/>
              <a:t>23/03/2021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EEC2F-40BC-4A7F-8076-BE67603B8858}" type="slidenum">
              <a:rPr lang="en-NZ" smtClean="0"/>
              <a:t>‹#›</a:t>
            </a:fld>
            <a:endParaRPr lang="en-NZ"/>
          </a:p>
        </p:txBody>
      </p:sp>
    </p:spTree>
    <p:extLst>
      <p:ext uri="{BB962C8B-B14F-4D97-AF65-F5344CB8AC3E}">
        <p14:creationId xmlns:p14="http://schemas.microsoft.com/office/powerpoint/2010/main" val="359982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you should include </a:t>
            </a:r>
            <a:r>
              <a:rPr lang="en-US" sz="1200" b="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relevant implications you can think of. It is expected that you will include implications related to privacy/confidentiality, functionality and usability, as well as at least </a:t>
            </a:r>
            <a:r>
              <a:rPr lang="en-US" sz="1200" b="1" kern="1200" dirty="0">
                <a:solidFill>
                  <a:schemeClr val="tx1"/>
                </a:solidFill>
                <a:effectLst/>
                <a:latin typeface="+mn-lt"/>
                <a:ea typeface="+mn-ea"/>
                <a:cs typeface="+mn-cs"/>
              </a:rPr>
              <a:t>two</a:t>
            </a:r>
            <a:r>
              <a:rPr lang="en-US" sz="1200" kern="1200" dirty="0">
                <a:solidFill>
                  <a:schemeClr val="tx1"/>
                </a:solidFill>
                <a:effectLst/>
                <a:latin typeface="+mn-lt"/>
                <a:ea typeface="+mn-ea"/>
                <a:cs typeface="+mn-cs"/>
              </a:rPr>
              <a:t> other relevant implications. </a:t>
            </a:r>
            <a:endParaRPr lang="en-NZ" sz="1200" kern="1200" dirty="0">
              <a:solidFill>
                <a:schemeClr val="tx1"/>
              </a:solidFill>
              <a:effectLst/>
              <a:latin typeface="+mn-lt"/>
              <a:ea typeface="+mn-ea"/>
              <a:cs typeface="+mn-cs"/>
            </a:endParaRPr>
          </a:p>
          <a:p>
            <a:pPr fontAlgn="ctr"/>
            <a:r>
              <a:rPr lang="en-NZ" sz="1200" kern="1200" dirty="0">
                <a:solidFill>
                  <a:schemeClr val="tx1"/>
                </a:solidFill>
                <a:effectLst/>
                <a:latin typeface="+mn-lt"/>
                <a:ea typeface="+mn-ea"/>
                <a:cs typeface="+mn-cs"/>
              </a:rPr>
              <a:t>These may include a selection from the following:</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social and cultural</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legal and ethical</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intellectual property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privacy and/or confidentiality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accessibility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usability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functionality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aesthetics</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sustainability and future proofing</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end-user considerations</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health and safety</a:t>
            </a:r>
          </a:p>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3</a:t>
            </a:fld>
            <a:endParaRPr lang="en-NZ"/>
          </a:p>
        </p:txBody>
      </p:sp>
    </p:spTree>
    <p:extLst>
      <p:ext uri="{BB962C8B-B14F-4D97-AF65-F5344CB8AC3E}">
        <p14:creationId xmlns:p14="http://schemas.microsoft.com/office/powerpoint/2010/main" val="422123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Apply appropriate data integrity (e.g. field length, data types and/or validation rules) and testing procedures to the database to ensure the following: </a:t>
            </a:r>
            <a:r>
              <a:rPr lang="en-NZ" sz="1200" b="1" kern="1200" dirty="0">
                <a:solidFill>
                  <a:schemeClr val="tx1"/>
                </a:solidFill>
                <a:effectLst/>
                <a:latin typeface="+mn-lt"/>
                <a:ea typeface="+mn-ea"/>
                <a:cs typeface="+mn-cs"/>
              </a:rPr>
              <a:t>(2.3 ACHIEVED)</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accurately entered and stored in the database</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Tables have been correctly linked (correct field links and relationship types)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queries, sorts, filters and/or calculated fields produce expected and accurate results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objects (e.g. reports) are legible and presented according to the end-user requirements </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integrity techniques are functioning as expected </a:t>
            </a:r>
            <a:endParaRPr lang="en-NZ"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Make sure you show evidence of </a:t>
            </a:r>
            <a:r>
              <a:rPr lang="en-US" u="sng" dirty="0"/>
              <a:t>all</a:t>
            </a:r>
            <a:r>
              <a:rPr lang="en-US" u="none" dirty="0"/>
              <a:t> </a:t>
            </a:r>
            <a:r>
              <a:rPr lang="en-US" dirty="0"/>
              <a:t>the</a:t>
            </a:r>
            <a:r>
              <a:rPr lang="en-US" sz="1200" kern="1200" dirty="0">
                <a:solidFill>
                  <a:schemeClr val="tx1"/>
                </a:solidFill>
                <a:effectLst/>
                <a:latin typeface="+mn-lt"/>
                <a:ea typeface="+mn-ea"/>
                <a:cs typeface="+mn-cs"/>
              </a:rPr>
              <a:t> above</a:t>
            </a:r>
            <a:endParaRPr lang="en-NZ" sz="1200" kern="1200" dirty="0">
              <a:solidFill>
                <a:schemeClr val="tx1"/>
              </a:solidFill>
              <a:effectLst/>
              <a:latin typeface="+mn-lt"/>
              <a:ea typeface="+mn-ea"/>
              <a:cs typeface="+mn-cs"/>
            </a:endParaRPr>
          </a:p>
          <a:p>
            <a:endParaRPr lang="en-NZ" dirty="0"/>
          </a:p>
          <a:p>
            <a:r>
              <a:rPr lang="en-US" sz="1200" b="1" kern="1200" dirty="0">
                <a:solidFill>
                  <a:schemeClr val="tx1"/>
                </a:solidFill>
                <a:effectLst/>
                <a:latin typeface="+mn-lt"/>
                <a:ea typeface="+mn-ea"/>
                <a:cs typeface="+mn-cs"/>
              </a:rPr>
              <a:t>(2.3 MERIT)</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Evidence of comprehensive testing with sample data</a:t>
            </a:r>
          </a:p>
          <a:p>
            <a:pPr lvl="0"/>
            <a:r>
              <a:rPr lang="en-US" sz="1200" kern="1200" dirty="0">
                <a:solidFill>
                  <a:schemeClr val="tx1"/>
                </a:solidFill>
                <a:effectLst/>
                <a:latin typeface="+mn-lt"/>
                <a:ea typeface="+mn-ea"/>
                <a:cs typeface="+mn-cs"/>
              </a:rPr>
              <a:t>Use the information you gathered from testing to </a:t>
            </a:r>
            <a:r>
              <a:rPr lang="en-US" sz="1200" u="sng" kern="1200" dirty="0">
                <a:solidFill>
                  <a:schemeClr val="tx1"/>
                </a:solidFill>
                <a:effectLst/>
                <a:latin typeface="+mn-lt"/>
                <a:ea typeface="+mn-ea"/>
                <a:cs typeface="+mn-cs"/>
              </a:rPr>
              <a:t>improve</a:t>
            </a:r>
            <a:r>
              <a:rPr lang="en-US" sz="1200" kern="1200" dirty="0">
                <a:solidFill>
                  <a:schemeClr val="tx1"/>
                </a:solidFill>
                <a:effectLst/>
                <a:latin typeface="+mn-lt"/>
                <a:ea typeface="+mn-ea"/>
                <a:cs typeface="+mn-cs"/>
              </a:rPr>
              <a:t> the database.</a:t>
            </a:r>
            <a:endParaRPr lang="en-NZ" sz="1200" kern="1200" dirty="0">
              <a:solidFill>
                <a:schemeClr val="tx1"/>
              </a:solidFill>
              <a:effectLst/>
              <a:latin typeface="+mn-lt"/>
              <a:ea typeface="+mn-ea"/>
              <a:cs typeface="+mn-cs"/>
            </a:endParaRPr>
          </a:p>
          <a:p>
            <a:pPr lvl="0"/>
            <a:r>
              <a:rPr lang="en-NZ" sz="1200" u="none" kern="1200" dirty="0">
                <a:solidFill>
                  <a:schemeClr val="tx1"/>
                </a:solidFill>
                <a:effectLst/>
                <a:latin typeface="+mn-lt"/>
                <a:ea typeface="+mn-ea"/>
                <a:cs typeface="+mn-cs"/>
              </a:rPr>
              <a:t>e.g. improving the quality and functionality of forms, queries and reports</a:t>
            </a:r>
          </a:p>
          <a:p>
            <a:r>
              <a:rPr lang="en-US" sz="1200" b="1" u="none" kern="1200" dirty="0">
                <a:solidFill>
                  <a:schemeClr val="tx1"/>
                </a:solidFill>
                <a:effectLst/>
                <a:latin typeface="+mn-lt"/>
                <a:ea typeface="+mn-ea"/>
                <a:cs typeface="+mn-cs"/>
              </a:rPr>
              <a:t> </a:t>
            </a:r>
            <a:endParaRPr lang="en-NZ" sz="1200" u="non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(2.3 EXCELLENCE) </a:t>
            </a:r>
            <a:endParaRPr lang="en-NZ" sz="1200" kern="1200" dirty="0">
              <a:solidFill>
                <a:schemeClr val="tx1"/>
              </a:solidFill>
              <a:effectLst/>
              <a:latin typeface="+mn-lt"/>
              <a:ea typeface="+mn-ea"/>
              <a:cs typeface="+mn-cs"/>
            </a:endParaRPr>
          </a:p>
          <a:p>
            <a:r>
              <a:rPr lang="en-NZ" sz="1200" u="none" kern="1200" dirty="0">
                <a:solidFill>
                  <a:schemeClr val="tx1"/>
                </a:solidFill>
                <a:effectLst/>
                <a:latin typeface="+mn-lt"/>
                <a:ea typeface="+mn-ea"/>
                <a:cs typeface="+mn-cs"/>
              </a:rPr>
              <a:t>In addition to testing that ensures the database functions as expected, you must show how you have improved the quality of the database </a:t>
            </a:r>
          </a:p>
          <a:p>
            <a:r>
              <a:rPr lang="en-NZ" sz="1200" u="none" kern="1200" dirty="0">
                <a:solidFill>
                  <a:schemeClr val="tx1"/>
                </a:solidFill>
                <a:effectLst/>
                <a:latin typeface="+mn-lt"/>
                <a:ea typeface="+mn-ea"/>
                <a:cs typeface="+mn-cs"/>
              </a:rPr>
              <a:t>through feedback and cycles of trialling and testing </a:t>
            </a:r>
            <a:r>
              <a:rPr lang="en-NZ" sz="1200" u="sng" kern="1200" dirty="0">
                <a:solidFill>
                  <a:schemeClr val="tx1"/>
                </a:solidFill>
                <a:effectLst/>
                <a:latin typeface="+mn-lt"/>
                <a:ea typeface="+mn-ea"/>
                <a:cs typeface="+mn-cs"/>
              </a:rPr>
              <a:t>repeatedly</a:t>
            </a:r>
            <a:r>
              <a:rPr lang="en-NZ" sz="1200" u="none" kern="1200" dirty="0">
                <a:solidFill>
                  <a:schemeClr val="tx1"/>
                </a:solidFill>
                <a:effectLst/>
                <a:latin typeface="+mn-lt"/>
                <a:ea typeface="+mn-ea"/>
                <a:cs typeface="+mn-cs"/>
              </a:rPr>
              <a:t> throughout the design, development and testing process</a:t>
            </a:r>
            <a:endParaRPr lang="en-NZ" u="none" dirty="0"/>
          </a:p>
        </p:txBody>
      </p:sp>
      <p:sp>
        <p:nvSpPr>
          <p:cNvPr id="4" name="Slide Number Placeholder 3"/>
          <p:cNvSpPr>
            <a:spLocks noGrp="1"/>
          </p:cNvSpPr>
          <p:nvPr>
            <p:ph type="sldNum" sz="quarter" idx="5"/>
          </p:nvPr>
        </p:nvSpPr>
        <p:spPr/>
        <p:txBody>
          <a:bodyPr/>
          <a:lstStyle/>
          <a:p>
            <a:fld id="{EFAEEC2F-40BC-4A7F-8076-BE67603B8858}" type="slidenum">
              <a:rPr lang="en-NZ" smtClean="0"/>
              <a:t>14</a:t>
            </a:fld>
            <a:endParaRPr lang="en-NZ"/>
          </a:p>
        </p:txBody>
      </p:sp>
    </p:spTree>
    <p:extLst>
      <p:ext uri="{BB962C8B-B14F-4D97-AF65-F5344CB8AC3E}">
        <p14:creationId xmlns:p14="http://schemas.microsoft.com/office/powerpoint/2010/main" val="1996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Apply appropriate data integrity (e.g. field length, data types and/or validation rules) and testing procedures to the database to ensure the following: </a:t>
            </a:r>
            <a:r>
              <a:rPr lang="en-NZ" sz="1200" b="1" kern="1200" dirty="0">
                <a:solidFill>
                  <a:schemeClr val="tx1"/>
                </a:solidFill>
                <a:effectLst/>
                <a:latin typeface="+mn-lt"/>
                <a:ea typeface="+mn-ea"/>
                <a:cs typeface="+mn-cs"/>
              </a:rPr>
              <a:t>(2.3 ACHIEVED)</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accurately entered and stored in the database</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Tables have been correctly linked (correct field links and relationship types)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queries, sorts, filters and/or calculated fields produce expected and accurate results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objects (e.g. reports) are legible and presented according to the end-user requirements </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integrity techniques are functioning as expected </a:t>
            </a:r>
            <a:endParaRPr lang="en-NZ"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Make sure you show evidence of </a:t>
            </a:r>
            <a:r>
              <a:rPr lang="en-US" u="sng" dirty="0"/>
              <a:t>all</a:t>
            </a:r>
            <a:r>
              <a:rPr lang="en-US" u="none" dirty="0"/>
              <a:t> </a:t>
            </a:r>
            <a:r>
              <a:rPr lang="en-US" dirty="0"/>
              <a:t>the</a:t>
            </a:r>
            <a:r>
              <a:rPr lang="en-US" sz="1200" kern="1200" dirty="0">
                <a:solidFill>
                  <a:schemeClr val="tx1"/>
                </a:solidFill>
                <a:effectLst/>
                <a:latin typeface="+mn-lt"/>
                <a:ea typeface="+mn-ea"/>
                <a:cs typeface="+mn-cs"/>
              </a:rPr>
              <a:t> above</a:t>
            </a:r>
            <a:endParaRPr lang="en-NZ" sz="1200" kern="1200" dirty="0">
              <a:solidFill>
                <a:schemeClr val="tx1"/>
              </a:solidFill>
              <a:effectLst/>
              <a:latin typeface="+mn-lt"/>
              <a:ea typeface="+mn-ea"/>
              <a:cs typeface="+mn-cs"/>
            </a:endParaRPr>
          </a:p>
          <a:p>
            <a:endParaRPr lang="en-NZ" dirty="0"/>
          </a:p>
          <a:p>
            <a:r>
              <a:rPr lang="en-US" sz="1200" b="1" kern="1200" dirty="0">
                <a:solidFill>
                  <a:schemeClr val="tx1"/>
                </a:solidFill>
                <a:effectLst/>
                <a:latin typeface="+mn-lt"/>
                <a:ea typeface="+mn-ea"/>
                <a:cs typeface="+mn-cs"/>
              </a:rPr>
              <a:t>(2.3 MERIT)</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Evidence of comprehensive testing with sample data</a:t>
            </a:r>
          </a:p>
          <a:p>
            <a:pPr lvl="0"/>
            <a:r>
              <a:rPr lang="en-US" sz="1200" kern="1200" dirty="0">
                <a:solidFill>
                  <a:schemeClr val="tx1"/>
                </a:solidFill>
                <a:effectLst/>
                <a:latin typeface="+mn-lt"/>
                <a:ea typeface="+mn-ea"/>
                <a:cs typeface="+mn-cs"/>
              </a:rPr>
              <a:t>Use the information you gathered from testing to </a:t>
            </a:r>
            <a:r>
              <a:rPr lang="en-US" sz="1200" u="sng" kern="1200" dirty="0">
                <a:solidFill>
                  <a:schemeClr val="tx1"/>
                </a:solidFill>
                <a:effectLst/>
                <a:latin typeface="+mn-lt"/>
                <a:ea typeface="+mn-ea"/>
                <a:cs typeface="+mn-cs"/>
              </a:rPr>
              <a:t>improve</a:t>
            </a:r>
            <a:r>
              <a:rPr lang="en-US" sz="1200" kern="1200" dirty="0">
                <a:solidFill>
                  <a:schemeClr val="tx1"/>
                </a:solidFill>
                <a:effectLst/>
                <a:latin typeface="+mn-lt"/>
                <a:ea typeface="+mn-ea"/>
                <a:cs typeface="+mn-cs"/>
              </a:rPr>
              <a:t> the database.</a:t>
            </a:r>
            <a:endParaRPr lang="en-NZ" sz="1200" kern="1200" dirty="0">
              <a:solidFill>
                <a:schemeClr val="tx1"/>
              </a:solidFill>
              <a:effectLst/>
              <a:latin typeface="+mn-lt"/>
              <a:ea typeface="+mn-ea"/>
              <a:cs typeface="+mn-cs"/>
            </a:endParaRPr>
          </a:p>
          <a:p>
            <a:pPr lvl="0"/>
            <a:r>
              <a:rPr lang="en-NZ" sz="1200" u="none" kern="1200" dirty="0">
                <a:solidFill>
                  <a:schemeClr val="tx1"/>
                </a:solidFill>
                <a:effectLst/>
                <a:latin typeface="+mn-lt"/>
                <a:ea typeface="+mn-ea"/>
                <a:cs typeface="+mn-cs"/>
              </a:rPr>
              <a:t>e.g. improving the quality and functionality of forms, queries and reports</a:t>
            </a:r>
          </a:p>
          <a:p>
            <a:r>
              <a:rPr lang="en-US" sz="1200" b="1" u="none" kern="1200" dirty="0">
                <a:solidFill>
                  <a:schemeClr val="tx1"/>
                </a:solidFill>
                <a:effectLst/>
                <a:latin typeface="+mn-lt"/>
                <a:ea typeface="+mn-ea"/>
                <a:cs typeface="+mn-cs"/>
              </a:rPr>
              <a:t> </a:t>
            </a:r>
            <a:endParaRPr lang="en-NZ" sz="1200" u="non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(2.3 EXCELLENCE) </a:t>
            </a:r>
            <a:endParaRPr lang="en-NZ" sz="1200" kern="1200" dirty="0">
              <a:solidFill>
                <a:schemeClr val="tx1"/>
              </a:solidFill>
              <a:effectLst/>
              <a:latin typeface="+mn-lt"/>
              <a:ea typeface="+mn-ea"/>
              <a:cs typeface="+mn-cs"/>
            </a:endParaRPr>
          </a:p>
          <a:p>
            <a:r>
              <a:rPr lang="en-NZ" sz="1200" u="none" kern="1200" dirty="0">
                <a:solidFill>
                  <a:schemeClr val="tx1"/>
                </a:solidFill>
                <a:effectLst/>
                <a:latin typeface="+mn-lt"/>
                <a:ea typeface="+mn-ea"/>
                <a:cs typeface="+mn-cs"/>
              </a:rPr>
              <a:t>In addition to testing that ensures the database functions as expected, you must show how you have improved the quality of the database </a:t>
            </a:r>
          </a:p>
          <a:p>
            <a:r>
              <a:rPr lang="en-NZ" sz="1200" u="none" kern="1200" dirty="0">
                <a:solidFill>
                  <a:schemeClr val="tx1"/>
                </a:solidFill>
                <a:effectLst/>
                <a:latin typeface="+mn-lt"/>
                <a:ea typeface="+mn-ea"/>
                <a:cs typeface="+mn-cs"/>
              </a:rPr>
              <a:t>through feedback and cycles of trialling and testing </a:t>
            </a:r>
            <a:r>
              <a:rPr lang="en-NZ" sz="1200" u="sng" kern="1200" dirty="0">
                <a:solidFill>
                  <a:schemeClr val="tx1"/>
                </a:solidFill>
                <a:effectLst/>
                <a:latin typeface="+mn-lt"/>
                <a:ea typeface="+mn-ea"/>
                <a:cs typeface="+mn-cs"/>
              </a:rPr>
              <a:t>repeatedly</a:t>
            </a:r>
            <a:r>
              <a:rPr lang="en-NZ" sz="1200" u="none" kern="1200" dirty="0">
                <a:solidFill>
                  <a:schemeClr val="tx1"/>
                </a:solidFill>
                <a:effectLst/>
                <a:latin typeface="+mn-lt"/>
                <a:ea typeface="+mn-ea"/>
                <a:cs typeface="+mn-cs"/>
              </a:rPr>
              <a:t> throughout the design, development and testing process</a:t>
            </a:r>
            <a:endParaRPr lang="en-NZ" u="none" dirty="0"/>
          </a:p>
        </p:txBody>
      </p:sp>
      <p:sp>
        <p:nvSpPr>
          <p:cNvPr id="4" name="Slide Number Placeholder 3"/>
          <p:cNvSpPr>
            <a:spLocks noGrp="1"/>
          </p:cNvSpPr>
          <p:nvPr>
            <p:ph type="sldNum" sz="quarter" idx="5"/>
          </p:nvPr>
        </p:nvSpPr>
        <p:spPr/>
        <p:txBody>
          <a:bodyPr/>
          <a:lstStyle/>
          <a:p>
            <a:fld id="{EFAEEC2F-40BC-4A7F-8076-BE67603B8858}" type="slidenum">
              <a:rPr lang="en-NZ" smtClean="0"/>
              <a:t>15</a:t>
            </a:fld>
            <a:endParaRPr lang="en-NZ"/>
          </a:p>
        </p:txBody>
      </p:sp>
    </p:spTree>
    <p:extLst>
      <p:ext uri="{BB962C8B-B14F-4D97-AF65-F5344CB8AC3E}">
        <p14:creationId xmlns:p14="http://schemas.microsoft.com/office/powerpoint/2010/main" val="168613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Apply appropriate data integrity (e.g. field length, data types and/or validation rules) and testing procedures to the database to ensure the following: </a:t>
            </a:r>
            <a:r>
              <a:rPr lang="en-NZ" sz="1200" b="1" kern="1200" dirty="0">
                <a:solidFill>
                  <a:schemeClr val="tx1"/>
                </a:solidFill>
                <a:effectLst/>
                <a:latin typeface="+mn-lt"/>
                <a:ea typeface="+mn-ea"/>
                <a:cs typeface="+mn-cs"/>
              </a:rPr>
              <a:t>(2.3 ACHIEVED)</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accurately entered and stored in the database</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Tables have been correctly linked (correct field links and relationship types)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queries, sorts, filters and/or calculated fields produce expected and accurate results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objects (e.g. reports) are legible and presented according to the end-user requirements </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integrity techniques are functioning as expected </a:t>
            </a:r>
            <a:endParaRPr lang="en-NZ"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Make sure you show evidence of </a:t>
            </a:r>
            <a:r>
              <a:rPr lang="en-US" u="sng" dirty="0"/>
              <a:t>all</a:t>
            </a:r>
            <a:r>
              <a:rPr lang="en-US" u="none" dirty="0"/>
              <a:t> </a:t>
            </a:r>
            <a:r>
              <a:rPr lang="en-US" dirty="0"/>
              <a:t>the</a:t>
            </a:r>
            <a:r>
              <a:rPr lang="en-US" sz="1200" kern="1200" dirty="0">
                <a:solidFill>
                  <a:schemeClr val="tx1"/>
                </a:solidFill>
                <a:effectLst/>
                <a:latin typeface="+mn-lt"/>
                <a:ea typeface="+mn-ea"/>
                <a:cs typeface="+mn-cs"/>
              </a:rPr>
              <a:t> above</a:t>
            </a:r>
            <a:endParaRPr lang="en-NZ" sz="1200" kern="1200" dirty="0">
              <a:solidFill>
                <a:schemeClr val="tx1"/>
              </a:solidFill>
              <a:effectLst/>
              <a:latin typeface="+mn-lt"/>
              <a:ea typeface="+mn-ea"/>
              <a:cs typeface="+mn-cs"/>
            </a:endParaRPr>
          </a:p>
          <a:p>
            <a:endParaRPr lang="en-NZ" dirty="0"/>
          </a:p>
          <a:p>
            <a:r>
              <a:rPr lang="en-US" sz="1200" b="1" kern="1200" dirty="0">
                <a:solidFill>
                  <a:schemeClr val="tx1"/>
                </a:solidFill>
                <a:effectLst/>
                <a:latin typeface="+mn-lt"/>
                <a:ea typeface="+mn-ea"/>
                <a:cs typeface="+mn-cs"/>
              </a:rPr>
              <a:t>(2.3 MERIT)</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Evidence of comprehensive testing with sample data</a:t>
            </a:r>
          </a:p>
          <a:p>
            <a:pPr lvl="0"/>
            <a:r>
              <a:rPr lang="en-US" sz="1200" kern="1200" dirty="0">
                <a:solidFill>
                  <a:schemeClr val="tx1"/>
                </a:solidFill>
                <a:effectLst/>
                <a:latin typeface="+mn-lt"/>
                <a:ea typeface="+mn-ea"/>
                <a:cs typeface="+mn-cs"/>
              </a:rPr>
              <a:t>Use the information you gathered from testing to </a:t>
            </a:r>
            <a:r>
              <a:rPr lang="en-US" sz="1200" u="sng" kern="1200" dirty="0">
                <a:solidFill>
                  <a:schemeClr val="tx1"/>
                </a:solidFill>
                <a:effectLst/>
                <a:latin typeface="+mn-lt"/>
                <a:ea typeface="+mn-ea"/>
                <a:cs typeface="+mn-cs"/>
              </a:rPr>
              <a:t>improve</a:t>
            </a:r>
            <a:r>
              <a:rPr lang="en-US" sz="1200" kern="1200" dirty="0">
                <a:solidFill>
                  <a:schemeClr val="tx1"/>
                </a:solidFill>
                <a:effectLst/>
                <a:latin typeface="+mn-lt"/>
                <a:ea typeface="+mn-ea"/>
                <a:cs typeface="+mn-cs"/>
              </a:rPr>
              <a:t> the database.</a:t>
            </a:r>
            <a:endParaRPr lang="en-NZ" sz="1200" kern="1200" dirty="0">
              <a:solidFill>
                <a:schemeClr val="tx1"/>
              </a:solidFill>
              <a:effectLst/>
              <a:latin typeface="+mn-lt"/>
              <a:ea typeface="+mn-ea"/>
              <a:cs typeface="+mn-cs"/>
            </a:endParaRPr>
          </a:p>
          <a:p>
            <a:pPr lvl="0"/>
            <a:r>
              <a:rPr lang="en-NZ" sz="1200" u="none" kern="1200" dirty="0">
                <a:solidFill>
                  <a:schemeClr val="tx1"/>
                </a:solidFill>
                <a:effectLst/>
                <a:latin typeface="+mn-lt"/>
                <a:ea typeface="+mn-ea"/>
                <a:cs typeface="+mn-cs"/>
              </a:rPr>
              <a:t>e.g. improving the quality and functionality of forms, queries and reports</a:t>
            </a:r>
          </a:p>
          <a:p>
            <a:r>
              <a:rPr lang="en-US" sz="1200" b="1" u="none" kern="1200" dirty="0">
                <a:solidFill>
                  <a:schemeClr val="tx1"/>
                </a:solidFill>
                <a:effectLst/>
                <a:latin typeface="+mn-lt"/>
                <a:ea typeface="+mn-ea"/>
                <a:cs typeface="+mn-cs"/>
              </a:rPr>
              <a:t> </a:t>
            </a:r>
            <a:endParaRPr lang="en-NZ" sz="1200" u="non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(2.3 EXCELLENCE) </a:t>
            </a:r>
            <a:endParaRPr lang="en-NZ" sz="1200" kern="1200" dirty="0">
              <a:solidFill>
                <a:schemeClr val="tx1"/>
              </a:solidFill>
              <a:effectLst/>
              <a:latin typeface="+mn-lt"/>
              <a:ea typeface="+mn-ea"/>
              <a:cs typeface="+mn-cs"/>
            </a:endParaRPr>
          </a:p>
          <a:p>
            <a:r>
              <a:rPr lang="en-NZ" sz="1200" u="none" kern="1200" dirty="0">
                <a:solidFill>
                  <a:schemeClr val="tx1"/>
                </a:solidFill>
                <a:effectLst/>
                <a:latin typeface="+mn-lt"/>
                <a:ea typeface="+mn-ea"/>
                <a:cs typeface="+mn-cs"/>
              </a:rPr>
              <a:t>In addition to testing that ensures the database functions as expected, you must show how you have improved the quality of the database </a:t>
            </a:r>
          </a:p>
          <a:p>
            <a:r>
              <a:rPr lang="en-NZ" sz="1200" u="none" kern="1200" dirty="0">
                <a:solidFill>
                  <a:schemeClr val="tx1"/>
                </a:solidFill>
                <a:effectLst/>
                <a:latin typeface="+mn-lt"/>
                <a:ea typeface="+mn-ea"/>
                <a:cs typeface="+mn-cs"/>
              </a:rPr>
              <a:t>through feedback and cycles of trialling and testing </a:t>
            </a:r>
            <a:r>
              <a:rPr lang="en-NZ" sz="1200" u="sng" kern="1200" dirty="0">
                <a:solidFill>
                  <a:schemeClr val="tx1"/>
                </a:solidFill>
                <a:effectLst/>
                <a:latin typeface="+mn-lt"/>
                <a:ea typeface="+mn-ea"/>
                <a:cs typeface="+mn-cs"/>
              </a:rPr>
              <a:t>repeatedly</a:t>
            </a:r>
            <a:r>
              <a:rPr lang="en-NZ" sz="1200" u="none" kern="1200" dirty="0">
                <a:solidFill>
                  <a:schemeClr val="tx1"/>
                </a:solidFill>
                <a:effectLst/>
                <a:latin typeface="+mn-lt"/>
                <a:ea typeface="+mn-ea"/>
                <a:cs typeface="+mn-cs"/>
              </a:rPr>
              <a:t> throughout the design, development and testing process</a:t>
            </a:r>
            <a:endParaRPr lang="en-NZ" u="none" dirty="0"/>
          </a:p>
        </p:txBody>
      </p:sp>
      <p:sp>
        <p:nvSpPr>
          <p:cNvPr id="4" name="Slide Number Placeholder 3"/>
          <p:cNvSpPr>
            <a:spLocks noGrp="1"/>
          </p:cNvSpPr>
          <p:nvPr>
            <p:ph type="sldNum" sz="quarter" idx="5"/>
          </p:nvPr>
        </p:nvSpPr>
        <p:spPr/>
        <p:txBody>
          <a:bodyPr/>
          <a:lstStyle/>
          <a:p>
            <a:fld id="{EFAEEC2F-40BC-4A7F-8076-BE67603B8858}" type="slidenum">
              <a:rPr lang="en-NZ" smtClean="0"/>
              <a:t>16</a:t>
            </a:fld>
            <a:endParaRPr lang="en-NZ"/>
          </a:p>
        </p:txBody>
      </p:sp>
    </p:spTree>
    <p:extLst>
      <p:ext uri="{BB962C8B-B14F-4D97-AF65-F5344CB8AC3E}">
        <p14:creationId xmlns:p14="http://schemas.microsoft.com/office/powerpoint/2010/main" val="62159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Apply appropriate data integrity (e.g. field length, data types and/or validation rules) and testing procedures to the database to ensure the following: </a:t>
            </a:r>
            <a:r>
              <a:rPr lang="en-NZ" sz="1200" b="1" kern="1200" dirty="0">
                <a:solidFill>
                  <a:schemeClr val="tx1"/>
                </a:solidFill>
                <a:effectLst/>
                <a:latin typeface="+mn-lt"/>
                <a:ea typeface="+mn-ea"/>
                <a:cs typeface="+mn-cs"/>
              </a:rPr>
              <a:t>(2.3 ACHIEVED)</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accurately entered and stored in the database</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Tables have been correctly linked (correct field links and relationship types)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queries, sorts, filters and/or calculated fields produce expected and accurate results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objects (e.g. reports) are legible and presented according to the end-user requirements </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integrity techniques are functioning as expected </a:t>
            </a:r>
            <a:endParaRPr lang="en-NZ"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Make sure you show evidence of </a:t>
            </a:r>
            <a:r>
              <a:rPr lang="en-US" u="sng" dirty="0"/>
              <a:t>all</a:t>
            </a:r>
            <a:r>
              <a:rPr lang="en-US" u="none" dirty="0"/>
              <a:t> </a:t>
            </a:r>
            <a:r>
              <a:rPr lang="en-US" dirty="0"/>
              <a:t>the</a:t>
            </a:r>
            <a:r>
              <a:rPr lang="en-US" sz="1200" kern="1200" dirty="0">
                <a:solidFill>
                  <a:schemeClr val="tx1"/>
                </a:solidFill>
                <a:effectLst/>
                <a:latin typeface="+mn-lt"/>
                <a:ea typeface="+mn-ea"/>
                <a:cs typeface="+mn-cs"/>
              </a:rPr>
              <a:t> above</a:t>
            </a:r>
            <a:endParaRPr lang="en-NZ" sz="1200" kern="1200" dirty="0">
              <a:solidFill>
                <a:schemeClr val="tx1"/>
              </a:solidFill>
              <a:effectLst/>
              <a:latin typeface="+mn-lt"/>
              <a:ea typeface="+mn-ea"/>
              <a:cs typeface="+mn-cs"/>
            </a:endParaRPr>
          </a:p>
          <a:p>
            <a:endParaRPr lang="en-NZ" dirty="0"/>
          </a:p>
          <a:p>
            <a:r>
              <a:rPr lang="en-US" sz="1200" b="1" kern="1200" dirty="0">
                <a:solidFill>
                  <a:schemeClr val="tx1"/>
                </a:solidFill>
                <a:effectLst/>
                <a:latin typeface="+mn-lt"/>
                <a:ea typeface="+mn-ea"/>
                <a:cs typeface="+mn-cs"/>
              </a:rPr>
              <a:t>(2.3 MERIT)</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Evidence of comprehensive testing with sample data</a:t>
            </a:r>
          </a:p>
          <a:p>
            <a:pPr lvl="0"/>
            <a:r>
              <a:rPr lang="en-US" sz="1200" kern="1200" dirty="0">
                <a:solidFill>
                  <a:schemeClr val="tx1"/>
                </a:solidFill>
                <a:effectLst/>
                <a:latin typeface="+mn-lt"/>
                <a:ea typeface="+mn-ea"/>
                <a:cs typeface="+mn-cs"/>
              </a:rPr>
              <a:t>Use the information you gathered from testing to </a:t>
            </a:r>
            <a:r>
              <a:rPr lang="en-US" sz="1200" u="sng" kern="1200" dirty="0">
                <a:solidFill>
                  <a:schemeClr val="tx1"/>
                </a:solidFill>
                <a:effectLst/>
                <a:latin typeface="+mn-lt"/>
                <a:ea typeface="+mn-ea"/>
                <a:cs typeface="+mn-cs"/>
              </a:rPr>
              <a:t>improve</a:t>
            </a:r>
            <a:r>
              <a:rPr lang="en-US" sz="1200" kern="1200" dirty="0">
                <a:solidFill>
                  <a:schemeClr val="tx1"/>
                </a:solidFill>
                <a:effectLst/>
                <a:latin typeface="+mn-lt"/>
                <a:ea typeface="+mn-ea"/>
                <a:cs typeface="+mn-cs"/>
              </a:rPr>
              <a:t> the database.</a:t>
            </a:r>
            <a:endParaRPr lang="en-NZ" sz="1200" kern="1200" dirty="0">
              <a:solidFill>
                <a:schemeClr val="tx1"/>
              </a:solidFill>
              <a:effectLst/>
              <a:latin typeface="+mn-lt"/>
              <a:ea typeface="+mn-ea"/>
              <a:cs typeface="+mn-cs"/>
            </a:endParaRPr>
          </a:p>
          <a:p>
            <a:pPr lvl="0"/>
            <a:r>
              <a:rPr lang="en-NZ" sz="1200" u="none" kern="1200" dirty="0">
                <a:solidFill>
                  <a:schemeClr val="tx1"/>
                </a:solidFill>
                <a:effectLst/>
                <a:latin typeface="+mn-lt"/>
                <a:ea typeface="+mn-ea"/>
                <a:cs typeface="+mn-cs"/>
              </a:rPr>
              <a:t>e.g. improving the quality and functionality of forms, queries and reports</a:t>
            </a:r>
          </a:p>
          <a:p>
            <a:r>
              <a:rPr lang="en-US" sz="1200" b="1" u="none" kern="1200" dirty="0">
                <a:solidFill>
                  <a:schemeClr val="tx1"/>
                </a:solidFill>
                <a:effectLst/>
                <a:latin typeface="+mn-lt"/>
                <a:ea typeface="+mn-ea"/>
                <a:cs typeface="+mn-cs"/>
              </a:rPr>
              <a:t> </a:t>
            </a:r>
            <a:endParaRPr lang="en-NZ" sz="1200" u="non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(2.3 EXCELLENCE) </a:t>
            </a:r>
            <a:endParaRPr lang="en-NZ" sz="1200" kern="1200" dirty="0">
              <a:solidFill>
                <a:schemeClr val="tx1"/>
              </a:solidFill>
              <a:effectLst/>
              <a:latin typeface="+mn-lt"/>
              <a:ea typeface="+mn-ea"/>
              <a:cs typeface="+mn-cs"/>
            </a:endParaRPr>
          </a:p>
          <a:p>
            <a:r>
              <a:rPr lang="en-NZ" sz="1200" u="none" kern="1200" dirty="0">
                <a:solidFill>
                  <a:schemeClr val="tx1"/>
                </a:solidFill>
                <a:effectLst/>
                <a:latin typeface="+mn-lt"/>
                <a:ea typeface="+mn-ea"/>
                <a:cs typeface="+mn-cs"/>
              </a:rPr>
              <a:t>In addition to testing that ensures the database functions as expected, you must show how you have improved the quality of the database </a:t>
            </a:r>
          </a:p>
          <a:p>
            <a:r>
              <a:rPr lang="en-NZ" sz="1200" u="none" kern="1200" dirty="0">
                <a:solidFill>
                  <a:schemeClr val="tx1"/>
                </a:solidFill>
                <a:effectLst/>
                <a:latin typeface="+mn-lt"/>
                <a:ea typeface="+mn-ea"/>
                <a:cs typeface="+mn-cs"/>
              </a:rPr>
              <a:t>through feedback and cycles of trialling and testing </a:t>
            </a:r>
            <a:r>
              <a:rPr lang="en-NZ" sz="1200" u="sng" kern="1200" dirty="0">
                <a:solidFill>
                  <a:schemeClr val="tx1"/>
                </a:solidFill>
                <a:effectLst/>
                <a:latin typeface="+mn-lt"/>
                <a:ea typeface="+mn-ea"/>
                <a:cs typeface="+mn-cs"/>
              </a:rPr>
              <a:t>repeatedly</a:t>
            </a:r>
            <a:r>
              <a:rPr lang="en-NZ" sz="1200" u="none" kern="1200" dirty="0">
                <a:solidFill>
                  <a:schemeClr val="tx1"/>
                </a:solidFill>
                <a:effectLst/>
                <a:latin typeface="+mn-lt"/>
                <a:ea typeface="+mn-ea"/>
                <a:cs typeface="+mn-cs"/>
              </a:rPr>
              <a:t> throughout the design, development and testing process</a:t>
            </a:r>
            <a:endParaRPr lang="en-NZ" u="none" dirty="0"/>
          </a:p>
        </p:txBody>
      </p:sp>
      <p:sp>
        <p:nvSpPr>
          <p:cNvPr id="4" name="Slide Number Placeholder 3"/>
          <p:cNvSpPr>
            <a:spLocks noGrp="1"/>
          </p:cNvSpPr>
          <p:nvPr>
            <p:ph type="sldNum" sz="quarter" idx="5"/>
          </p:nvPr>
        </p:nvSpPr>
        <p:spPr/>
        <p:txBody>
          <a:bodyPr/>
          <a:lstStyle/>
          <a:p>
            <a:fld id="{EFAEEC2F-40BC-4A7F-8076-BE67603B8858}" type="slidenum">
              <a:rPr lang="en-NZ" smtClean="0"/>
              <a:t>17</a:t>
            </a:fld>
            <a:endParaRPr lang="en-NZ"/>
          </a:p>
        </p:txBody>
      </p:sp>
    </p:spTree>
    <p:extLst>
      <p:ext uri="{BB962C8B-B14F-4D97-AF65-F5344CB8AC3E}">
        <p14:creationId xmlns:p14="http://schemas.microsoft.com/office/powerpoint/2010/main" val="408839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State</a:t>
            </a:r>
            <a:r>
              <a:rPr lang="en-US" dirty="0"/>
              <a:t> </a:t>
            </a:r>
            <a:r>
              <a:rPr lang="en-NZ" dirty="0"/>
              <a:t>the implication and describe what that means in general</a:t>
            </a:r>
          </a:p>
          <a:p>
            <a:r>
              <a:rPr lang="en-NZ" dirty="0"/>
              <a:t>Explain how you addressed it</a:t>
            </a:r>
          </a:p>
          <a:p>
            <a:r>
              <a:rPr lang="en-NZ" dirty="0"/>
              <a:t>Example</a:t>
            </a:r>
            <a:r>
              <a:rPr lang="en-US" dirty="0"/>
              <a:t> </a:t>
            </a:r>
            <a:r>
              <a:rPr lang="en-NZ" dirty="0"/>
              <a:t>to demonstrate how you addressed it in your outcome</a:t>
            </a:r>
          </a:p>
          <a:p>
            <a:r>
              <a:rPr lang="en-NZ" dirty="0"/>
              <a:t>Why</a:t>
            </a:r>
            <a:r>
              <a:rPr lang="en-US" dirty="0"/>
              <a:t> </a:t>
            </a:r>
            <a:r>
              <a:rPr lang="en-NZ" dirty="0"/>
              <a:t>this matters to your audience/end users.</a:t>
            </a:r>
          </a:p>
          <a:p>
            <a:r>
              <a:rPr lang="en-NZ" dirty="0"/>
              <a:t>Need to go beyond demonstrating a simple understanding e.g., point to specific examples where the database has addressed relevant implications</a:t>
            </a:r>
          </a:p>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18</a:t>
            </a:fld>
            <a:endParaRPr lang="en-NZ"/>
          </a:p>
        </p:txBody>
      </p:sp>
    </p:spTree>
    <p:extLst>
      <p:ext uri="{BB962C8B-B14F-4D97-AF65-F5344CB8AC3E}">
        <p14:creationId xmlns:p14="http://schemas.microsoft.com/office/powerpoint/2010/main" val="1015835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Continually improve your database </a:t>
            </a:r>
            <a:r>
              <a:rPr lang="en-US" sz="1200" kern="1200" dirty="0">
                <a:solidFill>
                  <a:schemeClr val="tx1"/>
                </a:solidFill>
                <a:effectLst/>
                <a:latin typeface="+mn-lt"/>
                <a:ea typeface="+mn-ea"/>
                <a:cs typeface="+mn-cs"/>
              </a:rPr>
              <a:t>throughout the process of its design, development, and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You need to have evidence of (screen snips, images and notes) of all tests and improvements you made throughout the process</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There is clear evidence of iterative improvement throughout the design, development, and comprehensive testing</a:t>
            </a:r>
          </a:p>
          <a:p>
            <a:r>
              <a:rPr lang="en-US" sz="1200" kern="1200" dirty="0">
                <a:solidFill>
                  <a:schemeClr val="tx1"/>
                </a:solidFill>
                <a:effectLst/>
                <a:latin typeface="+mn-lt"/>
                <a:ea typeface="+mn-ea"/>
                <a:cs typeface="+mn-cs"/>
              </a:rPr>
              <a:t>Below are some examples:</a:t>
            </a:r>
            <a:endParaRPr lang="en-N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N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Example 1</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Enter just a few records (enough to ensure efficient testing).</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Make any changes necessary.</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are happy that all data is being stored, filtered, queried and/or calculated correctly, import or enter the reminder of the records.</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Finally, check that all these records have been entered correctly. </a:t>
            </a:r>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 </a:t>
            </a:r>
          </a:p>
          <a:p>
            <a:r>
              <a:rPr lang="en-NZ" sz="1200" b="1" kern="1200" dirty="0">
                <a:solidFill>
                  <a:schemeClr val="tx1"/>
                </a:solidFill>
                <a:effectLst/>
                <a:latin typeface="+mn-lt"/>
                <a:ea typeface="+mn-ea"/>
                <a:cs typeface="+mn-cs"/>
              </a:rPr>
              <a:t>Example 2</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Get feedback from your end user(s) or others on the database and it’s ease of use to enter data (forms) as well as the way in which output is organized and presented (reports)</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Use this feedback to make improvements to the database.</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your user(s) for further feedback once improvements have been made, etc.</a:t>
            </a:r>
            <a:endParaRPr lang="en-NZ" sz="1200" kern="1200" dirty="0">
              <a:solidFill>
                <a:schemeClr val="tx1"/>
              </a:solidFill>
              <a:effectLst/>
              <a:latin typeface="+mn-lt"/>
              <a:ea typeface="+mn-ea"/>
              <a:cs typeface="+mn-cs"/>
            </a:endParaRPr>
          </a:p>
          <a:p>
            <a:endParaRPr lang="en-NZ" dirty="0"/>
          </a:p>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19</a:t>
            </a:fld>
            <a:endParaRPr lang="en-NZ"/>
          </a:p>
        </p:txBody>
      </p:sp>
    </p:spTree>
    <p:extLst>
      <p:ext uri="{BB962C8B-B14F-4D97-AF65-F5344CB8AC3E}">
        <p14:creationId xmlns:p14="http://schemas.microsoft.com/office/powerpoint/2010/main" val="2586405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Continually improve your database </a:t>
            </a:r>
            <a:r>
              <a:rPr lang="en-US" sz="1200" kern="1200" dirty="0">
                <a:solidFill>
                  <a:schemeClr val="tx1"/>
                </a:solidFill>
                <a:effectLst/>
                <a:latin typeface="+mn-lt"/>
                <a:ea typeface="+mn-ea"/>
                <a:cs typeface="+mn-cs"/>
              </a:rPr>
              <a:t>throughout the process of its design, development, and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You need to have evidence of (screen snips, images and notes) of all tests and improvements you made throughout the process</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There is clear evidence of iterative improvement throughout the design, development, and comprehensive testing</a:t>
            </a:r>
          </a:p>
          <a:p>
            <a:r>
              <a:rPr lang="en-US" sz="1200" kern="1200" dirty="0">
                <a:solidFill>
                  <a:schemeClr val="tx1"/>
                </a:solidFill>
                <a:effectLst/>
                <a:latin typeface="+mn-lt"/>
                <a:ea typeface="+mn-ea"/>
                <a:cs typeface="+mn-cs"/>
              </a:rPr>
              <a:t>Below are some examples:</a:t>
            </a:r>
            <a:endParaRPr lang="en-N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N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Example 1</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Enter just a few records (enough to ensure efficient testing).</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Make any changes necessary.</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are happy that all data is being stored, filtered, queried and/or calculated correctly, import or enter the reminder of the records.</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Finally, check that all these records have been entered correctly. </a:t>
            </a:r>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 </a:t>
            </a:r>
          </a:p>
          <a:p>
            <a:r>
              <a:rPr lang="en-NZ" sz="1200" b="1" kern="1200" dirty="0">
                <a:solidFill>
                  <a:schemeClr val="tx1"/>
                </a:solidFill>
                <a:effectLst/>
                <a:latin typeface="+mn-lt"/>
                <a:ea typeface="+mn-ea"/>
                <a:cs typeface="+mn-cs"/>
              </a:rPr>
              <a:t>Example 2</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Get feedback from your end user(s) or others on the database and it’s ease of use to enter data (forms) as well as the way in which output is organized and presented (reports)</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Use this feedback to make improvements to the database.</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your user(s) for further feedback once improvements have been made, etc.</a:t>
            </a:r>
            <a:endParaRPr lang="en-NZ" sz="1200" kern="1200" dirty="0">
              <a:solidFill>
                <a:schemeClr val="tx1"/>
              </a:solidFill>
              <a:effectLst/>
              <a:latin typeface="+mn-lt"/>
              <a:ea typeface="+mn-ea"/>
              <a:cs typeface="+mn-cs"/>
            </a:endParaRPr>
          </a:p>
          <a:p>
            <a:endParaRPr lang="en-NZ" dirty="0"/>
          </a:p>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20</a:t>
            </a:fld>
            <a:endParaRPr lang="en-NZ"/>
          </a:p>
        </p:txBody>
      </p:sp>
    </p:spTree>
    <p:extLst>
      <p:ext uri="{BB962C8B-B14F-4D97-AF65-F5344CB8AC3E}">
        <p14:creationId xmlns:p14="http://schemas.microsoft.com/office/powerpoint/2010/main" val="21746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you should include </a:t>
            </a:r>
            <a:r>
              <a:rPr lang="en-US" sz="1200" b="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relevant implications you can think of. It is expected that you will include implications related to privacy/confidentiality, functionality and usability, as well as at least </a:t>
            </a:r>
            <a:r>
              <a:rPr lang="en-US" sz="1200" b="1" kern="1200" dirty="0">
                <a:solidFill>
                  <a:schemeClr val="tx1"/>
                </a:solidFill>
                <a:effectLst/>
                <a:latin typeface="+mn-lt"/>
                <a:ea typeface="+mn-ea"/>
                <a:cs typeface="+mn-cs"/>
              </a:rPr>
              <a:t>two</a:t>
            </a:r>
            <a:r>
              <a:rPr lang="en-US" sz="1200" kern="1200" dirty="0">
                <a:solidFill>
                  <a:schemeClr val="tx1"/>
                </a:solidFill>
                <a:effectLst/>
                <a:latin typeface="+mn-lt"/>
                <a:ea typeface="+mn-ea"/>
                <a:cs typeface="+mn-cs"/>
              </a:rPr>
              <a:t> other relevant implications. </a:t>
            </a:r>
            <a:endParaRPr lang="en-NZ" sz="1200" kern="1200" dirty="0">
              <a:solidFill>
                <a:schemeClr val="tx1"/>
              </a:solidFill>
              <a:effectLst/>
              <a:latin typeface="+mn-lt"/>
              <a:ea typeface="+mn-ea"/>
              <a:cs typeface="+mn-cs"/>
            </a:endParaRPr>
          </a:p>
          <a:p>
            <a:pPr fontAlgn="ctr"/>
            <a:r>
              <a:rPr lang="en-NZ" sz="1200" kern="1200" dirty="0">
                <a:solidFill>
                  <a:schemeClr val="tx1"/>
                </a:solidFill>
                <a:effectLst/>
                <a:latin typeface="+mn-lt"/>
                <a:ea typeface="+mn-ea"/>
                <a:cs typeface="+mn-cs"/>
              </a:rPr>
              <a:t>These may include a selection from the following:</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social and cultural</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legal and ethical</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intellectual property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privacy and/or confidentiality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accessibility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usability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functionality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aesthetics</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sustainability and future proofing</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end-user considerations</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health and safety</a:t>
            </a:r>
          </a:p>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4</a:t>
            </a:fld>
            <a:endParaRPr lang="en-NZ"/>
          </a:p>
        </p:txBody>
      </p:sp>
    </p:spTree>
    <p:extLst>
      <p:ext uri="{BB962C8B-B14F-4D97-AF65-F5344CB8AC3E}">
        <p14:creationId xmlns:p14="http://schemas.microsoft.com/office/powerpoint/2010/main" val="128198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you should include </a:t>
            </a:r>
            <a:r>
              <a:rPr lang="en-US" sz="1200" b="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relevant implications you can think of. It is expected that you will include implications related to privacy/confidentiality, functionality and usability, as well as at least </a:t>
            </a:r>
            <a:r>
              <a:rPr lang="en-US" sz="1200" b="1" kern="1200" dirty="0">
                <a:solidFill>
                  <a:schemeClr val="tx1"/>
                </a:solidFill>
                <a:effectLst/>
                <a:latin typeface="+mn-lt"/>
                <a:ea typeface="+mn-ea"/>
                <a:cs typeface="+mn-cs"/>
              </a:rPr>
              <a:t>two</a:t>
            </a:r>
            <a:r>
              <a:rPr lang="en-US" sz="1200" kern="1200" dirty="0">
                <a:solidFill>
                  <a:schemeClr val="tx1"/>
                </a:solidFill>
                <a:effectLst/>
                <a:latin typeface="+mn-lt"/>
                <a:ea typeface="+mn-ea"/>
                <a:cs typeface="+mn-cs"/>
              </a:rPr>
              <a:t> other relevant implications. </a:t>
            </a:r>
            <a:endParaRPr lang="en-NZ" sz="1200" kern="1200" dirty="0">
              <a:solidFill>
                <a:schemeClr val="tx1"/>
              </a:solidFill>
              <a:effectLst/>
              <a:latin typeface="+mn-lt"/>
              <a:ea typeface="+mn-ea"/>
              <a:cs typeface="+mn-cs"/>
            </a:endParaRPr>
          </a:p>
          <a:p>
            <a:pPr fontAlgn="ctr"/>
            <a:r>
              <a:rPr lang="en-NZ" sz="1200" kern="1200" dirty="0">
                <a:solidFill>
                  <a:schemeClr val="tx1"/>
                </a:solidFill>
                <a:effectLst/>
                <a:latin typeface="+mn-lt"/>
                <a:ea typeface="+mn-ea"/>
                <a:cs typeface="+mn-cs"/>
              </a:rPr>
              <a:t>These may include a selection from the following:</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social and cultural</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legal and ethical</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intellectual property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privacy and/or confidentiality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accessibility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usability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functionality</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aesthetics</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sustainability and future proofing</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end-user considerations</a:t>
            </a:r>
          </a:p>
          <a:p>
            <a:pPr marL="171450" lvl="0" indent="-171450" fontAlgn="ctr">
              <a:buFont typeface="Arial" panose="020B0604020202020204" pitchFamily="34" charset="0"/>
              <a:buChar char="•"/>
            </a:pPr>
            <a:r>
              <a:rPr lang="en-NZ" sz="1200" kern="1200" dirty="0">
                <a:solidFill>
                  <a:schemeClr val="tx1"/>
                </a:solidFill>
                <a:effectLst/>
                <a:latin typeface="+mn-lt"/>
                <a:ea typeface="+mn-ea"/>
                <a:cs typeface="+mn-cs"/>
              </a:rPr>
              <a:t>health and safety</a:t>
            </a:r>
          </a:p>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5</a:t>
            </a:fld>
            <a:endParaRPr lang="en-NZ"/>
          </a:p>
        </p:txBody>
      </p:sp>
    </p:spTree>
    <p:extLst>
      <p:ext uri="{BB962C8B-B14F-4D97-AF65-F5344CB8AC3E}">
        <p14:creationId xmlns:p14="http://schemas.microsoft.com/office/powerpoint/2010/main" val="161912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6</a:t>
            </a:fld>
            <a:endParaRPr lang="en-NZ"/>
          </a:p>
        </p:txBody>
      </p:sp>
    </p:spTree>
    <p:extLst>
      <p:ext uri="{BB962C8B-B14F-4D97-AF65-F5344CB8AC3E}">
        <p14:creationId xmlns:p14="http://schemas.microsoft.com/office/powerpoint/2010/main" val="174532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7</a:t>
            </a:fld>
            <a:endParaRPr lang="en-NZ"/>
          </a:p>
        </p:txBody>
      </p:sp>
    </p:spTree>
    <p:extLst>
      <p:ext uri="{BB962C8B-B14F-4D97-AF65-F5344CB8AC3E}">
        <p14:creationId xmlns:p14="http://schemas.microsoft.com/office/powerpoint/2010/main" val="360058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EFAEEC2F-40BC-4A7F-8076-BE67603B8858}" type="slidenum">
              <a:rPr lang="en-NZ" smtClean="0"/>
              <a:t>8</a:t>
            </a:fld>
            <a:endParaRPr lang="en-NZ"/>
          </a:p>
        </p:txBody>
      </p:sp>
    </p:spTree>
    <p:extLst>
      <p:ext uri="{BB962C8B-B14F-4D97-AF65-F5344CB8AC3E}">
        <p14:creationId xmlns:p14="http://schemas.microsoft.com/office/powerpoint/2010/main" val="150512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Get people (outside of the class) to test:</a:t>
            </a:r>
          </a:p>
          <a:p>
            <a:pPr marL="171450" indent="-171450">
              <a:buFont typeface="Arial" panose="020B0604020202020204" pitchFamily="34" charset="0"/>
              <a:buChar char="•"/>
            </a:pPr>
            <a:r>
              <a:rPr lang="en-NZ" dirty="0"/>
              <a:t>general appearance and ease of use (e.g. to enter data)</a:t>
            </a:r>
          </a:p>
          <a:p>
            <a:pPr marL="171450" indent="-171450">
              <a:buFont typeface="Arial" panose="020B0604020202020204" pitchFamily="34" charset="0"/>
              <a:buChar char="•"/>
            </a:pPr>
            <a:r>
              <a:rPr lang="en-NZ" dirty="0"/>
              <a:t>logical and attractive layout (e.g. of forms and reports)</a:t>
            </a:r>
          </a:p>
          <a:p>
            <a:pPr marL="171450" indent="-171450">
              <a:buFont typeface="Arial" panose="020B0604020202020204" pitchFamily="34" charset="0"/>
              <a:buChar char="•"/>
            </a:pPr>
            <a:r>
              <a:rPr lang="en-NZ" dirty="0"/>
              <a:t>suggestions for better meeting the end-user purpose</a:t>
            </a:r>
          </a:p>
        </p:txBody>
      </p:sp>
      <p:sp>
        <p:nvSpPr>
          <p:cNvPr id="4" name="Slide Number Placeholder 3"/>
          <p:cNvSpPr>
            <a:spLocks noGrp="1"/>
          </p:cNvSpPr>
          <p:nvPr>
            <p:ph type="sldNum" sz="quarter" idx="5"/>
          </p:nvPr>
        </p:nvSpPr>
        <p:spPr/>
        <p:txBody>
          <a:bodyPr/>
          <a:lstStyle/>
          <a:p>
            <a:fld id="{EFAEEC2F-40BC-4A7F-8076-BE67603B8858}" type="slidenum">
              <a:rPr lang="en-NZ" smtClean="0"/>
              <a:t>11</a:t>
            </a:fld>
            <a:endParaRPr lang="en-NZ"/>
          </a:p>
        </p:txBody>
      </p:sp>
    </p:spTree>
    <p:extLst>
      <p:ext uri="{BB962C8B-B14F-4D97-AF65-F5344CB8AC3E}">
        <p14:creationId xmlns:p14="http://schemas.microsoft.com/office/powerpoint/2010/main" val="165512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Apply appropriate data integrity (e.g. field length, data types and/or validation rules) and testing procedures to the database to ensure the following: </a:t>
            </a:r>
            <a:r>
              <a:rPr lang="en-NZ" sz="1200" b="1" kern="1200" dirty="0">
                <a:solidFill>
                  <a:schemeClr val="tx1"/>
                </a:solidFill>
                <a:effectLst/>
                <a:latin typeface="+mn-lt"/>
                <a:ea typeface="+mn-ea"/>
                <a:cs typeface="+mn-cs"/>
              </a:rPr>
              <a:t>(2.3 ACHIEVED)</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accurately entered and stored in the database</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Tables have been correctly linked (correct field links and relationship types)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queries, sorts, filters and/or calculated fields produce expected and accurate results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objects (e.g. reports) are legible and presented according to the end-user requirements </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integrity techniques are functioning as expected </a:t>
            </a:r>
            <a:endParaRPr lang="en-NZ"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Make sure you show evidence of </a:t>
            </a:r>
            <a:r>
              <a:rPr lang="en-US" u="sng" dirty="0"/>
              <a:t>all</a:t>
            </a:r>
            <a:r>
              <a:rPr lang="en-US" u="none" dirty="0"/>
              <a:t> </a:t>
            </a:r>
            <a:r>
              <a:rPr lang="en-US" dirty="0"/>
              <a:t>the</a:t>
            </a:r>
            <a:r>
              <a:rPr lang="en-US" sz="1200" kern="1200" dirty="0">
                <a:solidFill>
                  <a:schemeClr val="tx1"/>
                </a:solidFill>
                <a:effectLst/>
                <a:latin typeface="+mn-lt"/>
                <a:ea typeface="+mn-ea"/>
                <a:cs typeface="+mn-cs"/>
              </a:rPr>
              <a:t> above</a:t>
            </a:r>
            <a:endParaRPr lang="en-NZ" sz="1200" kern="1200" dirty="0">
              <a:solidFill>
                <a:schemeClr val="tx1"/>
              </a:solidFill>
              <a:effectLst/>
              <a:latin typeface="+mn-lt"/>
              <a:ea typeface="+mn-ea"/>
              <a:cs typeface="+mn-cs"/>
            </a:endParaRPr>
          </a:p>
          <a:p>
            <a:endParaRPr lang="en-NZ" dirty="0"/>
          </a:p>
          <a:p>
            <a:r>
              <a:rPr lang="en-US" sz="1200" b="1" kern="1200" dirty="0">
                <a:solidFill>
                  <a:schemeClr val="tx1"/>
                </a:solidFill>
                <a:effectLst/>
                <a:latin typeface="+mn-lt"/>
                <a:ea typeface="+mn-ea"/>
                <a:cs typeface="+mn-cs"/>
              </a:rPr>
              <a:t>(2.3 MERIT)</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Evidence of comprehensive testing with sample data</a:t>
            </a:r>
          </a:p>
          <a:p>
            <a:pPr lvl="0"/>
            <a:r>
              <a:rPr lang="en-US" sz="1200" kern="1200" dirty="0">
                <a:solidFill>
                  <a:schemeClr val="tx1"/>
                </a:solidFill>
                <a:effectLst/>
                <a:latin typeface="+mn-lt"/>
                <a:ea typeface="+mn-ea"/>
                <a:cs typeface="+mn-cs"/>
              </a:rPr>
              <a:t>Use the information you gathered from testing to </a:t>
            </a:r>
            <a:r>
              <a:rPr lang="en-US" sz="1200" u="sng" kern="1200" dirty="0">
                <a:solidFill>
                  <a:schemeClr val="tx1"/>
                </a:solidFill>
                <a:effectLst/>
                <a:latin typeface="+mn-lt"/>
                <a:ea typeface="+mn-ea"/>
                <a:cs typeface="+mn-cs"/>
              </a:rPr>
              <a:t>improve</a:t>
            </a:r>
            <a:r>
              <a:rPr lang="en-US" sz="1200" kern="1200" dirty="0">
                <a:solidFill>
                  <a:schemeClr val="tx1"/>
                </a:solidFill>
                <a:effectLst/>
                <a:latin typeface="+mn-lt"/>
                <a:ea typeface="+mn-ea"/>
                <a:cs typeface="+mn-cs"/>
              </a:rPr>
              <a:t> the database.</a:t>
            </a:r>
            <a:endParaRPr lang="en-NZ" sz="1200" kern="1200" dirty="0">
              <a:solidFill>
                <a:schemeClr val="tx1"/>
              </a:solidFill>
              <a:effectLst/>
              <a:latin typeface="+mn-lt"/>
              <a:ea typeface="+mn-ea"/>
              <a:cs typeface="+mn-cs"/>
            </a:endParaRPr>
          </a:p>
          <a:p>
            <a:pPr lvl="0"/>
            <a:r>
              <a:rPr lang="en-NZ" sz="1200" u="none" kern="1200" dirty="0">
                <a:solidFill>
                  <a:schemeClr val="tx1"/>
                </a:solidFill>
                <a:effectLst/>
                <a:latin typeface="+mn-lt"/>
                <a:ea typeface="+mn-ea"/>
                <a:cs typeface="+mn-cs"/>
              </a:rPr>
              <a:t>e.g. improving the quality and functionality of forms, queries and reports</a:t>
            </a:r>
          </a:p>
          <a:p>
            <a:r>
              <a:rPr lang="en-US" sz="1200" b="1" u="none" kern="1200" dirty="0">
                <a:solidFill>
                  <a:schemeClr val="tx1"/>
                </a:solidFill>
                <a:effectLst/>
                <a:latin typeface="+mn-lt"/>
                <a:ea typeface="+mn-ea"/>
                <a:cs typeface="+mn-cs"/>
              </a:rPr>
              <a:t> </a:t>
            </a:r>
            <a:endParaRPr lang="en-NZ" sz="1200" u="non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(2.3 EXCELLENCE) </a:t>
            </a:r>
            <a:endParaRPr lang="en-NZ" sz="1200" kern="1200" dirty="0">
              <a:solidFill>
                <a:schemeClr val="tx1"/>
              </a:solidFill>
              <a:effectLst/>
              <a:latin typeface="+mn-lt"/>
              <a:ea typeface="+mn-ea"/>
              <a:cs typeface="+mn-cs"/>
            </a:endParaRPr>
          </a:p>
          <a:p>
            <a:r>
              <a:rPr lang="en-NZ" sz="1200" u="none" kern="1200" dirty="0">
                <a:solidFill>
                  <a:schemeClr val="tx1"/>
                </a:solidFill>
                <a:effectLst/>
                <a:latin typeface="+mn-lt"/>
                <a:ea typeface="+mn-ea"/>
                <a:cs typeface="+mn-cs"/>
              </a:rPr>
              <a:t>In addition to testing that ensures the database functions as expected, you must show how you have improved the quality of the database </a:t>
            </a:r>
          </a:p>
          <a:p>
            <a:r>
              <a:rPr lang="en-NZ" sz="1200" u="none" kern="1200" dirty="0">
                <a:solidFill>
                  <a:schemeClr val="tx1"/>
                </a:solidFill>
                <a:effectLst/>
                <a:latin typeface="+mn-lt"/>
                <a:ea typeface="+mn-ea"/>
                <a:cs typeface="+mn-cs"/>
              </a:rPr>
              <a:t>through feedback and cycles of trialling and testing </a:t>
            </a:r>
            <a:r>
              <a:rPr lang="en-NZ" sz="1200" u="sng" kern="1200" dirty="0">
                <a:solidFill>
                  <a:schemeClr val="tx1"/>
                </a:solidFill>
                <a:effectLst/>
                <a:latin typeface="+mn-lt"/>
                <a:ea typeface="+mn-ea"/>
                <a:cs typeface="+mn-cs"/>
              </a:rPr>
              <a:t>repeatedly</a:t>
            </a:r>
            <a:r>
              <a:rPr lang="en-NZ" sz="1200" u="none" kern="1200" dirty="0">
                <a:solidFill>
                  <a:schemeClr val="tx1"/>
                </a:solidFill>
                <a:effectLst/>
                <a:latin typeface="+mn-lt"/>
                <a:ea typeface="+mn-ea"/>
                <a:cs typeface="+mn-cs"/>
              </a:rPr>
              <a:t> throughout the design, development and testing process</a:t>
            </a:r>
            <a:endParaRPr lang="en-NZ" u="none" dirty="0"/>
          </a:p>
        </p:txBody>
      </p:sp>
      <p:sp>
        <p:nvSpPr>
          <p:cNvPr id="4" name="Slide Number Placeholder 3"/>
          <p:cNvSpPr>
            <a:spLocks noGrp="1"/>
          </p:cNvSpPr>
          <p:nvPr>
            <p:ph type="sldNum" sz="quarter" idx="5"/>
          </p:nvPr>
        </p:nvSpPr>
        <p:spPr/>
        <p:txBody>
          <a:bodyPr/>
          <a:lstStyle/>
          <a:p>
            <a:fld id="{EFAEEC2F-40BC-4A7F-8076-BE67603B8858}" type="slidenum">
              <a:rPr lang="en-NZ" smtClean="0"/>
              <a:t>12</a:t>
            </a:fld>
            <a:endParaRPr lang="en-NZ"/>
          </a:p>
        </p:txBody>
      </p:sp>
    </p:spTree>
    <p:extLst>
      <p:ext uri="{BB962C8B-B14F-4D97-AF65-F5344CB8AC3E}">
        <p14:creationId xmlns:p14="http://schemas.microsoft.com/office/powerpoint/2010/main" val="317030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Apply appropriate data integrity (e.g. field length, data types and/or validation rules) and testing procedures to the database to ensure the following: </a:t>
            </a:r>
            <a:r>
              <a:rPr lang="en-NZ" sz="1200" b="1" kern="1200" dirty="0">
                <a:solidFill>
                  <a:schemeClr val="tx1"/>
                </a:solidFill>
                <a:effectLst/>
                <a:latin typeface="+mn-lt"/>
                <a:ea typeface="+mn-ea"/>
                <a:cs typeface="+mn-cs"/>
              </a:rPr>
              <a:t>(2.3 ACHIEVED)</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accurately entered and stored in the database</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Tables have been correctly linked (correct field links and relationship types)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queries, sorts, filters and/or calculated fields produce expected and accurate results</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objects (e.g. reports) are legible and presented according to the end-user requirements </a:t>
            </a:r>
            <a:endParaRPr lang="en-N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integrity techniques are functioning as expected </a:t>
            </a:r>
            <a:endParaRPr lang="en-NZ"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Make sure you show evidence of </a:t>
            </a:r>
            <a:r>
              <a:rPr lang="en-US" u="sng" dirty="0"/>
              <a:t>all</a:t>
            </a:r>
            <a:r>
              <a:rPr lang="en-US" u="none" dirty="0"/>
              <a:t> </a:t>
            </a:r>
            <a:r>
              <a:rPr lang="en-US" dirty="0"/>
              <a:t>the</a:t>
            </a:r>
            <a:r>
              <a:rPr lang="en-US" sz="1200" kern="1200" dirty="0">
                <a:solidFill>
                  <a:schemeClr val="tx1"/>
                </a:solidFill>
                <a:effectLst/>
                <a:latin typeface="+mn-lt"/>
                <a:ea typeface="+mn-ea"/>
                <a:cs typeface="+mn-cs"/>
              </a:rPr>
              <a:t> above</a:t>
            </a:r>
            <a:endParaRPr lang="en-NZ" sz="1200" kern="1200" dirty="0">
              <a:solidFill>
                <a:schemeClr val="tx1"/>
              </a:solidFill>
              <a:effectLst/>
              <a:latin typeface="+mn-lt"/>
              <a:ea typeface="+mn-ea"/>
              <a:cs typeface="+mn-cs"/>
            </a:endParaRPr>
          </a:p>
          <a:p>
            <a:endParaRPr lang="en-NZ" dirty="0"/>
          </a:p>
          <a:p>
            <a:r>
              <a:rPr lang="en-US" sz="1200" b="1" kern="1200" dirty="0">
                <a:solidFill>
                  <a:schemeClr val="tx1"/>
                </a:solidFill>
                <a:effectLst/>
                <a:latin typeface="+mn-lt"/>
                <a:ea typeface="+mn-ea"/>
                <a:cs typeface="+mn-cs"/>
              </a:rPr>
              <a:t>(2.3 MERIT)</a:t>
            </a:r>
            <a:endParaRPr lang="en-N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Evidence of comprehensive testing with sample data</a:t>
            </a:r>
          </a:p>
          <a:p>
            <a:pPr lvl="0"/>
            <a:r>
              <a:rPr lang="en-US" sz="1200" kern="1200" dirty="0">
                <a:solidFill>
                  <a:schemeClr val="tx1"/>
                </a:solidFill>
                <a:effectLst/>
                <a:latin typeface="+mn-lt"/>
                <a:ea typeface="+mn-ea"/>
                <a:cs typeface="+mn-cs"/>
              </a:rPr>
              <a:t>Use the information you gathered from testing to </a:t>
            </a:r>
            <a:r>
              <a:rPr lang="en-US" sz="1200" u="sng" kern="1200" dirty="0">
                <a:solidFill>
                  <a:schemeClr val="tx1"/>
                </a:solidFill>
                <a:effectLst/>
                <a:latin typeface="+mn-lt"/>
                <a:ea typeface="+mn-ea"/>
                <a:cs typeface="+mn-cs"/>
              </a:rPr>
              <a:t>improve</a:t>
            </a:r>
            <a:r>
              <a:rPr lang="en-US" sz="1200" kern="1200" dirty="0">
                <a:solidFill>
                  <a:schemeClr val="tx1"/>
                </a:solidFill>
                <a:effectLst/>
                <a:latin typeface="+mn-lt"/>
                <a:ea typeface="+mn-ea"/>
                <a:cs typeface="+mn-cs"/>
              </a:rPr>
              <a:t> the database.</a:t>
            </a:r>
            <a:endParaRPr lang="en-NZ" sz="1200" kern="1200" dirty="0">
              <a:solidFill>
                <a:schemeClr val="tx1"/>
              </a:solidFill>
              <a:effectLst/>
              <a:latin typeface="+mn-lt"/>
              <a:ea typeface="+mn-ea"/>
              <a:cs typeface="+mn-cs"/>
            </a:endParaRPr>
          </a:p>
          <a:p>
            <a:pPr lvl="0"/>
            <a:r>
              <a:rPr lang="en-NZ" sz="1200" u="none" kern="1200" dirty="0">
                <a:solidFill>
                  <a:schemeClr val="tx1"/>
                </a:solidFill>
                <a:effectLst/>
                <a:latin typeface="+mn-lt"/>
                <a:ea typeface="+mn-ea"/>
                <a:cs typeface="+mn-cs"/>
              </a:rPr>
              <a:t>e.g. improving the quality and functionality of forms, queries and reports</a:t>
            </a:r>
          </a:p>
          <a:p>
            <a:r>
              <a:rPr lang="en-US" sz="1200" b="1" u="none" kern="1200" dirty="0">
                <a:solidFill>
                  <a:schemeClr val="tx1"/>
                </a:solidFill>
                <a:effectLst/>
                <a:latin typeface="+mn-lt"/>
                <a:ea typeface="+mn-ea"/>
                <a:cs typeface="+mn-cs"/>
              </a:rPr>
              <a:t> </a:t>
            </a:r>
            <a:endParaRPr lang="en-NZ" sz="1200" u="none"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(2.3 EXCELLENCE) </a:t>
            </a:r>
            <a:endParaRPr lang="en-NZ" sz="1200" kern="1200" dirty="0">
              <a:solidFill>
                <a:schemeClr val="tx1"/>
              </a:solidFill>
              <a:effectLst/>
              <a:latin typeface="+mn-lt"/>
              <a:ea typeface="+mn-ea"/>
              <a:cs typeface="+mn-cs"/>
            </a:endParaRPr>
          </a:p>
          <a:p>
            <a:r>
              <a:rPr lang="en-NZ" sz="1200" u="none" kern="1200" dirty="0">
                <a:solidFill>
                  <a:schemeClr val="tx1"/>
                </a:solidFill>
                <a:effectLst/>
                <a:latin typeface="+mn-lt"/>
                <a:ea typeface="+mn-ea"/>
                <a:cs typeface="+mn-cs"/>
              </a:rPr>
              <a:t>In addition to testing that ensures the database functions as expected, you must show how you have improved the quality of the database </a:t>
            </a:r>
          </a:p>
          <a:p>
            <a:r>
              <a:rPr lang="en-NZ" sz="1200" u="none" kern="1200" dirty="0">
                <a:solidFill>
                  <a:schemeClr val="tx1"/>
                </a:solidFill>
                <a:effectLst/>
                <a:latin typeface="+mn-lt"/>
                <a:ea typeface="+mn-ea"/>
                <a:cs typeface="+mn-cs"/>
              </a:rPr>
              <a:t>through feedback and cycles of trialling and testing </a:t>
            </a:r>
            <a:r>
              <a:rPr lang="en-NZ" sz="1200" u="sng" kern="1200" dirty="0">
                <a:solidFill>
                  <a:schemeClr val="tx1"/>
                </a:solidFill>
                <a:effectLst/>
                <a:latin typeface="+mn-lt"/>
                <a:ea typeface="+mn-ea"/>
                <a:cs typeface="+mn-cs"/>
              </a:rPr>
              <a:t>repeatedly</a:t>
            </a:r>
            <a:r>
              <a:rPr lang="en-NZ" sz="1200" u="none" kern="1200" dirty="0">
                <a:solidFill>
                  <a:schemeClr val="tx1"/>
                </a:solidFill>
                <a:effectLst/>
                <a:latin typeface="+mn-lt"/>
                <a:ea typeface="+mn-ea"/>
                <a:cs typeface="+mn-cs"/>
              </a:rPr>
              <a:t> throughout the design, development and testing process</a:t>
            </a:r>
            <a:endParaRPr lang="en-NZ" u="none" dirty="0"/>
          </a:p>
        </p:txBody>
      </p:sp>
      <p:sp>
        <p:nvSpPr>
          <p:cNvPr id="4" name="Slide Number Placeholder 3"/>
          <p:cNvSpPr>
            <a:spLocks noGrp="1"/>
          </p:cNvSpPr>
          <p:nvPr>
            <p:ph type="sldNum" sz="quarter" idx="5"/>
          </p:nvPr>
        </p:nvSpPr>
        <p:spPr/>
        <p:txBody>
          <a:bodyPr/>
          <a:lstStyle/>
          <a:p>
            <a:fld id="{EFAEEC2F-40BC-4A7F-8076-BE67603B8858}" type="slidenum">
              <a:rPr lang="en-NZ" smtClean="0"/>
              <a:t>13</a:t>
            </a:fld>
            <a:endParaRPr lang="en-NZ"/>
          </a:p>
        </p:txBody>
      </p:sp>
    </p:spTree>
    <p:extLst>
      <p:ext uri="{BB962C8B-B14F-4D97-AF65-F5344CB8AC3E}">
        <p14:creationId xmlns:p14="http://schemas.microsoft.com/office/powerpoint/2010/main" val="301844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9E10-A065-4449-AAD4-566AD6A86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42D0B-F89A-4C6C-86D2-A3B74AE9F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8F0012F2-6E84-44BD-8A3D-1F7E0F4AE48A}"/>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5" name="Footer Placeholder 4">
            <a:extLst>
              <a:ext uri="{FF2B5EF4-FFF2-40B4-BE49-F238E27FC236}">
                <a16:creationId xmlns:a16="http://schemas.microsoft.com/office/drawing/2014/main" id="{2F300645-BF05-4C3C-A862-590BB82EA2C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44A13A2-17D5-41FA-8947-913CAD7F497E}"/>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86133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043-8650-4B11-8132-B7AF4D6B370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5168AEE-51EE-4831-B2E8-DEABAB28AB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C0D1099-FFD6-46A0-AE92-43A6BB132B6B}"/>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5" name="Footer Placeholder 4">
            <a:extLst>
              <a:ext uri="{FF2B5EF4-FFF2-40B4-BE49-F238E27FC236}">
                <a16:creationId xmlns:a16="http://schemas.microsoft.com/office/drawing/2014/main" id="{F0BEE420-F803-4DC9-A602-87B009AF992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181AA90-4731-4024-A4D3-4AA05A77FCC7}"/>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214005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DBD20-E804-4F9B-A01C-941558DBFF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C246533-1BF3-43A2-AB59-DA24FC90C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6082F2F-2247-4A8B-A35C-532AC21D816B}"/>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5" name="Footer Placeholder 4">
            <a:extLst>
              <a:ext uri="{FF2B5EF4-FFF2-40B4-BE49-F238E27FC236}">
                <a16:creationId xmlns:a16="http://schemas.microsoft.com/office/drawing/2014/main" id="{A6FC0697-EFAC-43A2-971D-1A638F8667D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7915733-D4E7-4447-AFB2-C8F2D0C9D913}"/>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100936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6BCF-DE20-4F29-A008-B7DD3AE6CB4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4559231-271A-4569-B1C2-2E297B9A71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6A7B2AD-C996-403E-AF7F-D3F480D506F1}"/>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5" name="Footer Placeholder 4">
            <a:extLst>
              <a:ext uri="{FF2B5EF4-FFF2-40B4-BE49-F238E27FC236}">
                <a16:creationId xmlns:a16="http://schemas.microsoft.com/office/drawing/2014/main" id="{412EBF16-09F7-4CFB-92CA-3AF4C90011C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C077E08-BBAA-4C0B-9BC9-ADCBCBADB5F0}"/>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322648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39D6-80D0-421D-8419-AD3C14367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7EDD2A8-2DBF-43F5-B119-C9CEDD411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16FD0-C291-4F4B-A0CC-93663F75E5EB}"/>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5" name="Footer Placeholder 4">
            <a:extLst>
              <a:ext uri="{FF2B5EF4-FFF2-40B4-BE49-F238E27FC236}">
                <a16:creationId xmlns:a16="http://schemas.microsoft.com/office/drawing/2014/main" id="{80FBEF50-EDBA-4F77-8340-55BF8CC0467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BD137F1-5D3A-4361-A956-0D09653F57E0}"/>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22895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F15A-2386-4457-B959-A629AFCEB5EE}"/>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F47296E-D685-4901-A2F1-47520FB239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182AC3BA-98C9-4B81-9C6C-BF5DEC6E3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926D1F2-9FC2-46BE-B1B7-96401F5D42F6}"/>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6" name="Footer Placeholder 5">
            <a:extLst>
              <a:ext uri="{FF2B5EF4-FFF2-40B4-BE49-F238E27FC236}">
                <a16:creationId xmlns:a16="http://schemas.microsoft.com/office/drawing/2014/main" id="{7902B8EE-787C-4E41-9C3E-97EBA8408CA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C359AFB-C0B5-4E4A-980B-26BAAD566045}"/>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185674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940C-8286-4D84-85CE-028F0A14E014}"/>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F796F6F-A8F8-4790-86A0-8C449405E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4C17A-7BC0-45AE-9A11-929CB794DF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10B97E8-D139-43E9-8AA9-32986E475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21B10D-89AC-4002-BAEC-1B98CE91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35193F0C-470D-43FC-B66C-BBFB94AB32F9}"/>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8" name="Footer Placeholder 7">
            <a:extLst>
              <a:ext uri="{FF2B5EF4-FFF2-40B4-BE49-F238E27FC236}">
                <a16:creationId xmlns:a16="http://schemas.microsoft.com/office/drawing/2014/main" id="{80A432B3-032D-44D9-A635-A7F0C4CF65BF}"/>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6E3A333-0C1D-46A8-A2F2-9354AC467A09}"/>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426060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894D-7B45-4418-B28C-3A305F828C1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3E5561E-4B88-4328-A597-8D13E76013EE}"/>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4" name="Footer Placeholder 3">
            <a:extLst>
              <a:ext uri="{FF2B5EF4-FFF2-40B4-BE49-F238E27FC236}">
                <a16:creationId xmlns:a16="http://schemas.microsoft.com/office/drawing/2014/main" id="{36E8EDDD-3B4F-47B1-B810-C3FC1CFDB08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03EB8F8-3132-442A-BF13-36C584C36F11}"/>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26313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C5360E-E46C-4C30-9791-778A5AACD98D}"/>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3" name="Footer Placeholder 2">
            <a:extLst>
              <a:ext uri="{FF2B5EF4-FFF2-40B4-BE49-F238E27FC236}">
                <a16:creationId xmlns:a16="http://schemas.microsoft.com/office/drawing/2014/main" id="{B4196AC8-0B41-4D18-B0E7-C44FA2FE92E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8A0E2C5-2F82-4A87-B2AE-084AD4CFE379}"/>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323801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C353-FCDF-4E2B-997B-A59CC5DB1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438F448C-2CF5-4B20-81BD-9CD658696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74AB288-25D8-423D-8BD6-B23D03256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D954F-A2FE-49AD-A624-C47C0BD35079}"/>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6" name="Footer Placeholder 5">
            <a:extLst>
              <a:ext uri="{FF2B5EF4-FFF2-40B4-BE49-F238E27FC236}">
                <a16:creationId xmlns:a16="http://schemas.microsoft.com/office/drawing/2014/main" id="{D559D667-60DF-4604-AA09-833E9A24D10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E0FE921-D99B-4540-A2BF-9E45E2D7826B}"/>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190172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9712-5931-4A67-9D9A-F6FC03FA9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876629E5-EF0E-4E05-A852-CDFEC1E03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552430B-00FA-4EB2-BEBA-B9090758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64744-150F-4B57-9E9F-49C06109A991}"/>
              </a:ext>
            </a:extLst>
          </p:cNvPr>
          <p:cNvSpPr>
            <a:spLocks noGrp="1"/>
          </p:cNvSpPr>
          <p:nvPr>
            <p:ph type="dt" sz="half" idx="10"/>
          </p:nvPr>
        </p:nvSpPr>
        <p:spPr/>
        <p:txBody>
          <a:bodyPr/>
          <a:lstStyle/>
          <a:p>
            <a:fld id="{500068A3-EE2B-489D-95C9-C95F8A3E388E}" type="datetimeFigureOut">
              <a:rPr lang="en-NZ" smtClean="0"/>
              <a:t>23/03/2021</a:t>
            </a:fld>
            <a:endParaRPr lang="en-NZ"/>
          </a:p>
        </p:txBody>
      </p:sp>
      <p:sp>
        <p:nvSpPr>
          <p:cNvPr id="6" name="Footer Placeholder 5">
            <a:extLst>
              <a:ext uri="{FF2B5EF4-FFF2-40B4-BE49-F238E27FC236}">
                <a16:creationId xmlns:a16="http://schemas.microsoft.com/office/drawing/2014/main" id="{4DF101C6-BCE4-470B-997F-04615EF16A2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7F4ADAE-1A8E-4133-B038-701BD825921C}"/>
              </a:ext>
            </a:extLst>
          </p:cNvPr>
          <p:cNvSpPr>
            <a:spLocks noGrp="1"/>
          </p:cNvSpPr>
          <p:nvPr>
            <p:ph type="sldNum" sz="quarter" idx="12"/>
          </p:nvPr>
        </p:nvSpPr>
        <p:spPr/>
        <p:txBody>
          <a:bodyPr/>
          <a:lstStyle/>
          <a:p>
            <a:fld id="{48CF16AC-9FCF-4D9A-916F-8C093ACF8DA3}" type="slidenum">
              <a:rPr lang="en-NZ" smtClean="0"/>
              <a:t>‹#›</a:t>
            </a:fld>
            <a:endParaRPr lang="en-NZ"/>
          </a:p>
        </p:txBody>
      </p:sp>
    </p:spTree>
    <p:extLst>
      <p:ext uri="{BB962C8B-B14F-4D97-AF65-F5344CB8AC3E}">
        <p14:creationId xmlns:p14="http://schemas.microsoft.com/office/powerpoint/2010/main" val="105716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D3575-D8AA-4414-92C1-32EBA6AC8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48A6091-C0F1-4EE3-BC42-A1F939210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D67EE31-7FB2-4F9A-AAAD-F3E9D9A16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068A3-EE2B-489D-95C9-C95F8A3E388E}" type="datetimeFigureOut">
              <a:rPr lang="en-NZ" smtClean="0"/>
              <a:t>23/03/2021</a:t>
            </a:fld>
            <a:endParaRPr lang="en-NZ"/>
          </a:p>
        </p:txBody>
      </p:sp>
      <p:sp>
        <p:nvSpPr>
          <p:cNvPr id="5" name="Footer Placeholder 4">
            <a:extLst>
              <a:ext uri="{FF2B5EF4-FFF2-40B4-BE49-F238E27FC236}">
                <a16:creationId xmlns:a16="http://schemas.microsoft.com/office/drawing/2014/main" id="{25538B57-BEC6-436C-BF90-C4BADACEC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10D47BEC-DB9B-4B74-AEBF-D02F3E53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F16AC-9FCF-4D9A-916F-8C093ACF8DA3}" type="slidenum">
              <a:rPr lang="en-NZ" smtClean="0"/>
              <a:t>‹#›</a:t>
            </a:fld>
            <a:endParaRPr lang="en-NZ"/>
          </a:p>
        </p:txBody>
      </p:sp>
    </p:spTree>
    <p:extLst>
      <p:ext uri="{BB962C8B-B14F-4D97-AF65-F5344CB8AC3E}">
        <p14:creationId xmlns:p14="http://schemas.microsoft.com/office/powerpoint/2010/main" val="2920624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38DF-EAFE-4E76-AB77-3EF86C20BE30}"/>
              </a:ext>
            </a:extLst>
          </p:cNvPr>
          <p:cNvSpPr>
            <a:spLocks noGrp="1"/>
          </p:cNvSpPr>
          <p:nvPr>
            <p:ph type="ctrTitle"/>
          </p:nvPr>
        </p:nvSpPr>
        <p:spPr/>
        <p:txBody>
          <a:bodyPr>
            <a:normAutofit/>
          </a:bodyPr>
          <a:lstStyle/>
          <a:p>
            <a:r>
              <a:rPr lang="en-NZ" dirty="0"/>
              <a:t>Gaming Project(2.3) Documentation</a:t>
            </a:r>
          </a:p>
        </p:txBody>
      </p:sp>
      <p:sp>
        <p:nvSpPr>
          <p:cNvPr id="3" name="Subtitle 2">
            <a:extLst>
              <a:ext uri="{FF2B5EF4-FFF2-40B4-BE49-F238E27FC236}">
                <a16:creationId xmlns:a16="http://schemas.microsoft.com/office/drawing/2014/main" id="{873F4CD5-1930-4D1F-82D8-65BB66D1C359}"/>
              </a:ext>
            </a:extLst>
          </p:cNvPr>
          <p:cNvSpPr>
            <a:spLocks noGrp="1"/>
          </p:cNvSpPr>
          <p:nvPr>
            <p:ph type="subTitle" idx="1"/>
          </p:nvPr>
        </p:nvSpPr>
        <p:spPr/>
        <p:txBody>
          <a:bodyPr/>
          <a:lstStyle/>
          <a:p>
            <a:r>
              <a:rPr lang="en-NZ" b="1" dirty="0"/>
              <a:t>[Daniel Z]</a:t>
            </a:r>
          </a:p>
        </p:txBody>
      </p:sp>
    </p:spTree>
    <p:extLst>
      <p:ext uri="{BB962C8B-B14F-4D97-AF65-F5344CB8AC3E}">
        <p14:creationId xmlns:p14="http://schemas.microsoft.com/office/powerpoint/2010/main" val="331894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Database design – Relationships</a:t>
            </a:r>
            <a:br>
              <a:rPr lang="en-NZ" dirty="0"/>
            </a:br>
            <a:r>
              <a:rPr lang="en-NZ" sz="1600" dirty="0"/>
              <a:t>P</a:t>
            </a:r>
            <a:r>
              <a:rPr lang="en-NZ" sz="1800" dirty="0"/>
              <a:t>roduce a s</a:t>
            </a:r>
            <a:r>
              <a:rPr lang="en-US" sz="1800" dirty="0"/>
              <a:t>ketch</a:t>
            </a:r>
            <a:r>
              <a:rPr lang="en-US" sz="1600" dirty="0"/>
              <a:t> showing the relationships you propose to create between your tables</a:t>
            </a:r>
            <a:endParaRPr lang="en-NZ" dirty="0"/>
          </a:p>
        </p:txBody>
      </p:sp>
      <p:sp>
        <p:nvSpPr>
          <p:cNvPr id="6" name="TextBox 5">
            <a:extLst>
              <a:ext uri="{FF2B5EF4-FFF2-40B4-BE49-F238E27FC236}">
                <a16:creationId xmlns:a16="http://schemas.microsoft.com/office/drawing/2014/main" id="{B927E5D9-262D-413A-A212-C680A5E80D36}"/>
              </a:ext>
            </a:extLst>
          </p:cNvPr>
          <p:cNvSpPr txBox="1"/>
          <p:nvPr/>
        </p:nvSpPr>
        <p:spPr>
          <a:xfrm>
            <a:off x="1181685" y="6035040"/>
            <a:ext cx="8187397" cy="646331"/>
          </a:xfrm>
          <a:prstGeom prst="rect">
            <a:avLst/>
          </a:prstGeom>
          <a:noFill/>
        </p:spPr>
        <p:txBody>
          <a:bodyPr wrap="square" rtlCol="0">
            <a:spAutoFit/>
          </a:bodyPr>
          <a:lstStyle/>
          <a:p>
            <a:r>
              <a:rPr lang="en-US" dirty="0"/>
              <a:t>I created the relationships according to my plan in Access. All tables have a one many relationship which enforces referential integrity.</a:t>
            </a:r>
          </a:p>
        </p:txBody>
      </p:sp>
      <p:pic>
        <p:nvPicPr>
          <p:cNvPr id="4" name="Picture 3">
            <a:extLst>
              <a:ext uri="{FF2B5EF4-FFF2-40B4-BE49-F238E27FC236}">
                <a16:creationId xmlns:a16="http://schemas.microsoft.com/office/drawing/2014/main" id="{A042F100-FBA5-4236-A2B0-FC33AF26E73F}"/>
              </a:ext>
            </a:extLst>
          </p:cNvPr>
          <p:cNvPicPr>
            <a:picLocks noChangeAspect="1"/>
          </p:cNvPicPr>
          <p:nvPr/>
        </p:nvPicPr>
        <p:blipFill>
          <a:blip r:embed="rId2"/>
          <a:stretch>
            <a:fillRect/>
          </a:stretch>
        </p:blipFill>
        <p:spPr>
          <a:xfrm>
            <a:off x="838200" y="1690688"/>
            <a:ext cx="9169934" cy="4177052"/>
          </a:xfrm>
          <a:prstGeom prst="rect">
            <a:avLst/>
          </a:prstGeom>
        </p:spPr>
      </p:pic>
    </p:spTree>
    <p:extLst>
      <p:ext uri="{BB962C8B-B14F-4D97-AF65-F5344CB8AC3E}">
        <p14:creationId xmlns:p14="http://schemas.microsoft.com/office/powerpoint/2010/main" val="14209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Feedback – usability testing</a:t>
            </a:r>
          </a:p>
        </p:txBody>
      </p:sp>
      <p:graphicFrame>
        <p:nvGraphicFramePr>
          <p:cNvPr id="4" name="Table 4">
            <a:extLst>
              <a:ext uri="{FF2B5EF4-FFF2-40B4-BE49-F238E27FC236}">
                <a16:creationId xmlns:a16="http://schemas.microsoft.com/office/drawing/2014/main" id="{4EBC0B37-EAFD-48E4-9EF3-3D1530A46D31}"/>
              </a:ext>
            </a:extLst>
          </p:cNvPr>
          <p:cNvGraphicFramePr>
            <a:graphicFrameLocks noGrp="1"/>
          </p:cNvGraphicFramePr>
          <p:nvPr>
            <p:ph idx="1"/>
            <p:extLst>
              <p:ext uri="{D42A27DB-BD31-4B8C-83A1-F6EECF244321}">
                <p14:modId xmlns:p14="http://schemas.microsoft.com/office/powerpoint/2010/main" val="126776364"/>
              </p:ext>
            </p:extLst>
          </p:nvPr>
        </p:nvGraphicFramePr>
        <p:xfrm>
          <a:off x="838200" y="1825625"/>
          <a:ext cx="10515597" cy="4346575"/>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945519604"/>
                    </a:ext>
                  </a:extLst>
                </a:gridCol>
                <a:gridCol w="3505199">
                  <a:extLst>
                    <a:ext uri="{9D8B030D-6E8A-4147-A177-3AD203B41FA5}">
                      <a16:colId xmlns:a16="http://schemas.microsoft.com/office/drawing/2014/main" val="3749897737"/>
                    </a:ext>
                  </a:extLst>
                </a:gridCol>
                <a:gridCol w="3505199">
                  <a:extLst>
                    <a:ext uri="{9D8B030D-6E8A-4147-A177-3AD203B41FA5}">
                      <a16:colId xmlns:a16="http://schemas.microsoft.com/office/drawing/2014/main" val="4064990223"/>
                    </a:ext>
                  </a:extLst>
                </a:gridCol>
              </a:tblGrid>
              <a:tr h="370840">
                <a:tc>
                  <a:txBody>
                    <a:bodyPr/>
                    <a:lstStyle/>
                    <a:p>
                      <a:r>
                        <a:rPr lang="en-NZ" b="1" dirty="0"/>
                        <a:t>Who gave you feedback?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NZ" b="1" dirty="0"/>
                        <a:t>What feedback did they give you?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NZ" b="1" dirty="0"/>
                        <a:t>How did this help improve your design?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89482904"/>
                  </a:ext>
                </a:extLst>
              </a:tr>
              <a:tr h="3706495">
                <a:tc>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335535"/>
                  </a:ext>
                </a:extLst>
              </a:tr>
            </a:tbl>
          </a:graphicData>
        </a:graphic>
      </p:graphicFrame>
    </p:spTree>
    <p:extLst>
      <p:ext uri="{BB962C8B-B14F-4D97-AF65-F5344CB8AC3E}">
        <p14:creationId xmlns:p14="http://schemas.microsoft.com/office/powerpoint/2010/main" val="390633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 Integrity And Testing</a:t>
            </a:r>
            <a:br>
              <a:rPr lang="en-NZ" dirty="0"/>
            </a:br>
            <a:r>
              <a:rPr lang="en-NZ" sz="1600" dirty="0"/>
              <a:t>Create the database and then explain how have you applied data integrity (e.g. field length, data types and/or validation rules) and testing procedures? – see the notes page</a:t>
            </a:r>
            <a:endParaRPr lang="en-NZ" dirty="0"/>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endParaRPr lang="en-NZ" dirty="0"/>
          </a:p>
          <a:p>
            <a:pPr marL="0" indent="0">
              <a:buNone/>
            </a:pPr>
            <a:r>
              <a:rPr lang="en-NZ" dirty="0"/>
              <a:t>I Created a query to populate the customer name field in </a:t>
            </a:r>
            <a:r>
              <a:rPr lang="en-NZ" dirty="0" err="1"/>
              <a:t>tblOrders</a:t>
            </a:r>
            <a:r>
              <a:rPr lang="en-NZ" dirty="0"/>
              <a:t> the most efficient way to include the name is to use the query builder on t he </a:t>
            </a:r>
            <a:r>
              <a:rPr lang="en-NZ" dirty="0" err="1"/>
              <a:t>customerFK</a:t>
            </a:r>
            <a:r>
              <a:rPr lang="en-NZ" dirty="0"/>
              <a:t> field. I tested to make sure it was producing the correct results by comparing the contents of the </a:t>
            </a:r>
            <a:r>
              <a:rPr lang="en-NZ" dirty="0" err="1"/>
              <a:t>tblCustomers</a:t>
            </a:r>
            <a:r>
              <a:rPr lang="en-NZ" dirty="0"/>
              <a:t> to the new lookup field in </a:t>
            </a:r>
            <a:r>
              <a:rPr lang="en-NZ" dirty="0" err="1"/>
              <a:t>tblOrders</a:t>
            </a:r>
            <a:r>
              <a:rPr lang="en-NZ" dirty="0"/>
              <a:t> and they produce the same results exactly</a:t>
            </a:r>
          </a:p>
          <a:p>
            <a:pPr marL="0" indent="0">
              <a:buNone/>
            </a:pPr>
            <a:endParaRPr lang="en-NZ" dirty="0"/>
          </a:p>
        </p:txBody>
      </p:sp>
      <p:pic>
        <p:nvPicPr>
          <p:cNvPr id="7" name="Picture 6">
            <a:extLst>
              <a:ext uri="{FF2B5EF4-FFF2-40B4-BE49-F238E27FC236}">
                <a16:creationId xmlns:a16="http://schemas.microsoft.com/office/drawing/2014/main" id="{29626AA6-E930-47B9-9C82-906DBF858968}"/>
              </a:ext>
            </a:extLst>
          </p:cNvPr>
          <p:cNvPicPr>
            <a:picLocks noChangeAspect="1"/>
          </p:cNvPicPr>
          <p:nvPr/>
        </p:nvPicPr>
        <p:blipFill>
          <a:blip r:embed="rId3"/>
          <a:stretch>
            <a:fillRect/>
          </a:stretch>
        </p:blipFill>
        <p:spPr>
          <a:xfrm>
            <a:off x="689104" y="4671381"/>
            <a:ext cx="3048425" cy="638264"/>
          </a:xfrm>
          <a:prstGeom prst="rect">
            <a:avLst/>
          </a:prstGeom>
        </p:spPr>
      </p:pic>
      <p:pic>
        <p:nvPicPr>
          <p:cNvPr id="9" name="Picture 8">
            <a:extLst>
              <a:ext uri="{FF2B5EF4-FFF2-40B4-BE49-F238E27FC236}">
                <a16:creationId xmlns:a16="http://schemas.microsoft.com/office/drawing/2014/main" id="{826A744F-7AAE-4ECC-8D71-F63FDA2761B2}"/>
              </a:ext>
            </a:extLst>
          </p:cNvPr>
          <p:cNvPicPr>
            <a:picLocks noChangeAspect="1"/>
          </p:cNvPicPr>
          <p:nvPr/>
        </p:nvPicPr>
        <p:blipFill>
          <a:blip r:embed="rId4"/>
          <a:stretch>
            <a:fillRect/>
          </a:stretch>
        </p:blipFill>
        <p:spPr>
          <a:xfrm>
            <a:off x="5011097" y="4873536"/>
            <a:ext cx="3238952" cy="571580"/>
          </a:xfrm>
          <a:prstGeom prst="rect">
            <a:avLst/>
          </a:prstGeom>
        </p:spPr>
      </p:pic>
    </p:spTree>
    <p:extLst>
      <p:ext uri="{BB962C8B-B14F-4D97-AF65-F5344CB8AC3E}">
        <p14:creationId xmlns:p14="http://schemas.microsoft.com/office/powerpoint/2010/main" val="235501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 Integrity And Testing</a:t>
            </a:r>
            <a:br>
              <a:rPr lang="en-NZ" dirty="0"/>
            </a:br>
            <a:r>
              <a:rPr lang="en-NZ" sz="1600" dirty="0"/>
              <a:t>Create the database and then explain how have you applied data integrity (e.g. field length, data types and/or validation rules) and testing procedures? – see the notes page</a:t>
            </a:r>
            <a:endParaRPr lang="en-NZ" dirty="0"/>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endParaRPr lang="en-NZ" dirty="0"/>
          </a:p>
          <a:p>
            <a:pPr marL="0" indent="0">
              <a:buNone/>
            </a:pPr>
            <a:r>
              <a:rPr lang="en-NZ" dirty="0"/>
              <a:t>I checked to make sure the link to the foreign key in the sub form  matched the customer in the main form. One confirmed I deleted the </a:t>
            </a:r>
            <a:r>
              <a:rPr lang="en-NZ" dirty="0" err="1"/>
              <a:t>customerFK</a:t>
            </a:r>
            <a:r>
              <a:rPr lang="en-NZ" dirty="0"/>
              <a:t> from the </a:t>
            </a:r>
            <a:r>
              <a:rPr lang="en-NZ" dirty="0" err="1"/>
              <a:t>subform</a:t>
            </a:r>
            <a:r>
              <a:rPr lang="en-NZ" dirty="0"/>
              <a:t> as it was no longer required.</a:t>
            </a:r>
          </a:p>
        </p:txBody>
      </p:sp>
      <p:pic>
        <p:nvPicPr>
          <p:cNvPr id="5" name="Picture 4">
            <a:extLst>
              <a:ext uri="{FF2B5EF4-FFF2-40B4-BE49-F238E27FC236}">
                <a16:creationId xmlns:a16="http://schemas.microsoft.com/office/drawing/2014/main" id="{9B3332D0-5606-4118-B7C8-B17F047DCD6F}"/>
              </a:ext>
            </a:extLst>
          </p:cNvPr>
          <p:cNvPicPr>
            <a:picLocks noChangeAspect="1"/>
          </p:cNvPicPr>
          <p:nvPr/>
        </p:nvPicPr>
        <p:blipFill>
          <a:blip r:embed="rId3"/>
          <a:stretch>
            <a:fillRect/>
          </a:stretch>
        </p:blipFill>
        <p:spPr>
          <a:xfrm>
            <a:off x="838200" y="3882661"/>
            <a:ext cx="4296375" cy="2610214"/>
          </a:xfrm>
          <a:prstGeom prst="rect">
            <a:avLst/>
          </a:prstGeom>
        </p:spPr>
      </p:pic>
    </p:spTree>
    <p:extLst>
      <p:ext uri="{BB962C8B-B14F-4D97-AF65-F5344CB8AC3E}">
        <p14:creationId xmlns:p14="http://schemas.microsoft.com/office/powerpoint/2010/main" val="80211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 Integrity And Testing - tables</a:t>
            </a:r>
            <a:br>
              <a:rPr lang="en-NZ" dirty="0"/>
            </a:br>
            <a:r>
              <a:rPr lang="en-NZ" sz="1600" dirty="0"/>
              <a:t>C I used the database documenter to check that my table is set up correctly and that they matched my earlier plan </a:t>
            </a:r>
            <a:endParaRPr lang="en-NZ" dirty="0"/>
          </a:p>
        </p:txBody>
      </p:sp>
      <p:pic>
        <p:nvPicPr>
          <p:cNvPr id="5" name="Content Placeholder 4">
            <a:extLst>
              <a:ext uri="{FF2B5EF4-FFF2-40B4-BE49-F238E27FC236}">
                <a16:creationId xmlns:a16="http://schemas.microsoft.com/office/drawing/2014/main" id="{8AFA99E3-726F-4E13-87CC-2D9B0E3724CA}"/>
              </a:ext>
            </a:extLst>
          </p:cNvPr>
          <p:cNvPicPr>
            <a:picLocks noGrp="1" noChangeAspect="1"/>
          </p:cNvPicPr>
          <p:nvPr>
            <p:ph idx="1"/>
          </p:nvPr>
        </p:nvPicPr>
        <p:blipFill>
          <a:blip r:embed="rId3"/>
          <a:stretch>
            <a:fillRect/>
          </a:stretch>
        </p:blipFill>
        <p:spPr>
          <a:xfrm>
            <a:off x="2676047" y="1900738"/>
            <a:ext cx="6839905" cy="4201111"/>
          </a:xfrm>
        </p:spPr>
      </p:pic>
    </p:spTree>
    <p:extLst>
      <p:ext uri="{BB962C8B-B14F-4D97-AF65-F5344CB8AC3E}">
        <p14:creationId xmlns:p14="http://schemas.microsoft.com/office/powerpoint/2010/main" val="313113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 Integrity And Testing - tables</a:t>
            </a:r>
            <a:br>
              <a:rPr lang="en-NZ" dirty="0"/>
            </a:br>
            <a:r>
              <a:rPr lang="en-NZ" sz="1600" dirty="0"/>
              <a:t>C These are examples of the tests I conducted on all my tables to ensure they work as planned:</a:t>
            </a:r>
            <a:endParaRPr lang="en-NZ" dirty="0"/>
          </a:p>
        </p:txBody>
      </p:sp>
      <p:pic>
        <p:nvPicPr>
          <p:cNvPr id="7" name="Content Placeholder 6">
            <a:extLst>
              <a:ext uri="{FF2B5EF4-FFF2-40B4-BE49-F238E27FC236}">
                <a16:creationId xmlns:a16="http://schemas.microsoft.com/office/drawing/2014/main" id="{3655BB22-965A-462E-976D-9C8DBACDEAC8}"/>
              </a:ext>
            </a:extLst>
          </p:cNvPr>
          <p:cNvPicPr>
            <a:picLocks noGrp="1" noChangeAspect="1"/>
          </p:cNvPicPr>
          <p:nvPr>
            <p:ph idx="1"/>
          </p:nvPr>
        </p:nvPicPr>
        <p:blipFill>
          <a:blip r:embed="rId3"/>
          <a:stretch>
            <a:fillRect/>
          </a:stretch>
        </p:blipFill>
        <p:spPr>
          <a:xfrm>
            <a:off x="2356915" y="3253477"/>
            <a:ext cx="7478169" cy="1495634"/>
          </a:xfrm>
        </p:spPr>
      </p:pic>
      <p:sp>
        <p:nvSpPr>
          <p:cNvPr id="8" name="TextBox 7">
            <a:extLst>
              <a:ext uri="{FF2B5EF4-FFF2-40B4-BE49-F238E27FC236}">
                <a16:creationId xmlns:a16="http://schemas.microsoft.com/office/drawing/2014/main" id="{5D7963A3-80F8-4C44-A276-32FFCB755A61}"/>
              </a:ext>
            </a:extLst>
          </p:cNvPr>
          <p:cNvSpPr txBox="1"/>
          <p:nvPr/>
        </p:nvSpPr>
        <p:spPr>
          <a:xfrm>
            <a:off x="942534" y="2011680"/>
            <a:ext cx="6119447" cy="369332"/>
          </a:xfrm>
          <a:prstGeom prst="rect">
            <a:avLst/>
          </a:prstGeom>
          <a:noFill/>
        </p:spPr>
        <p:txBody>
          <a:bodyPr wrap="square" rtlCol="0">
            <a:spAutoFit/>
          </a:bodyPr>
          <a:lstStyle/>
          <a:p>
            <a:r>
              <a:rPr lang="en-US" dirty="0"/>
              <a:t>1. Test to ensure you cant leave a required field blank</a:t>
            </a:r>
          </a:p>
        </p:txBody>
      </p:sp>
      <p:sp>
        <p:nvSpPr>
          <p:cNvPr id="9" name="TextBox 8">
            <a:extLst>
              <a:ext uri="{FF2B5EF4-FFF2-40B4-BE49-F238E27FC236}">
                <a16:creationId xmlns:a16="http://schemas.microsoft.com/office/drawing/2014/main" id="{B02350E1-817F-4415-A65D-A067665BFB2D}"/>
              </a:ext>
            </a:extLst>
          </p:cNvPr>
          <p:cNvSpPr txBox="1"/>
          <p:nvPr/>
        </p:nvSpPr>
        <p:spPr>
          <a:xfrm>
            <a:off x="1336431" y="5134708"/>
            <a:ext cx="3713871" cy="646331"/>
          </a:xfrm>
          <a:prstGeom prst="rect">
            <a:avLst/>
          </a:prstGeom>
          <a:noFill/>
        </p:spPr>
        <p:txBody>
          <a:bodyPr wrap="square" rtlCol="0">
            <a:spAutoFit/>
          </a:bodyPr>
          <a:lstStyle/>
          <a:p>
            <a:r>
              <a:rPr lang="en-US" dirty="0"/>
              <a:t>2. Test that duplicate data cannot be entered</a:t>
            </a:r>
          </a:p>
        </p:txBody>
      </p:sp>
      <p:pic>
        <p:nvPicPr>
          <p:cNvPr id="11" name="Picture 10">
            <a:extLst>
              <a:ext uri="{FF2B5EF4-FFF2-40B4-BE49-F238E27FC236}">
                <a16:creationId xmlns:a16="http://schemas.microsoft.com/office/drawing/2014/main" id="{9A49C0F8-6830-4EC3-A812-C15FFA1B1DFB}"/>
              </a:ext>
            </a:extLst>
          </p:cNvPr>
          <p:cNvPicPr>
            <a:picLocks noChangeAspect="1"/>
          </p:cNvPicPr>
          <p:nvPr/>
        </p:nvPicPr>
        <p:blipFill>
          <a:blip r:embed="rId4"/>
          <a:stretch>
            <a:fillRect/>
          </a:stretch>
        </p:blipFill>
        <p:spPr>
          <a:xfrm>
            <a:off x="4795220" y="5134708"/>
            <a:ext cx="6558580" cy="1588461"/>
          </a:xfrm>
          <a:prstGeom prst="rect">
            <a:avLst/>
          </a:prstGeom>
        </p:spPr>
      </p:pic>
    </p:spTree>
    <p:extLst>
      <p:ext uri="{BB962C8B-B14F-4D97-AF65-F5344CB8AC3E}">
        <p14:creationId xmlns:p14="http://schemas.microsoft.com/office/powerpoint/2010/main" val="48246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 Integrity And Testing - tables</a:t>
            </a:r>
            <a:br>
              <a:rPr lang="en-NZ" dirty="0"/>
            </a:br>
            <a:r>
              <a:rPr lang="en-NZ" sz="1600" dirty="0"/>
              <a:t>C These are examples of the tests I conducted on all my tables to ensure they work as planned:</a:t>
            </a:r>
            <a:endParaRPr lang="en-NZ" dirty="0"/>
          </a:p>
        </p:txBody>
      </p:sp>
      <p:sp>
        <p:nvSpPr>
          <p:cNvPr id="5" name="TextBox 4">
            <a:extLst>
              <a:ext uri="{FF2B5EF4-FFF2-40B4-BE49-F238E27FC236}">
                <a16:creationId xmlns:a16="http://schemas.microsoft.com/office/drawing/2014/main" id="{5728DEEB-1B9D-43D0-A5F5-DF13D874527C}"/>
              </a:ext>
            </a:extLst>
          </p:cNvPr>
          <p:cNvSpPr txBox="1"/>
          <p:nvPr/>
        </p:nvSpPr>
        <p:spPr>
          <a:xfrm>
            <a:off x="1167618" y="1927274"/>
            <a:ext cx="4928382" cy="2031325"/>
          </a:xfrm>
          <a:prstGeom prst="rect">
            <a:avLst/>
          </a:prstGeom>
          <a:noFill/>
        </p:spPr>
        <p:txBody>
          <a:bodyPr wrap="square" rtlCol="0">
            <a:spAutoFit/>
          </a:bodyPr>
          <a:lstStyle/>
          <a:p>
            <a:r>
              <a:rPr lang="en-US" dirty="0"/>
              <a:t>3. Test that input mask and validation rules work I set up a validation rule for email which requires at east one character, @, then at least one more character. Space, commas, and semi-colons are not permitted.</a:t>
            </a:r>
          </a:p>
          <a:p>
            <a:endParaRPr lang="en-US" dirty="0"/>
          </a:p>
          <a:p>
            <a:r>
              <a:rPr lang="en-US" dirty="0"/>
              <a:t>Is Null Or ((Like “*?@?*”) And (Not Like “*[,;:]*”))</a:t>
            </a:r>
          </a:p>
        </p:txBody>
      </p:sp>
      <p:pic>
        <p:nvPicPr>
          <p:cNvPr id="10" name="Picture 9">
            <a:extLst>
              <a:ext uri="{FF2B5EF4-FFF2-40B4-BE49-F238E27FC236}">
                <a16:creationId xmlns:a16="http://schemas.microsoft.com/office/drawing/2014/main" id="{DE606594-3A61-4DB3-83A9-E8597630EC0E}"/>
              </a:ext>
            </a:extLst>
          </p:cNvPr>
          <p:cNvPicPr>
            <a:picLocks noChangeAspect="1"/>
          </p:cNvPicPr>
          <p:nvPr/>
        </p:nvPicPr>
        <p:blipFill>
          <a:blip r:embed="rId3"/>
          <a:stretch>
            <a:fillRect/>
          </a:stretch>
        </p:blipFill>
        <p:spPr>
          <a:xfrm>
            <a:off x="940188" y="4346599"/>
            <a:ext cx="6344535" cy="1400370"/>
          </a:xfrm>
          <a:prstGeom prst="rect">
            <a:avLst/>
          </a:prstGeom>
        </p:spPr>
      </p:pic>
    </p:spTree>
    <p:extLst>
      <p:ext uri="{BB962C8B-B14F-4D97-AF65-F5344CB8AC3E}">
        <p14:creationId xmlns:p14="http://schemas.microsoft.com/office/powerpoint/2010/main" val="426339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 Integrity And Testing - tables</a:t>
            </a:r>
            <a:br>
              <a:rPr lang="en-NZ" dirty="0"/>
            </a:br>
            <a:r>
              <a:rPr lang="en-NZ" sz="1600" dirty="0"/>
              <a:t>C These are examples of the tests I conducted on all my tables to ensure they work as planned:</a:t>
            </a:r>
            <a:endParaRPr lang="en-NZ" dirty="0"/>
          </a:p>
        </p:txBody>
      </p:sp>
      <p:sp>
        <p:nvSpPr>
          <p:cNvPr id="5" name="TextBox 4">
            <a:extLst>
              <a:ext uri="{FF2B5EF4-FFF2-40B4-BE49-F238E27FC236}">
                <a16:creationId xmlns:a16="http://schemas.microsoft.com/office/drawing/2014/main" id="{5728DEEB-1B9D-43D0-A5F5-DF13D874527C}"/>
              </a:ext>
            </a:extLst>
          </p:cNvPr>
          <p:cNvSpPr txBox="1"/>
          <p:nvPr/>
        </p:nvSpPr>
        <p:spPr>
          <a:xfrm>
            <a:off x="1167618" y="1927274"/>
            <a:ext cx="4928382" cy="2308324"/>
          </a:xfrm>
          <a:prstGeom prst="rect">
            <a:avLst/>
          </a:prstGeom>
          <a:noFill/>
        </p:spPr>
        <p:txBody>
          <a:bodyPr wrap="square" rtlCol="0">
            <a:spAutoFit/>
          </a:bodyPr>
          <a:lstStyle/>
          <a:p>
            <a:r>
              <a:rPr lang="en-US" dirty="0"/>
              <a:t>4. Check that the data has been entered correctly by comparing it with the original data There were 3 records in the original data and there were 3 records in my customer table. I checked that they were 3 cities and 2 payments and 2 delivery methods to ensure these were the same as the  original data. I have included screen snips from the original spreadsheet and compared it to my table</a:t>
            </a:r>
          </a:p>
        </p:txBody>
      </p:sp>
      <p:pic>
        <p:nvPicPr>
          <p:cNvPr id="4" name="Picture 3">
            <a:extLst>
              <a:ext uri="{FF2B5EF4-FFF2-40B4-BE49-F238E27FC236}">
                <a16:creationId xmlns:a16="http://schemas.microsoft.com/office/drawing/2014/main" id="{DC6B0F5E-F387-48C7-A24B-D53610670792}"/>
              </a:ext>
            </a:extLst>
          </p:cNvPr>
          <p:cNvPicPr>
            <a:picLocks noChangeAspect="1"/>
          </p:cNvPicPr>
          <p:nvPr/>
        </p:nvPicPr>
        <p:blipFill>
          <a:blip r:embed="rId3"/>
          <a:stretch>
            <a:fillRect/>
          </a:stretch>
        </p:blipFill>
        <p:spPr>
          <a:xfrm>
            <a:off x="5345723" y="4293091"/>
            <a:ext cx="5858693" cy="733527"/>
          </a:xfrm>
          <a:prstGeom prst="rect">
            <a:avLst/>
          </a:prstGeom>
        </p:spPr>
      </p:pic>
      <p:pic>
        <p:nvPicPr>
          <p:cNvPr id="7" name="Picture 6">
            <a:extLst>
              <a:ext uri="{FF2B5EF4-FFF2-40B4-BE49-F238E27FC236}">
                <a16:creationId xmlns:a16="http://schemas.microsoft.com/office/drawing/2014/main" id="{81952762-D875-4A37-B1AC-25694A7AB83C}"/>
              </a:ext>
            </a:extLst>
          </p:cNvPr>
          <p:cNvPicPr>
            <a:picLocks noChangeAspect="1"/>
          </p:cNvPicPr>
          <p:nvPr/>
        </p:nvPicPr>
        <p:blipFill>
          <a:blip r:embed="rId4"/>
          <a:stretch>
            <a:fillRect/>
          </a:stretch>
        </p:blipFill>
        <p:spPr>
          <a:xfrm>
            <a:off x="8038637" y="1376204"/>
            <a:ext cx="3315163" cy="1057423"/>
          </a:xfrm>
          <a:prstGeom prst="rect">
            <a:avLst/>
          </a:prstGeom>
        </p:spPr>
      </p:pic>
      <p:pic>
        <p:nvPicPr>
          <p:cNvPr id="9" name="Picture 8">
            <a:extLst>
              <a:ext uri="{FF2B5EF4-FFF2-40B4-BE49-F238E27FC236}">
                <a16:creationId xmlns:a16="http://schemas.microsoft.com/office/drawing/2014/main" id="{699A8D48-F0E3-433E-8626-61F99496BAC7}"/>
              </a:ext>
            </a:extLst>
          </p:cNvPr>
          <p:cNvPicPr>
            <a:picLocks noChangeAspect="1"/>
          </p:cNvPicPr>
          <p:nvPr/>
        </p:nvPicPr>
        <p:blipFill>
          <a:blip r:embed="rId5"/>
          <a:stretch>
            <a:fillRect/>
          </a:stretch>
        </p:blipFill>
        <p:spPr>
          <a:xfrm>
            <a:off x="7995009" y="2695473"/>
            <a:ext cx="3029373" cy="733527"/>
          </a:xfrm>
          <a:prstGeom prst="rect">
            <a:avLst/>
          </a:prstGeom>
        </p:spPr>
      </p:pic>
      <p:pic>
        <p:nvPicPr>
          <p:cNvPr id="12" name="Picture 11">
            <a:extLst>
              <a:ext uri="{FF2B5EF4-FFF2-40B4-BE49-F238E27FC236}">
                <a16:creationId xmlns:a16="http://schemas.microsoft.com/office/drawing/2014/main" id="{8B0F43BB-22ED-4ED0-89D1-0122713E2967}"/>
              </a:ext>
            </a:extLst>
          </p:cNvPr>
          <p:cNvPicPr>
            <a:picLocks noChangeAspect="1"/>
          </p:cNvPicPr>
          <p:nvPr/>
        </p:nvPicPr>
        <p:blipFill>
          <a:blip r:embed="rId6"/>
          <a:stretch>
            <a:fillRect/>
          </a:stretch>
        </p:blipFill>
        <p:spPr>
          <a:xfrm>
            <a:off x="892798" y="5558385"/>
            <a:ext cx="10311618" cy="1021172"/>
          </a:xfrm>
          <a:prstGeom prst="rect">
            <a:avLst/>
          </a:prstGeom>
        </p:spPr>
      </p:pic>
    </p:spTree>
    <p:extLst>
      <p:ext uri="{BB962C8B-B14F-4D97-AF65-F5344CB8AC3E}">
        <p14:creationId xmlns:p14="http://schemas.microsoft.com/office/powerpoint/2010/main" val="187014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Address relevant implications</a:t>
            </a:r>
            <a:br>
              <a:rPr lang="en-NZ" dirty="0"/>
            </a:br>
            <a:r>
              <a:rPr lang="en-NZ" sz="1600" dirty="0"/>
              <a:t>How have you addressed the relevant implications (described earlier in this presentation) to your designs?</a:t>
            </a:r>
            <a:endParaRPr lang="en-NZ" dirty="0"/>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endParaRPr lang="en-NZ" dirty="0"/>
          </a:p>
          <a:p>
            <a:pPr marL="0" indent="0">
              <a:buNone/>
            </a:pPr>
            <a:r>
              <a:rPr lang="en-NZ" dirty="0"/>
              <a:t>[Record your explanation here]</a:t>
            </a:r>
          </a:p>
        </p:txBody>
      </p:sp>
    </p:spTree>
    <p:extLst>
      <p:ext uri="{BB962C8B-B14F-4D97-AF65-F5344CB8AC3E}">
        <p14:creationId xmlns:p14="http://schemas.microsoft.com/office/powerpoint/2010/main" val="2107936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fontScale="90000"/>
          </a:bodyPr>
          <a:lstStyle/>
          <a:p>
            <a:r>
              <a:rPr lang="en-NZ" dirty="0"/>
              <a:t>Iterative improvement (for Excellence)</a:t>
            </a:r>
            <a:br>
              <a:rPr lang="en-NZ" dirty="0"/>
            </a:br>
            <a:r>
              <a:rPr lang="en-NZ" sz="1600" dirty="0"/>
              <a:t>H I used the form wizard to create a form for entering order into my data database. The Main form is based on </a:t>
            </a:r>
            <a:r>
              <a:rPr lang="en-NZ" sz="1600" dirty="0" err="1"/>
              <a:t>tblCustomers</a:t>
            </a:r>
            <a:r>
              <a:rPr lang="en-NZ" sz="1600" dirty="0"/>
              <a:t> and the sub form is based on </a:t>
            </a:r>
            <a:r>
              <a:rPr lang="en-NZ" sz="1600" dirty="0" err="1"/>
              <a:t>tblOrders</a:t>
            </a:r>
            <a:r>
              <a:rPr lang="en-NZ" sz="1600" dirty="0"/>
              <a:t>. My initial design was not very attractive or user friendly, it also includes some fields which aren’t necessary, except for testing </a:t>
            </a:r>
            <a:r>
              <a:rPr lang="en-NZ" sz="1600" dirty="0" err="1"/>
              <a:t>e.g</a:t>
            </a:r>
            <a:r>
              <a:rPr lang="en-NZ" sz="1600" dirty="0"/>
              <a:t> </a:t>
            </a:r>
            <a:r>
              <a:rPr lang="en-NZ" sz="1600" dirty="0" err="1"/>
              <a:t>customerFK</a:t>
            </a:r>
            <a:r>
              <a:rPr lang="en-NZ" sz="1600" dirty="0"/>
              <a:t> in the </a:t>
            </a:r>
            <a:r>
              <a:rPr lang="en-NZ" sz="1600" dirty="0" err="1"/>
              <a:t>subform</a:t>
            </a:r>
            <a:r>
              <a:rPr lang="en-NZ" sz="1600" dirty="0"/>
              <a:t>.</a:t>
            </a:r>
            <a:endParaRPr lang="en-NZ" dirty="0"/>
          </a:p>
        </p:txBody>
      </p:sp>
      <p:pic>
        <p:nvPicPr>
          <p:cNvPr id="5" name="Content Placeholder 4">
            <a:extLst>
              <a:ext uri="{FF2B5EF4-FFF2-40B4-BE49-F238E27FC236}">
                <a16:creationId xmlns:a16="http://schemas.microsoft.com/office/drawing/2014/main" id="{AE4170DE-1DFF-47F9-97F9-7805EDAF9692}"/>
              </a:ext>
            </a:extLst>
          </p:cNvPr>
          <p:cNvPicPr>
            <a:picLocks noGrp="1" noChangeAspect="1"/>
          </p:cNvPicPr>
          <p:nvPr>
            <p:ph idx="1"/>
          </p:nvPr>
        </p:nvPicPr>
        <p:blipFill>
          <a:blip r:embed="rId3"/>
          <a:stretch>
            <a:fillRect/>
          </a:stretch>
        </p:blipFill>
        <p:spPr>
          <a:xfrm>
            <a:off x="838200" y="1797490"/>
            <a:ext cx="7472410" cy="4351338"/>
          </a:xfrm>
        </p:spPr>
      </p:pic>
    </p:spTree>
    <p:extLst>
      <p:ext uri="{BB962C8B-B14F-4D97-AF65-F5344CB8AC3E}">
        <p14:creationId xmlns:p14="http://schemas.microsoft.com/office/powerpoint/2010/main" val="386791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lstStyle/>
          <a:p>
            <a:r>
              <a:rPr lang="en-NZ" dirty="0"/>
              <a:t>Database Design – purpose and requirements of end-users</a:t>
            </a:r>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r>
              <a:rPr lang="en-NZ" dirty="0"/>
              <a:t>Purpose: Database to keep track of sales of software</a:t>
            </a:r>
          </a:p>
          <a:p>
            <a:pPr marL="0" indent="0">
              <a:buNone/>
            </a:pPr>
            <a:endParaRPr lang="en-NZ" dirty="0"/>
          </a:p>
          <a:p>
            <a:pPr marL="0" indent="0">
              <a:buNone/>
            </a:pPr>
            <a:endParaRPr lang="en-NZ" dirty="0"/>
          </a:p>
          <a:p>
            <a:pPr marL="0" indent="0">
              <a:buNone/>
            </a:pPr>
            <a:r>
              <a:rPr lang="en-NZ" dirty="0"/>
              <a:t>Requirements of users: Needs to be able to track individual orders as well as balance owing</a:t>
            </a:r>
          </a:p>
          <a:p>
            <a:pPr marL="0" indent="0">
              <a:buNone/>
            </a:pPr>
            <a:endParaRPr lang="en-NZ" dirty="0"/>
          </a:p>
          <a:p>
            <a:pPr marL="0" indent="0">
              <a:buNone/>
            </a:pPr>
            <a:endParaRPr lang="en-NZ" dirty="0"/>
          </a:p>
        </p:txBody>
      </p:sp>
    </p:spTree>
    <p:extLst>
      <p:ext uri="{BB962C8B-B14F-4D97-AF65-F5344CB8AC3E}">
        <p14:creationId xmlns:p14="http://schemas.microsoft.com/office/powerpoint/2010/main" val="4261043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Iterative improvement (for Excellence)</a:t>
            </a:r>
            <a:br>
              <a:rPr lang="en-NZ" dirty="0"/>
            </a:br>
            <a:r>
              <a:rPr lang="en-NZ" sz="1600" dirty="0"/>
              <a:t>How have you continually improved your database throughout the process of it’s design, development and testing? You need to show evidence of your ongoing tests and improvements throughout the whole process. You need to have </a:t>
            </a:r>
            <a:r>
              <a:rPr lang="en-NZ" sz="1600" u="sng" dirty="0"/>
              <a:t>many</a:t>
            </a:r>
            <a:r>
              <a:rPr lang="en-NZ" sz="1600" dirty="0"/>
              <a:t> examples.</a:t>
            </a:r>
            <a:endParaRPr lang="en-NZ" dirty="0"/>
          </a:p>
        </p:txBody>
      </p:sp>
      <p:pic>
        <p:nvPicPr>
          <p:cNvPr id="5" name="Content Placeholder 4">
            <a:extLst>
              <a:ext uri="{FF2B5EF4-FFF2-40B4-BE49-F238E27FC236}">
                <a16:creationId xmlns:a16="http://schemas.microsoft.com/office/drawing/2014/main" id="{60B80029-76A1-42BA-A410-F75FFC4EDD43}"/>
              </a:ext>
            </a:extLst>
          </p:cNvPr>
          <p:cNvPicPr>
            <a:picLocks noGrp="1" noChangeAspect="1"/>
          </p:cNvPicPr>
          <p:nvPr>
            <p:ph idx="1"/>
          </p:nvPr>
        </p:nvPicPr>
        <p:blipFill>
          <a:blip r:embed="rId3"/>
          <a:stretch>
            <a:fillRect/>
          </a:stretch>
        </p:blipFill>
        <p:spPr>
          <a:xfrm>
            <a:off x="2612365" y="1825625"/>
            <a:ext cx="6289527" cy="3928061"/>
          </a:xfrm>
        </p:spPr>
      </p:pic>
    </p:spTree>
    <p:extLst>
      <p:ext uri="{BB962C8B-B14F-4D97-AF65-F5344CB8AC3E}">
        <p14:creationId xmlns:p14="http://schemas.microsoft.com/office/powerpoint/2010/main" val="121320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Database Design – Relevant implications</a:t>
            </a:r>
            <a:br>
              <a:rPr lang="en-NZ" dirty="0"/>
            </a:br>
            <a:r>
              <a:rPr lang="en-NZ" sz="1800" dirty="0"/>
              <a:t>Explain any implications relevant to the database or its development. Check the implications in the list in the </a:t>
            </a:r>
            <a:r>
              <a:rPr lang="en-NZ" sz="1800"/>
              <a:t>notes section </a:t>
            </a:r>
            <a:r>
              <a:rPr lang="en-NZ" sz="1800" dirty="0"/>
              <a:t>that are relevant to the database that you have explained. Insert additional slides as required.</a:t>
            </a:r>
          </a:p>
        </p:txBody>
      </p:sp>
      <p:graphicFrame>
        <p:nvGraphicFramePr>
          <p:cNvPr id="8" name="Table 8">
            <a:extLst>
              <a:ext uri="{FF2B5EF4-FFF2-40B4-BE49-F238E27FC236}">
                <a16:creationId xmlns:a16="http://schemas.microsoft.com/office/drawing/2014/main" id="{FDB04B8C-D7F2-45F4-AD46-F6BC08B8A5A3}"/>
              </a:ext>
            </a:extLst>
          </p:cNvPr>
          <p:cNvGraphicFramePr>
            <a:graphicFrameLocks noGrp="1"/>
          </p:cNvGraphicFramePr>
          <p:nvPr>
            <p:ph idx="1"/>
            <p:extLst>
              <p:ext uri="{D42A27DB-BD31-4B8C-83A1-F6EECF244321}">
                <p14:modId xmlns:p14="http://schemas.microsoft.com/office/powerpoint/2010/main" val="2876945630"/>
              </p:ext>
            </p:extLst>
          </p:nvPr>
        </p:nvGraphicFramePr>
        <p:xfrm>
          <a:off x="838200" y="1690688"/>
          <a:ext cx="10515597" cy="2926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580040">
                <a:tc>
                  <a:txBody>
                    <a:bodyPr/>
                    <a:lstStyle/>
                    <a:p>
                      <a:r>
                        <a:rPr lang="en-US" dirty="0"/>
                        <a:t>Relevant Implication</a:t>
                      </a:r>
                      <a:endParaRPr lang="en-NZ" dirty="0"/>
                    </a:p>
                  </a:txBody>
                  <a:tcPr/>
                </a:tc>
                <a:tc>
                  <a:txBody>
                    <a:bodyPr/>
                    <a:lstStyle/>
                    <a:p>
                      <a:r>
                        <a:rPr lang="en-US" dirty="0"/>
                        <a:t>What this means…</a:t>
                      </a:r>
                      <a:endParaRPr lang="en-NZ" dirty="0"/>
                    </a:p>
                  </a:txBody>
                  <a:tcPr/>
                </a:tc>
                <a:tc>
                  <a:txBody>
                    <a:bodyPr/>
                    <a:lstStyle/>
                    <a:p>
                      <a:r>
                        <a:rPr lang="en-US" dirty="0"/>
                        <a:t>Why this is relevant </a:t>
                      </a:r>
                      <a:r>
                        <a:rPr lang="en-US"/>
                        <a:t>to my </a:t>
                      </a:r>
                      <a:r>
                        <a:rPr lang="en-US" dirty="0"/>
                        <a:t>database…</a:t>
                      </a:r>
                      <a:endParaRPr lang="en-NZ" dirty="0"/>
                    </a:p>
                  </a:txBody>
                  <a:tcPr/>
                </a:tc>
                <a:extLst>
                  <a:ext uri="{0D108BD9-81ED-4DB2-BD59-A6C34878D82A}">
                    <a16:rowId xmlns:a16="http://schemas.microsoft.com/office/drawing/2014/main" val="3397879532"/>
                  </a:ext>
                </a:extLst>
              </a:tr>
              <a:tr h="2071572">
                <a:tc>
                  <a:txBody>
                    <a:bodyPr/>
                    <a:lstStyle/>
                    <a:p>
                      <a:r>
                        <a:rPr lang="en-NZ" dirty="0"/>
                        <a:t>Sustainability and Future Proofing</a:t>
                      </a:r>
                    </a:p>
                  </a:txBody>
                  <a:tcPr/>
                </a:tc>
                <a:tc>
                  <a:txBody>
                    <a:bodyPr/>
                    <a:lstStyle/>
                    <a:p>
                      <a:r>
                        <a:rPr lang="en-NZ" dirty="0"/>
                        <a:t>I need to make sure the database can easily be modified and that it minimises the use of resources</a:t>
                      </a:r>
                    </a:p>
                  </a:txBody>
                  <a:tcPr/>
                </a:tc>
                <a:tc>
                  <a:txBody>
                    <a:bodyPr/>
                    <a:lstStyle/>
                    <a:p>
                      <a:r>
                        <a:rPr lang="en-NZ" dirty="0"/>
                        <a:t>I need to make sure the outcome is constructed in a way that makes it easy to add further titles, when they are developed later. I can minimise computing resources by making field sizes no bigger than needed. I can also minimise wastage of natural resources </a:t>
                      </a:r>
                    </a:p>
                  </a:txBody>
                  <a:tcPr/>
                </a:tc>
                <a:extLst>
                  <a:ext uri="{0D108BD9-81ED-4DB2-BD59-A6C34878D82A}">
                    <a16:rowId xmlns:a16="http://schemas.microsoft.com/office/drawing/2014/main" val="2106669735"/>
                  </a:ext>
                </a:extLst>
              </a:tr>
            </a:tbl>
          </a:graphicData>
        </a:graphic>
      </p:graphicFrame>
    </p:spTree>
    <p:extLst>
      <p:ext uri="{BB962C8B-B14F-4D97-AF65-F5344CB8AC3E}">
        <p14:creationId xmlns:p14="http://schemas.microsoft.com/office/powerpoint/2010/main" val="309779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Database Design – Relevant implications</a:t>
            </a:r>
            <a:br>
              <a:rPr lang="en-NZ" dirty="0"/>
            </a:br>
            <a:r>
              <a:rPr lang="en-NZ" sz="1800" dirty="0"/>
              <a:t>Explain any implications relevant to the database or its development. Check the implications in the list in the </a:t>
            </a:r>
            <a:r>
              <a:rPr lang="en-NZ" sz="1800"/>
              <a:t>notes section </a:t>
            </a:r>
            <a:r>
              <a:rPr lang="en-NZ" sz="1800" dirty="0"/>
              <a:t>that are relevant to the database that you have explained. Insert additional slides as required.</a:t>
            </a:r>
          </a:p>
        </p:txBody>
      </p:sp>
      <p:graphicFrame>
        <p:nvGraphicFramePr>
          <p:cNvPr id="8" name="Table 8">
            <a:extLst>
              <a:ext uri="{FF2B5EF4-FFF2-40B4-BE49-F238E27FC236}">
                <a16:creationId xmlns:a16="http://schemas.microsoft.com/office/drawing/2014/main" id="{FDB04B8C-D7F2-45F4-AD46-F6BC08B8A5A3}"/>
              </a:ext>
            </a:extLst>
          </p:cNvPr>
          <p:cNvGraphicFramePr>
            <a:graphicFrameLocks noGrp="1"/>
          </p:cNvGraphicFramePr>
          <p:nvPr>
            <p:ph idx="1"/>
            <p:extLst>
              <p:ext uri="{D42A27DB-BD31-4B8C-83A1-F6EECF244321}">
                <p14:modId xmlns:p14="http://schemas.microsoft.com/office/powerpoint/2010/main" val="822759608"/>
              </p:ext>
            </p:extLst>
          </p:nvPr>
        </p:nvGraphicFramePr>
        <p:xfrm>
          <a:off x="838200" y="1690688"/>
          <a:ext cx="10515597" cy="2711652"/>
        </p:xfrm>
        <a:graphic>
          <a:graphicData uri="http://schemas.openxmlformats.org/drawingml/2006/table">
            <a:tbl>
              <a:tblPr firstRow="1" bandRow="1">
                <a:tableStyleId>{5C22544A-7EE6-4342-B048-85BDC9FD1C3A}</a:tableStyleId>
              </a:tblPr>
              <a:tblGrid>
                <a:gridCol w="3368040">
                  <a:extLst>
                    <a:ext uri="{9D8B030D-6E8A-4147-A177-3AD203B41FA5}">
                      <a16:colId xmlns:a16="http://schemas.microsoft.com/office/drawing/2014/main" val="3219389579"/>
                    </a:ext>
                  </a:extLst>
                </a:gridCol>
                <a:gridCol w="3642358">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580040">
                <a:tc>
                  <a:txBody>
                    <a:bodyPr/>
                    <a:lstStyle/>
                    <a:p>
                      <a:r>
                        <a:rPr lang="en-US" dirty="0"/>
                        <a:t>Relevant Implication</a:t>
                      </a:r>
                      <a:endParaRPr lang="en-NZ" dirty="0"/>
                    </a:p>
                  </a:txBody>
                  <a:tcPr/>
                </a:tc>
                <a:tc>
                  <a:txBody>
                    <a:bodyPr/>
                    <a:lstStyle/>
                    <a:p>
                      <a:r>
                        <a:rPr lang="en-US" dirty="0"/>
                        <a:t>What this means…</a:t>
                      </a:r>
                      <a:endParaRPr lang="en-NZ" dirty="0"/>
                    </a:p>
                  </a:txBody>
                  <a:tcPr/>
                </a:tc>
                <a:tc>
                  <a:txBody>
                    <a:bodyPr/>
                    <a:lstStyle/>
                    <a:p>
                      <a:r>
                        <a:rPr lang="en-US" dirty="0"/>
                        <a:t>Why this is relevant </a:t>
                      </a:r>
                      <a:r>
                        <a:rPr lang="en-US"/>
                        <a:t>to my </a:t>
                      </a:r>
                      <a:r>
                        <a:rPr lang="en-US" dirty="0"/>
                        <a:t>database…</a:t>
                      </a:r>
                      <a:endParaRPr lang="en-NZ" dirty="0"/>
                    </a:p>
                  </a:txBody>
                  <a:tcPr/>
                </a:tc>
                <a:extLst>
                  <a:ext uri="{0D108BD9-81ED-4DB2-BD59-A6C34878D82A}">
                    <a16:rowId xmlns:a16="http://schemas.microsoft.com/office/drawing/2014/main" val="3397879532"/>
                  </a:ext>
                </a:extLst>
              </a:tr>
              <a:tr h="2071572">
                <a:tc>
                  <a:txBody>
                    <a:bodyPr/>
                    <a:lstStyle/>
                    <a:p>
                      <a:r>
                        <a:rPr lang="en-NZ" dirty="0"/>
                        <a:t>Legal</a:t>
                      </a:r>
                    </a:p>
                  </a:txBody>
                  <a:tcPr/>
                </a:tc>
                <a:tc>
                  <a:txBody>
                    <a:bodyPr/>
                    <a:lstStyle/>
                    <a:p>
                      <a:r>
                        <a:rPr lang="en-NZ" dirty="0"/>
                        <a:t>This relates to privacy of information (Privacy act) and use of copyright (Copyright act)</a:t>
                      </a:r>
                    </a:p>
                  </a:txBody>
                  <a:tcPr/>
                </a:tc>
                <a:tc>
                  <a:txBody>
                    <a:bodyPr/>
                    <a:lstStyle/>
                    <a:p>
                      <a:r>
                        <a:rPr lang="en-NZ" dirty="0"/>
                        <a:t>Because my database will include personal and finical information about clients, it is important their privacy be protected. I need to ensure any images and text I use are provided by the customer or I am legally be able to use them.</a:t>
                      </a:r>
                    </a:p>
                  </a:txBody>
                  <a:tcPr/>
                </a:tc>
                <a:extLst>
                  <a:ext uri="{0D108BD9-81ED-4DB2-BD59-A6C34878D82A}">
                    <a16:rowId xmlns:a16="http://schemas.microsoft.com/office/drawing/2014/main" val="2106669735"/>
                  </a:ext>
                </a:extLst>
              </a:tr>
            </a:tbl>
          </a:graphicData>
        </a:graphic>
      </p:graphicFrame>
    </p:spTree>
    <p:extLst>
      <p:ext uri="{BB962C8B-B14F-4D97-AF65-F5344CB8AC3E}">
        <p14:creationId xmlns:p14="http://schemas.microsoft.com/office/powerpoint/2010/main" val="306691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Database Design – Relevant implications</a:t>
            </a:r>
            <a:br>
              <a:rPr lang="en-NZ" dirty="0"/>
            </a:br>
            <a:r>
              <a:rPr lang="en-NZ" sz="1800" dirty="0"/>
              <a:t>Explain any implications relevant to the database or its development. Check the implications in the list in the </a:t>
            </a:r>
            <a:r>
              <a:rPr lang="en-NZ" sz="1800"/>
              <a:t>notes section </a:t>
            </a:r>
            <a:r>
              <a:rPr lang="en-NZ" sz="1800" dirty="0"/>
              <a:t>that are relevant to the database that you have explained. Insert additional slides as required.</a:t>
            </a:r>
          </a:p>
        </p:txBody>
      </p:sp>
      <p:graphicFrame>
        <p:nvGraphicFramePr>
          <p:cNvPr id="8" name="Table 8">
            <a:extLst>
              <a:ext uri="{FF2B5EF4-FFF2-40B4-BE49-F238E27FC236}">
                <a16:creationId xmlns:a16="http://schemas.microsoft.com/office/drawing/2014/main" id="{FDB04B8C-D7F2-45F4-AD46-F6BC08B8A5A3}"/>
              </a:ext>
            </a:extLst>
          </p:cNvPr>
          <p:cNvGraphicFramePr>
            <a:graphicFrameLocks noGrp="1"/>
          </p:cNvGraphicFramePr>
          <p:nvPr>
            <p:ph idx="1"/>
            <p:extLst>
              <p:ext uri="{D42A27DB-BD31-4B8C-83A1-F6EECF244321}">
                <p14:modId xmlns:p14="http://schemas.microsoft.com/office/powerpoint/2010/main" val="556732167"/>
              </p:ext>
            </p:extLst>
          </p:nvPr>
        </p:nvGraphicFramePr>
        <p:xfrm>
          <a:off x="838200" y="1690688"/>
          <a:ext cx="10515597" cy="2926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580040">
                <a:tc>
                  <a:txBody>
                    <a:bodyPr/>
                    <a:lstStyle/>
                    <a:p>
                      <a:r>
                        <a:rPr lang="en-US" dirty="0"/>
                        <a:t>Relevant Implication</a:t>
                      </a:r>
                      <a:endParaRPr lang="en-NZ" dirty="0"/>
                    </a:p>
                  </a:txBody>
                  <a:tcPr/>
                </a:tc>
                <a:tc>
                  <a:txBody>
                    <a:bodyPr/>
                    <a:lstStyle/>
                    <a:p>
                      <a:r>
                        <a:rPr lang="en-US" dirty="0"/>
                        <a:t>What this means…</a:t>
                      </a:r>
                      <a:endParaRPr lang="en-NZ" dirty="0"/>
                    </a:p>
                  </a:txBody>
                  <a:tcPr/>
                </a:tc>
                <a:tc>
                  <a:txBody>
                    <a:bodyPr/>
                    <a:lstStyle/>
                    <a:p>
                      <a:r>
                        <a:rPr lang="en-US" dirty="0"/>
                        <a:t>Why this is relevant </a:t>
                      </a:r>
                      <a:r>
                        <a:rPr lang="en-US"/>
                        <a:t>to my </a:t>
                      </a:r>
                      <a:r>
                        <a:rPr lang="en-US" dirty="0"/>
                        <a:t>database…</a:t>
                      </a:r>
                      <a:endParaRPr lang="en-NZ" dirty="0"/>
                    </a:p>
                  </a:txBody>
                  <a:tcPr/>
                </a:tc>
                <a:extLst>
                  <a:ext uri="{0D108BD9-81ED-4DB2-BD59-A6C34878D82A}">
                    <a16:rowId xmlns:a16="http://schemas.microsoft.com/office/drawing/2014/main" val="3397879532"/>
                  </a:ext>
                </a:extLst>
              </a:tr>
              <a:tr h="2071572">
                <a:tc>
                  <a:txBody>
                    <a:bodyPr/>
                    <a:lstStyle/>
                    <a:p>
                      <a:r>
                        <a:rPr lang="en-NZ" dirty="0"/>
                        <a:t>usability</a:t>
                      </a:r>
                    </a:p>
                  </a:txBody>
                  <a:tcPr/>
                </a:tc>
                <a:tc>
                  <a:txBody>
                    <a:bodyPr/>
                    <a:lstStyle/>
                    <a:p>
                      <a:r>
                        <a:rPr lang="en-NZ" dirty="0"/>
                        <a:t> The database needs to be easy to use and intuitive so that it can achieve the outcomes intended</a:t>
                      </a:r>
                    </a:p>
                  </a:txBody>
                  <a:tcPr/>
                </a:tc>
                <a:tc>
                  <a:txBody>
                    <a:bodyPr/>
                    <a:lstStyle/>
                    <a:p>
                      <a:r>
                        <a:rPr lang="en-NZ" dirty="0"/>
                        <a:t>I need to be able to present the information in a way that meets the customers needs. To do this I need to consider and understand what the customer expects. I need to thoroughly test the database to ensure accuracy and reliable information.</a:t>
                      </a:r>
                    </a:p>
                  </a:txBody>
                  <a:tcPr/>
                </a:tc>
                <a:extLst>
                  <a:ext uri="{0D108BD9-81ED-4DB2-BD59-A6C34878D82A}">
                    <a16:rowId xmlns:a16="http://schemas.microsoft.com/office/drawing/2014/main" val="1773961854"/>
                  </a:ext>
                </a:extLst>
              </a:tr>
            </a:tbl>
          </a:graphicData>
        </a:graphic>
      </p:graphicFrame>
    </p:spTree>
    <p:extLst>
      <p:ext uri="{BB962C8B-B14F-4D97-AF65-F5344CB8AC3E}">
        <p14:creationId xmlns:p14="http://schemas.microsoft.com/office/powerpoint/2010/main" val="19049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fontScale="90000"/>
          </a:bodyPr>
          <a:lstStyle/>
          <a:p>
            <a:r>
              <a:rPr lang="en-NZ" dirty="0"/>
              <a:t>Database Design – Tables</a:t>
            </a:r>
            <a:br>
              <a:rPr lang="en-NZ" dirty="0"/>
            </a:br>
            <a:r>
              <a:rPr lang="en-US" sz="1800" dirty="0"/>
              <a:t>Duplicate this page for each table.</a:t>
            </a:r>
            <a:br>
              <a:rPr lang="en-NZ" dirty="0"/>
            </a:br>
            <a:endParaRPr lang="en-NZ" dirty="0"/>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r>
              <a:rPr lang="en-NZ" dirty="0"/>
              <a:t>Table </a:t>
            </a:r>
            <a:r>
              <a:rPr lang="en-NZ" dirty="0" err="1"/>
              <a:t>Name:tblCustomers</a:t>
            </a:r>
            <a:endParaRPr lang="en-NZ" dirty="0"/>
          </a:p>
          <a:p>
            <a:pPr marL="0" indent="0">
              <a:buNone/>
            </a:pPr>
            <a:endParaRPr lang="en-NZ" dirty="0"/>
          </a:p>
          <a:p>
            <a:pPr marL="0" indent="0">
              <a:buNone/>
            </a:pPr>
            <a:endParaRPr lang="en-NZ" dirty="0"/>
          </a:p>
          <a:p>
            <a:pPr marL="0" indent="0">
              <a:buNone/>
            </a:pPr>
            <a:endParaRPr lang="en-NZ" dirty="0"/>
          </a:p>
        </p:txBody>
      </p:sp>
      <p:graphicFrame>
        <p:nvGraphicFramePr>
          <p:cNvPr id="4" name="Table 3">
            <a:extLst>
              <a:ext uri="{FF2B5EF4-FFF2-40B4-BE49-F238E27FC236}">
                <a16:creationId xmlns:a16="http://schemas.microsoft.com/office/drawing/2014/main" id="{9F74A2E8-AF3C-463E-868D-CCE7EBBA57F3}"/>
              </a:ext>
            </a:extLst>
          </p:cNvPr>
          <p:cNvGraphicFramePr>
            <a:graphicFrameLocks noGrp="1"/>
          </p:cNvGraphicFramePr>
          <p:nvPr>
            <p:extLst>
              <p:ext uri="{D42A27DB-BD31-4B8C-83A1-F6EECF244321}">
                <p14:modId xmlns:p14="http://schemas.microsoft.com/office/powerpoint/2010/main" val="2354636729"/>
              </p:ext>
            </p:extLst>
          </p:nvPr>
        </p:nvGraphicFramePr>
        <p:xfrm>
          <a:off x="1427797" y="2214404"/>
          <a:ext cx="9336405" cy="2297430"/>
        </p:xfrm>
        <a:graphic>
          <a:graphicData uri="http://schemas.openxmlformats.org/drawingml/2006/table">
            <a:tbl>
              <a:tblPr>
                <a:tableStyleId>{5C22544A-7EE6-4342-B048-85BDC9FD1C3A}</a:tableStyleId>
              </a:tblPr>
              <a:tblGrid>
                <a:gridCol w="2769235">
                  <a:extLst>
                    <a:ext uri="{9D8B030D-6E8A-4147-A177-3AD203B41FA5}">
                      <a16:colId xmlns:a16="http://schemas.microsoft.com/office/drawing/2014/main" val="587659107"/>
                    </a:ext>
                  </a:extLst>
                </a:gridCol>
                <a:gridCol w="1076325">
                  <a:extLst>
                    <a:ext uri="{9D8B030D-6E8A-4147-A177-3AD203B41FA5}">
                      <a16:colId xmlns:a16="http://schemas.microsoft.com/office/drawing/2014/main" val="2418090560"/>
                    </a:ext>
                  </a:extLst>
                </a:gridCol>
                <a:gridCol w="989965">
                  <a:extLst>
                    <a:ext uri="{9D8B030D-6E8A-4147-A177-3AD203B41FA5}">
                      <a16:colId xmlns:a16="http://schemas.microsoft.com/office/drawing/2014/main" val="1730472777"/>
                    </a:ext>
                  </a:extLst>
                </a:gridCol>
                <a:gridCol w="1350010">
                  <a:extLst>
                    <a:ext uri="{9D8B030D-6E8A-4147-A177-3AD203B41FA5}">
                      <a16:colId xmlns:a16="http://schemas.microsoft.com/office/drawing/2014/main" val="3159096978"/>
                    </a:ext>
                  </a:extLst>
                </a:gridCol>
                <a:gridCol w="3150870">
                  <a:extLst>
                    <a:ext uri="{9D8B030D-6E8A-4147-A177-3AD203B41FA5}">
                      <a16:colId xmlns:a16="http://schemas.microsoft.com/office/drawing/2014/main" val="1570969367"/>
                    </a:ext>
                  </a:extLst>
                </a:gridCol>
              </a:tblGrid>
              <a:tr h="0">
                <a:tc>
                  <a:txBody>
                    <a:bodyPr/>
                    <a:lstStyle/>
                    <a:p>
                      <a:pPr>
                        <a:spcBef>
                          <a:spcPts val="600"/>
                        </a:spcBef>
                        <a:spcAft>
                          <a:spcPts val="600"/>
                        </a:spcAft>
                      </a:pPr>
                      <a:r>
                        <a:rPr lang="en-US" sz="1200" b="1" dirty="0">
                          <a:effectLst/>
                        </a:rPr>
                        <a:t>Field Name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a:effectLst/>
                        </a:rPr>
                        <a:t>Data Type</a:t>
                      </a:r>
                      <a:endParaRPr lang="en-NZ" sz="1000" b="1">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dirty="0">
                          <a:effectLst/>
                        </a:rPr>
                        <a:t>Field Size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Format</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Description</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extLst>
                  <a:ext uri="{0D108BD9-81ED-4DB2-BD59-A6C34878D82A}">
                    <a16:rowId xmlns:a16="http://schemas.microsoft.com/office/drawing/2014/main" val="2557798669"/>
                  </a:ext>
                </a:extLst>
              </a:tr>
              <a:tr h="254000">
                <a:tc>
                  <a:txBody>
                    <a:bodyPr/>
                    <a:lstStyle/>
                    <a:p>
                      <a:pPr>
                        <a:spcAft>
                          <a:spcPts val="0"/>
                        </a:spcAft>
                      </a:pPr>
                      <a:r>
                        <a:rPr lang="en-NZ" sz="1200" kern="1200" dirty="0" err="1">
                          <a:solidFill>
                            <a:schemeClr val="dk1"/>
                          </a:solidFill>
                          <a:effectLst/>
                          <a:latin typeface="+mn-lt"/>
                          <a:ea typeface="+mn-ea"/>
                          <a:cs typeface="+mn-cs"/>
                        </a:rPr>
                        <a:t>customerPK</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Autonumber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PK</a:t>
                      </a:r>
                    </a:p>
                  </a:txBody>
                  <a:tcPr marL="68580" marR="68580" marT="36195" marB="36195"/>
                </a:tc>
                <a:extLst>
                  <a:ext uri="{0D108BD9-81ED-4DB2-BD59-A6C34878D82A}">
                    <a16:rowId xmlns:a16="http://schemas.microsoft.com/office/drawing/2014/main" val="2826601485"/>
                  </a:ext>
                </a:extLst>
              </a:tr>
              <a:tr h="254000">
                <a:tc>
                  <a:txBody>
                    <a:bodyPr/>
                    <a:lstStyle/>
                    <a:p>
                      <a:pPr>
                        <a:spcAft>
                          <a:spcPts val="0"/>
                        </a:spcAft>
                      </a:pPr>
                      <a:r>
                        <a:rPr lang="en-NZ" sz="1200" kern="1200" dirty="0" err="1">
                          <a:solidFill>
                            <a:schemeClr val="dk1"/>
                          </a:solidFill>
                          <a:effectLst/>
                          <a:latin typeface="+mn-lt"/>
                          <a:ea typeface="+mn-ea"/>
                          <a:cs typeface="+mn-cs"/>
                        </a:rPr>
                        <a:t>custFirstName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20</a:t>
                      </a: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903590977"/>
                  </a:ext>
                </a:extLst>
              </a:tr>
              <a:tr h="254000">
                <a:tc>
                  <a:txBody>
                    <a:bodyPr/>
                    <a:lstStyle/>
                    <a:p>
                      <a:pPr>
                        <a:spcAft>
                          <a:spcPts val="0"/>
                        </a:spcAft>
                      </a:pPr>
                      <a:r>
                        <a:rPr lang="en-NZ" sz="1200" kern="1200" dirty="0" err="1">
                          <a:solidFill>
                            <a:schemeClr val="dk1"/>
                          </a:solidFill>
                          <a:effectLst/>
                          <a:latin typeface="+mn-lt"/>
                          <a:ea typeface="+mn-ea"/>
                          <a:cs typeface="+mn-cs"/>
                        </a:rPr>
                        <a:t>custLastName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20</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99180625"/>
                  </a:ext>
                </a:extLst>
              </a:tr>
              <a:tr h="254000">
                <a:tc>
                  <a:txBody>
                    <a:bodyPr/>
                    <a:lstStyle/>
                    <a:p>
                      <a:pPr>
                        <a:spcAft>
                          <a:spcPts val="0"/>
                        </a:spcAft>
                      </a:pPr>
                      <a:r>
                        <a:rPr lang="en-NZ" sz="1200" kern="1200" dirty="0">
                          <a:solidFill>
                            <a:schemeClr val="dk1"/>
                          </a:solidFill>
                          <a:effectLst/>
                          <a:latin typeface="+mn-lt"/>
                          <a:ea typeface="+mn-ea"/>
                          <a:cs typeface="+mn-cs"/>
                        </a:rPr>
                        <a:t>custAdress1</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40</a:t>
                      </a: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270626342"/>
                  </a:ext>
                </a:extLst>
              </a:tr>
              <a:tr h="254000">
                <a:tc>
                  <a:txBody>
                    <a:bodyPr/>
                    <a:lstStyle/>
                    <a:p>
                      <a:pPr>
                        <a:spcAft>
                          <a:spcPts val="0"/>
                        </a:spcAft>
                      </a:pPr>
                      <a:r>
                        <a:rPr lang="en-NZ" sz="1200" kern="1200" dirty="0">
                          <a:solidFill>
                            <a:schemeClr val="dk1"/>
                          </a:solidFill>
                          <a:effectLst/>
                          <a:latin typeface="+mn-lt"/>
                          <a:ea typeface="+mn-ea"/>
                          <a:cs typeface="+mn-cs"/>
                        </a:rPr>
                        <a:t>custAdress2</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2807604091"/>
                  </a:ext>
                </a:extLst>
              </a:tr>
              <a:tr h="254000">
                <a:tc>
                  <a:txBody>
                    <a:bodyPr/>
                    <a:lstStyle/>
                    <a:p>
                      <a:pPr>
                        <a:spcAft>
                          <a:spcPts val="0"/>
                        </a:spcAft>
                      </a:pPr>
                      <a:r>
                        <a:rPr lang="en-NZ" sz="1200" kern="1200" dirty="0" err="1">
                          <a:solidFill>
                            <a:schemeClr val="dk1"/>
                          </a:solidFill>
                          <a:effectLst/>
                          <a:latin typeface="+mn-lt"/>
                          <a:ea typeface="+mn-ea"/>
                          <a:cs typeface="+mn-cs"/>
                        </a:rPr>
                        <a:t>cityName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Long Integer</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FK</a:t>
                      </a:r>
                    </a:p>
                  </a:txBody>
                  <a:tcPr marL="68580" marR="68580" marT="36195" marB="36195"/>
                </a:tc>
                <a:extLst>
                  <a:ext uri="{0D108BD9-81ED-4DB2-BD59-A6C34878D82A}">
                    <a16:rowId xmlns:a16="http://schemas.microsoft.com/office/drawing/2014/main" val="1430248335"/>
                  </a:ext>
                </a:extLst>
              </a:tr>
              <a:tr h="254000">
                <a:tc>
                  <a:txBody>
                    <a:bodyPr/>
                    <a:lstStyle/>
                    <a:p>
                      <a:pPr>
                        <a:spcAft>
                          <a:spcPts val="0"/>
                        </a:spcAft>
                      </a:pPr>
                      <a:r>
                        <a:rPr lang="en-NZ" sz="1200" kern="1200" dirty="0" err="1">
                          <a:solidFill>
                            <a:schemeClr val="dk1"/>
                          </a:solidFill>
                          <a:effectLst/>
                          <a:latin typeface="+mn-lt"/>
                          <a:ea typeface="+mn-ea"/>
                          <a:cs typeface="+mn-cs"/>
                        </a:rPr>
                        <a:t>custEmail</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 </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30</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2150748089"/>
                  </a:ext>
                </a:extLst>
              </a:tr>
              <a:tr h="254000">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2429214802"/>
                  </a:ext>
                </a:extLst>
              </a:tr>
            </a:tbl>
          </a:graphicData>
        </a:graphic>
      </p:graphicFrame>
    </p:spTree>
    <p:extLst>
      <p:ext uri="{BB962C8B-B14F-4D97-AF65-F5344CB8AC3E}">
        <p14:creationId xmlns:p14="http://schemas.microsoft.com/office/powerpoint/2010/main" val="297633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fontScale="90000"/>
          </a:bodyPr>
          <a:lstStyle/>
          <a:p>
            <a:r>
              <a:rPr lang="en-NZ" dirty="0"/>
              <a:t>Database Design – Tables</a:t>
            </a:r>
            <a:br>
              <a:rPr lang="en-NZ" dirty="0"/>
            </a:br>
            <a:r>
              <a:rPr lang="en-US" sz="1800" dirty="0"/>
              <a:t>Duplicate this page for each table.</a:t>
            </a:r>
            <a:br>
              <a:rPr lang="en-NZ" dirty="0"/>
            </a:br>
            <a:endParaRPr lang="en-NZ" dirty="0"/>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r>
              <a:rPr lang="en-NZ" dirty="0"/>
              <a:t>Table </a:t>
            </a:r>
            <a:r>
              <a:rPr lang="en-NZ" dirty="0" err="1"/>
              <a:t>Name:tblCity</a:t>
            </a:r>
            <a:endParaRPr lang="en-NZ" dirty="0"/>
          </a:p>
          <a:p>
            <a:pPr marL="0" indent="0">
              <a:buNone/>
            </a:pPr>
            <a:endParaRPr lang="en-NZ" dirty="0"/>
          </a:p>
          <a:p>
            <a:pPr marL="0" indent="0">
              <a:buNone/>
            </a:pPr>
            <a:endParaRPr lang="en-NZ" dirty="0"/>
          </a:p>
          <a:p>
            <a:pPr marL="0" indent="0">
              <a:buNone/>
            </a:pPr>
            <a:endParaRPr lang="en-NZ" dirty="0"/>
          </a:p>
          <a:p>
            <a:pPr marL="0" indent="0">
              <a:buNone/>
            </a:pPr>
            <a:r>
              <a:rPr lang="en-NZ" dirty="0"/>
              <a:t>Table </a:t>
            </a:r>
            <a:r>
              <a:rPr lang="en-NZ" dirty="0" err="1"/>
              <a:t>Name:tblPayment</a:t>
            </a:r>
            <a:endParaRPr lang="en-NZ" dirty="0"/>
          </a:p>
          <a:p>
            <a:pPr marL="0" indent="0">
              <a:buNone/>
            </a:pPr>
            <a:endParaRPr lang="en-NZ" dirty="0"/>
          </a:p>
        </p:txBody>
      </p:sp>
      <p:graphicFrame>
        <p:nvGraphicFramePr>
          <p:cNvPr id="4" name="Table 3">
            <a:extLst>
              <a:ext uri="{FF2B5EF4-FFF2-40B4-BE49-F238E27FC236}">
                <a16:creationId xmlns:a16="http://schemas.microsoft.com/office/drawing/2014/main" id="{9F74A2E8-AF3C-463E-868D-CCE7EBBA57F3}"/>
              </a:ext>
            </a:extLst>
          </p:cNvPr>
          <p:cNvGraphicFramePr>
            <a:graphicFrameLocks noGrp="1"/>
          </p:cNvGraphicFramePr>
          <p:nvPr>
            <p:extLst>
              <p:ext uri="{D42A27DB-BD31-4B8C-83A1-F6EECF244321}">
                <p14:modId xmlns:p14="http://schemas.microsoft.com/office/powerpoint/2010/main" val="3748871412"/>
              </p:ext>
            </p:extLst>
          </p:nvPr>
        </p:nvGraphicFramePr>
        <p:xfrm>
          <a:off x="1202714" y="2777112"/>
          <a:ext cx="9336405" cy="765810"/>
        </p:xfrm>
        <a:graphic>
          <a:graphicData uri="http://schemas.openxmlformats.org/drawingml/2006/table">
            <a:tbl>
              <a:tblPr>
                <a:tableStyleId>{5C22544A-7EE6-4342-B048-85BDC9FD1C3A}</a:tableStyleId>
              </a:tblPr>
              <a:tblGrid>
                <a:gridCol w="2769235">
                  <a:extLst>
                    <a:ext uri="{9D8B030D-6E8A-4147-A177-3AD203B41FA5}">
                      <a16:colId xmlns:a16="http://schemas.microsoft.com/office/drawing/2014/main" val="587659107"/>
                    </a:ext>
                  </a:extLst>
                </a:gridCol>
                <a:gridCol w="1076325">
                  <a:extLst>
                    <a:ext uri="{9D8B030D-6E8A-4147-A177-3AD203B41FA5}">
                      <a16:colId xmlns:a16="http://schemas.microsoft.com/office/drawing/2014/main" val="2418090560"/>
                    </a:ext>
                  </a:extLst>
                </a:gridCol>
                <a:gridCol w="989965">
                  <a:extLst>
                    <a:ext uri="{9D8B030D-6E8A-4147-A177-3AD203B41FA5}">
                      <a16:colId xmlns:a16="http://schemas.microsoft.com/office/drawing/2014/main" val="1730472777"/>
                    </a:ext>
                  </a:extLst>
                </a:gridCol>
                <a:gridCol w="1350010">
                  <a:extLst>
                    <a:ext uri="{9D8B030D-6E8A-4147-A177-3AD203B41FA5}">
                      <a16:colId xmlns:a16="http://schemas.microsoft.com/office/drawing/2014/main" val="3159096978"/>
                    </a:ext>
                  </a:extLst>
                </a:gridCol>
                <a:gridCol w="3150870">
                  <a:extLst>
                    <a:ext uri="{9D8B030D-6E8A-4147-A177-3AD203B41FA5}">
                      <a16:colId xmlns:a16="http://schemas.microsoft.com/office/drawing/2014/main" val="1570969367"/>
                    </a:ext>
                  </a:extLst>
                </a:gridCol>
              </a:tblGrid>
              <a:tr h="0">
                <a:tc>
                  <a:txBody>
                    <a:bodyPr/>
                    <a:lstStyle/>
                    <a:p>
                      <a:pPr>
                        <a:spcBef>
                          <a:spcPts val="600"/>
                        </a:spcBef>
                        <a:spcAft>
                          <a:spcPts val="600"/>
                        </a:spcAft>
                      </a:pPr>
                      <a:r>
                        <a:rPr lang="en-US" sz="1200" b="1" dirty="0">
                          <a:effectLst/>
                        </a:rPr>
                        <a:t>Field Name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a:effectLst/>
                        </a:rPr>
                        <a:t>Data Type</a:t>
                      </a:r>
                      <a:endParaRPr lang="en-NZ" sz="1000" b="1">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dirty="0">
                          <a:effectLst/>
                        </a:rPr>
                        <a:t>Field Size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Format</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Description</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extLst>
                  <a:ext uri="{0D108BD9-81ED-4DB2-BD59-A6C34878D82A}">
                    <a16:rowId xmlns:a16="http://schemas.microsoft.com/office/drawing/2014/main" val="2557798669"/>
                  </a:ext>
                </a:extLst>
              </a:tr>
              <a:tr h="254000">
                <a:tc>
                  <a:txBody>
                    <a:bodyPr/>
                    <a:lstStyle/>
                    <a:p>
                      <a:pPr>
                        <a:spcAft>
                          <a:spcPts val="0"/>
                        </a:spcAft>
                      </a:pPr>
                      <a:r>
                        <a:rPr lang="en-NZ" sz="1200" kern="1200" dirty="0" err="1">
                          <a:solidFill>
                            <a:schemeClr val="dk1"/>
                          </a:solidFill>
                          <a:effectLst/>
                          <a:latin typeface="+mn-lt"/>
                          <a:ea typeface="+mn-ea"/>
                          <a:cs typeface="+mn-cs"/>
                        </a:rPr>
                        <a:t>cityPK</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Autonumber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pk</a:t>
                      </a:r>
                    </a:p>
                  </a:txBody>
                  <a:tcPr marL="68580" marR="68580" marT="36195" marB="36195"/>
                </a:tc>
                <a:extLst>
                  <a:ext uri="{0D108BD9-81ED-4DB2-BD59-A6C34878D82A}">
                    <a16:rowId xmlns:a16="http://schemas.microsoft.com/office/drawing/2014/main" val="2429214802"/>
                  </a:ext>
                </a:extLst>
              </a:tr>
              <a:tr h="254000">
                <a:tc>
                  <a:txBody>
                    <a:bodyPr/>
                    <a:lstStyle/>
                    <a:p>
                      <a:pPr>
                        <a:spcAft>
                          <a:spcPts val="0"/>
                        </a:spcAft>
                      </a:pPr>
                      <a:r>
                        <a:rPr lang="en-NZ" sz="1200" kern="1200" dirty="0" err="1">
                          <a:solidFill>
                            <a:schemeClr val="dk1"/>
                          </a:solidFill>
                          <a:effectLst/>
                          <a:latin typeface="+mn-lt"/>
                          <a:ea typeface="+mn-ea"/>
                          <a:cs typeface="+mn-cs"/>
                        </a:rPr>
                        <a:t>cityName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30</a:t>
                      </a: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REquired</a:t>
                      </a: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288107622"/>
                  </a:ext>
                </a:extLst>
              </a:tr>
            </a:tbl>
          </a:graphicData>
        </a:graphic>
      </p:graphicFrame>
      <p:graphicFrame>
        <p:nvGraphicFramePr>
          <p:cNvPr id="5" name="Table 4">
            <a:extLst>
              <a:ext uri="{FF2B5EF4-FFF2-40B4-BE49-F238E27FC236}">
                <a16:creationId xmlns:a16="http://schemas.microsoft.com/office/drawing/2014/main" id="{0F85CAEB-32E1-40E4-8BE3-AA598D9F1567}"/>
              </a:ext>
            </a:extLst>
          </p:cNvPr>
          <p:cNvGraphicFramePr>
            <a:graphicFrameLocks noGrp="1"/>
          </p:cNvGraphicFramePr>
          <p:nvPr>
            <p:extLst>
              <p:ext uri="{D42A27DB-BD31-4B8C-83A1-F6EECF244321}">
                <p14:modId xmlns:p14="http://schemas.microsoft.com/office/powerpoint/2010/main" val="89854807"/>
              </p:ext>
            </p:extLst>
          </p:nvPr>
        </p:nvGraphicFramePr>
        <p:xfrm>
          <a:off x="1202713" y="4804556"/>
          <a:ext cx="9336405" cy="765810"/>
        </p:xfrm>
        <a:graphic>
          <a:graphicData uri="http://schemas.openxmlformats.org/drawingml/2006/table">
            <a:tbl>
              <a:tblPr>
                <a:tableStyleId>{5C22544A-7EE6-4342-B048-85BDC9FD1C3A}</a:tableStyleId>
              </a:tblPr>
              <a:tblGrid>
                <a:gridCol w="2769235">
                  <a:extLst>
                    <a:ext uri="{9D8B030D-6E8A-4147-A177-3AD203B41FA5}">
                      <a16:colId xmlns:a16="http://schemas.microsoft.com/office/drawing/2014/main" val="587659107"/>
                    </a:ext>
                  </a:extLst>
                </a:gridCol>
                <a:gridCol w="1076325">
                  <a:extLst>
                    <a:ext uri="{9D8B030D-6E8A-4147-A177-3AD203B41FA5}">
                      <a16:colId xmlns:a16="http://schemas.microsoft.com/office/drawing/2014/main" val="2418090560"/>
                    </a:ext>
                  </a:extLst>
                </a:gridCol>
                <a:gridCol w="989965">
                  <a:extLst>
                    <a:ext uri="{9D8B030D-6E8A-4147-A177-3AD203B41FA5}">
                      <a16:colId xmlns:a16="http://schemas.microsoft.com/office/drawing/2014/main" val="1730472777"/>
                    </a:ext>
                  </a:extLst>
                </a:gridCol>
                <a:gridCol w="1350010">
                  <a:extLst>
                    <a:ext uri="{9D8B030D-6E8A-4147-A177-3AD203B41FA5}">
                      <a16:colId xmlns:a16="http://schemas.microsoft.com/office/drawing/2014/main" val="3159096978"/>
                    </a:ext>
                  </a:extLst>
                </a:gridCol>
                <a:gridCol w="3150870">
                  <a:extLst>
                    <a:ext uri="{9D8B030D-6E8A-4147-A177-3AD203B41FA5}">
                      <a16:colId xmlns:a16="http://schemas.microsoft.com/office/drawing/2014/main" val="1570969367"/>
                    </a:ext>
                  </a:extLst>
                </a:gridCol>
              </a:tblGrid>
              <a:tr h="0">
                <a:tc>
                  <a:txBody>
                    <a:bodyPr/>
                    <a:lstStyle/>
                    <a:p>
                      <a:pPr>
                        <a:spcBef>
                          <a:spcPts val="600"/>
                        </a:spcBef>
                        <a:spcAft>
                          <a:spcPts val="600"/>
                        </a:spcAft>
                      </a:pPr>
                      <a:r>
                        <a:rPr lang="en-US" sz="1200" b="1" dirty="0">
                          <a:effectLst/>
                        </a:rPr>
                        <a:t>Field Name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a:effectLst/>
                        </a:rPr>
                        <a:t>Data Type</a:t>
                      </a:r>
                      <a:endParaRPr lang="en-NZ" sz="1000" b="1">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dirty="0">
                          <a:effectLst/>
                        </a:rPr>
                        <a:t>Field Size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Format</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Description</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extLst>
                  <a:ext uri="{0D108BD9-81ED-4DB2-BD59-A6C34878D82A}">
                    <a16:rowId xmlns:a16="http://schemas.microsoft.com/office/drawing/2014/main" val="2557798669"/>
                  </a:ext>
                </a:extLst>
              </a:tr>
              <a:tr h="254000">
                <a:tc>
                  <a:txBody>
                    <a:bodyPr/>
                    <a:lstStyle/>
                    <a:p>
                      <a:pPr>
                        <a:spcAft>
                          <a:spcPts val="0"/>
                        </a:spcAft>
                      </a:pPr>
                      <a:r>
                        <a:rPr lang="en-NZ" sz="1200" kern="1200" dirty="0" err="1">
                          <a:solidFill>
                            <a:schemeClr val="dk1"/>
                          </a:solidFill>
                          <a:effectLst/>
                          <a:latin typeface="+mn-lt"/>
                          <a:ea typeface="+mn-ea"/>
                          <a:cs typeface="+mn-cs"/>
                        </a:rPr>
                        <a:t>paymentID</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Autonumber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pk</a:t>
                      </a:r>
                    </a:p>
                  </a:txBody>
                  <a:tcPr marL="68580" marR="68580" marT="36195" marB="36195"/>
                </a:tc>
                <a:extLst>
                  <a:ext uri="{0D108BD9-81ED-4DB2-BD59-A6C34878D82A}">
                    <a16:rowId xmlns:a16="http://schemas.microsoft.com/office/drawing/2014/main" val="2429214802"/>
                  </a:ext>
                </a:extLst>
              </a:tr>
              <a:tr h="254000">
                <a:tc>
                  <a:txBody>
                    <a:bodyPr/>
                    <a:lstStyle/>
                    <a:p>
                      <a:pPr>
                        <a:spcAft>
                          <a:spcPts val="0"/>
                        </a:spcAft>
                      </a:pPr>
                      <a:r>
                        <a:rPr lang="en-NZ" sz="1200" kern="1200" dirty="0" err="1">
                          <a:solidFill>
                            <a:schemeClr val="dk1"/>
                          </a:solidFill>
                          <a:effectLst/>
                          <a:latin typeface="+mn-lt"/>
                          <a:ea typeface="+mn-ea"/>
                          <a:cs typeface="+mn-cs"/>
                        </a:rPr>
                        <a:t>paymentType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Short Text</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30</a:t>
                      </a: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288107622"/>
                  </a:ext>
                </a:extLst>
              </a:tr>
            </a:tbl>
          </a:graphicData>
        </a:graphic>
      </p:graphicFrame>
    </p:spTree>
    <p:extLst>
      <p:ext uri="{BB962C8B-B14F-4D97-AF65-F5344CB8AC3E}">
        <p14:creationId xmlns:p14="http://schemas.microsoft.com/office/powerpoint/2010/main" val="169494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fontScale="90000"/>
          </a:bodyPr>
          <a:lstStyle/>
          <a:p>
            <a:r>
              <a:rPr lang="en-NZ" dirty="0"/>
              <a:t>Database Design – Tables</a:t>
            </a:r>
            <a:br>
              <a:rPr lang="en-NZ" dirty="0"/>
            </a:br>
            <a:r>
              <a:rPr lang="en-US" sz="1800" dirty="0"/>
              <a:t>Duplicate this page for each table.</a:t>
            </a:r>
            <a:br>
              <a:rPr lang="en-NZ" dirty="0"/>
            </a:br>
            <a:endParaRPr lang="en-NZ" dirty="0"/>
          </a:p>
        </p:txBody>
      </p:sp>
      <p:sp>
        <p:nvSpPr>
          <p:cNvPr id="3" name="Content Placeholder 2">
            <a:extLst>
              <a:ext uri="{FF2B5EF4-FFF2-40B4-BE49-F238E27FC236}">
                <a16:creationId xmlns:a16="http://schemas.microsoft.com/office/drawing/2014/main" id="{B57824D8-22C5-4365-A332-86185892E03F}"/>
              </a:ext>
            </a:extLst>
          </p:cNvPr>
          <p:cNvSpPr>
            <a:spLocks noGrp="1"/>
          </p:cNvSpPr>
          <p:nvPr>
            <p:ph idx="1"/>
          </p:nvPr>
        </p:nvSpPr>
        <p:spPr/>
        <p:txBody>
          <a:bodyPr/>
          <a:lstStyle/>
          <a:p>
            <a:pPr marL="0" indent="0">
              <a:buNone/>
            </a:pPr>
            <a:r>
              <a:rPr lang="en-NZ" dirty="0"/>
              <a:t>Table </a:t>
            </a:r>
            <a:r>
              <a:rPr lang="en-NZ" dirty="0" err="1"/>
              <a:t>Name:tblOrders</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r>
              <a:rPr lang="en-NZ" dirty="0"/>
              <a:t>Table </a:t>
            </a:r>
            <a:r>
              <a:rPr lang="en-NZ" dirty="0" err="1"/>
              <a:t>Name:tblDeliveries</a:t>
            </a:r>
            <a:r>
              <a:rPr lang="en-NZ" dirty="0"/>
              <a:t> </a:t>
            </a:r>
          </a:p>
          <a:p>
            <a:pPr marL="0" indent="0">
              <a:buNone/>
            </a:pPr>
            <a:endParaRPr lang="en-NZ" dirty="0"/>
          </a:p>
          <a:p>
            <a:pPr marL="0" indent="0">
              <a:buNone/>
            </a:pPr>
            <a:endParaRPr lang="en-NZ" dirty="0"/>
          </a:p>
        </p:txBody>
      </p:sp>
      <p:graphicFrame>
        <p:nvGraphicFramePr>
          <p:cNvPr id="4" name="Table 3">
            <a:extLst>
              <a:ext uri="{FF2B5EF4-FFF2-40B4-BE49-F238E27FC236}">
                <a16:creationId xmlns:a16="http://schemas.microsoft.com/office/drawing/2014/main" id="{9F74A2E8-AF3C-463E-868D-CCE7EBBA57F3}"/>
              </a:ext>
            </a:extLst>
          </p:cNvPr>
          <p:cNvGraphicFramePr>
            <a:graphicFrameLocks noGrp="1"/>
          </p:cNvGraphicFramePr>
          <p:nvPr>
            <p:extLst>
              <p:ext uri="{D42A27DB-BD31-4B8C-83A1-F6EECF244321}">
                <p14:modId xmlns:p14="http://schemas.microsoft.com/office/powerpoint/2010/main" val="2650704007"/>
              </p:ext>
            </p:extLst>
          </p:nvPr>
        </p:nvGraphicFramePr>
        <p:xfrm>
          <a:off x="1427797" y="2214404"/>
          <a:ext cx="9336405" cy="2297430"/>
        </p:xfrm>
        <a:graphic>
          <a:graphicData uri="http://schemas.openxmlformats.org/drawingml/2006/table">
            <a:tbl>
              <a:tblPr>
                <a:tableStyleId>{5C22544A-7EE6-4342-B048-85BDC9FD1C3A}</a:tableStyleId>
              </a:tblPr>
              <a:tblGrid>
                <a:gridCol w="2769235">
                  <a:extLst>
                    <a:ext uri="{9D8B030D-6E8A-4147-A177-3AD203B41FA5}">
                      <a16:colId xmlns:a16="http://schemas.microsoft.com/office/drawing/2014/main" val="587659107"/>
                    </a:ext>
                  </a:extLst>
                </a:gridCol>
                <a:gridCol w="1076325">
                  <a:extLst>
                    <a:ext uri="{9D8B030D-6E8A-4147-A177-3AD203B41FA5}">
                      <a16:colId xmlns:a16="http://schemas.microsoft.com/office/drawing/2014/main" val="2418090560"/>
                    </a:ext>
                  </a:extLst>
                </a:gridCol>
                <a:gridCol w="989965">
                  <a:extLst>
                    <a:ext uri="{9D8B030D-6E8A-4147-A177-3AD203B41FA5}">
                      <a16:colId xmlns:a16="http://schemas.microsoft.com/office/drawing/2014/main" val="1730472777"/>
                    </a:ext>
                  </a:extLst>
                </a:gridCol>
                <a:gridCol w="1350010">
                  <a:extLst>
                    <a:ext uri="{9D8B030D-6E8A-4147-A177-3AD203B41FA5}">
                      <a16:colId xmlns:a16="http://schemas.microsoft.com/office/drawing/2014/main" val="3159096978"/>
                    </a:ext>
                  </a:extLst>
                </a:gridCol>
                <a:gridCol w="3150870">
                  <a:extLst>
                    <a:ext uri="{9D8B030D-6E8A-4147-A177-3AD203B41FA5}">
                      <a16:colId xmlns:a16="http://schemas.microsoft.com/office/drawing/2014/main" val="1570969367"/>
                    </a:ext>
                  </a:extLst>
                </a:gridCol>
              </a:tblGrid>
              <a:tr h="0">
                <a:tc>
                  <a:txBody>
                    <a:bodyPr/>
                    <a:lstStyle/>
                    <a:p>
                      <a:pPr>
                        <a:spcBef>
                          <a:spcPts val="600"/>
                        </a:spcBef>
                        <a:spcAft>
                          <a:spcPts val="600"/>
                        </a:spcAft>
                      </a:pPr>
                      <a:r>
                        <a:rPr lang="en-US" sz="1200" b="1" dirty="0">
                          <a:effectLst/>
                        </a:rPr>
                        <a:t>Field Name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a:effectLst/>
                        </a:rPr>
                        <a:t>Data Type</a:t>
                      </a:r>
                      <a:endParaRPr lang="en-NZ" sz="1000" b="1">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dirty="0">
                          <a:effectLst/>
                        </a:rPr>
                        <a:t>Field Size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Format</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Description</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extLst>
                  <a:ext uri="{0D108BD9-81ED-4DB2-BD59-A6C34878D82A}">
                    <a16:rowId xmlns:a16="http://schemas.microsoft.com/office/drawing/2014/main" val="2557798669"/>
                  </a:ext>
                </a:extLst>
              </a:tr>
              <a:tr h="254000">
                <a:tc>
                  <a:txBody>
                    <a:bodyPr/>
                    <a:lstStyle/>
                    <a:p>
                      <a:pPr>
                        <a:spcAft>
                          <a:spcPts val="0"/>
                        </a:spcAft>
                      </a:pPr>
                      <a:r>
                        <a:rPr lang="en-NZ" sz="1200" kern="1200" dirty="0" err="1">
                          <a:solidFill>
                            <a:schemeClr val="dk1"/>
                          </a:solidFill>
                          <a:effectLst/>
                          <a:latin typeface="+mn-lt"/>
                          <a:ea typeface="+mn-ea"/>
                          <a:cs typeface="+mn-cs"/>
                        </a:rPr>
                        <a:t>orderID</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Autonumber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PK</a:t>
                      </a:r>
                    </a:p>
                  </a:txBody>
                  <a:tcPr marL="68580" marR="68580" marT="36195" marB="36195"/>
                </a:tc>
                <a:extLst>
                  <a:ext uri="{0D108BD9-81ED-4DB2-BD59-A6C34878D82A}">
                    <a16:rowId xmlns:a16="http://schemas.microsoft.com/office/drawing/2014/main" val="2826601485"/>
                  </a:ext>
                </a:extLst>
              </a:tr>
              <a:tr h="254000">
                <a:tc>
                  <a:txBody>
                    <a:bodyPr/>
                    <a:lstStyle/>
                    <a:p>
                      <a:pPr>
                        <a:spcAft>
                          <a:spcPts val="0"/>
                        </a:spcAft>
                      </a:pPr>
                      <a:r>
                        <a:rPr lang="en-NZ" sz="1200" kern="1200" dirty="0" err="1">
                          <a:solidFill>
                            <a:schemeClr val="dk1"/>
                          </a:solidFill>
                          <a:effectLst/>
                          <a:latin typeface="+mn-lt"/>
                          <a:ea typeface="+mn-ea"/>
                          <a:cs typeface="+mn-cs"/>
                        </a:rPr>
                        <a:t>customerFK</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Number</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Long </a:t>
                      </a:r>
                      <a:r>
                        <a:rPr lang="en-NZ" sz="1200" kern="1200" dirty="0" err="1">
                          <a:solidFill>
                            <a:schemeClr val="dk1"/>
                          </a:solidFill>
                          <a:effectLst/>
                          <a:latin typeface="+mn-lt"/>
                          <a:ea typeface="+mn-ea"/>
                          <a:cs typeface="+mn-cs"/>
                        </a:rPr>
                        <a:t>Interger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903590977"/>
                  </a:ext>
                </a:extLst>
              </a:tr>
              <a:tr h="254000">
                <a:tc>
                  <a:txBody>
                    <a:bodyPr/>
                    <a:lstStyle/>
                    <a:p>
                      <a:pPr>
                        <a:spcAft>
                          <a:spcPts val="0"/>
                        </a:spcAft>
                      </a:pPr>
                      <a:r>
                        <a:rPr lang="en-NZ" sz="1200" kern="1200" dirty="0" err="1">
                          <a:solidFill>
                            <a:schemeClr val="dk1"/>
                          </a:solidFill>
                          <a:effectLst/>
                          <a:latin typeface="+mn-lt"/>
                          <a:ea typeface="+mn-ea"/>
                          <a:cs typeface="+mn-cs"/>
                        </a:rPr>
                        <a:t>orderDate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Date/time</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Medium</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99180625"/>
                  </a:ext>
                </a:extLst>
              </a:tr>
              <a:tr h="254000">
                <a:tc>
                  <a:txBody>
                    <a:bodyPr/>
                    <a:lstStyle/>
                    <a:p>
                      <a:pPr>
                        <a:spcAft>
                          <a:spcPts val="0"/>
                        </a:spcAft>
                      </a:pPr>
                      <a:r>
                        <a:rPr lang="en-NZ" sz="1200" kern="1200" dirty="0" err="1">
                          <a:solidFill>
                            <a:schemeClr val="dk1"/>
                          </a:solidFill>
                          <a:effectLst/>
                          <a:latin typeface="+mn-lt"/>
                          <a:ea typeface="+mn-ea"/>
                          <a:cs typeface="+mn-cs"/>
                        </a:rPr>
                        <a:t>orderQuantity</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Number</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Byte</a:t>
                      </a: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270626342"/>
                  </a:ext>
                </a:extLst>
              </a:tr>
              <a:tr h="254000">
                <a:tc>
                  <a:txBody>
                    <a:bodyPr/>
                    <a:lstStyle/>
                    <a:p>
                      <a:pPr>
                        <a:spcAft>
                          <a:spcPts val="0"/>
                        </a:spcAft>
                      </a:pPr>
                      <a:r>
                        <a:rPr lang="en-NZ" sz="1200" kern="1200" dirty="0" err="1">
                          <a:solidFill>
                            <a:schemeClr val="dk1"/>
                          </a:solidFill>
                          <a:effectLst/>
                          <a:latin typeface="+mn-lt"/>
                          <a:ea typeface="+mn-ea"/>
                          <a:cs typeface="+mn-cs"/>
                        </a:rPr>
                        <a:t>orderTotal</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Calculated</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orderQuantity</a:t>
                      </a:r>
                      <a:r>
                        <a:rPr lang="en-NZ" sz="1200" kern="1200" dirty="0">
                          <a:solidFill>
                            <a:schemeClr val="dk1"/>
                          </a:solidFill>
                          <a:effectLst/>
                          <a:latin typeface="+mn-lt"/>
                          <a:ea typeface="+mn-ea"/>
                          <a:cs typeface="+mn-cs"/>
                        </a:rPr>
                        <a:t>*25</a:t>
                      </a:r>
                    </a:p>
                  </a:txBody>
                  <a:tcPr marL="68580" marR="68580" marT="36195" marB="36195"/>
                </a:tc>
                <a:extLst>
                  <a:ext uri="{0D108BD9-81ED-4DB2-BD59-A6C34878D82A}">
                    <a16:rowId xmlns:a16="http://schemas.microsoft.com/office/drawing/2014/main" val="2807604091"/>
                  </a:ext>
                </a:extLst>
              </a:tr>
              <a:tr h="254000">
                <a:tc>
                  <a:txBody>
                    <a:bodyPr/>
                    <a:lstStyle/>
                    <a:p>
                      <a:pPr>
                        <a:spcAft>
                          <a:spcPts val="0"/>
                        </a:spcAft>
                      </a:pPr>
                      <a:r>
                        <a:rPr lang="en-NZ" sz="1200" kern="1200" dirty="0" err="1">
                          <a:solidFill>
                            <a:schemeClr val="dk1"/>
                          </a:solidFill>
                          <a:effectLst/>
                          <a:latin typeface="+mn-lt"/>
                          <a:ea typeface="+mn-ea"/>
                          <a:cs typeface="+mn-cs"/>
                        </a:rPr>
                        <a:t>deliveryFK</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Number</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Long Integer</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Required</a:t>
                      </a:r>
                    </a:p>
                  </a:txBody>
                  <a:tcPr marL="68580" marR="68580" marT="36195" marB="36195"/>
                </a:tc>
                <a:extLst>
                  <a:ext uri="{0D108BD9-81ED-4DB2-BD59-A6C34878D82A}">
                    <a16:rowId xmlns:a16="http://schemas.microsoft.com/office/drawing/2014/main" val="1430248335"/>
                  </a:ext>
                </a:extLst>
              </a:tr>
              <a:tr h="254000">
                <a:tc>
                  <a:txBody>
                    <a:bodyPr/>
                    <a:lstStyle/>
                    <a:p>
                      <a:pPr>
                        <a:spcAft>
                          <a:spcPts val="0"/>
                        </a:spcAft>
                      </a:pPr>
                      <a:r>
                        <a:rPr lang="en-NZ" sz="1200" kern="1200" dirty="0" err="1">
                          <a:solidFill>
                            <a:schemeClr val="dk1"/>
                          </a:solidFill>
                          <a:effectLst/>
                          <a:latin typeface="+mn-lt"/>
                          <a:ea typeface="+mn-ea"/>
                          <a:cs typeface="+mn-cs"/>
                        </a:rPr>
                        <a:t>paymentFK</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Number</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Long integer</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Required</a:t>
                      </a:r>
                    </a:p>
                  </a:txBody>
                  <a:tcPr marL="68580" marR="68580" marT="36195" marB="36195"/>
                </a:tc>
                <a:extLst>
                  <a:ext uri="{0D108BD9-81ED-4DB2-BD59-A6C34878D82A}">
                    <a16:rowId xmlns:a16="http://schemas.microsoft.com/office/drawing/2014/main" val="2150748089"/>
                  </a:ext>
                </a:extLst>
              </a:tr>
              <a:tr h="254000">
                <a:tc>
                  <a:txBody>
                    <a:bodyPr/>
                    <a:lstStyle/>
                    <a:p>
                      <a:pPr>
                        <a:spcAft>
                          <a:spcPts val="0"/>
                        </a:spcAft>
                      </a:pPr>
                      <a:r>
                        <a:rPr lang="en-US" sz="1200" kern="1200" dirty="0">
                          <a:solidFill>
                            <a:schemeClr val="dk1"/>
                          </a:solidFill>
                          <a:effectLst/>
                          <a:latin typeface="+mn-lt"/>
                          <a:ea typeface="+mn-ea"/>
                          <a:cs typeface="+mn-cs"/>
                        </a:rPr>
                        <a:t> </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dirty="0">
                          <a:solidFill>
                            <a:schemeClr val="dk1"/>
                          </a:solidFill>
                          <a:effectLst/>
                          <a:latin typeface="+mn-lt"/>
                          <a:ea typeface="+mn-ea"/>
                          <a:cs typeface="+mn-cs"/>
                        </a:rPr>
                        <a:t> </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a:solidFill>
                            <a:schemeClr val="dk1"/>
                          </a:solidFill>
                          <a:effectLst/>
                          <a:latin typeface="+mn-lt"/>
                          <a:ea typeface="+mn-ea"/>
                          <a:cs typeface="+mn-cs"/>
                        </a:rPr>
                        <a:t> </a:t>
                      </a: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a:solidFill>
                            <a:schemeClr val="dk1"/>
                          </a:solidFill>
                          <a:effectLst/>
                          <a:latin typeface="+mn-lt"/>
                          <a:ea typeface="+mn-ea"/>
                          <a:cs typeface="+mn-cs"/>
                        </a:rPr>
                        <a:t> </a:t>
                      </a: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dirty="0">
                          <a:solidFill>
                            <a:schemeClr val="dk1"/>
                          </a:solidFill>
                          <a:effectLst/>
                          <a:latin typeface="+mn-lt"/>
                          <a:ea typeface="+mn-ea"/>
                          <a:cs typeface="+mn-cs"/>
                        </a:rPr>
                        <a:t> </a:t>
                      </a: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2697674630"/>
                  </a:ext>
                </a:extLst>
              </a:tr>
            </a:tbl>
          </a:graphicData>
        </a:graphic>
      </p:graphicFrame>
      <p:graphicFrame>
        <p:nvGraphicFramePr>
          <p:cNvPr id="5" name="Table 4">
            <a:extLst>
              <a:ext uri="{FF2B5EF4-FFF2-40B4-BE49-F238E27FC236}">
                <a16:creationId xmlns:a16="http://schemas.microsoft.com/office/drawing/2014/main" id="{62B17C8A-9A18-4DF4-A67F-049EA42AA95D}"/>
              </a:ext>
            </a:extLst>
          </p:cNvPr>
          <p:cNvGraphicFramePr>
            <a:graphicFrameLocks noGrp="1"/>
          </p:cNvGraphicFramePr>
          <p:nvPr>
            <p:extLst>
              <p:ext uri="{D42A27DB-BD31-4B8C-83A1-F6EECF244321}">
                <p14:modId xmlns:p14="http://schemas.microsoft.com/office/powerpoint/2010/main" val="2832477953"/>
              </p:ext>
            </p:extLst>
          </p:nvPr>
        </p:nvGraphicFramePr>
        <p:xfrm>
          <a:off x="947153" y="5387112"/>
          <a:ext cx="9336405" cy="1470888"/>
        </p:xfrm>
        <a:graphic>
          <a:graphicData uri="http://schemas.openxmlformats.org/drawingml/2006/table">
            <a:tbl>
              <a:tblPr>
                <a:tableStyleId>{5C22544A-7EE6-4342-B048-85BDC9FD1C3A}</a:tableStyleId>
              </a:tblPr>
              <a:tblGrid>
                <a:gridCol w="2769235">
                  <a:extLst>
                    <a:ext uri="{9D8B030D-6E8A-4147-A177-3AD203B41FA5}">
                      <a16:colId xmlns:a16="http://schemas.microsoft.com/office/drawing/2014/main" val="587659107"/>
                    </a:ext>
                  </a:extLst>
                </a:gridCol>
                <a:gridCol w="1076325">
                  <a:extLst>
                    <a:ext uri="{9D8B030D-6E8A-4147-A177-3AD203B41FA5}">
                      <a16:colId xmlns:a16="http://schemas.microsoft.com/office/drawing/2014/main" val="2418090560"/>
                    </a:ext>
                  </a:extLst>
                </a:gridCol>
                <a:gridCol w="989965">
                  <a:extLst>
                    <a:ext uri="{9D8B030D-6E8A-4147-A177-3AD203B41FA5}">
                      <a16:colId xmlns:a16="http://schemas.microsoft.com/office/drawing/2014/main" val="1730472777"/>
                    </a:ext>
                  </a:extLst>
                </a:gridCol>
                <a:gridCol w="1350010">
                  <a:extLst>
                    <a:ext uri="{9D8B030D-6E8A-4147-A177-3AD203B41FA5}">
                      <a16:colId xmlns:a16="http://schemas.microsoft.com/office/drawing/2014/main" val="3159096978"/>
                    </a:ext>
                  </a:extLst>
                </a:gridCol>
                <a:gridCol w="3150870">
                  <a:extLst>
                    <a:ext uri="{9D8B030D-6E8A-4147-A177-3AD203B41FA5}">
                      <a16:colId xmlns:a16="http://schemas.microsoft.com/office/drawing/2014/main" val="1570969367"/>
                    </a:ext>
                  </a:extLst>
                </a:gridCol>
              </a:tblGrid>
              <a:tr h="0">
                <a:tc>
                  <a:txBody>
                    <a:bodyPr/>
                    <a:lstStyle/>
                    <a:p>
                      <a:pPr>
                        <a:spcBef>
                          <a:spcPts val="600"/>
                        </a:spcBef>
                        <a:spcAft>
                          <a:spcPts val="600"/>
                        </a:spcAft>
                      </a:pPr>
                      <a:r>
                        <a:rPr lang="en-US" sz="1200" b="1" dirty="0">
                          <a:effectLst/>
                        </a:rPr>
                        <a:t>Field Name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a:effectLst/>
                        </a:rPr>
                        <a:t>Data Type</a:t>
                      </a:r>
                      <a:endParaRPr lang="en-NZ" sz="1000" b="1">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a:spcBef>
                          <a:spcPts val="600"/>
                        </a:spcBef>
                        <a:spcAft>
                          <a:spcPts val="600"/>
                        </a:spcAft>
                      </a:pPr>
                      <a:r>
                        <a:rPr lang="en-US" sz="1200" b="1" dirty="0">
                          <a:effectLst/>
                        </a:rPr>
                        <a:t>Field Size</a:t>
                      </a:r>
                      <a:endParaRPr lang="en-NZ" sz="1000" b="1" dirty="0">
                        <a:effectLst/>
                        <a:latin typeface="Times New Roman" panose="02020603050405020304" pitchFamily="18" charset="0"/>
                        <a:ea typeface="Times New Roman" panose="02020603050405020304" pitchFamily="18" charset="0"/>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Format</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tc>
                  <a:txBody>
                    <a:bodyPr/>
                    <a:lstStyle/>
                    <a:p>
                      <a:pPr marL="0" algn="l" defTabSz="914400" rtl="0" eaLnBrk="1" latinLnBrk="0" hangingPunct="1">
                        <a:spcBef>
                          <a:spcPts val="600"/>
                        </a:spcBef>
                        <a:spcAft>
                          <a:spcPts val="600"/>
                        </a:spcAft>
                      </a:pPr>
                      <a:r>
                        <a:rPr lang="en-US" sz="1200" b="1" kern="1200" dirty="0">
                          <a:solidFill>
                            <a:schemeClr val="dk1"/>
                          </a:solidFill>
                          <a:effectLst/>
                          <a:latin typeface="+mn-lt"/>
                          <a:ea typeface="+mn-ea"/>
                          <a:cs typeface="+mn-cs"/>
                        </a:rPr>
                        <a:t>Description</a:t>
                      </a:r>
                      <a:endParaRPr lang="en-NZ" sz="1200" b="1" kern="1200" dirty="0">
                        <a:solidFill>
                          <a:schemeClr val="dk1"/>
                        </a:solidFill>
                        <a:effectLst/>
                        <a:latin typeface="+mn-lt"/>
                        <a:ea typeface="+mn-ea"/>
                        <a:cs typeface="+mn-cs"/>
                      </a:endParaRPr>
                    </a:p>
                  </a:txBody>
                  <a:tcPr marL="68580" marR="68580" marT="36195" marB="36195" anchor="ctr">
                    <a:solidFill>
                      <a:schemeClr val="accent1"/>
                    </a:solidFill>
                  </a:tcPr>
                </a:tc>
                <a:extLst>
                  <a:ext uri="{0D108BD9-81ED-4DB2-BD59-A6C34878D82A}">
                    <a16:rowId xmlns:a16="http://schemas.microsoft.com/office/drawing/2014/main" val="2557798669"/>
                  </a:ext>
                </a:extLst>
              </a:tr>
              <a:tr h="257742">
                <a:tc>
                  <a:txBody>
                    <a:bodyPr/>
                    <a:lstStyle/>
                    <a:p>
                      <a:pPr>
                        <a:spcAft>
                          <a:spcPts val="0"/>
                        </a:spcAft>
                      </a:pPr>
                      <a:r>
                        <a:rPr lang="en-NZ" sz="1200" kern="1200" dirty="0" err="1">
                          <a:solidFill>
                            <a:schemeClr val="dk1"/>
                          </a:solidFill>
                          <a:effectLst/>
                          <a:latin typeface="+mn-lt"/>
                          <a:ea typeface="+mn-ea"/>
                          <a:cs typeface="+mn-cs"/>
                        </a:rPr>
                        <a:t>orderID</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err="1">
                          <a:solidFill>
                            <a:schemeClr val="dk1"/>
                          </a:solidFill>
                          <a:effectLst/>
                          <a:latin typeface="+mn-lt"/>
                          <a:ea typeface="+mn-ea"/>
                          <a:cs typeface="+mn-cs"/>
                        </a:rPr>
                        <a:t>Autonumber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PK</a:t>
                      </a:r>
                    </a:p>
                  </a:txBody>
                  <a:tcPr marL="68580" marR="68580" marT="36195" marB="36195"/>
                </a:tc>
                <a:extLst>
                  <a:ext uri="{0D108BD9-81ED-4DB2-BD59-A6C34878D82A}">
                    <a16:rowId xmlns:a16="http://schemas.microsoft.com/office/drawing/2014/main" val="2826601485"/>
                  </a:ext>
                </a:extLst>
              </a:tr>
              <a:tr h="442392">
                <a:tc>
                  <a:txBody>
                    <a:bodyPr/>
                    <a:lstStyle/>
                    <a:p>
                      <a:pPr>
                        <a:spcAft>
                          <a:spcPts val="0"/>
                        </a:spcAft>
                      </a:pPr>
                      <a:r>
                        <a:rPr lang="en-NZ" sz="1200" kern="1200" dirty="0" err="1">
                          <a:solidFill>
                            <a:schemeClr val="dk1"/>
                          </a:solidFill>
                          <a:effectLst/>
                          <a:latin typeface="+mn-lt"/>
                          <a:ea typeface="+mn-ea"/>
                          <a:cs typeface="+mn-cs"/>
                        </a:rPr>
                        <a:t>customerFK</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Number</a:t>
                      </a: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Long </a:t>
                      </a:r>
                      <a:r>
                        <a:rPr lang="en-NZ" sz="1200" kern="1200" dirty="0" err="1">
                          <a:solidFill>
                            <a:schemeClr val="dk1"/>
                          </a:solidFill>
                          <a:effectLst/>
                          <a:latin typeface="+mn-lt"/>
                          <a:ea typeface="+mn-ea"/>
                          <a:cs typeface="+mn-cs"/>
                        </a:rPr>
                        <a:t>Interger</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3903590977"/>
                  </a:ext>
                </a:extLst>
              </a:tr>
              <a:tr h="257742">
                <a:tc>
                  <a:txBody>
                    <a:bodyPr/>
                    <a:lstStyle/>
                    <a:p>
                      <a:pPr>
                        <a:spcAft>
                          <a:spcPts val="0"/>
                        </a:spcAft>
                      </a:pPr>
                      <a:r>
                        <a:rPr lang="en-NZ" sz="1200" kern="1200" dirty="0" err="1">
                          <a:solidFill>
                            <a:schemeClr val="dk1"/>
                          </a:solidFill>
                          <a:effectLst/>
                          <a:latin typeface="+mn-lt"/>
                          <a:ea typeface="+mn-ea"/>
                          <a:cs typeface="+mn-cs"/>
                        </a:rPr>
                        <a:t>orderDate</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Date/time</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NZ" sz="1200" kern="1200" dirty="0">
                          <a:solidFill>
                            <a:schemeClr val="dk1"/>
                          </a:solidFill>
                          <a:effectLst/>
                          <a:latin typeface="+mn-lt"/>
                          <a:ea typeface="+mn-ea"/>
                          <a:cs typeface="+mn-cs"/>
                        </a:rPr>
                        <a:t>Medium</a:t>
                      </a:r>
                    </a:p>
                  </a:txBody>
                  <a:tcPr marL="68580" marR="68580" marT="36195" marB="36195"/>
                </a:tc>
                <a:tc>
                  <a:txBody>
                    <a:bodyPr/>
                    <a:lstStyle/>
                    <a:p>
                      <a:pPr>
                        <a:spcAft>
                          <a:spcPts val="0"/>
                        </a:spcAft>
                      </a:pP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99180625"/>
                  </a:ext>
                </a:extLst>
              </a:tr>
              <a:tr h="257742">
                <a:tc>
                  <a:txBody>
                    <a:bodyPr/>
                    <a:lstStyle/>
                    <a:p>
                      <a:pPr>
                        <a:spcAft>
                          <a:spcPts val="0"/>
                        </a:spcAft>
                      </a:pPr>
                      <a:r>
                        <a:rPr lang="en-US" sz="1200" kern="1200" dirty="0">
                          <a:solidFill>
                            <a:schemeClr val="dk1"/>
                          </a:solidFill>
                          <a:effectLst/>
                          <a:latin typeface="+mn-lt"/>
                          <a:ea typeface="+mn-ea"/>
                          <a:cs typeface="+mn-cs"/>
                        </a:rPr>
                        <a:t> </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dirty="0">
                          <a:solidFill>
                            <a:schemeClr val="dk1"/>
                          </a:solidFill>
                          <a:effectLst/>
                          <a:latin typeface="+mn-lt"/>
                          <a:ea typeface="+mn-ea"/>
                          <a:cs typeface="+mn-cs"/>
                        </a:rPr>
                        <a:t> </a:t>
                      </a:r>
                      <a:endParaRPr lang="en-NZ" sz="1200" kern="1200" dirty="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a:solidFill>
                            <a:schemeClr val="dk1"/>
                          </a:solidFill>
                          <a:effectLst/>
                          <a:latin typeface="+mn-lt"/>
                          <a:ea typeface="+mn-ea"/>
                          <a:cs typeface="+mn-cs"/>
                        </a:rPr>
                        <a:t> </a:t>
                      </a: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a:solidFill>
                            <a:schemeClr val="dk1"/>
                          </a:solidFill>
                          <a:effectLst/>
                          <a:latin typeface="+mn-lt"/>
                          <a:ea typeface="+mn-ea"/>
                          <a:cs typeface="+mn-cs"/>
                        </a:rPr>
                        <a:t> </a:t>
                      </a:r>
                      <a:endParaRPr lang="en-NZ" sz="1200" kern="1200">
                        <a:solidFill>
                          <a:schemeClr val="dk1"/>
                        </a:solidFill>
                        <a:effectLst/>
                        <a:latin typeface="+mn-lt"/>
                        <a:ea typeface="+mn-ea"/>
                        <a:cs typeface="+mn-cs"/>
                      </a:endParaRPr>
                    </a:p>
                  </a:txBody>
                  <a:tcPr marL="68580" marR="68580" marT="36195" marB="36195"/>
                </a:tc>
                <a:tc>
                  <a:txBody>
                    <a:bodyPr/>
                    <a:lstStyle/>
                    <a:p>
                      <a:pPr>
                        <a:spcAft>
                          <a:spcPts val="0"/>
                        </a:spcAft>
                      </a:pPr>
                      <a:r>
                        <a:rPr lang="en-US" sz="1200" kern="1200" dirty="0">
                          <a:solidFill>
                            <a:schemeClr val="dk1"/>
                          </a:solidFill>
                          <a:effectLst/>
                          <a:latin typeface="+mn-lt"/>
                          <a:ea typeface="+mn-ea"/>
                          <a:cs typeface="+mn-cs"/>
                        </a:rPr>
                        <a:t> </a:t>
                      </a:r>
                      <a:endParaRPr lang="en-NZ" sz="1200" kern="1200" dirty="0">
                        <a:solidFill>
                          <a:schemeClr val="dk1"/>
                        </a:solidFill>
                        <a:effectLst/>
                        <a:latin typeface="+mn-lt"/>
                        <a:ea typeface="+mn-ea"/>
                        <a:cs typeface="+mn-cs"/>
                      </a:endParaRPr>
                    </a:p>
                  </a:txBody>
                  <a:tcPr marL="68580" marR="68580" marT="36195" marB="36195"/>
                </a:tc>
                <a:extLst>
                  <a:ext uri="{0D108BD9-81ED-4DB2-BD59-A6C34878D82A}">
                    <a16:rowId xmlns:a16="http://schemas.microsoft.com/office/drawing/2014/main" val="2697674630"/>
                  </a:ext>
                </a:extLst>
              </a:tr>
            </a:tbl>
          </a:graphicData>
        </a:graphic>
      </p:graphicFrame>
    </p:spTree>
    <p:extLst>
      <p:ext uri="{BB962C8B-B14F-4D97-AF65-F5344CB8AC3E}">
        <p14:creationId xmlns:p14="http://schemas.microsoft.com/office/powerpoint/2010/main" val="11117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E269-95A6-44D8-8323-1CDAC571B3B0}"/>
              </a:ext>
            </a:extLst>
          </p:cNvPr>
          <p:cNvSpPr>
            <a:spLocks noGrp="1"/>
          </p:cNvSpPr>
          <p:nvPr>
            <p:ph type="title"/>
          </p:nvPr>
        </p:nvSpPr>
        <p:spPr/>
        <p:txBody>
          <a:bodyPr>
            <a:normAutofit/>
          </a:bodyPr>
          <a:lstStyle/>
          <a:p>
            <a:r>
              <a:rPr lang="en-NZ" dirty="0"/>
              <a:t>Database design – Relationships</a:t>
            </a:r>
            <a:br>
              <a:rPr lang="en-NZ" dirty="0"/>
            </a:br>
            <a:r>
              <a:rPr lang="en-NZ" sz="1600" dirty="0"/>
              <a:t>P</a:t>
            </a:r>
            <a:r>
              <a:rPr lang="en-NZ" sz="1800" dirty="0"/>
              <a:t>roduce a s</a:t>
            </a:r>
            <a:r>
              <a:rPr lang="en-US" sz="1800" dirty="0"/>
              <a:t>ketch</a:t>
            </a:r>
            <a:r>
              <a:rPr lang="en-US" sz="1600" dirty="0"/>
              <a:t> showing the relationships you propose to create between your tables</a:t>
            </a:r>
            <a:endParaRPr lang="en-NZ" dirty="0"/>
          </a:p>
        </p:txBody>
      </p:sp>
      <p:pic>
        <p:nvPicPr>
          <p:cNvPr id="5" name="Picture 4">
            <a:extLst>
              <a:ext uri="{FF2B5EF4-FFF2-40B4-BE49-F238E27FC236}">
                <a16:creationId xmlns:a16="http://schemas.microsoft.com/office/drawing/2014/main" id="{94E4D9F7-4143-4F4E-9B3E-320FCBCA018C}"/>
              </a:ext>
            </a:extLst>
          </p:cNvPr>
          <p:cNvPicPr>
            <a:picLocks noChangeAspect="1"/>
          </p:cNvPicPr>
          <p:nvPr/>
        </p:nvPicPr>
        <p:blipFill>
          <a:blip r:embed="rId2"/>
          <a:stretch>
            <a:fillRect/>
          </a:stretch>
        </p:blipFill>
        <p:spPr>
          <a:xfrm>
            <a:off x="838200" y="1690688"/>
            <a:ext cx="7554379" cy="4115374"/>
          </a:xfrm>
          <a:prstGeom prst="rect">
            <a:avLst/>
          </a:prstGeom>
        </p:spPr>
      </p:pic>
      <p:sp>
        <p:nvSpPr>
          <p:cNvPr id="6" name="TextBox 5">
            <a:extLst>
              <a:ext uri="{FF2B5EF4-FFF2-40B4-BE49-F238E27FC236}">
                <a16:creationId xmlns:a16="http://schemas.microsoft.com/office/drawing/2014/main" id="{B927E5D9-262D-413A-A212-C680A5E80D36}"/>
              </a:ext>
            </a:extLst>
          </p:cNvPr>
          <p:cNvSpPr txBox="1"/>
          <p:nvPr/>
        </p:nvSpPr>
        <p:spPr>
          <a:xfrm>
            <a:off x="1181685" y="6035040"/>
            <a:ext cx="8187397" cy="646331"/>
          </a:xfrm>
          <a:prstGeom prst="rect">
            <a:avLst/>
          </a:prstGeom>
          <a:noFill/>
        </p:spPr>
        <p:txBody>
          <a:bodyPr wrap="square" rtlCol="0">
            <a:spAutoFit/>
          </a:bodyPr>
          <a:lstStyle/>
          <a:p>
            <a:r>
              <a:rPr lang="en-US" dirty="0"/>
              <a:t>Having planned my tables I then used draw.io to plan the relationships between the tables.</a:t>
            </a:r>
          </a:p>
        </p:txBody>
      </p:sp>
    </p:spTree>
    <p:extLst>
      <p:ext uri="{BB962C8B-B14F-4D97-AF65-F5344CB8AC3E}">
        <p14:creationId xmlns:p14="http://schemas.microsoft.com/office/powerpoint/2010/main" val="114332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3190</Words>
  <Application>Microsoft Office PowerPoint</Application>
  <PresentationFormat>Widescreen</PresentationFormat>
  <Paragraphs>366</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Gaming Project(2.3) Documentation</vt:lpstr>
      <vt:lpstr>Database Design – purpose and requirements of end-users</vt:lpstr>
      <vt:lpstr>Database Design – Relevant implications Explain any implications relevant to the database or its development. Check the implications in the list in the notes section that are relevant to the database that you have explained. Insert additional slides as required.</vt:lpstr>
      <vt:lpstr>Database Design – Relevant implications Explain any implications relevant to the database or its development. Check the implications in the list in the notes section that are relevant to the database that you have explained. Insert additional slides as required.</vt:lpstr>
      <vt:lpstr>Database Design – Relevant implications Explain any implications relevant to the database or its development. Check the implications in the list in the notes section that are relevant to the database that you have explained. Insert additional slides as required.</vt:lpstr>
      <vt:lpstr>Database Design – Tables Duplicate this page for each table. </vt:lpstr>
      <vt:lpstr>Database Design – Tables Duplicate this page for each table. </vt:lpstr>
      <vt:lpstr>Database Design – Tables Duplicate this page for each table. </vt:lpstr>
      <vt:lpstr>Database design – Relationships Produce a sketch showing the relationships you propose to create between your tables</vt:lpstr>
      <vt:lpstr>Database design – Relationships Produce a sketch showing the relationships you propose to create between your tables</vt:lpstr>
      <vt:lpstr>Feedback – usability testing</vt:lpstr>
      <vt:lpstr>Data Integrity And Testing Create the database and then explain how have you applied data integrity (e.g. field length, data types and/or validation rules) and testing procedures? – see the notes page</vt:lpstr>
      <vt:lpstr>Data Integrity And Testing Create the database and then explain how have you applied data integrity (e.g. field length, data types and/or validation rules) and testing procedures? – see the notes page</vt:lpstr>
      <vt:lpstr>Data Integrity And Testing - tables C I used the database documenter to check that my table is set up correctly and that they matched my earlier plan </vt:lpstr>
      <vt:lpstr>Data Integrity And Testing - tables C These are examples of the tests I conducted on all my tables to ensure they work as planned:</vt:lpstr>
      <vt:lpstr>Data Integrity And Testing - tables C These are examples of the tests I conducted on all my tables to ensure they work as planned:</vt:lpstr>
      <vt:lpstr>Data Integrity And Testing - tables C These are examples of the tests I conducted on all my tables to ensure they work as planned:</vt:lpstr>
      <vt:lpstr>Address relevant implications How have you addressed the relevant implications (described earlier in this presentation) to your designs?</vt:lpstr>
      <vt:lpstr>Iterative improvement (for Excellence) H I used the form wizard to create a form for entering order into my data database. The Main form is based on tblCustomers and the sub form is based on tblOrders. My initial design was not very attractive or user friendly, it also includes some fields which aren’t necessary, except for testing e.g customerFK in the subform.</vt:lpstr>
      <vt:lpstr>Iterative improvement (for Excellence) How have you continually improved your database throughout the process of it’s design, development and testing? You need to show evidence of your ongoing tests and improvements throughout the whole process. You need to have many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AS91891(2.2) and AS91892(2.3)</dc:title>
  <dc:creator>Patrick Baker</dc:creator>
  <cp:lastModifiedBy>Daniel Zeng</cp:lastModifiedBy>
  <cp:revision>33</cp:revision>
  <dcterms:created xsi:type="dcterms:W3CDTF">2020-03-14T03:55:38Z</dcterms:created>
  <dcterms:modified xsi:type="dcterms:W3CDTF">2021-03-23T01:29:57Z</dcterms:modified>
</cp:coreProperties>
</file>