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50" autoAdjust="0"/>
  </p:normalViewPr>
  <p:slideViewPr>
    <p:cSldViewPr snapToGrid="0">
      <p:cViewPr varScale="1">
        <p:scale>
          <a:sx n="84" d="100"/>
          <a:sy n="84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0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70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5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41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8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97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2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52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7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11766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Слайд think-cell" r:id="rId16" imgW="473" imgH="473" progId="TCLayout.ActiveDocument.1">
                  <p:embed/>
                </p:oleObj>
              </mc:Choice>
              <mc:Fallback>
                <p:oleObj name="Слайд think-cell" r:id="rId1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B89A-B70C-4114-96C6-8A2566B17A94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908D-A339-4A34-B4D0-C79DE17A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2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91985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Слайд think-cell" r:id="rId4" imgW="473" imgH="473" progId="TCLayout.ActiveDocument.1">
                  <p:embed/>
                </p:oleObj>
              </mc:Choice>
              <mc:Fallback>
                <p:oleObj name="Слайд think-cell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0"/>
            <a:ext cx="12192000" cy="8899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4820594" y="1159847"/>
            <a:ext cx="3505200" cy="838260"/>
            <a:chOff x="3724275" y="483572"/>
            <a:chExt cx="3505200" cy="838260"/>
          </a:xfrm>
        </p:grpSpPr>
        <p:sp>
          <p:nvSpPr>
            <p:cNvPr id="10" name="TextBox 9"/>
            <p:cNvSpPr txBox="1"/>
            <p:nvPr/>
          </p:nvSpPr>
          <p:spPr>
            <a:xfrm>
              <a:off x="3724275" y="483572"/>
              <a:ext cx="3438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rgbClr val="002060"/>
                  </a:solidFill>
                  <a:latin typeface="Arial Narrow" panose="020B0606020202030204" pitchFamily="34" charset="0"/>
                </a:rPr>
                <a:t>ЦЕЛЕВОЕ ВИДЕНИЕ</a:t>
              </a:r>
              <a:endParaRPr lang="ru-RU" sz="2000" b="1" dirty="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3724275" y="883682"/>
              <a:ext cx="330517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24275" y="9525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 smtClean="0">
                <a:latin typeface="Arial Narrow" panose="020B060602020203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6250" y="3655397"/>
            <a:ext cx="43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«ПОЛЬЗОВАТЕЛЬСКИЙ СЦЕНАРИЙ»</a:t>
            </a:r>
            <a:endParaRPr lang="ru-RU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76250" y="4055507"/>
            <a:ext cx="65532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" y="4122122"/>
            <a:ext cx="6543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Arial Narrow" panose="020B0606020202030204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Выявление отклонения в работе скважины от эффективного режима.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Отправка </a:t>
            </a:r>
            <a:r>
              <a:rPr lang="ru-RU" sz="1600" dirty="0" err="1" smtClean="0"/>
              <a:t>аларма</a:t>
            </a:r>
            <a:r>
              <a:rPr lang="ru-RU" sz="1600" dirty="0" smtClean="0"/>
              <a:t> об отклонении оператору системы «Мехфонд». 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Оператор </a:t>
            </a:r>
            <a:r>
              <a:rPr lang="ru-RU" sz="1600" dirty="0" smtClean="0"/>
              <a:t>реагирует на </a:t>
            </a:r>
            <a:r>
              <a:rPr lang="ru-RU" sz="1600" dirty="0" err="1" smtClean="0"/>
              <a:t>аларм</a:t>
            </a:r>
            <a:r>
              <a:rPr lang="ru-RU" sz="1600" dirty="0" smtClean="0"/>
              <a:t> и устанавливает причину её возникновения.</a:t>
            </a:r>
            <a:endParaRPr lang="ru-RU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Оператор ставит необходимые мероприятия для возобновления </a:t>
            </a:r>
            <a:r>
              <a:rPr lang="ru-RU" sz="1600" dirty="0" smtClean="0"/>
              <a:t>эффективного режима </a:t>
            </a:r>
            <a:r>
              <a:rPr lang="ru-RU" sz="1600" dirty="0" smtClean="0"/>
              <a:t>работы скважины.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Рабочи</a:t>
            </a:r>
            <a:r>
              <a:rPr lang="ru-RU" sz="1600" dirty="0" smtClean="0"/>
              <a:t>й на скважине получает инструкции от оператора по проведению мероприятия.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Рабочий проводит необходимое мероприятие.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Система фиксирует возвращение скважины к эффективному режиму работы.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3655397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КПЭ</a:t>
            </a:r>
            <a:endParaRPr lang="ru-RU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7772400" y="4055507"/>
            <a:ext cx="330517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72399" y="4093547"/>
            <a:ext cx="3705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Сокращение </a:t>
            </a: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недоборов нефти, </a:t>
            </a: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тонн</a:t>
            </a:r>
            <a:endParaRPr lang="ru-RU" sz="1600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Снижение затрат </a:t>
            </a:r>
            <a:r>
              <a:rPr lang="ru-RU" sz="1600" dirty="0">
                <a:solidFill>
                  <a:srgbClr val="002060"/>
                </a:solidFill>
                <a:latin typeface="Arial Narrow" panose="020B0606020202030204" pitchFamily="34" charset="0"/>
              </a:rPr>
              <a:t>на потребление э/энергии, руб.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6250" y="167729"/>
            <a:ext cx="994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Мехфонд – цифровое решение для управления </a:t>
            </a:r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добычей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50" y="1159847"/>
            <a:ext cx="298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РЕШАЕМАЯ ПРОБЛЕМА</a:t>
            </a:r>
            <a:endParaRPr lang="ru-RU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76250" y="1559957"/>
            <a:ext cx="321945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251" y="1665089"/>
            <a:ext cx="397801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Компания несет </a:t>
            </a:r>
            <a:r>
              <a:rPr lang="ru-RU" sz="1600" dirty="0">
                <a:solidFill>
                  <a:srgbClr val="002060"/>
                </a:solidFill>
                <a:latin typeface="Arial Narrow" panose="020B0606020202030204" pitchFamily="34" charset="0"/>
              </a:rPr>
              <a:t>расходы </a:t>
            </a: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из-за </a:t>
            </a: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недоборов нефти </a:t>
            </a: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и повышенного потребления э/энергии при работе скважины в неэффективном режиме</a:t>
            </a:r>
            <a:endParaRPr lang="ru-RU" sz="16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Отсутствие оперативной реакции на отклонения в режиме работы скважины (выход скважины на неэффективный режим)</a:t>
            </a:r>
            <a:endParaRPr lang="ru-RU" sz="1600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59144" y="1159847"/>
            <a:ext cx="298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ПОЛЬЗОВАТЕЛИ</a:t>
            </a:r>
            <a:endParaRPr lang="ru-RU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8459144" y="1559957"/>
            <a:ext cx="298132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92095" y="1665089"/>
            <a:ext cx="307382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Arial Narrow" panose="020B0606020202030204" pitchFamily="34" charset="0"/>
              </a:defRPr>
            </a:lvl1pPr>
          </a:lstStyle>
          <a:p>
            <a:pPr marL="182563" indent="-182563">
              <a:spcAft>
                <a:spcPts val="600"/>
              </a:spcAft>
            </a:pPr>
            <a:r>
              <a:rPr lang="ru-RU" sz="1600" dirty="0" smtClean="0"/>
              <a:t>Операторы системы «Мехфонд»</a:t>
            </a:r>
          </a:p>
          <a:p>
            <a:pPr marL="182563" indent="-182563">
              <a:spcAft>
                <a:spcPts val="600"/>
              </a:spcAft>
            </a:pPr>
            <a:r>
              <a:rPr lang="ru-RU" sz="1600" dirty="0" smtClean="0"/>
              <a:t>Рабочие на скважине, получающие инструкции от оператора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20594" y="1665089"/>
            <a:ext cx="33051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Мониторинг режима работы скважины в реальном времени с помощью датчиков, размещённых на скважине</a:t>
            </a:r>
            <a:endParaRPr lang="ru-RU" sz="1600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Компания получает </a:t>
            </a:r>
            <a:r>
              <a:rPr lang="ru-RU" sz="1600" dirty="0">
                <a:solidFill>
                  <a:srgbClr val="002060"/>
                </a:solidFill>
                <a:latin typeface="Arial Narrow" panose="020B0606020202030204" pitchFamily="34" charset="0"/>
              </a:rPr>
              <a:t>доход </a:t>
            </a:r>
            <a:r>
              <a:rPr lang="ru-RU" sz="16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от бесперебойной работы скважины в эффективном режиме</a:t>
            </a:r>
            <a:endParaRPr lang="ru-RU" sz="16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Слайд think-cell" r:id="rId4" imgW="473" imgH="473" progId="TCLayout.ActiveDocument.1">
                  <p:embed/>
                </p:oleObj>
              </mc:Choice>
              <mc:Fallback>
                <p:oleObj name="Слайд think-cell" r:id="rId4" imgW="473" imgH="473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0"/>
            <a:ext cx="12192000" cy="8899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76250" y="167729"/>
            <a:ext cx="994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Мехфонд – цифровое решение для управления </a:t>
            </a:r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добычей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50" y="1264622"/>
            <a:ext cx="298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Задание</a:t>
            </a:r>
            <a:endParaRPr lang="ru-RU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76250" y="1664732"/>
            <a:ext cx="902017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250" y="1724144"/>
            <a:ext cx="1078915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П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редположить дерево метрик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, которое необходимо отслеживать команде продукта для мониторинга эффективности прохождения пользовательского сценария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. Определить 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ключевые продуктовые метрики,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обосновать 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свой выбор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Связать 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продуктовые метрики с КПЭ продукта,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объяснить 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как именно продуктовые метрики показывают достижение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КПЭ продукта.</a:t>
            </a:r>
            <a:endParaRPr lang="ru-RU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Предложить видение и структуру дашборда для 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команды продукта и для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бизнес-заказчика. Создайте прототип дашборда в любом удобном для вас инструменте визуализации.</a:t>
            </a:r>
            <a:endParaRPr lang="ru-RU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Необходимо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направить выполненное 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задание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в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срок до 7 дней с момента получения.</a:t>
            </a:r>
            <a:endParaRPr lang="ru-RU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r>
              <a:rPr lang="ru-RU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Для задачи принимаем, что все необходимые данные есть и могут собираться в продукте. </a:t>
            </a:r>
            <a:endParaRPr lang="ru-RU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SICIVJALhMiinvh8obT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264</Words>
  <Application>Microsoft Office PowerPoint</Application>
  <PresentationFormat>Широкоэкранный</PresentationFormat>
  <Paragraphs>30</Paragraphs>
  <Slides>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Тема Office</vt:lpstr>
      <vt:lpstr>Слайд think-cell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43</cp:revision>
  <dcterms:created xsi:type="dcterms:W3CDTF">2020-03-24T09:02:37Z</dcterms:created>
  <dcterms:modified xsi:type="dcterms:W3CDTF">2021-04-29T11:39:03Z</dcterms:modified>
</cp:coreProperties>
</file>