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3" r:id="rId7"/>
    <p:sldId id="262" r:id="rId8"/>
    <p:sldId id="264" r:id="rId9"/>
    <p:sldId id="266" r:id="rId10"/>
    <p:sldId id="268" r:id="rId11"/>
    <p:sldId id="269" r:id="rId12"/>
    <p:sldId id="271" r:id="rId13"/>
    <p:sldId id="274" r:id="rId14"/>
    <p:sldId id="275" r:id="rId15"/>
    <p:sldId id="276" r:id="rId16"/>
    <p:sldId id="278" r:id="rId17"/>
    <p:sldId id="279"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41" autoAdjust="0"/>
    <p:restoredTop sz="94660"/>
  </p:normalViewPr>
  <p:slideViewPr>
    <p:cSldViewPr snapToGrid="0">
      <p:cViewPr varScale="1">
        <p:scale>
          <a:sx n="86" d="100"/>
          <a:sy n="86" d="100"/>
        </p:scale>
        <p:origin x="126"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5D720B4-4C98-47EB-80F1-37BB0B7381CA}"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36407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D720B4-4C98-47EB-80F1-37BB0B7381CA}"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108809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D720B4-4C98-47EB-80F1-37BB0B7381CA}"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394639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D720B4-4C98-47EB-80F1-37BB0B7381CA}"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345335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D720B4-4C98-47EB-80F1-37BB0B7381CA}" type="datetimeFigureOut">
              <a:rPr lang="en-US" smtClean="0"/>
              <a:t>4/18/2016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77998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5D720B4-4C98-47EB-80F1-37BB0B7381CA}"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1102209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5D720B4-4C98-47EB-80F1-37BB0B7381CA}" type="datetimeFigureOut">
              <a:rPr lang="en-US" smtClean="0"/>
              <a:t>4/18/2016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132501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5D720B4-4C98-47EB-80F1-37BB0B7381CA}" type="datetimeFigureOut">
              <a:rPr lang="en-US" smtClean="0"/>
              <a:t>4/18/2016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578987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D720B4-4C98-47EB-80F1-37BB0B7381CA}" type="datetimeFigureOut">
              <a:rPr lang="en-US" smtClean="0"/>
              <a:t>4/18/2016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120739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720B4-4C98-47EB-80F1-37BB0B7381CA}"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191403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720B4-4C98-47EB-80F1-37BB0B7381CA}" type="datetimeFigureOut">
              <a:rPr lang="en-US" smtClean="0"/>
              <a:t>4/18/2016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0A082-E9FB-42C1-8E83-93DFEBFB421D}" type="slidenum">
              <a:rPr lang="en-US" smtClean="0"/>
              <a:t>‹#›</a:t>
            </a:fld>
            <a:endParaRPr lang="en-US"/>
          </a:p>
        </p:txBody>
      </p:sp>
    </p:spTree>
    <p:extLst>
      <p:ext uri="{BB962C8B-B14F-4D97-AF65-F5344CB8AC3E}">
        <p14:creationId xmlns:p14="http://schemas.microsoft.com/office/powerpoint/2010/main" val="1203599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720B4-4C98-47EB-80F1-37BB0B7381CA}" type="datetimeFigureOut">
              <a:rPr lang="en-US" smtClean="0"/>
              <a:t>4/18/2016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0A082-E9FB-42C1-8E83-93DFEBFB421D}" type="slidenum">
              <a:rPr lang="en-US" smtClean="0"/>
              <a:t>‹#›</a:t>
            </a:fld>
            <a:endParaRPr lang="en-US"/>
          </a:p>
        </p:txBody>
      </p:sp>
    </p:spTree>
    <p:extLst>
      <p:ext uri="{BB962C8B-B14F-4D97-AF65-F5344CB8AC3E}">
        <p14:creationId xmlns:p14="http://schemas.microsoft.com/office/powerpoint/2010/main" val="1201232708"/>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ourcekris/sectalk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ctf.acceptable.website/" TargetMode="External"/><Relationship Id="rId2" Type="http://schemas.openxmlformats.org/officeDocument/2006/relationships/hyperlink" Target="http://52.63.238.9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ourcekris/" TargetMode="External"/><Relationship Id="rId2" Type="http://schemas.openxmlformats.org/officeDocument/2006/relationships/hyperlink" Target="https://ctf.rip/" TargetMode="External"/><Relationship Id="rId1" Type="http://schemas.openxmlformats.org/officeDocument/2006/relationships/slideLayout" Target="../slideLayouts/slideLayout2.xml"/><Relationship Id="rId4" Type="http://schemas.openxmlformats.org/officeDocument/2006/relationships/hyperlink" Target="https://au.linkedin.com/in/hunt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SecTalks SYD0x0e CTF</a:t>
            </a:r>
            <a:endParaRPr lang="en-US" dirty="0"/>
          </a:p>
        </p:txBody>
      </p:sp>
      <p:sp>
        <p:nvSpPr>
          <p:cNvPr id="3" name="Subtitle 2"/>
          <p:cNvSpPr>
            <a:spLocks noGrp="1"/>
          </p:cNvSpPr>
          <p:nvPr>
            <p:ph type="subTitle" idx="1"/>
          </p:nvPr>
        </p:nvSpPr>
        <p:spPr/>
        <p:txBody>
          <a:bodyPr>
            <a:normAutofit/>
          </a:bodyPr>
          <a:lstStyle/>
          <a:p>
            <a:r>
              <a:rPr lang="en-AU" dirty="0" smtClean="0"/>
              <a:t>Solution Walkthrough</a:t>
            </a:r>
          </a:p>
          <a:p>
            <a:endParaRPr lang="en-AU" dirty="0" smtClean="0"/>
          </a:p>
          <a:p>
            <a:r>
              <a:rPr lang="en-AU" dirty="0" smtClean="0"/>
              <a:t>Kris Hunt</a:t>
            </a:r>
            <a:endParaRPr lang="en-US" dirty="0"/>
          </a:p>
        </p:txBody>
      </p:sp>
    </p:spTree>
    <p:extLst>
      <p:ext uri="{BB962C8B-B14F-4D97-AF65-F5344CB8AC3E}">
        <p14:creationId xmlns:p14="http://schemas.microsoft.com/office/powerpoint/2010/main" val="3670708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Pipeline – Static Analysis – Patch the Delay</a:t>
            </a:r>
            <a:endParaRPr lang="en-US" dirty="0"/>
          </a:p>
        </p:txBody>
      </p:sp>
      <p:pic>
        <p:nvPicPr>
          <p:cNvPr id="5" name="Picture 4"/>
          <p:cNvPicPr>
            <a:picLocks noChangeAspect="1"/>
          </p:cNvPicPr>
          <p:nvPr/>
        </p:nvPicPr>
        <p:blipFill>
          <a:blip r:embed="rId2"/>
          <a:stretch>
            <a:fillRect/>
          </a:stretch>
        </p:blipFill>
        <p:spPr>
          <a:xfrm>
            <a:off x="7384160" y="2586117"/>
            <a:ext cx="3295650" cy="1876425"/>
          </a:xfrm>
          <a:prstGeom prst="rect">
            <a:avLst/>
          </a:prstGeom>
        </p:spPr>
      </p:pic>
      <p:grpSp>
        <p:nvGrpSpPr>
          <p:cNvPr id="7" name="Group 6"/>
          <p:cNvGrpSpPr/>
          <p:nvPr/>
        </p:nvGrpSpPr>
        <p:grpSpPr>
          <a:xfrm>
            <a:off x="174238" y="1470996"/>
            <a:ext cx="6378885" cy="1546463"/>
            <a:chOff x="564530" y="3946558"/>
            <a:chExt cx="6378885" cy="1546463"/>
          </a:xfrm>
        </p:grpSpPr>
        <p:pic>
          <p:nvPicPr>
            <p:cNvPr id="4" name="Picture 3"/>
            <p:cNvPicPr>
              <a:picLocks noChangeAspect="1"/>
            </p:cNvPicPr>
            <p:nvPr/>
          </p:nvPicPr>
          <p:blipFill>
            <a:blip r:embed="rId3"/>
            <a:stretch>
              <a:fillRect/>
            </a:stretch>
          </p:blipFill>
          <p:spPr>
            <a:xfrm>
              <a:off x="675965" y="4302396"/>
              <a:ext cx="6267450" cy="1190625"/>
            </a:xfrm>
            <a:prstGeom prst="rect">
              <a:avLst/>
            </a:prstGeom>
          </p:spPr>
        </p:pic>
        <p:sp>
          <p:nvSpPr>
            <p:cNvPr id="6" name="TextBox 5"/>
            <p:cNvSpPr txBox="1"/>
            <p:nvPr/>
          </p:nvSpPr>
          <p:spPr>
            <a:xfrm>
              <a:off x="564530" y="3946558"/>
              <a:ext cx="3123503" cy="369332"/>
            </a:xfrm>
            <a:prstGeom prst="rect">
              <a:avLst/>
            </a:prstGeom>
            <a:noFill/>
          </p:spPr>
          <p:txBody>
            <a:bodyPr wrap="square" rtlCol="0">
              <a:spAutoFit/>
            </a:bodyPr>
            <a:lstStyle/>
            <a:p>
              <a:r>
                <a:rPr lang="en-AU" dirty="0" smtClean="0"/>
                <a:t>From main()</a:t>
              </a:r>
              <a:endParaRPr lang="en-US" dirty="0"/>
            </a:p>
          </p:txBody>
        </p:sp>
      </p:grpSp>
      <p:sp>
        <p:nvSpPr>
          <p:cNvPr id="10" name="TextBox 9"/>
          <p:cNvSpPr txBox="1"/>
          <p:nvPr/>
        </p:nvSpPr>
        <p:spPr>
          <a:xfrm>
            <a:off x="7283801" y="2259782"/>
            <a:ext cx="3123503" cy="369332"/>
          </a:xfrm>
          <a:prstGeom prst="rect">
            <a:avLst/>
          </a:prstGeom>
          <a:noFill/>
        </p:spPr>
        <p:txBody>
          <a:bodyPr wrap="square" rtlCol="0">
            <a:spAutoFit/>
          </a:bodyPr>
          <a:lstStyle/>
          <a:p>
            <a:r>
              <a:rPr lang="en-AU" dirty="0" smtClean="0"/>
              <a:t>sub_401320()</a:t>
            </a:r>
            <a:endParaRPr lang="en-US" dirty="0"/>
          </a:p>
        </p:txBody>
      </p:sp>
      <p:cxnSp>
        <p:nvCxnSpPr>
          <p:cNvPr id="9" name="Straight Arrow Connector 8"/>
          <p:cNvCxnSpPr/>
          <p:nvPr/>
        </p:nvCxnSpPr>
        <p:spPr>
          <a:xfrm>
            <a:off x="2247437" y="2910477"/>
            <a:ext cx="5257334" cy="22826"/>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7069875" y="3802573"/>
            <a:ext cx="3893634" cy="41259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1235426" y="5107774"/>
            <a:ext cx="6048375" cy="647700"/>
          </a:xfrm>
          <a:prstGeom prst="rect">
            <a:avLst/>
          </a:prstGeom>
        </p:spPr>
      </p:pic>
      <p:cxnSp>
        <p:nvCxnSpPr>
          <p:cNvPr id="13" name="Straight Arrow Connector 12"/>
          <p:cNvCxnSpPr/>
          <p:nvPr/>
        </p:nvCxnSpPr>
        <p:spPr>
          <a:xfrm flipH="1">
            <a:off x="2364061" y="3917942"/>
            <a:ext cx="5140710" cy="1361964"/>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36110" y="4740767"/>
            <a:ext cx="3123503" cy="369332"/>
          </a:xfrm>
          <a:prstGeom prst="rect">
            <a:avLst/>
          </a:prstGeom>
          <a:noFill/>
        </p:spPr>
        <p:txBody>
          <a:bodyPr wrap="square" rtlCol="0">
            <a:spAutoFit/>
          </a:bodyPr>
          <a:lstStyle/>
          <a:p>
            <a:r>
              <a:rPr lang="en-AU" dirty="0" smtClean="0"/>
              <a:t>Switch to Hex View:</a:t>
            </a:r>
            <a:endParaRPr lang="en-US" dirty="0"/>
          </a:p>
        </p:txBody>
      </p:sp>
      <p:pic>
        <p:nvPicPr>
          <p:cNvPr id="17" name="Picture 16"/>
          <p:cNvPicPr>
            <a:picLocks noChangeAspect="1"/>
          </p:cNvPicPr>
          <p:nvPr/>
        </p:nvPicPr>
        <p:blipFill>
          <a:blip r:embed="rId5"/>
          <a:stretch>
            <a:fillRect/>
          </a:stretch>
        </p:blipFill>
        <p:spPr>
          <a:xfrm>
            <a:off x="8203232" y="5107774"/>
            <a:ext cx="3457575" cy="1371600"/>
          </a:xfrm>
          <a:prstGeom prst="rect">
            <a:avLst/>
          </a:prstGeom>
        </p:spPr>
      </p:pic>
      <p:cxnSp>
        <p:nvCxnSpPr>
          <p:cNvPr id="19" name="Straight Arrow Connector 18"/>
          <p:cNvCxnSpPr/>
          <p:nvPr/>
        </p:nvCxnSpPr>
        <p:spPr>
          <a:xfrm>
            <a:off x="2469775" y="5509845"/>
            <a:ext cx="6830342" cy="137068"/>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118087" y="4504271"/>
            <a:ext cx="3769113" cy="646331"/>
          </a:xfrm>
          <a:prstGeom prst="rect">
            <a:avLst/>
          </a:prstGeom>
          <a:noFill/>
        </p:spPr>
        <p:txBody>
          <a:bodyPr wrap="square" rtlCol="0">
            <a:spAutoFit/>
          </a:bodyPr>
          <a:lstStyle/>
          <a:p>
            <a:r>
              <a:rPr lang="en-AU" dirty="0" smtClean="0"/>
              <a:t>Finding this in the poc.exe file at offset 0x76d and change 0x64 to 0x00:</a:t>
            </a:r>
            <a:endParaRPr lang="en-US" dirty="0"/>
          </a:p>
        </p:txBody>
      </p:sp>
      <p:sp>
        <p:nvSpPr>
          <p:cNvPr id="23" name="Rectangle 22"/>
          <p:cNvSpPr/>
          <p:nvPr/>
        </p:nvSpPr>
        <p:spPr>
          <a:xfrm>
            <a:off x="9300117" y="5509845"/>
            <a:ext cx="557561" cy="333394"/>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807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Pipeline – Static Analysis – The Overflow</a:t>
            </a:r>
            <a:endParaRPr lang="en-US" dirty="0"/>
          </a:p>
        </p:txBody>
      </p:sp>
      <p:pic>
        <p:nvPicPr>
          <p:cNvPr id="3" name="Picture 2"/>
          <p:cNvPicPr>
            <a:picLocks noChangeAspect="1"/>
          </p:cNvPicPr>
          <p:nvPr/>
        </p:nvPicPr>
        <p:blipFill>
          <a:blip r:embed="rId2"/>
          <a:stretch>
            <a:fillRect/>
          </a:stretch>
        </p:blipFill>
        <p:spPr>
          <a:xfrm>
            <a:off x="1138005" y="2085858"/>
            <a:ext cx="2028825" cy="1343025"/>
          </a:xfrm>
          <a:prstGeom prst="rect">
            <a:avLst/>
          </a:prstGeom>
        </p:spPr>
      </p:pic>
      <p:pic>
        <p:nvPicPr>
          <p:cNvPr id="11" name="Picture 10"/>
          <p:cNvPicPr>
            <a:picLocks noChangeAspect="1"/>
          </p:cNvPicPr>
          <p:nvPr/>
        </p:nvPicPr>
        <p:blipFill>
          <a:blip r:embed="rId3"/>
          <a:stretch>
            <a:fillRect/>
          </a:stretch>
        </p:blipFill>
        <p:spPr>
          <a:xfrm>
            <a:off x="3592318" y="2089580"/>
            <a:ext cx="2628900" cy="2790825"/>
          </a:xfrm>
          <a:prstGeom prst="rect">
            <a:avLst/>
          </a:prstGeom>
        </p:spPr>
      </p:pic>
      <p:pic>
        <p:nvPicPr>
          <p:cNvPr id="14" name="Picture 13"/>
          <p:cNvPicPr>
            <a:picLocks noChangeAspect="1"/>
          </p:cNvPicPr>
          <p:nvPr/>
        </p:nvPicPr>
        <p:blipFill>
          <a:blip r:embed="rId4"/>
          <a:stretch>
            <a:fillRect/>
          </a:stretch>
        </p:blipFill>
        <p:spPr>
          <a:xfrm>
            <a:off x="3592318" y="5020841"/>
            <a:ext cx="2705100" cy="781050"/>
          </a:xfrm>
          <a:prstGeom prst="rect">
            <a:avLst/>
          </a:prstGeom>
        </p:spPr>
      </p:pic>
      <p:grpSp>
        <p:nvGrpSpPr>
          <p:cNvPr id="29" name="Group 28"/>
          <p:cNvGrpSpPr/>
          <p:nvPr/>
        </p:nvGrpSpPr>
        <p:grpSpPr>
          <a:xfrm>
            <a:off x="8055131" y="2467023"/>
            <a:ext cx="2990014" cy="2966410"/>
            <a:chOff x="5675972" y="1996070"/>
            <a:chExt cx="2990014" cy="2966410"/>
          </a:xfrm>
        </p:grpSpPr>
        <p:sp>
          <p:nvSpPr>
            <p:cNvPr id="15" name="Rectangle 14"/>
            <p:cNvSpPr/>
            <p:nvPr/>
          </p:nvSpPr>
          <p:spPr>
            <a:xfrm>
              <a:off x="5675972" y="1996070"/>
              <a:ext cx="2990014" cy="29664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p:nvPicPr>
          <p:blipFill>
            <a:blip r:embed="rId5"/>
            <a:stretch>
              <a:fillRect/>
            </a:stretch>
          </p:blipFill>
          <p:spPr>
            <a:xfrm>
              <a:off x="5761814" y="2137782"/>
              <a:ext cx="2543175" cy="295275"/>
            </a:xfrm>
            <a:prstGeom prst="rect">
              <a:avLst/>
            </a:prstGeom>
          </p:spPr>
        </p:pic>
        <p:pic>
          <p:nvPicPr>
            <p:cNvPr id="20" name="Picture 19"/>
            <p:cNvPicPr>
              <a:picLocks noChangeAspect="1"/>
            </p:cNvPicPr>
            <p:nvPr/>
          </p:nvPicPr>
          <p:blipFill>
            <a:blip r:embed="rId6"/>
            <a:stretch>
              <a:fillRect/>
            </a:stretch>
          </p:blipFill>
          <p:spPr>
            <a:xfrm>
              <a:off x="5771338" y="2566869"/>
              <a:ext cx="2819400" cy="304800"/>
            </a:xfrm>
            <a:prstGeom prst="rect">
              <a:avLst/>
            </a:prstGeom>
          </p:spPr>
        </p:pic>
        <p:pic>
          <p:nvPicPr>
            <p:cNvPr id="21" name="Picture 20"/>
            <p:cNvPicPr>
              <a:picLocks noChangeAspect="1"/>
            </p:cNvPicPr>
            <p:nvPr/>
          </p:nvPicPr>
          <p:blipFill>
            <a:blip r:embed="rId7"/>
            <a:stretch>
              <a:fillRect/>
            </a:stretch>
          </p:blipFill>
          <p:spPr>
            <a:xfrm>
              <a:off x="5761814" y="3085287"/>
              <a:ext cx="2667000" cy="1714500"/>
            </a:xfrm>
            <a:prstGeom prst="rect">
              <a:avLst/>
            </a:prstGeom>
          </p:spPr>
        </p:pic>
        <p:sp>
          <p:nvSpPr>
            <p:cNvPr id="24" name="TextBox 23"/>
            <p:cNvSpPr txBox="1"/>
            <p:nvPr/>
          </p:nvSpPr>
          <p:spPr>
            <a:xfrm>
              <a:off x="5990901" y="2244785"/>
              <a:ext cx="320504" cy="369332"/>
            </a:xfrm>
            <a:prstGeom prst="rect">
              <a:avLst/>
            </a:prstGeom>
            <a:noFill/>
          </p:spPr>
          <p:txBody>
            <a:bodyPr wrap="square" rtlCol="0">
              <a:spAutoFit/>
            </a:bodyPr>
            <a:lstStyle/>
            <a:p>
              <a:r>
                <a:rPr lang="en-AU" dirty="0" smtClean="0">
                  <a:solidFill>
                    <a:schemeClr val="bg1"/>
                  </a:solidFill>
                </a:rPr>
                <a:t>…</a:t>
              </a:r>
              <a:endParaRPr lang="en-US" dirty="0">
                <a:solidFill>
                  <a:schemeClr val="bg1"/>
                </a:solidFill>
              </a:endParaRPr>
            </a:p>
          </p:txBody>
        </p:sp>
        <p:sp>
          <p:nvSpPr>
            <p:cNvPr id="25" name="TextBox 24"/>
            <p:cNvSpPr txBox="1"/>
            <p:nvPr/>
          </p:nvSpPr>
          <p:spPr>
            <a:xfrm>
              <a:off x="5990078" y="2733004"/>
              <a:ext cx="320504" cy="369332"/>
            </a:xfrm>
            <a:prstGeom prst="rect">
              <a:avLst/>
            </a:prstGeom>
            <a:noFill/>
          </p:spPr>
          <p:txBody>
            <a:bodyPr wrap="square" rtlCol="0">
              <a:spAutoFit/>
            </a:bodyPr>
            <a:lstStyle/>
            <a:p>
              <a:r>
                <a:rPr lang="en-AU" dirty="0" smtClean="0">
                  <a:solidFill>
                    <a:schemeClr val="bg1"/>
                  </a:solidFill>
                </a:rPr>
                <a:t>…</a:t>
              </a:r>
              <a:endParaRPr lang="en-US" dirty="0">
                <a:solidFill>
                  <a:schemeClr val="bg1"/>
                </a:solidFill>
              </a:endParaRPr>
            </a:p>
          </p:txBody>
        </p:sp>
        <p:sp>
          <p:nvSpPr>
            <p:cNvPr id="27" name="Rectangle 26"/>
            <p:cNvSpPr/>
            <p:nvPr/>
          </p:nvSpPr>
          <p:spPr>
            <a:xfrm>
              <a:off x="5771338" y="3037804"/>
              <a:ext cx="2533651" cy="7597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1028330" y="1738017"/>
            <a:ext cx="3123503" cy="369332"/>
          </a:xfrm>
          <a:prstGeom prst="rect">
            <a:avLst/>
          </a:prstGeom>
          <a:noFill/>
        </p:spPr>
        <p:txBody>
          <a:bodyPr wrap="square" rtlCol="0">
            <a:spAutoFit/>
          </a:bodyPr>
          <a:lstStyle/>
          <a:p>
            <a:r>
              <a:rPr lang="en-AU" dirty="0" smtClean="0"/>
              <a:t>From main()</a:t>
            </a:r>
            <a:endParaRPr lang="en-US" dirty="0"/>
          </a:p>
        </p:txBody>
      </p:sp>
      <p:cxnSp>
        <p:nvCxnSpPr>
          <p:cNvPr id="31" name="Straight Arrow Connector 30"/>
          <p:cNvCxnSpPr/>
          <p:nvPr/>
        </p:nvCxnSpPr>
        <p:spPr>
          <a:xfrm>
            <a:off x="2679289" y="2701615"/>
            <a:ext cx="913029" cy="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511335" y="1667799"/>
            <a:ext cx="3123503" cy="369332"/>
          </a:xfrm>
          <a:prstGeom prst="rect">
            <a:avLst/>
          </a:prstGeom>
          <a:noFill/>
        </p:spPr>
        <p:txBody>
          <a:bodyPr wrap="square" rtlCol="0">
            <a:spAutoFit/>
          </a:bodyPr>
          <a:lstStyle/>
          <a:p>
            <a:r>
              <a:rPr lang="en-AU" dirty="0" smtClean="0"/>
              <a:t>Excerpt from sub_401070()</a:t>
            </a:r>
            <a:endParaRPr lang="en-US" dirty="0"/>
          </a:p>
        </p:txBody>
      </p:sp>
      <p:cxnSp>
        <p:nvCxnSpPr>
          <p:cNvPr id="34" name="Straight Arrow Connector 33"/>
          <p:cNvCxnSpPr/>
          <p:nvPr/>
        </p:nvCxnSpPr>
        <p:spPr>
          <a:xfrm>
            <a:off x="4807720" y="4797062"/>
            <a:ext cx="4786" cy="44168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Right Brace 38"/>
          <p:cNvSpPr/>
          <p:nvPr/>
        </p:nvSpPr>
        <p:spPr>
          <a:xfrm>
            <a:off x="6255508" y="3589962"/>
            <a:ext cx="45719" cy="798686"/>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6403008" y="3740988"/>
            <a:ext cx="1298710" cy="830997"/>
          </a:xfrm>
          <a:prstGeom prst="rect">
            <a:avLst/>
          </a:prstGeom>
          <a:noFill/>
        </p:spPr>
        <p:txBody>
          <a:bodyPr wrap="square" rtlCol="0">
            <a:spAutoFit/>
          </a:bodyPr>
          <a:lstStyle/>
          <a:p>
            <a:r>
              <a:rPr lang="en-AU" sz="1600" dirty="0" err="1"/>
              <a:t>f</a:t>
            </a:r>
            <a:r>
              <a:rPr lang="en-AU" sz="1600" dirty="0" err="1" smtClean="0"/>
              <a:t>gets</a:t>
            </a:r>
            <a:r>
              <a:rPr lang="en-AU" sz="1600" dirty="0" smtClean="0"/>
              <a:t>() 0x100 bytes onto the stack</a:t>
            </a:r>
            <a:endParaRPr lang="en-US" sz="1600" dirty="0"/>
          </a:p>
        </p:txBody>
      </p:sp>
      <p:sp>
        <p:nvSpPr>
          <p:cNvPr id="41" name="Right Brace 40"/>
          <p:cNvSpPr/>
          <p:nvPr/>
        </p:nvSpPr>
        <p:spPr>
          <a:xfrm>
            <a:off x="6297418" y="5343524"/>
            <a:ext cx="99535" cy="33337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a:off x="6467626" y="4970894"/>
            <a:ext cx="1640845" cy="1569660"/>
          </a:xfrm>
          <a:prstGeom prst="rect">
            <a:avLst/>
          </a:prstGeom>
          <a:noFill/>
        </p:spPr>
        <p:txBody>
          <a:bodyPr wrap="square" rtlCol="0">
            <a:spAutoFit/>
          </a:bodyPr>
          <a:lstStyle/>
          <a:p>
            <a:r>
              <a:rPr lang="en-AU" sz="1600" dirty="0" smtClean="0"/>
              <a:t>Compare the integer stored 0x80 bytes from the beginning of the input buffer  to 0xdeadbeef</a:t>
            </a:r>
            <a:endParaRPr lang="en-US" sz="1600" dirty="0"/>
          </a:p>
        </p:txBody>
      </p:sp>
      <p:sp>
        <p:nvSpPr>
          <p:cNvPr id="43" name="TextBox 42"/>
          <p:cNvSpPr txBox="1"/>
          <p:nvPr/>
        </p:nvSpPr>
        <p:spPr>
          <a:xfrm>
            <a:off x="8032272" y="2136369"/>
            <a:ext cx="2103739" cy="338554"/>
          </a:xfrm>
          <a:prstGeom prst="rect">
            <a:avLst/>
          </a:prstGeom>
          <a:noFill/>
        </p:spPr>
        <p:txBody>
          <a:bodyPr wrap="square" rtlCol="0">
            <a:spAutoFit/>
          </a:bodyPr>
          <a:lstStyle/>
          <a:p>
            <a:r>
              <a:rPr lang="en-AU" sz="1600" dirty="0" smtClean="0"/>
              <a:t>IDA </a:t>
            </a:r>
            <a:r>
              <a:rPr lang="en-AU" sz="1600" dirty="0" err="1" smtClean="0"/>
              <a:t>Decompilation</a:t>
            </a:r>
            <a:endParaRPr lang="en-US" sz="1600" dirty="0"/>
          </a:p>
        </p:txBody>
      </p:sp>
    </p:spTree>
    <p:extLst>
      <p:ext uri="{BB962C8B-B14F-4D97-AF65-F5344CB8AC3E}">
        <p14:creationId xmlns:p14="http://schemas.microsoft.com/office/powerpoint/2010/main" val="2568050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Pipeline – Dynamic Analysis</a:t>
            </a:r>
            <a:endParaRPr lang="en-US" dirty="0"/>
          </a:p>
        </p:txBody>
      </p:sp>
      <p:sp>
        <p:nvSpPr>
          <p:cNvPr id="3" name="Content Placeholder 2"/>
          <p:cNvSpPr>
            <a:spLocks noGrp="1"/>
          </p:cNvSpPr>
          <p:nvPr>
            <p:ph idx="1"/>
          </p:nvPr>
        </p:nvSpPr>
        <p:spPr/>
        <p:txBody>
          <a:bodyPr>
            <a:normAutofit/>
          </a:bodyPr>
          <a:lstStyle/>
          <a:p>
            <a:r>
              <a:rPr lang="en-AU" dirty="0" smtClean="0"/>
              <a:t>Since this is a Windows binary, we can use Immunity or </a:t>
            </a:r>
            <a:r>
              <a:rPr lang="en-AU" dirty="0" err="1" smtClean="0"/>
              <a:t>OllyDbg</a:t>
            </a:r>
            <a:r>
              <a:rPr lang="en-AU" dirty="0" smtClean="0"/>
              <a:t> for dynamic analysis</a:t>
            </a:r>
          </a:p>
          <a:p>
            <a:r>
              <a:rPr lang="en-AU" dirty="0" smtClean="0"/>
              <a:t>We focused on confirming the offset of the buffer overflow using a “cyclic pattern” string</a:t>
            </a:r>
          </a:p>
          <a:p>
            <a:endParaRPr lang="en-US" dirty="0"/>
          </a:p>
        </p:txBody>
      </p:sp>
    </p:spTree>
    <p:extLst>
      <p:ext uri="{BB962C8B-B14F-4D97-AF65-F5344CB8AC3E}">
        <p14:creationId xmlns:p14="http://schemas.microsoft.com/office/powerpoint/2010/main" val="675177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468" y="2972947"/>
            <a:ext cx="6696075" cy="1876425"/>
          </a:xfrm>
          <a:prstGeom prst="rect">
            <a:avLst/>
          </a:prstGeom>
        </p:spPr>
      </p:pic>
      <p:sp>
        <p:nvSpPr>
          <p:cNvPr id="2" name="Title 1"/>
          <p:cNvSpPr>
            <a:spLocks noGrp="1"/>
          </p:cNvSpPr>
          <p:nvPr>
            <p:ph type="title"/>
          </p:nvPr>
        </p:nvSpPr>
        <p:spPr/>
        <p:txBody>
          <a:bodyPr/>
          <a:lstStyle/>
          <a:p>
            <a:r>
              <a:rPr lang="en-AU" dirty="0" smtClean="0"/>
              <a:t>Pipeline – Dynamic Analysis – The Overflow</a:t>
            </a:r>
            <a:endParaRPr lang="en-US" dirty="0"/>
          </a:p>
        </p:txBody>
      </p:sp>
      <p:pic>
        <p:nvPicPr>
          <p:cNvPr id="14" name="Picture 13"/>
          <p:cNvPicPr>
            <a:picLocks noChangeAspect="1"/>
          </p:cNvPicPr>
          <p:nvPr/>
        </p:nvPicPr>
        <p:blipFill>
          <a:blip r:embed="rId3"/>
          <a:stretch>
            <a:fillRect/>
          </a:stretch>
        </p:blipFill>
        <p:spPr>
          <a:xfrm>
            <a:off x="414113" y="1800973"/>
            <a:ext cx="2705100" cy="781050"/>
          </a:xfrm>
          <a:prstGeom prst="rect">
            <a:avLst/>
          </a:prstGeom>
        </p:spPr>
      </p:pic>
      <p:sp>
        <p:nvSpPr>
          <p:cNvPr id="33" name="TextBox 32"/>
          <p:cNvSpPr txBox="1"/>
          <p:nvPr/>
        </p:nvSpPr>
        <p:spPr>
          <a:xfrm>
            <a:off x="351468" y="1445577"/>
            <a:ext cx="3123503" cy="369332"/>
          </a:xfrm>
          <a:prstGeom prst="rect">
            <a:avLst/>
          </a:prstGeom>
          <a:noFill/>
        </p:spPr>
        <p:txBody>
          <a:bodyPr wrap="square" rtlCol="0">
            <a:spAutoFit/>
          </a:bodyPr>
          <a:lstStyle/>
          <a:p>
            <a:r>
              <a:rPr lang="en-AU" dirty="0" smtClean="0"/>
              <a:t>Excerpt from sub_401070()</a:t>
            </a:r>
            <a:endParaRPr lang="en-US" dirty="0"/>
          </a:p>
        </p:txBody>
      </p:sp>
      <p:sp>
        <p:nvSpPr>
          <p:cNvPr id="26" name="TextBox 25"/>
          <p:cNvSpPr txBox="1"/>
          <p:nvPr/>
        </p:nvSpPr>
        <p:spPr>
          <a:xfrm>
            <a:off x="276220" y="2607830"/>
            <a:ext cx="6690349" cy="369332"/>
          </a:xfrm>
          <a:prstGeom prst="rect">
            <a:avLst/>
          </a:prstGeom>
          <a:noFill/>
        </p:spPr>
        <p:txBody>
          <a:bodyPr wrap="square" rtlCol="0">
            <a:spAutoFit/>
          </a:bodyPr>
          <a:lstStyle/>
          <a:p>
            <a:r>
              <a:rPr lang="en-AU" dirty="0" smtClean="0"/>
              <a:t>Text view of same code we note the location of the </a:t>
            </a:r>
            <a:r>
              <a:rPr lang="en-AU" dirty="0" err="1" smtClean="0"/>
              <a:t>cmp</a:t>
            </a:r>
            <a:r>
              <a:rPr lang="en-AU" dirty="0" smtClean="0"/>
              <a:t> instruction:</a:t>
            </a:r>
            <a:endParaRPr lang="en-US" dirty="0"/>
          </a:p>
        </p:txBody>
      </p:sp>
      <p:sp>
        <p:nvSpPr>
          <p:cNvPr id="5" name="Rectangle 4"/>
          <p:cNvSpPr/>
          <p:nvPr/>
        </p:nvSpPr>
        <p:spPr>
          <a:xfrm>
            <a:off x="804638" y="3740061"/>
            <a:ext cx="5423376" cy="283138"/>
          </a:xfrm>
          <a:prstGeom prst="rect">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stretch>
            <a:fillRect/>
          </a:stretch>
        </p:blipFill>
        <p:spPr>
          <a:xfrm>
            <a:off x="351468" y="5364621"/>
            <a:ext cx="9925050" cy="495300"/>
          </a:xfrm>
          <a:prstGeom prst="rect">
            <a:avLst/>
          </a:prstGeom>
          <a:ln>
            <a:solidFill>
              <a:schemeClr val="bg1">
                <a:lumMod val="75000"/>
                <a:lumOff val="25000"/>
              </a:schemeClr>
            </a:solidFill>
          </a:ln>
        </p:spPr>
      </p:pic>
      <p:sp>
        <p:nvSpPr>
          <p:cNvPr id="30" name="TextBox 29"/>
          <p:cNvSpPr txBox="1"/>
          <p:nvPr/>
        </p:nvSpPr>
        <p:spPr>
          <a:xfrm>
            <a:off x="276219" y="4984140"/>
            <a:ext cx="6690349" cy="369332"/>
          </a:xfrm>
          <a:prstGeom prst="rect">
            <a:avLst/>
          </a:prstGeom>
          <a:noFill/>
        </p:spPr>
        <p:txBody>
          <a:bodyPr wrap="square" rtlCol="0">
            <a:spAutoFit/>
          </a:bodyPr>
          <a:lstStyle/>
          <a:p>
            <a:r>
              <a:rPr lang="en-AU" dirty="0" smtClean="0"/>
              <a:t>Create a cyclic pattern string using </a:t>
            </a:r>
            <a:r>
              <a:rPr lang="en-AU" dirty="0" err="1" smtClean="0"/>
              <a:t>Metasploit</a:t>
            </a:r>
            <a:r>
              <a:rPr lang="en-AU" dirty="0" smtClean="0"/>
              <a:t> framework tools:</a:t>
            </a:r>
            <a:endParaRPr lang="en-US" dirty="0"/>
          </a:p>
        </p:txBody>
      </p:sp>
    </p:spTree>
    <p:extLst>
      <p:ext uri="{BB962C8B-B14F-4D97-AF65-F5344CB8AC3E}">
        <p14:creationId xmlns:p14="http://schemas.microsoft.com/office/powerpoint/2010/main" val="4206520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Pipeline – Dynamic Analysis – The Overflow</a:t>
            </a:r>
            <a:endParaRPr lang="en-US" dirty="0"/>
          </a:p>
        </p:txBody>
      </p:sp>
      <p:sp>
        <p:nvSpPr>
          <p:cNvPr id="33" name="TextBox 32"/>
          <p:cNvSpPr txBox="1"/>
          <p:nvPr/>
        </p:nvSpPr>
        <p:spPr>
          <a:xfrm>
            <a:off x="351468" y="1445577"/>
            <a:ext cx="6729556" cy="369332"/>
          </a:xfrm>
          <a:prstGeom prst="rect">
            <a:avLst/>
          </a:prstGeom>
          <a:noFill/>
        </p:spPr>
        <p:txBody>
          <a:bodyPr wrap="square" rtlCol="0">
            <a:spAutoFit/>
          </a:bodyPr>
          <a:lstStyle/>
          <a:p>
            <a:r>
              <a:rPr lang="en-AU" dirty="0" smtClean="0"/>
              <a:t>Start </a:t>
            </a:r>
            <a:r>
              <a:rPr lang="en-AU" dirty="0" err="1" smtClean="0"/>
              <a:t>OllyDbg</a:t>
            </a:r>
            <a:r>
              <a:rPr lang="en-AU" dirty="0" smtClean="0"/>
              <a:t>, set a breakpoint at 0x4012c7 and run the program: </a:t>
            </a:r>
            <a:endParaRPr lang="en-US" dirty="0"/>
          </a:p>
        </p:txBody>
      </p:sp>
      <p:pic>
        <p:nvPicPr>
          <p:cNvPr id="3" name="Picture 2"/>
          <p:cNvPicPr>
            <a:picLocks noChangeAspect="1"/>
          </p:cNvPicPr>
          <p:nvPr/>
        </p:nvPicPr>
        <p:blipFill>
          <a:blip r:embed="rId2"/>
          <a:stretch>
            <a:fillRect/>
          </a:stretch>
        </p:blipFill>
        <p:spPr>
          <a:xfrm>
            <a:off x="351468" y="1814909"/>
            <a:ext cx="6353175" cy="4366842"/>
          </a:xfrm>
          <a:prstGeom prst="rect">
            <a:avLst/>
          </a:prstGeom>
        </p:spPr>
      </p:pic>
      <p:pic>
        <p:nvPicPr>
          <p:cNvPr id="7" name="Picture 6"/>
          <p:cNvPicPr>
            <a:picLocks noChangeAspect="1"/>
          </p:cNvPicPr>
          <p:nvPr/>
        </p:nvPicPr>
        <p:blipFill>
          <a:blip r:embed="rId3"/>
          <a:stretch>
            <a:fillRect/>
          </a:stretch>
        </p:blipFill>
        <p:spPr>
          <a:xfrm>
            <a:off x="5490092" y="3358259"/>
            <a:ext cx="6477000" cy="3286125"/>
          </a:xfrm>
          <a:prstGeom prst="rect">
            <a:avLst/>
          </a:prstGeom>
        </p:spPr>
      </p:pic>
      <p:sp>
        <p:nvSpPr>
          <p:cNvPr id="12" name="TextBox 11"/>
          <p:cNvSpPr txBox="1"/>
          <p:nvPr/>
        </p:nvSpPr>
        <p:spPr>
          <a:xfrm>
            <a:off x="5237536" y="2926817"/>
            <a:ext cx="6729556" cy="369332"/>
          </a:xfrm>
          <a:prstGeom prst="rect">
            <a:avLst/>
          </a:prstGeom>
          <a:noFill/>
        </p:spPr>
        <p:txBody>
          <a:bodyPr wrap="square" rtlCol="0">
            <a:spAutoFit/>
          </a:bodyPr>
          <a:lstStyle/>
          <a:p>
            <a:pPr algn="r"/>
            <a:r>
              <a:rPr lang="en-AU" dirty="0" smtClean="0"/>
              <a:t>Paste the cyclic pattern string in at the prompt:</a:t>
            </a:r>
            <a:endParaRPr lang="en-US" dirty="0"/>
          </a:p>
        </p:txBody>
      </p:sp>
    </p:spTree>
    <p:extLst>
      <p:ext uri="{BB962C8B-B14F-4D97-AF65-F5344CB8AC3E}">
        <p14:creationId xmlns:p14="http://schemas.microsoft.com/office/powerpoint/2010/main" val="1170211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Pipeline – Dynamic Analysis – The Overflow</a:t>
            </a:r>
            <a:endParaRPr lang="en-US" dirty="0"/>
          </a:p>
        </p:txBody>
      </p:sp>
      <p:sp>
        <p:nvSpPr>
          <p:cNvPr id="33" name="TextBox 32"/>
          <p:cNvSpPr txBox="1"/>
          <p:nvPr/>
        </p:nvSpPr>
        <p:spPr>
          <a:xfrm>
            <a:off x="106141" y="1690688"/>
            <a:ext cx="6729556" cy="923330"/>
          </a:xfrm>
          <a:prstGeom prst="rect">
            <a:avLst/>
          </a:prstGeom>
          <a:noFill/>
        </p:spPr>
        <p:txBody>
          <a:bodyPr wrap="square" rtlCol="0">
            <a:spAutoFit/>
          </a:bodyPr>
          <a:lstStyle/>
          <a:p>
            <a:r>
              <a:rPr lang="en-AU" dirty="0" smtClean="0"/>
              <a:t>The breakpoint will be reached and you can see the value comparison is occurring between the constant 0xDEADBEEF and the value at memory location 0x12FF10:</a:t>
            </a:r>
            <a:endParaRPr lang="en-US" dirty="0"/>
          </a:p>
        </p:txBody>
      </p:sp>
      <p:pic>
        <p:nvPicPr>
          <p:cNvPr id="4" name="Picture 3"/>
          <p:cNvPicPr>
            <a:picLocks noChangeAspect="1"/>
          </p:cNvPicPr>
          <p:nvPr/>
        </p:nvPicPr>
        <p:blipFill>
          <a:blip r:embed="rId2"/>
          <a:stretch>
            <a:fillRect/>
          </a:stretch>
        </p:blipFill>
        <p:spPr>
          <a:xfrm>
            <a:off x="1132054" y="2614018"/>
            <a:ext cx="6351112" cy="3167959"/>
          </a:xfrm>
          <a:prstGeom prst="rect">
            <a:avLst/>
          </a:prstGeom>
          <a:ln>
            <a:solidFill>
              <a:schemeClr val="bg1">
                <a:lumMod val="75000"/>
                <a:lumOff val="25000"/>
              </a:schemeClr>
            </a:solidFill>
          </a:ln>
        </p:spPr>
      </p:pic>
      <p:cxnSp>
        <p:nvCxnSpPr>
          <p:cNvPr id="8" name="Straight Arrow Connector 7"/>
          <p:cNvCxnSpPr/>
          <p:nvPr/>
        </p:nvCxnSpPr>
        <p:spPr>
          <a:xfrm flipV="1">
            <a:off x="125104" y="2751634"/>
            <a:ext cx="1168875" cy="1731"/>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25103" y="5335445"/>
            <a:ext cx="1168875" cy="1731"/>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3"/>
          <a:stretch>
            <a:fillRect/>
          </a:stretch>
        </p:blipFill>
        <p:spPr>
          <a:xfrm>
            <a:off x="3470919" y="6137817"/>
            <a:ext cx="8420100" cy="381000"/>
          </a:xfrm>
          <a:prstGeom prst="rect">
            <a:avLst/>
          </a:prstGeom>
          <a:ln>
            <a:solidFill>
              <a:schemeClr val="bg1">
                <a:lumMod val="75000"/>
                <a:lumOff val="25000"/>
              </a:schemeClr>
            </a:solidFill>
          </a:ln>
        </p:spPr>
      </p:pic>
      <p:sp>
        <p:nvSpPr>
          <p:cNvPr id="16" name="TextBox 15"/>
          <p:cNvSpPr txBox="1"/>
          <p:nvPr/>
        </p:nvSpPr>
        <p:spPr>
          <a:xfrm>
            <a:off x="7806551" y="5036567"/>
            <a:ext cx="4107467" cy="923330"/>
          </a:xfrm>
          <a:prstGeom prst="rect">
            <a:avLst/>
          </a:prstGeom>
          <a:noFill/>
        </p:spPr>
        <p:txBody>
          <a:bodyPr wrap="square" rtlCol="0">
            <a:spAutoFit/>
          </a:bodyPr>
          <a:lstStyle/>
          <a:p>
            <a:pPr algn="r"/>
            <a:r>
              <a:rPr lang="en-AU" dirty="0" smtClean="0"/>
              <a:t>You can then find the offset of this value from the beginning of your input string using </a:t>
            </a:r>
            <a:r>
              <a:rPr lang="en-AU" dirty="0" err="1" smtClean="0"/>
              <a:t>Metasploit</a:t>
            </a:r>
            <a:r>
              <a:rPr lang="en-AU" dirty="0" smtClean="0"/>
              <a:t> framework tools again:</a:t>
            </a:r>
            <a:endParaRPr lang="en-US" dirty="0"/>
          </a:p>
        </p:txBody>
      </p:sp>
      <p:cxnSp>
        <p:nvCxnSpPr>
          <p:cNvPr id="17" name="Straight Arrow Connector 16"/>
          <p:cNvCxnSpPr/>
          <p:nvPr/>
        </p:nvCxnSpPr>
        <p:spPr>
          <a:xfrm flipV="1">
            <a:off x="2290893" y="6417525"/>
            <a:ext cx="1168875" cy="1731"/>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953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Pipeline – Dynamic Analysis – </a:t>
            </a:r>
            <a:r>
              <a:rPr lang="en-AU" dirty="0" smtClean="0"/>
              <a:t>Conclusion</a:t>
            </a:r>
            <a:endParaRPr lang="en-US" dirty="0"/>
          </a:p>
        </p:txBody>
      </p:sp>
      <p:sp>
        <p:nvSpPr>
          <p:cNvPr id="3" name="Content Placeholder 2"/>
          <p:cNvSpPr>
            <a:spLocks noGrp="1"/>
          </p:cNvSpPr>
          <p:nvPr>
            <p:ph idx="1"/>
          </p:nvPr>
        </p:nvSpPr>
        <p:spPr/>
        <p:txBody>
          <a:bodyPr>
            <a:normAutofit/>
          </a:bodyPr>
          <a:lstStyle/>
          <a:p>
            <a:pPr marL="0" indent="0">
              <a:buNone/>
            </a:pPr>
            <a:r>
              <a:rPr lang="en-AU" dirty="0" smtClean="0"/>
              <a:t>So this solution would be to fill the input buffer with 128 bytes (of anything) and then the four bytes 0xDE 0xEA 0xBE 0xEF in little endian byte order</a:t>
            </a:r>
          </a:p>
          <a:p>
            <a:pPr marL="0" indent="0">
              <a:buNone/>
            </a:pPr>
            <a:r>
              <a:rPr lang="en-AU" dirty="0" smtClean="0"/>
              <a:t>You successfully do this, then the sub_401070() will return true and you can ignore the math</a:t>
            </a:r>
          </a:p>
          <a:p>
            <a:endParaRPr lang="en-AU" dirty="0" smtClean="0"/>
          </a:p>
          <a:p>
            <a:pPr marL="0" indent="0">
              <a:buNone/>
            </a:pPr>
            <a:endParaRPr lang="en-AU" dirty="0" smtClean="0"/>
          </a:p>
          <a:p>
            <a:endParaRPr lang="en-AU" dirty="0" smtClean="0"/>
          </a:p>
          <a:p>
            <a:endParaRPr lang="en-US" dirty="0"/>
          </a:p>
        </p:txBody>
      </p:sp>
    </p:spTree>
    <p:extLst>
      <p:ext uri="{BB962C8B-B14F-4D97-AF65-F5344CB8AC3E}">
        <p14:creationId xmlns:p14="http://schemas.microsoft.com/office/powerpoint/2010/main" val="340800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My Solution</a:t>
            </a:r>
            <a:endParaRPr lang="en-US" dirty="0"/>
          </a:p>
        </p:txBody>
      </p:sp>
      <p:sp>
        <p:nvSpPr>
          <p:cNvPr id="3" name="Content Placeholder 2"/>
          <p:cNvSpPr>
            <a:spLocks noGrp="1"/>
          </p:cNvSpPr>
          <p:nvPr>
            <p:ph idx="1"/>
          </p:nvPr>
        </p:nvSpPr>
        <p:spPr/>
        <p:txBody>
          <a:bodyPr>
            <a:normAutofit lnSpcReduction="10000"/>
          </a:bodyPr>
          <a:lstStyle/>
          <a:p>
            <a:r>
              <a:rPr lang="en-AU" dirty="0" smtClean="0"/>
              <a:t>At this point I realised it would be cumbersome to exploit the overflow, not impossible just annoying</a:t>
            </a:r>
          </a:p>
          <a:p>
            <a:r>
              <a:rPr lang="en-AU" dirty="0" smtClean="0"/>
              <a:t>The overflow avoids simple math but working with Windows is annoying</a:t>
            </a:r>
          </a:p>
          <a:p>
            <a:r>
              <a:rPr lang="en-AU" dirty="0" smtClean="0"/>
              <a:t>Using Wine gave unpredictable results for the buffer overflow in my environment</a:t>
            </a:r>
          </a:p>
          <a:p>
            <a:r>
              <a:rPr lang="en-AU" dirty="0" smtClean="0"/>
              <a:t>So our solution uses Python, imports the “</a:t>
            </a:r>
            <a:r>
              <a:rPr lang="en-AU" dirty="0" err="1" smtClean="0"/>
              <a:t>pexpect</a:t>
            </a:r>
            <a:r>
              <a:rPr lang="en-AU" dirty="0" smtClean="0"/>
              <a:t>” module and runs the binary in Linux under Wine and simply does the math problems</a:t>
            </a:r>
          </a:p>
          <a:p>
            <a:endParaRPr lang="en-AU" dirty="0"/>
          </a:p>
          <a:p>
            <a:r>
              <a:rPr lang="en-AU" b="1" dirty="0"/>
              <a:t>Source Code</a:t>
            </a:r>
            <a:r>
              <a:rPr lang="en-AU" dirty="0"/>
              <a:t>: </a:t>
            </a:r>
            <a:r>
              <a:rPr lang="en-AU" dirty="0">
                <a:hlinkClick r:id="rId2"/>
              </a:rPr>
              <a:t>https://</a:t>
            </a:r>
            <a:r>
              <a:rPr lang="en-AU" dirty="0" smtClean="0">
                <a:hlinkClick r:id="rId2"/>
              </a:rPr>
              <a:t>github.com/sourcekris/sectalks</a:t>
            </a:r>
            <a:endParaRPr lang="en-AU" dirty="0" smtClean="0"/>
          </a:p>
          <a:p>
            <a:pPr marL="0" indent="0">
              <a:buNone/>
            </a:pPr>
            <a:endParaRPr lang="en-AU" dirty="0" smtClean="0"/>
          </a:p>
          <a:p>
            <a:endParaRPr lang="en-AU" dirty="0" smtClean="0"/>
          </a:p>
          <a:p>
            <a:pPr marL="0" indent="0">
              <a:buNone/>
            </a:pPr>
            <a:endParaRPr lang="en-AU" dirty="0" smtClean="0"/>
          </a:p>
          <a:p>
            <a:endParaRPr lang="en-AU" dirty="0" smtClean="0"/>
          </a:p>
          <a:p>
            <a:endParaRPr lang="en-US" dirty="0"/>
          </a:p>
        </p:txBody>
      </p:sp>
    </p:spTree>
    <p:extLst>
      <p:ext uri="{BB962C8B-B14F-4D97-AF65-F5344CB8AC3E}">
        <p14:creationId xmlns:p14="http://schemas.microsoft.com/office/powerpoint/2010/main" val="2139464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Today’s CTF</a:t>
            </a:r>
            <a:endParaRPr lang="en-US" dirty="0"/>
          </a:p>
        </p:txBody>
      </p:sp>
    </p:spTree>
    <p:extLst>
      <p:ext uri="{BB962C8B-B14F-4D97-AF65-F5344CB8AC3E}">
        <p14:creationId xmlns:p14="http://schemas.microsoft.com/office/powerpoint/2010/main" val="383486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Clue</a:t>
            </a:r>
            <a:endParaRPr lang="en-US" dirty="0"/>
          </a:p>
        </p:txBody>
      </p:sp>
      <p:sp>
        <p:nvSpPr>
          <p:cNvPr id="3" name="Content Placeholder 2"/>
          <p:cNvSpPr>
            <a:spLocks noGrp="1"/>
          </p:cNvSpPr>
          <p:nvPr>
            <p:ph idx="1"/>
          </p:nvPr>
        </p:nvSpPr>
        <p:spPr/>
        <p:txBody>
          <a:bodyPr>
            <a:normAutofit fontScale="92500" lnSpcReduction="20000"/>
          </a:bodyPr>
          <a:lstStyle/>
          <a:p>
            <a:r>
              <a:rPr lang="en-AU" b="1" dirty="0" smtClean="0"/>
              <a:t>Category</a:t>
            </a:r>
            <a:r>
              <a:rPr lang="en-AU" dirty="0" smtClean="0"/>
              <a:t>: Web (Flags 1 and 2), Forensics (Flag 3)</a:t>
            </a:r>
            <a:endParaRPr lang="en-AU" dirty="0"/>
          </a:p>
          <a:p>
            <a:r>
              <a:rPr lang="en-AU" dirty="0" smtClean="0"/>
              <a:t>Scenario: </a:t>
            </a:r>
          </a:p>
          <a:p>
            <a:pPr lvl="1"/>
            <a:r>
              <a:rPr lang="en-AU" dirty="0" smtClean="0"/>
              <a:t>You’re having trouble recovering your important files from the website since your account was deleted. You know “john” has an account but you don’t know his password. Can you login anyway? (flag 1)</a:t>
            </a:r>
          </a:p>
          <a:p>
            <a:pPr lvl="1"/>
            <a:r>
              <a:rPr lang="en-AU" dirty="0" smtClean="0"/>
              <a:t>John doesn’t have access to the files, but admin does. Can you get admin access? (flag 2)</a:t>
            </a:r>
          </a:p>
          <a:p>
            <a:pPr lvl="1"/>
            <a:r>
              <a:rPr lang="en-AU" dirty="0" smtClean="0"/>
              <a:t>The file seems to be encrypted, can you decrypt it? The flag is inside somewhere. Analysis of the file is required. (flag 3)</a:t>
            </a:r>
          </a:p>
          <a:p>
            <a:r>
              <a:rPr lang="en-AU" dirty="0" smtClean="0"/>
              <a:t>Link</a:t>
            </a:r>
            <a:r>
              <a:rPr lang="en-AU" dirty="0"/>
              <a:t>: </a:t>
            </a:r>
            <a:r>
              <a:rPr lang="en-AU" dirty="0">
                <a:hlinkClick r:id="rId2"/>
              </a:rPr>
              <a:t>http://</a:t>
            </a:r>
            <a:r>
              <a:rPr lang="en-AU" dirty="0" smtClean="0">
                <a:hlinkClick r:id="rId2"/>
              </a:rPr>
              <a:t>52.63.238.93</a:t>
            </a:r>
            <a:r>
              <a:rPr lang="en-AU" dirty="0" smtClean="0"/>
              <a:t>    (</a:t>
            </a:r>
            <a:r>
              <a:rPr lang="en-AU" dirty="0" smtClean="0">
                <a:hlinkClick r:id="rId3"/>
              </a:rPr>
              <a:t>http://ctf.acceptable.website</a:t>
            </a:r>
            <a:r>
              <a:rPr lang="en-AU" dirty="0" smtClean="0"/>
              <a:t>)</a:t>
            </a:r>
          </a:p>
          <a:p>
            <a:r>
              <a:rPr lang="en-AU" b="1" dirty="0" smtClean="0"/>
              <a:t>Hints</a:t>
            </a:r>
            <a:endParaRPr lang="en-AU" b="1" dirty="0"/>
          </a:p>
          <a:p>
            <a:pPr lvl="1"/>
            <a:r>
              <a:rPr lang="en-AU" dirty="0" smtClean="0"/>
              <a:t>MySQL is the DBMS behind the site</a:t>
            </a:r>
          </a:p>
          <a:p>
            <a:pPr lvl="1"/>
            <a:r>
              <a:rPr lang="en-AU" dirty="0" smtClean="0"/>
              <a:t>All flags are in the format </a:t>
            </a:r>
            <a:r>
              <a:rPr lang="en-AU" dirty="0" smtClean="0">
                <a:solidFill>
                  <a:srgbClr val="FFFF00"/>
                </a:solidFill>
              </a:rPr>
              <a:t>flag{&lt;</a:t>
            </a:r>
            <a:r>
              <a:rPr lang="en-AU" dirty="0" err="1" smtClean="0">
                <a:solidFill>
                  <a:srgbClr val="FFFF00"/>
                </a:solidFill>
              </a:rPr>
              <a:t>hashhere</a:t>
            </a:r>
            <a:r>
              <a:rPr lang="en-AU" dirty="0" smtClean="0">
                <a:solidFill>
                  <a:srgbClr val="FFFF00"/>
                </a:solidFill>
              </a:rPr>
              <a:t>&gt;}</a:t>
            </a:r>
            <a:endParaRPr lang="en-US" dirty="0">
              <a:solidFill>
                <a:srgbClr val="FFFF00"/>
              </a:solidFill>
            </a:endParaRPr>
          </a:p>
        </p:txBody>
      </p:sp>
    </p:spTree>
    <p:extLst>
      <p:ext uri="{BB962C8B-B14F-4D97-AF65-F5344CB8AC3E}">
        <p14:creationId xmlns:p14="http://schemas.microsoft.com/office/powerpoint/2010/main" val="20872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Who Am I?</a:t>
            </a:r>
            <a:endParaRPr lang="en-US" dirty="0"/>
          </a:p>
        </p:txBody>
      </p:sp>
      <p:sp>
        <p:nvSpPr>
          <p:cNvPr id="3" name="Content Placeholder 2"/>
          <p:cNvSpPr>
            <a:spLocks noGrp="1"/>
          </p:cNvSpPr>
          <p:nvPr>
            <p:ph idx="1"/>
          </p:nvPr>
        </p:nvSpPr>
        <p:spPr/>
        <p:txBody>
          <a:bodyPr>
            <a:normAutofit lnSpcReduction="10000"/>
          </a:bodyPr>
          <a:lstStyle/>
          <a:p>
            <a:r>
              <a:rPr lang="en-AU" dirty="0" smtClean="0"/>
              <a:t>Kris Hunt – SOC Manager for Symantec in Sydney</a:t>
            </a:r>
          </a:p>
          <a:p>
            <a:r>
              <a:rPr lang="en-AU" dirty="0" smtClean="0"/>
              <a:t>Working in InfoSec for about 17 years</a:t>
            </a:r>
          </a:p>
          <a:p>
            <a:r>
              <a:rPr lang="en-AU" dirty="0" err="1" smtClean="0"/>
              <a:t>CTFing</a:t>
            </a:r>
            <a:r>
              <a:rPr lang="en-AU" dirty="0" smtClean="0"/>
              <a:t> for about the past 18 months on team “Capture The Swag” currently sitting at about rank 38 in the world</a:t>
            </a:r>
          </a:p>
          <a:p>
            <a:endParaRPr lang="en-AU" dirty="0" smtClean="0"/>
          </a:p>
          <a:p>
            <a:r>
              <a:rPr lang="en-AU" dirty="0" smtClean="0"/>
              <a:t>Self Promo:</a:t>
            </a:r>
          </a:p>
          <a:p>
            <a:pPr lvl="1"/>
            <a:r>
              <a:rPr lang="en-AU" dirty="0" smtClean="0"/>
              <a:t>Twitter: @</a:t>
            </a:r>
            <a:r>
              <a:rPr lang="en-AU" dirty="0" err="1" smtClean="0"/>
              <a:t>CTFKris</a:t>
            </a:r>
            <a:endParaRPr lang="en-AU" dirty="0" smtClean="0"/>
          </a:p>
          <a:p>
            <a:pPr lvl="1"/>
            <a:r>
              <a:rPr lang="en-AU" dirty="0" smtClean="0"/>
              <a:t>CTF </a:t>
            </a:r>
            <a:r>
              <a:rPr lang="en-AU" dirty="0" err="1" smtClean="0"/>
              <a:t>Writeups</a:t>
            </a:r>
            <a:r>
              <a:rPr lang="en-AU" dirty="0" smtClean="0"/>
              <a:t>: </a:t>
            </a:r>
            <a:r>
              <a:rPr lang="en-AU" dirty="0" smtClean="0">
                <a:hlinkClick r:id="rId2"/>
              </a:rPr>
              <a:t>https://ctf.rip</a:t>
            </a:r>
            <a:endParaRPr lang="en-AU" dirty="0" smtClean="0"/>
          </a:p>
          <a:p>
            <a:pPr lvl="1"/>
            <a:r>
              <a:rPr lang="en-AU" dirty="0" err="1" smtClean="0"/>
              <a:t>Github</a:t>
            </a:r>
            <a:r>
              <a:rPr lang="en-AU" dirty="0" smtClean="0"/>
              <a:t>: </a:t>
            </a:r>
            <a:r>
              <a:rPr lang="en-AU" dirty="0" smtClean="0">
                <a:hlinkClick r:id="rId3"/>
              </a:rPr>
              <a:t>https://github.com/sourcekris/</a:t>
            </a:r>
            <a:endParaRPr lang="en-AU" dirty="0" smtClean="0"/>
          </a:p>
          <a:p>
            <a:pPr lvl="1"/>
            <a:r>
              <a:rPr lang="en-AU" dirty="0" smtClean="0"/>
              <a:t>Linked in: </a:t>
            </a:r>
            <a:r>
              <a:rPr lang="en-US" dirty="0">
                <a:hlinkClick r:id="rId4"/>
              </a:rPr>
              <a:t>https://</a:t>
            </a:r>
            <a:r>
              <a:rPr lang="en-US" dirty="0" smtClean="0">
                <a:hlinkClick r:id="rId4"/>
              </a:rPr>
              <a:t>au.linkedin.com/in/huntk</a:t>
            </a:r>
            <a:endParaRPr lang="en-US" dirty="0" smtClean="0"/>
          </a:p>
        </p:txBody>
      </p:sp>
    </p:spTree>
    <p:extLst>
      <p:ext uri="{BB962C8B-B14F-4D97-AF65-F5344CB8AC3E}">
        <p14:creationId xmlns:p14="http://schemas.microsoft.com/office/powerpoint/2010/main" val="2484619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My Approach to Challenges</a:t>
            </a:r>
            <a:endParaRPr lang="en-US" dirty="0"/>
          </a:p>
        </p:txBody>
      </p:sp>
      <p:sp>
        <p:nvSpPr>
          <p:cNvPr id="3" name="Content Placeholder 2"/>
          <p:cNvSpPr>
            <a:spLocks noGrp="1"/>
          </p:cNvSpPr>
          <p:nvPr>
            <p:ph idx="1"/>
          </p:nvPr>
        </p:nvSpPr>
        <p:spPr/>
        <p:txBody>
          <a:bodyPr/>
          <a:lstStyle/>
          <a:p>
            <a:r>
              <a:rPr lang="en-AU" dirty="0" err="1" smtClean="0"/>
              <a:t>CTFing</a:t>
            </a:r>
            <a:r>
              <a:rPr lang="en-AU" dirty="0" smtClean="0"/>
              <a:t> is usually about timing</a:t>
            </a:r>
          </a:p>
          <a:p>
            <a:pPr lvl="1"/>
            <a:r>
              <a:rPr lang="en-AU" dirty="0" smtClean="0"/>
              <a:t>Speed and results are important, perfection is not important</a:t>
            </a:r>
          </a:p>
          <a:p>
            <a:pPr lvl="1"/>
            <a:r>
              <a:rPr lang="en-AU" dirty="0" smtClean="0"/>
              <a:t>Solve quickly so you can move to the next challenge</a:t>
            </a:r>
          </a:p>
          <a:p>
            <a:r>
              <a:rPr lang="en-AU" dirty="0" smtClean="0"/>
              <a:t>Having a challenge “pipeline” or standard methodology helps, especially when learning to CTF</a:t>
            </a:r>
          </a:p>
          <a:p>
            <a:pPr lvl="1"/>
            <a:r>
              <a:rPr lang="en-AU" dirty="0" smtClean="0"/>
              <a:t>Repeatable process lends itself to learning the scope of new challenges in the least possible time</a:t>
            </a:r>
          </a:p>
          <a:p>
            <a:pPr lvl="1"/>
            <a:r>
              <a:rPr lang="en-AU" dirty="0" smtClean="0"/>
              <a:t>Can help you spot things you might otherwise miss when you skip steps and jump straight into static analysis </a:t>
            </a:r>
            <a:r>
              <a:rPr lang="en-AU" dirty="0" err="1" smtClean="0"/>
              <a:t>etc</a:t>
            </a:r>
            <a:endParaRPr lang="en-AU" dirty="0" smtClean="0"/>
          </a:p>
          <a:p>
            <a:pPr lvl="1"/>
            <a:endParaRPr lang="en-AU" dirty="0" smtClean="0"/>
          </a:p>
          <a:p>
            <a:endParaRPr lang="en-US" dirty="0"/>
          </a:p>
        </p:txBody>
      </p:sp>
    </p:spTree>
    <p:extLst>
      <p:ext uri="{BB962C8B-B14F-4D97-AF65-F5344CB8AC3E}">
        <p14:creationId xmlns:p14="http://schemas.microsoft.com/office/powerpoint/2010/main" val="3264668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My Challenge Pipeline</a:t>
            </a:r>
            <a:endParaRPr lang="en-US" dirty="0"/>
          </a:p>
        </p:txBody>
      </p:sp>
      <p:sp>
        <p:nvSpPr>
          <p:cNvPr id="3" name="Content Placeholder 2"/>
          <p:cNvSpPr>
            <a:spLocks noGrp="1"/>
          </p:cNvSpPr>
          <p:nvPr>
            <p:ph idx="1"/>
          </p:nvPr>
        </p:nvSpPr>
        <p:spPr/>
        <p:txBody>
          <a:bodyPr>
            <a:normAutofit fontScale="92500" lnSpcReduction="20000"/>
          </a:bodyPr>
          <a:lstStyle/>
          <a:p>
            <a:r>
              <a:rPr lang="en-AU" dirty="0" smtClean="0"/>
              <a:t>Take note of the entire challenge clue including specifically</a:t>
            </a:r>
          </a:p>
          <a:p>
            <a:pPr lvl="1"/>
            <a:r>
              <a:rPr lang="en-AU" dirty="0" smtClean="0"/>
              <a:t>The category</a:t>
            </a:r>
          </a:p>
          <a:p>
            <a:pPr lvl="1"/>
            <a:r>
              <a:rPr lang="en-AU" dirty="0" smtClean="0"/>
              <a:t>Point value (if applicable) and point value in relation to other challenges</a:t>
            </a:r>
          </a:p>
          <a:p>
            <a:pPr lvl="1"/>
            <a:r>
              <a:rPr lang="en-AU" dirty="0" smtClean="0"/>
              <a:t>All words in the clue, misspellings, unusual acronyms, bolded words </a:t>
            </a:r>
            <a:r>
              <a:rPr lang="en-AU" dirty="0" err="1" smtClean="0"/>
              <a:t>etc</a:t>
            </a:r>
            <a:r>
              <a:rPr lang="en-AU" dirty="0" smtClean="0"/>
              <a:t> can be hints</a:t>
            </a:r>
          </a:p>
          <a:p>
            <a:pPr lvl="1"/>
            <a:r>
              <a:rPr lang="en-AU" dirty="0" smtClean="0"/>
              <a:t>All of the </a:t>
            </a:r>
            <a:r>
              <a:rPr lang="en-AU" dirty="0"/>
              <a:t>g</a:t>
            </a:r>
            <a:r>
              <a:rPr lang="en-AU" dirty="0" smtClean="0"/>
              <a:t>iven files</a:t>
            </a:r>
          </a:p>
          <a:p>
            <a:pPr lvl="2"/>
            <a:r>
              <a:rPr lang="en-AU" dirty="0" smtClean="0"/>
              <a:t>E.g. An exploit category challenge where a </a:t>
            </a:r>
            <a:r>
              <a:rPr lang="en-AU" dirty="0" err="1" smtClean="0"/>
              <a:t>libc</a:t>
            </a:r>
            <a:r>
              <a:rPr lang="en-AU" dirty="0" smtClean="0"/>
              <a:t> binary is also provided is usually a big hint to the solution they expect you to find requires returning into </a:t>
            </a:r>
            <a:r>
              <a:rPr lang="en-AU" dirty="0" err="1" smtClean="0"/>
              <a:t>libc</a:t>
            </a:r>
            <a:endParaRPr lang="en-AU" dirty="0" smtClean="0"/>
          </a:p>
          <a:p>
            <a:r>
              <a:rPr lang="en-AU" dirty="0" smtClean="0"/>
              <a:t>Identifying all components</a:t>
            </a:r>
          </a:p>
          <a:p>
            <a:pPr lvl="1"/>
            <a:r>
              <a:rPr lang="en-AU" dirty="0" smtClean="0"/>
              <a:t>File types, web server versions, the language the web challenge is written in, the cipher block mode of operation for example</a:t>
            </a:r>
          </a:p>
          <a:p>
            <a:r>
              <a:rPr lang="en-AU" dirty="0" smtClean="0"/>
              <a:t>The normal use case</a:t>
            </a:r>
          </a:p>
          <a:p>
            <a:pPr lvl="1"/>
            <a:r>
              <a:rPr lang="en-AU" dirty="0" smtClean="0"/>
              <a:t>RE challenge: What happens when you just run the binary? </a:t>
            </a:r>
          </a:p>
          <a:p>
            <a:pPr lvl="1"/>
            <a:r>
              <a:rPr lang="en-AU" dirty="0" smtClean="0"/>
              <a:t>Web Challenge: Sign up normally to the web site? </a:t>
            </a:r>
          </a:p>
          <a:p>
            <a:pPr lvl="1"/>
            <a:r>
              <a:rPr lang="en-AU" dirty="0" smtClean="0"/>
              <a:t>Crypto challenge: Encrypt a simple plaintext?</a:t>
            </a:r>
          </a:p>
        </p:txBody>
      </p:sp>
    </p:spTree>
    <p:extLst>
      <p:ext uri="{BB962C8B-B14F-4D97-AF65-F5344CB8AC3E}">
        <p14:creationId xmlns:p14="http://schemas.microsoft.com/office/powerpoint/2010/main" val="298426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My Challenge Pipeline</a:t>
            </a:r>
            <a:endParaRPr lang="en-US" dirty="0"/>
          </a:p>
        </p:txBody>
      </p:sp>
      <p:sp>
        <p:nvSpPr>
          <p:cNvPr id="3" name="Content Placeholder 2"/>
          <p:cNvSpPr>
            <a:spLocks noGrp="1"/>
          </p:cNvSpPr>
          <p:nvPr>
            <p:ph idx="1"/>
          </p:nvPr>
        </p:nvSpPr>
        <p:spPr/>
        <p:txBody>
          <a:bodyPr>
            <a:normAutofit fontScale="85000" lnSpcReduction="20000"/>
          </a:bodyPr>
          <a:lstStyle/>
          <a:p>
            <a:r>
              <a:rPr lang="en-AU" dirty="0" smtClean="0"/>
              <a:t>Research </a:t>
            </a:r>
          </a:p>
          <a:p>
            <a:pPr lvl="1"/>
            <a:r>
              <a:rPr lang="en-AU" dirty="0" smtClean="0"/>
              <a:t>Past CTF write-ups are usually where challenge authors get their inspiration. Read them.</a:t>
            </a:r>
          </a:p>
          <a:p>
            <a:r>
              <a:rPr lang="en-AU" dirty="0" smtClean="0"/>
              <a:t>Basic </a:t>
            </a:r>
            <a:r>
              <a:rPr lang="en-AU" dirty="0"/>
              <a:t>Fuzz Testing</a:t>
            </a:r>
          </a:p>
          <a:p>
            <a:pPr lvl="1"/>
            <a:r>
              <a:rPr lang="en-AU" dirty="0"/>
              <a:t>Exploit challenges, you might find the broken code faster by iterating the program by hand than pouring over IDA Pro graph view</a:t>
            </a:r>
          </a:p>
          <a:p>
            <a:r>
              <a:rPr lang="en-AU" dirty="0" smtClean="0"/>
              <a:t>Static analysis</a:t>
            </a:r>
          </a:p>
          <a:p>
            <a:pPr lvl="1"/>
            <a:r>
              <a:rPr lang="en-AU" dirty="0" err="1" smtClean="0"/>
              <a:t>Objdump</a:t>
            </a:r>
            <a:r>
              <a:rPr lang="en-AU" dirty="0" smtClean="0"/>
              <a:t>, radare2, IDA Pro</a:t>
            </a:r>
          </a:p>
          <a:p>
            <a:r>
              <a:rPr lang="en-AU" dirty="0" smtClean="0"/>
              <a:t>Dynamic analysis</a:t>
            </a:r>
          </a:p>
          <a:p>
            <a:pPr lvl="1"/>
            <a:r>
              <a:rPr lang="en-AU" dirty="0" err="1" smtClean="0"/>
              <a:t>gdb</a:t>
            </a:r>
            <a:r>
              <a:rPr lang="en-AU" dirty="0" smtClean="0"/>
              <a:t>, radare2, IDA remote debugger</a:t>
            </a:r>
          </a:p>
          <a:p>
            <a:r>
              <a:rPr lang="en-AU" dirty="0" smtClean="0"/>
              <a:t>Code </a:t>
            </a:r>
          </a:p>
          <a:p>
            <a:pPr lvl="1"/>
            <a:r>
              <a:rPr lang="en-AU" dirty="0" smtClean="0"/>
              <a:t>What language will get you a result faster? E.g. if you’re breaking a PHP application, it might be faster to stick to a PHP solution. </a:t>
            </a:r>
          </a:p>
          <a:p>
            <a:pPr lvl="1"/>
            <a:r>
              <a:rPr lang="en-AU" dirty="0" smtClean="0"/>
              <a:t>Generally Python is the go-to for </a:t>
            </a:r>
            <a:r>
              <a:rPr lang="en-AU" dirty="0" err="1" smtClean="0"/>
              <a:t>CTFing</a:t>
            </a:r>
            <a:r>
              <a:rPr lang="en-AU" dirty="0" smtClean="0"/>
              <a:t> </a:t>
            </a:r>
          </a:p>
          <a:p>
            <a:r>
              <a:rPr lang="en-AU" dirty="0" smtClean="0"/>
              <a:t>Solve</a:t>
            </a:r>
          </a:p>
        </p:txBody>
      </p:sp>
    </p:spTree>
    <p:extLst>
      <p:ext uri="{BB962C8B-B14F-4D97-AF65-F5344CB8AC3E}">
        <p14:creationId xmlns:p14="http://schemas.microsoft.com/office/powerpoint/2010/main" val="2421472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POC.EXE Solutions</a:t>
            </a:r>
            <a:endParaRPr lang="en-US" dirty="0"/>
          </a:p>
        </p:txBody>
      </p:sp>
    </p:spTree>
    <p:extLst>
      <p:ext uri="{BB962C8B-B14F-4D97-AF65-F5344CB8AC3E}">
        <p14:creationId xmlns:p14="http://schemas.microsoft.com/office/powerpoint/2010/main" val="3180402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Clue</a:t>
            </a:r>
            <a:endParaRPr lang="en-US" dirty="0"/>
          </a:p>
        </p:txBody>
      </p:sp>
      <p:sp>
        <p:nvSpPr>
          <p:cNvPr id="3" name="Content Placeholder 2"/>
          <p:cNvSpPr>
            <a:spLocks noGrp="1"/>
          </p:cNvSpPr>
          <p:nvPr>
            <p:ph idx="1"/>
          </p:nvPr>
        </p:nvSpPr>
        <p:spPr/>
        <p:txBody>
          <a:bodyPr>
            <a:normAutofit fontScale="70000" lnSpcReduction="20000"/>
          </a:bodyPr>
          <a:lstStyle/>
          <a:p>
            <a:r>
              <a:rPr lang="en-AU" dirty="0"/>
              <a:t>Find a way to print the "win" message.</a:t>
            </a:r>
          </a:p>
          <a:p>
            <a:r>
              <a:rPr lang="en-AU" dirty="0" smtClean="0"/>
              <a:t>Category</a:t>
            </a:r>
            <a:r>
              <a:rPr lang="en-AU" dirty="0"/>
              <a:t>: Reverse engineering</a:t>
            </a:r>
          </a:p>
          <a:p>
            <a:r>
              <a:rPr lang="en-AU" dirty="0" smtClean="0"/>
              <a:t>Points</a:t>
            </a:r>
            <a:r>
              <a:rPr lang="en-AU" dirty="0"/>
              <a:t>: 400</a:t>
            </a:r>
          </a:p>
          <a:p>
            <a:r>
              <a:rPr lang="en-AU" dirty="0" smtClean="0"/>
              <a:t>Author</a:t>
            </a:r>
            <a:r>
              <a:rPr lang="en-AU" dirty="0"/>
              <a:t>: </a:t>
            </a:r>
            <a:r>
              <a:rPr lang="en-AU" dirty="0" err="1"/>
              <a:t>CreateRemoteThread</a:t>
            </a:r>
            <a:r>
              <a:rPr lang="en-AU" dirty="0"/>
              <a:t> (Norm)</a:t>
            </a:r>
          </a:p>
          <a:p>
            <a:endParaRPr lang="en-AU" dirty="0"/>
          </a:p>
          <a:p>
            <a:r>
              <a:rPr lang="en-AU" b="1" dirty="0"/>
              <a:t>Rules</a:t>
            </a:r>
          </a:p>
          <a:p>
            <a:pPr lvl="1"/>
            <a:r>
              <a:rPr lang="en-AU" dirty="0"/>
              <a:t>No patching the binary on-disk or in-memory (you can do this, the binary is not obfuscated on purpose).</a:t>
            </a:r>
          </a:p>
          <a:p>
            <a:pPr lvl="1"/>
            <a:r>
              <a:rPr lang="en-AU" dirty="0" smtClean="0"/>
              <a:t>There </a:t>
            </a:r>
            <a:r>
              <a:rPr lang="en-AU" dirty="0"/>
              <a:t>is no "flag" - the point is to get to the "win" message and tell everyone how you did it.</a:t>
            </a:r>
          </a:p>
          <a:p>
            <a:pPr lvl="1"/>
            <a:r>
              <a:rPr lang="en-AU" dirty="0" smtClean="0"/>
              <a:t>There's </a:t>
            </a:r>
            <a:r>
              <a:rPr lang="en-AU" dirty="0"/>
              <a:t>many ways to skin a cat - the most obvious solution may not be the easiest.</a:t>
            </a:r>
          </a:p>
          <a:p>
            <a:endParaRPr lang="en-AU" dirty="0"/>
          </a:p>
          <a:p>
            <a:r>
              <a:rPr lang="en-AU" b="1" dirty="0"/>
              <a:t>Hints</a:t>
            </a:r>
          </a:p>
          <a:p>
            <a:pPr lvl="1"/>
            <a:r>
              <a:rPr lang="en-AU" dirty="0"/>
              <a:t>Write a python parser (</a:t>
            </a:r>
            <a:r>
              <a:rPr lang="en-AU" dirty="0" err="1"/>
              <a:t>pwntools</a:t>
            </a:r>
            <a:r>
              <a:rPr lang="en-AU" dirty="0"/>
              <a:t>)</a:t>
            </a:r>
          </a:p>
          <a:p>
            <a:pPr lvl="1"/>
            <a:r>
              <a:rPr lang="en-AU" dirty="0" smtClean="0"/>
              <a:t>There's </a:t>
            </a:r>
            <a:r>
              <a:rPr lang="en-AU" dirty="0"/>
              <a:t>an intentional buffer overflow (i.e. set a value on the stack to X).</a:t>
            </a:r>
            <a:endParaRPr lang="en-US" dirty="0"/>
          </a:p>
        </p:txBody>
      </p:sp>
    </p:spTree>
    <p:extLst>
      <p:ext uri="{BB962C8B-B14F-4D97-AF65-F5344CB8AC3E}">
        <p14:creationId xmlns:p14="http://schemas.microsoft.com/office/powerpoint/2010/main" val="1809697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Pipeline – First Steps</a:t>
            </a:r>
            <a:endParaRPr lang="en-US" dirty="0"/>
          </a:p>
        </p:txBody>
      </p:sp>
      <p:sp>
        <p:nvSpPr>
          <p:cNvPr id="3" name="Content Placeholder 2"/>
          <p:cNvSpPr>
            <a:spLocks noGrp="1"/>
          </p:cNvSpPr>
          <p:nvPr>
            <p:ph idx="1"/>
          </p:nvPr>
        </p:nvSpPr>
        <p:spPr/>
        <p:txBody>
          <a:bodyPr>
            <a:normAutofit fontScale="85000" lnSpcReduction="20000"/>
          </a:bodyPr>
          <a:lstStyle/>
          <a:p>
            <a:r>
              <a:rPr lang="en-AU" dirty="0" smtClean="0"/>
              <a:t>Read the clue and hints – the stack overflow thing looks interesting</a:t>
            </a:r>
          </a:p>
          <a:p>
            <a:r>
              <a:rPr lang="en-AU" dirty="0" smtClean="0"/>
              <a:t>Identify the file</a:t>
            </a:r>
          </a:p>
          <a:p>
            <a:pPr marL="457200" lvl="1" indent="0">
              <a:buNone/>
            </a:pP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dirty="0" err="1" smtClean="0">
                <a:latin typeface="Courier New" panose="02070309020205020404" pitchFamily="49" charset="0"/>
                <a:cs typeface="Courier New" panose="02070309020205020404" pitchFamily="49" charset="0"/>
              </a:rPr>
              <a:t>root@kali</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sectalks</a:t>
            </a:r>
            <a:r>
              <a:rPr lang="en-US" sz="2000" dirty="0">
                <a:latin typeface="Courier New" panose="02070309020205020404" pitchFamily="49" charset="0"/>
                <a:cs typeface="Courier New" panose="02070309020205020404" pitchFamily="49" charset="0"/>
              </a:rPr>
              <a:t># file </a:t>
            </a:r>
            <a:r>
              <a:rPr lang="en-US" sz="2000" dirty="0" err="1">
                <a:latin typeface="Courier New" panose="02070309020205020404" pitchFamily="49" charset="0"/>
                <a:cs typeface="Courier New" panose="02070309020205020404" pitchFamily="49" charset="0"/>
              </a:rPr>
              <a:t>poc.ex</a:t>
            </a:r>
            <a:r>
              <a:rPr lang="en-US" sz="2000" dirty="0">
                <a:latin typeface="Courier New" panose="02070309020205020404" pitchFamily="49" charset="0"/>
                <a:cs typeface="Courier New" panose="02070309020205020404" pitchFamily="49" charset="0"/>
              </a:rPr>
              <a:t>_</a:t>
            </a:r>
          </a:p>
          <a:p>
            <a:pPr marL="457200" lvl="1" indent="0">
              <a:buNone/>
            </a:pPr>
            <a:r>
              <a:rPr lang="en-US" sz="2000" dirty="0" err="1" smtClean="0">
                <a:solidFill>
                  <a:srgbClr val="FFFF00"/>
                </a:solidFill>
                <a:latin typeface="Courier New" panose="02070309020205020404" pitchFamily="49" charset="0"/>
                <a:cs typeface="Courier New" panose="02070309020205020404" pitchFamily="49" charset="0"/>
              </a:rPr>
              <a:t>poc.ex</a:t>
            </a:r>
            <a:r>
              <a:rPr lang="en-US" sz="2000" dirty="0">
                <a:solidFill>
                  <a:srgbClr val="FFFF00"/>
                </a:solidFill>
                <a:latin typeface="Courier New" panose="02070309020205020404" pitchFamily="49" charset="0"/>
                <a:cs typeface="Courier New" panose="02070309020205020404" pitchFamily="49" charset="0"/>
              </a:rPr>
              <a:t>_: PE32 executable (console) Intel 80386, for MS </a:t>
            </a:r>
            <a:r>
              <a:rPr lang="en-US" sz="2000" dirty="0" smtClean="0">
                <a:solidFill>
                  <a:srgbClr val="FFFF00"/>
                </a:solidFill>
                <a:latin typeface="Courier New" panose="02070309020205020404" pitchFamily="49" charset="0"/>
                <a:cs typeface="Courier New" panose="02070309020205020404" pitchFamily="49" charset="0"/>
              </a:rPr>
              <a:t>Windows</a:t>
            </a:r>
          </a:p>
          <a:p>
            <a:pPr marL="457200" lvl="1" indent="0">
              <a:buNone/>
            </a:pPr>
            <a:endParaRPr lang="en-US" sz="2000" dirty="0">
              <a:solidFill>
                <a:srgbClr val="FFFF00"/>
              </a:solidFill>
              <a:latin typeface="Courier New" panose="02070309020205020404" pitchFamily="49" charset="0"/>
              <a:cs typeface="Courier New" panose="02070309020205020404" pitchFamily="49" charset="0"/>
            </a:endParaRPr>
          </a:p>
          <a:p>
            <a:r>
              <a:rPr lang="en-AU" dirty="0" smtClean="0"/>
              <a:t>The normal use case prints this message very slowly</a:t>
            </a:r>
            <a:r>
              <a:rPr lang="en-AU" dirty="0"/>
              <a:t> </a:t>
            </a:r>
            <a:r>
              <a:rPr lang="en-AU" dirty="0" smtClean="0"/>
              <a:t>then asks us to solve math problems:</a:t>
            </a:r>
          </a:p>
          <a:p>
            <a:endParaRPr lang="en-AU" dirty="0" smtClean="0"/>
          </a:p>
          <a:p>
            <a:pPr marL="457200" lvl="1" indent="0">
              <a:buNone/>
            </a:pPr>
            <a:r>
              <a:rPr lang="en-AU" sz="2200" dirty="0" err="1" smtClean="0">
                <a:latin typeface="Courier New" panose="02070309020205020404" pitchFamily="49" charset="0"/>
                <a:cs typeface="Courier New" panose="02070309020205020404" pitchFamily="49" charset="0"/>
              </a:rPr>
              <a:t>root@kali</a:t>
            </a:r>
            <a:r>
              <a:rPr lang="en-AU" sz="2200" dirty="0">
                <a:latin typeface="Courier New" panose="02070309020205020404" pitchFamily="49" charset="0"/>
                <a:cs typeface="Courier New" panose="02070309020205020404" pitchFamily="49" charset="0"/>
              </a:rPr>
              <a:t>:~/</a:t>
            </a:r>
            <a:r>
              <a:rPr lang="en-AU" sz="2200" dirty="0" err="1">
                <a:latin typeface="Courier New" panose="02070309020205020404" pitchFamily="49" charset="0"/>
                <a:cs typeface="Courier New" panose="02070309020205020404" pitchFamily="49" charset="0"/>
              </a:rPr>
              <a:t>sectalks</a:t>
            </a:r>
            <a:r>
              <a:rPr lang="en-AU" sz="2200" dirty="0">
                <a:latin typeface="Courier New" panose="02070309020205020404" pitchFamily="49" charset="0"/>
                <a:cs typeface="Courier New" panose="02070309020205020404" pitchFamily="49" charset="0"/>
              </a:rPr>
              <a:t># wine ./poc.exe</a:t>
            </a:r>
          </a:p>
          <a:p>
            <a:pPr marL="457200" lvl="1" indent="0">
              <a:buNone/>
            </a:pPr>
            <a:r>
              <a:rPr lang="en-AU" sz="2200" dirty="0">
                <a:solidFill>
                  <a:srgbClr val="FFFF00"/>
                </a:solidFill>
                <a:latin typeface="Courier New" panose="02070309020205020404" pitchFamily="49" charset="0"/>
                <a:cs typeface="Courier New" panose="02070309020205020404" pitchFamily="49" charset="0"/>
              </a:rPr>
              <a:t> *** MIRROR </a:t>
            </a:r>
            <a:r>
              <a:rPr lang="en-AU" sz="2200" dirty="0" err="1">
                <a:solidFill>
                  <a:srgbClr val="FFFF00"/>
                </a:solidFill>
                <a:latin typeface="Courier New" panose="02070309020205020404" pitchFamily="49" charset="0"/>
                <a:cs typeface="Courier New" panose="02070309020205020404" pitchFamily="49" charset="0"/>
              </a:rPr>
              <a:t>MIRROR</a:t>
            </a:r>
            <a:r>
              <a:rPr lang="en-AU" sz="2200" dirty="0">
                <a:solidFill>
                  <a:srgbClr val="FFFF00"/>
                </a:solidFill>
                <a:latin typeface="Courier New" panose="02070309020205020404" pitchFamily="49" charset="0"/>
                <a:cs typeface="Courier New" panose="02070309020205020404" pitchFamily="49" charset="0"/>
              </a:rPr>
              <a:t> ON THE WALL</a:t>
            </a:r>
          </a:p>
          <a:p>
            <a:pPr marL="457200" lvl="1" indent="0">
              <a:buNone/>
            </a:pPr>
            <a:r>
              <a:rPr lang="en-AU" sz="2200" dirty="0">
                <a:solidFill>
                  <a:srgbClr val="FFFF00"/>
                </a:solidFill>
                <a:latin typeface="Courier New" panose="02070309020205020404" pitchFamily="49" charset="0"/>
                <a:cs typeface="Courier New" panose="02070309020205020404" pitchFamily="49" charset="0"/>
              </a:rPr>
              <a:t> *** WHO IS THE MOST EXCELLENT OF THEM ALL?</a:t>
            </a:r>
          </a:p>
          <a:p>
            <a:pPr marL="457200" lvl="1" indent="0">
              <a:buNone/>
            </a:pPr>
            <a:r>
              <a:rPr lang="en-AU" sz="2200" dirty="0">
                <a:solidFill>
                  <a:srgbClr val="FFFF00"/>
                </a:solidFill>
                <a:latin typeface="Courier New" panose="02070309020205020404" pitchFamily="49" charset="0"/>
                <a:cs typeface="Courier New" panose="02070309020205020404" pitchFamily="49" charset="0"/>
              </a:rPr>
              <a:t> *** SOLVE THE FOLLOWING MATHS PROBLEMS TO FIND OUT!</a:t>
            </a:r>
          </a:p>
          <a:p>
            <a:pPr marL="457200" lvl="1" indent="0">
              <a:buNone/>
            </a:pPr>
            <a:r>
              <a:rPr lang="en-AU" sz="2200" dirty="0">
                <a:solidFill>
                  <a:srgbClr val="FFFF00"/>
                </a:solidFill>
                <a:latin typeface="Courier New" panose="02070309020205020404" pitchFamily="49" charset="0"/>
                <a:cs typeface="Courier New" panose="02070309020205020404" pitchFamily="49" charset="0"/>
              </a:rPr>
              <a:t> Question 1 of 500 :  What is the sum of 050100 and 15203?</a:t>
            </a:r>
          </a:p>
          <a:p>
            <a:pPr marL="457200" lvl="1" indent="0">
              <a:buNone/>
            </a:pPr>
            <a:r>
              <a:rPr lang="en-AU" sz="2200" dirty="0">
                <a:solidFill>
                  <a:srgbClr val="FFFF00"/>
                </a:solidFill>
                <a:latin typeface="Courier New" panose="02070309020205020404" pitchFamily="49" charset="0"/>
                <a:cs typeface="Courier New" panose="02070309020205020404" pitchFamily="49" charset="0"/>
              </a:rPr>
              <a:t> &gt; </a:t>
            </a:r>
            <a:endParaRPr lang="en-US" sz="2200" dirty="0">
              <a:solidFill>
                <a:srgbClr val="FFFF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3346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Pipeline – First Steps</a:t>
            </a:r>
            <a:endParaRPr lang="en-US" dirty="0"/>
          </a:p>
        </p:txBody>
      </p:sp>
      <p:sp>
        <p:nvSpPr>
          <p:cNvPr id="3" name="Content Placeholder 2"/>
          <p:cNvSpPr>
            <a:spLocks noGrp="1"/>
          </p:cNvSpPr>
          <p:nvPr>
            <p:ph idx="1"/>
          </p:nvPr>
        </p:nvSpPr>
        <p:spPr/>
        <p:txBody>
          <a:bodyPr>
            <a:normAutofit fontScale="92500" lnSpcReduction="20000"/>
          </a:bodyPr>
          <a:lstStyle/>
          <a:p>
            <a:r>
              <a:rPr lang="en-AU" dirty="0" smtClean="0"/>
              <a:t>Identifying some key points:</a:t>
            </a:r>
          </a:p>
          <a:p>
            <a:pPr lvl="1"/>
            <a:r>
              <a:rPr lang="en-AU" dirty="0" smtClean="0"/>
              <a:t>The challenge at first glance is “challenge response” </a:t>
            </a:r>
          </a:p>
          <a:p>
            <a:pPr lvl="1"/>
            <a:r>
              <a:rPr lang="en-AU" dirty="0" smtClean="0"/>
              <a:t>Typically found as a PPC (professional programming category) not as RE</a:t>
            </a:r>
          </a:p>
          <a:p>
            <a:pPr lvl="1"/>
            <a:r>
              <a:rPr lang="en-AU" dirty="0" smtClean="0"/>
              <a:t>The output delay is a big problem for impatient me – want to patch it out</a:t>
            </a:r>
          </a:p>
          <a:p>
            <a:pPr lvl="1"/>
            <a:r>
              <a:rPr lang="en-AU" dirty="0" smtClean="0"/>
              <a:t>The integers display as mixed bases </a:t>
            </a:r>
          </a:p>
          <a:p>
            <a:pPr lvl="2"/>
            <a:r>
              <a:rPr lang="en-AU" dirty="0" smtClean="0"/>
              <a:t>Prefixed with zero should be octal</a:t>
            </a:r>
          </a:p>
          <a:p>
            <a:pPr lvl="2"/>
            <a:r>
              <a:rPr lang="en-AU" dirty="0" smtClean="0"/>
              <a:t>Prefixed with 0x should be hexadecimal</a:t>
            </a:r>
          </a:p>
          <a:p>
            <a:pPr lvl="2"/>
            <a:r>
              <a:rPr lang="en-AU" dirty="0" smtClean="0"/>
              <a:t>No prefix should be treated as decimal</a:t>
            </a:r>
          </a:p>
          <a:p>
            <a:pPr lvl="1"/>
            <a:r>
              <a:rPr lang="en-AU" dirty="0" smtClean="0"/>
              <a:t>Four math operations:</a:t>
            </a:r>
          </a:p>
          <a:p>
            <a:pPr lvl="2"/>
            <a:r>
              <a:rPr lang="en-AU" dirty="0" smtClean="0"/>
              <a:t>Sum, product, modulus, difference</a:t>
            </a:r>
          </a:p>
          <a:p>
            <a:pPr lvl="1"/>
            <a:r>
              <a:rPr lang="en-AU" dirty="0" smtClean="0"/>
              <a:t>Still need to take the “hint” into account about the stack overflow</a:t>
            </a:r>
          </a:p>
          <a:p>
            <a:pPr lvl="1"/>
            <a:r>
              <a:rPr lang="en-AU" dirty="0" smtClean="0"/>
              <a:t>Windows binaries are a problem…</a:t>
            </a:r>
          </a:p>
          <a:p>
            <a:r>
              <a:rPr lang="en-AU" dirty="0"/>
              <a:t>Research – We can find similar CTF </a:t>
            </a:r>
            <a:r>
              <a:rPr lang="en-AU" dirty="0" smtClean="0"/>
              <a:t>challenges with write-ups </a:t>
            </a:r>
            <a:r>
              <a:rPr lang="en-AU" dirty="0"/>
              <a:t>before, but none directly </a:t>
            </a:r>
            <a:r>
              <a:rPr lang="en-AU" dirty="0" err="1"/>
              <a:t>copy+pasteable</a:t>
            </a:r>
            <a:endParaRPr lang="en-AU" dirty="0"/>
          </a:p>
          <a:p>
            <a:endParaRPr lang="en-US" dirty="0"/>
          </a:p>
        </p:txBody>
      </p:sp>
    </p:spTree>
    <p:extLst>
      <p:ext uri="{BB962C8B-B14F-4D97-AF65-F5344CB8AC3E}">
        <p14:creationId xmlns:p14="http://schemas.microsoft.com/office/powerpoint/2010/main" val="8807385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1560</TotalTime>
  <Words>1245</Words>
  <Application>Microsoft Office PowerPoint</Application>
  <PresentationFormat>Widescreen</PresentationFormat>
  <Paragraphs>143</Paragraphs>
  <Slides>19</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Courier New</vt:lpstr>
      <vt:lpstr>Office Theme</vt:lpstr>
      <vt:lpstr>SecTalks SYD0x0e CTF</vt:lpstr>
      <vt:lpstr>Who Am I?</vt:lpstr>
      <vt:lpstr>My Approach to Challenges</vt:lpstr>
      <vt:lpstr>My Challenge Pipeline</vt:lpstr>
      <vt:lpstr>My Challenge Pipeline</vt:lpstr>
      <vt:lpstr>POC.EXE Solutions</vt:lpstr>
      <vt:lpstr>The Clue</vt:lpstr>
      <vt:lpstr>Pipeline – First Steps</vt:lpstr>
      <vt:lpstr>Pipeline – First Steps</vt:lpstr>
      <vt:lpstr>Pipeline – Static Analysis – Patch the Delay</vt:lpstr>
      <vt:lpstr>Pipeline – Static Analysis – The Overflow</vt:lpstr>
      <vt:lpstr>Pipeline – Dynamic Analysis</vt:lpstr>
      <vt:lpstr>Pipeline – Dynamic Analysis – The Overflow</vt:lpstr>
      <vt:lpstr>Pipeline – Dynamic Analysis – The Overflow</vt:lpstr>
      <vt:lpstr>Pipeline – Dynamic Analysis – The Overflow</vt:lpstr>
      <vt:lpstr>Pipeline – Dynamic Analysis – Conclusion</vt:lpstr>
      <vt:lpstr>My Solution</vt:lpstr>
      <vt:lpstr>Today’s CTF</vt:lpstr>
      <vt:lpstr>The Clue</vt:lpstr>
    </vt:vector>
  </TitlesOfParts>
  <Company>Symantec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SecTalks SYD0x0e CTF</dc:title>
  <dc:creator>Kris Hunt</dc:creator>
  <cp:lastModifiedBy>Kris Hunt</cp:lastModifiedBy>
  <cp:revision>23</cp:revision>
  <dcterms:created xsi:type="dcterms:W3CDTF">2016-04-18T03:52:54Z</dcterms:created>
  <dcterms:modified xsi:type="dcterms:W3CDTF">2016-04-19T05:53:35Z</dcterms:modified>
</cp:coreProperties>
</file>