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338" r:id="rId3"/>
    <p:sldId id="340" r:id="rId4"/>
    <p:sldId id="339" r:id="rId5"/>
    <p:sldId id="341" r:id="rId6"/>
    <p:sldId id="342" r:id="rId7"/>
    <p:sldId id="350" r:id="rId8"/>
    <p:sldId id="343" r:id="rId9"/>
    <p:sldId id="344" r:id="rId10"/>
    <p:sldId id="351" r:id="rId11"/>
    <p:sldId id="353" r:id="rId12"/>
    <p:sldId id="346" r:id="rId13"/>
    <p:sldId id="352" r:id="rId14"/>
    <p:sldId id="354" r:id="rId15"/>
    <p:sldId id="34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71559" autoAdjust="0"/>
  </p:normalViewPr>
  <p:slideViewPr>
    <p:cSldViewPr>
      <p:cViewPr varScale="1">
        <p:scale>
          <a:sx n="94" d="100"/>
          <a:sy n="94" d="100"/>
        </p:scale>
        <p:origin x="772" y="56"/>
      </p:cViewPr>
      <p:guideLst>
        <p:guide orient="horz" pos="2160"/>
        <p:guide pos="2880"/>
      </p:guideLst>
    </p:cSldViewPr>
  </p:slideViewPr>
  <p:outlineViewPr>
    <p:cViewPr>
      <p:scale>
        <a:sx n="33" d="100"/>
        <a:sy n="33" d="100"/>
      </p:scale>
      <p:origin x="0" y="-1176"/>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CF40CB-5BAD-40E1-92C0-A8BEF3C06058}" type="datetimeFigureOut">
              <a:rPr lang="en-AU" smtClean="0"/>
              <a:t>15/03/2016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5A7DB-D28F-4B10-B589-78BDC250FBFD}" type="slidenum">
              <a:rPr lang="en-AU" smtClean="0"/>
              <a:t>‹#›</a:t>
            </a:fld>
            <a:endParaRPr lang="en-AU"/>
          </a:p>
        </p:txBody>
      </p:sp>
    </p:spTree>
    <p:extLst>
      <p:ext uri="{BB962C8B-B14F-4D97-AF65-F5344CB8AC3E}">
        <p14:creationId xmlns:p14="http://schemas.microsoft.com/office/powerpoint/2010/main" val="58296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685A7DB-D28F-4B10-B589-78BDC250FBFD}" type="slidenum">
              <a:rPr lang="en-AU" smtClean="0"/>
              <a:t>1</a:t>
            </a:fld>
            <a:endParaRPr lang="en-AU"/>
          </a:p>
        </p:txBody>
      </p:sp>
    </p:spTree>
    <p:extLst>
      <p:ext uri="{BB962C8B-B14F-4D97-AF65-F5344CB8AC3E}">
        <p14:creationId xmlns:p14="http://schemas.microsoft.com/office/powerpoint/2010/main" val="3055878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safety in numbers, platypus numbers, each relay provides additional diversity to the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Middle relays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malicious user employs the Tor network to do something illegal, the IP address of a middle relay will not show up as the source of the traffic. That means a middle relay is generally safe to run in your home, in conjunction with other services, or on a computer with your personal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Exit layers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 malicious user employs the Tor network to do something illegal, the exit relay may take the blame. If you're going to run an exit relay, you should be prepared to deal with complaints, copyright takedown notices, and letters from law enforcement agencies. But, I'm not a lawyer. Ideally exit relays should be operated on a dedicated machine in a hosting facility that is aware that the server is running an exit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Windows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https://dist.torproject.org/vidalia-bundles/</a:t>
            </a:r>
            <a:endParaRPr lang="en-US" dirty="0" smtClean="0"/>
          </a:p>
        </p:txBody>
      </p:sp>
      <p:sp>
        <p:nvSpPr>
          <p:cNvPr id="4" name="Slide Number Placeholder 3"/>
          <p:cNvSpPr>
            <a:spLocks noGrp="1"/>
          </p:cNvSpPr>
          <p:nvPr>
            <p:ph type="sldNum" sz="quarter" idx="10"/>
          </p:nvPr>
        </p:nvSpPr>
        <p:spPr/>
        <p:txBody>
          <a:bodyPr/>
          <a:lstStyle/>
          <a:p>
            <a:fld id="{0685A7DB-D28F-4B10-B589-78BDC250FBFD}" type="slidenum">
              <a:rPr lang="en-AU" smtClean="0"/>
              <a:t>11</a:t>
            </a:fld>
            <a:endParaRPr lang="en-AU"/>
          </a:p>
        </p:txBody>
      </p:sp>
    </p:spTree>
    <p:extLst>
      <p:ext uri="{BB962C8B-B14F-4D97-AF65-F5344CB8AC3E}">
        <p14:creationId xmlns:p14="http://schemas.microsoft.com/office/powerpoint/2010/main" val="381927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a:t>
            </a:r>
            <a:r>
              <a:rPr lang="en-US" baseline="0" dirty="0" smtClean="0"/>
              <a:t> used the internet for a long time, so no question can the big </a:t>
            </a:r>
            <a:r>
              <a:rPr lang="en-US" baseline="0" dirty="0" err="1" smtClean="0"/>
              <a:t>organisations</a:t>
            </a:r>
            <a:r>
              <a:rPr lang="en-US" baseline="0" dirty="0" smtClean="0"/>
              <a:t> identify you with you providing your name</a:t>
            </a:r>
          </a:p>
          <a:p>
            <a:r>
              <a:rPr lang="en-US" baseline="0" dirty="0" smtClean="0"/>
              <a:t>Network surveillance, traffic analysis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Protect you from malware, especially if you're already infected</a:t>
            </a:r>
          </a:p>
          <a:p>
            <a:r>
              <a:rPr lang="en-US" dirty="0" smtClean="0"/>
              <a:t>- Compromise entry and exit node</a:t>
            </a:r>
          </a:p>
          <a:p>
            <a:r>
              <a:rPr lang="en-US" dirty="0" smtClean="0"/>
              <a:t>- </a:t>
            </a:r>
            <a:r>
              <a:rPr lang="en-US" dirty="0" err="1" smtClean="0"/>
              <a:t>eBiometrics</a:t>
            </a:r>
            <a:r>
              <a:rPr lang="en-US" dirty="0" smtClean="0"/>
              <a:t> - identifies you based on how you use your computer i.e. how long you hold down a </a:t>
            </a:r>
            <a:r>
              <a:rPr lang="en-US" dirty="0" smtClean="0"/>
              <a:t>key</a:t>
            </a:r>
          </a:p>
        </p:txBody>
      </p:sp>
      <p:sp>
        <p:nvSpPr>
          <p:cNvPr id="4" name="Slide Number Placeholder 3"/>
          <p:cNvSpPr>
            <a:spLocks noGrp="1"/>
          </p:cNvSpPr>
          <p:nvPr>
            <p:ph type="sldNum" sz="quarter" idx="10"/>
          </p:nvPr>
        </p:nvSpPr>
        <p:spPr/>
        <p:txBody>
          <a:bodyPr/>
          <a:lstStyle/>
          <a:p>
            <a:fld id="{0685A7DB-D28F-4B10-B589-78BDC250FBFD}" type="slidenum">
              <a:rPr lang="en-AU" smtClean="0"/>
              <a:t>12</a:t>
            </a:fld>
            <a:endParaRPr lang="en-AU"/>
          </a:p>
        </p:txBody>
      </p:sp>
    </p:spTree>
    <p:extLst>
      <p:ext uri="{BB962C8B-B14F-4D97-AF65-F5344CB8AC3E}">
        <p14:creationId xmlns:p14="http://schemas.microsoft.com/office/powerpoint/2010/main" val="2995238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Your choice to use something, that we are not claiming to be perfect, but we claim is better than what we have without Tor</a:t>
            </a:r>
          </a:p>
          <a:p>
            <a:pPr marL="0" indent="0">
              <a:buFontTx/>
              <a:buNone/>
            </a:pPr>
            <a:endParaRPr lang="en-US" dirty="0"/>
          </a:p>
        </p:txBody>
      </p:sp>
      <p:sp>
        <p:nvSpPr>
          <p:cNvPr id="4" name="Slide Number Placeholder 3"/>
          <p:cNvSpPr>
            <a:spLocks noGrp="1"/>
          </p:cNvSpPr>
          <p:nvPr>
            <p:ph type="sldNum" sz="quarter" idx="10"/>
          </p:nvPr>
        </p:nvSpPr>
        <p:spPr/>
        <p:txBody>
          <a:bodyPr/>
          <a:lstStyle/>
          <a:p>
            <a:fld id="{0685A7DB-D28F-4B10-B589-78BDC250FBFD}" type="slidenum">
              <a:rPr lang="en-AU" smtClean="0"/>
              <a:t>15</a:t>
            </a:fld>
            <a:endParaRPr lang="en-AU"/>
          </a:p>
        </p:txBody>
      </p:sp>
    </p:spTree>
    <p:extLst>
      <p:ext uri="{BB962C8B-B14F-4D97-AF65-F5344CB8AC3E}">
        <p14:creationId xmlns:p14="http://schemas.microsoft.com/office/powerpoint/2010/main" val="289074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alternatives,</a:t>
            </a:r>
            <a:r>
              <a:rPr lang="en-US" baseline="0" dirty="0" smtClean="0"/>
              <a:t> like I2P, so don’t feel as if I’m pressuring you to use tor and tor only</a:t>
            </a:r>
          </a:p>
          <a:p>
            <a:r>
              <a:rPr lang="en-US" baseline="0" dirty="0" smtClean="0"/>
              <a:t>You judge for yourself you are trying to defend against</a:t>
            </a:r>
            <a:endParaRPr lang="en-US" dirty="0"/>
          </a:p>
        </p:txBody>
      </p:sp>
      <p:sp>
        <p:nvSpPr>
          <p:cNvPr id="4" name="Slide Number Placeholder 3"/>
          <p:cNvSpPr>
            <a:spLocks noGrp="1"/>
          </p:cNvSpPr>
          <p:nvPr>
            <p:ph type="sldNum" sz="quarter" idx="10"/>
          </p:nvPr>
        </p:nvSpPr>
        <p:spPr/>
        <p:txBody>
          <a:bodyPr/>
          <a:lstStyle/>
          <a:p>
            <a:fld id="{0685A7DB-D28F-4B10-B589-78BDC250FBFD}" type="slidenum">
              <a:rPr lang="en-AU" smtClean="0"/>
              <a:t>3</a:t>
            </a:fld>
            <a:endParaRPr lang="en-AU"/>
          </a:p>
        </p:txBody>
      </p:sp>
    </p:spTree>
    <p:extLst>
      <p:ext uri="{BB962C8B-B14F-4D97-AF65-F5344CB8AC3E}">
        <p14:creationId xmlns:p14="http://schemas.microsoft.com/office/powerpoint/2010/main" val="379063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 is a bunch of volunteer run servers that you can connect to for </a:t>
            </a:r>
            <a:r>
              <a:rPr lang="en-US" dirty="0" err="1" smtClean="0"/>
              <a:t>anonymity</a:t>
            </a:r>
            <a:r>
              <a:rPr lang="en-US" baseline="0" dirty="0" err="1" smtClean="0"/>
              <a:t>That</a:t>
            </a:r>
            <a:r>
              <a:rPr lang="en-US" baseline="0" dirty="0" smtClean="0"/>
              <a:t> means </a:t>
            </a:r>
            <a:r>
              <a:rPr lang="en-US" dirty="0" smtClean="0"/>
              <a:t>Tor does not encrypt your traffic by default,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it </a:t>
            </a:r>
            <a:r>
              <a:rPr lang="en-US" baseline="0" dirty="0" err="1" smtClean="0"/>
              <a:t>anonymises</a:t>
            </a:r>
            <a:r>
              <a:rPr lang="en-US" baseline="0" dirty="0" smtClean="0"/>
              <a:t> </a:t>
            </a:r>
            <a:r>
              <a:rPr lang="en-US" baseline="0" dirty="0" smtClean="0"/>
              <a:t>where the internet traffic originates from, it does not </a:t>
            </a:r>
            <a:r>
              <a:rPr lang="en-US" baseline="0" dirty="0" err="1" smtClean="0"/>
              <a:t>anonymise</a:t>
            </a:r>
            <a:r>
              <a:rPr lang="en-US" baseline="0" dirty="0" smtClean="0"/>
              <a:t> your identity</a:t>
            </a:r>
          </a:p>
          <a:p>
            <a:r>
              <a:rPr lang="en-US" dirty="0" smtClean="0"/>
              <a:t>It’s use is</a:t>
            </a:r>
            <a:r>
              <a:rPr lang="en-US" baseline="0" dirty="0" smtClean="0"/>
              <a:t> for </a:t>
            </a:r>
            <a:r>
              <a:rPr lang="en-US" baseline="0" dirty="0" err="1" smtClean="0"/>
              <a:t>anonymisation</a:t>
            </a:r>
            <a:r>
              <a:rPr lang="en-US" baseline="0" dirty="0" smtClean="0"/>
              <a:t>, not encryption</a:t>
            </a:r>
          </a:p>
          <a:p>
            <a:endParaRPr lang="en-US" dirty="0"/>
          </a:p>
        </p:txBody>
      </p:sp>
      <p:sp>
        <p:nvSpPr>
          <p:cNvPr id="4" name="Slide Number Placeholder 3"/>
          <p:cNvSpPr>
            <a:spLocks noGrp="1"/>
          </p:cNvSpPr>
          <p:nvPr>
            <p:ph type="sldNum" sz="quarter" idx="10"/>
          </p:nvPr>
        </p:nvSpPr>
        <p:spPr/>
        <p:txBody>
          <a:bodyPr/>
          <a:lstStyle/>
          <a:p>
            <a:fld id="{0685A7DB-D28F-4B10-B589-78BDC250FBFD}" type="slidenum">
              <a:rPr lang="en-AU" smtClean="0"/>
              <a:t>4</a:t>
            </a:fld>
            <a:endParaRPr lang="en-AU"/>
          </a:p>
        </p:txBody>
      </p:sp>
    </p:spTree>
    <p:extLst>
      <p:ext uri="{BB962C8B-B14F-4D97-AF65-F5344CB8AC3E}">
        <p14:creationId xmlns:p14="http://schemas.microsoft.com/office/powerpoint/2010/main" val="272787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It’s more, you have the option to use tor</a:t>
            </a:r>
          </a:p>
          <a:p>
            <a:r>
              <a:rPr lang="en-US" baseline="0" dirty="0" smtClean="0"/>
              <a:t>because you have the right to speak freely, the right to read freely, because you have the right to privacy.</a:t>
            </a:r>
          </a:p>
          <a:p>
            <a:r>
              <a:rPr lang="en-US" baseline="0" dirty="0" smtClean="0"/>
              <a:t>People who can benefit from online anonymity include:</a:t>
            </a:r>
          </a:p>
          <a:p>
            <a:pPr marL="171450" indent="-171450">
              <a:buFontTx/>
              <a:buChar char="-"/>
            </a:pPr>
            <a:r>
              <a:rPr lang="en-US" baseline="0" dirty="0" smtClean="0"/>
              <a:t>People who don’t want to receive constant targeted ads</a:t>
            </a:r>
          </a:p>
          <a:p>
            <a:pPr marL="171450" indent="-171450">
              <a:buFontTx/>
              <a:buChar char="-"/>
            </a:pPr>
            <a:r>
              <a:rPr lang="en-US" baseline="0" dirty="0" smtClean="0"/>
              <a:t>People who want to research something online without being judged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People who need to </a:t>
            </a:r>
            <a:r>
              <a:rPr lang="en-US" baseline="0" dirty="0" err="1" smtClean="0"/>
              <a:t>whistleblow</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People who need to protect their sources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People who don’t want to be discriminated on price because of country or gender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People who don’t want to be denied jobs based on what you search for</a:t>
            </a:r>
          </a:p>
          <a:p>
            <a:pPr marL="171450" indent="-171450">
              <a:buFontTx/>
              <a:buChar char="-"/>
            </a:pPr>
            <a:r>
              <a:rPr lang="en-US" baseline="0" dirty="0" smtClean="0"/>
              <a:t>People who live in oppressive countries trying to reach out</a:t>
            </a:r>
          </a:p>
        </p:txBody>
      </p:sp>
      <p:sp>
        <p:nvSpPr>
          <p:cNvPr id="4" name="Slide Number Placeholder 3"/>
          <p:cNvSpPr>
            <a:spLocks noGrp="1"/>
          </p:cNvSpPr>
          <p:nvPr>
            <p:ph type="sldNum" sz="quarter" idx="10"/>
          </p:nvPr>
        </p:nvSpPr>
        <p:spPr/>
        <p:txBody>
          <a:bodyPr/>
          <a:lstStyle/>
          <a:p>
            <a:fld id="{0685A7DB-D28F-4B10-B589-78BDC250FBFD}" type="slidenum">
              <a:rPr lang="en-AU" smtClean="0"/>
              <a:t>5</a:t>
            </a:fld>
            <a:endParaRPr lang="en-AU"/>
          </a:p>
        </p:txBody>
      </p:sp>
    </p:spTree>
    <p:extLst>
      <p:ext uri="{BB962C8B-B14F-4D97-AF65-F5344CB8AC3E}">
        <p14:creationId xmlns:p14="http://schemas.microsoft.com/office/powerpoint/2010/main" val="259485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start Tor, it will download about 7000 list of relays</a:t>
            </a:r>
            <a:r>
              <a:rPr lang="en-US" baseline="0" dirty="0" smtClean="0"/>
              <a:t> </a:t>
            </a:r>
            <a:r>
              <a:rPr lang="en-US" dirty="0" smtClean="0"/>
              <a:t>(consensus), and out of those, it will pick </a:t>
            </a:r>
            <a:r>
              <a:rPr lang="en-US" dirty="0" smtClean="0"/>
              <a:t>3 guard </a:t>
            </a:r>
            <a:r>
              <a:rPr lang="en-US" dirty="0" smtClean="0"/>
              <a:t>relays. </a:t>
            </a:r>
          </a:p>
          <a:p>
            <a:r>
              <a:rPr lang="en-US" dirty="0" smtClean="0"/>
              <a:t>When tor chooses relays, it doesn't look at countries, but bandwidth, so the larger the </a:t>
            </a:r>
            <a:r>
              <a:rPr lang="en-US" dirty="0" err="1" smtClean="0"/>
              <a:t>bandwitch</a:t>
            </a:r>
            <a:r>
              <a:rPr lang="en-US" dirty="0" smtClean="0"/>
              <a:t>, the more likely it will be chosen as a relay.</a:t>
            </a:r>
          </a:p>
          <a:p>
            <a:endParaRPr lang="en-US" dirty="0" smtClean="0"/>
          </a:p>
          <a:p>
            <a:r>
              <a:rPr lang="en-US" dirty="0" smtClean="0"/>
              <a:t>After</a:t>
            </a:r>
            <a:r>
              <a:rPr lang="en-US" baseline="0" dirty="0" smtClean="0"/>
              <a:t> this setup, your computer and the guard relay will negotiate a short term session key.</a:t>
            </a:r>
          </a:p>
          <a:p>
            <a:r>
              <a:rPr lang="en-US" baseline="0" dirty="0" smtClean="0"/>
              <a:t>It then connects to the middle relay, where the guard relay and middle relay will setup a different session key.</a:t>
            </a:r>
          </a:p>
          <a:p>
            <a:r>
              <a:rPr lang="en-US" baseline="0" dirty="0" smtClean="0"/>
              <a:t>And again, it will then connect to the exit relay, where the middle relay and exit relay will setup a different session key.</a:t>
            </a:r>
          </a:p>
          <a:p>
            <a:r>
              <a:rPr lang="en-US" baseline="0" dirty="0" smtClean="0"/>
              <a:t>So, 3 layers of encryption</a:t>
            </a:r>
            <a:endParaRPr lang="en-US" dirty="0" smtClean="0"/>
          </a:p>
        </p:txBody>
      </p:sp>
      <p:sp>
        <p:nvSpPr>
          <p:cNvPr id="4" name="Slide Number Placeholder 3"/>
          <p:cNvSpPr>
            <a:spLocks noGrp="1"/>
          </p:cNvSpPr>
          <p:nvPr>
            <p:ph type="sldNum" sz="quarter" idx="10"/>
          </p:nvPr>
        </p:nvSpPr>
        <p:spPr/>
        <p:txBody>
          <a:bodyPr/>
          <a:lstStyle/>
          <a:p>
            <a:fld id="{0685A7DB-D28F-4B10-B589-78BDC250FBFD}" type="slidenum">
              <a:rPr lang="en-AU" smtClean="0"/>
              <a:t>6</a:t>
            </a:fld>
            <a:endParaRPr lang="en-AU"/>
          </a:p>
        </p:txBody>
      </p:sp>
    </p:spTree>
    <p:extLst>
      <p:ext uri="{BB962C8B-B14F-4D97-AF65-F5344CB8AC3E}">
        <p14:creationId xmlns:p14="http://schemas.microsoft.com/office/powerpoint/2010/main" val="94100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 relays are publically known and so your</a:t>
            </a:r>
            <a:r>
              <a:rPr lang="en-US" baseline="0" dirty="0" smtClean="0"/>
              <a:t> work, university, ISP, country can block connections to tor by blocking each tor relay</a:t>
            </a:r>
            <a:endParaRPr lang="en-US" dirty="0" smtClean="0"/>
          </a:p>
          <a:p>
            <a:r>
              <a:rPr lang="en-US" dirty="0" smtClean="0"/>
              <a:t>If</a:t>
            </a:r>
            <a:r>
              <a:rPr lang="en-US" baseline="0" dirty="0" smtClean="0"/>
              <a:t> you use a bridge, you will create a 4</a:t>
            </a:r>
            <a:r>
              <a:rPr lang="en-US" baseline="30000" dirty="0" smtClean="0"/>
              <a:t>th</a:t>
            </a:r>
            <a:r>
              <a:rPr lang="en-US" baseline="0" dirty="0" smtClean="0"/>
              <a:t> hop </a:t>
            </a:r>
            <a:r>
              <a:rPr lang="en-US" dirty="0" smtClean="0"/>
              <a:t>at the beginning of your tor connection; and</a:t>
            </a:r>
            <a:r>
              <a:rPr lang="en-US" baseline="0" dirty="0" smtClean="0"/>
              <a:t> then you can connect tor</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685A7DB-D28F-4B10-B589-78BDC250FBFD}" type="slidenum">
              <a:rPr lang="en-AU" smtClean="0"/>
              <a:t>7</a:t>
            </a:fld>
            <a:endParaRPr lang="en-AU"/>
          </a:p>
        </p:txBody>
      </p:sp>
    </p:spTree>
    <p:extLst>
      <p:ext uri="{BB962C8B-B14F-4D97-AF65-F5344CB8AC3E}">
        <p14:creationId xmlns:p14="http://schemas.microsoft.com/office/powerpoint/2010/main" val="78615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steps</a:t>
            </a:r>
          </a:p>
          <a:p>
            <a:r>
              <a:rPr lang="en-US" dirty="0" smtClean="0"/>
              <a:t>- Download</a:t>
            </a:r>
            <a:r>
              <a:rPr lang="en-US" baseline="0" dirty="0" smtClean="0"/>
              <a:t> f</a:t>
            </a:r>
            <a:r>
              <a:rPr lang="en-US" dirty="0" smtClean="0"/>
              <a:t>rom https website https://www.torproject.org/</a:t>
            </a:r>
          </a:p>
          <a:p>
            <a:r>
              <a:rPr lang="en-US" dirty="0" smtClean="0"/>
              <a:t>- Use VPN</a:t>
            </a:r>
          </a:p>
          <a:p>
            <a:r>
              <a:rPr lang="en-US" dirty="0" smtClean="0"/>
              <a:t>- Check </a:t>
            </a:r>
            <a:r>
              <a:rPr lang="en-US" dirty="0" smtClean="0"/>
              <a:t>signature </a:t>
            </a:r>
            <a:r>
              <a:rPr lang="en-US" dirty="0" err="1" smtClean="0"/>
              <a:t>gpg</a:t>
            </a:r>
            <a:r>
              <a:rPr lang="en-US" dirty="0" smtClean="0"/>
              <a:t> --</a:t>
            </a:r>
            <a:r>
              <a:rPr lang="en-US" dirty="0" err="1" smtClean="0"/>
              <a:t>keyserver</a:t>
            </a:r>
            <a:r>
              <a:rPr lang="en-US" dirty="0" smtClean="0"/>
              <a:t> x-</a:t>
            </a:r>
            <a:r>
              <a:rPr lang="en-US" dirty="0" err="1" smtClean="0"/>
              <a:t>hkp</a:t>
            </a:r>
            <a:r>
              <a:rPr lang="en-US" dirty="0" smtClean="0"/>
              <a:t>://pool.sks-keyservers.net --</a:t>
            </a:r>
            <a:r>
              <a:rPr lang="en-US" dirty="0" err="1" smtClean="0"/>
              <a:t>recv</a:t>
            </a:r>
            <a:r>
              <a:rPr lang="en-US" dirty="0" smtClean="0"/>
              <a:t>-keys 0x4E2C6E8793298290</a:t>
            </a:r>
            <a:endParaRPr lang="en-US" dirty="0" smtClean="0"/>
          </a:p>
          <a:p>
            <a:r>
              <a:rPr lang="en-US" dirty="0" smtClean="0"/>
              <a:t>- Save Tor to USB</a:t>
            </a:r>
          </a:p>
          <a:p>
            <a:r>
              <a:rPr lang="en-US" dirty="0" smtClean="0"/>
              <a:t>- Check connected to tor</a:t>
            </a:r>
          </a:p>
          <a:p>
            <a:r>
              <a:rPr lang="en-US" dirty="0" smtClean="0"/>
              <a:t>- Check DNS leakage</a:t>
            </a:r>
          </a:p>
          <a:p>
            <a:endParaRPr lang="en-US" dirty="0" smtClean="0"/>
          </a:p>
          <a:p>
            <a:r>
              <a:rPr lang="en-US" dirty="0" smtClean="0"/>
              <a:t>Download – you will</a:t>
            </a:r>
            <a:r>
              <a:rPr lang="en-US" baseline="0" dirty="0" smtClean="0"/>
              <a:t> be put on a list</a:t>
            </a:r>
          </a:p>
          <a:p>
            <a:r>
              <a:rPr lang="en-US" dirty="0" smtClean="0"/>
              <a:t>But that’s not a reason to not</a:t>
            </a:r>
            <a:r>
              <a:rPr lang="en-US" baseline="0" dirty="0" smtClean="0"/>
              <a:t> use Tor. E</a:t>
            </a:r>
            <a:r>
              <a:rPr lang="en-US" dirty="0" smtClean="0"/>
              <a:t>verything you surf</a:t>
            </a:r>
            <a:r>
              <a:rPr lang="en-US" baseline="0" dirty="0" smtClean="0"/>
              <a:t> on the internet</a:t>
            </a:r>
            <a:r>
              <a:rPr lang="en-US" dirty="0" smtClean="0"/>
              <a:t> will go through giant surveillance systems, but what you learn when you monitor someone using tor,</a:t>
            </a:r>
            <a:r>
              <a:rPr lang="en-US" baseline="0" dirty="0" smtClean="0"/>
              <a:t> is </a:t>
            </a:r>
            <a:r>
              <a:rPr lang="en-US" dirty="0" smtClean="0"/>
              <a:t>someone is using tor, you can’t see the content, all they</a:t>
            </a:r>
            <a:r>
              <a:rPr lang="en-US" baseline="0" dirty="0" smtClean="0"/>
              <a:t> know is you’re using tor,</a:t>
            </a:r>
            <a:r>
              <a:rPr lang="en-US" dirty="0" smtClean="0"/>
              <a:t> which is different to they know for sure you want e.g. dating website</a:t>
            </a:r>
          </a:p>
          <a:p>
            <a:endParaRPr lang="en-US" dirty="0" smtClean="0"/>
          </a:p>
          <a:p>
            <a:r>
              <a:rPr lang="en-US" dirty="0" smtClean="0"/>
              <a:t>plugins</a:t>
            </a:r>
          </a:p>
          <a:p>
            <a:r>
              <a:rPr lang="en-US" dirty="0" smtClean="0"/>
              <a:t>- tor options</a:t>
            </a:r>
          </a:p>
          <a:p>
            <a:r>
              <a:rPr lang="en-US" dirty="0" smtClean="0"/>
              <a:t>- no script</a:t>
            </a:r>
          </a:p>
          <a:p>
            <a:r>
              <a:rPr lang="en-US" dirty="0" smtClean="0"/>
              <a:t>- https everywhere</a:t>
            </a:r>
          </a:p>
          <a:p>
            <a:endParaRPr lang="en-US" dirty="0" smtClean="0"/>
          </a:p>
          <a:p>
            <a:pPr marL="0" indent="0">
              <a:buFontTx/>
              <a:buNone/>
            </a:pPr>
            <a:r>
              <a:rPr lang="en-US" dirty="0" smtClean="0"/>
              <a:t>Pluggable</a:t>
            </a:r>
            <a:r>
              <a:rPr lang="en-US" baseline="0" dirty="0" smtClean="0"/>
              <a:t> transports</a:t>
            </a:r>
          </a:p>
          <a:p>
            <a:pPr marL="0" indent="0">
              <a:buFontTx/>
              <a:buNone/>
            </a:pPr>
            <a:r>
              <a:rPr lang="en-US" dirty="0" smtClean="0"/>
              <a:t>Use pluggable transports to evade Deep Packet Inspection. To use pluggable transports, you should hit “Yes” when Tor asks you “Does your ISP block or otherwise censor connections to the Tor Network?”. This will by default use a protocol called </a:t>
            </a:r>
            <a:r>
              <a:rPr lang="en-US" dirty="0" smtClean="0"/>
              <a:t>obfs4, which makes it look like you’re watching a </a:t>
            </a:r>
            <a:r>
              <a:rPr lang="en-US" dirty="0" err="1" smtClean="0"/>
              <a:t>youtube</a:t>
            </a:r>
            <a:r>
              <a:rPr lang="en-US" dirty="0" smtClean="0"/>
              <a:t> video, handling a skype call or downloading a book when you’re actually on</a:t>
            </a:r>
            <a:r>
              <a:rPr lang="en-US" baseline="0" dirty="0" smtClean="0"/>
              <a:t> tor</a:t>
            </a:r>
            <a:endParaRPr lang="en-US" dirty="0" smtClean="0"/>
          </a:p>
          <a:p>
            <a:endParaRPr lang="en-US" dirty="0" smtClean="0"/>
          </a:p>
          <a:p>
            <a:r>
              <a:rPr lang="en-US" dirty="0" smtClean="0"/>
              <a:t>tails</a:t>
            </a:r>
          </a:p>
          <a:p>
            <a:pPr marL="171450" indent="-171450">
              <a:buFontTx/>
              <a:buChar char="-"/>
            </a:pPr>
            <a:r>
              <a:rPr lang="en-US" dirty="0" smtClean="0"/>
              <a:t>Forces all</a:t>
            </a:r>
            <a:r>
              <a:rPr lang="en-US" baseline="0" dirty="0" smtClean="0"/>
              <a:t> traffic through tor</a:t>
            </a:r>
          </a:p>
          <a:p>
            <a:pPr marL="171450" indent="-171450">
              <a:buFontTx/>
              <a:buChar char="-"/>
            </a:pPr>
            <a:r>
              <a:rPr lang="en-US" dirty="0" smtClean="0"/>
              <a:t>Will not touch the hard disk</a:t>
            </a:r>
            <a:r>
              <a:rPr lang="en-US" baseline="0" dirty="0" smtClean="0"/>
              <a:t> and so no malware will be saved on disk</a:t>
            </a:r>
          </a:p>
          <a:p>
            <a:pPr marL="171450" indent="-171450">
              <a:buFontTx/>
              <a:buChar char="-"/>
            </a:pPr>
            <a:r>
              <a:rPr lang="en-US" dirty="0" smtClean="0"/>
              <a:t>Does</a:t>
            </a:r>
            <a:r>
              <a:rPr lang="en-US" baseline="0" dirty="0" smtClean="0"/>
              <a:t> not leak DNS</a:t>
            </a:r>
            <a:endParaRPr lang="en-US" dirty="0" smtClean="0"/>
          </a:p>
          <a:p>
            <a:pPr marL="171450" indent="-171450">
              <a:buFontTx/>
              <a:buChar char="-"/>
            </a:pPr>
            <a:r>
              <a:rPr lang="en-US" dirty="0" smtClean="0"/>
              <a:t>Every</a:t>
            </a:r>
            <a:r>
              <a:rPr lang="en-US" baseline="0" dirty="0" smtClean="0"/>
              <a:t> data destroyed on shutdown</a:t>
            </a:r>
          </a:p>
          <a:p>
            <a:pPr marL="171450" indent="-171450">
              <a:buFontTx/>
              <a:buChar char="-"/>
            </a:pPr>
            <a:endParaRPr lang="en-US" baseline="0" dirty="0" smtClean="0"/>
          </a:p>
          <a:p>
            <a:pPr marL="171450" indent="-171450">
              <a:buFontTx/>
              <a:buChar char="-"/>
            </a:pPr>
            <a:r>
              <a:rPr lang="en-US" dirty="0" smtClean="0"/>
              <a:t>Logout</a:t>
            </a:r>
          </a:p>
          <a:p>
            <a:pPr marL="171450" indent="-171450">
              <a:buFontTx/>
              <a:buChar char="-"/>
            </a:pPr>
            <a:r>
              <a:rPr lang="en-US" dirty="0" smtClean="0"/>
              <a:t>- New Circuit</a:t>
            </a:r>
          </a:p>
          <a:p>
            <a:pPr marL="171450" indent="-171450">
              <a:buFontTx/>
              <a:buChar char="-"/>
            </a:pPr>
            <a:r>
              <a:rPr lang="en-US" dirty="0" smtClean="0"/>
              <a:t>- New Identity</a:t>
            </a:r>
          </a:p>
          <a:p>
            <a:pPr marL="171450" indent="-171450">
              <a:buFontTx/>
              <a:buChar char="-"/>
            </a:pPr>
            <a:r>
              <a:rPr lang="en-US" dirty="0" smtClean="0"/>
              <a:t>i.e. change IP address to change </a:t>
            </a:r>
            <a:r>
              <a:rPr lang="en-US" dirty="0" smtClean="0"/>
              <a:t>history</a:t>
            </a:r>
          </a:p>
          <a:p>
            <a:pPr marL="171450" indent="-171450">
              <a:buFontTx/>
              <a:buChar char="-"/>
            </a:pPr>
            <a:endParaRPr lang="en-US" dirty="0" smtClean="0"/>
          </a:p>
          <a:p>
            <a:pPr marL="171450" indent="-171450">
              <a:buFontTx/>
              <a:buChar char="-"/>
            </a:pPr>
            <a:r>
              <a:rPr lang="en-US" dirty="0" smtClean="0"/>
              <a:t>Note: you</a:t>
            </a:r>
            <a:r>
              <a:rPr lang="en-US" baseline="0" dirty="0" smtClean="0"/>
              <a:t> will be put on a list no if you download tor or tails</a:t>
            </a:r>
            <a:endParaRPr lang="en-US" dirty="0" smtClean="0"/>
          </a:p>
        </p:txBody>
      </p:sp>
      <p:sp>
        <p:nvSpPr>
          <p:cNvPr id="4" name="Slide Number Placeholder 3"/>
          <p:cNvSpPr>
            <a:spLocks noGrp="1"/>
          </p:cNvSpPr>
          <p:nvPr>
            <p:ph type="sldNum" sz="quarter" idx="10"/>
          </p:nvPr>
        </p:nvSpPr>
        <p:spPr/>
        <p:txBody>
          <a:bodyPr/>
          <a:lstStyle/>
          <a:p>
            <a:fld id="{0685A7DB-D28F-4B10-B589-78BDC250FBFD}" type="slidenum">
              <a:rPr lang="en-AU" smtClean="0"/>
              <a:t>8</a:t>
            </a:fld>
            <a:endParaRPr lang="en-AU"/>
          </a:p>
        </p:txBody>
      </p:sp>
    </p:spTree>
    <p:extLst>
      <p:ext uri="{BB962C8B-B14F-4D97-AF65-F5344CB8AC3E}">
        <p14:creationId xmlns:p14="http://schemas.microsoft.com/office/powerpoint/2010/main" val="226556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Leave default browser configurations</a:t>
            </a:r>
            <a:r>
              <a:rPr lang="en-US" baseline="0" dirty="0" smtClean="0"/>
              <a:t> e.g. d</a:t>
            </a:r>
            <a:r>
              <a:rPr lang="en-US" dirty="0" smtClean="0"/>
              <a:t>o not </a:t>
            </a:r>
            <a:r>
              <a:rPr lang="en-US" dirty="0" err="1" smtClean="0"/>
              <a:t>maximise</a:t>
            </a:r>
            <a:r>
              <a:rPr lang="en-US" dirty="0" smtClean="0"/>
              <a:t> your screen, do not</a:t>
            </a:r>
            <a:r>
              <a:rPr lang="en-US" baseline="0" dirty="0" smtClean="0"/>
              <a:t> install browser plugins, because once you change a setting, you will look different to every tor browser on the network, and over time, you will be </a:t>
            </a:r>
            <a:r>
              <a:rPr lang="en-US" baseline="0" dirty="0" err="1" smtClean="0"/>
              <a:t>deanonymised</a:t>
            </a:r>
            <a:r>
              <a:rPr lang="en-US" baseline="0" dirty="0" smtClean="0"/>
              <a:t>, and that defeats the point of using an anonymity tool</a:t>
            </a:r>
            <a:endParaRPr lang="en-US" dirty="0" smtClean="0"/>
          </a:p>
          <a:p>
            <a:r>
              <a:rPr lang="en-US" dirty="0" smtClean="0"/>
              <a:t>- don't provide your name or other personal information. This includes using </a:t>
            </a:r>
            <a:r>
              <a:rPr lang="en-US" dirty="0" err="1" smtClean="0"/>
              <a:t>facebook</a:t>
            </a:r>
            <a:r>
              <a:rPr lang="en-US" dirty="0" smtClean="0"/>
              <a:t> or creating a new </a:t>
            </a:r>
            <a:r>
              <a:rPr lang="en-US" dirty="0" err="1" smtClean="0"/>
              <a:t>facebook</a:t>
            </a:r>
            <a:r>
              <a:rPr lang="en-US" dirty="0" smtClean="0"/>
              <a:t>, because </a:t>
            </a:r>
            <a:r>
              <a:rPr lang="en-US" dirty="0" err="1" smtClean="0"/>
              <a:t>facebook</a:t>
            </a:r>
            <a:r>
              <a:rPr lang="en-US" baseline="0" dirty="0" smtClean="0"/>
              <a:t> will</a:t>
            </a:r>
            <a:r>
              <a:rPr lang="en-US" dirty="0" smtClean="0"/>
              <a:t> see</a:t>
            </a:r>
            <a:r>
              <a:rPr lang="en-US" baseline="0" dirty="0" smtClean="0"/>
              <a:t> that you</a:t>
            </a:r>
            <a:r>
              <a:rPr lang="en-US" dirty="0" smtClean="0"/>
              <a:t> type the way you type, still sound like you when you talk and see you connect to all your same friends, and</a:t>
            </a:r>
            <a:r>
              <a:rPr lang="en-US" baseline="0" dirty="0" smtClean="0"/>
              <a:t> so will know it’s the same person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don't torrent over tor as they ignore proxy settings and leaks your IP address in the GET request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85A7DB-D28F-4B10-B589-78BDC250FBFD}" type="slidenum">
              <a:rPr lang="en-AU" smtClean="0"/>
              <a:t>9</a:t>
            </a:fld>
            <a:endParaRPr lang="en-AU"/>
          </a:p>
        </p:txBody>
      </p:sp>
    </p:spTree>
    <p:extLst>
      <p:ext uri="{BB962C8B-B14F-4D97-AF65-F5344CB8AC3E}">
        <p14:creationId xmlns:p14="http://schemas.microsoft.com/office/powerpoint/2010/main" val="371810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bootstrapping problem</a:t>
            </a:r>
          </a:p>
          <a:p>
            <a:r>
              <a:rPr lang="en-US" dirty="0" smtClean="0"/>
              <a:t>its not impossible to have privacy with windows, it is really hard to have privacy with windows</a:t>
            </a:r>
          </a:p>
          <a:p>
            <a:r>
              <a:rPr lang="en-US" dirty="0" smtClean="0"/>
              <a:t>using tails, you file a bug report, and everyone gets those improvements</a:t>
            </a:r>
          </a:p>
        </p:txBody>
      </p:sp>
      <p:sp>
        <p:nvSpPr>
          <p:cNvPr id="4" name="Slide Number Placeholder 3"/>
          <p:cNvSpPr>
            <a:spLocks noGrp="1"/>
          </p:cNvSpPr>
          <p:nvPr>
            <p:ph type="sldNum" sz="quarter" idx="10"/>
          </p:nvPr>
        </p:nvSpPr>
        <p:spPr/>
        <p:txBody>
          <a:bodyPr/>
          <a:lstStyle/>
          <a:p>
            <a:fld id="{0685A7DB-D28F-4B10-B589-78BDC250FBFD}" type="slidenum">
              <a:rPr lang="en-AU" smtClean="0"/>
              <a:t>10</a:t>
            </a:fld>
            <a:endParaRPr lang="en-AU"/>
          </a:p>
        </p:txBody>
      </p:sp>
    </p:spTree>
    <p:extLst>
      <p:ext uri="{BB962C8B-B14F-4D97-AF65-F5344CB8AC3E}">
        <p14:creationId xmlns:p14="http://schemas.microsoft.com/office/powerpoint/2010/main" val="3788862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2996F1-8FAA-4355-98EE-567D6752EE92}" type="datetimeFigureOut">
              <a:rPr lang="en-AU" smtClean="0"/>
              <a:t>15/03/2016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6E1E7-D015-4108-88FC-A5702A81630B}" type="slidenum">
              <a:rPr lang="en-AU" smtClean="0"/>
              <a:t>‹#›</a:t>
            </a:fld>
            <a:endParaRPr lang="en-AU"/>
          </a:p>
        </p:txBody>
      </p:sp>
      <p:sp>
        <p:nvSpPr>
          <p:cNvPr id="3" name="Subtitle 2"/>
          <p:cNvSpPr>
            <a:spLocks noGrp="1"/>
          </p:cNvSpPr>
          <p:nvPr>
            <p:ph type="subTitle" idx="1"/>
          </p:nvPr>
        </p:nvSpPr>
        <p:spPr>
          <a:xfrm>
            <a:off x="1219200" y="4628728"/>
            <a:ext cx="6400800" cy="1752600"/>
          </a:xfrm>
        </p:spPr>
        <p:txBody>
          <a:bodyPr>
            <a:normAutofit/>
          </a:bodyPr>
          <a:lstStyle>
            <a:lvl1pPr marL="0" indent="0" algn="ctr">
              <a:buNone/>
              <a:defRPr sz="36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750416"/>
            <a:ext cx="7772400" cy="1470025"/>
          </a:xfrm>
        </p:spPr>
        <p:txBody>
          <a:bodyPr/>
          <a:lstStyle>
            <a:lvl1pPr algn="ctr">
              <a:defRPr sz="6000"/>
            </a:lvl1pPr>
          </a:lstStyle>
          <a:p>
            <a:r>
              <a:rPr lang="en-US" smtClean="0"/>
              <a:t>Click to edit Master title style</a:t>
            </a:r>
            <a:endParaRPr lang="en-US"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b="28915"/>
          <a:stretch/>
        </p:blipFill>
        <p:spPr>
          <a:xfrm>
            <a:off x="611560" y="6309320"/>
            <a:ext cx="2417060" cy="38501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996F1-8FAA-4355-98EE-567D6752EE92}" type="datetimeFigureOut">
              <a:rPr lang="en-AU" smtClean="0"/>
              <a:t>15/03/2016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996F1-8FAA-4355-98EE-567D6752EE92}" type="datetimeFigureOut">
              <a:rPr lang="en-AU" smtClean="0"/>
              <a:t>15/03/2016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nchor="ctr"/>
          <a:lstStyle>
            <a:lvl1pPr>
              <a:defRPr cap="small"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42996F1-8FAA-4355-98EE-567D6752EE92}" type="datetimeFigureOut">
              <a:rPr lang="en-AU" smtClean="0"/>
              <a:t>15/03/2016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6E1E7-D015-4108-88FC-A5702A81630B}" type="slidenum">
              <a:rPr lang="en-AU" smtClean="0"/>
              <a:t>‹#›</a:t>
            </a:fld>
            <a:endParaRPr lang="en-AU"/>
          </a:p>
        </p:txBody>
      </p:sp>
      <p:sp>
        <p:nvSpPr>
          <p:cNvPr id="8" name="Content Placeholder 7"/>
          <p:cNvSpPr>
            <a:spLocks noGrp="1"/>
          </p:cNvSpPr>
          <p:nvPr>
            <p:ph sz="quarter" idx="13"/>
          </p:nvPr>
        </p:nvSpPr>
        <p:spPr>
          <a:xfrm>
            <a:off x="609600" y="1600200"/>
            <a:ext cx="7924800" cy="4114800"/>
          </a:xfrm>
        </p:spPr>
        <p:txBody>
          <a:bodyPr>
            <a:normAutofit/>
          </a:bodyPr>
          <a:lstStyle>
            <a:lvl1pPr marL="342900" indent="-342900">
              <a:buClr>
                <a:srgbClr val="00B050"/>
              </a:buClr>
              <a:buFont typeface="Wingdings" panose="05000000000000000000" pitchFamily="2" charset="2"/>
              <a:buChar char="§"/>
              <a:defRPr sz="2200">
                <a:latin typeface="Dotum" panose="020B0600000101010101" pitchFamily="34" charset="-127"/>
                <a:ea typeface="Dotum" panose="020B0600000101010101" pitchFamily="34" charset="-127"/>
              </a:defRPr>
            </a:lvl1pPr>
            <a:lvl2pPr marL="742950" indent="-285750">
              <a:buClr>
                <a:srgbClr val="00B050"/>
              </a:buClr>
              <a:buFont typeface="Wingdings" panose="05000000000000000000" pitchFamily="2" charset="2"/>
              <a:buChar char="§"/>
              <a:defRPr sz="2200">
                <a:latin typeface="Dotum" panose="020B0600000101010101" pitchFamily="34" charset="-127"/>
                <a:ea typeface="Dotum" panose="020B0600000101010101" pitchFamily="34" charset="-127"/>
              </a:defRPr>
            </a:lvl2pPr>
            <a:lvl3pPr marL="1143000" indent="-228600">
              <a:buClr>
                <a:srgbClr val="00B050"/>
              </a:buClr>
              <a:buFont typeface="Wingdings" panose="05000000000000000000" pitchFamily="2" charset="2"/>
              <a:buChar char="§"/>
              <a:defRPr sz="2200">
                <a:latin typeface="Dotum" panose="020B0600000101010101" pitchFamily="34" charset="-127"/>
                <a:ea typeface="Dotum" panose="020B0600000101010101" pitchFamily="34" charset="-127"/>
              </a:defRPr>
            </a:lvl3pPr>
            <a:lvl4pPr marL="1600200" indent="-228600">
              <a:buClr>
                <a:srgbClr val="00B050"/>
              </a:buClr>
              <a:buFont typeface="Wingdings" panose="05000000000000000000" pitchFamily="2" charset="2"/>
              <a:buChar char="§"/>
              <a:defRPr sz="2200">
                <a:latin typeface="Dotum" panose="020B0600000101010101" pitchFamily="34" charset="-127"/>
                <a:ea typeface="Dotum" panose="020B0600000101010101" pitchFamily="34" charset="-127"/>
              </a:defRPr>
            </a:lvl4pPr>
            <a:lvl5pPr marL="2057400" indent="-228600">
              <a:buClr>
                <a:srgbClr val="00B050"/>
              </a:buClr>
              <a:buFont typeface="Wingdings" panose="05000000000000000000" pitchFamily="2" charset="2"/>
              <a:buChar char="§"/>
              <a:defRPr sz="2200">
                <a:latin typeface="Dotum" panose="020B0600000101010101" pitchFamily="34" charset="-127"/>
                <a:ea typeface="Dotum" panose="020B0600000101010101" pitchFamily="34" charset="-127"/>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b="28915"/>
          <a:stretch/>
        </p:blipFill>
        <p:spPr>
          <a:xfrm>
            <a:off x="611560" y="6309320"/>
            <a:ext cx="2417060" cy="38501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996F1-8FAA-4355-98EE-567D6752EE92}" type="datetimeFigureOut">
              <a:rPr lang="en-AU" smtClean="0"/>
              <a:t>15/03/2016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1pPr>
              <a:defRPr>
                <a:latin typeface="Dotum" panose="020B0600000101010101" pitchFamily="34" charset="-127"/>
                <a:ea typeface="Dotum" panose="020B0600000101010101" pitchFamily="34" charset="-127"/>
              </a:defRPr>
            </a:lvl1pPr>
            <a:lvl2pPr>
              <a:defRPr>
                <a:latin typeface="Dotum" panose="020B0600000101010101" pitchFamily="34" charset="-127"/>
                <a:ea typeface="Dotum" panose="020B0600000101010101" pitchFamily="34" charset="-127"/>
              </a:defRPr>
            </a:lvl2pPr>
            <a:lvl3pPr>
              <a:defRPr>
                <a:latin typeface="Dotum" panose="020B0600000101010101" pitchFamily="34" charset="-127"/>
                <a:ea typeface="Dotum" panose="020B0600000101010101" pitchFamily="34" charset="-127"/>
              </a:defRPr>
            </a:lvl3pPr>
            <a:lvl4pPr>
              <a:defRPr>
                <a:latin typeface="Dotum" panose="020B0600000101010101" pitchFamily="34" charset="-127"/>
                <a:ea typeface="Dotum" panose="020B0600000101010101" pitchFamily="34" charset="-127"/>
              </a:defRPr>
            </a:lvl4pPr>
            <a:lvl5pPr>
              <a:defRPr>
                <a:latin typeface="Dotum" panose="020B0600000101010101" pitchFamily="34" charset="-127"/>
                <a:ea typeface="Dotum" panose="020B0600000101010101" pitchFamily="34" charset="-127"/>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12"/>
          <p:cNvSpPr>
            <a:spLocks noGrp="1"/>
          </p:cNvSpPr>
          <p:nvPr>
            <p:ph sz="quarter" idx="14"/>
          </p:nvPr>
        </p:nvSpPr>
        <p:spPr>
          <a:xfrm>
            <a:off x="4800600" y="1600200"/>
            <a:ext cx="3733800" cy="4114800"/>
          </a:xfrm>
        </p:spPr>
        <p:txBody>
          <a:bodyPr/>
          <a:lstStyle>
            <a:lvl1pPr>
              <a:defRPr>
                <a:latin typeface="Dotum" panose="020B0600000101010101" pitchFamily="34" charset="-127"/>
                <a:ea typeface="Dotum" panose="020B0600000101010101" pitchFamily="34" charset="-127"/>
              </a:defRPr>
            </a:lvl1pPr>
            <a:lvl2pPr>
              <a:defRPr>
                <a:latin typeface="Dotum" panose="020B0600000101010101" pitchFamily="34" charset="-127"/>
                <a:ea typeface="Dotum" panose="020B0600000101010101" pitchFamily="34" charset="-127"/>
              </a:defRPr>
            </a:lvl2pPr>
            <a:lvl3pPr>
              <a:defRPr>
                <a:latin typeface="Dotum" panose="020B0600000101010101" pitchFamily="34" charset="-127"/>
                <a:ea typeface="Dotum" panose="020B0600000101010101" pitchFamily="34" charset="-127"/>
              </a:defRPr>
            </a:lvl3pPr>
            <a:lvl4pPr>
              <a:defRPr>
                <a:latin typeface="Dotum" panose="020B0600000101010101" pitchFamily="34" charset="-127"/>
                <a:ea typeface="Dotum" panose="020B0600000101010101" pitchFamily="34" charset="-127"/>
              </a:defRPr>
            </a:lvl4pPr>
            <a:lvl5pPr>
              <a:defRPr>
                <a:latin typeface="Dotum" panose="020B0600000101010101" pitchFamily="34" charset="-127"/>
                <a:ea typeface="Dotum" panose="020B0600000101010101" pitchFamily="34" charset="-127"/>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cap="small" baseline="0"/>
            </a:lvl1pPr>
          </a:lstStyle>
          <a:p>
            <a:r>
              <a:rPr lang="en-US" dirty="0" smtClean="0"/>
              <a:t>Click to edit Master title style</a:t>
            </a:r>
            <a:endParaRPr lang="en-US" dirty="0"/>
          </a:p>
        </p:txBody>
      </p:sp>
      <p:sp>
        <p:nvSpPr>
          <p:cNvPr id="5" name="Date Placeholder 4"/>
          <p:cNvSpPr>
            <a:spLocks noGrp="1"/>
          </p:cNvSpPr>
          <p:nvPr>
            <p:ph type="dt" sz="half" idx="10"/>
          </p:nvPr>
        </p:nvSpPr>
        <p:spPr/>
        <p:txBody>
          <a:bodyPr/>
          <a:lstStyle/>
          <a:p>
            <a:fld id="{042996F1-8FAA-4355-98EE-567D6752EE92}" type="datetimeFigureOut">
              <a:rPr lang="en-AU" smtClean="0"/>
              <a:t>15/03/2016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1pPr>
              <a:defRPr>
                <a:latin typeface="Dotum" panose="020B0600000101010101" pitchFamily="34" charset="-127"/>
                <a:ea typeface="Dotum" panose="020B0600000101010101" pitchFamily="34" charset="-127"/>
              </a:defRPr>
            </a:lvl1pPr>
            <a:lvl2pPr>
              <a:defRPr>
                <a:latin typeface="Dotum" panose="020B0600000101010101" pitchFamily="34" charset="-127"/>
                <a:ea typeface="Dotum" panose="020B0600000101010101" pitchFamily="34" charset="-127"/>
              </a:defRPr>
            </a:lvl2pPr>
            <a:lvl3pPr>
              <a:defRPr>
                <a:latin typeface="Dotum" panose="020B0600000101010101" pitchFamily="34" charset="-127"/>
                <a:ea typeface="Dotum" panose="020B0600000101010101" pitchFamily="34" charset="-127"/>
              </a:defRPr>
            </a:lvl3pPr>
            <a:lvl4pPr>
              <a:defRPr>
                <a:latin typeface="Dotum" panose="020B0600000101010101" pitchFamily="34" charset="-127"/>
                <a:ea typeface="Dotum" panose="020B0600000101010101" pitchFamily="34" charset="-127"/>
              </a:defRPr>
            </a:lvl4pPr>
            <a:lvl5pPr>
              <a:defRPr>
                <a:latin typeface="Dotum" panose="020B0600000101010101" pitchFamily="34" charset="-127"/>
                <a:ea typeface="Dotum" panose="020B0600000101010101" pitchFamily="34" charset="-127"/>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1pPr>
              <a:defRPr>
                <a:latin typeface="Dotum" panose="020B0600000101010101" pitchFamily="34" charset="-127"/>
                <a:ea typeface="Dotum" panose="020B0600000101010101" pitchFamily="34" charset="-127"/>
              </a:defRPr>
            </a:lvl1pPr>
            <a:lvl2pPr>
              <a:defRPr>
                <a:latin typeface="Dotum" panose="020B0600000101010101" pitchFamily="34" charset="-127"/>
                <a:ea typeface="Dotum" panose="020B0600000101010101" pitchFamily="34" charset="-127"/>
              </a:defRPr>
            </a:lvl2pPr>
            <a:lvl3pPr>
              <a:defRPr>
                <a:latin typeface="Dotum" panose="020B0600000101010101" pitchFamily="34" charset="-127"/>
                <a:ea typeface="Dotum" panose="020B0600000101010101" pitchFamily="34" charset="-127"/>
              </a:defRPr>
            </a:lvl3pPr>
            <a:lvl4pPr>
              <a:defRPr>
                <a:latin typeface="Dotum" panose="020B0600000101010101" pitchFamily="34" charset="-127"/>
                <a:ea typeface="Dotum" panose="020B0600000101010101" pitchFamily="34" charset="-127"/>
              </a:defRPr>
            </a:lvl4pPr>
            <a:lvl5pPr>
              <a:defRPr>
                <a:latin typeface="Dotum" panose="020B0600000101010101" pitchFamily="34" charset="-127"/>
                <a:ea typeface="Dotum" panose="020B0600000101010101" pitchFamily="34" charset="-127"/>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itle 1"/>
          <p:cNvSpPr>
            <a:spLocks noGrp="1"/>
          </p:cNvSpPr>
          <p:nvPr>
            <p:ph type="title"/>
          </p:nvPr>
        </p:nvSpPr>
        <p:spPr>
          <a:xfrm>
            <a:off x="609600" y="274638"/>
            <a:ext cx="7924800" cy="1143000"/>
          </a:xfrm>
        </p:spPr>
        <p:txBody>
          <a:bodyPr/>
          <a:lstStyle>
            <a:lvl1pPr>
              <a:defRPr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latin typeface="Dotum" panose="020B0600000101010101" pitchFamily="34" charset="-127"/>
                <a:ea typeface="Dotum" panose="020B0600000101010101" pitchFamily="34"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latin typeface="Dotum" panose="020B0600000101010101" pitchFamily="34" charset="-127"/>
                <a:ea typeface="Dotum" panose="020B0600000101010101" pitchFamily="34"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042996F1-8FAA-4355-98EE-567D6752EE92}" type="datetimeFigureOut">
              <a:rPr lang="en-AU" smtClean="0"/>
              <a:t>15/03/2016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2996F1-8FAA-4355-98EE-567D6752EE92}" type="datetimeFigureOut">
              <a:rPr lang="en-AU" smtClean="0"/>
              <a:t>15/03/2016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996F1-8FAA-4355-98EE-567D6752EE92}" type="datetimeFigureOut">
              <a:rPr lang="en-AU" smtClean="0"/>
              <a:t>15/03/2016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996F1-8FAA-4355-98EE-567D6752EE92}" type="datetimeFigureOut">
              <a:rPr lang="en-AU" smtClean="0"/>
              <a:t>15/03/2016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996F1-8FAA-4355-98EE-567D6752EE92}" type="datetimeFigureOut">
              <a:rPr lang="en-AU" smtClean="0"/>
              <a:t>15/03/2016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5F6E1E7-D015-4108-88FC-A5702A81630B}" type="slidenum">
              <a:rPr lang="en-AU" smtClean="0"/>
              <a:t>‹#›</a:t>
            </a:fld>
            <a:endParaRPr lang="en-A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42996F1-8FAA-4355-98EE-567D6752EE92}" type="datetimeFigureOut">
              <a:rPr lang="en-AU" smtClean="0"/>
              <a:t>15/03/2016</a:t>
            </a:fld>
            <a:endParaRPr lang="en-A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A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5F6E1E7-D015-4108-88FC-A5702A81630B}" type="slidenum">
              <a:rPr lang="en-AU" smtClean="0"/>
              <a:t>‹#›</a:t>
            </a:fld>
            <a:endParaRPr lang="en-AU"/>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rams7enufi7jmdl.onion/" TargetMode="External"/><Relationship Id="rId2" Type="http://schemas.openxmlformats.org/officeDocument/2006/relationships/hyperlink" Target="http://zqktlwi4fecvo6ri.onion/wiki/index.php/Main_Page" TargetMode="External"/><Relationship Id="rId1" Type="http://schemas.openxmlformats.org/officeDocument/2006/relationships/slideLayout" Target="../slideLayouts/slideLayout2.xml"/><Relationship Id="rId4" Type="http://schemas.openxmlformats.org/officeDocument/2006/relationships/hyperlink" Target="https://www.reddit.com/r/TOR"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rivacytools.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4772744"/>
            <a:ext cx="6521152" cy="1392560"/>
          </a:xfrm>
        </p:spPr>
        <p:txBody>
          <a:bodyPr>
            <a:normAutofit/>
          </a:bodyPr>
          <a:lstStyle/>
          <a:p>
            <a:r>
              <a:rPr lang="en-AU" sz="3200" dirty="0" smtClean="0">
                <a:solidFill>
                  <a:srgbClr val="92D050"/>
                </a:solidFill>
              </a:rPr>
              <a:t>Once upon a time, there was a thing called ‘</a:t>
            </a:r>
            <a:r>
              <a:rPr lang="en-AU" sz="3200" dirty="0">
                <a:solidFill>
                  <a:srgbClr val="92D050"/>
                </a:solidFill>
              </a:rPr>
              <a:t>p</a:t>
            </a:r>
            <a:r>
              <a:rPr lang="en-AU" sz="3200" dirty="0" smtClean="0">
                <a:solidFill>
                  <a:srgbClr val="92D050"/>
                </a:solidFill>
              </a:rPr>
              <a:t>rivacy’</a:t>
            </a:r>
            <a:endParaRPr lang="en-AU" sz="3200" dirty="0">
              <a:solidFill>
                <a:srgbClr val="92D050"/>
              </a:solidFill>
            </a:endParaRPr>
          </a:p>
        </p:txBody>
      </p:sp>
      <p:sp>
        <p:nvSpPr>
          <p:cNvPr id="2" name="Title 1"/>
          <p:cNvSpPr>
            <a:spLocks noGrp="1"/>
          </p:cNvSpPr>
          <p:nvPr>
            <p:ph type="ctrTitle"/>
          </p:nvPr>
        </p:nvSpPr>
        <p:spPr>
          <a:xfrm>
            <a:off x="685800" y="764704"/>
            <a:ext cx="7772400" cy="3383729"/>
          </a:xfrm>
        </p:spPr>
        <p:txBody>
          <a:bodyPr/>
          <a:lstStyle/>
          <a:p>
            <a:r>
              <a:rPr lang="en-AU" cap="small" dirty="0" smtClean="0"/>
              <a:t>Anonymity With </a:t>
            </a:r>
            <a:r>
              <a:rPr lang="en-AU" sz="7200" cap="small" dirty="0" smtClean="0"/>
              <a:t/>
            </a:r>
            <a:br>
              <a:rPr lang="en-AU" sz="7200" cap="small" dirty="0" smtClean="0"/>
            </a:br>
            <a:r>
              <a:rPr lang="en-AU" sz="15000" cap="small" dirty="0" smtClean="0"/>
              <a:t>Tor</a:t>
            </a:r>
            <a:endParaRPr lang="en-AU" sz="15000" cap="small" dirty="0"/>
          </a:p>
        </p:txBody>
      </p:sp>
    </p:spTree>
    <p:extLst>
      <p:ext uri="{BB962C8B-B14F-4D97-AF65-F5344CB8AC3E}">
        <p14:creationId xmlns:p14="http://schemas.microsoft.com/office/powerpoint/2010/main" val="155715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Use Windows</a:t>
            </a:r>
            <a:endParaRPr lang="en-US" dirty="0"/>
          </a:p>
        </p:txBody>
      </p:sp>
      <p:pic>
        <p:nvPicPr>
          <p:cNvPr id="4" name="Content Placeholder 3"/>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4226"/>
          <a:stretch/>
        </p:blipFill>
        <p:spPr>
          <a:xfrm>
            <a:off x="1331640" y="1268760"/>
            <a:ext cx="6962641" cy="4896544"/>
          </a:xfrm>
        </p:spPr>
      </p:pic>
    </p:spTree>
    <p:extLst>
      <p:ext uri="{BB962C8B-B14F-4D97-AF65-F5344CB8AC3E}">
        <p14:creationId xmlns:p14="http://schemas.microsoft.com/office/powerpoint/2010/main" val="3873417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Relay [Demo]</a:t>
            </a:r>
            <a:endParaRPr lang="en-US" dirty="0"/>
          </a:p>
        </p:txBody>
      </p:sp>
      <p:sp>
        <p:nvSpPr>
          <p:cNvPr id="3" name="Content Placeholder 2"/>
          <p:cNvSpPr>
            <a:spLocks noGrp="1"/>
          </p:cNvSpPr>
          <p:nvPr>
            <p:ph sz="quarter" idx="13"/>
          </p:nvPr>
        </p:nvSpPr>
        <p:spPr>
          <a:xfrm>
            <a:off x="249560" y="4653136"/>
            <a:ext cx="1226096" cy="648072"/>
          </a:xfrm>
        </p:spPr>
        <p:txBody>
          <a:bodyPr>
            <a:normAutofit fontScale="92500"/>
          </a:bodyPr>
          <a:lstStyle/>
          <a:p>
            <a:pPr marL="0" indent="0">
              <a:buNone/>
            </a:pPr>
            <a:r>
              <a:rPr lang="en-US" dirty="0" smtClean="0"/>
              <a:t>Platypus</a:t>
            </a:r>
            <a:endParaRPr lang="en-US" dirty="0"/>
          </a:p>
        </p:txBody>
      </p:sp>
      <p:pic>
        <p:nvPicPr>
          <p:cNvPr id="1026"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789040"/>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66384" y="4581128"/>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Website</a:t>
            </a:r>
            <a:endParaRPr lang="en-US" dirty="0"/>
          </a:p>
        </p:txBody>
      </p:sp>
      <p:pic>
        <p:nvPicPr>
          <p:cNvPr id="7"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9" y="3789040"/>
            <a:ext cx="936103" cy="89526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1691680" y="1417638"/>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452320" y="1412776"/>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80112" y="1407914"/>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35896" y="1403052"/>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2389717"/>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2389717"/>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2389717"/>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p:cNvSpPr txBox="1">
            <a:spLocks/>
          </p:cNvSpPr>
          <p:nvPr/>
        </p:nvSpPr>
        <p:spPr>
          <a:xfrm>
            <a:off x="1763689" y="1495507"/>
            <a:ext cx="1800199" cy="925381"/>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1,700</a:t>
            </a:r>
            <a:br>
              <a:rPr lang="en-US" dirty="0" smtClean="0"/>
            </a:br>
            <a:r>
              <a:rPr lang="en-US" dirty="0" smtClean="0"/>
              <a:t>Guard Relays</a:t>
            </a:r>
            <a:endParaRPr lang="en-US" dirty="0"/>
          </a:p>
        </p:txBody>
      </p:sp>
      <p:sp>
        <p:nvSpPr>
          <p:cNvPr id="28" name="Content Placeholder 2"/>
          <p:cNvSpPr txBox="1">
            <a:spLocks/>
          </p:cNvSpPr>
          <p:nvPr/>
        </p:nvSpPr>
        <p:spPr>
          <a:xfrm>
            <a:off x="4208040" y="-1899592"/>
            <a:ext cx="1226096"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Guard</a:t>
            </a:r>
            <a:endParaRPr lang="en-US" dirty="0"/>
          </a:p>
        </p:txBody>
      </p:sp>
      <p:sp>
        <p:nvSpPr>
          <p:cNvPr id="29" name="Content Placeholder 2"/>
          <p:cNvSpPr txBox="1">
            <a:spLocks/>
          </p:cNvSpPr>
          <p:nvPr/>
        </p:nvSpPr>
        <p:spPr>
          <a:xfrm>
            <a:off x="3707905" y="1556792"/>
            <a:ext cx="1872206" cy="6480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7,000</a:t>
            </a:r>
            <a:br>
              <a:rPr lang="en-US" dirty="0" smtClean="0"/>
            </a:br>
            <a:r>
              <a:rPr lang="en-US" dirty="0" smtClean="0"/>
              <a:t>Middle Relays</a:t>
            </a:r>
            <a:endParaRPr lang="en-US" dirty="0"/>
          </a:p>
        </p:txBody>
      </p:sp>
      <p:sp>
        <p:nvSpPr>
          <p:cNvPr id="30" name="Content Placeholder 2"/>
          <p:cNvSpPr txBox="1">
            <a:spLocks/>
          </p:cNvSpPr>
          <p:nvPr/>
        </p:nvSpPr>
        <p:spPr>
          <a:xfrm>
            <a:off x="5652121" y="1556792"/>
            <a:ext cx="1800199" cy="6480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900</a:t>
            </a:r>
            <a:br>
              <a:rPr lang="en-US" dirty="0" smtClean="0"/>
            </a:br>
            <a:r>
              <a:rPr lang="en-US" dirty="0" smtClean="0"/>
              <a:t>Exit Relays</a:t>
            </a:r>
            <a:endParaRPr lang="en-US" dirty="0"/>
          </a:p>
        </p:txBody>
      </p:sp>
      <p:cxnSp>
        <p:nvCxnSpPr>
          <p:cNvPr id="31" name="Straight Arrow Connector 30"/>
          <p:cNvCxnSpPr>
            <a:stCxn id="1026" idx="3"/>
            <a:endCxn id="22" idx="1"/>
          </p:cNvCxnSpPr>
          <p:nvPr/>
        </p:nvCxnSpPr>
        <p:spPr>
          <a:xfrm flipV="1">
            <a:off x="1259631" y="2837351"/>
            <a:ext cx="936105" cy="1399323"/>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0" idx="1"/>
          </p:cNvCxnSpPr>
          <p:nvPr/>
        </p:nvCxnSpPr>
        <p:spPr>
          <a:xfrm>
            <a:off x="3131839" y="2837351"/>
            <a:ext cx="1080122" cy="266429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48064" y="5445224"/>
            <a:ext cx="914400" cy="2198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7" idx="1"/>
          </p:cNvCxnSpPr>
          <p:nvPr/>
        </p:nvCxnSpPr>
        <p:spPr>
          <a:xfrm flipV="1">
            <a:off x="7020271" y="4236674"/>
            <a:ext cx="864098" cy="12085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691680" y="5949280"/>
            <a:ext cx="5760640" cy="9724"/>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91680" y="1403052"/>
            <a:ext cx="5760640" cy="9724"/>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Content Placeholder 2"/>
          <p:cNvSpPr txBox="1">
            <a:spLocks/>
          </p:cNvSpPr>
          <p:nvPr/>
        </p:nvSpPr>
        <p:spPr>
          <a:xfrm>
            <a:off x="3707904" y="6052401"/>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Tor Network</a:t>
            </a:r>
            <a:endParaRPr lang="en-US" dirty="0"/>
          </a:p>
        </p:txBody>
      </p:sp>
    </p:spTree>
    <p:extLst>
      <p:ext uri="{BB962C8B-B14F-4D97-AF65-F5344CB8AC3E}">
        <p14:creationId xmlns:p14="http://schemas.microsoft.com/office/powerpoint/2010/main" val="22249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 Silver Bullet</a:t>
            </a:r>
            <a:endParaRPr lang="en-US" dirty="0"/>
          </a:p>
        </p:txBody>
      </p:sp>
      <p:sp>
        <p:nvSpPr>
          <p:cNvPr id="3" name="Content Placeholder 2"/>
          <p:cNvSpPr>
            <a:spLocks noGrp="1"/>
          </p:cNvSpPr>
          <p:nvPr>
            <p:ph sz="quarter" idx="13"/>
          </p:nvPr>
        </p:nvSpPr>
        <p:spPr/>
        <p:txBody>
          <a:bodyPr/>
          <a:lstStyle/>
          <a:p>
            <a:r>
              <a:rPr lang="en-US" dirty="0" smtClean="0"/>
              <a:t>Correlation is a bitch</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56" t="13444" r="6945" b="10078"/>
          <a:stretch/>
        </p:blipFill>
        <p:spPr>
          <a:xfrm>
            <a:off x="3923928" y="1916832"/>
            <a:ext cx="4481265" cy="4248472"/>
          </a:xfrm>
          <a:prstGeom prst="rect">
            <a:avLst/>
          </a:prstGeom>
        </p:spPr>
      </p:pic>
      <p:sp>
        <p:nvSpPr>
          <p:cNvPr id="5" name="Rectangle 4"/>
          <p:cNvSpPr/>
          <p:nvPr/>
        </p:nvSpPr>
        <p:spPr>
          <a:xfrm>
            <a:off x="2699792" y="2996952"/>
            <a:ext cx="2099746" cy="707886"/>
          </a:xfrm>
          <a:prstGeom prst="rect">
            <a:avLst/>
          </a:prstGeom>
        </p:spPr>
        <p:txBody>
          <a:bodyPr wrap="square">
            <a:spAutoFit/>
          </a:bodyPr>
          <a:lstStyle/>
          <a:p>
            <a:r>
              <a:rPr lang="en-US" sz="2000" dirty="0" err="1" smtClean="0">
                <a:latin typeface="Arial" panose="020B0604020202020204" pitchFamily="34" charset="0"/>
                <a:cs typeface="Arial" panose="020B0604020202020204" pitchFamily="34" charset="0"/>
              </a:rPr>
              <a:t>Shh</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ot a platypus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09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3" name="Content Placeholder 2"/>
          <p:cNvSpPr>
            <a:spLocks noGrp="1"/>
          </p:cNvSpPr>
          <p:nvPr>
            <p:ph sz="quarter" idx="13"/>
          </p:nvPr>
        </p:nvSpPr>
        <p:spPr/>
        <p:txBody>
          <a:bodyPr>
            <a:normAutofit/>
          </a:bodyPr>
          <a:lstStyle/>
          <a:p>
            <a:r>
              <a:rPr lang="en-US" dirty="0"/>
              <a:t>Hidden </a:t>
            </a:r>
            <a:r>
              <a:rPr lang="en-US" dirty="0" smtClean="0"/>
              <a:t>Wiki </a:t>
            </a:r>
            <a:r>
              <a:rPr lang="en-US" dirty="0" smtClean="0">
                <a:solidFill>
                  <a:srgbClr val="00B050"/>
                </a:solidFill>
                <a:hlinkClick r:id="rId2"/>
              </a:rPr>
              <a:t>http://zqktlwi4fecvo6ri.onion/wiki/index.php/Main_Page</a:t>
            </a:r>
            <a:r>
              <a:rPr lang="en-US" dirty="0" smtClean="0">
                <a:solidFill>
                  <a:srgbClr val="00B050"/>
                </a:solidFill>
              </a:rPr>
              <a:t> </a:t>
            </a:r>
          </a:p>
          <a:p>
            <a:endParaRPr lang="en-US" dirty="0">
              <a:solidFill>
                <a:srgbClr val="00B050"/>
              </a:solidFill>
            </a:endParaRPr>
          </a:p>
          <a:p>
            <a:r>
              <a:rPr lang="en-US" dirty="0" smtClean="0"/>
              <a:t>Grams </a:t>
            </a:r>
            <a:br>
              <a:rPr lang="en-US" dirty="0" smtClean="0"/>
            </a:br>
            <a:r>
              <a:rPr lang="en-US" dirty="0" smtClean="0">
                <a:hlinkClick r:id="rId3"/>
              </a:rPr>
              <a:t>http</a:t>
            </a:r>
            <a:r>
              <a:rPr lang="en-US" dirty="0">
                <a:hlinkClick r:id="rId3"/>
              </a:rPr>
              <a:t>://</a:t>
            </a:r>
            <a:r>
              <a:rPr lang="en-US" dirty="0" smtClean="0">
                <a:hlinkClick r:id="rId3"/>
              </a:rPr>
              <a:t>grams7enufi7jmdl.onion</a:t>
            </a:r>
            <a:r>
              <a:rPr lang="en-US" dirty="0" smtClean="0"/>
              <a:t> </a:t>
            </a:r>
            <a:endParaRPr lang="en-US" dirty="0"/>
          </a:p>
          <a:p>
            <a:endParaRPr lang="en-US" dirty="0" smtClean="0"/>
          </a:p>
          <a:p>
            <a:r>
              <a:rPr lang="en-US" dirty="0" smtClean="0"/>
              <a:t>Reddit </a:t>
            </a:r>
            <a:r>
              <a:rPr lang="en-US" dirty="0" smtClean="0">
                <a:hlinkClick r:id="rId4"/>
              </a:rPr>
              <a:t>https</a:t>
            </a:r>
            <a:r>
              <a:rPr lang="en-US" dirty="0">
                <a:hlinkClick r:id="rId4"/>
              </a:rPr>
              <a:t>://</a:t>
            </a:r>
            <a:r>
              <a:rPr lang="en-US" dirty="0" smtClean="0">
                <a:hlinkClick r:id="rId4"/>
              </a:rPr>
              <a:t>www.reddit.com/r/TOR</a:t>
            </a:r>
            <a:r>
              <a:rPr lang="en-US" dirty="0" smtClean="0"/>
              <a:t> </a:t>
            </a:r>
            <a:endParaRPr lang="en-US" dirty="0"/>
          </a:p>
        </p:txBody>
      </p:sp>
    </p:spTree>
    <p:extLst>
      <p:ext uri="{BB962C8B-B14F-4D97-AF65-F5344CB8AC3E}">
        <p14:creationId xmlns:p14="http://schemas.microsoft.com/office/powerpoint/2010/main" val="951007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Alternatives</a:t>
            </a:r>
            <a:endParaRPr lang="en-US" dirty="0"/>
          </a:p>
        </p:txBody>
      </p:sp>
      <p:sp>
        <p:nvSpPr>
          <p:cNvPr id="3" name="Content Placeholder 2"/>
          <p:cNvSpPr>
            <a:spLocks noGrp="1"/>
          </p:cNvSpPr>
          <p:nvPr>
            <p:ph sz="quarter" idx="13"/>
          </p:nvPr>
        </p:nvSpPr>
        <p:spPr/>
        <p:txBody>
          <a:bodyPr/>
          <a:lstStyle/>
          <a:p>
            <a:r>
              <a:rPr lang="en-US" dirty="0" smtClean="0"/>
              <a:t>I2P</a:t>
            </a:r>
          </a:p>
          <a:p>
            <a:endParaRPr lang="en-US" dirty="0"/>
          </a:p>
          <a:p>
            <a:r>
              <a:rPr lang="en-US" dirty="0"/>
              <a:t>Privacy info: </a:t>
            </a:r>
            <a:r>
              <a:rPr lang="en-US" dirty="0">
                <a:hlinkClick r:id="rId2"/>
              </a:rPr>
              <a:t>https://www.privacytools.io</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3781647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p:txBody>
          <a:bodyPr/>
          <a:lstStyle/>
          <a:p>
            <a:r>
              <a:rPr lang="en-US" dirty="0" smtClean="0"/>
              <a:t>You have a right to privacy</a:t>
            </a:r>
            <a:endParaRPr lang="en-US" dirty="0"/>
          </a:p>
          <a:p>
            <a:endParaRPr lang="en-US" dirty="0" smtClean="0"/>
          </a:p>
          <a:p>
            <a:r>
              <a:rPr lang="en-US" dirty="0" smtClean="0"/>
              <a:t>Tor is not perfect, but better than nothing</a:t>
            </a:r>
          </a:p>
          <a:p>
            <a:endParaRPr lang="en-US" dirty="0" smtClean="0"/>
          </a:p>
          <a:p>
            <a:r>
              <a:rPr lang="en-US" dirty="0" smtClean="0"/>
              <a:t>Safety in numbers, so run a relay</a:t>
            </a:r>
          </a:p>
          <a:p>
            <a:endParaRPr lang="en-US" dirty="0"/>
          </a:p>
          <a:p>
            <a:r>
              <a:rPr lang="en-US" dirty="0" smtClean="0"/>
              <a:t>Keep tor up-to-date</a:t>
            </a:r>
            <a:endParaRPr lang="en-US" dirty="0"/>
          </a:p>
        </p:txBody>
      </p:sp>
    </p:spTree>
    <p:extLst>
      <p:ext uri="{BB962C8B-B14F-4D97-AF65-F5344CB8AC3E}">
        <p14:creationId xmlns:p14="http://schemas.microsoft.com/office/powerpoint/2010/main" val="47077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cap="small" dirty="0" smtClean="0"/>
              <a:t>Privacy</a:t>
            </a:r>
            <a:br>
              <a:rPr lang="en-AU" cap="small" dirty="0" smtClean="0"/>
            </a:br>
            <a:r>
              <a:rPr lang="en-AU" cap="small" dirty="0" smtClean="0"/>
              <a:t>Demand Your Rights</a:t>
            </a:r>
            <a:endParaRPr lang="en-AU" cap="small" dirty="0"/>
          </a:p>
        </p:txBody>
      </p:sp>
    </p:spTree>
    <p:extLst>
      <p:ext uri="{BB962C8B-B14F-4D97-AF65-F5344CB8AC3E}">
        <p14:creationId xmlns:p14="http://schemas.microsoft.com/office/powerpoint/2010/main" val="55080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Sydney Platypus Appreciation Society</a:t>
            </a:r>
            <a:endParaRPr lang="en-US" dirty="0"/>
          </a:p>
        </p:txBody>
      </p:sp>
      <p:sp>
        <p:nvSpPr>
          <p:cNvPr id="3" name="Content Placeholder 2"/>
          <p:cNvSpPr>
            <a:spLocks noGrp="1"/>
          </p:cNvSpPr>
          <p:nvPr>
            <p:ph sz="quarter" idx="13"/>
          </p:nvPr>
        </p:nvSpPr>
        <p:spPr/>
        <p:txBody>
          <a:bodyPr/>
          <a:lstStyle/>
          <a:p>
            <a:r>
              <a:rPr lang="en-US" b="1" dirty="0" smtClean="0"/>
              <a:t>What: </a:t>
            </a:r>
            <a:br>
              <a:rPr lang="en-US" b="1" dirty="0" smtClean="0"/>
            </a:br>
            <a:r>
              <a:rPr lang="en-US" dirty="0" smtClean="0"/>
              <a:t>hands-on </a:t>
            </a:r>
            <a:r>
              <a:rPr lang="en-US" dirty="0" err="1" smtClean="0"/>
              <a:t>infosec</a:t>
            </a:r>
            <a:r>
              <a:rPr lang="en-US" dirty="0" smtClean="0"/>
              <a:t> conference</a:t>
            </a:r>
          </a:p>
          <a:p>
            <a:endParaRPr lang="en-US" dirty="0" smtClean="0"/>
          </a:p>
          <a:p>
            <a:r>
              <a:rPr lang="en-US" b="1" dirty="0" smtClean="0"/>
              <a:t>When: </a:t>
            </a:r>
            <a:br>
              <a:rPr lang="en-US" b="1" dirty="0" smtClean="0"/>
            </a:br>
            <a:r>
              <a:rPr lang="en-US" dirty="0" smtClean="0"/>
              <a:t>24 – 25 September 2016</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453" y="1587207"/>
            <a:ext cx="3532995" cy="4290065"/>
          </a:xfrm>
          <a:prstGeom prst="rect">
            <a:avLst/>
          </a:prstGeom>
        </p:spPr>
      </p:pic>
    </p:spTree>
    <p:extLst>
      <p:ext uri="{BB962C8B-B14F-4D97-AF65-F5344CB8AC3E}">
        <p14:creationId xmlns:p14="http://schemas.microsoft.com/office/powerpoint/2010/main" val="36738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Background info</a:t>
            </a:r>
          </a:p>
          <a:p>
            <a:endParaRPr lang="en-US" dirty="0" smtClean="0"/>
          </a:p>
          <a:p>
            <a:r>
              <a:rPr lang="en-US" dirty="0" smtClean="0"/>
              <a:t>How to use Tor properly for anonymity</a:t>
            </a:r>
          </a:p>
          <a:p>
            <a:endParaRPr lang="en-US" dirty="0"/>
          </a:p>
        </p:txBody>
      </p:sp>
    </p:spTree>
    <p:extLst>
      <p:ext uri="{BB962C8B-B14F-4D97-AF65-F5344CB8AC3E}">
        <p14:creationId xmlns:p14="http://schemas.microsoft.com/office/powerpoint/2010/main" val="285043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Tor</a:t>
            </a:r>
            <a:endParaRPr lang="en-US" dirty="0"/>
          </a:p>
        </p:txBody>
      </p:sp>
      <p:sp>
        <p:nvSpPr>
          <p:cNvPr id="3" name="Content Placeholder 2"/>
          <p:cNvSpPr>
            <a:spLocks noGrp="1"/>
          </p:cNvSpPr>
          <p:nvPr>
            <p:ph sz="quarter" idx="13"/>
          </p:nvPr>
        </p:nvSpPr>
        <p:spPr>
          <a:xfrm>
            <a:off x="609600" y="1600200"/>
            <a:ext cx="7924800" cy="4637112"/>
          </a:xfrm>
        </p:spPr>
        <p:txBody>
          <a:bodyPr>
            <a:normAutofit/>
          </a:bodyPr>
          <a:lstStyle/>
          <a:p>
            <a:r>
              <a:rPr lang="en-US" dirty="0" smtClean="0"/>
              <a:t>What it does: provide location anonymity</a:t>
            </a:r>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pPr marL="0" indent="0">
              <a:buNone/>
            </a:pPr>
            <a:endParaRPr lang="en-US" dirty="0"/>
          </a:p>
          <a:p>
            <a:r>
              <a:rPr lang="en-US" dirty="0" smtClean="0"/>
              <a:t>What it does not do: anything else</a:t>
            </a:r>
            <a:endParaRPr lang="en-US" dirty="0"/>
          </a:p>
        </p:txBody>
      </p:sp>
      <p:pic>
        <p:nvPicPr>
          <p:cNvPr id="4" name="Picture 2" descr="http://7.mshcdn.com/wp-content/uploads/2012/08/world-map-connected-600.jpg"/>
          <p:cNvPicPr>
            <a:picLocks noChangeAspect="1" noChangeArrowheads="1"/>
          </p:cNvPicPr>
          <p:nvPr/>
        </p:nvPicPr>
        <p:blipFill rotWithShape="1">
          <a:blip r:embed="rId3">
            <a:extLst>
              <a:ext uri="{28A0092B-C50C-407E-A947-70E740481C1C}">
                <a14:useLocalDpi xmlns:a14="http://schemas.microsoft.com/office/drawing/2010/main" val="0"/>
              </a:ext>
            </a:extLst>
          </a:blip>
          <a:srcRect t="8013" b="17751"/>
          <a:stretch/>
        </p:blipFill>
        <p:spPr bwMode="auto">
          <a:xfrm>
            <a:off x="961256" y="2132856"/>
            <a:ext cx="7139136"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0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You have a right to privacy</a:t>
            </a:r>
            <a:endParaRPr lang="en-US" dirty="0"/>
          </a:p>
        </p:txBody>
      </p:sp>
      <p:pic>
        <p:nvPicPr>
          <p:cNvPr id="4" name="Picture 10" descr="https://paulbernal.files.wordpress.com/2013/06/new-facebook-privacy-options.png?w=700"/>
          <p:cNvPicPr>
            <a:picLocks noChangeAspect="1" noChangeArrowheads="1"/>
          </p:cNvPicPr>
          <p:nvPr/>
        </p:nvPicPr>
        <p:blipFill rotWithShape="1">
          <a:blip r:embed="rId3">
            <a:extLst>
              <a:ext uri="{28A0092B-C50C-407E-A947-70E740481C1C}">
                <a14:useLocalDpi xmlns:a14="http://schemas.microsoft.com/office/drawing/2010/main" val="0"/>
              </a:ext>
            </a:extLst>
          </a:blip>
          <a:srcRect r="1818" b="2758"/>
          <a:stretch/>
        </p:blipFill>
        <p:spPr bwMode="auto">
          <a:xfrm>
            <a:off x="621904" y="2132856"/>
            <a:ext cx="7776864" cy="39604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7928" y="2708920"/>
            <a:ext cx="7272808" cy="576062"/>
          </a:xfrm>
          <a:prstGeom prst="rect">
            <a:avLst/>
          </a:prstGeom>
          <a:solidFill>
            <a:schemeClr val="tx1"/>
          </a:solidFill>
        </p:spPr>
        <p:txBody>
          <a:bodyPr vert="horz" lIns="0" tIns="0" rIns="0" bIns="0" rtlCol="0">
            <a:noAutofit/>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2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1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1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2200" kern="0" dirty="0" smtClean="0">
                <a:solidFill>
                  <a:schemeClr val="bg1"/>
                </a:solidFill>
                <a:latin typeface="Arial" panose="020B0604020202020204" pitchFamily="34" charset="0"/>
                <a:cs typeface="Arial" panose="020B0604020202020204" pitchFamily="34" charset="0"/>
              </a:rPr>
              <a:t>Screw lockout laws! Meetup @ my place</a:t>
            </a:r>
          </a:p>
        </p:txBody>
      </p:sp>
      <p:sp>
        <p:nvSpPr>
          <p:cNvPr id="7" name="Content Placeholder 2"/>
          <p:cNvSpPr txBox="1">
            <a:spLocks/>
          </p:cNvSpPr>
          <p:nvPr/>
        </p:nvSpPr>
        <p:spPr>
          <a:xfrm>
            <a:off x="4740929" y="4581128"/>
            <a:ext cx="2721735" cy="215825"/>
          </a:xfrm>
          <a:prstGeom prst="rect">
            <a:avLst/>
          </a:prstGeom>
          <a:solidFill>
            <a:schemeClr val="tx1"/>
          </a:solidFill>
        </p:spPr>
        <p:txBody>
          <a:bodyPr vert="horz" lIns="0" tIns="0" rIns="0" bIns="0" rtlCol="0" anchor="ctr"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2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1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1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1600" kern="0" dirty="0" smtClean="0">
                <a:solidFill>
                  <a:schemeClr val="bg1"/>
                </a:solidFill>
              </a:rPr>
              <a:t>Only me and the government</a:t>
            </a:r>
          </a:p>
        </p:txBody>
      </p:sp>
      <p:sp>
        <p:nvSpPr>
          <p:cNvPr id="8" name="Content Placeholder 2"/>
          <p:cNvSpPr txBox="1">
            <a:spLocks/>
          </p:cNvSpPr>
          <p:nvPr/>
        </p:nvSpPr>
        <p:spPr>
          <a:xfrm>
            <a:off x="4740929" y="4869160"/>
            <a:ext cx="2361695" cy="360040"/>
          </a:xfrm>
          <a:prstGeom prst="rect">
            <a:avLst/>
          </a:prstGeom>
          <a:solidFill>
            <a:schemeClr val="tx1"/>
          </a:solidFill>
        </p:spPr>
        <p:txBody>
          <a:bodyPr vert="horz" lIns="0" tIns="0" rIns="0" bIns="0" rtlCol="0" anchor="ctr"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2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1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1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1600" kern="0" dirty="0" smtClean="0">
                <a:solidFill>
                  <a:schemeClr val="bg1"/>
                </a:solidFill>
              </a:rPr>
              <a:t>Only the government</a:t>
            </a:r>
            <a:endParaRPr lang="en-US" sz="1600" kern="0" dirty="0">
              <a:solidFill>
                <a:schemeClr val="bg1"/>
              </a:solidFill>
            </a:endParaRPr>
          </a:p>
        </p:txBody>
      </p:sp>
      <p:pic>
        <p:nvPicPr>
          <p:cNvPr id="9" name="Picture 10" descr="https://paulbernal.files.wordpress.com/2013/06/new-facebook-privacy-options.png?w=700"/>
          <p:cNvPicPr>
            <a:picLocks noChangeAspect="1" noChangeArrowheads="1"/>
          </p:cNvPicPr>
          <p:nvPr/>
        </p:nvPicPr>
        <p:blipFill rotWithShape="1">
          <a:blip r:embed="rId3">
            <a:extLst>
              <a:ext uri="{28A0092B-C50C-407E-A947-70E740481C1C}">
                <a14:useLocalDpi xmlns:a14="http://schemas.microsoft.com/office/drawing/2010/main" val="0"/>
              </a:ext>
            </a:extLst>
          </a:blip>
          <a:srcRect l="75454" t="42433" r="15455" b="2758"/>
          <a:stretch/>
        </p:blipFill>
        <p:spPr bwMode="auto">
          <a:xfrm>
            <a:off x="7102624" y="3861048"/>
            <a:ext cx="792088" cy="223224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4726360" y="5373216"/>
            <a:ext cx="2926080" cy="288230"/>
          </a:xfrm>
          <a:prstGeom prst="rect">
            <a:avLst/>
          </a:prstGeom>
          <a:solidFill>
            <a:schemeClr val="tx1"/>
          </a:solidFill>
        </p:spPr>
        <p:txBody>
          <a:bodyPr vert="horz" lIns="0" tIns="0" rIns="0" bIns="0" rtlCol="0" anchor="ctr"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2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1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1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1600" kern="0" dirty="0" smtClean="0">
                <a:solidFill>
                  <a:schemeClr val="bg1"/>
                </a:solidFill>
              </a:rPr>
              <a:t>Close friends and the government</a:t>
            </a:r>
            <a:endParaRPr lang="en-US" sz="1600" kern="0" dirty="0">
              <a:solidFill>
                <a:schemeClr val="bg1"/>
              </a:solidFill>
            </a:endParaRPr>
          </a:p>
        </p:txBody>
      </p:sp>
      <p:sp>
        <p:nvSpPr>
          <p:cNvPr id="11" name="Content Placeholder 2"/>
          <p:cNvSpPr txBox="1">
            <a:spLocks/>
          </p:cNvSpPr>
          <p:nvPr/>
        </p:nvSpPr>
        <p:spPr>
          <a:xfrm>
            <a:off x="4726360" y="4292896"/>
            <a:ext cx="3017520" cy="216025"/>
          </a:xfrm>
          <a:prstGeom prst="rect">
            <a:avLst/>
          </a:prstGeom>
          <a:solidFill>
            <a:schemeClr val="tx1"/>
          </a:solidFill>
        </p:spPr>
        <p:txBody>
          <a:bodyPr vert="horz" lIns="0" tIns="0" rIns="0" bIns="0" rtlCol="0" anchor="ctr" anchorCtr="0">
            <a:noAutofit/>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2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1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1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1600" kern="0" dirty="0" smtClean="0">
                <a:solidFill>
                  <a:schemeClr val="bg1"/>
                </a:solidFill>
              </a:rPr>
              <a:t> Friends and the government</a:t>
            </a:r>
            <a:endParaRPr lang="en-US" sz="1600" kern="0" dirty="0">
              <a:solidFill>
                <a:schemeClr val="bg1"/>
              </a:solidFill>
            </a:endParaRPr>
          </a:p>
        </p:txBody>
      </p:sp>
      <p:sp>
        <p:nvSpPr>
          <p:cNvPr id="14" name="Title 1"/>
          <p:cNvSpPr>
            <a:spLocks noGrp="1"/>
          </p:cNvSpPr>
          <p:nvPr>
            <p:ph type="title"/>
          </p:nvPr>
        </p:nvSpPr>
        <p:spPr>
          <a:xfrm>
            <a:off x="609600" y="274638"/>
            <a:ext cx="7924800" cy="1143000"/>
          </a:xfrm>
        </p:spPr>
        <p:txBody>
          <a:bodyPr/>
          <a:lstStyle/>
          <a:p>
            <a:r>
              <a:rPr lang="en-US" dirty="0" smtClean="0"/>
              <a:t>Why Use Tor</a:t>
            </a:r>
            <a:endParaRPr lang="en-US" dirty="0"/>
          </a:p>
        </p:txBody>
      </p:sp>
    </p:spTree>
    <p:extLst>
      <p:ext uri="{BB962C8B-B14F-4D97-AF65-F5344CB8AC3E}">
        <p14:creationId xmlns:p14="http://schemas.microsoft.com/office/powerpoint/2010/main" val="383131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Tor Works</a:t>
            </a:r>
            <a:endParaRPr lang="en-US" dirty="0"/>
          </a:p>
        </p:txBody>
      </p:sp>
      <p:sp>
        <p:nvSpPr>
          <p:cNvPr id="3" name="Content Placeholder 2"/>
          <p:cNvSpPr>
            <a:spLocks noGrp="1"/>
          </p:cNvSpPr>
          <p:nvPr>
            <p:ph sz="quarter" idx="13"/>
          </p:nvPr>
        </p:nvSpPr>
        <p:spPr>
          <a:xfrm>
            <a:off x="249560" y="4653136"/>
            <a:ext cx="1226096" cy="648072"/>
          </a:xfrm>
        </p:spPr>
        <p:txBody>
          <a:bodyPr>
            <a:normAutofit fontScale="92500"/>
          </a:bodyPr>
          <a:lstStyle/>
          <a:p>
            <a:pPr marL="0" indent="0">
              <a:buNone/>
            </a:pPr>
            <a:r>
              <a:rPr lang="en-US" dirty="0" smtClean="0"/>
              <a:t>Platypus</a:t>
            </a:r>
            <a:endParaRPr lang="en-US" dirty="0"/>
          </a:p>
        </p:txBody>
      </p:sp>
      <p:pic>
        <p:nvPicPr>
          <p:cNvPr id="1026"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789040"/>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66384" y="4581128"/>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Website</a:t>
            </a:r>
            <a:endParaRPr lang="en-US" dirty="0"/>
          </a:p>
        </p:txBody>
      </p:sp>
      <p:pic>
        <p:nvPicPr>
          <p:cNvPr id="7"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9" y="3789040"/>
            <a:ext cx="936103" cy="89526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1691680" y="1417638"/>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452320" y="1412776"/>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80112" y="1407914"/>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35896" y="1403052"/>
            <a:ext cx="0" cy="4531642"/>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37890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2389717"/>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1" y="2389717"/>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2389717"/>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p:cNvSpPr txBox="1">
            <a:spLocks/>
          </p:cNvSpPr>
          <p:nvPr/>
        </p:nvSpPr>
        <p:spPr>
          <a:xfrm>
            <a:off x="1763689" y="1495507"/>
            <a:ext cx="1800199" cy="925381"/>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1,700</a:t>
            </a:r>
            <a:br>
              <a:rPr lang="en-US" dirty="0" smtClean="0"/>
            </a:br>
            <a:r>
              <a:rPr lang="en-US" dirty="0" smtClean="0"/>
              <a:t>Guard Relays</a:t>
            </a:r>
            <a:endParaRPr lang="en-US" dirty="0"/>
          </a:p>
        </p:txBody>
      </p:sp>
      <p:sp>
        <p:nvSpPr>
          <p:cNvPr id="28" name="Content Placeholder 2"/>
          <p:cNvSpPr txBox="1">
            <a:spLocks/>
          </p:cNvSpPr>
          <p:nvPr/>
        </p:nvSpPr>
        <p:spPr>
          <a:xfrm>
            <a:off x="4208040" y="-1899592"/>
            <a:ext cx="1226096"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Guard</a:t>
            </a:r>
            <a:endParaRPr lang="en-US" dirty="0"/>
          </a:p>
        </p:txBody>
      </p:sp>
      <p:sp>
        <p:nvSpPr>
          <p:cNvPr id="29" name="Content Placeholder 2"/>
          <p:cNvSpPr txBox="1">
            <a:spLocks/>
          </p:cNvSpPr>
          <p:nvPr/>
        </p:nvSpPr>
        <p:spPr>
          <a:xfrm>
            <a:off x="3707905" y="1556792"/>
            <a:ext cx="1872206" cy="6480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7,000</a:t>
            </a:r>
            <a:br>
              <a:rPr lang="en-US" dirty="0" smtClean="0"/>
            </a:br>
            <a:r>
              <a:rPr lang="en-US" dirty="0" smtClean="0"/>
              <a:t>Middle Relays</a:t>
            </a:r>
            <a:endParaRPr lang="en-US" dirty="0"/>
          </a:p>
        </p:txBody>
      </p:sp>
      <p:sp>
        <p:nvSpPr>
          <p:cNvPr id="30" name="Content Placeholder 2"/>
          <p:cNvSpPr txBox="1">
            <a:spLocks/>
          </p:cNvSpPr>
          <p:nvPr/>
        </p:nvSpPr>
        <p:spPr>
          <a:xfrm>
            <a:off x="5652121" y="1556792"/>
            <a:ext cx="1800199" cy="6480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900</a:t>
            </a:r>
            <a:br>
              <a:rPr lang="en-US" dirty="0" smtClean="0"/>
            </a:br>
            <a:r>
              <a:rPr lang="en-US" dirty="0" smtClean="0"/>
              <a:t>Exit Relays</a:t>
            </a:r>
            <a:endParaRPr lang="en-US" dirty="0"/>
          </a:p>
        </p:txBody>
      </p:sp>
      <p:cxnSp>
        <p:nvCxnSpPr>
          <p:cNvPr id="31" name="Straight Arrow Connector 30"/>
          <p:cNvCxnSpPr>
            <a:stCxn id="1026" idx="3"/>
            <a:endCxn id="22" idx="1"/>
          </p:cNvCxnSpPr>
          <p:nvPr/>
        </p:nvCxnSpPr>
        <p:spPr>
          <a:xfrm flipV="1">
            <a:off x="1259631" y="2837351"/>
            <a:ext cx="936105" cy="1399323"/>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0" idx="1"/>
          </p:cNvCxnSpPr>
          <p:nvPr/>
        </p:nvCxnSpPr>
        <p:spPr>
          <a:xfrm>
            <a:off x="3131839" y="2837351"/>
            <a:ext cx="1080122" cy="266429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48064" y="5445224"/>
            <a:ext cx="914400" cy="2198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7" idx="1"/>
          </p:cNvCxnSpPr>
          <p:nvPr/>
        </p:nvCxnSpPr>
        <p:spPr>
          <a:xfrm flipV="1">
            <a:off x="7020271" y="4236674"/>
            <a:ext cx="864098" cy="12085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691680" y="5949280"/>
            <a:ext cx="5760640" cy="9724"/>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91680" y="1403052"/>
            <a:ext cx="5760640" cy="9724"/>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Content Placeholder 2"/>
          <p:cNvSpPr txBox="1">
            <a:spLocks/>
          </p:cNvSpPr>
          <p:nvPr/>
        </p:nvSpPr>
        <p:spPr>
          <a:xfrm>
            <a:off x="3707904" y="6052401"/>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Tor Network</a:t>
            </a:r>
            <a:endParaRPr lang="en-US" dirty="0"/>
          </a:p>
        </p:txBody>
      </p:sp>
    </p:spTree>
    <p:extLst>
      <p:ext uri="{BB962C8B-B14F-4D97-AF65-F5344CB8AC3E}">
        <p14:creationId xmlns:p14="http://schemas.microsoft.com/office/powerpoint/2010/main" val="38530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 Bridge</a:t>
            </a:r>
            <a:endParaRPr lang="en-US" dirty="0"/>
          </a:p>
        </p:txBody>
      </p:sp>
      <p:sp>
        <p:nvSpPr>
          <p:cNvPr id="3" name="Content Placeholder 2"/>
          <p:cNvSpPr>
            <a:spLocks noGrp="1"/>
          </p:cNvSpPr>
          <p:nvPr>
            <p:ph sz="quarter" idx="13"/>
          </p:nvPr>
        </p:nvSpPr>
        <p:spPr>
          <a:xfrm>
            <a:off x="251520" y="4437112"/>
            <a:ext cx="1226096" cy="648072"/>
          </a:xfrm>
        </p:spPr>
        <p:txBody>
          <a:bodyPr>
            <a:normAutofit fontScale="92500"/>
          </a:bodyPr>
          <a:lstStyle/>
          <a:p>
            <a:pPr marL="0" indent="0">
              <a:buNone/>
            </a:pPr>
            <a:r>
              <a:rPr lang="en-US" dirty="0" smtClean="0"/>
              <a:t>Platypus</a:t>
            </a:r>
            <a:endParaRPr lang="en-US" dirty="0"/>
          </a:p>
        </p:txBody>
      </p:sp>
      <p:pic>
        <p:nvPicPr>
          <p:cNvPr id="1026"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573016"/>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66384" y="4437112"/>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Website</a:t>
            </a:r>
            <a:endParaRPr lang="en-US" dirty="0"/>
          </a:p>
        </p:txBody>
      </p:sp>
      <p:pic>
        <p:nvPicPr>
          <p:cNvPr id="7"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9" y="3573016"/>
            <a:ext cx="936103" cy="89526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2987824" y="1417638"/>
            <a:ext cx="0" cy="4531642"/>
          </a:xfrm>
          <a:prstGeom prst="line">
            <a:avLst/>
          </a:prstGeom>
          <a:ln w="762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24328" y="1412776"/>
            <a:ext cx="0" cy="4531642"/>
          </a:xfrm>
          <a:prstGeom prst="line">
            <a:avLst/>
          </a:prstGeom>
          <a:ln w="762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012160" y="1407914"/>
            <a:ext cx="0" cy="4531642"/>
          </a:xfrm>
          <a:prstGeom prst="line">
            <a:avLst/>
          </a:prstGeom>
          <a:ln w="762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499992" y="1403052"/>
            <a:ext cx="0" cy="4531642"/>
          </a:xfrm>
          <a:prstGeom prst="line">
            <a:avLst/>
          </a:prstGeom>
          <a:ln w="762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3573016"/>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573016"/>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3" y="3573016"/>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3" y="5054013"/>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19888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988840"/>
            <a:ext cx="936103" cy="8952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3" y="1988840"/>
            <a:ext cx="936103" cy="895267"/>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p:cNvSpPr txBox="1">
            <a:spLocks/>
          </p:cNvSpPr>
          <p:nvPr/>
        </p:nvSpPr>
        <p:spPr>
          <a:xfrm>
            <a:off x="3275856" y="1484784"/>
            <a:ext cx="1080120"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Guard</a:t>
            </a:r>
            <a:endParaRPr lang="en-US" dirty="0"/>
          </a:p>
        </p:txBody>
      </p:sp>
      <p:sp>
        <p:nvSpPr>
          <p:cNvPr id="29" name="Content Placeholder 2"/>
          <p:cNvSpPr txBox="1">
            <a:spLocks/>
          </p:cNvSpPr>
          <p:nvPr/>
        </p:nvSpPr>
        <p:spPr>
          <a:xfrm>
            <a:off x="4355978" y="1484784"/>
            <a:ext cx="1872206"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Middle</a:t>
            </a:r>
            <a:endParaRPr lang="en-US" dirty="0"/>
          </a:p>
        </p:txBody>
      </p:sp>
      <p:sp>
        <p:nvSpPr>
          <p:cNvPr id="30" name="Content Placeholder 2"/>
          <p:cNvSpPr txBox="1">
            <a:spLocks/>
          </p:cNvSpPr>
          <p:nvPr/>
        </p:nvSpPr>
        <p:spPr>
          <a:xfrm>
            <a:off x="6228184" y="1484784"/>
            <a:ext cx="1152128"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t>Exit</a:t>
            </a:r>
            <a:endParaRPr lang="en-US" dirty="0"/>
          </a:p>
        </p:txBody>
      </p:sp>
      <p:cxnSp>
        <p:nvCxnSpPr>
          <p:cNvPr id="31" name="Straight Arrow Connector 30"/>
          <p:cNvCxnSpPr>
            <a:endCxn id="22" idx="1"/>
          </p:cNvCxnSpPr>
          <p:nvPr/>
        </p:nvCxnSpPr>
        <p:spPr>
          <a:xfrm flipV="1">
            <a:off x="2627782" y="2436474"/>
            <a:ext cx="648074" cy="1625013"/>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0" idx="1"/>
          </p:cNvCxnSpPr>
          <p:nvPr/>
        </p:nvCxnSpPr>
        <p:spPr>
          <a:xfrm>
            <a:off x="4211959" y="2436474"/>
            <a:ext cx="576065" cy="3065173"/>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24128" y="5445224"/>
            <a:ext cx="548640" cy="2198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3"/>
          </p:cNvCxnSpPr>
          <p:nvPr/>
        </p:nvCxnSpPr>
        <p:spPr>
          <a:xfrm flipV="1">
            <a:off x="7236296" y="3933057"/>
            <a:ext cx="648073" cy="15685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ttp://www.clker.com/cliparts/E/e/O/w/p/G/happy-computer-screen-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613853"/>
            <a:ext cx="936103" cy="89526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p:nvPr/>
        </p:nvCxnSpPr>
        <p:spPr>
          <a:xfrm>
            <a:off x="1187624" y="3929855"/>
            <a:ext cx="594360" cy="2198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p:cNvSpPr txBox="1">
            <a:spLocks/>
          </p:cNvSpPr>
          <p:nvPr/>
        </p:nvSpPr>
        <p:spPr>
          <a:xfrm>
            <a:off x="1729273" y="4440953"/>
            <a:ext cx="1226096"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solidFill>
                  <a:srgbClr val="FFFF00"/>
                </a:solidFill>
              </a:rPr>
              <a:t>Bridge</a:t>
            </a:r>
            <a:endParaRPr lang="en-US"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3645024"/>
            <a:ext cx="934143" cy="896015"/>
          </a:xfrm>
          <a:prstGeom prst="rect">
            <a:avLst/>
          </a:prstGeom>
        </p:spPr>
      </p:pic>
      <p:cxnSp>
        <p:nvCxnSpPr>
          <p:cNvPr id="36" name="Straight Connector 35"/>
          <p:cNvCxnSpPr/>
          <p:nvPr/>
        </p:nvCxnSpPr>
        <p:spPr>
          <a:xfrm>
            <a:off x="2987824" y="5949280"/>
            <a:ext cx="4536504" cy="14586"/>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87824" y="1398190"/>
            <a:ext cx="4536504" cy="14586"/>
          </a:xfrm>
          <a:prstGeom prst="line">
            <a:avLst/>
          </a:prstGeom>
          <a:ln w="762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4427984" y="6052401"/>
            <a:ext cx="2018184" cy="64807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1pPr>
            <a:lvl2pPr marL="742950" indent="-28575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2pPr>
            <a:lvl3pPr marL="11430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3pPr>
            <a:lvl4pPr marL="16002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4pPr>
            <a:lvl5pPr marL="2057400" indent="-228600" algn="l" defTabSz="914400" rtl="0" eaLnBrk="1" latinLnBrk="0" hangingPunct="1">
              <a:lnSpc>
                <a:spcPct val="100000"/>
              </a:lnSpc>
              <a:spcBef>
                <a:spcPct val="20000"/>
              </a:spcBef>
              <a:spcAft>
                <a:spcPts val="600"/>
              </a:spcAft>
              <a:buClr>
                <a:srgbClr val="00B050"/>
              </a:buClr>
              <a:buFont typeface="Wingdings" panose="05000000000000000000" pitchFamily="2" charset="2"/>
              <a:buChar char="§"/>
              <a:defRPr sz="2200" kern="1200" spc="30" baseline="0">
                <a:solidFill>
                  <a:schemeClr val="tx1"/>
                </a:solidFill>
                <a:latin typeface="Dotum" panose="020B0600000101010101" pitchFamily="34" charset="-127"/>
                <a:ea typeface="Dotum" panose="020B0600000101010101" pitchFamily="34" charset="-127"/>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Wingdings" panose="05000000000000000000" pitchFamily="2" charset="2"/>
              <a:buNone/>
            </a:pPr>
            <a:r>
              <a:rPr lang="en-US" dirty="0" smtClean="0"/>
              <a:t>Tor Network</a:t>
            </a:r>
            <a:endParaRPr lang="en-US" dirty="0"/>
          </a:p>
        </p:txBody>
      </p:sp>
    </p:spTree>
    <p:extLst>
      <p:ext uri="{BB962C8B-B14F-4D97-AF65-F5344CB8AC3E}">
        <p14:creationId xmlns:p14="http://schemas.microsoft.com/office/powerpoint/2010/main" val="169111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 Browser [Demo]</a:t>
            </a:r>
            <a:endParaRPr lang="en-US" dirty="0"/>
          </a:p>
        </p:txBody>
      </p:sp>
      <p:sp>
        <p:nvSpPr>
          <p:cNvPr id="3" name="Content Placeholder 2"/>
          <p:cNvSpPr>
            <a:spLocks noGrp="1"/>
          </p:cNvSpPr>
          <p:nvPr>
            <p:ph sz="quarter" idx="13"/>
          </p:nvPr>
        </p:nvSpPr>
        <p:spPr/>
        <p:txBody>
          <a:bodyPr/>
          <a:lstStyle/>
          <a:p>
            <a:r>
              <a:rPr lang="en-US" dirty="0" smtClean="0"/>
              <a:t>Download to USB via VPN; or use Tails</a:t>
            </a:r>
          </a:p>
        </p:txBody>
      </p:sp>
      <p:pic>
        <p:nvPicPr>
          <p:cNvPr id="2050" name="Picture 2" descr="http://percontor.org.uk/wordpress/wp-content/uploads/2014/06/Tails-Tor-WindowsXP.png"/>
          <p:cNvPicPr>
            <a:picLocks noChangeAspect="1" noChangeArrowheads="1"/>
          </p:cNvPicPr>
          <p:nvPr/>
        </p:nvPicPr>
        <p:blipFill rotWithShape="1">
          <a:blip r:embed="rId3">
            <a:extLst>
              <a:ext uri="{28A0092B-C50C-407E-A947-70E740481C1C}">
                <a14:useLocalDpi xmlns:a14="http://schemas.microsoft.com/office/drawing/2010/main" val="0"/>
              </a:ext>
            </a:extLst>
          </a:blip>
          <a:srcRect r="144"/>
          <a:stretch/>
        </p:blipFill>
        <p:spPr bwMode="auto">
          <a:xfrm>
            <a:off x="827584" y="2127845"/>
            <a:ext cx="7418784"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81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 Not’s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Change default configurations</a:t>
            </a:r>
          </a:p>
          <a:p>
            <a:endParaRPr lang="en-US" dirty="0" smtClean="0"/>
          </a:p>
          <a:p>
            <a:r>
              <a:rPr lang="en-US" dirty="0" smtClean="0"/>
              <a:t>Use other browsers at the same time</a:t>
            </a:r>
          </a:p>
          <a:p>
            <a:endParaRPr lang="en-US" dirty="0"/>
          </a:p>
          <a:p>
            <a:r>
              <a:rPr lang="en-US" dirty="0" smtClean="0"/>
              <a:t>Open downloaded files </a:t>
            </a:r>
            <a:r>
              <a:rPr lang="en-US" b="1" dirty="0" smtClean="0"/>
              <a:t>online</a:t>
            </a:r>
          </a:p>
          <a:p>
            <a:endParaRPr lang="en-US" dirty="0" smtClean="0"/>
          </a:p>
          <a:p>
            <a:r>
              <a:rPr lang="en-US" dirty="0"/>
              <a:t>P</a:t>
            </a:r>
            <a:r>
              <a:rPr lang="en-US" dirty="0" smtClean="0"/>
              <a:t>rovide personal information</a:t>
            </a:r>
          </a:p>
          <a:p>
            <a:endParaRPr lang="en-US" dirty="0"/>
          </a:p>
          <a:p>
            <a:r>
              <a:rPr lang="en-US" dirty="0"/>
              <a:t>Torrent</a:t>
            </a:r>
          </a:p>
        </p:txBody>
      </p:sp>
    </p:spTree>
    <p:extLst>
      <p:ext uri="{BB962C8B-B14F-4D97-AF65-F5344CB8AC3E}">
        <p14:creationId xmlns:p14="http://schemas.microsoft.com/office/powerpoint/2010/main" val="156753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Custom 1">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00B050"/>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27460</TotalTime>
  <Words>1292</Words>
  <Application>Microsoft Office PowerPoint</Application>
  <PresentationFormat>On-screen Show (4:3)</PresentationFormat>
  <Paragraphs>176</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Dotum</vt:lpstr>
      <vt:lpstr>ＭＳ Ｐゴシック</vt:lpstr>
      <vt:lpstr>Arial</vt:lpstr>
      <vt:lpstr>Arial Narrow</vt:lpstr>
      <vt:lpstr>Calibri</vt:lpstr>
      <vt:lpstr>Wingdings</vt:lpstr>
      <vt:lpstr>Horizon</vt:lpstr>
      <vt:lpstr>Anonymity With  Tor</vt:lpstr>
      <vt:lpstr>Sydney Platypus Appreciation Society</vt:lpstr>
      <vt:lpstr>Agenda</vt:lpstr>
      <vt:lpstr>What is Tor</vt:lpstr>
      <vt:lpstr>Why Use Tor</vt:lpstr>
      <vt:lpstr>How Tor Works</vt:lpstr>
      <vt:lpstr>Use a Bridge</vt:lpstr>
      <vt:lpstr>Tor Browser [Demo]</vt:lpstr>
      <vt:lpstr>The Do Not’s</vt:lpstr>
      <vt:lpstr>Don’t Use Windows</vt:lpstr>
      <vt:lpstr>Setup A Relay [Demo]</vt:lpstr>
      <vt:lpstr>Not A Silver Bullet</vt:lpstr>
      <vt:lpstr>Hidden Services</vt:lpstr>
      <vt:lpstr>Other Alternatives</vt:lpstr>
      <vt:lpstr>Summary</vt:lpstr>
      <vt:lpstr>Privacy Demand Your Rights</vt:lpstr>
    </vt:vector>
  </TitlesOfParts>
  <Company>RBA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 Lily</dc:creator>
  <cp:lastModifiedBy>Lily</cp:lastModifiedBy>
  <cp:revision>242</cp:revision>
  <dcterms:created xsi:type="dcterms:W3CDTF">2015-12-23T22:01:08Z</dcterms:created>
  <dcterms:modified xsi:type="dcterms:W3CDTF">2016-03-15T08:01:25Z</dcterms:modified>
</cp:coreProperties>
</file>