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369" r:id="rId2"/>
    <p:sldId id="370" r:id="rId3"/>
    <p:sldId id="371" r:id="rId4"/>
    <p:sldId id="259" r:id="rId5"/>
    <p:sldId id="286" r:id="rId6"/>
    <p:sldId id="287" r:id="rId7"/>
    <p:sldId id="323" r:id="rId8"/>
    <p:sldId id="324" r:id="rId9"/>
    <p:sldId id="322" r:id="rId10"/>
    <p:sldId id="288" r:id="rId11"/>
    <p:sldId id="289" r:id="rId12"/>
    <p:sldId id="325" r:id="rId13"/>
    <p:sldId id="326" r:id="rId14"/>
    <p:sldId id="327" r:id="rId15"/>
    <p:sldId id="328" r:id="rId16"/>
    <p:sldId id="363" r:id="rId17"/>
    <p:sldId id="365" r:id="rId18"/>
    <p:sldId id="364" r:id="rId19"/>
    <p:sldId id="366" r:id="rId20"/>
    <p:sldId id="368" r:id="rId21"/>
    <p:sldId id="290" r:id="rId22"/>
    <p:sldId id="329" r:id="rId23"/>
    <p:sldId id="291" r:id="rId24"/>
    <p:sldId id="330" r:id="rId25"/>
    <p:sldId id="332" r:id="rId26"/>
    <p:sldId id="333" r:id="rId27"/>
    <p:sldId id="344" r:id="rId28"/>
    <p:sldId id="334" r:id="rId29"/>
    <p:sldId id="345" r:id="rId30"/>
    <p:sldId id="346" r:id="rId31"/>
    <p:sldId id="347" r:id="rId32"/>
    <p:sldId id="360" r:id="rId33"/>
    <p:sldId id="362" r:id="rId34"/>
    <p:sldId id="361" r:id="rId35"/>
    <p:sldId id="348" r:id="rId36"/>
    <p:sldId id="335" r:id="rId37"/>
    <p:sldId id="336" r:id="rId38"/>
    <p:sldId id="337" r:id="rId39"/>
    <p:sldId id="350" r:id="rId40"/>
    <p:sldId id="338" r:id="rId41"/>
    <p:sldId id="340" r:id="rId42"/>
    <p:sldId id="351" r:id="rId43"/>
    <p:sldId id="352" r:id="rId44"/>
    <p:sldId id="341" r:id="rId45"/>
    <p:sldId id="342" r:id="rId46"/>
    <p:sldId id="343" r:id="rId47"/>
    <p:sldId id="353" r:id="rId48"/>
    <p:sldId id="354" r:id="rId49"/>
    <p:sldId id="355" r:id="rId50"/>
    <p:sldId id="356" r:id="rId51"/>
    <p:sldId id="357" r:id="rId52"/>
    <p:sldId id="264" r:id="rId5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9400C8"/>
    <a:srgbClr val="9900CC"/>
    <a:srgbClr val="F0C5FF"/>
    <a:srgbClr val="00CC00"/>
    <a:srgbClr val="F3D3FF"/>
    <a:srgbClr val="660033"/>
    <a:srgbClr val="EF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4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96124-2D2A-4F64-9575-D8C9552AF7E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uk-UA"/>
        </a:p>
      </dgm:t>
    </dgm:pt>
    <dgm:pt modelId="{BC1ED5CE-3E88-44B3-9967-5196D189A937}">
      <dgm:prSet custT="1"/>
      <dgm:spPr/>
      <dgm:t>
        <a:bodyPr/>
        <a:lstStyle/>
        <a:p>
          <a:pPr rtl="0"/>
          <a:r>
            <a:rPr lang="uk-UA" sz="2000" dirty="0" smtClean="0"/>
            <a:t>Бінарний файл являє собою послідовність однотипних компонентів. </a:t>
          </a:r>
          <a:endParaRPr lang="uk-UA" sz="2000" dirty="0"/>
        </a:p>
      </dgm:t>
    </dgm:pt>
    <dgm:pt modelId="{D60BF8FF-6B48-4362-9260-F509404E1830}" type="parTrans" cxnId="{A1BDBE73-9C48-4D9C-816C-6DECF9FD3EAE}">
      <dgm:prSet/>
      <dgm:spPr/>
      <dgm:t>
        <a:bodyPr/>
        <a:lstStyle/>
        <a:p>
          <a:endParaRPr lang="uk-UA" sz="2000"/>
        </a:p>
      </dgm:t>
    </dgm:pt>
    <dgm:pt modelId="{9911A155-4E03-4636-9ED4-E2464AE1D2DD}" type="sibTrans" cxnId="{A1BDBE73-9C48-4D9C-816C-6DECF9FD3EAE}">
      <dgm:prSet/>
      <dgm:spPr/>
      <dgm:t>
        <a:bodyPr/>
        <a:lstStyle/>
        <a:p>
          <a:endParaRPr lang="uk-UA" sz="2000"/>
        </a:p>
      </dgm:t>
    </dgm:pt>
    <dgm:pt modelId="{5AE4329D-C951-4C17-A8EB-7E694895E748}">
      <dgm:prSet custT="1"/>
      <dgm:spPr/>
      <dgm:t>
        <a:bodyPr/>
        <a:lstStyle/>
        <a:p>
          <a:pPr rtl="0"/>
          <a:r>
            <a:rPr lang="uk-UA" sz="2000" dirty="0" smtClean="0"/>
            <a:t>Компоненти бінарного файлу нумеруються, але їхня кількість не є відомою наперед, як у масивах. </a:t>
          </a:r>
          <a:endParaRPr lang="uk-UA" sz="2000" dirty="0"/>
        </a:p>
      </dgm:t>
    </dgm:pt>
    <dgm:pt modelId="{CABA5FF6-4D53-4A01-9CF5-027BE4C0C716}" type="parTrans" cxnId="{D413B656-3761-449D-B1AC-101A21667CA6}">
      <dgm:prSet/>
      <dgm:spPr/>
      <dgm:t>
        <a:bodyPr/>
        <a:lstStyle/>
        <a:p>
          <a:endParaRPr lang="uk-UA" sz="2000"/>
        </a:p>
      </dgm:t>
    </dgm:pt>
    <dgm:pt modelId="{707F4DEA-21F3-4DAF-9240-FBF66E51669D}" type="sibTrans" cxnId="{D413B656-3761-449D-B1AC-101A21667CA6}">
      <dgm:prSet/>
      <dgm:spPr/>
      <dgm:t>
        <a:bodyPr/>
        <a:lstStyle/>
        <a:p>
          <a:endParaRPr lang="uk-UA" sz="2000"/>
        </a:p>
      </dgm:t>
    </dgm:pt>
    <dgm:pt modelId="{D939916C-E184-48FF-8426-7CBF912BAAF5}">
      <dgm:prSet custT="1"/>
      <dgm:spPr/>
      <dgm:t>
        <a:bodyPr/>
        <a:lstStyle/>
        <a:p>
          <a:pPr rtl="0"/>
          <a:r>
            <a:rPr lang="uk-UA" sz="2000" dirty="0" smtClean="0"/>
            <a:t>Нумерація компонентів починається з нуля. Між компонентами не записується жодних роздільників. </a:t>
          </a:r>
          <a:endParaRPr lang="uk-UA" sz="2000" dirty="0"/>
        </a:p>
      </dgm:t>
    </dgm:pt>
    <dgm:pt modelId="{4E4C4E00-EA50-4A26-A556-BD20FE66DE95}" type="parTrans" cxnId="{7CDD1867-BF6A-45E9-9276-17CA56E98612}">
      <dgm:prSet/>
      <dgm:spPr/>
      <dgm:t>
        <a:bodyPr/>
        <a:lstStyle/>
        <a:p>
          <a:endParaRPr lang="uk-UA" sz="2000"/>
        </a:p>
      </dgm:t>
    </dgm:pt>
    <dgm:pt modelId="{80A47EA3-ADCA-4586-8FDB-B381B2A01C60}" type="sibTrans" cxnId="{7CDD1867-BF6A-45E9-9276-17CA56E98612}">
      <dgm:prSet/>
      <dgm:spPr/>
      <dgm:t>
        <a:bodyPr/>
        <a:lstStyle/>
        <a:p>
          <a:endParaRPr lang="uk-UA" sz="2000"/>
        </a:p>
      </dgm:t>
    </dgm:pt>
    <dgm:pt modelId="{A4B7363D-F164-4BDF-86A0-CB3A93780F2D}">
      <dgm:prSet custT="1"/>
      <dgm:spPr/>
      <dgm:t>
        <a:bodyPr/>
        <a:lstStyle/>
        <a:p>
          <a:pPr rtl="0"/>
          <a:r>
            <a:rPr lang="uk-UA" sz="2000" smtClean="0"/>
            <a:t>Такого поняття, як рядок, а відтак, і маркер кінця рядка, для бінарних файлів не існує. </a:t>
          </a:r>
          <a:endParaRPr lang="uk-UA" sz="2000"/>
        </a:p>
      </dgm:t>
    </dgm:pt>
    <dgm:pt modelId="{E3849D5A-51AF-40C3-B8BD-97088BBBD580}" type="parTrans" cxnId="{72BD3C6D-7192-4106-A1DF-5BFC62E0445F}">
      <dgm:prSet/>
      <dgm:spPr/>
      <dgm:t>
        <a:bodyPr/>
        <a:lstStyle/>
        <a:p>
          <a:endParaRPr lang="uk-UA" sz="2000"/>
        </a:p>
      </dgm:t>
    </dgm:pt>
    <dgm:pt modelId="{8840C261-DB15-45F9-B406-91596A600E21}" type="sibTrans" cxnId="{72BD3C6D-7192-4106-A1DF-5BFC62E0445F}">
      <dgm:prSet/>
      <dgm:spPr/>
      <dgm:t>
        <a:bodyPr/>
        <a:lstStyle/>
        <a:p>
          <a:endParaRPr lang="uk-UA" sz="2000"/>
        </a:p>
      </dgm:t>
    </dgm:pt>
    <dgm:pt modelId="{1BF8F975-CB52-447B-A86D-4F6FBDD6C6CA}">
      <dgm:prSet custT="1"/>
      <dgm:spPr/>
      <dgm:t>
        <a:bodyPr/>
        <a:lstStyle/>
        <a:p>
          <a:pPr rtl="0"/>
          <a:r>
            <a:rPr lang="uk-UA" sz="2000" dirty="0" smtClean="0"/>
            <a:t>Бінарні файли мають переваги: вони швидше обробляються комп’ютером і економлять його пам’ять. </a:t>
          </a:r>
          <a:endParaRPr lang="uk-UA" sz="2000" dirty="0"/>
        </a:p>
      </dgm:t>
    </dgm:pt>
    <dgm:pt modelId="{8CB4E4B1-70F7-4CC9-8ADE-0C5BB16BF53E}" type="parTrans" cxnId="{E4CA9F39-D8BC-4289-BD5C-67A0E8DF4078}">
      <dgm:prSet/>
      <dgm:spPr/>
      <dgm:t>
        <a:bodyPr/>
        <a:lstStyle/>
        <a:p>
          <a:endParaRPr lang="uk-UA" sz="2000"/>
        </a:p>
      </dgm:t>
    </dgm:pt>
    <dgm:pt modelId="{24DAAC39-A966-4DE7-AB91-E9E6CD60F856}" type="sibTrans" cxnId="{E4CA9F39-D8BC-4289-BD5C-67A0E8DF4078}">
      <dgm:prSet/>
      <dgm:spPr/>
      <dgm:t>
        <a:bodyPr/>
        <a:lstStyle/>
        <a:p>
          <a:endParaRPr lang="uk-UA" sz="2000"/>
        </a:p>
      </dgm:t>
    </dgm:pt>
    <dgm:pt modelId="{0360AD4C-DB90-450C-A13D-568C22D4DD8F}" type="pres">
      <dgm:prSet presAssocID="{FF396124-2D2A-4F64-9575-D8C9552AF7E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uk-UA"/>
        </a:p>
      </dgm:t>
    </dgm:pt>
    <dgm:pt modelId="{BAEE21B5-4755-468F-ACE7-7F2FA0E27383}" type="pres">
      <dgm:prSet presAssocID="{BC1ED5CE-3E88-44B3-9967-5196D189A937}" presName="composite" presStyleCnt="0"/>
      <dgm:spPr/>
    </dgm:pt>
    <dgm:pt modelId="{A8BB84CD-0E2B-4941-818C-A2876C0C2828}" type="pres">
      <dgm:prSet presAssocID="{BC1ED5CE-3E88-44B3-9967-5196D189A937}" presName="rect1" presStyleLbl="trAlignAcc1" presStyleIdx="0" presStyleCnt="5" custLinFactNeighborX="147" custLinFactNeighborY="-3897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F5A93B68-B42A-423A-AEC6-995C937D73D8}" type="pres">
      <dgm:prSet presAssocID="{BC1ED5CE-3E88-44B3-9967-5196D189A937}" presName="rect2" presStyleLbl="fgImgPlace1" presStyleIdx="0" presStyleCnt="5" custLinFactNeighborX="-26221" custLinFactNeighborY="-2336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DBA9BFC1-1135-440A-8A2B-7C97297434E9}" type="pres">
      <dgm:prSet presAssocID="{9911A155-4E03-4636-9ED4-E2464AE1D2DD}" presName="sibTrans" presStyleCnt="0"/>
      <dgm:spPr/>
    </dgm:pt>
    <dgm:pt modelId="{12CC788D-48C9-4C71-86A7-D85C52FE33A3}" type="pres">
      <dgm:prSet presAssocID="{5AE4329D-C951-4C17-A8EB-7E694895E748}" presName="composite" presStyleCnt="0"/>
      <dgm:spPr/>
    </dgm:pt>
    <dgm:pt modelId="{CBEF8776-576A-446B-BE09-F5DFA6488546}" type="pres">
      <dgm:prSet presAssocID="{5AE4329D-C951-4C17-A8EB-7E694895E748}" presName="rect1" presStyleLbl="trAlignAcc1" presStyleIdx="1" presStyleCnt="5" custScaleY="131551" custLinFactNeighborX="-638" custLinFactNeighborY="-38978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E1D00439-698A-4CAD-9591-F28EC60F84ED}" type="pres">
      <dgm:prSet presAssocID="{5AE4329D-C951-4C17-A8EB-7E694895E748}" presName="rect2" presStyleLbl="fgImgPlace1" presStyleIdx="1" presStyleCnt="5" custLinFactNeighborX="-2247" custLinFactNeighborY="-2336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EF8FD2EA-0CE2-475B-9E22-68CB25427EF3}" type="pres">
      <dgm:prSet presAssocID="{707F4DEA-21F3-4DAF-9240-FBF66E51669D}" presName="sibTrans" presStyleCnt="0"/>
      <dgm:spPr/>
    </dgm:pt>
    <dgm:pt modelId="{BC5CB8D5-889F-4361-9E28-AD7835ACBC86}" type="pres">
      <dgm:prSet presAssocID="{D939916C-E184-48FF-8426-7CBF912BAAF5}" presName="composite" presStyleCnt="0"/>
      <dgm:spPr/>
    </dgm:pt>
    <dgm:pt modelId="{73217BD2-0353-42F9-9491-60BC7A141C00}" type="pres">
      <dgm:prSet presAssocID="{D939916C-E184-48FF-8426-7CBF912BAAF5}" presName="rect1" presStyleLbl="trAlignAcc1" presStyleIdx="2" presStyleCnt="5" custScaleX="97158" custScaleY="123847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C50E86EE-AEDF-4EA1-BCE1-DA7A2A462B7E}" type="pres">
      <dgm:prSet presAssocID="{D939916C-E184-48FF-8426-7CBF912BAAF5}" presName="rect2" presStyleLbl="fgImgPlace1" presStyleIdx="2" presStyleCnt="5" custLinFactNeighborX="-35075" custLinFactNeighborY="173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solidFill>
            <a:schemeClr val="tx1"/>
          </a:solidFill>
        </a:ln>
      </dgm:spPr>
    </dgm:pt>
    <dgm:pt modelId="{BD92CEC8-4489-424D-91E3-0B733423CE1B}" type="pres">
      <dgm:prSet presAssocID="{80A47EA3-ADCA-4586-8FDB-B381B2A01C60}" presName="sibTrans" presStyleCnt="0"/>
      <dgm:spPr/>
    </dgm:pt>
    <dgm:pt modelId="{23A7AF6F-9EA9-4ABA-AF88-E68291851472}" type="pres">
      <dgm:prSet presAssocID="{A4B7363D-F164-4BDF-86A0-CB3A93780F2D}" presName="composite" presStyleCnt="0"/>
      <dgm:spPr/>
    </dgm:pt>
    <dgm:pt modelId="{B057228D-2DAD-4C50-AD1C-9FAAC1FD44B2}" type="pres">
      <dgm:prSet presAssocID="{A4B7363D-F164-4BDF-86A0-CB3A93780F2D}" presName="rect1" presStyleLbl="tr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0CC8318-C4EA-4B53-9149-FF8099413967}" type="pres">
      <dgm:prSet presAssocID="{A4B7363D-F164-4BDF-86A0-CB3A93780F2D}" presName="rect2" presStyleLbl="fgImgPlace1" presStyleIdx="3" presStyleCnt="5" custLinFactNeighborX="-500" custLinFactNeighborY="11949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1005040F-C8BD-4352-BFDA-BD3DBE2AEBA0}" type="pres">
      <dgm:prSet presAssocID="{8840C261-DB15-45F9-B406-91596A600E21}" presName="sibTrans" presStyleCnt="0"/>
      <dgm:spPr/>
    </dgm:pt>
    <dgm:pt modelId="{A87A2FBD-0B78-4B63-ACC2-FB7BC4A905E6}" type="pres">
      <dgm:prSet presAssocID="{1BF8F975-CB52-447B-A86D-4F6FBDD6C6CA}" presName="composite" presStyleCnt="0"/>
      <dgm:spPr/>
    </dgm:pt>
    <dgm:pt modelId="{E5AAC76D-510C-4FC9-8B83-E07CA8D0D879}" type="pres">
      <dgm:prSet presAssocID="{1BF8F975-CB52-447B-A86D-4F6FBDD6C6CA}" presName="rect1" presStyleLbl="tr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uk-UA"/>
        </a:p>
      </dgm:t>
    </dgm:pt>
    <dgm:pt modelId="{305F83CF-D8F4-4879-8905-48B0AE07C99C}" type="pres">
      <dgm:prSet presAssocID="{1BF8F975-CB52-447B-A86D-4F6FBDD6C6CA}" presName="rect2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</dgm:ptLst>
  <dgm:cxnLst>
    <dgm:cxn modelId="{72BD3C6D-7192-4106-A1DF-5BFC62E0445F}" srcId="{FF396124-2D2A-4F64-9575-D8C9552AF7E9}" destId="{A4B7363D-F164-4BDF-86A0-CB3A93780F2D}" srcOrd="3" destOrd="0" parTransId="{E3849D5A-51AF-40C3-B8BD-97088BBBD580}" sibTransId="{8840C261-DB15-45F9-B406-91596A600E21}"/>
    <dgm:cxn modelId="{34A6B223-9222-480A-A425-ADC5434E18DC}" type="presOf" srcId="{1BF8F975-CB52-447B-A86D-4F6FBDD6C6CA}" destId="{E5AAC76D-510C-4FC9-8B83-E07CA8D0D879}" srcOrd="0" destOrd="0" presId="urn:microsoft.com/office/officeart/2008/layout/PictureStrips"/>
    <dgm:cxn modelId="{E4CA9F39-D8BC-4289-BD5C-67A0E8DF4078}" srcId="{FF396124-2D2A-4F64-9575-D8C9552AF7E9}" destId="{1BF8F975-CB52-447B-A86D-4F6FBDD6C6CA}" srcOrd="4" destOrd="0" parTransId="{8CB4E4B1-70F7-4CC9-8ADE-0C5BB16BF53E}" sibTransId="{24DAAC39-A966-4DE7-AB91-E9E6CD60F856}"/>
    <dgm:cxn modelId="{316426D2-F703-4141-B3E9-84D1371A74A1}" type="presOf" srcId="{5AE4329D-C951-4C17-A8EB-7E694895E748}" destId="{CBEF8776-576A-446B-BE09-F5DFA6488546}" srcOrd="0" destOrd="0" presId="urn:microsoft.com/office/officeart/2008/layout/PictureStrips"/>
    <dgm:cxn modelId="{A1BDBE73-9C48-4D9C-816C-6DECF9FD3EAE}" srcId="{FF396124-2D2A-4F64-9575-D8C9552AF7E9}" destId="{BC1ED5CE-3E88-44B3-9967-5196D189A937}" srcOrd="0" destOrd="0" parTransId="{D60BF8FF-6B48-4362-9260-F509404E1830}" sibTransId="{9911A155-4E03-4636-9ED4-E2464AE1D2DD}"/>
    <dgm:cxn modelId="{D601F5C7-A461-4F33-9EE4-6F8FCF0BA45C}" type="presOf" srcId="{A4B7363D-F164-4BDF-86A0-CB3A93780F2D}" destId="{B057228D-2DAD-4C50-AD1C-9FAAC1FD44B2}" srcOrd="0" destOrd="0" presId="urn:microsoft.com/office/officeart/2008/layout/PictureStrips"/>
    <dgm:cxn modelId="{1A5FFE65-FAF4-4407-B7F9-532645C9345F}" type="presOf" srcId="{FF396124-2D2A-4F64-9575-D8C9552AF7E9}" destId="{0360AD4C-DB90-450C-A13D-568C22D4DD8F}" srcOrd="0" destOrd="0" presId="urn:microsoft.com/office/officeart/2008/layout/PictureStrips"/>
    <dgm:cxn modelId="{12A912DB-2448-46C6-915E-06400661DD84}" type="presOf" srcId="{D939916C-E184-48FF-8426-7CBF912BAAF5}" destId="{73217BD2-0353-42F9-9491-60BC7A141C00}" srcOrd="0" destOrd="0" presId="urn:microsoft.com/office/officeart/2008/layout/PictureStrips"/>
    <dgm:cxn modelId="{7CDD1867-BF6A-45E9-9276-17CA56E98612}" srcId="{FF396124-2D2A-4F64-9575-D8C9552AF7E9}" destId="{D939916C-E184-48FF-8426-7CBF912BAAF5}" srcOrd="2" destOrd="0" parTransId="{4E4C4E00-EA50-4A26-A556-BD20FE66DE95}" sibTransId="{80A47EA3-ADCA-4586-8FDB-B381B2A01C60}"/>
    <dgm:cxn modelId="{D413B656-3761-449D-B1AC-101A21667CA6}" srcId="{FF396124-2D2A-4F64-9575-D8C9552AF7E9}" destId="{5AE4329D-C951-4C17-A8EB-7E694895E748}" srcOrd="1" destOrd="0" parTransId="{CABA5FF6-4D53-4A01-9CF5-027BE4C0C716}" sibTransId="{707F4DEA-21F3-4DAF-9240-FBF66E51669D}"/>
    <dgm:cxn modelId="{DFE43F5B-E067-4B75-9991-D1651AA050FF}" type="presOf" srcId="{BC1ED5CE-3E88-44B3-9967-5196D189A937}" destId="{A8BB84CD-0E2B-4941-818C-A2876C0C2828}" srcOrd="0" destOrd="0" presId="urn:microsoft.com/office/officeart/2008/layout/PictureStrips"/>
    <dgm:cxn modelId="{1BCFD7FB-4C36-4005-AD1A-A02FC9BD5BA2}" type="presParOf" srcId="{0360AD4C-DB90-450C-A13D-568C22D4DD8F}" destId="{BAEE21B5-4755-468F-ACE7-7F2FA0E27383}" srcOrd="0" destOrd="0" presId="urn:microsoft.com/office/officeart/2008/layout/PictureStrips"/>
    <dgm:cxn modelId="{0336BF27-5C56-4074-B3C7-79CCD8DB7B73}" type="presParOf" srcId="{BAEE21B5-4755-468F-ACE7-7F2FA0E27383}" destId="{A8BB84CD-0E2B-4941-818C-A2876C0C2828}" srcOrd="0" destOrd="0" presId="urn:microsoft.com/office/officeart/2008/layout/PictureStrips"/>
    <dgm:cxn modelId="{1813AA75-A707-4459-AED2-44D88696D6E3}" type="presParOf" srcId="{BAEE21B5-4755-468F-ACE7-7F2FA0E27383}" destId="{F5A93B68-B42A-423A-AEC6-995C937D73D8}" srcOrd="1" destOrd="0" presId="urn:microsoft.com/office/officeart/2008/layout/PictureStrips"/>
    <dgm:cxn modelId="{DC98EBA1-E611-42F0-9DDD-AEFF33F34183}" type="presParOf" srcId="{0360AD4C-DB90-450C-A13D-568C22D4DD8F}" destId="{DBA9BFC1-1135-440A-8A2B-7C97297434E9}" srcOrd="1" destOrd="0" presId="urn:microsoft.com/office/officeart/2008/layout/PictureStrips"/>
    <dgm:cxn modelId="{A09C145E-520E-4A21-824D-A39E7110BF1E}" type="presParOf" srcId="{0360AD4C-DB90-450C-A13D-568C22D4DD8F}" destId="{12CC788D-48C9-4C71-86A7-D85C52FE33A3}" srcOrd="2" destOrd="0" presId="urn:microsoft.com/office/officeart/2008/layout/PictureStrips"/>
    <dgm:cxn modelId="{00A70EC3-2B7C-47E2-B133-79503699DDD2}" type="presParOf" srcId="{12CC788D-48C9-4C71-86A7-D85C52FE33A3}" destId="{CBEF8776-576A-446B-BE09-F5DFA6488546}" srcOrd="0" destOrd="0" presId="urn:microsoft.com/office/officeart/2008/layout/PictureStrips"/>
    <dgm:cxn modelId="{11B50D8E-E382-43DF-BC27-448F709D2B33}" type="presParOf" srcId="{12CC788D-48C9-4C71-86A7-D85C52FE33A3}" destId="{E1D00439-698A-4CAD-9591-F28EC60F84ED}" srcOrd="1" destOrd="0" presId="urn:microsoft.com/office/officeart/2008/layout/PictureStrips"/>
    <dgm:cxn modelId="{9EB30E44-D927-46A0-975D-8E813BD964F1}" type="presParOf" srcId="{0360AD4C-DB90-450C-A13D-568C22D4DD8F}" destId="{EF8FD2EA-0CE2-475B-9E22-68CB25427EF3}" srcOrd="3" destOrd="0" presId="urn:microsoft.com/office/officeart/2008/layout/PictureStrips"/>
    <dgm:cxn modelId="{BEDF0A46-68D3-4862-AA1A-6D5B35F2C590}" type="presParOf" srcId="{0360AD4C-DB90-450C-A13D-568C22D4DD8F}" destId="{BC5CB8D5-889F-4361-9E28-AD7835ACBC86}" srcOrd="4" destOrd="0" presId="urn:microsoft.com/office/officeart/2008/layout/PictureStrips"/>
    <dgm:cxn modelId="{B54F8ADF-1038-4754-A1BC-F16720619488}" type="presParOf" srcId="{BC5CB8D5-889F-4361-9E28-AD7835ACBC86}" destId="{73217BD2-0353-42F9-9491-60BC7A141C00}" srcOrd="0" destOrd="0" presId="urn:microsoft.com/office/officeart/2008/layout/PictureStrips"/>
    <dgm:cxn modelId="{D71A42C2-5E23-437B-BBDD-F96CD3D26632}" type="presParOf" srcId="{BC5CB8D5-889F-4361-9E28-AD7835ACBC86}" destId="{C50E86EE-AEDF-4EA1-BCE1-DA7A2A462B7E}" srcOrd="1" destOrd="0" presId="urn:microsoft.com/office/officeart/2008/layout/PictureStrips"/>
    <dgm:cxn modelId="{BE018E1D-E1CE-43FD-AC6B-708BA948D00C}" type="presParOf" srcId="{0360AD4C-DB90-450C-A13D-568C22D4DD8F}" destId="{BD92CEC8-4489-424D-91E3-0B733423CE1B}" srcOrd="5" destOrd="0" presId="urn:microsoft.com/office/officeart/2008/layout/PictureStrips"/>
    <dgm:cxn modelId="{BD5F3B16-C59E-403A-A698-A7CCC7B7BC90}" type="presParOf" srcId="{0360AD4C-DB90-450C-A13D-568C22D4DD8F}" destId="{23A7AF6F-9EA9-4ABA-AF88-E68291851472}" srcOrd="6" destOrd="0" presId="urn:microsoft.com/office/officeart/2008/layout/PictureStrips"/>
    <dgm:cxn modelId="{23F987D4-026C-4030-ADE2-2E6E09B00517}" type="presParOf" srcId="{23A7AF6F-9EA9-4ABA-AF88-E68291851472}" destId="{B057228D-2DAD-4C50-AD1C-9FAAC1FD44B2}" srcOrd="0" destOrd="0" presId="urn:microsoft.com/office/officeart/2008/layout/PictureStrips"/>
    <dgm:cxn modelId="{28A7392A-09CE-462D-B7C3-36DB2FDD2909}" type="presParOf" srcId="{23A7AF6F-9EA9-4ABA-AF88-E68291851472}" destId="{30CC8318-C4EA-4B53-9149-FF8099413967}" srcOrd="1" destOrd="0" presId="urn:microsoft.com/office/officeart/2008/layout/PictureStrips"/>
    <dgm:cxn modelId="{3DC08268-9CC2-44CC-B1A7-E863D6867BCF}" type="presParOf" srcId="{0360AD4C-DB90-450C-A13D-568C22D4DD8F}" destId="{1005040F-C8BD-4352-BFDA-BD3DBE2AEBA0}" srcOrd="7" destOrd="0" presId="urn:microsoft.com/office/officeart/2008/layout/PictureStrips"/>
    <dgm:cxn modelId="{142614CE-D4D1-4C3E-A0E4-B8A1527F8B79}" type="presParOf" srcId="{0360AD4C-DB90-450C-A13D-568C22D4DD8F}" destId="{A87A2FBD-0B78-4B63-ACC2-FB7BC4A905E6}" srcOrd="8" destOrd="0" presId="urn:microsoft.com/office/officeart/2008/layout/PictureStrips"/>
    <dgm:cxn modelId="{53ED84DC-AA4C-40AE-9B7C-F41F56B18220}" type="presParOf" srcId="{A87A2FBD-0B78-4B63-ACC2-FB7BC4A905E6}" destId="{E5AAC76D-510C-4FC9-8B83-E07CA8D0D879}" srcOrd="0" destOrd="0" presId="urn:microsoft.com/office/officeart/2008/layout/PictureStrips"/>
    <dgm:cxn modelId="{C7CFBD8C-414A-4F1C-AF82-76A9D9E53726}" type="presParOf" srcId="{A87A2FBD-0B78-4B63-ACC2-FB7BC4A905E6}" destId="{305F83CF-D8F4-4879-8905-48B0AE07C99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B84CD-0E2B-4941-818C-A2876C0C2828}">
      <dsp:nvSpPr>
        <dsp:cNvPr id="0" name=""/>
        <dsp:cNvSpPr/>
      </dsp:nvSpPr>
      <dsp:spPr>
        <a:xfrm>
          <a:off x="176978" y="299547"/>
          <a:ext cx="4008011" cy="12525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362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Бінарний файл являє собою послідовність однотипних компонентів. </a:t>
          </a:r>
          <a:endParaRPr lang="uk-UA" sz="2000" kern="1200" dirty="0"/>
        </a:p>
      </dsp:txBody>
      <dsp:txXfrm>
        <a:off x="176978" y="299547"/>
        <a:ext cx="4008011" cy="1252503"/>
      </dsp:txXfrm>
    </dsp:sp>
    <dsp:sp modelId="{F5A93B68-B42A-423A-AEC6-995C937D73D8}">
      <dsp:nvSpPr>
        <dsp:cNvPr id="0" name=""/>
        <dsp:cNvSpPr/>
      </dsp:nvSpPr>
      <dsp:spPr>
        <a:xfrm>
          <a:off x="0" y="299537"/>
          <a:ext cx="876752" cy="1315128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F8776-576A-446B-BE09-F5DFA6488546}">
      <dsp:nvSpPr>
        <dsp:cNvPr id="0" name=""/>
        <dsp:cNvSpPr/>
      </dsp:nvSpPr>
      <dsp:spPr>
        <a:xfrm>
          <a:off x="4607856" y="11499"/>
          <a:ext cx="4008011" cy="164768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362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Компоненти бінарного файлу нумеруються, але їхня кількість не є відомою наперед, як у масивах. </a:t>
          </a:r>
          <a:endParaRPr lang="uk-UA" sz="2000" kern="1200" dirty="0"/>
        </a:p>
      </dsp:txBody>
      <dsp:txXfrm>
        <a:off x="4607856" y="11499"/>
        <a:ext cx="4008011" cy="1647680"/>
      </dsp:txXfrm>
    </dsp:sp>
    <dsp:sp modelId="{E1D00439-698A-4CAD-9591-F28EC60F84ED}">
      <dsp:nvSpPr>
        <dsp:cNvPr id="0" name=""/>
        <dsp:cNvSpPr/>
      </dsp:nvSpPr>
      <dsp:spPr>
        <a:xfrm>
          <a:off x="4446726" y="209079"/>
          <a:ext cx="876752" cy="1315128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17BD2-0353-42F9-9491-60BC7A141C00}">
      <dsp:nvSpPr>
        <dsp:cNvPr id="0" name=""/>
        <dsp:cNvSpPr/>
      </dsp:nvSpPr>
      <dsp:spPr>
        <a:xfrm>
          <a:off x="256517" y="2322298"/>
          <a:ext cx="3894103" cy="15511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362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Нумерація компонентів починається з нуля. Між компонентами не записується жодних роздільників. </a:t>
          </a:r>
          <a:endParaRPr lang="uk-UA" sz="2000" kern="1200" dirty="0"/>
        </a:p>
      </dsp:txBody>
      <dsp:txXfrm>
        <a:off x="256517" y="2322298"/>
        <a:ext cx="3894103" cy="1551188"/>
      </dsp:txXfrm>
    </dsp:sp>
    <dsp:sp modelId="{C50E86EE-AEDF-4EA1-BCE1-DA7A2A462B7E}">
      <dsp:nvSpPr>
        <dsp:cNvPr id="0" name=""/>
        <dsp:cNvSpPr/>
      </dsp:nvSpPr>
      <dsp:spPr>
        <a:xfrm>
          <a:off x="0" y="2313567"/>
          <a:ext cx="876752" cy="1315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7228D-2DAD-4C50-AD1C-9FAAC1FD44B2}">
      <dsp:nvSpPr>
        <dsp:cNvPr id="0" name=""/>
        <dsp:cNvSpPr/>
      </dsp:nvSpPr>
      <dsp:spPr>
        <a:xfrm>
          <a:off x="4604950" y="2546311"/>
          <a:ext cx="4008011" cy="12525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362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smtClean="0"/>
            <a:t>Такого поняття, як рядок, а відтак, і маркер кінця рядка, для бінарних файлів не існує. </a:t>
          </a:r>
          <a:endParaRPr lang="uk-UA" sz="2000" kern="1200"/>
        </a:p>
      </dsp:txBody>
      <dsp:txXfrm>
        <a:off x="4604950" y="2546311"/>
        <a:ext cx="4008011" cy="1252503"/>
      </dsp:txXfrm>
    </dsp:sp>
    <dsp:sp modelId="{30CC8318-C4EA-4B53-9149-FF8099413967}">
      <dsp:nvSpPr>
        <dsp:cNvPr id="0" name=""/>
        <dsp:cNvSpPr/>
      </dsp:nvSpPr>
      <dsp:spPr>
        <a:xfrm>
          <a:off x="4433566" y="2522539"/>
          <a:ext cx="876752" cy="1315128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AC76D-510C-4FC9-8B83-E07CA8D0D879}">
      <dsp:nvSpPr>
        <dsp:cNvPr id="0" name=""/>
        <dsp:cNvSpPr/>
      </dsp:nvSpPr>
      <dsp:spPr>
        <a:xfrm>
          <a:off x="2402257" y="4197745"/>
          <a:ext cx="4008011" cy="125250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362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Бінарні файли мають переваги: вони швидше обробляються комп’ютером і економлять його пам’ять. </a:t>
          </a:r>
          <a:endParaRPr lang="uk-UA" sz="2000" kern="1200" dirty="0"/>
        </a:p>
      </dsp:txBody>
      <dsp:txXfrm>
        <a:off x="2402257" y="4197745"/>
        <a:ext cx="4008011" cy="1252503"/>
      </dsp:txXfrm>
    </dsp:sp>
    <dsp:sp modelId="{305F83CF-D8F4-4879-8905-48B0AE07C99C}">
      <dsp:nvSpPr>
        <dsp:cNvPr id="0" name=""/>
        <dsp:cNvSpPr/>
      </dsp:nvSpPr>
      <dsp:spPr>
        <a:xfrm>
          <a:off x="2235256" y="4016828"/>
          <a:ext cx="876752" cy="1315128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2E6860DD-6521-4E74-BE2A-7686C486DA1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47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3B303AA-8CDB-428E-8544-6E00558BFF1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270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406C0-DF12-41A1-89E2-E566BC94A3FD}" type="slidenum">
              <a:rPr lang="es-UY" altLang="ru-RU" smtClean="0">
                <a:solidFill>
                  <a:prstClr val="black"/>
                </a:solidFill>
              </a:rPr>
              <a:pPr/>
              <a:t>2</a:t>
            </a:fld>
            <a:endParaRPr lang="es-UY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14904" y="764704"/>
            <a:ext cx="9144000" cy="583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ru-RU" b="0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367957" y="6584542"/>
            <a:ext cx="7909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616FDA04-F16B-4005-BA77-CF455FF4A0ED}" type="slidenum">
              <a:rPr lang="ru-RU" sz="1200" b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ru-RU" sz="1200" b="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/54</a:t>
            </a:r>
            <a:endParaRPr lang="ru-RU" sz="1200" b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483768" y="6550226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uk-UA" sz="1200" b="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Т.В. </a:t>
            </a:r>
            <a:r>
              <a:rPr lang="uk-UA" sz="1200" b="0" dirty="0" err="1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Ковалюк</a:t>
            </a:r>
            <a:r>
              <a:rPr lang="uk-UA" sz="1200" b="0" dirty="0" smtClean="0"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. Основи програмування КНУ ім. Т. Шевченка</a:t>
            </a:r>
            <a:endParaRPr lang="ru-RU" sz="1200" b="0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068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60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2D04B52F-C640-4067-934A-AFB87DDFDD19}" type="datetime1">
              <a:rPr lang="ru-RU" b="0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09.12.2020</a:t>
            </a:fld>
            <a:endParaRPr lang="ru-RU" b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ru-RU" b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5E563E6-D636-4699-96F0-972CDB769374}" type="slidenum">
              <a:rPr lang="ru-RU" b="0" smtClean="0">
                <a:solidFill>
                  <a:prstClr val="black">
                    <a:tint val="75000"/>
                  </a:prstClr>
                </a:solidFill>
                <a:latin typeface="Calibri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ru-RU" b="0">
              <a:solidFill>
                <a:prstClr val="black">
                  <a:tint val="75000"/>
                </a:prstClr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1"/>
            <a:ext cx="9144000" cy="68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63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289322" rtl="0" eaLnBrk="1" latinLnBrk="0" hangingPunct="1">
        <a:spcBef>
          <a:spcPct val="0"/>
        </a:spcBef>
        <a:buNone/>
        <a:defRPr sz="1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496" indent="-108496" algn="l" defTabSz="289322" rtl="0" eaLnBrk="1" latinLnBrk="0" hangingPunct="1">
        <a:spcBef>
          <a:spcPct val="20000"/>
        </a:spcBef>
        <a:buFont typeface="Arial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35075" indent="-90413" algn="l" defTabSz="289322" rtl="0" eaLnBrk="1" latinLnBrk="0" hangingPunct="1">
        <a:spcBef>
          <a:spcPct val="20000"/>
        </a:spcBef>
        <a:buFont typeface="Arial" pitchFamily="34" charset="0"/>
        <a:buChar char="–"/>
        <a:defRPr sz="886" kern="1200">
          <a:solidFill>
            <a:schemeClr val="tx1"/>
          </a:solidFill>
          <a:latin typeface="+mn-lt"/>
          <a:ea typeface="+mn-ea"/>
          <a:cs typeface="+mn-cs"/>
        </a:defRPr>
      </a:lvl2pPr>
      <a:lvl3pPr marL="361653" indent="-72331" algn="l" defTabSz="289322" rtl="0" eaLnBrk="1" latinLnBrk="0" hangingPunct="1">
        <a:spcBef>
          <a:spcPct val="20000"/>
        </a:spcBef>
        <a:buFont typeface="Arial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06314" indent="-72331" algn="l" defTabSz="289322" rtl="0" eaLnBrk="1" latinLnBrk="0" hangingPunct="1">
        <a:spcBef>
          <a:spcPct val="20000"/>
        </a:spcBef>
        <a:buFont typeface="Arial" pitchFamily="34" charset="0"/>
        <a:buChar char="–"/>
        <a:defRPr sz="633" kern="1200">
          <a:solidFill>
            <a:schemeClr val="tx1"/>
          </a:solidFill>
          <a:latin typeface="+mn-lt"/>
          <a:ea typeface="+mn-ea"/>
          <a:cs typeface="+mn-cs"/>
        </a:defRPr>
      </a:lvl4pPr>
      <a:lvl5pPr marL="650975" indent="-72331" algn="l" defTabSz="289322" rtl="0" eaLnBrk="1" latinLnBrk="0" hangingPunct="1">
        <a:spcBef>
          <a:spcPct val="20000"/>
        </a:spcBef>
        <a:buFont typeface="Arial" pitchFamily="34" charset="0"/>
        <a:buChar char="»"/>
        <a:defRPr sz="633" kern="1200">
          <a:solidFill>
            <a:schemeClr val="tx1"/>
          </a:solidFill>
          <a:latin typeface="+mn-lt"/>
          <a:ea typeface="+mn-ea"/>
          <a:cs typeface="+mn-cs"/>
        </a:defRPr>
      </a:lvl5pPr>
      <a:lvl6pPr marL="795635" indent="-72331" algn="l" defTabSz="289322" rtl="0" eaLnBrk="1" latinLnBrk="0" hangingPunct="1">
        <a:spcBef>
          <a:spcPct val="20000"/>
        </a:spcBef>
        <a:buFont typeface="Arial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6pPr>
      <a:lvl7pPr marL="940297" indent="-72331" algn="l" defTabSz="289322" rtl="0" eaLnBrk="1" latinLnBrk="0" hangingPunct="1">
        <a:spcBef>
          <a:spcPct val="20000"/>
        </a:spcBef>
        <a:buFont typeface="Arial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7pPr>
      <a:lvl8pPr marL="1084958" indent="-72331" algn="l" defTabSz="289322" rtl="0" eaLnBrk="1" latinLnBrk="0" hangingPunct="1">
        <a:spcBef>
          <a:spcPct val="20000"/>
        </a:spcBef>
        <a:buFont typeface="Arial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8pPr>
      <a:lvl9pPr marL="1229618" indent="-72331" algn="l" defTabSz="289322" rtl="0" eaLnBrk="1" latinLnBrk="0" hangingPunct="1">
        <a:spcBef>
          <a:spcPct val="20000"/>
        </a:spcBef>
        <a:buFont typeface="Arial" pitchFamily="34" charset="0"/>
        <a:buChar char="•"/>
        <a:defRPr sz="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661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9322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3983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8644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3305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7966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12627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7288" algn="l" defTabSz="289322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6/ex76/ex76.cpp" TargetMode="External"/><Relationship Id="rId2" Type="http://schemas.openxmlformats.org/officeDocument/2006/relationships/hyperlink" Target="../example/ex76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7/ex78/ex78.cpp" TargetMode="External"/><Relationship Id="rId2" Type="http://schemas.openxmlformats.org/officeDocument/2006/relationships/hyperlink" Target="../example/ex7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78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hyperlink" Target="example%20semestr2/ex10_7/ex78/ex78.cpp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78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4" Type="http://schemas.openxmlformats.org/officeDocument/2006/relationships/hyperlink" Target="example%20semestr2/ex10_7/ex78/ex78.cpp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../example/ex78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hyperlink" Target="example%20semestr2/ex10_7/ex78/ex78.cpp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8/ex79/ex79.cpp" TargetMode="External"/><Relationship Id="rId2" Type="http://schemas.openxmlformats.org/officeDocument/2006/relationships/hyperlink" Target="../example/ex7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gif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8/ex79/ex79.cpp" TargetMode="External"/><Relationship Id="rId2" Type="http://schemas.openxmlformats.org/officeDocument/2006/relationships/hyperlink" Target="../example/ex7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example%20semestr2/ex10_8/ex79/ex79.cpp" TargetMode="External"/><Relationship Id="rId4" Type="http://schemas.openxmlformats.org/officeDocument/2006/relationships/hyperlink" Target="../example/ex7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8/ex79/ex79.cpp" TargetMode="External"/><Relationship Id="rId2" Type="http://schemas.openxmlformats.org/officeDocument/2006/relationships/hyperlink" Target="../example/ex7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8/ex79/ex79.cpp" TargetMode="External"/><Relationship Id="rId2" Type="http://schemas.openxmlformats.org/officeDocument/2006/relationships/hyperlink" Target="../example/ex7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example%20semestr2/ex10_8/ex79/ex79.cpp" TargetMode="External"/><Relationship Id="rId2" Type="http://schemas.openxmlformats.org/officeDocument/2006/relationships/hyperlink" Target="../example/ex7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1.gi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3155" y="1808820"/>
            <a:ext cx="6359206" cy="1414211"/>
          </a:xfrm>
          <a:prstGeom prst="rect">
            <a:avLst/>
          </a:prstGeom>
          <a:noFill/>
          <a:effectLst>
            <a:outerShdw blurRad="50800" dist="152400" dir="5400000" algn="ctr" rotWithShape="0">
              <a:schemeClr val="tx1"/>
            </a:outerShdw>
          </a:effectLst>
        </p:spPr>
        <p:txBody>
          <a:bodyPr wrap="square" lIns="28932" tIns="14467" rIns="28932" bIns="14467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450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Основи програмування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uk-UA" sz="450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white"/>
                </a:solidFill>
                <a:latin typeface="Calibri"/>
                <a:cs typeface="Arial" panose="020B0604020202020204" pitchFamily="34" charset="0"/>
              </a:rPr>
              <a:t>(С/С++)</a:t>
            </a:r>
            <a:endParaRPr lang="ru-RU" sz="4500" dirty="0">
              <a:ln w="9525">
                <a:solidFill>
                  <a:prstClr val="white"/>
                </a:solidFill>
                <a:prstDash val="solid"/>
              </a:ln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2101225" y="4131079"/>
            <a:ext cx="5063063" cy="1258366"/>
          </a:xfrm>
          <a:prstGeom prst="rect">
            <a:avLst/>
          </a:prstGeom>
          <a:effectLst>
            <a:outerShdw blurRad="50800" dist="63500" dir="5400000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1139" kern="10" dirty="0">
                <a:solidFill>
                  <a:prstClr val="white"/>
                </a:solidFill>
                <a:latin typeface="Calibri"/>
                <a:cs typeface="Times New Roman"/>
              </a:rPr>
              <a:t>Лектор </a:t>
            </a:r>
          </a:p>
          <a:p>
            <a:pPr algn="ctr"/>
            <a:r>
              <a:rPr lang="uk-UA" sz="1139" kern="10" dirty="0" err="1">
                <a:solidFill>
                  <a:prstClr val="white"/>
                </a:solidFill>
                <a:latin typeface="Calibri"/>
                <a:cs typeface="Times New Roman"/>
              </a:rPr>
              <a:t>к.т.н</a:t>
            </a:r>
            <a:r>
              <a:rPr lang="uk-UA" sz="1139" kern="10" dirty="0">
                <a:solidFill>
                  <a:prstClr val="white"/>
                </a:solidFill>
                <a:latin typeface="Calibri"/>
                <a:cs typeface="Times New Roman"/>
              </a:rPr>
              <a:t>. доцент кафедри програмних систем і технологій  </a:t>
            </a:r>
          </a:p>
          <a:p>
            <a:pPr algn="ctr"/>
            <a:r>
              <a:rPr lang="uk-UA" sz="1139" kern="10" dirty="0">
                <a:solidFill>
                  <a:prstClr val="white"/>
                </a:solidFill>
                <a:latin typeface="Calibri"/>
                <a:cs typeface="Times New Roman"/>
              </a:rPr>
              <a:t>КНУ ім. Тараса Шевченка</a:t>
            </a:r>
          </a:p>
          <a:p>
            <a:pPr algn="ctr"/>
            <a:r>
              <a:rPr lang="ru-RU" sz="1139" kern="10" dirty="0" err="1">
                <a:solidFill>
                  <a:prstClr val="white"/>
                </a:solidFill>
                <a:latin typeface="Calibri"/>
                <a:cs typeface="Times New Roman"/>
              </a:rPr>
              <a:t>Ковалюк</a:t>
            </a:r>
            <a:r>
              <a:rPr lang="ru-RU" sz="1139" kern="10" dirty="0">
                <a:solidFill>
                  <a:prstClr val="white"/>
                </a:solidFill>
                <a:latin typeface="Calibri"/>
                <a:cs typeface="Times New Roman"/>
              </a:rPr>
              <a:t> </a:t>
            </a:r>
            <a:r>
              <a:rPr lang="ru-RU" sz="1139" kern="10" dirty="0" err="1">
                <a:solidFill>
                  <a:prstClr val="white"/>
                </a:solidFill>
                <a:latin typeface="Calibri"/>
                <a:cs typeface="Times New Roman"/>
              </a:rPr>
              <a:t>Тетяна</a:t>
            </a:r>
            <a:r>
              <a:rPr lang="ru-RU" sz="1139" kern="10" dirty="0">
                <a:solidFill>
                  <a:prstClr val="white"/>
                </a:solidFill>
                <a:latin typeface="Calibri"/>
                <a:cs typeface="Times New Roman"/>
              </a:rPr>
              <a:t> </a:t>
            </a:r>
            <a:r>
              <a:rPr lang="ru-RU" sz="1139" kern="10" dirty="0" err="1">
                <a:solidFill>
                  <a:prstClr val="white"/>
                </a:solidFill>
                <a:latin typeface="Calibri"/>
                <a:cs typeface="Times New Roman"/>
              </a:rPr>
              <a:t>Володимирівна</a:t>
            </a:r>
            <a:endParaRPr lang="ru-RU" sz="1139" kern="10" dirty="0">
              <a:solidFill>
                <a:prstClr val="white"/>
              </a:solidFill>
              <a:latin typeface="Calibri"/>
              <a:cs typeface="Times New Roman"/>
            </a:endParaRPr>
          </a:p>
          <a:p>
            <a:pPr algn="ctr"/>
            <a:r>
              <a:rPr lang="ru-RU" sz="1139" kern="10" dirty="0" err="1">
                <a:solidFill>
                  <a:prstClr val="white"/>
                </a:solidFill>
                <a:latin typeface="Calibri"/>
                <a:cs typeface="Times New Roman"/>
              </a:rPr>
              <a:t>tkovalyuk</a:t>
            </a:r>
            <a:r>
              <a:rPr lang="ru-RU" sz="1139" kern="10" dirty="0">
                <a:solidFill>
                  <a:prstClr val="white"/>
                </a:solidFill>
                <a:latin typeface="Calibri"/>
                <a:cs typeface="Times New Roman"/>
              </a:rPr>
              <a:t>@</a:t>
            </a:r>
            <a:r>
              <a:rPr lang="en-US" sz="1139" kern="10" dirty="0">
                <a:solidFill>
                  <a:prstClr val="white"/>
                </a:solidFill>
                <a:latin typeface="Calibri"/>
                <a:cs typeface="Times New Roman"/>
              </a:rPr>
              <a:t>ukr.net</a:t>
            </a:r>
            <a:endParaRPr lang="ru-RU" sz="1139" kern="10" dirty="0">
              <a:solidFill>
                <a:prstClr val="white"/>
              </a:solidFill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35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332990" y="1196752"/>
            <a:ext cx="7112000" cy="2087563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200" b="0" dirty="0">
                <a:solidFill>
                  <a:srgbClr val="000000"/>
                </a:solidFill>
              </a:rPr>
              <a:t>У бінарний файл </a:t>
            </a:r>
            <a:r>
              <a:rPr lang="uk-UA" sz="2200" dirty="0">
                <a:solidFill>
                  <a:srgbClr val="000000"/>
                </a:solidFill>
              </a:rPr>
              <a:t>не можна</a:t>
            </a:r>
            <a:r>
              <a:rPr lang="uk-UA" sz="2200" b="0" dirty="0">
                <a:solidFill>
                  <a:srgbClr val="000000"/>
                </a:solidFill>
              </a:rPr>
              <a:t> записати </a:t>
            </a:r>
            <a:r>
              <a:rPr lang="uk-UA" sz="2200" dirty="0">
                <a:solidFill>
                  <a:srgbClr val="000000"/>
                </a:solidFill>
              </a:rPr>
              <a:t>константу</a:t>
            </a:r>
            <a:r>
              <a:rPr lang="uk-UA" sz="2200" b="0" dirty="0">
                <a:solidFill>
                  <a:srgbClr val="000000"/>
                </a:solidFill>
              </a:rPr>
              <a:t>. </a:t>
            </a:r>
          </a:p>
          <a:p>
            <a:pPr>
              <a:spcBef>
                <a:spcPct val="20000"/>
              </a:spcBef>
            </a:pPr>
            <a:r>
              <a:rPr lang="uk-UA" sz="2200" b="0" dirty="0">
                <a:solidFill>
                  <a:srgbClr val="000000"/>
                </a:solidFill>
              </a:rPr>
              <a:t>Щоб записати в такий файл, наприклад, число 1, його значення потрібно присвоїти змінній, адресу якої вказати у списку виведення функції </a:t>
            </a:r>
            <a:r>
              <a:rPr lang="uk-UA" sz="2200" dirty="0" err="1">
                <a:solidFill>
                  <a:srgbClr val="000000"/>
                </a:solidFill>
              </a:rPr>
              <a:t>fwrite</a:t>
            </a:r>
            <a:r>
              <a:rPr lang="uk-UA" sz="2200" dirty="0">
                <a:solidFill>
                  <a:srgbClr val="000000"/>
                </a:solidFill>
              </a:rPr>
              <a:t>().</a:t>
            </a:r>
          </a:p>
        </p:txBody>
      </p:sp>
      <p:pic>
        <p:nvPicPr>
          <p:cNvPr id="38918" name="Объект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981075"/>
            <a:ext cx="1763712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472060" y="3944987"/>
            <a:ext cx="7789862" cy="1446550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uk-UA" sz="2200" b="0"/>
              <a:t>Один і той самий фізичний файл може бути зіставлений з різнотипними логічними бінарними файлами. </a:t>
            </a:r>
          </a:p>
          <a:p>
            <a:r>
              <a:rPr lang="uk-UA" sz="2200" b="0"/>
              <a:t>Тож значення компонентів одного файлу можуть бути зчитаними у змінні різних типів. </a:t>
            </a:r>
          </a:p>
        </p:txBody>
      </p:sp>
      <p:sp>
        <p:nvSpPr>
          <p:cNvPr id="38920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200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57246" y="1196752"/>
            <a:ext cx="5557662" cy="2838372"/>
          </a:xfrm>
          <a:prstGeom prst="roundRect">
            <a:avLst/>
          </a:prstGeom>
          <a:solidFill>
            <a:schemeClr val="bg1"/>
          </a:solidFill>
          <a:ln w="38100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 b="0">
                <a:latin typeface="+mn-lt"/>
              </a:rPr>
              <a:t>Створити бінарний файл з компонентами типу </a:t>
            </a:r>
            <a:r>
              <a:rPr lang="en-US" sz="2400">
                <a:latin typeface="+mn-lt"/>
              </a:rPr>
              <a:t>short</a:t>
            </a:r>
            <a:r>
              <a:rPr lang="en-US" sz="2400" b="0">
                <a:latin typeface="+mn-lt"/>
              </a:rPr>
              <a:t> </a:t>
            </a:r>
            <a:r>
              <a:rPr lang="uk-UA" sz="2400" b="0">
                <a:latin typeface="+mn-lt"/>
              </a:rPr>
              <a:t>і відображає його вміст двома способами: як </a:t>
            </a:r>
            <a:r>
              <a:rPr lang="uk-UA" sz="2400">
                <a:latin typeface="+mn-lt"/>
              </a:rPr>
              <a:t>послідовність чисел і як послідовність символів</a:t>
            </a:r>
            <a:r>
              <a:rPr lang="uk-UA" sz="2400" b="0">
                <a:latin typeface="+mn-lt"/>
              </a:rPr>
              <a:t>, </a:t>
            </a:r>
            <a:r>
              <a:rPr lang="en-US" sz="2400" b="0">
                <a:latin typeface="+mn-lt"/>
              </a:rPr>
              <a:t>ASCII-</a:t>
            </a:r>
            <a:r>
              <a:rPr lang="uk-UA" sz="2400" b="0">
                <a:latin typeface="+mn-lt"/>
              </a:rPr>
              <a:t>коди яких відповідають уведеним числам.</a:t>
            </a:r>
            <a:r>
              <a:rPr lang="en-US" sz="2400" b="0">
                <a:latin typeface="+mn-lt"/>
              </a:rPr>
              <a:t>(76)</a:t>
            </a:r>
            <a:endParaRPr lang="uk-UA" sz="2400" b="0">
              <a:latin typeface="+mn-lt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348831"/>
            <a:ext cx="2214186" cy="95030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39950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200" dirty="0">
                <a:solidFill>
                  <a:schemeClr val="bg1"/>
                </a:solidFill>
                <a:latin typeface="+mn-lt"/>
              </a:rPr>
              <a:t>Послідовний запис та зчитування компонентів бінарних файлів </a:t>
            </a:r>
          </a:p>
        </p:txBody>
      </p:sp>
      <p:pic>
        <p:nvPicPr>
          <p:cNvPr id="39951" name="Picture 15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7" y="5823983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908720"/>
            <a:ext cx="9266238" cy="5355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GB" b="0" dirty="0" smtClean="0"/>
              <a:t>#</a:t>
            </a:r>
            <a:r>
              <a:rPr lang="en-GB" b="0" dirty="0"/>
              <a:t>define _CRT_SECURE_NO_WARNINGS   </a:t>
            </a:r>
            <a:r>
              <a:rPr lang="en-GB" sz="1600" b="0" dirty="0">
                <a:solidFill>
                  <a:srgbClr val="006600"/>
                </a:solidFill>
              </a:rPr>
              <a:t>//</a:t>
            </a:r>
            <a:r>
              <a:rPr lang="uk-UA" sz="1600" b="0" dirty="0">
                <a:solidFill>
                  <a:srgbClr val="006600"/>
                </a:solidFill>
              </a:rPr>
              <a:t>для використання функцій попередніх версій </a:t>
            </a:r>
            <a:r>
              <a:rPr lang="uk-UA" sz="1600" b="0" dirty="0" smtClean="0">
                <a:solidFill>
                  <a:srgbClr val="006600"/>
                </a:solidFill>
              </a:rPr>
              <a:t>//</a:t>
            </a:r>
            <a:r>
              <a:rPr lang="en-GB" sz="1600" b="0" dirty="0" smtClean="0">
                <a:solidFill>
                  <a:srgbClr val="006600"/>
                </a:solidFill>
              </a:rPr>
              <a:t>VS</a:t>
            </a:r>
            <a:endParaRPr lang="uk-UA" sz="1600" b="0" dirty="0" smtClean="0">
              <a:solidFill>
                <a:srgbClr val="006600"/>
              </a:solidFill>
            </a:endParaRPr>
          </a:p>
          <a:p>
            <a:r>
              <a:rPr lang="uk-UA" b="0" dirty="0" smtClean="0"/>
              <a:t>#</a:t>
            </a:r>
            <a:r>
              <a:rPr lang="uk-UA" b="0" dirty="0" err="1"/>
              <a:t>include</a:t>
            </a:r>
            <a:r>
              <a:rPr lang="uk-UA" b="0" dirty="0"/>
              <a:t>&lt;</a:t>
            </a:r>
            <a:r>
              <a:rPr lang="uk-UA" b="0" dirty="0" err="1"/>
              <a:t>iostream</a:t>
            </a:r>
            <a:r>
              <a:rPr lang="uk-UA" b="0" dirty="0"/>
              <a:t>&gt;   </a:t>
            </a:r>
            <a:r>
              <a:rPr lang="uk-UA" b="0" dirty="0">
                <a:solidFill>
                  <a:srgbClr val="006600"/>
                </a:solidFill>
              </a:rPr>
              <a:t>//ex10_6.cpp. Зображення бінарного </a:t>
            </a:r>
            <a:r>
              <a:rPr lang="uk-UA" b="0" dirty="0" smtClean="0">
                <a:solidFill>
                  <a:srgbClr val="006600"/>
                </a:solidFill>
              </a:rPr>
              <a:t>файл</a:t>
            </a:r>
            <a:r>
              <a:rPr lang="en-US" b="0" dirty="0" smtClean="0">
                <a:solidFill>
                  <a:srgbClr val="006600"/>
                </a:solidFill>
              </a:rPr>
              <a:t>e</a:t>
            </a:r>
            <a:r>
              <a:rPr lang="uk-UA" b="0" dirty="0"/>
              <a:t/>
            </a:r>
            <a:br>
              <a:rPr lang="uk-UA" b="0" dirty="0"/>
            </a:br>
            <a:r>
              <a:rPr lang="uk-UA" b="0" dirty="0"/>
              <a:t>#</a:t>
            </a:r>
            <a:r>
              <a:rPr lang="uk-UA" b="0" dirty="0" err="1"/>
              <a:t>include</a:t>
            </a:r>
            <a:r>
              <a:rPr lang="uk-UA" b="0" dirty="0"/>
              <a:t>&lt;</a:t>
            </a:r>
            <a:r>
              <a:rPr lang="uk-UA" b="0" dirty="0" err="1"/>
              <a:t>stdio.h</a:t>
            </a:r>
            <a:r>
              <a:rPr lang="uk-UA" b="0" dirty="0"/>
              <a:t>&gt;</a:t>
            </a:r>
            <a:br>
              <a:rPr lang="uk-UA" b="0" dirty="0"/>
            </a:br>
            <a:r>
              <a:rPr lang="uk-UA" b="0" dirty="0"/>
              <a:t>#</a:t>
            </a:r>
            <a:r>
              <a:rPr lang="uk-UA" b="0" dirty="0" err="1"/>
              <a:t>include</a:t>
            </a:r>
            <a:r>
              <a:rPr lang="uk-UA" b="0" dirty="0"/>
              <a:t>&lt;</a:t>
            </a:r>
            <a:r>
              <a:rPr lang="uk-UA" b="0" dirty="0" err="1"/>
              <a:t>string.h</a:t>
            </a:r>
            <a:r>
              <a:rPr lang="uk-UA" b="0" dirty="0"/>
              <a:t>&gt;</a:t>
            </a:r>
            <a:br>
              <a:rPr lang="uk-UA" b="0" dirty="0"/>
            </a:br>
            <a:r>
              <a:rPr lang="uk-UA" b="0" dirty="0" err="1"/>
              <a:t>using</a:t>
            </a:r>
            <a:r>
              <a:rPr lang="uk-UA" b="0" dirty="0"/>
              <a:t> </a:t>
            </a:r>
            <a:r>
              <a:rPr lang="uk-UA" b="0" dirty="0" err="1"/>
              <a:t>namespace</a:t>
            </a:r>
            <a:r>
              <a:rPr lang="uk-UA" b="0" dirty="0"/>
              <a:t> </a:t>
            </a:r>
            <a:r>
              <a:rPr lang="uk-UA" b="0" dirty="0" err="1"/>
              <a:t>std</a:t>
            </a:r>
            <a:r>
              <a:rPr lang="uk-UA" b="0" dirty="0"/>
              <a:t>;</a:t>
            </a:r>
            <a:br>
              <a:rPr lang="uk-UA" b="0" dirty="0"/>
            </a:br>
            <a:r>
              <a:rPr lang="uk-UA" b="0" dirty="0"/>
              <a:t>FILE* f,*</a:t>
            </a:r>
            <a:r>
              <a:rPr lang="uk-UA" b="0" dirty="0" err="1"/>
              <a:t>ff</a:t>
            </a:r>
            <a:r>
              <a:rPr lang="uk-UA" b="0" dirty="0"/>
              <a:t>;                                  </a:t>
            </a:r>
            <a:r>
              <a:rPr lang="uk-UA" b="0" dirty="0">
                <a:solidFill>
                  <a:srgbClr val="006600"/>
                </a:solidFill>
              </a:rPr>
              <a:t>//покажчики на файл байтів</a:t>
            </a:r>
            <a:r>
              <a:rPr lang="uk-UA" b="0" dirty="0"/>
              <a:t/>
            </a:r>
            <a:br>
              <a:rPr lang="uk-UA" b="0" dirty="0"/>
            </a:br>
            <a:r>
              <a:rPr lang="uk-UA" b="0" dirty="0" err="1"/>
              <a:t>char</a:t>
            </a:r>
            <a:r>
              <a:rPr lang="uk-UA" b="0" dirty="0"/>
              <a:t> </a:t>
            </a:r>
            <a:r>
              <a:rPr lang="uk-UA" b="0" dirty="0" err="1"/>
              <a:t>ch</a:t>
            </a:r>
            <a:r>
              <a:rPr lang="uk-UA" b="0" dirty="0"/>
              <a:t>;                                      </a:t>
            </a:r>
            <a:r>
              <a:rPr lang="uk-UA" b="0" dirty="0">
                <a:solidFill>
                  <a:srgbClr val="006600"/>
                </a:solidFill>
              </a:rPr>
              <a:t>//змінна для читання символів із </a:t>
            </a:r>
            <a:r>
              <a:rPr lang="uk-UA" b="0" dirty="0" err="1">
                <a:solidFill>
                  <a:srgbClr val="006600"/>
                </a:solidFill>
              </a:rPr>
              <a:t>файла</a:t>
            </a:r>
            <a:r>
              <a:rPr lang="uk-UA" b="0" dirty="0"/>
              <a:t/>
            </a:r>
            <a:br>
              <a:rPr lang="uk-UA" b="0" dirty="0"/>
            </a:br>
            <a:r>
              <a:rPr lang="uk-UA" b="0" dirty="0" err="1"/>
              <a:t>short</a:t>
            </a:r>
            <a:r>
              <a:rPr lang="uk-UA" b="0" dirty="0"/>
              <a:t> a;                 		    </a:t>
            </a:r>
            <a:r>
              <a:rPr lang="uk-UA" b="0" dirty="0">
                <a:solidFill>
                  <a:srgbClr val="006600"/>
                </a:solidFill>
              </a:rPr>
              <a:t>//змінна для читання чисел із </a:t>
            </a:r>
            <a:r>
              <a:rPr lang="uk-UA" b="0" dirty="0" err="1">
                <a:solidFill>
                  <a:srgbClr val="006600"/>
                </a:solidFill>
              </a:rPr>
              <a:t>файла</a:t>
            </a:r>
            <a:r>
              <a:rPr lang="uk-UA" b="0" dirty="0">
                <a:solidFill>
                  <a:srgbClr val="006600"/>
                </a:solidFill>
              </a:rPr>
              <a:t/>
            </a:r>
            <a:br>
              <a:rPr lang="uk-UA" b="0" dirty="0">
                <a:solidFill>
                  <a:srgbClr val="006600"/>
                </a:solidFill>
              </a:rPr>
            </a:br>
            <a:r>
              <a:rPr lang="uk-UA" b="0" dirty="0">
                <a:solidFill>
                  <a:srgbClr val="006600"/>
                </a:solidFill>
              </a:rPr>
              <a:t>//=================== створення </a:t>
            </a:r>
            <a:r>
              <a:rPr lang="uk-UA" b="0" dirty="0" smtClean="0">
                <a:solidFill>
                  <a:srgbClr val="006600"/>
                </a:solidFill>
              </a:rPr>
              <a:t>файл</a:t>
            </a:r>
            <a:r>
              <a:rPr lang="uk-UA" b="0" dirty="0">
                <a:solidFill>
                  <a:srgbClr val="006600"/>
                </a:solidFill>
              </a:rPr>
              <a:t>у</a:t>
            </a:r>
            <a:r>
              <a:rPr lang="uk-UA" b="0" dirty="0" smtClean="0">
                <a:solidFill>
                  <a:srgbClr val="006600"/>
                </a:solidFill>
              </a:rPr>
              <a:t> </a:t>
            </a:r>
            <a:r>
              <a:rPr lang="uk-UA" b="0" dirty="0">
                <a:solidFill>
                  <a:srgbClr val="006600"/>
                </a:solidFill>
              </a:rPr>
              <a:t>===================</a:t>
            </a:r>
            <a:r>
              <a:rPr lang="uk-UA" b="0" dirty="0"/>
              <a:t/>
            </a:r>
            <a:br>
              <a:rPr lang="uk-UA" b="0" dirty="0"/>
            </a:br>
            <a:r>
              <a:rPr lang="uk-UA" b="0" dirty="0" err="1"/>
              <a:t>void</a:t>
            </a:r>
            <a:r>
              <a:rPr lang="uk-UA" b="0" dirty="0"/>
              <a:t> </a:t>
            </a:r>
            <a:r>
              <a:rPr lang="uk-UA" b="0" dirty="0" err="1"/>
              <a:t>Create</a:t>
            </a:r>
            <a:r>
              <a:rPr lang="uk-UA" b="0" dirty="0"/>
              <a:t>() {</a:t>
            </a:r>
            <a:br>
              <a:rPr lang="uk-UA" b="0" dirty="0"/>
            </a:br>
            <a:r>
              <a:rPr lang="uk-UA" b="0" dirty="0"/>
              <a:t>  f=</a:t>
            </a:r>
            <a:r>
              <a:rPr lang="uk-UA" b="0" dirty="0" err="1"/>
              <a:t>fopen</a:t>
            </a:r>
            <a:r>
              <a:rPr lang="uk-UA" b="0" dirty="0"/>
              <a:t>("First.</a:t>
            </a:r>
            <a:r>
              <a:rPr lang="uk-UA" b="0" dirty="0" err="1"/>
              <a:t>dat</a:t>
            </a:r>
            <a:r>
              <a:rPr lang="uk-UA" b="0" dirty="0"/>
              <a:t>","</a:t>
            </a:r>
            <a:r>
              <a:rPr lang="uk-UA" b="0" dirty="0" err="1"/>
              <a:t>wb</a:t>
            </a:r>
            <a:r>
              <a:rPr lang="uk-UA" b="0" dirty="0"/>
              <a:t>");          </a:t>
            </a:r>
            <a:r>
              <a:rPr lang="uk-UA" b="0" dirty="0">
                <a:solidFill>
                  <a:srgbClr val="006600"/>
                </a:solidFill>
              </a:rPr>
              <a:t>//відкрити файл для запису</a:t>
            </a:r>
            <a:br>
              <a:rPr lang="uk-UA" b="0" dirty="0">
                <a:solidFill>
                  <a:srgbClr val="006600"/>
                </a:solidFill>
              </a:rPr>
            </a:br>
            <a:r>
              <a:rPr lang="uk-UA" b="0" dirty="0"/>
              <a:t>  </a:t>
            </a:r>
            <a:r>
              <a:rPr lang="uk-UA" b="0" dirty="0" err="1"/>
              <a:t>cout</a:t>
            </a:r>
            <a:r>
              <a:rPr lang="uk-UA" b="0" dirty="0"/>
              <a:t>&lt;&lt;"</a:t>
            </a:r>
            <a:r>
              <a:rPr lang="uk-UA" b="0" dirty="0" err="1"/>
              <a:t>input</a:t>
            </a:r>
            <a:r>
              <a:rPr lang="uk-UA" b="0" dirty="0"/>
              <a:t> 10 </a:t>
            </a:r>
            <a:r>
              <a:rPr lang="uk-UA" b="0" dirty="0" err="1"/>
              <a:t>integers</a:t>
            </a:r>
            <a:r>
              <a:rPr lang="uk-UA" b="0" dirty="0"/>
              <a:t>"&lt;&lt;</a:t>
            </a:r>
            <a:r>
              <a:rPr lang="uk-UA" b="0" dirty="0" err="1"/>
              <a:t>endl</a:t>
            </a:r>
            <a:r>
              <a:rPr lang="uk-UA" b="0" dirty="0"/>
              <a:t>;</a:t>
            </a:r>
            <a:br>
              <a:rPr lang="uk-UA" b="0" dirty="0"/>
            </a:br>
            <a:r>
              <a:rPr lang="uk-UA" b="0" dirty="0"/>
              <a:t>  </a:t>
            </a:r>
            <a:r>
              <a:rPr lang="uk-UA" b="0" dirty="0" err="1"/>
              <a:t>for</a:t>
            </a:r>
            <a:r>
              <a:rPr lang="uk-UA" b="0" dirty="0"/>
              <a:t>(</a:t>
            </a:r>
            <a:r>
              <a:rPr lang="uk-UA" b="0" dirty="0" err="1"/>
              <a:t>int</a:t>
            </a:r>
            <a:r>
              <a:rPr lang="uk-UA" b="0" dirty="0"/>
              <a:t> i=0;i&lt;10;i++)  {</a:t>
            </a:r>
            <a:br>
              <a:rPr lang="uk-UA" b="0" dirty="0"/>
            </a:br>
            <a:r>
              <a:rPr lang="uk-UA" b="0" dirty="0"/>
              <a:t>    </a:t>
            </a:r>
            <a:r>
              <a:rPr lang="uk-UA" b="0" dirty="0" err="1"/>
              <a:t>cin</a:t>
            </a:r>
            <a:r>
              <a:rPr lang="uk-UA" b="0" dirty="0"/>
              <a:t>&gt;&gt;a;                                   </a:t>
            </a:r>
            <a:r>
              <a:rPr lang="uk-UA" b="0" dirty="0">
                <a:solidFill>
                  <a:srgbClr val="006600"/>
                </a:solidFill>
              </a:rPr>
              <a:t>//ввести число з клавіатури</a:t>
            </a:r>
            <a:r>
              <a:rPr lang="uk-UA" b="0" dirty="0"/>
              <a:t/>
            </a:r>
            <a:br>
              <a:rPr lang="uk-UA" b="0" dirty="0"/>
            </a:br>
            <a:r>
              <a:rPr lang="uk-UA" b="0" dirty="0"/>
              <a:t>    </a:t>
            </a:r>
            <a:r>
              <a:rPr lang="uk-UA" b="0" dirty="0" err="1"/>
              <a:t>fwrite</a:t>
            </a:r>
            <a:r>
              <a:rPr lang="uk-UA" b="0" dirty="0"/>
              <a:t>(&amp;</a:t>
            </a:r>
            <a:r>
              <a:rPr lang="uk-UA" b="0" dirty="0" err="1"/>
              <a:t>a,sizeof</a:t>
            </a:r>
            <a:r>
              <a:rPr lang="uk-UA" b="0" dirty="0"/>
              <a:t>(</a:t>
            </a:r>
            <a:r>
              <a:rPr lang="uk-UA" b="0" dirty="0" err="1"/>
              <a:t>short</a:t>
            </a:r>
            <a:r>
              <a:rPr lang="uk-UA" b="0" dirty="0"/>
              <a:t>),1,f);     </a:t>
            </a:r>
            <a:r>
              <a:rPr lang="uk-UA" b="0" dirty="0">
                <a:solidFill>
                  <a:srgbClr val="006600"/>
                </a:solidFill>
              </a:rPr>
              <a:t>//записати число у файл</a:t>
            </a:r>
            <a:br>
              <a:rPr lang="uk-UA" b="0" dirty="0">
                <a:solidFill>
                  <a:srgbClr val="006600"/>
                </a:solidFill>
              </a:rPr>
            </a:br>
            <a:r>
              <a:rPr lang="uk-UA" b="0" dirty="0"/>
              <a:t>  }</a:t>
            </a:r>
            <a:br>
              <a:rPr lang="uk-UA" b="0" dirty="0"/>
            </a:br>
            <a:r>
              <a:rPr lang="uk-UA" b="0" dirty="0"/>
              <a:t>  </a:t>
            </a:r>
            <a:r>
              <a:rPr lang="uk-UA" b="0" dirty="0" err="1"/>
              <a:t>fclose</a:t>
            </a:r>
            <a:r>
              <a:rPr lang="uk-UA" b="0" dirty="0"/>
              <a:t>(f);                                   </a:t>
            </a:r>
            <a:r>
              <a:rPr lang="uk-UA" b="0" dirty="0">
                <a:solidFill>
                  <a:srgbClr val="006600"/>
                </a:solidFill>
              </a:rPr>
              <a:t>//закрити файл</a:t>
            </a:r>
            <a:r>
              <a:rPr lang="uk-UA" b="0" dirty="0"/>
              <a:t/>
            </a:r>
            <a:br>
              <a:rPr lang="uk-UA" b="0" dirty="0"/>
            </a:br>
            <a:r>
              <a:rPr lang="uk-UA" b="0" dirty="0"/>
              <a:t>} </a:t>
            </a:r>
            <a:endParaRPr lang="ru-RU" b="0" dirty="0"/>
          </a:p>
        </p:txBody>
      </p:sp>
      <p:sp>
        <p:nvSpPr>
          <p:cNvPr id="77834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pic>
        <p:nvPicPr>
          <p:cNvPr id="77835" name="Picture 11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512" y="5835102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169863" y="1378516"/>
            <a:ext cx="832881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sz="2000" b="0" dirty="0"/>
              <a:t>//======= виведення </a:t>
            </a:r>
            <a:r>
              <a:rPr lang="uk-UA" sz="2000" b="0" dirty="0" smtClean="0"/>
              <a:t>файлу </a:t>
            </a:r>
            <a:r>
              <a:rPr lang="uk-UA" sz="2000" b="0" dirty="0"/>
              <a:t>як послідовності чисел ============</a:t>
            </a:r>
            <a:br>
              <a:rPr lang="uk-UA" sz="2000" b="0" dirty="0"/>
            </a:br>
            <a:r>
              <a:rPr lang="uk-UA" sz="2000" b="0" dirty="0" err="1"/>
              <a:t>void</a:t>
            </a:r>
            <a:r>
              <a:rPr lang="uk-UA" sz="2000" b="0" dirty="0"/>
              <a:t> </a:t>
            </a:r>
            <a:r>
              <a:rPr lang="uk-UA" sz="2000" b="0" dirty="0" err="1"/>
              <a:t>ShowShort</a:t>
            </a:r>
            <a:r>
              <a:rPr lang="uk-UA" sz="2000" b="0" dirty="0"/>
              <a:t>()</a:t>
            </a:r>
          </a:p>
          <a:p>
            <a:r>
              <a:rPr lang="uk-UA" sz="2000" b="0" dirty="0"/>
              <a:t> {</a:t>
            </a:r>
            <a:br>
              <a:rPr lang="uk-UA" sz="2000" b="0" dirty="0"/>
            </a:br>
            <a:r>
              <a:rPr lang="uk-UA" sz="2000" b="0" dirty="0"/>
              <a:t>  f=</a:t>
            </a:r>
            <a:r>
              <a:rPr lang="uk-UA" sz="2000" b="0" dirty="0" err="1"/>
              <a:t>fopen</a:t>
            </a:r>
            <a:r>
              <a:rPr lang="uk-UA" sz="2000" b="0" dirty="0"/>
              <a:t>("First.</a:t>
            </a:r>
            <a:r>
              <a:rPr lang="uk-UA" sz="2000" b="0" dirty="0" err="1"/>
              <a:t>dat</a:t>
            </a:r>
            <a:r>
              <a:rPr lang="uk-UA" sz="2000" b="0" dirty="0"/>
              <a:t>","</a:t>
            </a:r>
            <a:r>
              <a:rPr lang="uk-UA" sz="2000" b="0" dirty="0" err="1"/>
              <a:t>rb</a:t>
            </a:r>
            <a:r>
              <a:rPr lang="uk-UA" sz="2000" b="0" dirty="0"/>
              <a:t>");       //відкрити файл для читання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while</a:t>
            </a:r>
            <a:r>
              <a:rPr lang="uk-UA" sz="2000" b="0" dirty="0"/>
              <a:t>(!</a:t>
            </a:r>
            <a:r>
              <a:rPr lang="uk-UA" sz="2000" b="0" dirty="0" err="1"/>
              <a:t>feof</a:t>
            </a:r>
            <a:r>
              <a:rPr lang="uk-UA" sz="2000" b="0" dirty="0"/>
              <a:t>(f))                        //поки не досягнуто кінця </a:t>
            </a:r>
            <a:r>
              <a:rPr lang="uk-UA" sz="2000" b="0" dirty="0" smtClean="0"/>
              <a:t>файлу,</a:t>
            </a:r>
            <a:r>
              <a:rPr lang="uk-UA" sz="2000" b="0" dirty="0"/>
              <a:t/>
            </a:r>
            <a:br>
              <a:rPr lang="uk-UA" sz="2000" b="0" dirty="0"/>
            </a:br>
            <a:r>
              <a:rPr lang="uk-UA" sz="2000" b="0" dirty="0"/>
              <a:t>  {</a:t>
            </a:r>
            <a:br>
              <a:rPr lang="uk-UA" sz="2000" b="0" dirty="0"/>
            </a:br>
            <a:r>
              <a:rPr lang="uk-UA" sz="2000" b="0" dirty="0"/>
              <a:t>    </a:t>
            </a:r>
            <a:r>
              <a:rPr lang="uk-UA" sz="2000" b="0" dirty="0" err="1"/>
              <a:t>fread</a:t>
            </a:r>
            <a:r>
              <a:rPr lang="uk-UA" sz="2000" b="0" dirty="0"/>
              <a:t>(&amp;</a:t>
            </a:r>
            <a:r>
              <a:rPr lang="uk-UA" sz="2000" b="0" dirty="0" err="1"/>
              <a:t>a,sizeof</a:t>
            </a:r>
            <a:r>
              <a:rPr lang="uk-UA" sz="2000" b="0" dirty="0"/>
              <a:t>(</a:t>
            </a:r>
            <a:r>
              <a:rPr lang="uk-UA" sz="2000" b="0" dirty="0" err="1"/>
              <a:t>short</a:t>
            </a:r>
            <a:r>
              <a:rPr lang="uk-UA" sz="2000" b="0" dirty="0"/>
              <a:t>),1,f);  //зчитати компонент у змінну</a:t>
            </a:r>
            <a:br>
              <a:rPr lang="uk-UA" sz="2000" b="0" dirty="0"/>
            </a:br>
            <a:r>
              <a:rPr lang="uk-UA" sz="2000" b="0" dirty="0"/>
              <a:t>                                                 //типу </a:t>
            </a:r>
            <a:r>
              <a:rPr lang="uk-UA" sz="2000" b="0" dirty="0" err="1"/>
              <a:t>short</a:t>
            </a:r>
            <a:r>
              <a:rPr lang="uk-UA" sz="2000" b="0" dirty="0"/>
              <a:t/>
            </a:r>
            <a:br>
              <a:rPr lang="uk-UA" sz="2000" b="0" dirty="0"/>
            </a:br>
            <a:r>
              <a:rPr lang="uk-UA" sz="2000" b="0" dirty="0"/>
              <a:t>    </a:t>
            </a:r>
            <a:r>
              <a:rPr lang="uk-UA" sz="2000" b="0" dirty="0" err="1"/>
              <a:t>if</a:t>
            </a:r>
            <a:r>
              <a:rPr lang="uk-UA" sz="2000" b="0" dirty="0"/>
              <a:t>(</a:t>
            </a:r>
            <a:r>
              <a:rPr lang="uk-UA" sz="2000" b="0" dirty="0" err="1"/>
              <a:t>feof</a:t>
            </a:r>
            <a:r>
              <a:rPr lang="uk-UA" sz="2000" b="0" dirty="0"/>
              <a:t>(f)) </a:t>
            </a:r>
            <a:r>
              <a:rPr lang="uk-UA" sz="2000" b="0" dirty="0" err="1"/>
              <a:t>break</a:t>
            </a:r>
            <a:r>
              <a:rPr lang="uk-UA" sz="2000" b="0" dirty="0"/>
              <a:t>;                    //вийти з циклу, якщо кінець </a:t>
            </a:r>
            <a:r>
              <a:rPr lang="uk-UA" sz="2000" b="0" dirty="0" smtClean="0"/>
              <a:t>файлу</a:t>
            </a:r>
            <a:r>
              <a:rPr lang="uk-UA" sz="2000" b="0" dirty="0"/>
              <a:t/>
            </a:r>
            <a:br>
              <a:rPr lang="uk-UA" sz="2000" b="0" dirty="0"/>
            </a:br>
            <a:r>
              <a:rPr lang="uk-UA" sz="2000" b="0" dirty="0"/>
              <a:t>    </a:t>
            </a:r>
            <a:r>
              <a:rPr lang="uk-UA" sz="2000" b="0" dirty="0" err="1"/>
              <a:t>cout</a:t>
            </a:r>
            <a:r>
              <a:rPr lang="uk-UA" sz="2000" b="0" dirty="0"/>
              <a:t>&lt;&lt;a&lt;&lt;" ";                       //вивести значення числа</a:t>
            </a:r>
            <a:br>
              <a:rPr lang="uk-UA" sz="2000" b="0" dirty="0"/>
            </a:br>
            <a:r>
              <a:rPr lang="uk-UA" sz="2000" b="0" dirty="0"/>
              <a:t>  } 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fclose</a:t>
            </a:r>
            <a:r>
              <a:rPr lang="uk-UA" sz="2000" b="0" dirty="0"/>
              <a:t>(f);                                    //закрити файл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cout</a:t>
            </a:r>
            <a:r>
              <a:rPr lang="uk-UA" sz="2000" b="0" dirty="0"/>
              <a:t>&lt;&lt;</a:t>
            </a:r>
            <a:r>
              <a:rPr lang="uk-UA" sz="2000" b="0" dirty="0" err="1"/>
              <a:t>endl</a:t>
            </a:r>
            <a:r>
              <a:rPr lang="uk-UA" sz="2000" b="0" dirty="0"/>
              <a:t>;</a:t>
            </a:r>
            <a:br>
              <a:rPr lang="uk-UA" sz="2000" b="0" dirty="0"/>
            </a:br>
            <a:r>
              <a:rPr lang="uk-UA" sz="2000" b="0" dirty="0"/>
              <a:t>} </a:t>
            </a:r>
            <a:br>
              <a:rPr lang="uk-UA" sz="2000" b="0" dirty="0"/>
            </a:br>
            <a:endParaRPr lang="uk-UA" sz="2000" b="0" dirty="0"/>
          </a:p>
        </p:txBody>
      </p:sp>
      <p:sp>
        <p:nvSpPr>
          <p:cNvPr id="78854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200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pic>
        <p:nvPicPr>
          <p:cNvPr id="78855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0" y="1134239"/>
            <a:ext cx="9144000" cy="5324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000" b="0" dirty="0">
                <a:solidFill>
                  <a:srgbClr val="006600"/>
                </a:solidFill>
              </a:rPr>
              <a:t>//========== виведення </a:t>
            </a:r>
            <a:r>
              <a:rPr lang="uk-UA" sz="2000" b="0" dirty="0" smtClean="0">
                <a:solidFill>
                  <a:srgbClr val="006600"/>
                </a:solidFill>
              </a:rPr>
              <a:t>файлу </a:t>
            </a:r>
            <a:r>
              <a:rPr lang="uk-UA" sz="2000" b="0" dirty="0">
                <a:solidFill>
                  <a:srgbClr val="006600"/>
                </a:solidFill>
              </a:rPr>
              <a:t>як послідовності символів ======</a:t>
            </a:r>
            <a:r>
              <a:rPr lang="uk-UA" sz="2000" b="0" dirty="0"/>
              <a:t/>
            </a:r>
            <a:br>
              <a:rPr lang="uk-UA" sz="2000" b="0" dirty="0"/>
            </a:br>
            <a:r>
              <a:rPr lang="uk-UA" sz="2000" b="0" dirty="0" err="1"/>
              <a:t>void</a:t>
            </a:r>
            <a:r>
              <a:rPr lang="uk-UA" sz="2000" b="0" dirty="0"/>
              <a:t> </a:t>
            </a:r>
            <a:r>
              <a:rPr lang="uk-UA" sz="2000" b="0" dirty="0" err="1"/>
              <a:t>ShowChar</a:t>
            </a:r>
            <a:r>
              <a:rPr lang="uk-UA" sz="2000" b="0" dirty="0"/>
              <a:t>() {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ff</a:t>
            </a:r>
            <a:r>
              <a:rPr lang="uk-UA" sz="2000" b="0" dirty="0"/>
              <a:t>=</a:t>
            </a:r>
            <a:r>
              <a:rPr lang="uk-UA" sz="2000" b="0" dirty="0" err="1"/>
              <a:t>fopen</a:t>
            </a:r>
            <a:r>
              <a:rPr lang="uk-UA" sz="2000" b="0" dirty="0"/>
              <a:t>("First.</a:t>
            </a:r>
            <a:r>
              <a:rPr lang="uk-UA" sz="2000" b="0" dirty="0" err="1"/>
              <a:t>dat</a:t>
            </a:r>
            <a:r>
              <a:rPr lang="uk-UA" sz="2000" b="0" dirty="0"/>
              <a:t>","</a:t>
            </a:r>
            <a:r>
              <a:rPr lang="uk-UA" sz="2000" b="0" dirty="0" err="1"/>
              <a:t>rb</a:t>
            </a:r>
            <a:r>
              <a:rPr lang="uk-UA" sz="2000" b="0" dirty="0"/>
              <a:t>");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while</a:t>
            </a:r>
            <a:r>
              <a:rPr lang="uk-UA" sz="2000" b="0" dirty="0"/>
              <a:t>(!</a:t>
            </a:r>
            <a:r>
              <a:rPr lang="uk-UA" sz="2000" b="0" dirty="0" err="1"/>
              <a:t>feof</a:t>
            </a:r>
            <a:r>
              <a:rPr lang="uk-UA" sz="2000" b="0" dirty="0"/>
              <a:t>(</a:t>
            </a:r>
            <a:r>
              <a:rPr lang="uk-UA" sz="2000" b="0" dirty="0" err="1"/>
              <a:t>ff</a:t>
            </a:r>
            <a:r>
              <a:rPr lang="uk-UA" sz="2000" b="0" dirty="0"/>
              <a:t>)) {                      //доки не досягнуто кінця </a:t>
            </a:r>
            <a:r>
              <a:rPr lang="uk-UA" sz="2000" b="0" dirty="0" smtClean="0"/>
              <a:t>файлу, </a:t>
            </a:r>
            <a:r>
              <a:rPr lang="uk-UA" sz="2000" b="0" dirty="0"/>
              <a:t/>
            </a:r>
            <a:br>
              <a:rPr lang="uk-UA" sz="2000" b="0" dirty="0"/>
            </a:br>
            <a:r>
              <a:rPr lang="uk-UA" sz="2000" b="0" dirty="0"/>
              <a:t>    </a:t>
            </a:r>
            <a:r>
              <a:rPr lang="uk-UA" sz="2000" b="0" dirty="0" err="1"/>
              <a:t>fread</a:t>
            </a:r>
            <a:r>
              <a:rPr lang="uk-UA" sz="2000" b="0" dirty="0"/>
              <a:t>(&amp;</a:t>
            </a:r>
            <a:r>
              <a:rPr lang="uk-UA" sz="2000" b="0" dirty="0" err="1"/>
              <a:t>ch,sizeof</a:t>
            </a:r>
            <a:r>
              <a:rPr lang="uk-UA" sz="2000" b="0" dirty="0"/>
              <a:t>(</a:t>
            </a:r>
            <a:r>
              <a:rPr lang="uk-UA" sz="2000" b="0" dirty="0" err="1"/>
              <a:t>char</a:t>
            </a:r>
            <a:r>
              <a:rPr lang="uk-UA" sz="2000" b="0" dirty="0"/>
              <a:t>),1,ff); //зчитати компонент у змінну типу </a:t>
            </a:r>
            <a:r>
              <a:rPr lang="uk-UA" sz="2000" b="0" dirty="0" err="1"/>
              <a:t>char</a:t>
            </a:r>
            <a:r>
              <a:rPr lang="uk-UA" sz="2000" b="0" dirty="0"/>
              <a:t/>
            </a:r>
            <a:br>
              <a:rPr lang="uk-UA" sz="2000" b="0" dirty="0"/>
            </a:br>
            <a:r>
              <a:rPr lang="uk-UA" sz="2000" b="0" dirty="0"/>
              <a:t>    </a:t>
            </a:r>
            <a:r>
              <a:rPr lang="uk-UA" sz="2000" b="0" dirty="0" err="1"/>
              <a:t>if</a:t>
            </a:r>
            <a:r>
              <a:rPr lang="uk-UA" sz="2000" b="0" dirty="0"/>
              <a:t>(</a:t>
            </a:r>
            <a:r>
              <a:rPr lang="uk-UA" sz="2000" b="0" dirty="0" err="1"/>
              <a:t>feof</a:t>
            </a:r>
            <a:r>
              <a:rPr lang="uk-UA" sz="2000" b="0" dirty="0"/>
              <a:t>(</a:t>
            </a:r>
            <a:r>
              <a:rPr lang="uk-UA" sz="2000" b="0" dirty="0" err="1"/>
              <a:t>ff</a:t>
            </a:r>
            <a:r>
              <a:rPr lang="uk-UA" sz="2000" b="0" dirty="0"/>
              <a:t>)) </a:t>
            </a:r>
            <a:r>
              <a:rPr lang="uk-UA" sz="2000" b="0" dirty="0" err="1"/>
              <a:t>break</a:t>
            </a:r>
            <a:r>
              <a:rPr lang="uk-UA" sz="2000" b="0" dirty="0"/>
              <a:t>;</a:t>
            </a:r>
            <a:br>
              <a:rPr lang="uk-UA" sz="2000" b="0" dirty="0"/>
            </a:br>
            <a:r>
              <a:rPr lang="uk-UA" sz="2000" b="0" dirty="0"/>
              <a:t>    </a:t>
            </a:r>
            <a:r>
              <a:rPr lang="uk-UA" sz="2000" b="0" dirty="0" err="1"/>
              <a:t>cout</a:t>
            </a:r>
            <a:r>
              <a:rPr lang="uk-UA" sz="2000" b="0" dirty="0"/>
              <a:t>&lt;&lt;</a:t>
            </a:r>
            <a:r>
              <a:rPr lang="uk-UA" sz="2000" b="0" dirty="0" err="1"/>
              <a:t>ch</a:t>
            </a:r>
            <a:r>
              <a:rPr lang="uk-UA" sz="2000" b="0" dirty="0"/>
              <a:t>&lt;&lt;" ";                  //вивести значення символу</a:t>
            </a:r>
            <a:br>
              <a:rPr lang="uk-UA" sz="2000" b="0" dirty="0"/>
            </a:br>
            <a:r>
              <a:rPr lang="uk-UA" sz="2000" b="0" dirty="0"/>
              <a:t>  }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fclose</a:t>
            </a:r>
            <a:r>
              <a:rPr lang="uk-UA" sz="2000" b="0" dirty="0"/>
              <a:t>(</a:t>
            </a:r>
            <a:r>
              <a:rPr lang="uk-UA" sz="2000" b="0" dirty="0" err="1"/>
              <a:t>ff</a:t>
            </a:r>
            <a:r>
              <a:rPr lang="uk-UA" sz="2000" b="0" dirty="0"/>
              <a:t>);    </a:t>
            </a:r>
            <a:r>
              <a:rPr lang="uk-UA" sz="2000" b="0" dirty="0" err="1"/>
              <a:t>cout</a:t>
            </a:r>
            <a:r>
              <a:rPr lang="uk-UA" sz="2000" b="0" dirty="0"/>
              <a:t>&lt;&lt;</a:t>
            </a:r>
            <a:r>
              <a:rPr lang="uk-UA" sz="2000" b="0" dirty="0" err="1"/>
              <a:t>endl</a:t>
            </a:r>
            <a:r>
              <a:rPr lang="uk-UA" sz="2000" b="0" dirty="0"/>
              <a:t>;</a:t>
            </a:r>
            <a:br>
              <a:rPr lang="uk-UA" sz="2000" b="0" dirty="0"/>
            </a:br>
            <a:r>
              <a:rPr lang="uk-UA" sz="2000" b="0" dirty="0"/>
              <a:t>}</a:t>
            </a:r>
            <a:br>
              <a:rPr lang="uk-UA" sz="2000" b="0" dirty="0"/>
            </a:br>
            <a:r>
              <a:rPr lang="uk-UA" sz="2000" b="0" dirty="0">
                <a:solidFill>
                  <a:srgbClr val="006600"/>
                </a:solidFill>
              </a:rPr>
              <a:t>//=============== головна функція ==========</a:t>
            </a:r>
            <a:r>
              <a:rPr lang="uk-UA" sz="2000" b="0" dirty="0"/>
              <a:t/>
            </a:r>
            <a:br>
              <a:rPr lang="uk-UA" sz="2000" b="0" dirty="0"/>
            </a:br>
            <a:r>
              <a:rPr lang="uk-UA" sz="2000" b="0" dirty="0" err="1"/>
              <a:t>int</a:t>
            </a:r>
            <a:r>
              <a:rPr lang="uk-UA" sz="2000" b="0" dirty="0"/>
              <a:t> </a:t>
            </a:r>
            <a:r>
              <a:rPr lang="uk-UA" sz="2000" b="0" dirty="0" err="1"/>
              <a:t>main</a:t>
            </a:r>
            <a:r>
              <a:rPr lang="uk-UA" sz="2000" b="0" dirty="0"/>
              <a:t>(){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en-US" sz="2000" b="0" dirty="0" err="1"/>
              <a:t>cout</a:t>
            </a:r>
            <a:r>
              <a:rPr lang="uk-UA" sz="2000" b="0" dirty="0"/>
              <a:t>&lt;&lt;"</a:t>
            </a:r>
            <a:r>
              <a:rPr lang="en-US" sz="2000" b="0" dirty="0"/>
              <a:t>Show binary file</a:t>
            </a:r>
            <a:r>
              <a:rPr lang="uk-UA" sz="2000" b="0" dirty="0"/>
              <a:t>"&lt;&lt;</a:t>
            </a:r>
            <a:r>
              <a:rPr lang="en-US" sz="2000" b="0" dirty="0" err="1"/>
              <a:t>endl</a:t>
            </a:r>
            <a:r>
              <a:rPr lang="uk-UA" sz="2000" b="0" dirty="0"/>
              <a:t>;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Create</a:t>
            </a:r>
            <a:r>
              <a:rPr lang="uk-UA" sz="2000" b="0" dirty="0"/>
              <a:t>(); 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cout</a:t>
            </a:r>
            <a:r>
              <a:rPr lang="uk-UA" sz="2000" b="0" dirty="0"/>
              <a:t>&lt;&lt;"</a:t>
            </a:r>
            <a:r>
              <a:rPr lang="uk-UA" sz="2000" b="0" dirty="0" err="1"/>
              <a:t>entered</a:t>
            </a:r>
            <a:r>
              <a:rPr lang="uk-UA" sz="2000" b="0" dirty="0"/>
              <a:t> </a:t>
            </a:r>
            <a:r>
              <a:rPr lang="uk-UA" sz="2000" b="0" dirty="0" err="1"/>
              <a:t>numbers</a:t>
            </a:r>
            <a:r>
              <a:rPr lang="uk-UA" sz="2000" b="0" dirty="0"/>
              <a:t> </a:t>
            </a:r>
            <a:r>
              <a:rPr lang="uk-UA" sz="2000" b="0" dirty="0" err="1"/>
              <a:t>from</a:t>
            </a:r>
            <a:r>
              <a:rPr lang="uk-UA" sz="2000" b="0" dirty="0"/>
              <a:t> First.dat"&lt;&lt;</a:t>
            </a:r>
            <a:r>
              <a:rPr lang="uk-UA" sz="2000" b="0" dirty="0" err="1"/>
              <a:t>endl</a:t>
            </a:r>
            <a:r>
              <a:rPr lang="uk-UA" sz="2000" b="0" dirty="0"/>
              <a:t>;</a:t>
            </a:r>
            <a:br>
              <a:rPr lang="uk-UA" sz="2000" b="0" dirty="0"/>
            </a:br>
            <a:r>
              <a:rPr lang="uk-UA" sz="2000" b="0" dirty="0"/>
              <a:t>  </a:t>
            </a:r>
            <a:r>
              <a:rPr lang="uk-UA" sz="2000" b="0" dirty="0" err="1"/>
              <a:t>ShowShort</a:t>
            </a:r>
            <a:r>
              <a:rPr lang="uk-UA" sz="2000" b="0" dirty="0"/>
              <a:t>();  </a:t>
            </a:r>
            <a:r>
              <a:rPr lang="uk-UA" sz="2000" b="0" dirty="0" err="1"/>
              <a:t>ShowChar</a:t>
            </a:r>
            <a:r>
              <a:rPr lang="uk-UA" sz="2000" b="0" dirty="0"/>
              <a:t>();</a:t>
            </a:r>
            <a:br>
              <a:rPr lang="uk-UA" sz="2000" b="0" dirty="0"/>
            </a:br>
            <a:r>
              <a:rPr lang="uk-UA" sz="2000" b="0" dirty="0"/>
              <a:t> }</a:t>
            </a:r>
          </a:p>
        </p:txBody>
      </p:sp>
      <p:sp>
        <p:nvSpPr>
          <p:cNvPr id="79878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000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pic>
        <p:nvPicPr>
          <p:cNvPr id="79879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3695666" y="5333630"/>
            <a:ext cx="2448272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latin typeface="Times New Roman" pitchFamily="18" charset="0"/>
                <a:hlinkClick r:id="rId3" action="ppaction://hlinkfile"/>
              </a:rPr>
              <a:t>Код ех10_6</a:t>
            </a:r>
            <a:endParaRPr lang="uk-UA" sz="2400">
              <a:latin typeface="Times New Roman" pitchFamily="18" charset="0"/>
            </a:endParaRPr>
          </a:p>
        </p:txBody>
      </p:sp>
      <p:sp>
        <p:nvSpPr>
          <p:cNvPr id="80902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000" dirty="0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pic>
        <p:nvPicPr>
          <p:cNvPr id="8090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2659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80911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65400"/>
            <a:ext cx="8893175" cy="208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1187450" y="1125538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 b="0"/>
              <a:t>Результати роботи програми ex10_6</a:t>
            </a:r>
            <a:endParaRPr lang="ru-RU" sz="2400" b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Заголовок 1"/>
          <p:cNvSpPr>
            <a:spLocks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000" dirty="0">
                <a:solidFill>
                  <a:schemeClr val="bg1"/>
                </a:solidFill>
              </a:rPr>
              <a:t>Послідовний запис та зчитування компонентів бінарних </a:t>
            </a:r>
            <a:r>
              <a:rPr lang="uk-UA" sz="3000" dirty="0" smtClean="0">
                <a:solidFill>
                  <a:schemeClr val="bg1"/>
                </a:solidFill>
              </a:rPr>
              <a:t>файлів (</a:t>
            </a:r>
            <a:r>
              <a:rPr lang="uk-UA" sz="3000" dirty="0" err="1" smtClean="0">
                <a:solidFill>
                  <a:schemeClr val="bg1"/>
                </a:solidFill>
              </a:rPr>
              <a:t>лаб</a:t>
            </a:r>
            <a:r>
              <a:rPr lang="uk-UA" sz="3000" dirty="0" smtClean="0">
                <a:solidFill>
                  <a:schemeClr val="bg1"/>
                </a:solidFill>
              </a:rPr>
              <a:t> </a:t>
            </a:r>
            <a:r>
              <a:rPr lang="uk-UA" sz="3000" dirty="0" smtClean="0">
                <a:solidFill>
                  <a:schemeClr val="bg1"/>
                </a:solidFill>
              </a:rPr>
              <a:t>роб.11_2) </a:t>
            </a:r>
            <a:endParaRPr lang="uk-UA" sz="3000" dirty="0">
              <a:solidFill>
                <a:schemeClr val="bg1"/>
              </a:solidFill>
            </a:endParaRP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2659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1406" y="856357"/>
            <a:ext cx="3929090" cy="5632311"/>
          </a:xfrm>
          <a:prstGeom prst="rect">
            <a:avLst/>
          </a:prstGeom>
          <a:solidFill>
            <a:schemeClr val="bg1"/>
          </a:solidFill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ru-RU" sz="800" b="0" dirty="0" smtClean="0"/>
              <a:t>/*  </a:t>
            </a:r>
            <a:r>
              <a:rPr lang="ru-RU" sz="800" b="0" dirty="0" err="1" smtClean="0"/>
              <a:t>Створити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масив</a:t>
            </a:r>
            <a:r>
              <a:rPr lang="ru-RU" sz="800" b="0" dirty="0" smtClean="0"/>
              <a:t> структур,  </a:t>
            </a:r>
            <a:r>
              <a:rPr lang="ru-RU" sz="800" b="0" dirty="0" err="1" smtClean="0"/>
              <a:t>кожна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яких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складається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</a:t>
            </a:r>
            <a:r>
              <a:rPr lang="ru-RU" sz="800" b="0" dirty="0" smtClean="0"/>
              <a:t> таких </a:t>
            </a:r>
            <a:r>
              <a:rPr lang="ru-RU" sz="800" b="0" dirty="0" err="1" smtClean="0"/>
              <a:t>елементів</a:t>
            </a:r>
            <a:r>
              <a:rPr lang="ru-RU" sz="800" b="0" dirty="0" smtClean="0"/>
              <a:t>: </a:t>
            </a:r>
            <a:r>
              <a:rPr lang="ru-RU" sz="800" b="0" dirty="0" err="1" smtClean="0"/>
              <a:t>прізвище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викладача</a:t>
            </a:r>
            <a:r>
              <a:rPr lang="ru-RU" sz="800" b="0" dirty="0" smtClean="0"/>
              <a:t>,  </a:t>
            </a:r>
            <a:r>
              <a:rPr lang="ru-RU" sz="800" b="0" dirty="0" err="1" smtClean="0"/>
              <a:t>дисципліна</a:t>
            </a:r>
            <a:r>
              <a:rPr lang="ru-RU" sz="800" b="0" dirty="0" smtClean="0"/>
              <a:t>,  </a:t>
            </a:r>
            <a:r>
              <a:rPr lang="ru-RU" sz="800" b="0" dirty="0" err="1" smtClean="0"/>
              <a:t>прізвище</a:t>
            </a:r>
            <a:r>
              <a:rPr lang="ru-RU" sz="800" b="0" dirty="0" smtClean="0"/>
              <a:t> студента. Для </a:t>
            </a:r>
            <a:r>
              <a:rPr lang="ru-RU" sz="800" b="0" dirty="0" err="1" smtClean="0"/>
              <a:t>викладача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задається</a:t>
            </a:r>
            <a:r>
              <a:rPr lang="ru-RU" sz="800" b="0" dirty="0" smtClean="0"/>
              <a:t> посада,  зарплата. Для студента -  </a:t>
            </a:r>
            <a:r>
              <a:rPr lang="ru-RU" sz="800" b="0" dirty="0" err="1" smtClean="0"/>
              <a:t>середній</a:t>
            </a:r>
            <a:r>
              <a:rPr lang="ru-RU" sz="800" b="0" dirty="0" smtClean="0"/>
              <a:t> бал, </a:t>
            </a:r>
            <a:r>
              <a:rPr lang="ru-RU" sz="800" b="0" dirty="0" err="1" smtClean="0"/>
              <a:t>стипендія</a:t>
            </a:r>
            <a:r>
              <a:rPr lang="ru-RU" sz="800" b="0" dirty="0" smtClean="0"/>
              <a:t>. </a:t>
            </a:r>
            <a:r>
              <a:rPr lang="ru-RU" sz="800" b="0" dirty="0" err="1" smtClean="0"/>
              <a:t>Створений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масив</a:t>
            </a:r>
            <a:r>
              <a:rPr lang="ru-RU" sz="800" b="0" dirty="0" smtClean="0"/>
              <a:t> структур </a:t>
            </a:r>
            <a:r>
              <a:rPr lang="ru-RU" sz="800" b="0" dirty="0" err="1" smtClean="0"/>
              <a:t>записати</a:t>
            </a:r>
            <a:r>
              <a:rPr lang="ru-RU" sz="800" b="0" dirty="0" smtClean="0"/>
              <a:t> до файлу. </a:t>
            </a:r>
            <a:r>
              <a:rPr lang="uk-UA" sz="800" b="0" dirty="0" smtClean="0"/>
              <a:t>Реалізувати запити, визначивши: </a:t>
            </a:r>
            <a:r>
              <a:rPr lang="ru-RU" sz="800" b="0" dirty="0" smtClean="0"/>
              <a:t>1)  </a:t>
            </a:r>
            <a:r>
              <a:rPr lang="ru-RU" sz="800" b="0" dirty="0" err="1" smtClean="0"/>
              <a:t>викладачів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і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дисципліни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найбільш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високими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середніми</a:t>
            </a:r>
            <a:r>
              <a:rPr lang="ru-RU" sz="800" b="0" dirty="0" smtClean="0"/>
              <a:t> балами; 2)  </a:t>
            </a:r>
            <a:r>
              <a:rPr lang="ru-RU" sz="800" b="0" dirty="0" err="1" smtClean="0"/>
              <a:t>перерахувати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стипендію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наступним</a:t>
            </a:r>
            <a:r>
              <a:rPr lang="ru-RU" sz="800" b="0" dirty="0" smtClean="0"/>
              <a:t> чином: </a:t>
            </a:r>
            <a:r>
              <a:rPr lang="ru-RU" sz="800" b="0" dirty="0" err="1" smtClean="0"/>
              <a:t>вилучити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стипендію</a:t>
            </a:r>
            <a:r>
              <a:rPr lang="ru-RU" sz="800" b="0" dirty="0" smtClean="0"/>
              <a:t> у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, в </a:t>
            </a:r>
            <a:r>
              <a:rPr lang="ru-RU" sz="800" b="0" dirty="0" err="1" smtClean="0"/>
              <a:t>яких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середній</a:t>
            </a:r>
            <a:r>
              <a:rPr lang="ru-RU" sz="800" b="0" dirty="0" smtClean="0"/>
              <a:t> бал </a:t>
            </a:r>
            <a:r>
              <a:rPr lang="ru-RU" sz="800" b="0" dirty="0" err="1" smtClean="0"/>
              <a:t>нижче</a:t>
            </a:r>
            <a:r>
              <a:rPr lang="ru-RU" sz="800" b="0" dirty="0" smtClean="0"/>
              <a:t> 3, </a:t>
            </a:r>
            <a:r>
              <a:rPr lang="ru-RU" sz="800" b="0" dirty="0" err="1" smtClean="0"/>
              <a:t>їх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стипендію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розподілити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серед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інших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; </a:t>
            </a:r>
            <a:r>
              <a:rPr lang="uk-UA" sz="800" b="0" dirty="0" smtClean="0"/>
              <a:t>3)  визначити  стипендіальний  фонд (сумарний розмір стипендії) і порівняти його з фондом зарплати викладачів.</a:t>
            </a:r>
          </a:p>
          <a:p>
            <a:r>
              <a:rPr lang="ru-RU" sz="800" b="0" dirty="0" err="1" smtClean="0"/>
              <a:t>Усі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дані</a:t>
            </a:r>
            <a:r>
              <a:rPr lang="ru-RU" sz="800" b="0" dirty="0" smtClean="0"/>
              <a:t> для </a:t>
            </a:r>
            <a:r>
              <a:rPr lang="ru-RU" sz="800" b="0" dirty="0" err="1" smtClean="0"/>
              <a:t>запитів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беруться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</a:t>
            </a:r>
            <a:r>
              <a:rPr lang="ru-RU" sz="800" b="0" dirty="0" smtClean="0"/>
              <a:t> файлу.</a:t>
            </a:r>
          </a:p>
          <a:p>
            <a:r>
              <a:rPr lang="uk-UA" sz="800" b="0" dirty="0" smtClean="0"/>
              <a:t>*/</a:t>
            </a:r>
          </a:p>
          <a:p>
            <a:r>
              <a:rPr lang="en-US" sz="800" b="0" dirty="0" smtClean="0"/>
              <a:t>#define _</a:t>
            </a:r>
            <a:r>
              <a:rPr lang="en-US" sz="800" b="0" dirty="0" err="1" smtClean="0"/>
              <a:t>CRT_SECURE_NO_WARNINGS</a:t>
            </a:r>
            <a:endParaRPr lang="en-US" sz="800" b="0" dirty="0" smtClean="0"/>
          </a:p>
          <a:p>
            <a:r>
              <a:rPr lang="en-US" sz="800" b="0" dirty="0" smtClean="0"/>
              <a:t>#include&lt;</a:t>
            </a:r>
            <a:r>
              <a:rPr lang="en-US" sz="800" b="0" dirty="0" err="1" smtClean="0"/>
              <a:t>iostream</a:t>
            </a:r>
            <a:r>
              <a:rPr lang="en-US" sz="800" b="0" dirty="0" smtClean="0"/>
              <a:t>&gt;</a:t>
            </a:r>
          </a:p>
          <a:p>
            <a:r>
              <a:rPr lang="en-US" sz="800" b="0" dirty="0" smtClean="0"/>
              <a:t>#include&lt;</a:t>
            </a:r>
            <a:r>
              <a:rPr lang="en-US" sz="800" b="0" dirty="0" err="1" smtClean="0"/>
              <a:t>conio.h</a:t>
            </a:r>
            <a:r>
              <a:rPr lang="en-US" sz="800" b="0" dirty="0" smtClean="0"/>
              <a:t>&gt;</a:t>
            </a:r>
          </a:p>
          <a:p>
            <a:r>
              <a:rPr lang="en-US" sz="800" b="0" dirty="0" smtClean="0"/>
              <a:t>#include&lt;</a:t>
            </a:r>
            <a:r>
              <a:rPr lang="en-US" sz="800" b="0" dirty="0" err="1" smtClean="0"/>
              <a:t>stdlib.h</a:t>
            </a:r>
            <a:r>
              <a:rPr lang="en-US" sz="800" b="0" dirty="0" smtClean="0"/>
              <a:t>&gt;</a:t>
            </a:r>
          </a:p>
          <a:p>
            <a:r>
              <a:rPr lang="en-US" sz="800" b="0" dirty="0" smtClean="0"/>
              <a:t>#include&lt;</a:t>
            </a:r>
            <a:r>
              <a:rPr lang="en-US" sz="800" b="0" dirty="0" err="1" smtClean="0"/>
              <a:t>stdio.h</a:t>
            </a:r>
            <a:r>
              <a:rPr lang="en-US" sz="800" b="0" dirty="0" smtClean="0"/>
              <a:t>&gt;</a:t>
            </a:r>
          </a:p>
          <a:p>
            <a:r>
              <a:rPr lang="en-US" sz="800" b="0" dirty="0" smtClean="0"/>
              <a:t>#include&lt;</a:t>
            </a:r>
            <a:r>
              <a:rPr lang="en-US" sz="800" b="0" dirty="0" err="1" smtClean="0"/>
              <a:t>string.h</a:t>
            </a:r>
            <a:r>
              <a:rPr lang="en-US" sz="800" b="0" dirty="0" smtClean="0"/>
              <a:t>&gt;</a:t>
            </a:r>
          </a:p>
          <a:p>
            <a:r>
              <a:rPr lang="en-US" sz="800" b="0" dirty="0" smtClean="0"/>
              <a:t>#include&lt;</a:t>
            </a:r>
            <a:r>
              <a:rPr lang="en-US" sz="800" b="0" dirty="0" err="1" smtClean="0"/>
              <a:t>iomanip</a:t>
            </a:r>
            <a:r>
              <a:rPr lang="en-US" sz="800" b="0" dirty="0" smtClean="0"/>
              <a:t>&gt;</a:t>
            </a:r>
          </a:p>
          <a:p>
            <a:r>
              <a:rPr lang="en-US" sz="800" b="0" dirty="0" smtClean="0"/>
              <a:t>using namespace std;</a:t>
            </a:r>
          </a:p>
          <a:p>
            <a:r>
              <a:rPr lang="en-US" sz="800" b="0" dirty="0" smtClean="0"/>
              <a:t>void </a:t>
            </a:r>
            <a:r>
              <a:rPr lang="en-US" sz="800" b="0" dirty="0" err="1" smtClean="0"/>
              <a:t>read_from_file</a:t>
            </a:r>
            <a:r>
              <a:rPr lang="en-US" sz="800" b="0" dirty="0" smtClean="0"/>
              <a:t>();</a:t>
            </a:r>
          </a:p>
          <a:p>
            <a:r>
              <a:rPr lang="en-US" sz="800" b="0" dirty="0" err="1" smtClean="0"/>
              <a:t>struct</a:t>
            </a:r>
            <a:r>
              <a:rPr lang="en-US" sz="800" b="0" dirty="0" smtClean="0"/>
              <a:t> teacher        //</a:t>
            </a:r>
            <a:r>
              <a:rPr lang="uk-UA" sz="800" b="0" dirty="0" smtClean="0"/>
              <a:t>структура викладач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char 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[10];      //</a:t>
            </a:r>
            <a:r>
              <a:rPr lang="uk-UA" sz="800" b="0" dirty="0" smtClean="0"/>
              <a:t>прізвище</a:t>
            </a:r>
          </a:p>
          <a:p>
            <a:r>
              <a:rPr lang="en-US" sz="800" b="0" dirty="0" smtClean="0"/>
              <a:t>char posada[20];   //</a:t>
            </a:r>
            <a:r>
              <a:rPr lang="uk-UA" sz="800" b="0" dirty="0" smtClean="0"/>
              <a:t>посада</a:t>
            </a:r>
          </a:p>
          <a:p>
            <a:r>
              <a:rPr lang="en-US" sz="800" b="0" dirty="0" smtClean="0"/>
              <a:t>float salary;      //</a:t>
            </a:r>
            <a:r>
              <a:rPr lang="uk-UA" sz="800" b="0" dirty="0" smtClean="0"/>
              <a:t>зарплатня</a:t>
            </a:r>
          </a:p>
          <a:p>
            <a:r>
              <a:rPr lang="uk-UA" sz="800" b="0" dirty="0" smtClean="0"/>
              <a:t>};</a:t>
            </a:r>
          </a:p>
          <a:p>
            <a:r>
              <a:rPr lang="en-US" sz="800" b="0" dirty="0" err="1" smtClean="0"/>
              <a:t>struct</a:t>
            </a:r>
            <a:r>
              <a:rPr lang="en-US" sz="800" b="0" dirty="0" smtClean="0"/>
              <a:t> stud           //</a:t>
            </a:r>
            <a:r>
              <a:rPr lang="uk-UA" sz="800" b="0" dirty="0" smtClean="0"/>
              <a:t>структура студента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char 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[10];        //</a:t>
            </a:r>
            <a:r>
              <a:rPr lang="uk-UA" sz="800" b="0" dirty="0" smtClean="0"/>
              <a:t>прізвище</a:t>
            </a:r>
          </a:p>
          <a:p>
            <a:r>
              <a:rPr lang="en-US" sz="800" b="0" dirty="0" smtClean="0"/>
              <a:t>float bal;           //</a:t>
            </a:r>
            <a:r>
              <a:rPr lang="uk-UA" sz="800" b="0" dirty="0" smtClean="0"/>
              <a:t>середній бал</a:t>
            </a:r>
          </a:p>
          <a:p>
            <a:r>
              <a:rPr lang="en-US" sz="800" b="0" dirty="0" smtClean="0"/>
              <a:t>float 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;          //</a:t>
            </a:r>
            <a:r>
              <a:rPr lang="uk-UA" sz="800" b="0" dirty="0" err="1" smtClean="0"/>
              <a:t>стипендия</a:t>
            </a:r>
            <a:endParaRPr lang="uk-UA" sz="800" b="0" dirty="0" smtClean="0"/>
          </a:p>
          <a:p>
            <a:r>
              <a:rPr lang="uk-UA" sz="800" b="0" dirty="0" smtClean="0"/>
              <a:t>};</a:t>
            </a:r>
          </a:p>
          <a:p>
            <a:endParaRPr lang="uk-UA" sz="800" b="0" dirty="0" smtClean="0"/>
          </a:p>
          <a:p>
            <a:r>
              <a:rPr lang="en-US" sz="800" b="0" dirty="0" err="1" smtClean="0"/>
              <a:t>struct</a:t>
            </a:r>
            <a:r>
              <a:rPr lang="en-US" sz="800" b="0" dirty="0" smtClean="0"/>
              <a:t> subject        //</a:t>
            </a:r>
            <a:r>
              <a:rPr lang="uk-UA" sz="800" b="0" dirty="0" smtClean="0"/>
              <a:t>структура дисципліни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char name[10];       //</a:t>
            </a:r>
            <a:r>
              <a:rPr lang="uk-UA" sz="800" b="0" dirty="0" smtClean="0"/>
              <a:t>назва дисципліни</a:t>
            </a:r>
          </a:p>
          <a:p>
            <a:r>
              <a:rPr lang="en-US" sz="800" b="0" dirty="0" smtClean="0"/>
              <a:t>teacher </a:t>
            </a:r>
            <a:r>
              <a:rPr lang="en-US" sz="800" b="0" dirty="0" err="1" smtClean="0"/>
              <a:t>prepod</a:t>
            </a:r>
            <a:r>
              <a:rPr lang="en-US" sz="800" b="0" dirty="0" smtClean="0"/>
              <a:t>;      //</a:t>
            </a:r>
            <a:r>
              <a:rPr lang="uk-UA" sz="800" b="0" dirty="0" smtClean="0"/>
              <a:t>викладач, що читає предмет</a:t>
            </a:r>
          </a:p>
          <a:p>
            <a:r>
              <a:rPr lang="en-US" sz="800" b="0" dirty="0" err="1" smtClean="0"/>
              <a:t>int</a:t>
            </a:r>
            <a:r>
              <a:rPr lang="en-US" sz="800" b="0" dirty="0" smtClean="0"/>
              <a:t> </a:t>
            </a:r>
            <a:r>
              <a:rPr lang="en-US" sz="800" b="0" dirty="0" err="1" smtClean="0"/>
              <a:t>stnum</a:t>
            </a:r>
            <a:r>
              <a:rPr lang="en-US" sz="800" b="0" dirty="0" smtClean="0"/>
              <a:t>;           //</a:t>
            </a:r>
            <a:r>
              <a:rPr lang="uk-UA" sz="800" b="0" dirty="0" smtClean="0"/>
              <a:t>кількість студентів, що вивчають дану дисципліну</a:t>
            </a:r>
          </a:p>
          <a:p>
            <a:r>
              <a:rPr lang="ru-RU" sz="800" b="0" dirty="0" err="1" smtClean="0"/>
              <a:t>stud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student</a:t>
            </a:r>
            <a:r>
              <a:rPr lang="ru-RU" sz="800" b="0" dirty="0" smtClean="0"/>
              <a:t>[10];   //</a:t>
            </a:r>
            <a:r>
              <a:rPr lang="ru-RU" sz="800" b="0" dirty="0" err="1" smtClean="0"/>
              <a:t>масив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, </a:t>
            </a:r>
            <a:r>
              <a:rPr lang="ru-RU" sz="800" b="0" dirty="0" err="1" smtClean="0"/>
              <a:t>що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вивчають</a:t>
            </a:r>
            <a:r>
              <a:rPr lang="ru-RU" sz="800" b="0" dirty="0" smtClean="0"/>
              <a:t> предмет</a:t>
            </a:r>
          </a:p>
          <a:p>
            <a:r>
              <a:rPr lang="uk-UA" sz="800" b="0" dirty="0" smtClean="0"/>
              <a:t>};</a:t>
            </a:r>
          </a:p>
          <a:p>
            <a:endParaRPr lang="uk-UA" sz="800" b="0" dirty="0" smtClean="0"/>
          </a:p>
          <a:p>
            <a:r>
              <a:rPr lang="en-US" sz="800" b="0" dirty="0" err="1" smtClean="0"/>
              <a:t>int</a:t>
            </a:r>
            <a:r>
              <a:rPr lang="en-US" sz="800" b="0" dirty="0" smtClean="0"/>
              <a:t>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, j;                 //</a:t>
            </a:r>
            <a:r>
              <a:rPr lang="uk-UA" sz="800" b="0" dirty="0" smtClean="0"/>
              <a:t>кількість викладачів</a:t>
            </a:r>
          </a:p>
          <a:p>
            <a:r>
              <a:rPr lang="ru-RU" sz="800" b="0" dirty="0" err="1" smtClean="0"/>
              <a:t>FILE</a:t>
            </a:r>
            <a:r>
              <a:rPr lang="ru-RU" sz="800" b="0" dirty="0" smtClean="0"/>
              <a:t> *</a:t>
            </a:r>
            <a:r>
              <a:rPr lang="ru-RU" sz="800" b="0" dirty="0" err="1" smtClean="0"/>
              <a:t>fp</a:t>
            </a:r>
            <a:r>
              <a:rPr lang="ru-RU" sz="800" b="0" dirty="0" smtClean="0"/>
              <a:t>,*</a:t>
            </a:r>
            <a:r>
              <a:rPr lang="ru-RU" sz="800" b="0" dirty="0" err="1" smtClean="0"/>
              <a:t>fout</a:t>
            </a:r>
            <a:r>
              <a:rPr lang="ru-RU" sz="800" b="0" dirty="0" smtClean="0"/>
              <a:t>;                //</a:t>
            </a:r>
            <a:r>
              <a:rPr lang="ru-RU" sz="800" b="0" dirty="0" err="1" smtClean="0"/>
              <a:t>вказівник</a:t>
            </a:r>
            <a:r>
              <a:rPr lang="ru-RU" sz="800" b="0" dirty="0" smtClean="0"/>
              <a:t> на файл</a:t>
            </a:r>
          </a:p>
          <a:p>
            <a:r>
              <a:rPr lang="en-US" sz="800" b="0" dirty="0" err="1" smtClean="0"/>
              <a:t>int</a:t>
            </a:r>
            <a:r>
              <a:rPr lang="en-US" sz="800" b="0" dirty="0" smtClean="0"/>
              <a:t> </a:t>
            </a:r>
            <a:r>
              <a:rPr lang="en-US" sz="800" b="0" dirty="0" err="1" smtClean="0"/>
              <a:t>numberrecord</a:t>
            </a:r>
            <a:r>
              <a:rPr lang="en-US" sz="800" b="0" dirty="0" smtClean="0"/>
              <a:t>;</a:t>
            </a:r>
          </a:p>
          <a:p>
            <a:r>
              <a:rPr lang="en-US" sz="800" b="0" dirty="0" smtClean="0"/>
              <a:t>subject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[10];    //</a:t>
            </a:r>
            <a:r>
              <a:rPr lang="uk-UA" sz="800" b="0" dirty="0" smtClean="0"/>
              <a:t>масив дисциплін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00562" y="928670"/>
            <a:ext cx="4143404" cy="5386090"/>
          </a:xfrm>
          <a:prstGeom prst="rect">
            <a:avLst/>
          </a:prstGeom>
          <a:noFill/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uk-UA" sz="800" b="0" dirty="0" smtClean="0"/>
              <a:t>//</a:t>
            </a:r>
            <a:r>
              <a:rPr lang="uk-UA" sz="800" b="0" dirty="0" err="1" smtClean="0"/>
              <a:t>------------------------введення</a:t>
            </a:r>
            <a:r>
              <a:rPr lang="uk-UA" sz="800" b="0" dirty="0" smtClean="0"/>
              <a:t> </a:t>
            </a:r>
            <a:r>
              <a:rPr lang="uk-UA" sz="800" b="0" dirty="0" err="1" smtClean="0"/>
              <a:t>даних-------------------------</a:t>
            </a:r>
            <a:endParaRPr lang="uk-UA" sz="800" b="0" dirty="0" smtClean="0"/>
          </a:p>
          <a:p>
            <a:r>
              <a:rPr lang="en-US" sz="800" b="0" dirty="0" smtClean="0"/>
              <a:t>void input()</a:t>
            </a:r>
          </a:p>
          <a:p>
            <a:r>
              <a:rPr lang="uk-UA" sz="800" b="0" dirty="0" smtClean="0"/>
              <a:t>{</a:t>
            </a:r>
          </a:p>
          <a:p>
            <a:r>
              <a:rPr lang="ru-RU" sz="800" b="0" dirty="0" smtClean="0"/>
              <a:t>    </a:t>
            </a:r>
            <a:r>
              <a:rPr lang="en-US" sz="800" b="0" dirty="0" smtClean="0"/>
              <a:t>char </a:t>
            </a:r>
            <a:r>
              <a:rPr lang="en-US" sz="800" b="0" dirty="0" err="1" smtClean="0"/>
              <a:t>answer_prep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answer_stud</a:t>
            </a:r>
            <a:r>
              <a:rPr lang="en-US" sz="800" b="0" dirty="0" smtClean="0"/>
              <a:t>;</a:t>
            </a:r>
          </a:p>
          <a:p>
            <a:r>
              <a:rPr lang="ru-RU" sz="800" b="0" dirty="0" smtClean="0"/>
              <a:t>    </a:t>
            </a:r>
            <a:r>
              <a:rPr lang="en-US" sz="800" b="0" dirty="0" smtClean="0"/>
              <a:t>if 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 != NULL)           //</a:t>
            </a:r>
            <a:r>
              <a:rPr lang="uk-UA" sz="800" b="0" dirty="0" smtClean="0"/>
              <a:t>якщо файл уже існує</a:t>
            </a:r>
          </a:p>
          <a:p>
            <a:r>
              <a:rPr lang="ru-RU" sz="800" b="0" dirty="0" smtClean="0"/>
              <a:t>            </a:t>
            </a:r>
            <a:r>
              <a:rPr lang="en-US" sz="800" b="0" dirty="0" smtClean="0"/>
              <a:t>remove("fp.dat");   //</a:t>
            </a:r>
            <a:r>
              <a:rPr lang="uk-UA" sz="800" b="0" dirty="0" smtClean="0"/>
              <a:t>знищення файлу</a:t>
            </a:r>
          </a:p>
          <a:p>
            <a:r>
              <a:rPr lang="ru-RU" sz="800" b="0" dirty="0" smtClean="0"/>
              <a:t>    </a:t>
            </a:r>
            <a:r>
              <a:rPr lang="en-US" sz="800" b="0" dirty="0" smtClean="0"/>
              <a:t>else</a:t>
            </a:r>
          </a:p>
          <a:p>
            <a:r>
              <a:rPr lang="uk-UA" sz="800" b="0" dirty="0" smtClean="0"/>
              <a:t>    {</a:t>
            </a:r>
          </a:p>
          <a:p>
            <a:r>
              <a:rPr lang="ru-RU" sz="800" b="0" dirty="0" smtClean="0"/>
              <a:t>     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fopen</a:t>
            </a:r>
            <a:r>
              <a:rPr lang="en-US" sz="800" b="0" dirty="0" smtClean="0"/>
              <a:t>("fp.dat", "</a:t>
            </a:r>
            <a:r>
              <a:rPr lang="en-US" sz="800" b="0" dirty="0" err="1" smtClean="0"/>
              <a:t>wb</a:t>
            </a:r>
            <a:r>
              <a:rPr lang="en-US" sz="800" b="0" dirty="0" smtClean="0"/>
              <a:t>");//</a:t>
            </a:r>
            <a:r>
              <a:rPr lang="uk-UA" sz="800" b="0" dirty="0" smtClean="0"/>
              <a:t>відкриття </a:t>
            </a:r>
            <a:r>
              <a:rPr lang="uk-UA" sz="800" b="0" dirty="0" err="1" smtClean="0"/>
              <a:t>файла</a:t>
            </a:r>
            <a:r>
              <a:rPr lang="uk-UA" sz="800" b="0" dirty="0" smtClean="0"/>
              <a:t> для запису</a:t>
            </a:r>
          </a:p>
          <a:p>
            <a:r>
              <a:rPr lang="ru-RU" sz="800" b="0" dirty="0" smtClean="0"/>
              <a:t>      </a:t>
            </a:r>
            <a:r>
              <a:rPr lang="ru-RU" sz="800" b="0" dirty="0" err="1" smtClean="0"/>
              <a:t>i</a:t>
            </a:r>
            <a:r>
              <a:rPr lang="ru-RU" sz="800" b="0" dirty="0" smtClean="0"/>
              <a:t> = 0;                    //</a:t>
            </a:r>
            <a:r>
              <a:rPr lang="ru-RU" sz="800" b="0" dirty="0" err="1" smtClean="0"/>
              <a:t>початкове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значення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лічильника</a:t>
            </a:r>
            <a:endParaRPr lang="ru-RU" sz="800" b="0" dirty="0" smtClean="0"/>
          </a:p>
          <a:p>
            <a:r>
              <a:rPr lang="ru-RU" sz="800" b="0" dirty="0" smtClean="0"/>
              <a:t>      </a:t>
            </a:r>
            <a:r>
              <a:rPr lang="en-US" sz="800" b="0" dirty="0" smtClean="0"/>
              <a:t>do</a:t>
            </a:r>
          </a:p>
          <a:p>
            <a:r>
              <a:rPr lang="uk-UA" sz="800" b="0" dirty="0" smtClean="0"/>
              <a:t>      {</a:t>
            </a:r>
          </a:p>
          <a:p>
            <a:pPr lvl="1"/>
            <a:r>
              <a:rPr lang="en-US" sz="800" b="0" dirty="0" err="1" smtClean="0"/>
              <a:t>cout</a:t>
            </a:r>
            <a:r>
              <a:rPr lang="en-US" sz="800" b="0" dirty="0" smtClean="0"/>
              <a:t> &lt;&lt; "subject name"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1"/>
            <a:r>
              <a:rPr lang="en-US" sz="800" b="0" dirty="0" err="1" smtClean="0"/>
              <a:t>cin</a:t>
            </a:r>
            <a:r>
              <a:rPr lang="en-US" sz="800" b="0" dirty="0" smtClean="0"/>
              <a:t> &gt;&gt;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].name;</a:t>
            </a:r>
          </a:p>
          <a:p>
            <a:pPr lvl="1"/>
            <a:r>
              <a:rPr lang="en-US" sz="800" b="0" dirty="0" err="1" smtClean="0"/>
              <a:t>cout</a:t>
            </a:r>
            <a:r>
              <a:rPr lang="en-US" sz="800" b="0" dirty="0" smtClean="0"/>
              <a:t> &lt;&lt; "teacher\'s surname"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1"/>
            <a:r>
              <a:rPr lang="en-US" sz="800" b="0" dirty="0" err="1" smtClean="0"/>
              <a:t>cin</a:t>
            </a:r>
            <a:r>
              <a:rPr lang="en-US" sz="800" b="0" dirty="0" smtClean="0"/>
              <a:t> &gt;&gt;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prepod.fio</a:t>
            </a:r>
            <a:r>
              <a:rPr lang="en-US" sz="800" b="0" dirty="0" smtClean="0"/>
              <a:t>;</a:t>
            </a:r>
          </a:p>
          <a:p>
            <a:pPr lvl="1"/>
            <a:r>
              <a:rPr lang="en-US" sz="800" b="0" dirty="0" err="1" smtClean="0"/>
              <a:t>cout</a:t>
            </a:r>
            <a:r>
              <a:rPr lang="en-US" sz="800" b="0" dirty="0" smtClean="0"/>
              <a:t> &lt;&lt; "teacher\'s position"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1"/>
            <a:r>
              <a:rPr lang="en-US" sz="800" b="0" dirty="0" err="1" smtClean="0"/>
              <a:t>cin</a:t>
            </a:r>
            <a:r>
              <a:rPr lang="en-US" sz="800" b="0" dirty="0" smtClean="0"/>
              <a:t> &gt;&gt;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prepod.posada</a:t>
            </a:r>
            <a:r>
              <a:rPr lang="en-US" sz="800" b="0" dirty="0" smtClean="0"/>
              <a:t>;</a:t>
            </a:r>
          </a:p>
          <a:p>
            <a:pPr lvl="1"/>
            <a:r>
              <a:rPr lang="en-US" sz="800" b="0" dirty="0" err="1" smtClean="0"/>
              <a:t>cout</a:t>
            </a:r>
            <a:r>
              <a:rPr lang="en-US" sz="800" b="0" dirty="0" smtClean="0"/>
              <a:t> &lt;&lt; "teacher\'s salary"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1"/>
            <a:r>
              <a:rPr lang="en-US" sz="800" b="0" dirty="0" err="1" smtClean="0"/>
              <a:t>cin</a:t>
            </a:r>
            <a:r>
              <a:rPr lang="en-US" sz="800" b="0" dirty="0" smtClean="0"/>
              <a:t> &gt;&gt;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prepod.salary</a:t>
            </a:r>
            <a:r>
              <a:rPr lang="en-US" sz="800" b="0" dirty="0" smtClean="0"/>
              <a:t>;</a:t>
            </a:r>
          </a:p>
          <a:p>
            <a:pPr lvl="1"/>
            <a:r>
              <a:rPr lang="en-US" sz="800" b="0" dirty="0" smtClean="0"/>
              <a:t>j = 0;</a:t>
            </a:r>
          </a:p>
          <a:p>
            <a:pPr lvl="1"/>
            <a:r>
              <a:rPr lang="en-US" sz="800" b="0" dirty="0" smtClean="0"/>
              <a:t>do{</a:t>
            </a:r>
          </a:p>
          <a:p>
            <a:pPr lvl="2"/>
            <a:r>
              <a:rPr lang="en-US" sz="800" b="0" dirty="0" err="1" smtClean="0"/>
              <a:t>cout</a:t>
            </a:r>
            <a:r>
              <a:rPr lang="en-US" sz="800" b="0" dirty="0" smtClean="0"/>
              <a:t> &lt;&lt; "student\'s surname"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2"/>
            <a:r>
              <a:rPr lang="en-US" sz="800" b="0" dirty="0" err="1" smtClean="0"/>
              <a:t>cin</a:t>
            </a:r>
            <a:r>
              <a:rPr lang="en-US" sz="800" b="0" dirty="0" smtClean="0"/>
              <a:t> &gt;&gt;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].student[j].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;</a:t>
            </a:r>
          </a:p>
          <a:p>
            <a:pPr lvl="2"/>
            <a:r>
              <a:rPr lang="en-US" sz="800" b="0" dirty="0" err="1" smtClean="0"/>
              <a:t>cout</a:t>
            </a:r>
            <a:r>
              <a:rPr lang="en-US" sz="800" b="0" dirty="0" smtClean="0"/>
              <a:t> &lt;&lt; "student\'s ball on subject"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2"/>
            <a:r>
              <a:rPr lang="en-US" sz="800" b="0" dirty="0" err="1" smtClean="0"/>
              <a:t>cin</a:t>
            </a:r>
            <a:r>
              <a:rPr lang="en-US" sz="800" b="0" dirty="0" smtClean="0"/>
              <a:t> &gt;&gt;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].student[j].bal;</a:t>
            </a:r>
          </a:p>
          <a:p>
            <a:pPr lvl="2"/>
            <a:r>
              <a:rPr lang="en-US" sz="800" b="0" dirty="0" err="1" smtClean="0"/>
              <a:t>cout</a:t>
            </a:r>
            <a:r>
              <a:rPr lang="en-US" sz="800" b="0" dirty="0" smtClean="0"/>
              <a:t> &lt;&lt; "student\'s stipend"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2"/>
            <a:r>
              <a:rPr lang="en-US" sz="800" b="0" dirty="0" err="1" smtClean="0"/>
              <a:t>cin</a:t>
            </a:r>
            <a:r>
              <a:rPr lang="en-US" sz="800" b="0" dirty="0" smtClean="0"/>
              <a:t> &gt;&gt;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].student[j].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;</a:t>
            </a:r>
          </a:p>
          <a:p>
            <a:pPr lvl="2"/>
            <a:r>
              <a:rPr lang="en-US" sz="800" b="0" dirty="0" smtClean="0"/>
              <a:t>j++;</a:t>
            </a:r>
          </a:p>
          <a:p>
            <a:pPr lvl="2"/>
            <a:r>
              <a:rPr lang="en-US" sz="800" b="0" dirty="0" err="1" smtClean="0"/>
              <a:t>cout</a:t>
            </a:r>
            <a:r>
              <a:rPr lang="en-US" sz="800" b="0" dirty="0" smtClean="0"/>
              <a:t> &lt;&lt; "any students else? y/n"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lvl="2"/>
            <a:r>
              <a:rPr lang="en-US" sz="800" b="0" dirty="0" err="1" smtClean="0"/>
              <a:t>answer_stud</a:t>
            </a:r>
            <a:r>
              <a:rPr lang="en-US" sz="800" b="0" dirty="0" smtClean="0"/>
              <a:t> = 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</a:t>
            </a:r>
          </a:p>
          <a:p>
            <a:pPr lvl="1"/>
            <a:r>
              <a:rPr lang="en-US" sz="800" b="0" dirty="0" smtClean="0"/>
              <a:t>} while (</a:t>
            </a:r>
            <a:r>
              <a:rPr lang="en-US" sz="800" b="0" dirty="0" err="1" smtClean="0"/>
              <a:t>answer_stud</a:t>
            </a:r>
            <a:r>
              <a:rPr lang="en-US" sz="800" b="0" dirty="0" smtClean="0"/>
              <a:t> != 'n');</a:t>
            </a:r>
          </a:p>
          <a:p>
            <a:r>
              <a:rPr lang="ru-RU" sz="800" b="0" dirty="0" smtClean="0"/>
              <a:t>    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stnum</a:t>
            </a:r>
            <a:r>
              <a:rPr lang="en-US" sz="800" b="0" dirty="0" smtClean="0"/>
              <a:t> = j;               //</a:t>
            </a:r>
            <a:r>
              <a:rPr lang="uk-UA" sz="800" b="0" dirty="0" smtClean="0"/>
              <a:t>кількість студентів по дисципліні</a:t>
            </a:r>
          </a:p>
          <a:p>
            <a:r>
              <a:rPr lang="ru-RU" sz="800" b="0" dirty="0" smtClean="0"/>
              <a:t>     </a:t>
            </a:r>
            <a:r>
              <a:rPr lang="fr-FR" sz="800" b="0" dirty="0" smtClean="0"/>
              <a:t>cout &lt;&lt; "contunue input? y/n" &lt;&lt; endl;</a:t>
            </a:r>
          </a:p>
          <a:p>
            <a:r>
              <a:rPr lang="ru-RU" sz="800" b="0" dirty="0" smtClean="0"/>
              <a:t>     </a:t>
            </a:r>
            <a:r>
              <a:rPr lang="en-US" sz="800" b="0" dirty="0" err="1" smtClean="0"/>
              <a:t>answer_prep</a:t>
            </a:r>
            <a:r>
              <a:rPr lang="en-US" sz="800" b="0" dirty="0" smtClean="0"/>
              <a:t> = 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</a:t>
            </a:r>
          </a:p>
          <a:p>
            <a:r>
              <a:rPr lang="ru-RU" sz="800" b="0" dirty="0" smtClean="0"/>
              <a:t>     </a:t>
            </a:r>
            <a:r>
              <a:rPr lang="en-US" sz="800" b="0" dirty="0" err="1" smtClean="0"/>
              <a:t>fwrite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);//</a:t>
            </a:r>
            <a:r>
              <a:rPr lang="uk-UA" sz="800" b="0" dirty="0" smtClean="0"/>
              <a:t>запис введеного предмету до файлу</a:t>
            </a:r>
          </a:p>
          <a:p>
            <a:r>
              <a:rPr lang="ru-RU" sz="800" b="0" dirty="0" smtClean="0"/>
              <a:t>      </a:t>
            </a:r>
            <a:r>
              <a:rPr lang="ru-RU" sz="800" b="0" dirty="0" err="1" smtClean="0"/>
              <a:t>i++</a:t>
            </a:r>
            <a:r>
              <a:rPr lang="ru-RU" sz="800" b="0" dirty="0" smtClean="0"/>
              <a:t>;                                //</a:t>
            </a:r>
            <a:r>
              <a:rPr lang="ru-RU" sz="800" b="0" dirty="0" err="1" smtClean="0"/>
              <a:t>перехід</a:t>
            </a:r>
            <a:r>
              <a:rPr lang="ru-RU" sz="800" b="0" dirty="0" smtClean="0"/>
              <a:t> до нового предмету</a:t>
            </a:r>
          </a:p>
          <a:p>
            <a:r>
              <a:rPr lang="ru-RU" sz="800" b="0" dirty="0" smtClean="0"/>
              <a:t>     </a:t>
            </a:r>
            <a:r>
              <a:rPr lang="en-US" sz="800" b="0" dirty="0" smtClean="0"/>
              <a:t>} while (</a:t>
            </a:r>
            <a:r>
              <a:rPr lang="en-US" sz="800" b="0" dirty="0" err="1" smtClean="0"/>
              <a:t>answer_prep</a:t>
            </a:r>
            <a:r>
              <a:rPr lang="en-US" sz="800" b="0" dirty="0" smtClean="0"/>
              <a:t> != 'n');</a:t>
            </a:r>
          </a:p>
          <a:p>
            <a:r>
              <a:rPr lang="ru-RU" sz="800" b="0" dirty="0" smtClean="0"/>
              <a:t>     </a:t>
            </a:r>
            <a:r>
              <a:rPr lang="en-US" sz="800" b="0" dirty="0" err="1" smtClean="0"/>
              <a:t>fclose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                        //</a:t>
            </a:r>
            <a:r>
              <a:rPr lang="uk-UA" sz="800" b="0" dirty="0" smtClean="0"/>
              <a:t>закриття файлу</a:t>
            </a:r>
          </a:p>
          <a:p>
            <a:r>
              <a:rPr lang="uk-UA" sz="800" b="0" dirty="0" smtClean="0"/>
              <a:t>   }</a:t>
            </a:r>
          </a:p>
          <a:p>
            <a:r>
              <a:rPr lang="ru-RU" sz="800" b="0" dirty="0" smtClean="0"/>
              <a:t>  </a:t>
            </a:r>
            <a:r>
              <a:rPr lang="en-US" sz="800" b="0" dirty="0" err="1" smtClean="0"/>
              <a:t>numberrecord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;</a:t>
            </a:r>
          </a:p>
          <a:p>
            <a:r>
              <a:rPr lang="en-US" sz="800" b="0" dirty="0" smtClean="0"/>
              <a:t>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                             //</a:t>
            </a:r>
            <a:r>
              <a:rPr lang="uk-UA" sz="800" b="0" dirty="0" smtClean="0"/>
              <a:t>чекати натискання клавіші</a:t>
            </a:r>
          </a:p>
          <a:p>
            <a:r>
              <a:rPr lang="uk-UA" sz="800" b="0" dirty="0" smtClean="0"/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3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000" dirty="0">
                <a:solidFill>
                  <a:schemeClr val="bg1"/>
                </a:solidFill>
              </a:rPr>
              <a:t>Послідовний запис та зчитування компонентів бінарних </a:t>
            </a:r>
            <a:r>
              <a:rPr lang="uk-UA" sz="3000" dirty="0" smtClean="0">
                <a:solidFill>
                  <a:schemeClr val="bg1"/>
                </a:solidFill>
              </a:rPr>
              <a:t>файлів (</a:t>
            </a:r>
            <a:r>
              <a:rPr lang="uk-UA" sz="3000" dirty="0" err="1" smtClean="0">
                <a:solidFill>
                  <a:schemeClr val="bg1"/>
                </a:solidFill>
              </a:rPr>
              <a:t>лаб</a:t>
            </a:r>
            <a:r>
              <a:rPr lang="uk-UA" sz="3000" dirty="0" smtClean="0">
                <a:solidFill>
                  <a:schemeClr val="bg1"/>
                </a:solidFill>
              </a:rPr>
              <a:t> </a:t>
            </a:r>
            <a:r>
              <a:rPr lang="uk-UA" sz="3000" dirty="0" smtClean="0">
                <a:solidFill>
                  <a:schemeClr val="bg1"/>
                </a:solidFill>
              </a:rPr>
              <a:t>роб 11_2</a:t>
            </a:r>
            <a:r>
              <a:rPr lang="uk-UA" sz="3000" dirty="0" smtClean="0">
                <a:solidFill>
                  <a:schemeClr val="bg1"/>
                </a:solidFill>
              </a:rPr>
              <a:t>) </a:t>
            </a:r>
            <a:endParaRPr lang="uk-UA" sz="3000" dirty="0">
              <a:solidFill>
                <a:schemeClr val="bg1"/>
              </a:solidFill>
            </a:endParaRPr>
          </a:p>
        </p:txBody>
      </p:sp>
      <p:pic>
        <p:nvPicPr>
          <p:cNvPr id="4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52" y="5949280"/>
            <a:ext cx="714348" cy="51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06" y="948690"/>
            <a:ext cx="4429156" cy="5632311"/>
          </a:xfrm>
          <a:prstGeom prst="rect">
            <a:avLst/>
          </a:prstGeom>
          <a:noFill/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ru-RU" sz="900" dirty="0" smtClean="0"/>
              <a:t>//</a:t>
            </a:r>
            <a:r>
              <a:rPr lang="ru-RU" sz="900" b="0" dirty="0" smtClean="0"/>
              <a:t>----- </a:t>
            </a:r>
            <a:r>
              <a:rPr lang="ru-RU" sz="900" b="0" dirty="0" err="1" smtClean="0"/>
              <a:t>додавання</a:t>
            </a:r>
            <a:r>
              <a:rPr lang="ru-RU" sz="900" b="0" dirty="0" smtClean="0"/>
              <a:t> </a:t>
            </a:r>
            <a:r>
              <a:rPr lang="ru-RU" sz="900" b="0" dirty="0" err="1" smtClean="0"/>
              <a:t>нових</a:t>
            </a:r>
            <a:r>
              <a:rPr lang="ru-RU" sz="900" b="0" dirty="0" smtClean="0"/>
              <a:t> </a:t>
            </a:r>
            <a:r>
              <a:rPr lang="ru-RU" sz="900" b="0" dirty="0" err="1" smtClean="0"/>
              <a:t>данних</a:t>
            </a:r>
            <a:r>
              <a:rPr lang="ru-RU" sz="900" b="0" dirty="0" smtClean="0"/>
              <a:t> у файл--------------------// </a:t>
            </a:r>
          </a:p>
          <a:p>
            <a:r>
              <a:rPr lang="en-US" sz="900" b="0" dirty="0" smtClean="0"/>
              <a:t>void </a:t>
            </a:r>
            <a:r>
              <a:rPr lang="en-US" sz="900" b="0" dirty="0" err="1" smtClean="0"/>
              <a:t>add_data_file</a:t>
            </a:r>
            <a:r>
              <a:rPr lang="en-US" sz="900" b="0" dirty="0" smtClean="0"/>
              <a:t>()</a:t>
            </a:r>
          </a:p>
          <a:p>
            <a:r>
              <a:rPr lang="uk-UA" sz="900" b="0" dirty="0" smtClean="0"/>
              <a:t>{</a:t>
            </a:r>
          </a:p>
          <a:p>
            <a:r>
              <a:rPr lang="en-US" sz="900" b="0" dirty="0" smtClean="0"/>
              <a:t>char </a:t>
            </a:r>
            <a:r>
              <a:rPr lang="en-US" sz="900" b="0" dirty="0" err="1" smtClean="0"/>
              <a:t>answer_prep</a:t>
            </a:r>
            <a:r>
              <a:rPr lang="en-US" sz="900" b="0" dirty="0" smtClean="0"/>
              <a:t>, </a:t>
            </a:r>
            <a:r>
              <a:rPr lang="en-US" sz="900" b="0" dirty="0" err="1" smtClean="0"/>
              <a:t>answer_stud</a:t>
            </a:r>
            <a:r>
              <a:rPr lang="en-US" sz="900" b="0" dirty="0" smtClean="0"/>
              <a:t>;</a:t>
            </a:r>
          </a:p>
          <a:p>
            <a:r>
              <a:rPr lang="en-US" sz="900" b="0" dirty="0" err="1" smtClean="0"/>
              <a:t>cout</a:t>
            </a:r>
            <a:r>
              <a:rPr lang="en-US" sz="900" b="0" dirty="0" smtClean="0"/>
              <a:t> &lt;&lt; "add new data into file"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r>
              <a:rPr lang="en-US" sz="900" b="0" dirty="0" err="1" smtClean="0"/>
              <a:t>fp</a:t>
            </a:r>
            <a:r>
              <a:rPr lang="en-US" sz="900" b="0" dirty="0" smtClean="0"/>
              <a:t> = </a:t>
            </a:r>
            <a:r>
              <a:rPr lang="en-US" sz="900" b="0" dirty="0" err="1" smtClean="0"/>
              <a:t>fopen</a:t>
            </a:r>
            <a:r>
              <a:rPr lang="en-US" sz="900" b="0" dirty="0" smtClean="0"/>
              <a:t>("fp.dat", "</a:t>
            </a:r>
            <a:r>
              <a:rPr lang="en-US" sz="900" b="0" dirty="0" err="1" smtClean="0"/>
              <a:t>ab</a:t>
            </a:r>
            <a:r>
              <a:rPr lang="en-US" sz="900" b="0" dirty="0" smtClean="0"/>
              <a:t>");//</a:t>
            </a:r>
            <a:r>
              <a:rPr lang="uk-UA" sz="900" b="0" dirty="0" smtClean="0"/>
              <a:t>відкриття </a:t>
            </a:r>
            <a:r>
              <a:rPr lang="uk-UA" sz="900" b="0" dirty="0" err="1" smtClean="0"/>
              <a:t>файла</a:t>
            </a:r>
            <a:r>
              <a:rPr lang="uk-UA" sz="900" b="0" dirty="0" smtClean="0"/>
              <a:t> для запису</a:t>
            </a:r>
          </a:p>
          <a:p>
            <a:r>
              <a:rPr lang="ru-RU" sz="900" b="0" dirty="0" err="1" smtClean="0"/>
              <a:t>i</a:t>
            </a:r>
            <a:r>
              <a:rPr lang="ru-RU" sz="900" b="0" dirty="0" smtClean="0"/>
              <a:t> = </a:t>
            </a:r>
            <a:r>
              <a:rPr lang="ru-RU" sz="900" b="0" dirty="0" err="1" smtClean="0"/>
              <a:t>numberrecord</a:t>
            </a:r>
            <a:r>
              <a:rPr lang="ru-RU" sz="900" b="0" dirty="0" smtClean="0"/>
              <a:t>;                    //</a:t>
            </a:r>
            <a:r>
              <a:rPr lang="ru-RU" sz="900" b="0" dirty="0" err="1" smtClean="0"/>
              <a:t>початкове</a:t>
            </a:r>
            <a:r>
              <a:rPr lang="ru-RU" sz="900" b="0" dirty="0" smtClean="0"/>
              <a:t> </a:t>
            </a:r>
            <a:r>
              <a:rPr lang="ru-RU" sz="900" b="0" dirty="0" err="1" smtClean="0"/>
              <a:t>значення</a:t>
            </a:r>
            <a:r>
              <a:rPr lang="ru-RU" sz="900" b="0" dirty="0" smtClean="0"/>
              <a:t> </a:t>
            </a:r>
            <a:r>
              <a:rPr lang="ru-RU" sz="900" b="0" dirty="0" err="1" smtClean="0"/>
              <a:t>лічильника</a:t>
            </a:r>
            <a:endParaRPr lang="ru-RU" sz="900" b="0" dirty="0" smtClean="0"/>
          </a:p>
          <a:p>
            <a:r>
              <a:rPr lang="en-US" sz="900" b="0" dirty="0" smtClean="0"/>
              <a:t>do</a:t>
            </a:r>
          </a:p>
          <a:p>
            <a:r>
              <a:rPr lang="uk-UA" sz="900" b="0" dirty="0" smtClean="0"/>
              <a:t>{</a:t>
            </a:r>
          </a:p>
          <a:p>
            <a:pPr lvl="1"/>
            <a:r>
              <a:rPr lang="en-US" sz="900" b="0" dirty="0" err="1" smtClean="0"/>
              <a:t>cout</a:t>
            </a:r>
            <a:r>
              <a:rPr lang="en-US" sz="900" b="0" dirty="0" smtClean="0"/>
              <a:t> &lt;&lt; "subject name"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1"/>
            <a:r>
              <a:rPr lang="en-US" sz="900" b="0" dirty="0" err="1" smtClean="0"/>
              <a:t>cin</a:t>
            </a:r>
            <a:r>
              <a:rPr lang="en-US" sz="900" b="0" dirty="0" smtClean="0"/>
              <a:t> &gt;&gt;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].name;</a:t>
            </a:r>
          </a:p>
          <a:p>
            <a:pPr lvl="1"/>
            <a:r>
              <a:rPr lang="en-US" sz="900" b="0" dirty="0" err="1" smtClean="0"/>
              <a:t>cout</a:t>
            </a:r>
            <a:r>
              <a:rPr lang="en-US" sz="900" b="0" dirty="0" smtClean="0"/>
              <a:t> &lt;&lt; "teacher\'s surname"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1"/>
            <a:r>
              <a:rPr lang="en-US" sz="900" b="0" dirty="0" err="1" smtClean="0"/>
              <a:t>cin</a:t>
            </a:r>
            <a:r>
              <a:rPr lang="en-US" sz="900" b="0" dirty="0" smtClean="0"/>
              <a:t> &gt;&gt;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</a:t>
            </a:r>
            <a:r>
              <a:rPr lang="en-US" sz="900" b="0" dirty="0" err="1" smtClean="0"/>
              <a:t>prepod.fio</a:t>
            </a:r>
            <a:r>
              <a:rPr lang="en-US" sz="900" b="0" dirty="0" smtClean="0"/>
              <a:t>;</a:t>
            </a:r>
          </a:p>
          <a:p>
            <a:pPr lvl="1"/>
            <a:r>
              <a:rPr lang="en-US" sz="900" b="0" dirty="0" err="1" smtClean="0"/>
              <a:t>cout</a:t>
            </a:r>
            <a:r>
              <a:rPr lang="en-US" sz="900" b="0" dirty="0" smtClean="0"/>
              <a:t> &lt;&lt; "teacher\'s position"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1"/>
            <a:r>
              <a:rPr lang="en-US" sz="900" b="0" dirty="0" err="1" smtClean="0"/>
              <a:t>cin</a:t>
            </a:r>
            <a:r>
              <a:rPr lang="en-US" sz="900" b="0" dirty="0" smtClean="0"/>
              <a:t> &gt;&gt;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</a:t>
            </a:r>
            <a:r>
              <a:rPr lang="en-US" sz="900" b="0" dirty="0" err="1" smtClean="0"/>
              <a:t>prepod.posada</a:t>
            </a:r>
            <a:r>
              <a:rPr lang="en-US" sz="900" b="0" dirty="0" smtClean="0"/>
              <a:t>;</a:t>
            </a:r>
          </a:p>
          <a:p>
            <a:pPr lvl="1"/>
            <a:r>
              <a:rPr lang="en-US" sz="900" b="0" dirty="0" err="1" smtClean="0"/>
              <a:t>cout</a:t>
            </a:r>
            <a:r>
              <a:rPr lang="en-US" sz="900" b="0" dirty="0" smtClean="0"/>
              <a:t> &lt;&lt; "teacher\'s salary"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1"/>
            <a:r>
              <a:rPr lang="en-US" sz="900" b="0" dirty="0" err="1" smtClean="0"/>
              <a:t>cin</a:t>
            </a:r>
            <a:r>
              <a:rPr lang="en-US" sz="900" b="0" dirty="0" smtClean="0"/>
              <a:t> &gt;&gt;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</a:t>
            </a:r>
            <a:r>
              <a:rPr lang="en-US" sz="900" b="0" dirty="0" err="1" smtClean="0"/>
              <a:t>prepod.salary</a:t>
            </a:r>
            <a:r>
              <a:rPr lang="en-US" sz="900" b="0" dirty="0" smtClean="0"/>
              <a:t>;</a:t>
            </a:r>
          </a:p>
          <a:p>
            <a:pPr lvl="1"/>
            <a:r>
              <a:rPr lang="en-US" sz="900" b="0" dirty="0" smtClean="0"/>
              <a:t>j = 0;</a:t>
            </a:r>
          </a:p>
          <a:p>
            <a:pPr lvl="1"/>
            <a:r>
              <a:rPr lang="en-US" sz="900" b="0" dirty="0" smtClean="0"/>
              <a:t>do{</a:t>
            </a:r>
          </a:p>
          <a:p>
            <a:pPr lvl="2"/>
            <a:r>
              <a:rPr lang="en-US" sz="900" b="0" dirty="0" err="1" smtClean="0"/>
              <a:t>cout</a:t>
            </a:r>
            <a:r>
              <a:rPr lang="en-US" sz="900" b="0" dirty="0" smtClean="0"/>
              <a:t> &lt;&lt; "student\'s surname"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2"/>
            <a:r>
              <a:rPr lang="en-US" sz="900" b="0" dirty="0" err="1" smtClean="0"/>
              <a:t>cin</a:t>
            </a:r>
            <a:r>
              <a:rPr lang="en-US" sz="900" b="0" dirty="0" smtClean="0"/>
              <a:t> &gt;&gt;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].student[j].</a:t>
            </a:r>
            <a:r>
              <a:rPr lang="en-US" sz="900" b="0" dirty="0" err="1" smtClean="0"/>
              <a:t>fio</a:t>
            </a:r>
            <a:r>
              <a:rPr lang="en-US" sz="900" b="0" dirty="0" smtClean="0"/>
              <a:t>;</a:t>
            </a:r>
          </a:p>
          <a:p>
            <a:pPr lvl="2"/>
            <a:r>
              <a:rPr lang="en-US" sz="900" b="0" dirty="0" err="1" smtClean="0"/>
              <a:t>cout</a:t>
            </a:r>
            <a:r>
              <a:rPr lang="en-US" sz="900" b="0" dirty="0" smtClean="0"/>
              <a:t> &lt;&lt; "student\'s ball on subject"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2"/>
            <a:r>
              <a:rPr lang="en-US" sz="900" b="0" dirty="0" err="1" smtClean="0"/>
              <a:t>cin</a:t>
            </a:r>
            <a:r>
              <a:rPr lang="en-US" sz="900" b="0" dirty="0" smtClean="0"/>
              <a:t> &gt;&gt;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].student[j].bal;</a:t>
            </a:r>
          </a:p>
          <a:p>
            <a:pPr lvl="2"/>
            <a:r>
              <a:rPr lang="en-US" sz="900" b="0" dirty="0" err="1" smtClean="0"/>
              <a:t>cout</a:t>
            </a:r>
            <a:r>
              <a:rPr lang="en-US" sz="900" b="0" dirty="0" smtClean="0"/>
              <a:t> &lt;&lt; "student\'s stipend"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2"/>
            <a:r>
              <a:rPr lang="en-US" sz="900" b="0" dirty="0" err="1" smtClean="0"/>
              <a:t>cin</a:t>
            </a:r>
            <a:r>
              <a:rPr lang="en-US" sz="900" b="0" dirty="0" smtClean="0"/>
              <a:t> &gt;&gt;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].student[j].</a:t>
            </a:r>
            <a:r>
              <a:rPr lang="en-US" sz="900" b="0" dirty="0" err="1" smtClean="0"/>
              <a:t>stip</a:t>
            </a:r>
            <a:r>
              <a:rPr lang="en-US" sz="900" b="0" dirty="0" smtClean="0"/>
              <a:t>;</a:t>
            </a:r>
          </a:p>
          <a:p>
            <a:pPr lvl="2"/>
            <a:r>
              <a:rPr lang="en-US" sz="900" b="0" dirty="0" smtClean="0"/>
              <a:t>j++;</a:t>
            </a:r>
          </a:p>
          <a:p>
            <a:pPr lvl="2"/>
            <a:r>
              <a:rPr lang="en-US" sz="900" b="0" dirty="0" err="1" smtClean="0"/>
              <a:t>cout</a:t>
            </a:r>
            <a:r>
              <a:rPr lang="en-US" sz="900" b="0" dirty="0" smtClean="0"/>
              <a:t> &lt;&lt; "any students else? y/n" &lt;&lt; </a:t>
            </a:r>
            <a:r>
              <a:rPr lang="en-US" sz="900" b="0" dirty="0" err="1" smtClean="0"/>
              <a:t>endl</a:t>
            </a:r>
            <a:r>
              <a:rPr lang="en-US" sz="900" b="0" dirty="0" smtClean="0"/>
              <a:t>;</a:t>
            </a:r>
          </a:p>
          <a:p>
            <a:pPr lvl="2"/>
            <a:r>
              <a:rPr lang="en-US" sz="900" b="0" dirty="0" err="1" smtClean="0"/>
              <a:t>answer_stud</a:t>
            </a:r>
            <a:r>
              <a:rPr lang="en-US" sz="900" b="0" dirty="0" smtClean="0"/>
              <a:t> = _</a:t>
            </a:r>
            <a:r>
              <a:rPr lang="en-US" sz="900" b="0" dirty="0" err="1" smtClean="0"/>
              <a:t>getch</a:t>
            </a:r>
            <a:r>
              <a:rPr lang="en-US" sz="900" b="0" dirty="0" smtClean="0"/>
              <a:t>();</a:t>
            </a:r>
          </a:p>
          <a:p>
            <a:pPr lvl="1"/>
            <a:r>
              <a:rPr lang="en-US" sz="900" b="0" dirty="0" smtClean="0"/>
              <a:t>} while (</a:t>
            </a:r>
            <a:r>
              <a:rPr lang="en-US" sz="900" b="0" dirty="0" err="1" smtClean="0"/>
              <a:t>answer_stud</a:t>
            </a:r>
            <a:r>
              <a:rPr lang="en-US" sz="900" b="0" dirty="0" smtClean="0"/>
              <a:t> != 'n');</a:t>
            </a:r>
          </a:p>
          <a:p>
            <a:r>
              <a:rPr lang="uk-UA" sz="900" b="0" dirty="0" smtClean="0"/>
              <a:t>     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].</a:t>
            </a:r>
            <a:r>
              <a:rPr lang="en-US" sz="900" b="0" dirty="0" err="1" smtClean="0"/>
              <a:t>stnum</a:t>
            </a:r>
            <a:r>
              <a:rPr lang="en-US" sz="900" b="0" dirty="0" smtClean="0"/>
              <a:t> = j;               //</a:t>
            </a:r>
            <a:r>
              <a:rPr lang="uk-UA" sz="900" b="0" dirty="0" smtClean="0"/>
              <a:t>кількість студентів по </a:t>
            </a:r>
            <a:r>
              <a:rPr lang="uk-UA" sz="900" b="0" dirty="0" err="1" smtClean="0"/>
              <a:t>дисциплині</a:t>
            </a:r>
            <a:endParaRPr lang="uk-UA" sz="900" b="0" dirty="0" smtClean="0"/>
          </a:p>
          <a:p>
            <a:r>
              <a:rPr lang="uk-UA" sz="900" b="0" dirty="0" smtClean="0"/>
              <a:t>    </a:t>
            </a:r>
            <a:r>
              <a:rPr lang="fr-FR" sz="900" b="0" dirty="0" smtClean="0"/>
              <a:t>cout &lt;&lt; "contunue input? y/n" &lt;&lt; endl;</a:t>
            </a:r>
          </a:p>
          <a:p>
            <a:r>
              <a:rPr lang="uk-UA" sz="900" b="0" dirty="0" smtClean="0"/>
              <a:t>    </a:t>
            </a:r>
            <a:r>
              <a:rPr lang="en-US" sz="900" b="0" dirty="0" err="1" smtClean="0"/>
              <a:t>answer_prep</a:t>
            </a:r>
            <a:r>
              <a:rPr lang="en-US" sz="900" b="0" dirty="0" smtClean="0"/>
              <a:t> = _</a:t>
            </a:r>
            <a:r>
              <a:rPr lang="en-US" sz="900" b="0" dirty="0" err="1" smtClean="0"/>
              <a:t>getch</a:t>
            </a:r>
            <a:r>
              <a:rPr lang="en-US" sz="900" b="0" dirty="0" smtClean="0"/>
              <a:t>();</a:t>
            </a:r>
          </a:p>
          <a:p>
            <a:r>
              <a:rPr lang="en-US" sz="900" b="0" dirty="0" smtClean="0"/>
              <a:t>    </a:t>
            </a:r>
            <a:r>
              <a:rPr lang="en-US" sz="900" b="0" dirty="0" err="1" smtClean="0"/>
              <a:t>fwrite</a:t>
            </a:r>
            <a:r>
              <a:rPr lang="en-US" sz="900" b="0" dirty="0" smtClean="0"/>
              <a:t>(&amp;</a:t>
            </a:r>
            <a:r>
              <a:rPr lang="en-US" sz="900" b="0" dirty="0" err="1" smtClean="0"/>
              <a:t>predmet</a:t>
            </a:r>
            <a:r>
              <a:rPr lang="en-US" sz="900" b="0" dirty="0" smtClean="0"/>
              <a:t>[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], </a:t>
            </a:r>
            <a:r>
              <a:rPr lang="en-US" sz="900" b="0" dirty="0" err="1" smtClean="0"/>
              <a:t>sizeof</a:t>
            </a:r>
            <a:r>
              <a:rPr lang="en-US" sz="900" b="0" dirty="0" smtClean="0"/>
              <a:t>(subject), 1, </a:t>
            </a:r>
            <a:r>
              <a:rPr lang="en-US" sz="900" b="0" dirty="0" err="1" smtClean="0"/>
              <a:t>fp</a:t>
            </a:r>
            <a:r>
              <a:rPr lang="en-US" sz="900" b="0" dirty="0" smtClean="0"/>
              <a:t>);//</a:t>
            </a:r>
            <a:r>
              <a:rPr lang="uk-UA" sz="900" b="0" dirty="0" smtClean="0"/>
              <a:t>запис введеного предмету до</a:t>
            </a:r>
            <a:r>
              <a:rPr lang="en-US" sz="900" b="0" dirty="0" smtClean="0"/>
              <a:t> </a:t>
            </a:r>
            <a:r>
              <a:rPr lang="uk-UA" sz="900" b="0" dirty="0" smtClean="0"/>
              <a:t>файлу</a:t>
            </a:r>
          </a:p>
          <a:p>
            <a:r>
              <a:rPr lang="en-US" sz="900" b="0" dirty="0" smtClean="0"/>
              <a:t>    </a:t>
            </a:r>
            <a:r>
              <a:rPr lang="ru-RU" sz="900" b="0" dirty="0" err="1" smtClean="0"/>
              <a:t>i++</a:t>
            </a:r>
            <a:r>
              <a:rPr lang="ru-RU" sz="900" b="0" dirty="0" smtClean="0"/>
              <a:t>;                                //</a:t>
            </a:r>
            <a:r>
              <a:rPr lang="ru-RU" sz="900" b="0" dirty="0" err="1" smtClean="0"/>
              <a:t>перехід</a:t>
            </a:r>
            <a:r>
              <a:rPr lang="ru-RU" sz="900" b="0" dirty="0" smtClean="0"/>
              <a:t> до нового предмету</a:t>
            </a:r>
          </a:p>
          <a:p>
            <a:r>
              <a:rPr lang="en-US" sz="900" b="0" dirty="0" smtClean="0"/>
              <a:t>    } while (</a:t>
            </a:r>
            <a:r>
              <a:rPr lang="en-US" sz="900" b="0" dirty="0" err="1" smtClean="0"/>
              <a:t>answer_prep</a:t>
            </a:r>
            <a:r>
              <a:rPr lang="en-US" sz="900" b="0" dirty="0" smtClean="0"/>
              <a:t> != 'n');</a:t>
            </a:r>
          </a:p>
          <a:p>
            <a:r>
              <a:rPr lang="en-US" sz="900" b="0" dirty="0" smtClean="0"/>
              <a:t>   </a:t>
            </a:r>
            <a:r>
              <a:rPr lang="en-US" sz="900" b="0" dirty="0" err="1" smtClean="0"/>
              <a:t>fclose</a:t>
            </a:r>
            <a:r>
              <a:rPr lang="en-US" sz="900" b="0" dirty="0" smtClean="0"/>
              <a:t>(</a:t>
            </a:r>
            <a:r>
              <a:rPr lang="en-US" sz="900" b="0" dirty="0" err="1" smtClean="0"/>
              <a:t>fp</a:t>
            </a:r>
            <a:r>
              <a:rPr lang="en-US" sz="900" b="0" dirty="0" smtClean="0"/>
              <a:t>);                         //</a:t>
            </a:r>
            <a:r>
              <a:rPr lang="uk-UA" sz="900" b="0" dirty="0" smtClean="0"/>
              <a:t>закриття файлу</a:t>
            </a:r>
          </a:p>
          <a:p>
            <a:r>
              <a:rPr lang="en-US" sz="900" b="0" dirty="0" smtClean="0"/>
              <a:t>  </a:t>
            </a:r>
            <a:r>
              <a:rPr lang="en-US" sz="900" b="0" dirty="0" err="1" smtClean="0"/>
              <a:t>numberrecord</a:t>
            </a:r>
            <a:r>
              <a:rPr lang="en-US" sz="900" b="0" dirty="0" smtClean="0"/>
              <a:t> = </a:t>
            </a:r>
            <a:r>
              <a:rPr lang="en-US" sz="900" b="0" dirty="0" err="1" smtClean="0"/>
              <a:t>i</a:t>
            </a:r>
            <a:r>
              <a:rPr lang="en-US" sz="900" b="0" dirty="0" smtClean="0"/>
              <a:t>;</a:t>
            </a:r>
          </a:p>
          <a:p>
            <a:r>
              <a:rPr lang="en-US" sz="900" b="0" dirty="0" smtClean="0"/>
              <a:t>_</a:t>
            </a:r>
            <a:r>
              <a:rPr lang="en-US" sz="900" b="0" dirty="0" err="1" smtClean="0"/>
              <a:t>getch</a:t>
            </a:r>
            <a:r>
              <a:rPr lang="en-US" sz="900" b="0" dirty="0" smtClean="0"/>
              <a:t>();                             //</a:t>
            </a:r>
            <a:r>
              <a:rPr lang="uk-UA" sz="900" b="0" dirty="0" smtClean="0"/>
              <a:t>чекати натискання клавіші</a:t>
            </a:r>
          </a:p>
          <a:p>
            <a:r>
              <a:rPr lang="uk-UA" sz="900" b="0" dirty="0" smtClean="0"/>
              <a:t>}</a:t>
            </a:r>
            <a:endParaRPr lang="uk-UA" sz="9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714876" y="928670"/>
            <a:ext cx="4071966" cy="3416320"/>
          </a:xfrm>
          <a:prstGeom prst="rect">
            <a:avLst/>
          </a:prstGeom>
          <a:noFill/>
          <a:ln>
            <a:solidFill>
              <a:srgbClr val="9900CC"/>
            </a:solidFill>
          </a:ln>
        </p:spPr>
        <p:txBody>
          <a:bodyPr wrap="square" rtlCol="0">
            <a:spAutoFit/>
          </a:bodyPr>
          <a:lstStyle/>
          <a:p>
            <a:r>
              <a:rPr lang="uk-UA" sz="800" b="0" dirty="0" smtClean="0"/>
              <a:t>//</a:t>
            </a:r>
            <a:r>
              <a:rPr lang="uk-UA" sz="800" b="0" dirty="0" err="1" smtClean="0"/>
              <a:t>------------------виведення</a:t>
            </a:r>
            <a:r>
              <a:rPr lang="uk-UA" sz="800" b="0" dirty="0" smtClean="0"/>
              <a:t> даних по </a:t>
            </a:r>
            <a:r>
              <a:rPr lang="uk-UA" sz="800" b="0" dirty="0" err="1" smtClean="0"/>
              <a:t>студентах------------------</a:t>
            </a:r>
            <a:endParaRPr lang="uk-UA" sz="800" b="0" dirty="0" smtClean="0"/>
          </a:p>
          <a:p>
            <a:r>
              <a:rPr lang="en-US" sz="800" b="0" dirty="0" smtClean="0"/>
              <a:t>void </a:t>
            </a:r>
            <a:r>
              <a:rPr lang="en-US" sz="800" b="0" dirty="0" err="1" smtClean="0"/>
              <a:t>list_student</a:t>
            </a:r>
            <a:r>
              <a:rPr lang="en-US" sz="800" b="0" dirty="0" smtClean="0"/>
              <a:t>()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  subject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;                      //</a:t>
            </a:r>
            <a:r>
              <a:rPr lang="uk-UA" sz="800" b="0" dirty="0" smtClean="0"/>
              <a:t>дисципліна</a:t>
            </a:r>
          </a:p>
          <a:p>
            <a:r>
              <a:rPr lang="en-US" sz="800" b="0" dirty="0" smtClean="0"/>
              <a:t>  if (!(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fopen</a:t>
            </a:r>
            <a:r>
              <a:rPr lang="en-US" sz="800" b="0" dirty="0" smtClean="0"/>
              <a:t>("fp.dat", "</a:t>
            </a:r>
            <a:r>
              <a:rPr lang="en-US" sz="800" b="0" dirty="0" err="1" smtClean="0"/>
              <a:t>rb</a:t>
            </a:r>
            <a:r>
              <a:rPr lang="en-US" sz="800" b="0" dirty="0" smtClean="0"/>
              <a:t>")))        //</a:t>
            </a:r>
            <a:r>
              <a:rPr lang="uk-UA" sz="800" b="0" dirty="0" err="1" smtClean="0"/>
              <a:t>превірка</a:t>
            </a:r>
            <a:r>
              <a:rPr lang="uk-UA" sz="800" b="0" dirty="0" smtClean="0"/>
              <a:t> існування файлу при відкритті</a:t>
            </a:r>
          </a:p>
          <a:p>
            <a:r>
              <a:rPr lang="en-US" sz="800" b="0" dirty="0" smtClean="0"/>
              <a:t>  </a:t>
            </a:r>
            <a:r>
              <a:rPr lang="en-US" sz="800" b="0" dirty="0" err="1" smtClean="0"/>
              <a:t>cerr</a:t>
            </a:r>
            <a:r>
              <a:rPr lang="en-US" sz="800" b="0" dirty="0" smtClean="0"/>
              <a:t> &lt;&lt; "File do not exist!";</a:t>
            </a:r>
          </a:p>
          <a:p>
            <a:r>
              <a:rPr lang="en-US" sz="800" b="0" dirty="0" smtClean="0"/>
              <a:t>  else</a:t>
            </a:r>
          </a:p>
          <a:p>
            <a:r>
              <a:rPr lang="en-US" sz="800" b="0" dirty="0" smtClean="0"/>
              <a:t>  </a:t>
            </a:r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     </a:t>
            </a:r>
            <a:r>
              <a:rPr lang="en-US" sz="800" b="0" dirty="0" err="1" smtClean="0"/>
              <a:t>cout</a:t>
            </a:r>
            <a:r>
              <a:rPr lang="en-US" sz="800" b="0" dirty="0" smtClean="0"/>
              <a:t> &lt;&lt; "---teacher----student-----ball----stipend \n";</a:t>
            </a:r>
          </a:p>
          <a:p>
            <a:r>
              <a:rPr lang="en-US" sz="800" b="0" dirty="0" smtClean="0"/>
              <a:t>     </a:t>
            </a:r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 //</a:t>
            </a:r>
            <a:r>
              <a:rPr lang="uk-UA" sz="800" b="0" dirty="0" smtClean="0"/>
              <a:t>читання даних з 1 предмету</a:t>
            </a:r>
          </a:p>
          <a:p>
            <a:r>
              <a:rPr lang="en-US" sz="800" b="0" dirty="0" smtClean="0"/>
              <a:t>    while (!</a:t>
            </a:r>
            <a:r>
              <a:rPr lang="en-US" sz="800" b="0" dirty="0" err="1" smtClean="0"/>
              <a:t>feof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))</a:t>
            </a:r>
          </a:p>
          <a:p>
            <a:r>
              <a:rPr lang="en-US" sz="800" b="0" dirty="0" smtClean="0"/>
              <a:t>     </a:t>
            </a:r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       </a:t>
            </a:r>
            <a:r>
              <a:rPr lang="en-US" sz="800" b="0" dirty="0" err="1" smtClean="0"/>
              <a:t>cout</a:t>
            </a:r>
            <a:r>
              <a:rPr lang="en-US" sz="800" b="0" dirty="0" smtClean="0"/>
              <a:t> &lt;&lt; "  " &lt;&lt; </a:t>
            </a:r>
            <a:r>
              <a:rPr lang="en-US" sz="800" b="0" dirty="0" err="1" smtClean="0"/>
              <a:t>predmet.prepod.fio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en-US" sz="800" b="0" dirty="0" smtClean="0"/>
              <a:t>      for (j = 0; j&lt;</a:t>
            </a:r>
            <a:r>
              <a:rPr lang="en-US" sz="800" b="0" dirty="0" err="1" smtClean="0"/>
              <a:t>predmet.stnum</a:t>
            </a:r>
            <a:r>
              <a:rPr lang="en-US" sz="800" b="0" dirty="0" smtClean="0"/>
              <a:t>; j++)    //</a:t>
            </a:r>
            <a:r>
              <a:rPr lang="uk-UA" sz="800" b="0" dirty="0" smtClean="0"/>
              <a:t>перегляд студентів по даній дисципліні</a:t>
            </a:r>
          </a:p>
          <a:p>
            <a:r>
              <a:rPr lang="en-US" sz="800" b="0" dirty="0" smtClean="0"/>
              <a:t>       </a:t>
            </a:r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           </a:t>
            </a:r>
            <a:r>
              <a:rPr lang="en-US" sz="800" b="0" dirty="0" err="1" smtClean="0"/>
              <a:t>cout.setf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ios</a:t>
            </a:r>
            <a:r>
              <a:rPr lang="en-US" sz="800" b="0" dirty="0" smtClean="0"/>
              <a:t>::left);</a:t>
            </a:r>
          </a:p>
          <a:p>
            <a:r>
              <a:rPr lang="en-US" sz="800" b="0" dirty="0" smtClean="0"/>
              <a:t>          </a:t>
            </a:r>
            <a:r>
              <a:rPr lang="uk-UA" sz="800" b="0" dirty="0" smtClean="0"/>
              <a:t>//виведення даних по студентах</a:t>
            </a:r>
          </a:p>
          <a:p>
            <a:r>
              <a:rPr lang="en-US" sz="800" b="0" dirty="0" smtClean="0"/>
              <a:t>          </a:t>
            </a:r>
            <a:r>
              <a:rPr lang="en-US" sz="800" b="0" dirty="0" err="1" smtClean="0"/>
              <a:t>cout</a:t>
            </a:r>
            <a:r>
              <a:rPr lang="en-US" sz="800" b="0" dirty="0" smtClean="0"/>
              <a:t> &lt;&lt; "              " &lt;&lt;</a:t>
            </a:r>
          </a:p>
          <a:p>
            <a:r>
              <a:rPr lang="en-US" sz="800" b="0" dirty="0" smtClean="0"/>
              <a:t>         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(12) &lt;&lt; </a:t>
            </a:r>
            <a:r>
              <a:rPr lang="en-US" sz="800" b="0" dirty="0" err="1" smtClean="0"/>
              <a:t>predmet.student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(10) &lt;&lt;</a:t>
            </a:r>
          </a:p>
          <a:p>
            <a:r>
              <a:rPr lang="en-US" sz="800" b="0" dirty="0" smtClean="0"/>
              <a:t>          </a:t>
            </a:r>
            <a:r>
              <a:rPr lang="en-US" sz="800" b="0" dirty="0" err="1" smtClean="0"/>
              <a:t>predmet.student</a:t>
            </a:r>
            <a:r>
              <a:rPr lang="en-US" sz="800" b="0" dirty="0" smtClean="0"/>
              <a:t>[j].bal &lt;&lt; </a:t>
            </a:r>
            <a:r>
              <a:rPr lang="en-US" sz="800" b="0" dirty="0" err="1" smtClean="0"/>
              <a:t>predmet.student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en-US" sz="800" b="0" dirty="0" smtClean="0"/>
              <a:t>        </a:t>
            </a:r>
            <a:r>
              <a:rPr lang="uk-UA" sz="800" b="0" dirty="0" smtClean="0"/>
              <a:t>}</a:t>
            </a:r>
          </a:p>
          <a:p>
            <a:r>
              <a:rPr lang="en-US" sz="800" b="0" dirty="0" smtClean="0"/>
              <a:t>      </a:t>
            </a:r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);//</a:t>
            </a:r>
            <a:r>
              <a:rPr lang="uk-UA" sz="800" b="0" dirty="0" smtClean="0"/>
              <a:t>читання даних з 1 предмету</a:t>
            </a:r>
          </a:p>
          <a:p>
            <a:r>
              <a:rPr lang="en-US" sz="800" b="0" dirty="0" smtClean="0"/>
              <a:t>       </a:t>
            </a:r>
            <a:r>
              <a:rPr lang="uk-UA" sz="800" b="0" dirty="0" smtClean="0"/>
              <a:t>}</a:t>
            </a:r>
          </a:p>
          <a:p>
            <a:r>
              <a:rPr lang="en-US" sz="800" b="0" dirty="0" smtClean="0"/>
              <a:t>     </a:t>
            </a:r>
            <a:r>
              <a:rPr lang="en-US" sz="800" b="0" dirty="0" err="1" smtClean="0"/>
              <a:t>fclose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                          //</a:t>
            </a:r>
            <a:r>
              <a:rPr lang="uk-UA" sz="800" b="0" dirty="0" smtClean="0"/>
              <a:t>закриття файлу</a:t>
            </a:r>
          </a:p>
          <a:p>
            <a:r>
              <a:rPr lang="en-US" sz="800" b="0" dirty="0" smtClean="0"/>
              <a:t>     </a:t>
            </a:r>
            <a:r>
              <a:rPr lang="uk-UA" sz="800" b="0" dirty="0" smtClean="0"/>
              <a:t>}</a:t>
            </a:r>
          </a:p>
          <a:p>
            <a:r>
              <a:rPr lang="en-US" sz="800" b="0" dirty="0" smtClean="0"/>
              <a:t>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                               //</a:t>
            </a:r>
            <a:r>
              <a:rPr lang="uk-UA" sz="800" b="0" dirty="0" smtClean="0"/>
              <a:t>чекати натискання клавіші</a:t>
            </a:r>
          </a:p>
          <a:p>
            <a:r>
              <a:rPr lang="uk-UA" sz="800" b="0" dirty="0" smtClean="0"/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Послідовний запис та зчитування компонентів бінарних </a:t>
            </a:r>
            <a:r>
              <a:rPr lang="uk-UA" sz="3200" dirty="0" smtClean="0">
                <a:solidFill>
                  <a:schemeClr val="bg1"/>
                </a:solidFill>
              </a:rPr>
              <a:t>файлів (</a:t>
            </a:r>
            <a:r>
              <a:rPr lang="uk-UA" sz="3200" dirty="0" err="1" smtClean="0">
                <a:solidFill>
                  <a:schemeClr val="bg1"/>
                </a:solidFill>
              </a:rPr>
              <a:t>лаб</a:t>
            </a:r>
            <a:r>
              <a:rPr lang="uk-UA" sz="3200" dirty="0" smtClean="0">
                <a:solidFill>
                  <a:schemeClr val="bg1"/>
                </a:solidFill>
              </a:rPr>
              <a:t> роб.2) </a:t>
            </a:r>
            <a:endParaRPr lang="uk-UA" sz="3200" dirty="0">
              <a:solidFill>
                <a:schemeClr val="bg1"/>
              </a:solidFill>
            </a:endParaRPr>
          </a:p>
        </p:txBody>
      </p:sp>
      <p:pic>
        <p:nvPicPr>
          <p:cNvPr id="8090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1472" cy="5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2659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71406" y="928670"/>
            <a:ext cx="4143404" cy="4401205"/>
          </a:xfrm>
          <a:prstGeom prst="rect">
            <a:avLst/>
          </a:prstGeom>
          <a:noFill/>
          <a:ln>
            <a:solidFill>
              <a:srgbClr val="9400C8"/>
            </a:solidFill>
          </a:ln>
        </p:spPr>
        <p:txBody>
          <a:bodyPr wrap="square" rtlCol="0">
            <a:spAutoFit/>
          </a:bodyPr>
          <a:lstStyle/>
          <a:p>
            <a:r>
              <a:rPr lang="uk-UA" sz="800" b="0" dirty="0" smtClean="0"/>
              <a:t>//</a:t>
            </a:r>
            <a:r>
              <a:rPr lang="uk-UA" sz="800" b="0" dirty="0" err="1" smtClean="0"/>
              <a:t>------------------читання</a:t>
            </a:r>
            <a:r>
              <a:rPr lang="uk-UA" sz="800" b="0" dirty="0" smtClean="0"/>
              <a:t> даних з </a:t>
            </a:r>
            <a:r>
              <a:rPr lang="uk-UA" sz="800" b="0" dirty="0" err="1" smtClean="0"/>
              <a:t>файлу------------------------</a:t>
            </a:r>
            <a:endParaRPr lang="uk-UA" sz="800" b="0" dirty="0" smtClean="0"/>
          </a:p>
          <a:p>
            <a:r>
              <a:rPr lang="en-US" sz="800" b="0" dirty="0" smtClean="0"/>
              <a:t>void </a:t>
            </a:r>
            <a:r>
              <a:rPr lang="en-US" sz="800" b="0" dirty="0" err="1" smtClean="0"/>
              <a:t>read_from_file</a:t>
            </a:r>
            <a:r>
              <a:rPr lang="en-US" sz="800" b="0" dirty="0" smtClean="0"/>
              <a:t>()</a:t>
            </a:r>
          </a:p>
          <a:p>
            <a:r>
              <a:rPr lang="uk-UA" sz="800" b="0" dirty="0" smtClean="0"/>
              <a:t>{ </a:t>
            </a:r>
          </a:p>
          <a:p>
            <a:pPr indent="268288"/>
            <a:r>
              <a:rPr lang="en-US" sz="800" b="0" dirty="0" err="1" smtClean="0"/>
              <a:t>numberrecord</a:t>
            </a:r>
            <a:r>
              <a:rPr lang="en-US" sz="800" b="0" dirty="0" smtClean="0"/>
              <a:t> = 0;</a:t>
            </a:r>
          </a:p>
          <a:p>
            <a:pPr indent="268288"/>
            <a:r>
              <a:rPr lang="en-US" sz="800" b="0" dirty="0" smtClean="0"/>
              <a:t>subject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;</a:t>
            </a:r>
          </a:p>
          <a:p>
            <a:pPr indent="268288"/>
            <a:r>
              <a:rPr lang="en-US" sz="800" b="0" dirty="0" smtClean="0"/>
              <a:t>if (!(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fopen</a:t>
            </a:r>
            <a:r>
              <a:rPr lang="en-US" sz="800" b="0" dirty="0" smtClean="0"/>
              <a:t>("fp.dat", "</a:t>
            </a:r>
            <a:r>
              <a:rPr lang="en-US" sz="800" b="0" dirty="0" err="1" smtClean="0"/>
              <a:t>rb</a:t>
            </a:r>
            <a:r>
              <a:rPr lang="en-US" sz="800" b="0" dirty="0" smtClean="0"/>
              <a:t>"))) </a:t>
            </a:r>
            <a:r>
              <a:rPr lang="en-US" sz="800" b="0" dirty="0" err="1" smtClean="0"/>
              <a:t>cerr</a:t>
            </a:r>
            <a:r>
              <a:rPr lang="en-US" sz="800" b="0" dirty="0" smtClean="0"/>
              <a:t> &lt;&lt; "File do not exist!";</a:t>
            </a:r>
          </a:p>
          <a:p>
            <a:pPr indent="268288"/>
            <a:r>
              <a:rPr lang="en-US" sz="800" b="0" dirty="0" smtClean="0"/>
              <a:t>else</a:t>
            </a:r>
          </a:p>
          <a:p>
            <a:pPr indent="268288"/>
            <a:r>
              <a:rPr lang="uk-UA" sz="800" b="0" dirty="0" smtClean="0"/>
              <a:t>{</a:t>
            </a:r>
          </a:p>
          <a:p>
            <a:pPr indent="358775"/>
            <a:r>
              <a:rPr lang="en-US" sz="800" b="0" dirty="0" err="1" smtClean="0"/>
              <a:t>cout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(20) &lt;&lt; "It is file:"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358775"/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   //</a:t>
            </a:r>
            <a:r>
              <a:rPr lang="uk-UA" sz="800" b="0" dirty="0" smtClean="0"/>
              <a:t>читання даних з 1 предмету</a:t>
            </a:r>
          </a:p>
          <a:p>
            <a:pPr indent="358775"/>
            <a:r>
              <a:rPr lang="en-US" sz="800" b="0" dirty="0" err="1" smtClean="0"/>
              <a:t>numberrecord</a:t>
            </a:r>
            <a:r>
              <a:rPr lang="en-US" sz="800" b="0" dirty="0" smtClean="0"/>
              <a:t>++;</a:t>
            </a:r>
          </a:p>
          <a:p>
            <a:pPr indent="358775"/>
            <a:endParaRPr lang="uk-UA" sz="800" b="0" dirty="0" smtClean="0"/>
          </a:p>
          <a:p>
            <a:pPr indent="358775"/>
            <a:r>
              <a:rPr lang="en-US" sz="800" b="0" dirty="0" smtClean="0"/>
              <a:t>while (!</a:t>
            </a:r>
            <a:r>
              <a:rPr lang="en-US" sz="800" b="0" dirty="0" err="1" smtClean="0"/>
              <a:t>feof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))</a:t>
            </a:r>
          </a:p>
          <a:p>
            <a:pPr indent="358775"/>
            <a:r>
              <a:rPr lang="uk-UA" sz="800" b="0" dirty="0" smtClean="0"/>
              <a:t>{//виведення даних з файлу</a:t>
            </a:r>
          </a:p>
          <a:p>
            <a:pPr indent="538163"/>
            <a:r>
              <a:rPr lang="en-US" sz="800" b="0" dirty="0" err="1" smtClean="0"/>
              <a:t>cout</a:t>
            </a:r>
            <a:r>
              <a:rPr lang="en-US" sz="800" b="0" dirty="0" smtClean="0"/>
              <a:t> &lt;&lt; "subject------teacher----position-----salary"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538163"/>
            <a:r>
              <a:rPr lang="en-US" sz="800" b="0" dirty="0" err="1" smtClean="0"/>
              <a:t>cout.setf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ios</a:t>
            </a:r>
            <a:r>
              <a:rPr lang="en-US" sz="800" b="0" dirty="0" smtClean="0"/>
              <a:t>::left);</a:t>
            </a:r>
          </a:p>
          <a:p>
            <a:pPr indent="538163"/>
            <a:r>
              <a:rPr lang="en-US" sz="800" b="0" dirty="0" err="1" smtClean="0"/>
              <a:t>cout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(12) &lt;&lt; predmet.name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(12) &lt;&lt; </a:t>
            </a:r>
            <a:r>
              <a:rPr lang="en-US" sz="800" b="0" dirty="0" err="1" smtClean="0"/>
              <a:t>predmet.prepod.fio</a:t>
            </a:r>
            <a:r>
              <a:rPr lang="en-US" sz="800" b="0" dirty="0" smtClean="0"/>
              <a:t> &lt;&lt;</a:t>
            </a:r>
          </a:p>
          <a:p>
            <a:pPr indent="538163"/>
            <a:r>
              <a:rPr lang="en-US" sz="800" b="0" dirty="0" err="1" smtClean="0"/>
              <a:t>setw</a:t>
            </a:r>
            <a:r>
              <a:rPr lang="en-US" sz="800" b="0" dirty="0" smtClean="0"/>
              <a:t>(13) &lt;&lt; </a:t>
            </a:r>
            <a:r>
              <a:rPr lang="en-US" sz="800" b="0" dirty="0" err="1" smtClean="0"/>
              <a:t>predmet.prepod.posada</a:t>
            </a:r>
            <a:r>
              <a:rPr lang="en-US" sz="800" b="0" dirty="0" smtClean="0"/>
              <a:t>/*&lt;&lt;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(10)*/ &lt;&lt; </a:t>
            </a:r>
            <a:r>
              <a:rPr lang="en-US" sz="800" b="0" dirty="0" err="1" smtClean="0"/>
              <a:t>predmet.prepod.salary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538163"/>
            <a:r>
              <a:rPr lang="en-US" sz="800" b="0" dirty="0" err="1" smtClean="0"/>
              <a:t>cout</a:t>
            </a:r>
            <a:r>
              <a:rPr lang="en-US" sz="800" b="0" dirty="0" smtClean="0"/>
              <a:t> &lt;&lt; "____Students"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538163"/>
            <a:r>
              <a:rPr lang="en-US" sz="800" b="0" dirty="0" err="1" smtClean="0"/>
              <a:t>cout</a:t>
            </a:r>
            <a:r>
              <a:rPr lang="en-US" sz="800" b="0" dirty="0" smtClean="0"/>
              <a:t> &lt;&lt; "    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--------ball-----stipend"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538163"/>
            <a:r>
              <a:rPr lang="en-US" sz="800" b="0" dirty="0" smtClean="0"/>
              <a:t>for (j = 0; j&lt;</a:t>
            </a:r>
            <a:r>
              <a:rPr lang="en-US" sz="800" b="0" dirty="0" err="1" smtClean="0"/>
              <a:t>predmet.stnum</a:t>
            </a:r>
            <a:r>
              <a:rPr lang="en-US" sz="800" b="0" dirty="0" smtClean="0"/>
              <a:t>; j++)               //</a:t>
            </a:r>
            <a:r>
              <a:rPr lang="uk-UA" sz="800" b="0" dirty="0" smtClean="0"/>
              <a:t>студенти</a:t>
            </a:r>
          </a:p>
          <a:p>
            <a:pPr indent="538163"/>
            <a:r>
              <a:rPr lang="uk-UA" sz="800" b="0" dirty="0" smtClean="0"/>
              <a:t>{</a:t>
            </a:r>
          </a:p>
          <a:p>
            <a:pPr indent="627063"/>
            <a:r>
              <a:rPr lang="en-US" sz="800" b="0" dirty="0" err="1" smtClean="0"/>
              <a:t>cout.setf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ios</a:t>
            </a:r>
            <a:r>
              <a:rPr lang="en-US" sz="800" b="0" dirty="0" smtClean="0"/>
              <a:t>::left);</a:t>
            </a:r>
          </a:p>
          <a:p>
            <a:pPr indent="627063"/>
            <a:r>
              <a:rPr lang="en-US" sz="800" b="0" dirty="0" err="1" smtClean="0"/>
              <a:t>cout</a:t>
            </a:r>
            <a:r>
              <a:rPr lang="en-US" sz="800" b="0" dirty="0" smtClean="0"/>
              <a:t> &lt;&lt; "    "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(12) &lt;&lt; </a:t>
            </a:r>
            <a:r>
              <a:rPr lang="en-US" sz="800" b="0" dirty="0" err="1" smtClean="0"/>
              <a:t>predmet.student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(10) &lt;&lt;</a:t>
            </a:r>
          </a:p>
          <a:p>
            <a:pPr indent="627063"/>
            <a:r>
              <a:rPr lang="en-US" sz="800" b="0" dirty="0" err="1" smtClean="0"/>
              <a:t>predmet.student</a:t>
            </a:r>
            <a:r>
              <a:rPr lang="en-US" sz="800" b="0" dirty="0" smtClean="0"/>
              <a:t>[j].bal &lt;&lt; </a:t>
            </a:r>
            <a:r>
              <a:rPr lang="en-US" sz="800" b="0" dirty="0" err="1" smtClean="0"/>
              <a:t>predmet.student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538163"/>
            <a:r>
              <a:rPr lang="uk-UA" sz="800" b="0" dirty="0" smtClean="0"/>
              <a:t>}</a:t>
            </a:r>
          </a:p>
          <a:p>
            <a:pPr indent="538163"/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//</a:t>
            </a:r>
            <a:r>
              <a:rPr lang="uk-UA" sz="800" b="0" dirty="0" smtClean="0"/>
              <a:t>читання даних з 1 предмету</a:t>
            </a:r>
          </a:p>
          <a:p>
            <a:pPr indent="538163"/>
            <a:r>
              <a:rPr lang="en-US" sz="800" b="0" dirty="0" err="1" smtClean="0"/>
              <a:t>numberrecord</a:t>
            </a:r>
            <a:r>
              <a:rPr lang="en-US" sz="800" b="0" dirty="0" smtClean="0"/>
              <a:t>++;</a:t>
            </a:r>
          </a:p>
          <a:p>
            <a:pPr indent="358775"/>
            <a:r>
              <a:rPr lang="uk-UA" sz="800" b="0" dirty="0" smtClean="0"/>
              <a:t>}</a:t>
            </a:r>
          </a:p>
          <a:p>
            <a:pPr indent="358775"/>
            <a:r>
              <a:rPr lang="en-US" sz="800" b="0" dirty="0" err="1" smtClean="0"/>
              <a:t>fclose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                             //</a:t>
            </a:r>
            <a:r>
              <a:rPr lang="uk-UA" sz="800" b="0" dirty="0" smtClean="0"/>
              <a:t>закриття файлу</a:t>
            </a:r>
          </a:p>
          <a:p>
            <a:pPr indent="179388"/>
            <a:r>
              <a:rPr lang="uk-UA" sz="800" b="0" dirty="0" smtClean="0"/>
              <a:t>}</a:t>
            </a:r>
          </a:p>
          <a:p>
            <a:r>
              <a:rPr lang="en-US" sz="800" b="0" dirty="0" smtClean="0"/>
              <a:t>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                                 //</a:t>
            </a:r>
            <a:r>
              <a:rPr lang="uk-UA" sz="800" b="0" dirty="0" smtClean="0"/>
              <a:t>чекати натискання клавіші</a:t>
            </a:r>
          </a:p>
          <a:p>
            <a:r>
              <a:rPr lang="uk-UA" sz="800" b="0" dirty="0" smtClean="0"/>
              <a:t>}</a:t>
            </a:r>
          </a:p>
          <a:p>
            <a:endParaRPr lang="uk-UA" sz="800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29124" y="928670"/>
            <a:ext cx="4714876" cy="5386090"/>
          </a:xfrm>
          <a:prstGeom prst="rect">
            <a:avLst/>
          </a:prstGeom>
          <a:noFill/>
          <a:ln>
            <a:solidFill>
              <a:srgbClr val="9400C8"/>
            </a:solidFill>
          </a:ln>
        </p:spPr>
        <p:txBody>
          <a:bodyPr wrap="square" rtlCol="0">
            <a:spAutoFit/>
          </a:bodyPr>
          <a:lstStyle/>
          <a:p>
            <a:r>
              <a:rPr lang="ru-RU" sz="800" b="0" dirty="0" smtClean="0"/>
              <a:t>//-------------- </a:t>
            </a:r>
            <a:r>
              <a:rPr lang="ru-RU" sz="800" b="0" dirty="0" err="1" smtClean="0"/>
              <a:t>дисципліна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наивищім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среднім</a:t>
            </a:r>
            <a:r>
              <a:rPr lang="ru-RU" sz="800" b="0" dirty="0" smtClean="0"/>
              <a:t> балом-------------</a:t>
            </a:r>
          </a:p>
          <a:p>
            <a:r>
              <a:rPr lang="en-US" sz="800" b="0" dirty="0" smtClean="0"/>
              <a:t>void </a:t>
            </a:r>
            <a:r>
              <a:rPr lang="en-US" sz="800" b="0" dirty="0" err="1" smtClean="0"/>
              <a:t>maxbal</a:t>
            </a:r>
            <a:r>
              <a:rPr lang="en-US" sz="800" b="0" dirty="0" smtClean="0"/>
              <a:t>()</a:t>
            </a:r>
          </a:p>
          <a:p>
            <a:r>
              <a:rPr lang="uk-UA" sz="800" b="0" dirty="0" smtClean="0"/>
              <a:t>{</a:t>
            </a:r>
          </a:p>
          <a:p>
            <a:pPr indent="179388"/>
            <a:r>
              <a:rPr lang="en-US" sz="800" b="0" dirty="0" smtClean="0"/>
              <a:t>float </a:t>
            </a:r>
            <a:r>
              <a:rPr lang="en-US" sz="800" b="0" dirty="0" err="1" smtClean="0"/>
              <a:t>sr</a:t>
            </a:r>
            <a:r>
              <a:rPr lang="en-US" sz="800" b="0" dirty="0" smtClean="0"/>
              <a:t>[10];                              //</a:t>
            </a:r>
            <a:r>
              <a:rPr lang="uk-UA" sz="800" b="0" dirty="0" smtClean="0"/>
              <a:t>середній бал</a:t>
            </a:r>
          </a:p>
          <a:p>
            <a:pPr indent="179388"/>
            <a:r>
              <a:rPr lang="en-US" sz="800" b="0" dirty="0" smtClean="0"/>
              <a:t>subject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[15];                       //</a:t>
            </a:r>
            <a:r>
              <a:rPr lang="uk-UA" sz="800" b="0" dirty="0" smtClean="0"/>
              <a:t>масив предметів</a:t>
            </a:r>
          </a:p>
          <a:p>
            <a:pPr indent="179388"/>
            <a:r>
              <a:rPr lang="en-US" sz="800" b="0" dirty="0" smtClean="0"/>
              <a:t>if (!(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fopen</a:t>
            </a:r>
            <a:r>
              <a:rPr lang="en-US" sz="800" b="0" dirty="0" smtClean="0"/>
              <a:t>("fp.dat", "</a:t>
            </a:r>
            <a:r>
              <a:rPr lang="en-US" sz="800" b="0" dirty="0" err="1" smtClean="0"/>
              <a:t>rb</a:t>
            </a:r>
            <a:r>
              <a:rPr lang="en-US" sz="800" b="0" dirty="0" smtClean="0"/>
              <a:t>"))) </a:t>
            </a:r>
            <a:r>
              <a:rPr lang="en-US" sz="800" b="0" dirty="0" err="1" smtClean="0"/>
              <a:t>cerr</a:t>
            </a:r>
            <a:r>
              <a:rPr lang="en-US" sz="800" b="0" dirty="0" smtClean="0"/>
              <a:t> &lt;&lt; "File do not exist!";</a:t>
            </a:r>
          </a:p>
          <a:p>
            <a:pPr indent="179388"/>
            <a:r>
              <a:rPr lang="en-US" sz="800" b="0" dirty="0" smtClean="0"/>
              <a:t>else</a:t>
            </a:r>
          </a:p>
          <a:p>
            <a:pPr indent="179388"/>
            <a:r>
              <a:rPr lang="uk-UA" sz="800" b="0" dirty="0" smtClean="0"/>
              <a:t>{</a:t>
            </a:r>
          </a:p>
          <a:p>
            <a:pPr indent="358775"/>
            <a:r>
              <a:rPr lang="en-US" sz="800" b="0" dirty="0" err="1" smtClean="0"/>
              <a:t>i</a:t>
            </a:r>
            <a:r>
              <a:rPr lang="en-US" sz="800" b="0" dirty="0" smtClean="0"/>
              <a:t> = 0;</a:t>
            </a:r>
          </a:p>
          <a:p>
            <a:pPr indent="358775"/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//</a:t>
            </a:r>
            <a:r>
              <a:rPr lang="uk-UA" sz="800" b="0" dirty="0" smtClean="0"/>
              <a:t>читання даних з 1 предмету</a:t>
            </a:r>
          </a:p>
          <a:p>
            <a:pPr indent="358775"/>
            <a:r>
              <a:rPr lang="en-US" sz="800" b="0" dirty="0" smtClean="0"/>
              <a:t>while (!</a:t>
            </a:r>
            <a:r>
              <a:rPr lang="en-US" sz="800" b="0" dirty="0" err="1" smtClean="0"/>
              <a:t>feof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))</a:t>
            </a:r>
          </a:p>
          <a:p>
            <a:pPr indent="358775"/>
            <a:r>
              <a:rPr lang="uk-UA" sz="800" b="0" dirty="0" smtClean="0"/>
              <a:t>{</a:t>
            </a:r>
          </a:p>
          <a:p>
            <a:pPr indent="447675"/>
            <a:r>
              <a:rPr lang="en-US" sz="800" b="0" dirty="0" err="1" smtClean="0"/>
              <a:t>sr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 = 0;</a:t>
            </a:r>
          </a:p>
          <a:p>
            <a:pPr indent="447675"/>
            <a:r>
              <a:rPr lang="en-US" sz="800" b="0" dirty="0" smtClean="0"/>
              <a:t>for (j = 0; j&lt;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stnum</a:t>
            </a:r>
            <a:r>
              <a:rPr lang="en-US" sz="800" b="0" dirty="0" smtClean="0"/>
              <a:t>; j++)     //</a:t>
            </a:r>
            <a:r>
              <a:rPr lang="uk-UA" sz="800" b="0" dirty="0" smtClean="0"/>
              <a:t>перегляд студентів</a:t>
            </a:r>
          </a:p>
          <a:p>
            <a:pPr indent="447675"/>
            <a:r>
              <a:rPr lang="en-US" sz="800" b="0" dirty="0" err="1" smtClean="0"/>
              <a:t>sr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 +=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].student[j].bal;//</a:t>
            </a:r>
            <a:r>
              <a:rPr lang="uk-UA" sz="800" b="0" dirty="0" smtClean="0"/>
              <a:t>сума балів студентів по дисципліні</a:t>
            </a:r>
          </a:p>
          <a:p>
            <a:pPr indent="447675"/>
            <a:r>
              <a:rPr lang="en-US" sz="800" b="0" dirty="0" err="1" smtClean="0"/>
              <a:t>sr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 = float(</a:t>
            </a:r>
            <a:r>
              <a:rPr lang="en-US" sz="800" b="0" dirty="0" err="1" smtClean="0"/>
              <a:t>sr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]) /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stnum</a:t>
            </a:r>
            <a:r>
              <a:rPr lang="en-US" sz="800" b="0" dirty="0" smtClean="0"/>
              <a:t>;//</a:t>
            </a:r>
            <a:r>
              <a:rPr lang="uk-UA" sz="800" b="0" dirty="0" smtClean="0"/>
              <a:t>середній бал по даному предмету</a:t>
            </a:r>
          </a:p>
          <a:p>
            <a:pPr indent="447675"/>
            <a:r>
              <a:rPr lang="ru-RU" sz="800" b="0" dirty="0" err="1" smtClean="0"/>
              <a:t>i++</a:t>
            </a:r>
            <a:r>
              <a:rPr lang="ru-RU" sz="800" b="0" dirty="0" smtClean="0"/>
              <a:t>;                                //</a:t>
            </a:r>
            <a:r>
              <a:rPr lang="ru-RU" sz="800" b="0" dirty="0" err="1" smtClean="0"/>
              <a:t>прехід</a:t>
            </a:r>
            <a:r>
              <a:rPr lang="ru-RU" sz="800" b="0" dirty="0" smtClean="0"/>
              <a:t> до </a:t>
            </a:r>
            <a:r>
              <a:rPr lang="ru-RU" sz="800" b="0" dirty="0" err="1" smtClean="0"/>
              <a:t>наступного</a:t>
            </a:r>
            <a:r>
              <a:rPr lang="ru-RU" sz="800" b="0" dirty="0" smtClean="0"/>
              <a:t> предмету</a:t>
            </a:r>
          </a:p>
          <a:p>
            <a:pPr indent="447675"/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);//</a:t>
            </a:r>
            <a:r>
              <a:rPr lang="uk-UA" sz="800" b="0" dirty="0" smtClean="0"/>
              <a:t>читання даних з 1 предмету</a:t>
            </a:r>
            <a:endParaRPr lang="en-US" sz="800" b="0" dirty="0" smtClean="0"/>
          </a:p>
          <a:p>
            <a:pPr indent="447675"/>
            <a:r>
              <a:rPr lang="uk-UA" sz="800" b="0" dirty="0" smtClean="0"/>
              <a:t>}</a:t>
            </a:r>
          </a:p>
          <a:p>
            <a:pPr indent="358775"/>
            <a:r>
              <a:rPr lang="sv-SE" sz="800" b="0" dirty="0" smtClean="0"/>
              <a:t>int kol_prep = i;                         //кількість викладачів</a:t>
            </a:r>
          </a:p>
          <a:p>
            <a:pPr indent="358775"/>
            <a:r>
              <a:rPr lang="en-US" sz="800" b="0" dirty="0" err="1" smtClean="0"/>
              <a:t>cout</a:t>
            </a:r>
            <a:r>
              <a:rPr lang="en-US" sz="800" b="0" dirty="0" smtClean="0"/>
              <a:t> &lt;&lt; "  Subject\'s average ball"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358775"/>
            <a:r>
              <a:rPr lang="en-US" sz="800" b="0" dirty="0" smtClean="0"/>
              <a:t>for (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 = 0;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&lt;</a:t>
            </a:r>
            <a:r>
              <a:rPr lang="en-US" sz="800" b="0" dirty="0" err="1" smtClean="0"/>
              <a:t>kol_prep</a:t>
            </a:r>
            <a:r>
              <a:rPr lang="en-US" sz="800" b="0" dirty="0" smtClean="0"/>
              <a:t>;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++)</a:t>
            </a:r>
          </a:p>
          <a:p>
            <a:pPr indent="447675"/>
            <a:r>
              <a:rPr lang="uk-UA" sz="800" b="0" dirty="0" smtClean="0"/>
              <a:t>{</a:t>
            </a:r>
          </a:p>
          <a:p>
            <a:pPr indent="538163"/>
            <a:r>
              <a:rPr lang="en-US" sz="800" b="0" dirty="0" err="1" smtClean="0"/>
              <a:t>cout.setf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ios</a:t>
            </a:r>
            <a:r>
              <a:rPr lang="en-US" sz="800" b="0" dirty="0" smtClean="0"/>
              <a:t>::left);</a:t>
            </a:r>
          </a:p>
          <a:p>
            <a:pPr indent="538163"/>
            <a:r>
              <a:rPr lang="en-US" sz="800" b="0" dirty="0" err="1" smtClean="0"/>
              <a:t>cout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(10) &lt;&lt;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].name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(5) &lt;&lt; </a:t>
            </a:r>
            <a:r>
              <a:rPr lang="en-US" sz="800" b="0" dirty="0" err="1" smtClean="0"/>
              <a:t>sr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538163"/>
            <a:r>
              <a:rPr lang="uk-UA" sz="800" b="0" dirty="0" smtClean="0"/>
              <a:t>}</a:t>
            </a:r>
          </a:p>
          <a:p>
            <a:pPr indent="358775"/>
            <a:r>
              <a:rPr lang="en-US" sz="800" b="0" dirty="0" err="1" smtClean="0"/>
              <a:t>cout</a:t>
            </a:r>
            <a:r>
              <a:rPr lang="en-US" sz="800" b="0" dirty="0" smtClean="0"/>
              <a:t> &lt;&lt; "subject with the highest ball: 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358775"/>
            <a:r>
              <a:rPr lang="ru-RU" sz="800" b="0" dirty="0" err="1" smtClean="0"/>
              <a:t>float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max</a:t>
            </a:r>
            <a:r>
              <a:rPr lang="ru-RU" sz="800" b="0" dirty="0" smtClean="0"/>
              <a:t> = </a:t>
            </a:r>
            <a:r>
              <a:rPr lang="ru-RU" sz="800" b="0" dirty="0" err="1" smtClean="0"/>
              <a:t>sr</a:t>
            </a:r>
            <a:r>
              <a:rPr lang="ru-RU" sz="800" b="0" dirty="0" smtClean="0"/>
              <a:t>[0];          //</a:t>
            </a:r>
            <a:r>
              <a:rPr lang="ru-RU" sz="800" b="0" dirty="0" err="1" smtClean="0"/>
              <a:t>максимальний</a:t>
            </a:r>
            <a:r>
              <a:rPr lang="ru-RU" sz="800" b="0" dirty="0" smtClean="0"/>
              <a:t> бал</a:t>
            </a:r>
          </a:p>
          <a:p>
            <a:pPr indent="358775"/>
            <a:r>
              <a:rPr lang="en-US" sz="800" b="0" dirty="0" err="1" smtClean="0"/>
              <a:t>int</a:t>
            </a:r>
            <a:r>
              <a:rPr lang="en-US" sz="800" b="0" dirty="0" smtClean="0"/>
              <a:t> </a:t>
            </a:r>
            <a:r>
              <a:rPr lang="en-US" sz="800" b="0" dirty="0" err="1" smtClean="0"/>
              <a:t>nomer_predmet</a:t>
            </a:r>
            <a:r>
              <a:rPr lang="en-US" sz="800" b="0" dirty="0" smtClean="0"/>
              <a:t> = 0;      //</a:t>
            </a:r>
            <a:r>
              <a:rPr lang="uk-UA" sz="800" b="0" dirty="0" smtClean="0"/>
              <a:t>номер дисципліни(викладача) у масиві дисциплін</a:t>
            </a:r>
          </a:p>
          <a:p>
            <a:pPr indent="358775"/>
            <a:r>
              <a:rPr lang="en-US" sz="800" b="0" dirty="0" smtClean="0"/>
              <a:t>for (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 = 1;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&lt;</a:t>
            </a:r>
            <a:r>
              <a:rPr lang="en-US" sz="800" b="0" dirty="0" err="1" smtClean="0"/>
              <a:t>kol_prep</a:t>
            </a:r>
            <a:r>
              <a:rPr lang="en-US" sz="800" b="0" dirty="0" smtClean="0"/>
              <a:t>;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++)   //</a:t>
            </a:r>
            <a:r>
              <a:rPr lang="uk-UA" sz="800" b="0" dirty="0" smtClean="0"/>
              <a:t>перегляд дисциплін</a:t>
            </a:r>
          </a:p>
          <a:p>
            <a:pPr indent="358775"/>
            <a:r>
              <a:rPr lang="en-US" sz="800" b="0" dirty="0" smtClean="0"/>
              <a:t>if (max&lt;</a:t>
            </a:r>
            <a:r>
              <a:rPr lang="en-US" sz="800" b="0" dirty="0" err="1" smtClean="0"/>
              <a:t>sr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])</a:t>
            </a:r>
          </a:p>
          <a:p>
            <a:pPr indent="538163"/>
            <a:r>
              <a:rPr lang="uk-UA" sz="800" b="0" dirty="0" smtClean="0"/>
              <a:t>{</a:t>
            </a:r>
          </a:p>
          <a:p>
            <a:pPr indent="627063"/>
            <a:r>
              <a:rPr lang="ru-RU" sz="800" b="0" dirty="0" err="1" smtClean="0"/>
              <a:t>max</a:t>
            </a:r>
            <a:r>
              <a:rPr lang="ru-RU" sz="800" b="0" dirty="0" smtClean="0"/>
              <a:t> = </a:t>
            </a:r>
            <a:r>
              <a:rPr lang="ru-RU" sz="800" b="0" dirty="0" err="1" smtClean="0"/>
              <a:t>sr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i</a:t>
            </a:r>
            <a:r>
              <a:rPr lang="ru-RU" sz="800" b="0" dirty="0" smtClean="0"/>
              <a:t>];       //</a:t>
            </a:r>
            <a:r>
              <a:rPr lang="ru-RU" sz="800" b="0" dirty="0" err="1" smtClean="0"/>
              <a:t>визначення</a:t>
            </a:r>
            <a:r>
              <a:rPr lang="ru-RU" sz="800" b="0" dirty="0" smtClean="0"/>
              <a:t> максимального бала </a:t>
            </a:r>
            <a:r>
              <a:rPr lang="ru-RU" sz="800" b="0" dirty="0" err="1" smtClean="0"/>
              <a:t>й</a:t>
            </a:r>
            <a:r>
              <a:rPr lang="ru-RU" sz="800" b="0" dirty="0" smtClean="0"/>
              <a:t> номера </a:t>
            </a:r>
            <a:r>
              <a:rPr lang="ru-RU" sz="800" b="0" dirty="0" err="1" smtClean="0"/>
              <a:t>дисципліни</a:t>
            </a:r>
            <a:endParaRPr lang="ru-RU" sz="800" b="0" dirty="0" smtClean="0"/>
          </a:p>
          <a:p>
            <a:pPr indent="627063"/>
            <a:r>
              <a:rPr lang="en-US" sz="800" b="0" dirty="0" err="1" smtClean="0"/>
              <a:t>nomer_predmet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;</a:t>
            </a:r>
          </a:p>
          <a:p>
            <a:pPr indent="538163"/>
            <a:r>
              <a:rPr lang="uk-UA" sz="800" b="0" dirty="0" smtClean="0"/>
              <a:t>}</a:t>
            </a:r>
          </a:p>
          <a:p>
            <a:endParaRPr lang="uk-UA" sz="800" b="0" dirty="0" smtClean="0"/>
          </a:p>
          <a:p>
            <a:pPr indent="358775"/>
            <a:r>
              <a:rPr lang="en-US" sz="800" b="0" dirty="0" err="1" smtClean="0"/>
              <a:t>cout</a:t>
            </a:r>
            <a:r>
              <a:rPr lang="en-US" sz="800" b="0" dirty="0" smtClean="0"/>
              <a:t> &lt;&lt; "max ball=" &lt;&lt; max &lt;&lt; " in subject   " &lt;&lt;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nomer_predmet</a:t>
            </a:r>
            <a:r>
              <a:rPr lang="en-US" sz="800" b="0" dirty="0" smtClean="0"/>
              <a:t>].name</a:t>
            </a:r>
          </a:p>
          <a:p>
            <a:pPr indent="358775"/>
            <a:r>
              <a:rPr lang="en-US" sz="800" b="0" dirty="0" smtClean="0"/>
              <a:t>&lt;&lt; "  teacher " &lt;&lt;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nomer_predmet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prepod.fio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pPr indent="358775"/>
            <a:r>
              <a:rPr lang="en-US" sz="800" b="0" dirty="0" err="1" smtClean="0"/>
              <a:t>fclose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                  //</a:t>
            </a:r>
            <a:r>
              <a:rPr lang="uk-UA" sz="800" b="0" dirty="0" smtClean="0"/>
              <a:t>закриття файлу</a:t>
            </a:r>
          </a:p>
          <a:p>
            <a:pPr indent="179388"/>
            <a:r>
              <a:rPr lang="uk-UA" sz="800" b="0" dirty="0" smtClean="0"/>
              <a:t>}</a:t>
            </a:r>
          </a:p>
          <a:p>
            <a:r>
              <a:rPr lang="en-US" sz="800" b="0" dirty="0" smtClean="0"/>
              <a:t>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                      //</a:t>
            </a:r>
            <a:r>
              <a:rPr lang="uk-UA" sz="800" b="0" dirty="0" smtClean="0"/>
              <a:t>чекати натискання клавіші</a:t>
            </a:r>
          </a:p>
          <a:p>
            <a:r>
              <a:rPr lang="uk-UA" sz="800" b="0" dirty="0" smtClean="0"/>
              <a:t>}</a:t>
            </a:r>
          </a:p>
          <a:p>
            <a:endParaRPr lang="uk-UA" sz="800" b="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Послідовний запис та зчитування компонентів бінарних </a:t>
            </a:r>
            <a:r>
              <a:rPr lang="uk-UA" sz="3200" dirty="0" smtClean="0">
                <a:solidFill>
                  <a:schemeClr val="bg1"/>
                </a:solidFill>
              </a:rPr>
              <a:t>файлів (</a:t>
            </a:r>
            <a:r>
              <a:rPr lang="uk-UA" sz="3200" dirty="0" err="1" smtClean="0">
                <a:solidFill>
                  <a:schemeClr val="bg1"/>
                </a:solidFill>
              </a:rPr>
              <a:t>лаб</a:t>
            </a:r>
            <a:r>
              <a:rPr lang="uk-UA" sz="3200" dirty="0" smtClean="0">
                <a:solidFill>
                  <a:schemeClr val="bg1"/>
                </a:solidFill>
              </a:rPr>
              <a:t> роб.2) </a:t>
            </a:r>
            <a:endParaRPr lang="uk-UA" sz="3200" dirty="0">
              <a:solidFill>
                <a:schemeClr val="bg1"/>
              </a:solidFill>
            </a:endParaRPr>
          </a:p>
        </p:txBody>
      </p:sp>
      <p:pic>
        <p:nvPicPr>
          <p:cNvPr id="8090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1472" cy="5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2659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0" y="785795"/>
            <a:ext cx="4286248" cy="6072205"/>
          </a:xfrm>
          <a:prstGeom prst="rect">
            <a:avLst/>
          </a:prstGeom>
          <a:solidFill>
            <a:schemeClr val="bg1"/>
          </a:solidFill>
          <a:ln>
            <a:solidFill>
              <a:srgbClr val="9400C8"/>
            </a:solidFill>
          </a:ln>
        </p:spPr>
        <p:txBody>
          <a:bodyPr wrap="square" rtlCol="0">
            <a:spAutoFit/>
          </a:bodyPr>
          <a:lstStyle/>
          <a:p>
            <a:r>
              <a:rPr lang="uk-UA" sz="800" b="0" dirty="0" smtClean="0"/>
              <a:t>//-------------------- перерозподіл </a:t>
            </a:r>
            <a:r>
              <a:rPr lang="uk-UA" sz="800" b="0" dirty="0" err="1" smtClean="0"/>
              <a:t>стипендій--------------------</a:t>
            </a:r>
            <a:endParaRPr lang="uk-UA" sz="800" b="0" dirty="0" smtClean="0"/>
          </a:p>
          <a:p>
            <a:r>
              <a:rPr lang="en-US" sz="800" b="0" dirty="0" smtClean="0"/>
              <a:t>void </a:t>
            </a:r>
            <a:r>
              <a:rPr lang="en-US" sz="800" b="0" dirty="0" err="1" smtClean="0"/>
              <a:t>stipendia</a:t>
            </a:r>
            <a:r>
              <a:rPr lang="en-US" sz="800" b="0" dirty="0" smtClean="0"/>
              <a:t>()</a:t>
            </a:r>
          </a:p>
          <a:p>
            <a:r>
              <a:rPr lang="uk-UA" sz="800" b="0" dirty="0" smtClean="0"/>
              <a:t>{</a:t>
            </a:r>
          </a:p>
          <a:p>
            <a:pPr indent="179388"/>
            <a:r>
              <a:rPr lang="ru-RU" sz="800" b="0" dirty="0" err="1" smtClean="0"/>
              <a:t>float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sum</a:t>
            </a:r>
            <a:r>
              <a:rPr lang="ru-RU" sz="800" b="0" dirty="0" smtClean="0"/>
              <a:t> = 0;            //сума </a:t>
            </a:r>
            <a:r>
              <a:rPr lang="ru-RU" sz="800" b="0" dirty="0" err="1" smtClean="0"/>
              <a:t>стипендій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 с </a:t>
            </a:r>
            <a:r>
              <a:rPr lang="ru-RU" sz="800" b="0" dirty="0" err="1" smtClean="0"/>
              <a:t>сер.балом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менше</a:t>
            </a:r>
            <a:r>
              <a:rPr lang="ru-RU" sz="800" b="0" dirty="0" smtClean="0"/>
              <a:t> 3</a:t>
            </a:r>
          </a:p>
          <a:p>
            <a:pPr indent="179388"/>
            <a:r>
              <a:rPr lang="ru-RU" sz="800" b="0" dirty="0" err="1" smtClean="0"/>
              <a:t>int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k</a:t>
            </a:r>
            <a:r>
              <a:rPr lang="ru-RU" sz="800" b="0" dirty="0" smtClean="0"/>
              <a:t> = 0;                //</a:t>
            </a:r>
            <a:r>
              <a:rPr lang="ru-RU" sz="800" b="0" dirty="0" err="1" smtClean="0"/>
              <a:t>кількість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записів</a:t>
            </a:r>
            <a:r>
              <a:rPr lang="ru-RU" sz="800" b="0" dirty="0" smtClean="0"/>
              <a:t> про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 у </a:t>
            </a:r>
            <a:r>
              <a:rPr lang="ru-RU" sz="800" b="0" dirty="0" err="1" smtClean="0"/>
              <a:t>вхідному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масиві</a:t>
            </a:r>
            <a:endParaRPr lang="ru-RU" sz="800" b="0" dirty="0" smtClean="0"/>
          </a:p>
          <a:p>
            <a:pPr indent="179388"/>
            <a:r>
              <a:rPr lang="ru-RU" sz="800" b="0" dirty="0" err="1" smtClean="0"/>
              <a:t>int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l</a:t>
            </a:r>
            <a:r>
              <a:rPr lang="ru-RU" sz="800" b="0" dirty="0" smtClean="0"/>
              <a:t> = 0;                //</a:t>
            </a:r>
            <a:r>
              <a:rPr lang="ru-RU" sz="800" b="0" dirty="0" err="1" smtClean="0"/>
              <a:t>лічильник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всіх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студентів</a:t>
            </a:r>
            <a:endParaRPr lang="ru-RU" sz="800" b="0" dirty="0" smtClean="0"/>
          </a:p>
          <a:p>
            <a:pPr indent="179388"/>
            <a:r>
              <a:rPr lang="en-US" sz="800" b="0" dirty="0" smtClean="0"/>
              <a:t>subject 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;        //</a:t>
            </a:r>
            <a:r>
              <a:rPr lang="uk-UA" sz="800" b="0" dirty="0" smtClean="0"/>
              <a:t>предмет</a:t>
            </a:r>
          </a:p>
          <a:p>
            <a:pPr indent="179388"/>
            <a:r>
              <a:rPr lang="en-US" sz="800" b="0" dirty="0" smtClean="0"/>
              <a:t>stud s, </a:t>
            </a:r>
            <a:r>
              <a:rPr lang="en-US" sz="800" b="0" dirty="0" err="1" smtClean="0"/>
              <a:t>tmp</a:t>
            </a:r>
            <a:r>
              <a:rPr lang="en-US" sz="800" b="0" dirty="0" smtClean="0"/>
              <a:t>[10],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[10];//</a:t>
            </a:r>
            <a:r>
              <a:rPr lang="uk-UA" sz="800" b="0" dirty="0" smtClean="0"/>
              <a:t>проміжні масиви студентів</a:t>
            </a:r>
          </a:p>
          <a:p>
            <a:pPr indent="179388"/>
            <a:r>
              <a:rPr lang="ru-RU" sz="800" b="0" dirty="0" smtClean="0"/>
              <a:t>//</a:t>
            </a:r>
            <a:r>
              <a:rPr lang="ru-RU" sz="800" b="0" dirty="0" err="1" smtClean="0"/>
              <a:t>копіювання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даних</a:t>
            </a:r>
            <a:r>
              <a:rPr lang="ru-RU" sz="800" b="0" dirty="0" smtClean="0"/>
              <a:t> по студентам у </a:t>
            </a:r>
            <a:r>
              <a:rPr lang="ru-RU" sz="800" b="0" dirty="0" err="1" smtClean="0"/>
              <a:t>тимчасовий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масив</a:t>
            </a:r>
            <a:endParaRPr lang="ru-RU" sz="800" b="0" dirty="0" smtClean="0"/>
          </a:p>
          <a:p>
            <a:pPr indent="179388"/>
            <a:r>
              <a:rPr lang="ru-RU" sz="800" b="0" dirty="0" smtClean="0"/>
              <a:t>// без </a:t>
            </a:r>
            <a:r>
              <a:rPr lang="ru-RU" sz="800" b="0" dirty="0" err="1" smtClean="0"/>
              <a:t>дисциплін</a:t>
            </a:r>
            <a:r>
              <a:rPr lang="ru-RU" sz="800" b="0" dirty="0" smtClean="0"/>
              <a:t> та </a:t>
            </a:r>
            <a:r>
              <a:rPr lang="ru-RU" sz="800" b="0" dirty="0" err="1" smtClean="0"/>
              <a:t>даних</a:t>
            </a:r>
            <a:r>
              <a:rPr lang="ru-RU" sz="800" b="0" dirty="0" smtClean="0"/>
              <a:t> по </a:t>
            </a:r>
            <a:r>
              <a:rPr lang="ru-RU" sz="800" b="0" dirty="0" err="1" smtClean="0"/>
              <a:t>викладачам</a:t>
            </a:r>
            <a:endParaRPr lang="ru-RU" sz="800" b="0" dirty="0" smtClean="0"/>
          </a:p>
          <a:p>
            <a:pPr indent="179388"/>
            <a:r>
              <a:rPr lang="en-US" sz="800" b="0" dirty="0" smtClean="0"/>
              <a:t>if (!(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fopen</a:t>
            </a:r>
            <a:r>
              <a:rPr lang="en-US" sz="800" b="0" dirty="0" smtClean="0"/>
              <a:t>("fp.dat", "</a:t>
            </a:r>
            <a:r>
              <a:rPr lang="en-US" sz="800" b="0" dirty="0" err="1" smtClean="0"/>
              <a:t>rb</a:t>
            </a:r>
            <a:r>
              <a:rPr lang="en-US" sz="800" b="0" dirty="0" smtClean="0"/>
              <a:t>"))) </a:t>
            </a:r>
            <a:r>
              <a:rPr lang="en-US" sz="800" b="0" dirty="0" err="1" smtClean="0"/>
              <a:t>cerr</a:t>
            </a:r>
            <a:r>
              <a:rPr lang="en-US" sz="800" b="0" dirty="0" smtClean="0"/>
              <a:t> &lt;&lt; "File do not exist!";</a:t>
            </a:r>
          </a:p>
          <a:p>
            <a:pPr indent="179388"/>
            <a:r>
              <a:rPr lang="en-US" sz="800" b="0" dirty="0" smtClean="0"/>
              <a:t>else </a:t>
            </a:r>
            <a:r>
              <a:rPr lang="uk-UA" sz="800" b="0" dirty="0" smtClean="0"/>
              <a:t>{</a:t>
            </a:r>
          </a:p>
          <a:p>
            <a:pPr indent="358775"/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</a:t>
            </a:r>
          </a:p>
          <a:p>
            <a:pPr indent="358775"/>
            <a:r>
              <a:rPr lang="en-US" sz="800" b="0" dirty="0" smtClean="0"/>
              <a:t>while (!</a:t>
            </a:r>
            <a:r>
              <a:rPr lang="en-US" sz="800" b="0" dirty="0" err="1" smtClean="0"/>
              <a:t>feof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)) </a:t>
            </a:r>
            <a:r>
              <a:rPr lang="uk-UA" sz="800" b="0" dirty="0" smtClean="0"/>
              <a:t>{</a:t>
            </a:r>
          </a:p>
          <a:p>
            <a:pPr indent="447675"/>
            <a:r>
              <a:rPr lang="en-US" sz="800" b="0" dirty="0" smtClean="0"/>
              <a:t>for (j = 0; j&lt;</a:t>
            </a:r>
            <a:r>
              <a:rPr lang="en-US" sz="800" b="0" dirty="0" err="1" smtClean="0"/>
              <a:t>predmet.stnum</a:t>
            </a:r>
            <a:r>
              <a:rPr lang="en-US" sz="800" b="0" dirty="0" smtClean="0"/>
              <a:t>; j++)  //</a:t>
            </a:r>
            <a:r>
              <a:rPr lang="uk-UA" sz="800" b="0" dirty="0" smtClean="0"/>
              <a:t>перегляд студентів по даній дисципліні</a:t>
            </a:r>
          </a:p>
          <a:p>
            <a:pPr indent="447675"/>
            <a:r>
              <a:rPr lang="uk-UA" sz="800" b="0" dirty="0" smtClean="0"/>
              <a:t>{ //копіювання масиву студентів</a:t>
            </a:r>
          </a:p>
          <a:p>
            <a:pPr indent="627063"/>
            <a:r>
              <a:rPr lang="en-US" sz="800" b="0" dirty="0" err="1" smtClean="0"/>
              <a:t>tmp</a:t>
            </a:r>
            <a:r>
              <a:rPr lang="en-US" sz="800" b="0" dirty="0" smtClean="0"/>
              <a:t>[k] = </a:t>
            </a:r>
            <a:r>
              <a:rPr lang="en-US" sz="800" b="0" dirty="0" err="1" smtClean="0"/>
              <a:t>predmet.student</a:t>
            </a:r>
            <a:r>
              <a:rPr lang="en-US" sz="800" b="0" dirty="0" smtClean="0"/>
              <a:t>[j];</a:t>
            </a:r>
          </a:p>
          <a:p>
            <a:pPr indent="627063"/>
            <a:r>
              <a:rPr lang="en-US" sz="800" b="0" dirty="0" smtClean="0"/>
              <a:t>k++;</a:t>
            </a:r>
          </a:p>
          <a:p>
            <a:pPr indent="447675"/>
            <a:r>
              <a:rPr lang="uk-UA" sz="800" b="0" dirty="0" smtClean="0"/>
              <a:t>}</a:t>
            </a:r>
          </a:p>
          <a:p>
            <a:pPr indent="358775"/>
            <a:r>
              <a:rPr lang="en-US" sz="800" b="0" dirty="0" err="1" smtClean="0"/>
              <a:t>fread</a:t>
            </a:r>
            <a:r>
              <a:rPr lang="en-US" sz="800" b="0" dirty="0" smtClean="0"/>
              <a:t>(&amp;</a:t>
            </a:r>
            <a:r>
              <a:rPr lang="en-US" sz="800" b="0" dirty="0" err="1" smtClean="0"/>
              <a:t>predmet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sizeof</a:t>
            </a:r>
            <a:r>
              <a:rPr lang="en-US" sz="800" b="0" dirty="0" smtClean="0"/>
              <a:t>(subject), 1, 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</a:t>
            </a:r>
          </a:p>
          <a:p>
            <a:pPr indent="179388"/>
            <a:r>
              <a:rPr lang="uk-UA" sz="800" b="0" dirty="0" smtClean="0"/>
              <a:t>}</a:t>
            </a:r>
          </a:p>
          <a:p>
            <a:pPr indent="179388"/>
            <a:r>
              <a:rPr lang="en-US" sz="800" b="0" dirty="0" err="1" smtClean="0"/>
              <a:t>fclose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fp</a:t>
            </a:r>
            <a:r>
              <a:rPr lang="en-US" sz="800" b="0" dirty="0" smtClean="0"/>
              <a:t>);             //</a:t>
            </a:r>
            <a:r>
              <a:rPr lang="uk-UA" sz="800" b="0" dirty="0" smtClean="0"/>
              <a:t>закриття файлу</a:t>
            </a:r>
          </a:p>
          <a:p>
            <a:pPr indent="179388"/>
            <a:r>
              <a:rPr lang="ru-RU" sz="800" b="0" dirty="0" smtClean="0"/>
              <a:t>//</a:t>
            </a:r>
            <a:r>
              <a:rPr lang="ru-RU" sz="800" b="0" dirty="0" err="1" smtClean="0"/>
              <a:t>середній</a:t>
            </a:r>
            <a:r>
              <a:rPr lang="ru-RU" sz="800" b="0" dirty="0" smtClean="0"/>
              <a:t> бал 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урахуванням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вивчення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різних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предметів</a:t>
            </a:r>
            <a:endParaRPr lang="ru-RU" sz="800" b="0" dirty="0" smtClean="0"/>
          </a:p>
          <a:p>
            <a:pPr indent="179388"/>
            <a:r>
              <a:rPr lang="ru-RU" sz="800" b="0" dirty="0" err="1" smtClean="0"/>
              <a:t>int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kol</a:t>
            </a:r>
            <a:r>
              <a:rPr lang="ru-RU" sz="800" b="0" dirty="0" smtClean="0"/>
              <a:t>[10];            //</a:t>
            </a:r>
            <a:r>
              <a:rPr lang="ru-RU" sz="800" b="0" dirty="0" err="1" smtClean="0"/>
              <a:t>лічильник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предметів</a:t>
            </a:r>
            <a:r>
              <a:rPr lang="ru-RU" sz="800" b="0" dirty="0" smtClean="0"/>
              <a:t>, </a:t>
            </a:r>
            <a:r>
              <a:rPr lang="ru-RU" sz="800" b="0" dirty="0" err="1" smtClean="0"/>
              <a:t>що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вивчає</a:t>
            </a:r>
            <a:r>
              <a:rPr lang="ru-RU" sz="800" b="0" dirty="0" smtClean="0"/>
              <a:t> один студент</a:t>
            </a:r>
          </a:p>
          <a:p>
            <a:pPr indent="179388"/>
            <a:r>
              <a:rPr lang="ru-RU" sz="800" b="0" dirty="0" err="1" smtClean="0"/>
              <a:t>for</a:t>
            </a:r>
            <a:r>
              <a:rPr lang="ru-RU" sz="800" b="0" dirty="0" smtClean="0"/>
              <a:t> (</a:t>
            </a:r>
            <a:r>
              <a:rPr lang="ru-RU" sz="800" b="0" dirty="0" err="1" smtClean="0"/>
              <a:t>i</a:t>
            </a:r>
            <a:r>
              <a:rPr lang="ru-RU" sz="800" b="0" dirty="0" smtClean="0"/>
              <a:t> = 0; </a:t>
            </a:r>
            <a:r>
              <a:rPr lang="ru-RU" sz="800" b="0" dirty="0" err="1" smtClean="0"/>
              <a:t>i</a:t>
            </a:r>
            <a:r>
              <a:rPr lang="ru-RU" sz="800" b="0" dirty="0" smtClean="0"/>
              <a:t>&lt;</a:t>
            </a:r>
            <a:r>
              <a:rPr lang="ru-RU" sz="800" b="0" dirty="0" err="1" smtClean="0"/>
              <a:t>k</a:t>
            </a:r>
            <a:r>
              <a:rPr lang="ru-RU" sz="800" b="0" dirty="0" smtClean="0"/>
              <a:t>; </a:t>
            </a:r>
            <a:r>
              <a:rPr lang="ru-RU" sz="800" b="0" dirty="0" err="1" smtClean="0"/>
              <a:t>i++</a:t>
            </a:r>
            <a:r>
              <a:rPr lang="ru-RU" sz="800" b="0" dirty="0" smtClean="0"/>
              <a:t>)       //перегляд </a:t>
            </a:r>
            <a:r>
              <a:rPr lang="ru-RU" sz="800" b="0" dirty="0" err="1" smtClean="0"/>
              <a:t>всього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масиву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студентів</a:t>
            </a:r>
            <a:endParaRPr lang="ru-RU" sz="800" b="0" dirty="0" smtClean="0"/>
          </a:p>
          <a:p>
            <a:pPr indent="179388"/>
            <a:r>
              <a:rPr lang="uk-UA" sz="800" b="0" dirty="0" smtClean="0"/>
              <a:t>{</a:t>
            </a:r>
          </a:p>
          <a:p>
            <a:pPr indent="358775"/>
            <a:r>
              <a:rPr lang="ru-RU" sz="800" b="0" dirty="0" err="1" smtClean="0"/>
              <a:t>stud_tmp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l</a:t>
            </a:r>
            <a:r>
              <a:rPr lang="ru-RU" sz="800" b="0" dirty="0" smtClean="0"/>
              <a:t>].</a:t>
            </a:r>
            <a:r>
              <a:rPr lang="ru-RU" sz="800" b="0" dirty="0" err="1" smtClean="0"/>
              <a:t>bal</a:t>
            </a:r>
            <a:r>
              <a:rPr lang="ru-RU" sz="800" b="0" dirty="0" smtClean="0"/>
              <a:t> = 0;    //сума </a:t>
            </a:r>
            <a:r>
              <a:rPr lang="ru-RU" sz="800" b="0" dirty="0" err="1" smtClean="0"/>
              <a:t>балів</a:t>
            </a:r>
            <a:r>
              <a:rPr lang="ru-RU" sz="800" b="0" dirty="0" smtClean="0"/>
              <a:t> одного студента по </a:t>
            </a:r>
            <a:r>
              <a:rPr lang="ru-RU" sz="800" b="0" dirty="0" err="1" smtClean="0"/>
              <a:t>різним</a:t>
            </a:r>
            <a:r>
              <a:rPr lang="ru-RU" sz="800" b="0" dirty="0" smtClean="0"/>
              <a:t> предметам</a:t>
            </a:r>
          </a:p>
          <a:p>
            <a:pPr indent="358775"/>
            <a:r>
              <a:rPr lang="ru-RU" sz="800" b="0" dirty="0" err="1" smtClean="0"/>
              <a:t>kol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l</a:t>
            </a:r>
            <a:r>
              <a:rPr lang="ru-RU" sz="800" b="0" dirty="0" smtClean="0"/>
              <a:t>] = 0;             //</a:t>
            </a:r>
            <a:r>
              <a:rPr lang="ru-RU" sz="800" b="0" dirty="0" err="1" smtClean="0"/>
              <a:t>кількість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предметів</a:t>
            </a:r>
            <a:r>
              <a:rPr lang="ru-RU" sz="800" b="0" dirty="0" smtClean="0"/>
              <a:t> для одного студента</a:t>
            </a:r>
          </a:p>
          <a:p>
            <a:pPr indent="358775"/>
            <a:r>
              <a:rPr lang="ru-RU" sz="800" b="0" dirty="0" err="1" smtClean="0"/>
              <a:t>int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f</a:t>
            </a:r>
            <a:r>
              <a:rPr lang="ru-RU" sz="800" b="0" dirty="0" smtClean="0"/>
              <a:t> = 0;              //</a:t>
            </a:r>
            <a:r>
              <a:rPr lang="ru-RU" sz="800" b="0" dirty="0" err="1" smtClean="0"/>
              <a:t>прапорець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обробки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даних</a:t>
            </a:r>
            <a:r>
              <a:rPr lang="ru-RU" sz="800" b="0" dirty="0" smtClean="0"/>
              <a:t> по студенту</a:t>
            </a:r>
          </a:p>
          <a:p>
            <a:pPr indent="358775"/>
            <a:r>
              <a:rPr lang="ru-RU" sz="800" b="0" dirty="0" err="1" smtClean="0"/>
              <a:t>for</a:t>
            </a:r>
            <a:r>
              <a:rPr lang="ru-RU" sz="800" b="0" dirty="0" smtClean="0"/>
              <a:t> (</a:t>
            </a:r>
            <a:r>
              <a:rPr lang="ru-RU" sz="800" b="0" dirty="0" err="1" smtClean="0"/>
              <a:t>j</a:t>
            </a:r>
            <a:r>
              <a:rPr lang="ru-RU" sz="800" b="0" dirty="0" smtClean="0"/>
              <a:t> = 0; </a:t>
            </a:r>
            <a:r>
              <a:rPr lang="ru-RU" sz="800" b="0" dirty="0" err="1" smtClean="0"/>
              <a:t>j</a:t>
            </a:r>
            <a:r>
              <a:rPr lang="ru-RU" sz="800" b="0" dirty="0" smtClean="0"/>
              <a:t>&lt;</a:t>
            </a:r>
            <a:r>
              <a:rPr lang="ru-RU" sz="800" b="0" dirty="0" err="1" smtClean="0"/>
              <a:t>i</a:t>
            </a:r>
            <a:r>
              <a:rPr lang="ru-RU" sz="800" b="0" dirty="0" smtClean="0"/>
              <a:t>; </a:t>
            </a:r>
            <a:r>
              <a:rPr lang="ru-RU" sz="800" b="0" dirty="0" err="1" smtClean="0"/>
              <a:t>j++</a:t>
            </a:r>
            <a:r>
              <a:rPr lang="ru-RU" sz="800" b="0" dirty="0" smtClean="0"/>
              <a:t>)     //перегляд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спочатку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масиву</a:t>
            </a:r>
            <a:r>
              <a:rPr lang="ru-RU" sz="800" b="0" dirty="0" smtClean="0"/>
              <a:t> до </a:t>
            </a:r>
            <a:r>
              <a:rPr lang="ru-RU" sz="800" b="0" dirty="0" err="1" smtClean="0"/>
              <a:t>даного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запису</a:t>
            </a:r>
            <a:endParaRPr lang="ru-RU" sz="800" b="0" dirty="0" smtClean="0"/>
          </a:p>
          <a:p>
            <a:pPr indent="447675"/>
            <a:r>
              <a:rPr lang="en-US" sz="800" b="0" dirty="0" smtClean="0"/>
              <a:t>if ((</a:t>
            </a:r>
            <a:r>
              <a:rPr lang="en-US" sz="800" b="0" dirty="0" err="1" smtClean="0"/>
              <a:t>strcmp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tmp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) == 0))</a:t>
            </a:r>
          </a:p>
          <a:p>
            <a:pPr indent="627063"/>
            <a:r>
              <a:rPr lang="ru-RU" sz="800" b="0" dirty="0" err="1" smtClean="0"/>
              <a:t>f</a:t>
            </a:r>
            <a:r>
              <a:rPr lang="ru-RU" sz="800" b="0" dirty="0" smtClean="0"/>
              <a:t> = 1;             //студент </a:t>
            </a:r>
            <a:r>
              <a:rPr lang="ru-RU" sz="800" b="0" dirty="0" err="1" smtClean="0"/>
              <a:t>вже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зустрічався</a:t>
            </a:r>
            <a:r>
              <a:rPr lang="ru-RU" sz="800" b="0" dirty="0" smtClean="0"/>
              <a:t> в </a:t>
            </a:r>
            <a:r>
              <a:rPr lang="ru-RU" sz="800" b="0" dirty="0" err="1" smtClean="0"/>
              <a:t>масиві</a:t>
            </a:r>
            <a:endParaRPr lang="ru-RU" sz="800" b="0" dirty="0" smtClean="0"/>
          </a:p>
          <a:p>
            <a:pPr indent="447675"/>
            <a:r>
              <a:rPr lang="ru-RU" sz="800" b="0" dirty="0" err="1" smtClean="0"/>
              <a:t>if</a:t>
            </a:r>
            <a:r>
              <a:rPr lang="ru-RU" sz="800" b="0" dirty="0" smtClean="0"/>
              <a:t> (</a:t>
            </a:r>
            <a:r>
              <a:rPr lang="ru-RU" sz="800" b="0" dirty="0" err="1" smtClean="0"/>
              <a:t>f</a:t>
            </a:r>
            <a:r>
              <a:rPr lang="ru-RU" sz="800" b="0" dirty="0" smtClean="0"/>
              <a:t> == 0)             //студент </a:t>
            </a:r>
            <a:r>
              <a:rPr lang="ru-RU" sz="800" b="0" dirty="0" err="1" smtClean="0"/>
              <a:t>іще</a:t>
            </a:r>
            <a:r>
              <a:rPr lang="ru-RU" sz="800" b="0" dirty="0" smtClean="0"/>
              <a:t> не </a:t>
            </a:r>
            <a:r>
              <a:rPr lang="ru-RU" sz="800" b="0" dirty="0" err="1" smtClean="0"/>
              <a:t>зустрічався</a:t>
            </a:r>
            <a:r>
              <a:rPr lang="ru-RU" sz="800" b="0" dirty="0" smtClean="0"/>
              <a:t> в </a:t>
            </a:r>
            <a:r>
              <a:rPr lang="ru-RU" sz="800" b="0" dirty="0" err="1" smtClean="0"/>
              <a:t>масиві</a:t>
            </a:r>
            <a:endParaRPr lang="ru-RU" sz="800" b="0" dirty="0" smtClean="0"/>
          </a:p>
          <a:p>
            <a:pPr indent="538163"/>
            <a:r>
              <a:rPr lang="uk-UA" sz="800" b="0" dirty="0" smtClean="0"/>
              <a:t>{</a:t>
            </a:r>
          </a:p>
          <a:p>
            <a:pPr indent="627063"/>
            <a:r>
              <a:rPr lang="ru-RU" sz="800" b="0" dirty="0" err="1" smtClean="0"/>
              <a:t>for</a:t>
            </a:r>
            <a:r>
              <a:rPr lang="ru-RU" sz="800" b="0" dirty="0" smtClean="0"/>
              <a:t> (</a:t>
            </a:r>
            <a:r>
              <a:rPr lang="ru-RU" sz="800" b="0" dirty="0" err="1" smtClean="0"/>
              <a:t>j</a:t>
            </a:r>
            <a:r>
              <a:rPr lang="ru-RU" sz="800" b="0" dirty="0" smtClean="0"/>
              <a:t> = </a:t>
            </a:r>
            <a:r>
              <a:rPr lang="ru-RU" sz="800" b="0" dirty="0" err="1" smtClean="0"/>
              <a:t>i</a:t>
            </a:r>
            <a:r>
              <a:rPr lang="ru-RU" sz="800" b="0" dirty="0" smtClean="0"/>
              <a:t>; </a:t>
            </a:r>
            <a:r>
              <a:rPr lang="ru-RU" sz="800" b="0" dirty="0" err="1" smtClean="0"/>
              <a:t>j</a:t>
            </a:r>
            <a:r>
              <a:rPr lang="ru-RU" sz="800" b="0" dirty="0" smtClean="0"/>
              <a:t>&lt;</a:t>
            </a:r>
            <a:r>
              <a:rPr lang="ru-RU" sz="800" b="0" dirty="0" err="1" smtClean="0"/>
              <a:t>k</a:t>
            </a:r>
            <a:r>
              <a:rPr lang="ru-RU" sz="800" b="0" dirty="0" smtClean="0"/>
              <a:t>; </a:t>
            </a:r>
            <a:r>
              <a:rPr lang="ru-RU" sz="800" b="0" dirty="0" err="1" smtClean="0"/>
              <a:t>j++</a:t>
            </a:r>
            <a:r>
              <a:rPr lang="ru-RU" sz="800" b="0" dirty="0" smtClean="0"/>
              <a:t>) // перегляд </a:t>
            </a:r>
            <a:r>
              <a:rPr lang="ru-RU" sz="800" b="0" dirty="0" err="1" smtClean="0"/>
              <a:t>масиву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від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даного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запису</a:t>
            </a:r>
            <a:r>
              <a:rPr lang="ru-RU" sz="800" b="0" dirty="0" smtClean="0"/>
              <a:t> до </a:t>
            </a:r>
            <a:r>
              <a:rPr lang="ru-RU" sz="800" b="0" dirty="0" err="1" smtClean="0"/>
              <a:t>кінця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масиву</a:t>
            </a:r>
            <a:endParaRPr lang="ru-RU" sz="800" b="0" dirty="0" smtClean="0"/>
          </a:p>
          <a:p>
            <a:pPr indent="896938"/>
            <a:r>
              <a:rPr lang="ru-RU" sz="800" b="0" dirty="0" err="1" smtClean="0"/>
              <a:t>if</a:t>
            </a:r>
            <a:r>
              <a:rPr lang="ru-RU" sz="800" b="0" dirty="0" smtClean="0"/>
              <a:t> (</a:t>
            </a:r>
            <a:r>
              <a:rPr lang="ru-RU" sz="800" b="0" dirty="0" err="1" smtClean="0"/>
              <a:t>strcmp</a:t>
            </a:r>
            <a:r>
              <a:rPr lang="ru-RU" sz="800" b="0" dirty="0" smtClean="0"/>
              <a:t>(</a:t>
            </a:r>
            <a:r>
              <a:rPr lang="ru-RU" sz="800" b="0" dirty="0" err="1" smtClean="0"/>
              <a:t>tmp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i</a:t>
            </a:r>
            <a:r>
              <a:rPr lang="ru-RU" sz="800" b="0" dirty="0" smtClean="0"/>
              <a:t>].</a:t>
            </a:r>
            <a:r>
              <a:rPr lang="ru-RU" sz="800" b="0" dirty="0" err="1" smtClean="0"/>
              <a:t>fio</a:t>
            </a:r>
            <a:r>
              <a:rPr lang="ru-RU" sz="800" b="0" dirty="0" smtClean="0"/>
              <a:t>, </a:t>
            </a:r>
            <a:r>
              <a:rPr lang="ru-RU" sz="800" b="0" dirty="0" err="1" smtClean="0"/>
              <a:t>tmp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j</a:t>
            </a:r>
            <a:r>
              <a:rPr lang="ru-RU" sz="800" b="0" dirty="0" smtClean="0"/>
              <a:t>].</a:t>
            </a:r>
            <a:r>
              <a:rPr lang="ru-RU" sz="800" b="0" dirty="0" err="1" smtClean="0"/>
              <a:t>fio</a:t>
            </a:r>
            <a:r>
              <a:rPr lang="ru-RU" sz="800" b="0" dirty="0" smtClean="0"/>
              <a:t>) == 0) //</a:t>
            </a:r>
            <a:r>
              <a:rPr lang="ru-RU" sz="800" b="0" dirty="0" err="1" smtClean="0"/>
              <a:t>чи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є</a:t>
            </a:r>
            <a:r>
              <a:rPr lang="ru-RU" sz="800" b="0" dirty="0" smtClean="0"/>
              <a:t> той же студент по</a:t>
            </a:r>
            <a:endParaRPr lang="en-US" sz="800" b="0" dirty="0" smtClean="0"/>
          </a:p>
          <a:p>
            <a:pPr indent="896938"/>
            <a:r>
              <a:rPr lang="en-US" sz="800" b="0" dirty="0" smtClean="0"/>
              <a:t>//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іншому</a:t>
            </a:r>
            <a:r>
              <a:rPr lang="ru-RU" sz="800" b="0" dirty="0" smtClean="0"/>
              <a:t> предмету</a:t>
            </a:r>
          </a:p>
          <a:p>
            <a:pPr indent="717550"/>
            <a:r>
              <a:rPr lang="uk-UA" sz="800" b="0" dirty="0" smtClean="0"/>
              <a:t>{</a:t>
            </a:r>
          </a:p>
          <a:p>
            <a:pPr indent="806450"/>
            <a:r>
              <a:rPr lang="ru-RU" sz="800" b="0" dirty="0" err="1" smtClean="0"/>
              <a:t>stud_tmp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l</a:t>
            </a:r>
            <a:r>
              <a:rPr lang="ru-RU" sz="800" b="0" dirty="0" smtClean="0"/>
              <a:t>].</a:t>
            </a:r>
            <a:r>
              <a:rPr lang="ru-RU" sz="800" b="0" dirty="0" err="1" smtClean="0"/>
              <a:t>bal</a:t>
            </a:r>
            <a:r>
              <a:rPr lang="ru-RU" sz="800" b="0" dirty="0" smtClean="0"/>
              <a:t> += </a:t>
            </a:r>
            <a:r>
              <a:rPr lang="ru-RU" sz="800" b="0" dirty="0" err="1" smtClean="0"/>
              <a:t>tmp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j</a:t>
            </a:r>
            <a:r>
              <a:rPr lang="ru-RU" sz="800" b="0" dirty="0" smtClean="0"/>
              <a:t>].</a:t>
            </a:r>
            <a:r>
              <a:rPr lang="ru-RU" sz="800" b="0" dirty="0" err="1" smtClean="0"/>
              <a:t>bal</a:t>
            </a:r>
            <a:r>
              <a:rPr lang="ru-RU" sz="800" b="0" dirty="0" smtClean="0"/>
              <a:t>;  //</a:t>
            </a:r>
            <a:r>
              <a:rPr lang="ru-RU" sz="800" b="0" dirty="0" err="1" smtClean="0"/>
              <a:t>накопичення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балів</a:t>
            </a:r>
            <a:r>
              <a:rPr lang="ru-RU" sz="800" b="0" dirty="0" smtClean="0"/>
              <a:t> по одному</a:t>
            </a:r>
            <a:endParaRPr lang="en-US" sz="800" b="0" dirty="0" smtClean="0"/>
          </a:p>
          <a:p>
            <a:pPr indent="806450"/>
            <a:r>
              <a:rPr lang="en-US" sz="800" b="0" dirty="0" smtClean="0"/>
              <a:t>                                              //</a:t>
            </a:r>
            <a:r>
              <a:rPr lang="ru-RU" sz="800" b="0" dirty="0" smtClean="0"/>
              <a:t> студенту</a:t>
            </a:r>
          </a:p>
          <a:p>
            <a:pPr indent="806450"/>
            <a:r>
              <a:rPr lang="en-US" sz="800" b="0" dirty="0" err="1" smtClean="0"/>
              <a:t>strcpy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[l].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tmp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);//</a:t>
            </a:r>
            <a:r>
              <a:rPr lang="uk-UA" sz="800" b="0" dirty="0" smtClean="0"/>
              <a:t>запам'ятовування студента</a:t>
            </a:r>
          </a:p>
          <a:p>
            <a:pPr indent="806450"/>
            <a:r>
              <a:rPr lang="en-US" sz="800" b="0" dirty="0" err="1" smtClean="0"/>
              <a:t>stud_tmp</a:t>
            </a:r>
            <a:r>
              <a:rPr lang="en-US" sz="800" b="0" dirty="0" smtClean="0"/>
              <a:t>[l].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 = </a:t>
            </a:r>
            <a:r>
              <a:rPr lang="en-US" sz="800" b="0" dirty="0" err="1" smtClean="0"/>
              <a:t>tmp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;       //</a:t>
            </a:r>
            <a:r>
              <a:rPr lang="uk-UA" sz="800" b="0" dirty="0" smtClean="0"/>
              <a:t>запам'ятовування стипендії</a:t>
            </a:r>
          </a:p>
          <a:p>
            <a:pPr indent="806450"/>
            <a:r>
              <a:rPr lang="ru-RU" sz="800" b="0" dirty="0" err="1" smtClean="0"/>
              <a:t>kol</a:t>
            </a:r>
            <a:r>
              <a:rPr lang="ru-RU" sz="800" b="0" dirty="0" smtClean="0"/>
              <a:t>[</a:t>
            </a:r>
            <a:r>
              <a:rPr lang="ru-RU" sz="800" b="0" dirty="0" err="1" smtClean="0"/>
              <a:t>l</a:t>
            </a:r>
            <a:r>
              <a:rPr lang="ru-RU" sz="800" b="0" dirty="0" smtClean="0"/>
              <a:t>]++;                           //</a:t>
            </a:r>
            <a:r>
              <a:rPr lang="ru-RU" sz="800" b="0" dirty="0" err="1" smtClean="0"/>
              <a:t>перехід</a:t>
            </a:r>
            <a:r>
              <a:rPr lang="ru-RU" sz="800" b="0" dirty="0" smtClean="0"/>
              <a:t> до </a:t>
            </a:r>
            <a:r>
              <a:rPr lang="ru-RU" sz="800" b="0" dirty="0" err="1" smtClean="0"/>
              <a:t>наступної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дисципліни</a:t>
            </a:r>
            <a:endParaRPr lang="ru-RU" sz="800" b="0" dirty="0" smtClean="0"/>
          </a:p>
          <a:p>
            <a:pPr indent="717550"/>
            <a:r>
              <a:rPr lang="uk-UA" sz="800" b="0" dirty="0" smtClean="0"/>
              <a:t>}</a:t>
            </a:r>
            <a:endParaRPr lang="en-US" sz="800" b="0" dirty="0" smtClean="0"/>
          </a:p>
          <a:p>
            <a:r>
              <a:rPr lang="ru-RU" sz="800" b="0" dirty="0" smtClean="0"/>
              <a:t>//</a:t>
            </a:r>
            <a:r>
              <a:rPr lang="ru-RU" sz="800" b="0" dirty="0" err="1" smtClean="0"/>
              <a:t>середній</a:t>
            </a:r>
            <a:r>
              <a:rPr lang="ru-RU" sz="800" b="0" dirty="0" smtClean="0"/>
              <a:t> бал студента по </a:t>
            </a:r>
            <a:r>
              <a:rPr lang="ru-RU" sz="800" b="0" dirty="0" err="1" smtClean="0"/>
              <a:t>всім</a:t>
            </a:r>
            <a:r>
              <a:rPr lang="ru-RU" sz="800" b="0" dirty="0" smtClean="0"/>
              <a:t> предметам</a:t>
            </a:r>
          </a:p>
          <a:p>
            <a:pPr indent="358775"/>
            <a:r>
              <a:rPr lang="en-US" sz="800" b="0" dirty="0" err="1" smtClean="0"/>
              <a:t>stud_tmp</a:t>
            </a:r>
            <a:r>
              <a:rPr lang="en-US" sz="800" b="0" dirty="0" smtClean="0"/>
              <a:t>[l].bal = float(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[l].bal) / </a:t>
            </a:r>
            <a:r>
              <a:rPr lang="en-US" sz="800" b="0" dirty="0" err="1" smtClean="0"/>
              <a:t>kol</a:t>
            </a:r>
            <a:r>
              <a:rPr lang="en-US" sz="800" b="0" dirty="0" smtClean="0"/>
              <a:t>[l];</a:t>
            </a:r>
          </a:p>
          <a:p>
            <a:pPr indent="358775"/>
            <a:r>
              <a:rPr lang="ru-RU" sz="800" b="0" dirty="0" err="1" smtClean="0"/>
              <a:t>l++</a:t>
            </a:r>
            <a:r>
              <a:rPr lang="ru-RU" sz="800" b="0" dirty="0" smtClean="0"/>
              <a:t>;                                  //</a:t>
            </a:r>
            <a:r>
              <a:rPr lang="ru-RU" sz="800" b="0" dirty="0" err="1" smtClean="0"/>
              <a:t>перехід</a:t>
            </a:r>
            <a:r>
              <a:rPr lang="ru-RU" sz="800" b="0" dirty="0" smtClean="0"/>
              <a:t> до </a:t>
            </a:r>
            <a:r>
              <a:rPr lang="ru-RU" sz="800" b="0" dirty="0" err="1" smtClean="0"/>
              <a:t>наступного</a:t>
            </a:r>
            <a:r>
              <a:rPr lang="ru-RU" sz="800" b="0" dirty="0" smtClean="0"/>
              <a:t> студента</a:t>
            </a:r>
          </a:p>
          <a:p>
            <a:pPr indent="268288"/>
            <a:r>
              <a:rPr lang="uk-UA" sz="800" b="0" dirty="0" smtClean="0"/>
              <a:t>}</a:t>
            </a:r>
          </a:p>
          <a:p>
            <a:r>
              <a:rPr lang="uk-UA" sz="800" b="0" dirty="0" smtClean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9124" y="857232"/>
            <a:ext cx="4714876" cy="6001643"/>
          </a:xfrm>
          <a:prstGeom prst="rect">
            <a:avLst/>
          </a:prstGeom>
          <a:solidFill>
            <a:schemeClr val="bg1"/>
          </a:solidFill>
          <a:ln>
            <a:solidFill>
              <a:srgbClr val="9400C8"/>
            </a:solidFill>
          </a:ln>
        </p:spPr>
        <p:txBody>
          <a:bodyPr wrap="square" rtlCol="0">
            <a:spAutoFit/>
          </a:bodyPr>
          <a:lstStyle/>
          <a:p>
            <a:endParaRPr lang="uk-UA" sz="800" b="0" dirty="0" smtClean="0"/>
          </a:p>
          <a:p>
            <a:r>
              <a:rPr lang="en-US" sz="800" b="0" dirty="0" err="1" smtClean="0"/>
              <a:t>int</a:t>
            </a:r>
            <a:r>
              <a:rPr lang="en-US" sz="800" b="0" dirty="0" smtClean="0"/>
              <a:t> </a:t>
            </a:r>
            <a:r>
              <a:rPr lang="en-US" sz="800" b="0" dirty="0" err="1" smtClean="0"/>
              <a:t>all_stud</a:t>
            </a:r>
            <a:r>
              <a:rPr lang="en-US" sz="800" b="0" dirty="0" smtClean="0"/>
              <a:t> = l;                              //</a:t>
            </a:r>
            <a:r>
              <a:rPr lang="uk-UA" sz="800" b="0" dirty="0" smtClean="0"/>
              <a:t>загальна кількість студентів</a:t>
            </a:r>
          </a:p>
          <a:p>
            <a:r>
              <a:rPr lang="uk-UA" sz="800" b="0" dirty="0" smtClean="0"/>
              <a:t>//сортування студентів за алфавітом</a:t>
            </a:r>
          </a:p>
          <a:p>
            <a:r>
              <a:rPr lang="nn-NO" sz="800" b="0" dirty="0" smtClean="0"/>
              <a:t>for (i = 0; i&lt;all_stud; i++)</a:t>
            </a:r>
          </a:p>
          <a:p>
            <a:r>
              <a:rPr lang="en-US" sz="800" b="0" dirty="0" smtClean="0"/>
              <a:t>for (j = 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 + 1; j&lt;</a:t>
            </a:r>
            <a:r>
              <a:rPr lang="en-US" sz="800" b="0" dirty="0" err="1" smtClean="0"/>
              <a:t>all_stud</a:t>
            </a:r>
            <a:r>
              <a:rPr lang="en-US" sz="800" b="0" dirty="0" smtClean="0"/>
              <a:t>; j++)</a:t>
            </a:r>
          </a:p>
          <a:p>
            <a:r>
              <a:rPr lang="en-US" sz="800" b="0" dirty="0" smtClean="0"/>
              <a:t>if (</a:t>
            </a:r>
            <a:r>
              <a:rPr lang="en-US" sz="800" b="0" dirty="0" err="1" smtClean="0"/>
              <a:t>strcmp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,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[j].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)&gt;0)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s =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];</a:t>
            </a:r>
          </a:p>
          <a:p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 =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[j];</a:t>
            </a:r>
          </a:p>
          <a:p>
            <a:r>
              <a:rPr lang="en-US" sz="800" b="0" dirty="0" err="1" smtClean="0"/>
              <a:t>stud_tmp</a:t>
            </a:r>
            <a:r>
              <a:rPr lang="en-US" sz="800" b="0" dirty="0" smtClean="0"/>
              <a:t>[j] = s;</a:t>
            </a:r>
          </a:p>
          <a:p>
            <a:r>
              <a:rPr lang="uk-UA" sz="800" b="0" dirty="0" smtClean="0"/>
              <a:t>}</a:t>
            </a:r>
          </a:p>
          <a:p>
            <a:r>
              <a:rPr lang="ru-RU" sz="800" b="0" dirty="0" smtClean="0"/>
              <a:t>//</a:t>
            </a:r>
            <a:r>
              <a:rPr lang="ru-RU" sz="800" b="0" dirty="0" err="1" smtClean="0"/>
              <a:t>виведення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даних</a:t>
            </a:r>
            <a:r>
              <a:rPr lang="ru-RU" sz="800" b="0" dirty="0" smtClean="0"/>
              <a:t> про </a:t>
            </a:r>
            <a:r>
              <a:rPr lang="ru-RU" sz="800" b="0" dirty="0" err="1" smtClean="0"/>
              <a:t>загальний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середній</a:t>
            </a:r>
            <a:r>
              <a:rPr lang="ru-RU" sz="800" b="0" dirty="0" smtClean="0"/>
              <a:t> бал та </a:t>
            </a:r>
            <a:r>
              <a:rPr lang="ru-RU" sz="800" b="0" dirty="0" err="1" smtClean="0"/>
              <a:t>початкову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стипендію</a:t>
            </a:r>
            <a:endParaRPr lang="ru-RU" sz="800" b="0" dirty="0" smtClean="0"/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"Array of students after sort"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"--student------average ball------stipend"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nn-NO" sz="800" b="0" dirty="0" smtClean="0"/>
              <a:t>for (i = 0; i&lt;all_stud; i++)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err="1" smtClean="0"/>
              <a:t>cout.setf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ios</a:t>
            </a:r>
            <a:r>
              <a:rPr lang="en-US" sz="800" b="0" dirty="0" smtClean="0"/>
              <a:t>::left);</a:t>
            </a:r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(20) &lt;&lt;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(15) &lt;&lt;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 &lt;&lt;</a:t>
            </a:r>
          </a:p>
          <a:p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uk-UA" sz="800" b="0" dirty="0" smtClean="0"/>
              <a:t>}</a:t>
            </a:r>
          </a:p>
          <a:p>
            <a:r>
              <a:rPr lang="en-US" sz="800" b="0" dirty="0" smtClean="0"/>
              <a:t>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</a:t>
            </a:r>
          </a:p>
          <a:p>
            <a:r>
              <a:rPr lang="ru-RU" sz="800" b="0" dirty="0" smtClean="0"/>
              <a:t>//</a:t>
            </a:r>
            <a:r>
              <a:rPr lang="ru-RU" sz="800" b="0" dirty="0" err="1" smtClean="0"/>
              <a:t>обробка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студентів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з</a:t>
            </a:r>
            <a:r>
              <a:rPr lang="ru-RU" sz="800" b="0" dirty="0" smtClean="0"/>
              <a:t> </a:t>
            </a:r>
            <a:r>
              <a:rPr lang="ru-RU" sz="800" b="0" dirty="0" err="1" smtClean="0"/>
              <a:t>середнім</a:t>
            </a:r>
            <a:r>
              <a:rPr lang="ru-RU" sz="800" b="0" dirty="0" smtClean="0"/>
              <a:t> балом </a:t>
            </a:r>
            <a:r>
              <a:rPr lang="ru-RU" sz="800" b="0" dirty="0" err="1" smtClean="0"/>
              <a:t>менше</a:t>
            </a:r>
            <a:r>
              <a:rPr lang="ru-RU" sz="800" b="0" dirty="0" smtClean="0"/>
              <a:t> 3</a:t>
            </a:r>
          </a:p>
          <a:p>
            <a:r>
              <a:rPr lang="en-US" sz="800" b="0" dirty="0" smtClean="0"/>
              <a:t>j = 0;                                       //</a:t>
            </a:r>
            <a:r>
              <a:rPr lang="uk-UA" sz="800" b="0" dirty="0" smtClean="0"/>
              <a:t>їх кількість</a:t>
            </a:r>
          </a:p>
          <a:p>
            <a:r>
              <a:rPr lang="nn-NO" sz="800" b="0" dirty="0" smtClean="0"/>
              <a:t>for (i = 0; i&lt;all_stud; i++)</a:t>
            </a:r>
          </a:p>
          <a:p>
            <a:r>
              <a:rPr lang="en-US" sz="800" b="0" dirty="0" smtClean="0"/>
              <a:t>if ((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 &gt;= 0) &amp;&amp; 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].bal&lt;3))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smtClean="0"/>
              <a:t>sum +=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;</a:t>
            </a:r>
          </a:p>
          <a:p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 = 0;                   //</a:t>
            </a:r>
            <a:r>
              <a:rPr lang="uk-UA" sz="800" b="0" dirty="0" err="1" smtClean="0"/>
              <a:t>обнулення</a:t>
            </a:r>
            <a:r>
              <a:rPr lang="uk-UA" sz="800" b="0" dirty="0" smtClean="0"/>
              <a:t> їх стипендії</a:t>
            </a:r>
          </a:p>
          <a:p>
            <a:r>
              <a:rPr lang="en-US" sz="800" b="0" dirty="0" smtClean="0"/>
              <a:t>j++;</a:t>
            </a:r>
          </a:p>
          <a:p>
            <a:r>
              <a:rPr lang="uk-UA" sz="800" b="0" dirty="0" smtClean="0"/>
              <a:t>}</a:t>
            </a:r>
          </a:p>
          <a:p>
            <a:r>
              <a:rPr lang="nn-NO" sz="800" b="0" dirty="0" smtClean="0"/>
              <a:t>for (i = 0; i&lt;all_stud; i++)                   //розподіл між іншими</a:t>
            </a:r>
          </a:p>
          <a:p>
            <a:r>
              <a:rPr lang="en-US" sz="800" b="0" dirty="0" smtClean="0"/>
              <a:t>if ((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 &gt;= 3) &amp;&amp; 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 &lt;= 5))</a:t>
            </a:r>
          </a:p>
          <a:p>
            <a:r>
              <a:rPr lang="nn-NO" sz="800" b="0" dirty="0" smtClean="0"/>
              <a:t>stud_tmp[i].stip = stud_tmp[i].stip + sum / (all_stud - j);</a:t>
            </a:r>
          </a:p>
          <a:p>
            <a:r>
              <a:rPr lang="uk-UA" sz="800" b="0" dirty="0" smtClean="0"/>
              <a:t>//виведення нарахованої стипендії</a:t>
            </a:r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 &lt;&lt; "Counted stipend"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"--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------average ball------stipend"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nn-NO" sz="800" b="0" dirty="0" smtClean="0"/>
              <a:t>for (i = 0; i&lt;all_stud; i++)</a:t>
            </a:r>
          </a:p>
          <a:p>
            <a:r>
              <a:rPr lang="uk-UA" sz="800" b="0" dirty="0" smtClean="0"/>
              <a:t>{</a:t>
            </a:r>
          </a:p>
          <a:p>
            <a:r>
              <a:rPr lang="en-US" sz="800" b="0" dirty="0" err="1" smtClean="0"/>
              <a:t>cout.setf</a:t>
            </a:r>
            <a:r>
              <a:rPr lang="en-US" sz="800" b="0" dirty="0" smtClean="0"/>
              <a:t>(</a:t>
            </a:r>
            <a:r>
              <a:rPr lang="en-US" sz="800" b="0" dirty="0" err="1" smtClean="0"/>
              <a:t>ios</a:t>
            </a:r>
            <a:r>
              <a:rPr lang="en-US" sz="800" b="0" dirty="0" smtClean="0"/>
              <a:t>::left);</a:t>
            </a:r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(15) &lt;&lt;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fio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setw</a:t>
            </a:r>
            <a:r>
              <a:rPr lang="en-US" sz="800" b="0" dirty="0" smtClean="0"/>
              <a:t>(15) &lt;&lt;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].bal;</a:t>
            </a:r>
          </a:p>
          <a:p>
            <a:r>
              <a:rPr lang="en-US" sz="800" b="0" dirty="0" smtClean="0"/>
              <a:t>if ((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 &gt;= 3) &amp;&amp; (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].bal &lt;= 5))</a:t>
            </a:r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stud_tmp</a:t>
            </a:r>
            <a:r>
              <a:rPr lang="en-US" sz="800" b="0" dirty="0" smtClean="0"/>
              <a:t>[</a:t>
            </a:r>
            <a:r>
              <a:rPr lang="en-US" sz="800" b="0" dirty="0" err="1" smtClean="0"/>
              <a:t>i</a:t>
            </a:r>
            <a:r>
              <a:rPr lang="en-US" sz="800" b="0" dirty="0" smtClean="0"/>
              <a:t>].</a:t>
            </a:r>
            <a:r>
              <a:rPr lang="en-US" sz="800" b="0" dirty="0" err="1" smtClean="0"/>
              <a:t>stip</a:t>
            </a:r>
            <a:r>
              <a:rPr lang="en-US" sz="800" b="0" dirty="0" smtClean="0"/>
              <a:t>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</a:t>
            </a:r>
          </a:p>
          <a:p>
            <a:r>
              <a:rPr lang="en-US" sz="800" b="0" dirty="0" smtClean="0"/>
              <a:t>else</a:t>
            </a:r>
          </a:p>
          <a:p>
            <a:r>
              <a:rPr lang="en-US" sz="800" b="0" dirty="0" err="1" smtClean="0"/>
              <a:t>cout</a:t>
            </a:r>
            <a:r>
              <a:rPr lang="en-US" sz="800" b="0" dirty="0" smtClean="0"/>
              <a:t> &lt;&lt; "has no stipend" &lt;&lt; </a:t>
            </a:r>
            <a:r>
              <a:rPr lang="en-US" sz="800" b="0" dirty="0" err="1" smtClean="0"/>
              <a:t>endl</a:t>
            </a:r>
            <a:r>
              <a:rPr lang="en-US" sz="800" b="0" dirty="0" smtClean="0"/>
              <a:t>;     //</a:t>
            </a:r>
            <a:r>
              <a:rPr lang="uk-UA" sz="800" b="0" dirty="0" smtClean="0"/>
              <a:t>стипендія не нарахована</a:t>
            </a:r>
          </a:p>
          <a:p>
            <a:r>
              <a:rPr lang="uk-UA" sz="800" b="0" dirty="0" smtClean="0"/>
              <a:t>}</a:t>
            </a:r>
          </a:p>
          <a:p>
            <a:r>
              <a:rPr lang="uk-UA" sz="800" b="0" dirty="0" smtClean="0"/>
              <a:t>}</a:t>
            </a:r>
          </a:p>
          <a:p>
            <a:r>
              <a:rPr lang="en-US" sz="800" b="0" dirty="0" smtClean="0"/>
              <a:t>_</a:t>
            </a:r>
            <a:r>
              <a:rPr lang="en-US" sz="800" b="0" dirty="0" err="1" smtClean="0"/>
              <a:t>getch</a:t>
            </a:r>
            <a:r>
              <a:rPr lang="en-US" sz="800" b="0" dirty="0" smtClean="0"/>
              <a:t>();                                 //</a:t>
            </a:r>
            <a:r>
              <a:rPr lang="uk-UA" sz="800" b="0" dirty="0" smtClean="0"/>
              <a:t>чекати натискання клавіші</a:t>
            </a:r>
          </a:p>
          <a:p>
            <a:r>
              <a:rPr lang="uk-UA" sz="800" b="0" dirty="0" smtClean="0"/>
              <a:t>}</a:t>
            </a:r>
            <a:endParaRPr lang="uk-UA" sz="800" b="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4"/>
          <p:cNvSpPr>
            <a:spLocks noChangeArrowheads="1" noChangeShapeType="1" noTextEdit="1"/>
          </p:cNvSpPr>
          <p:nvPr/>
        </p:nvSpPr>
        <p:spPr bwMode="auto">
          <a:xfrm>
            <a:off x="306732" y="2060848"/>
            <a:ext cx="8820472" cy="28927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>Обробка </a:t>
            </a:r>
            <a:r>
              <a:rPr lang="uk-UA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>бінарних файлів </a:t>
            </a:r>
            <a:r>
              <a:rPr lang="uk-UA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/>
            </a:r>
            <a:br>
              <a:rPr lang="uk-UA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</a:br>
            <a:r>
              <a:rPr lang="uk-UA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>в С/С</a:t>
            </a:r>
            <a:r>
              <a:rPr lang="uk-UA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>++</a:t>
            </a:r>
          </a:p>
          <a:p>
            <a:pPr algn="ctr"/>
            <a:r>
              <a:rPr lang="uk-UA" sz="1139" kern="1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Arial" charset="0"/>
              </a:rPr>
              <a:t>(консольні застосування)</a:t>
            </a:r>
            <a:endParaRPr lang="ru-RU" sz="1139" kern="1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cs typeface="Times New Roman" panose="02020603050405020304" pitchFamily="18" charset="0"/>
            </a:endParaRPr>
          </a:p>
        </p:txBody>
      </p:sp>
      <p:sp>
        <p:nvSpPr>
          <p:cNvPr id="15363" name="WordArt 5"/>
          <p:cNvSpPr>
            <a:spLocks noChangeArrowheads="1" noChangeShapeType="1" noTextEdit="1"/>
          </p:cNvSpPr>
          <p:nvPr/>
        </p:nvSpPr>
        <p:spPr bwMode="auto">
          <a:xfrm>
            <a:off x="3572888" y="188640"/>
            <a:ext cx="2655295" cy="504056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1139" kern="10" dirty="0" err="1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Розділ</a:t>
            </a:r>
            <a:r>
              <a:rPr lang="ru-RU" sz="1139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39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1139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5829247" y="4472270"/>
            <a:ext cx="189365" cy="83381"/>
          </a:xfrm>
        </p:spPr>
        <p:txBody>
          <a:bodyPr/>
          <a:lstStyle/>
          <a:p>
            <a:fld id="{E499A054-F761-4DBA-BFC1-55597F41BD6C}" type="slidenum">
              <a:rPr lang="ru-RU" alt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 alt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3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Заголовок 1"/>
          <p:cNvSpPr>
            <a:spLocks/>
          </p:cNvSpPr>
          <p:nvPr/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200" dirty="0">
                <a:solidFill>
                  <a:schemeClr val="bg1"/>
                </a:solidFill>
              </a:rPr>
              <a:t>Послідовний запис та зчитування компонентів бінарних </a:t>
            </a:r>
            <a:r>
              <a:rPr lang="uk-UA" sz="3200" dirty="0" smtClean="0">
                <a:solidFill>
                  <a:schemeClr val="bg1"/>
                </a:solidFill>
              </a:rPr>
              <a:t>файлів (</a:t>
            </a:r>
            <a:r>
              <a:rPr lang="uk-UA" sz="3200" dirty="0" err="1" smtClean="0">
                <a:solidFill>
                  <a:schemeClr val="bg1"/>
                </a:solidFill>
              </a:rPr>
              <a:t>лаб</a:t>
            </a:r>
            <a:r>
              <a:rPr lang="uk-UA" sz="3200" dirty="0" smtClean="0">
                <a:solidFill>
                  <a:schemeClr val="bg1"/>
                </a:solidFill>
              </a:rPr>
              <a:t> роб.2) </a:t>
            </a:r>
            <a:endParaRPr lang="uk-UA" sz="3200" dirty="0">
              <a:solidFill>
                <a:schemeClr val="bg1"/>
              </a:solidFill>
            </a:endParaRPr>
          </a:p>
        </p:txBody>
      </p:sp>
      <p:pic>
        <p:nvPicPr>
          <p:cNvPr id="8090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1472" cy="52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2659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857232"/>
            <a:ext cx="44577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3143248"/>
            <a:ext cx="44577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857232"/>
            <a:ext cx="41529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083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4143380"/>
            <a:ext cx="41529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23850" y="1409760"/>
            <a:ext cx="8820150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b="0" dirty="0"/>
              <a:t>Компоненти бінарного </a:t>
            </a:r>
            <a:r>
              <a:rPr lang="uk-UA" sz="2200" b="0" dirty="0" smtClean="0"/>
              <a:t>файлу </a:t>
            </a:r>
            <a:r>
              <a:rPr lang="uk-UA" sz="2200" b="0" dirty="0"/>
              <a:t>мають однаковий розмір. </a:t>
            </a:r>
          </a:p>
          <a:p>
            <a:pPr marL="342900" indent="-342900">
              <a:spcBef>
                <a:spcPts val="6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200" b="0" dirty="0"/>
              <a:t>Цим зумовлені певні переваги бінарного </a:t>
            </a:r>
            <a:r>
              <a:rPr lang="uk-UA" sz="2200" b="0" dirty="0" smtClean="0"/>
              <a:t>файлу </a:t>
            </a:r>
            <a:r>
              <a:rPr lang="uk-UA" sz="2200" b="0" dirty="0"/>
              <a:t>над текстовим: </a:t>
            </a:r>
          </a:p>
          <a:p>
            <a:pPr marL="1341438" lvl="2" indent="-438150">
              <a:spcBef>
                <a:spcPts val="6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uk-UA" sz="2200" b="0" dirty="0"/>
              <a:t>Стає можливим </a:t>
            </a:r>
            <a:r>
              <a:rPr lang="uk-UA" sz="2200" dirty="0"/>
              <a:t>прямий доступ</a:t>
            </a:r>
            <a:r>
              <a:rPr lang="uk-UA" sz="2200" b="0" dirty="0"/>
              <a:t> до компонентів </a:t>
            </a:r>
            <a:r>
              <a:rPr lang="uk-UA" sz="2200" b="0" dirty="0" smtClean="0"/>
              <a:t>файлу </a:t>
            </a:r>
            <a:r>
              <a:rPr lang="uk-UA" sz="2200" b="0" dirty="0"/>
              <a:t>за їхніми номерами. </a:t>
            </a:r>
          </a:p>
          <a:p>
            <a:pPr marL="1341438" lvl="2" indent="-438150">
              <a:spcBef>
                <a:spcPts val="6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uk-UA" sz="2200" b="0" dirty="0"/>
              <a:t>Під прямим доступом розуміється можливість встановлювати файловий покажчик на заданий компонент </a:t>
            </a:r>
            <a:r>
              <a:rPr lang="uk-UA" sz="2200" dirty="0"/>
              <a:t>без послідовного перебирання</a:t>
            </a:r>
            <a:r>
              <a:rPr lang="uk-UA" sz="2200" b="0" dirty="0"/>
              <a:t> попередніх компонентів.</a:t>
            </a:r>
          </a:p>
          <a:p>
            <a:pPr marL="1341438" lvl="2" indent="-438150">
              <a:spcBef>
                <a:spcPts val="6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uk-UA" sz="2200" b="0" dirty="0"/>
              <a:t>Відкриття бінарного </a:t>
            </a:r>
            <a:r>
              <a:rPr lang="uk-UA" sz="2200" b="0" dirty="0" smtClean="0"/>
              <a:t>файлу </a:t>
            </a:r>
            <a:r>
              <a:rPr lang="uk-UA" sz="2200" b="0" dirty="0"/>
              <a:t>функцією </a:t>
            </a:r>
            <a:r>
              <a:rPr lang="uk-UA" sz="2200" dirty="0" err="1"/>
              <a:t>fopen</a:t>
            </a:r>
            <a:r>
              <a:rPr lang="uk-UA" sz="2200" dirty="0" smtClean="0"/>
              <a:t>(), </a:t>
            </a:r>
            <a:r>
              <a:rPr lang="en-US" sz="2200" dirty="0" err="1" smtClean="0"/>
              <a:t>fopen_s</a:t>
            </a:r>
            <a:r>
              <a:rPr lang="en-US" sz="2200" dirty="0" smtClean="0"/>
              <a:t>()</a:t>
            </a:r>
            <a:r>
              <a:rPr lang="uk-UA" sz="2200" b="0" dirty="0" smtClean="0"/>
              <a:t> </a:t>
            </a:r>
            <a:r>
              <a:rPr lang="uk-UA" sz="2200" b="0" dirty="0"/>
              <a:t>робить можливим </a:t>
            </a:r>
            <a:r>
              <a:rPr lang="uk-UA" sz="2200" dirty="0"/>
              <a:t>як читання, так і запис</a:t>
            </a:r>
            <a:r>
              <a:rPr lang="uk-UA" sz="2200" b="0" dirty="0"/>
              <a:t> довільних компонентів </a:t>
            </a:r>
            <a:r>
              <a:rPr lang="uk-UA" sz="2200" b="0" dirty="0" smtClean="0"/>
              <a:t>файлу </a:t>
            </a:r>
            <a:r>
              <a:rPr lang="uk-UA" sz="2200" b="0" dirty="0"/>
              <a:t>без руйнації його вмісту. </a:t>
            </a:r>
          </a:p>
        </p:txBody>
      </p:sp>
      <p:sp>
        <p:nvSpPr>
          <p:cNvPr id="4096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88913"/>
            <a:ext cx="8902700" cy="64770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chemeClr val="bg1"/>
                </a:solidFill>
              </a:rPr>
              <a:t>Прямий доступ до компонентів бінарних файлів</a:t>
            </a:r>
            <a:endParaRPr lang="uk-UA" sz="3200" b="1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21</a:t>
            </a:fld>
            <a:endParaRPr lang="ru-RU"/>
          </a:p>
        </p:txBody>
      </p:sp>
      <p:grpSp>
        <p:nvGrpSpPr>
          <p:cNvPr id="40967" name="Group 7"/>
          <p:cNvGrpSpPr>
            <a:grpSpLocks/>
          </p:cNvGrpSpPr>
          <p:nvPr/>
        </p:nvGrpSpPr>
        <p:grpSpPr bwMode="auto">
          <a:xfrm>
            <a:off x="6600827" y="5332413"/>
            <a:ext cx="1916113" cy="1163637"/>
            <a:chOff x="2834" y="3541"/>
            <a:chExt cx="1207" cy="733"/>
          </a:xfrm>
        </p:grpSpPr>
        <p:graphicFrame>
          <p:nvGraphicFramePr>
            <p:cNvPr id="409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698160"/>
                </p:ext>
              </p:extLst>
            </p:nvPr>
          </p:nvGraphicFramePr>
          <p:xfrm>
            <a:off x="3483" y="3541"/>
            <a:ext cx="558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7" name="Точечный рисунок" r:id="rId3" imgW="885949" imgH="1523810" progId="PBrush">
                    <p:embed/>
                  </p:oleObj>
                </mc:Choice>
                <mc:Fallback>
                  <p:oleObj name="Точечный рисунок" r:id="rId3" imgW="885949" imgH="1523810" progId="PBrush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3541"/>
                          <a:ext cx="558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6" name="Text Box 6"/>
            <p:cNvSpPr txBox="1">
              <a:spLocks noChangeArrowheads="1"/>
            </p:cNvSpPr>
            <p:nvPr/>
          </p:nvSpPr>
          <p:spPr bwMode="auto">
            <a:xfrm>
              <a:off x="2834" y="3781"/>
              <a:ext cx="5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uk-UA" sz="2000" b="0" dirty="0">
                  <a:solidFill>
                    <a:srgbClr val="C00000"/>
                  </a:solidFill>
                </a:rPr>
                <a:t>Чому</a:t>
              </a:r>
              <a:endParaRPr lang="ru-RU" sz="2000" b="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0" y="188913"/>
            <a:ext cx="8902700" cy="64770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200" b="1">
                <a:solidFill>
                  <a:schemeClr val="bg1"/>
                </a:solidFill>
              </a:rPr>
              <a:t>Прямий доступ до компонентів бінарних файлів</a:t>
            </a:r>
            <a:endParaRPr lang="uk-UA" sz="3200" b="1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23850" y="3532188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buClr>
                <a:srgbClr val="0000CC"/>
              </a:buClr>
              <a:buFont typeface="Wingdings" pitchFamily="2" charset="2"/>
              <a:buChar char="Ш"/>
            </a:pPr>
            <a:endParaRPr lang="uk-UA" sz="2400" b="0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468313" y="1622544"/>
            <a:ext cx="842486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Для </a:t>
            </a:r>
            <a:r>
              <a:rPr lang="uk-UA" sz="2000" dirty="0"/>
              <a:t>прямого доступу</a:t>
            </a:r>
            <a:r>
              <a:rPr lang="uk-UA" sz="2000" b="0" dirty="0"/>
              <a:t> до потрібного компонента </a:t>
            </a:r>
            <a:r>
              <a:rPr lang="uk-UA" sz="2000" b="0" dirty="0" smtClean="0"/>
              <a:t>файл</a:t>
            </a:r>
            <a:r>
              <a:rPr lang="en-US" sz="2000" b="0" dirty="0" smtClean="0"/>
              <a:t>e</a:t>
            </a:r>
            <a:r>
              <a:rPr lang="uk-UA" sz="2000" b="0" dirty="0" smtClean="0"/>
              <a:t> </a:t>
            </a:r>
            <a:r>
              <a:rPr lang="uk-UA" sz="2000" b="0" dirty="0"/>
              <a:t>треба знати, на якій позиції у файлі цей компонент знаходиться. </a:t>
            </a:r>
            <a:endParaRPr lang="en-US" sz="2000" b="0" dirty="0"/>
          </a:p>
          <a:p>
            <a:pPr marL="342900" indent="-342900">
              <a:spcBef>
                <a:spcPts val="12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Файловий покажчик даних в кожний момент обробки </a:t>
            </a:r>
            <a:r>
              <a:rPr lang="uk-UA" sz="2000" b="0" dirty="0" smtClean="0"/>
              <a:t>файл</a:t>
            </a:r>
            <a:r>
              <a:rPr lang="en-US" sz="2000" b="0" dirty="0" smtClean="0"/>
              <a:t>e</a:t>
            </a:r>
            <a:r>
              <a:rPr lang="uk-UA" sz="2000" b="0" dirty="0" smtClean="0"/>
              <a:t> </a:t>
            </a:r>
            <a:r>
              <a:rPr lang="uk-UA" sz="2000" b="0" dirty="0"/>
              <a:t>вказує на байт, з якого розпочинається зчитування чи запис даних. </a:t>
            </a:r>
            <a:endParaRPr lang="en-US" sz="2000" b="0" dirty="0"/>
          </a:p>
          <a:p>
            <a:pPr marL="342900" indent="-342900">
              <a:spcBef>
                <a:spcPts val="12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Функція </a:t>
            </a:r>
            <a:r>
              <a:rPr lang="uk-UA" sz="2000" dirty="0" err="1"/>
              <a:t>fgetpos</a:t>
            </a:r>
            <a:r>
              <a:rPr lang="uk-UA" sz="2000" dirty="0"/>
              <a:t>()</a:t>
            </a:r>
            <a:r>
              <a:rPr lang="uk-UA" sz="2000" b="0" dirty="0"/>
              <a:t> зберігає позицію файлового покажчика у змінній, що адресується другим параметром.</a:t>
            </a:r>
            <a:endParaRPr lang="en-US" sz="2000" b="0" dirty="0"/>
          </a:p>
          <a:p>
            <a:pPr marL="342900" indent="-342900">
              <a:spcBef>
                <a:spcPts val="1200"/>
              </a:spcBef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 Значення позиції файлового покажчика дорівнює  </a:t>
            </a:r>
            <a:r>
              <a:rPr lang="uk-UA" sz="2000" dirty="0"/>
              <a:t>зміщенню в байтах від початку </a:t>
            </a:r>
            <a:r>
              <a:rPr lang="uk-UA" sz="2000" dirty="0" smtClean="0"/>
              <a:t>файл</a:t>
            </a:r>
            <a:r>
              <a:rPr lang="en-US" sz="2000" dirty="0" smtClean="0"/>
              <a:t>e</a:t>
            </a:r>
            <a:r>
              <a:rPr lang="uk-UA" sz="2000" dirty="0" smtClean="0"/>
              <a:t> </a:t>
            </a:r>
            <a:r>
              <a:rPr lang="uk-UA" sz="2000" dirty="0"/>
              <a:t>до позиції</a:t>
            </a:r>
            <a:r>
              <a:rPr lang="uk-UA" sz="2000" b="0" dirty="0"/>
              <a:t>, з якої має розпочатися наступна операція введення-виведення.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607470" y="1502909"/>
            <a:ext cx="6118367" cy="5040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fr-FR" sz="2400" dirty="0"/>
              <a:t>int </a:t>
            </a:r>
            <a:r>
              <a:rPr lang="fr-FR" sz="2400" dirty="0" smtClean="0"/>
              <a:t>fgetpos (</a:t>
            </a:r>
            <a:r>
              <a:rPr lang="fr-FR" sz="2400" dirty="0"/>
              <a:t>FILE *stream, fpos_t *pos);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5288" y="2492375"/>
            <a:ext cx="8064500" cy="21018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b="0"/>
              <a:t>Аргументи </a:t>
            </a:r>
            <a:r>
              <a:rPr lang="en-US" sz="2200" i="1"/>
              <a:t>fgetpos</a:t>
            </a:r>
            <a:r>
              <a:rPr lang="en-US" sz="2200" b="0"/>
              <a:t>()</a:t>
            </a:r>
            <a:r>
              <a:rPr lang="uk-UA" sz="2200" b="0"/>
              <a:t>: </a:t>
            </a:r>
          </a:p>
          <a:p>
            <a:r>
              <a:rPr lang="en-US" sz="2200" i="1"/>
              <a:t>stream</a:t>
            </a:r>
            <a:r>
              <a:rPr lang="en-US" sz="2200" b="0"/>
              <a:t> — </a:t>
            </a:r>
            <a:r>
              <a:rPr lang="uk-UA" sz="2200" b="0"/>
              <a:t>покажчик на файловий потік; </a:t>
            </a:r>
          </a:p>
          <a:p>
            <a:r>
              <a:rPr lang="en-US" sz="2200" i="1"/>
              <a:t>pos</a:t>
            </a:r>
            <a:r>
              <a:rPr lang="en-US" sz="2200" b="0"/>
              <a:t> — </a:t>
            </a:r>
            <a:r>
              <a:rPr lang="uk-UA" sz="2200" b="0"/>
              <a:t>покажчик на поточну позицію у файлі; </a:t>
            </a:r>
          </a:p>
          <a:p>
            <a:r>
              <a:rPr lang="uk-UA" sz="2200" b="0"/>
              <a:t>тип </a:t>
            </a:r>
            <a:r>
              <a:rPr lang="en-US" sz="2200" i="1"/>
              <a:t>fpos_t</a:t>
            </a:r>
            <a:r>
              <a:rPr lang="en-US" sz="2200" b="0"/>
              <a:t> </a:t>
            </a:r>
            <a:r>
              <a:rPr lang="uk-UA" sz="2200" b="0"/>
              <a:t>є перейменуванням (аліасом) типу </a:t>
            </a:r>
            <a:r>
              <a:rPr lang="en-US" sz="2200" i="1"/>
              <a:t>long</a:t>
            </a:r>
            <a:r>
              <a:rPr lang="en-US" sz="2200" b="0"/>
              <a:t>. </a:t>
            </a:r>
            <a:endParaRPr lang="uk-UA" sz="2200" b="0"/>
          </a:p>
          <a:p>
            <a:r>
              <a:rPr lang="uk-UA" sz="2200" b="0"/>
              <a:t>У разі успішного виклику функція повертає значення </a:t>
            </a:r>
            <a:r>
              <a:rPr lang="en-US" sz="2200" i="1"/>
              <a:t>NULL</a:t>
            </a:r>
            <a:r>
              <a:rPr lang="en-US" sz="2200" b="0"/>
              <a:t>, </a:t>
            </a:r>
            <a:r>
              <a:rPr lang="uk-UA" sz="2200" b="0"/>
              <a:t>інакше повертає –1.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627784" y="851959"/>
            <a:ext cx="2643188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0" dirty="0">
                <a:solidFill>
                  <a:srgbClr val="000000"/>
                </a:solidFill>
              </a:rPr>
              <a:t>Прототип функції</a:t>
            </a:r>
          </a:p>
        </p:txBody>
      </p:sp>
      <p:sp>
        <p:nvSpPr>
          <p:cNvPr id="41996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03238" y="1412875"/>
            <a:ext cx="8640762" cy="24368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b="0"/>
              <a:t>Функція </a:t>
            </a:r>
            <a:r>
              <a:rPr lang="en-US" sz="2200" i="1"/>
              <a:t>fsetpos</a:t>
            </a:r>
            <a:r>
              <a:rPr lang="en-US" sz="2200" b="0"/>
              <a:t>() </a:t>
            </a:r>
            <a:r>
              <a:rPr lang="uk-UA" sz="2200" b="0"/>
              <a:t>відновлює позицію файлового покажчика, встановлюючи його рівним значенню, яке отримала функція </a:t>
            </a:r>
            <a:r>
              <a:rPr lang="en-US" sz="2200" i="1"/>
              <a:t>fgetpos</a:t>
            </a:r>
            <a:r>
              <a:rPr lang="en-US" sz="2200" b="0"/>
              <a:t>(). </a:t>
            </a:r>
            <a:endParaRPr lang="uk-UA" sz="2200" b="0"/>
          </a:p>
          <a:p>
            <a:r>
              <a:rPr lang="uk-UA" sz="2200" b="0"/>
              <a:t>Параметри аналогічні </a:t>
            </a:r>
            <a:r>
              <a:rPr lang="en-US" sz="2200" i="1">
                <a:solidFill>
                  <a:srgbClr val="000000"/>
                </a:solidFill>
              </a:rPr>
              <a:t>fgetpos</a:t>
            </a:r>
            <a:r>
              <a:rPr lang="en-US" sz="2200" b="0">
                <a:solidFill>
                  <a:srgbClr val="000000"/>
                </a:solidFill>
              </a:rPr>
              <a:t>(</a:t>
            </a:r>
            <a:r>
              <a:rPr lang="uk-UA" sz="2200" b="0">
                <a:solidFill>
                  <a:srgbClr val="000000"/>
                </a:solidFill>
              </a:rPr>
              <a:t>)</a:t>
            </a:r>
            <a:r>
              <a:rPr lang="uk-UA" sz="2200" b="0"/>
              <a:t>, значення </a:t>
            </a:r>
            <a:r>
              <a:rPr lang="en-US" sz="2200" i="1"/>
              <a:t>pos</a:t>
            </a:r>
            <a:r>
              <a:rPr lang="en-US" sz="2200" b="0"/>
              <a:t> </a:t>
            </a:r>
            <a:r>
              <a:rPr lang="uk-UA" sz="2200" b="0"/>
              <a:t>визначається попереднім викликом</a:t>
            </a:r>
            <a:r>
              <a:rPr lang="en-US" sz="2200" b="0"/>
              <a:t>. </a:t>
            </a:r>
            <a:endParaRPr lang="uk-UA" sz="2200" b="0"/>
          </a:p>
          <a:p>
            <a:r>
              <a:rPr lang="uk-UA" sz="2200" b="0"/>
              <a:t>Функція повертає ненульове значення в разі виникнення помилки. 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77243" y="4453871"/>
            <a:ext cx="6332543" cy="5040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fr-FR" sz="2200"/>
              <a:t>int fsetpos(FILE *stream, const fpos_t *pos);</a:t>
            </a:r>
            <a:endParaRPr lang="en-US" sz="2200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2843213" y="3789363"/>
            <a:ext cx="272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 b="0"/>
              <a:t>Прототип функції: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7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1520" y="1112787"/>
            <a:ext cx="8784975" cy="1662113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ru-RU" sz="2400" dirty="0" err="1"/>
              <a:t>Отримати</a:t>
            </a:r>
            <a:r>
              <a:rPr lang="ru-RU" sz="2400" dirty="0"/>
              <a:t> </a:t>
            </a:r>
            <a:r>
              <a:rPr lang="ru-RU" sz="2400" b="1" dirty="0" err="1"/>
              <a:t>поточну</a:t>
            </a:r>
            <a:r>
              <a:rPr lang="ru-RU" sz="2400" b="1" dirty="0"/>
              <a:t> </a:t>
            </a:r>
            <a:r>
              <a:rPr lang="ru-RU" sz="2400" b="1" dirty="0" err="1"/>
              <a:t>позицію</a:t>
            </a:r>
            <a:r>
              <a:rPr lang="ru-RU" sz="2400" b="1" dirty="0"/>
              <a:t> файлового </a:t>
            </a:r>
            <a:r>
              <a:rPr lang="ru-RU" sz="2400" b="1" dirty="0" err="1"/>
              <a:t>покажчика</a:t>
            </a:r>
            <a:r>
              <a:rPr lang="ru-RU" sz="2400" dirty="0"/>
              <a:t>, яку </a:t>
            </a:r>
            <a:r>
              <a:rPr lang="ru-RU" sz="2400" dirty="0" err="1"/>
              <a:t>згодом</a:t>
            </a:r>
            <a:r>
              <a:rPr lang="ru-RU" sz="2400" dirty="0"/>
              <a:t> буде </a:t>
            </a:r>
            <a:r>
              <a:rPr lang="ru-RU" sz="2400" dirty="0" err="1"/>
              <a:t>використано</a:t>
            </a:r>
            <a:r>
              <a:rPr lang="ru-RU" sz="2400" dirty="0"/>
              <a:t> для </a:t>
            </a:r>
            <a:r>
              <a:rPr lang="ru-RU" sz="2400" dirty="0" err="1"/>
              <a:t>переміщення</a:t>
            </a:r>
            <a:r>
              <a:rPr lang="ru-RU" sz="2400" dirty="0"/>
              <a:t> файлового </a:t>
            </a:r>
            <a:r>
              <a:rPr lang="ru-RU" sz="2400" dirty="0" err="1"/>
              <a:t>покажчика</a:t>
            </a:r>
            <a:r>
              <a:rPr lang="ru-RU" sz="2400" dirty="0"/>
              <a:t> на </a:t>
            </a:r>
            <a:r>
              <a:rPr lang="ru-RU" sz="2400" dirty="0" err="1"/>
              <a:t>потрібний</a:t>
            </a:r>
            <a:r>
              <a:rPr lang="ru-RU" sz="2400" dirty="0"/>
              <a:t> байт, </a:t>
            </a:r>
            <a:r>
              <a:rPr lang="ru-RU" sz="2400" dirty="0" err="1"/>
              <a:t>можна</a:t>
            </a:r>
            <a:r>
              <a:rPr lang="ru-RU" sz="2400" dirty="0"/>
              <a:t> за </a:t>
            </a:r>
            <a:r>
              <a:rPr lang="ru-RU" sz="2400" dirty="0" err="1"/>
              <a:t>допомогою</a:t>
            </a:r>
            <a:r>
              <a:rPr lang="ru-RU" sz="2400" dirty="0"/>
              <a:t> </a:t>
            </a:r>
            <a:r>
              <a:rPr lang="ru-RU" sz="2400" dirty="0" err="1"/>
              <a:t>функції</a:t>
            </a:r>
            <a:r>
              <a:rPr lang="ru-RU" sz="2400" dirty="0"/>
              <a:t> </a:t>
            </a:r>
            <a:r>
              <a:rPr lang="ru-RU" sz="2400" b="1" i="1" dirty="0" err="1"/>
              <a:t>ftell</a:t>
            </a:r>
            <a:r>
              <a:rPr lang="ru-RU" sz="2400" dirty="0"/>
              <a:t>(), </a:t>
            </a:r>
            <a:r>
              <a:rPr lang="ru-RU" sz="2400" dirty="0" err="1"/>
              <a:t>що</a:t>
            </a:r>
            <a:r>
              <a:rPr lang="ru-RU" sz="2400" dirty="0"/>
              <a:t>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такий</a:t>
            </a:r>
            <a:r>
              <a:rPr lang="ru-RU" sz="2400" dirty="0"/>
              <a:t> прототип:</a:t>
            </a:r>
            <a:endParaRPr lang="es-ES" sz="24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248995" y="3229477"/>
            <a:ext cx="4665523" cy="64807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</a:rPr>
              <a:t>long ftell( FILE *stream);</a:t>
            </a:r>
            <a:endParaRPr lang="uk-UA" sz="2400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671" y="916628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0" dirty="0"/>
              <a:t>Значення, яке повертає функція </a:t>
            </a:r>
            <a:r>
              <a:rPr lang="en-US" sz="2000" i="1" dirty="0" err="1"/>
              <a:t>ftell</a:t>
            </a:r>
            <a:r>
              <a:rPr lang="en-US" sz="2000" b="0" dirty="0"/>
              <a:t>(), </a:t>
            </a:r>
            <a:r>
              <a:rPr lang="uk-UA" sz="2000" b="0" dirty="0"/>
              <a:t>слід передати у функцію </a:t>
            </a:r>
            <a:r>
              <a:rPr lang="en-US" sz="2000" i="1" dirty="0" err="1"/>
              <a:t>fseek</a:t>
            </a:r>
            <a:r>
              <a:rPr lang="en-US" sz="2000" b="0" dirty="0"/>
              <a:t>(), </a:t>
            </a:r>
            <a:r>
              <a:rPr lang="uk-UA" sz="2000" b="0" dirty="0"/>
              <a:t>що переміщує файловий покажчик на певну кількість байтів уперед (від початку файлу) або назад (від його кінця). Функція має такий прототип: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43178" y="2327570"/>
            <a:ext cx="7884089" cy="64807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sz="2400">
                <a:solidFill>
                  <a:srgbClr val="000000"/>
                </a:solidFill>
              </a:rPr>
              <a:t>int fseek( FILE *stream,  long offset,  int origin);</a:t>
            </a:r>
            <a:endParaRPr lang="uk-UA" sz="2400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2584" y="3370922"/>
            <a:ext cx="8955087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b="0"/>
              <a:t>Тут </a:t>
            </a:r>
            <a:r>
              <a:rPr lang="en-US" sz="2000" i="1"/>
              <a:t>stream</a:t>
            </a:r>
            <a:r>
              <a:rPr lang="en-US" sz="2000" b="0"/>
              <a:t> — </a:t>
            </a:r>
            <a:r>
              <a:rPr lang="uk-UA" sz="2000" b="0"/>
              <a:t>покажчик на тип </a:t>
            </a:r>
            <a:r>
              <a:rPr lang="en-US" sz="2000" b="0"/>
              <a:t>FILE; </a:t>
            </a:r>
            <a:endParaRPr lang="uk-UA" sz="2000" b="0"/>
          </a:p>
          <a:p>
            <a:r>
              <a:rPr lang="en-US" sz="2000" i="1"/>
              <a:t>offset</a:t>
            </a:r>
            <a:r>
              <a:rPr lang="en-US" sz="2000" b="0"/>
              <a:t> — </a:t>
            </a:r>
            <a:r>
              <a:rPr lang="uk-UA" sz="2000" b="0"/>
              <a:t>кількість байтів, на які слід перемістити файловий покажчик даних у </a:t>
            </a:r>
            <a:r>
              <a:rPr lang="en-US" sz="2000" i="1"/>
              <a:t>origin</a:t>
            </a:r>
            <a:r>
              <a:rPr lang="uk-UA" sz="2000" b="0"/>
              <a:t>-напрямку переміщення файлового покажчика</a:t>
            </a:r>
          </a:p>
          <a:p>
            <a:r>
              <a:rPr lang="uk-UA" sz="2000" b="0"/>
              <a:t>Напрям переміщення файлового покажчика задається однією з трьох констант: </a:t>
            </a:r>
          </a:p>
          <a:p>
            <a:pPr marL="742950" lvl="1" indent="-285750"/>
            <a:r>
              <a:rPr lang="en-US" sz="2000" i="1"/>
              <a:t>SEEK_SET</a:t>
            </a:r>
            <a:r>
              <a:rPr lang="en-US" sz="2000" b="0"/>
              <a:t> — </a:t>
            </a:r>
            <a:r>
              <a:rPr lang="uk-UA" sz="2000" b="0"/>
              <a:t>від початку файлу, </a:t>
            </a:r>
          </a:p>
          <a:p>
            <a:pPr marL="742950" lvl="1" indent="-285750"/>
            <a:r>
              <a:rPr lang="en-US" sz="2000" i="1"/>
              <a:t>SEEK_END</a:t>
            </a:r>
            <a:r>
              <a:rPr lang="en-US" sz="2000" b="0"/>
              <a:t> — </a:t>
            </a:r>
            <a:r>
              <a:rPr lang="uk-UA" sz="2000" b="0"/>
              <a:t>від кінця файлу, </a:t>
            </a:r>
          </a:p>
          <a:p>
            <a:pPr marL="742950" lvl="1" indent="-285750"/>
            <a:r>
              <a:rPr lang="en-US" sz="2000" i="1"/>
              <a:t>SEEK_</a:t>
            </a:r>
            <a:r>
              <a:rPr lang="en-US" sz="2000" b="0"/>
              <a:t> </a:t>
            </a:r>
            <a:r>
              <a:rPr lang="en-US" sz="2000" i="1"/>
              <a:t>CUR</a:t>
            </a:r>
            <a:r>
              <a:rPr lang="en-US" sz="2000" b="0"/>
              <a:t> — </a:t>
            </a:r>
            <a:r>
              <a:rPr lang="uk-UA" sz="2000" b="0"/>
              <a:t>переміщення відносно власної поточної позиції.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518859" y="6604659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z="2000" smtClean="0"/>
              <a:pPr/>
              <a:t>26</a:t>
            </a:fld>
            <a:endParaRPr lang="ru-RU" sz="2000"/>
          </a:p>
        </p:txBody>
      </p:sp>
      <p:sp>
        <p:nvSpPr>
          <p:cNvPr id="7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517595" y="2075428"/>
            <a:ext cx="7884090" cy="64807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400"/>
              <a:t>fseek( stream, 0L, SEEK_SET );</a:t>
            </a:r>
          </a:p>
        </p:txBody>
      </p:sp>
      <p:sp>
        <p:nvSpPr>
          <p:cNvPr id="97287" name="Заголовок 1"/>
          <p:cNvSpPr>
            <a:spLocks/>
          </p:cNvSpPr>
          <p:nvPr/>
        </p:nvSpPr>
        <p:spPr bwMode="auto">
          <a:xfrm>
            <a:off x="0" y="188913"/>
            <a:ext cx="89027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3200">
                <a:solidFill>
                  <a:schemeClr val="bg1"/>
                </a:solidFill>
              </a:rPr>
              <a:t>Прямий доступ до компонентів бінарних файлів</a:t>
            </a:r>
            <a:endParaRPr lang="uk-UA" sz="3200">
              <a:solidFill>
                <a:schemeClr val="bg1"/>
              </a:solidFill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50825" y="1052513"/>
            <a:ext cx="85328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0"/>
              <a:t>Для переміщення файлового покажчика на початок файла у функцію fseek() передамо такі аргументи:</a:t>
            </a:r>
            <a:endParaRPr lang="ru-RU" sz="2200" b="0"/>
          </a:p>
        </p:txBody>
      </p: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250825" y="4797425"/>
            <a:ext cx="8893175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200" b="0"/>
              <a:t>Якщо файловий покажчик потрібно перемістити з поточного компонента типа t на наступний, то викликають функцію fseek() з такими аргументами:</a:t>
            </a:r>
            <a:endParaRPr lang="ru-RU" sz="2200" b="0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179388" y="2852738"/>
            <a:ext cx="8713787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200" b="0"/>
              <a:t>Щоб додати нові записи в кінець файла, котрий відкрито не в режимі додавання ("a+"), перед викликом функції fwrite() файловий покажчик слід перемістити у кінець файла:</a:t>
            </a:r>
            <a:endParaRPr lang="ru-RU" sz="2200" b="0"/>
          </a:p>
        </p:txBody>
      </p:sp>
      <p:sp>
        <p:nvSpPr>
          <p:cNvPr id="2" name="Скругленный прямоугольник 4"/>
          <p:cNvSpPr/>
          <p:nvPr/>
        </p:nvSpPr>
        <p:spPr>
          <a:xfrm>
            <a:off x="517595" y="4091553"/>
            <a:ext cx="7884090" cy="64807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uk-UA" sz="2400"/>
              <a:t>fseek( stream, 0L, SEEK_END );  </a:t>
            </a:r>
            <a:endParaRPr lang="ru-RU" sz="2400"/>
          </a:p>
        </p:txBody>
      </p:sp>
      <p:sp>
        <p:nvSpPr>
          <p:cNvPr id="3" name="Скругленный прямоугольник 4"/>
          <p:cNvSpPr/>
          <p:nvPr/>
        </p:nvSpPr>
        <p:spPr>
          <a:xfrm>
            <a:off x="517595" y="5879078"/>
            <a:ext cx="7884090" cy="64807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uk-UA" sz="2400"/>
              <a:t>fseek(stream, sizeof(t),SEEK_CUR);</a:t>
            </a:r>
            <a:endParaRPr lang="ru-RU" sz="24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07505" y="993345"/>
            <a:ext cx="5348192" cy="3058590"/>
          </a:xfrm>
          <a:prstGeom prst="roundRect">
            <a:avLst/>
          </a:prstGeom>
          <a:solidFill>
            <a:schemeClr val="bg1"/>
          </a:solidFill>
          <a:ln w="38100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2400" b="0" dirty="0"/>
              <a:t>Компонентами </a:t>
            </a:r>
            <a:r>
              <a:rPr lang="ru-RU" sz="2400" b="0" dirty="0" err="1"/>
              <a:t>бінарного</a:t>
            </a:r>
            <a:r>
              <a:rPr lang="ru-RU" sz="2400" b="0" dirty="0"/>
              <a:t> файлу є </a:t>
            </a:r>
          </a:p>
          <a:p>
            <a:pPr algn="ctr"/>
            <a:r>
              <a:rPr lang="ru-RU" sz="2400" b="0" dirty="0" err="1"/>
              <a:t>структури</a:t>
            </a:r>
            <a:r>
              <a:rPr lang="ru-RU" sz="2400" b="0" dirty="0"/>
              <a:t> з </a:t>
            </a:r>
            <a:r>
              <a:rPr lang="ru-RU" sz="2400" b="0" dirty="0" err="1"/>
              <a:t>інформацією</a:t>
            </a:r>
            <a:r>
              <a:rPr lang="ru-RU" sz="2400" b="0" dirty="0"/>
              <a:t> про </a:t>
            </a:r>
            <a:r>
              <a:rPr lang="ru-RU" sz="2400" b="0" dirty="0" err="1"/>
              <a:t>працівників</a:t>
            </a:r>
            <a:r>
              <a:rPr lang="ru-RU" sz="2400" b="0" dirty="0"/>
              <a:t> </a:t>
            </a:r>
            <a:r>
              <a:rPr lang="ru-RU" sz="2400" b="0" dirty="0" err="1"/>
              <a:t>певного</a:t>
            </a:r>
            <a:r>
              <a:rPr lang="ru-RU" sz="2400" b="0" dirty="0"/>
              <a:t> </a:t>
            </a:r>
            <a:r>
              <a:rPr lang="ru-RU" sz="2400" b="0" dirty="0" err="1"/>
              <a:t>підприємства</a:t>
            </a:r>
            <a:r>
              <a:rPr lang="ru-RU" sz="2400" b="0" dirty="0"/>
              <a:t>. </a:t>
            </a:r>
            <a:endParaRPr lang="en-US" sz="2400" b="0" dirty="0" smtClean="0"/>
          </a:p>
          <a:p>
            <a:pPr algn="ctr"/>
            <a:r>
              <a:rPr lang="ru-RU" sz="2400" b="0" dirty="0" err="1" smtClean="0"/>
              <a:t>Відсортувати</a:t>
            </a:r>
            <a:r>
              <a:rPr lang="ru-RU" sz="2400" b="0" dirty="0" smtClean="0"/>
              <a:t> </a:t>
            </a:r>
            <a:r>
              <a:rPr lang="ru-RU" sz="2400" b="0" dirty="0"/>
              <a:t>файл за </a:t>
            </a:r>
            <a:r>
              <a:rPr lang="ru-RU" sz="2400" b="0" dirty="0" err="1"/>
              <a:t>зростанням</a:t>
            </a:r>
            <a:r>
              <a:rPr lang="ru-RU" sz="2400" b="0" dirty="0"/>
              <a:t> </a:t>
            </a:r>
            <a:r>
              <a:rPr lang="ru-RU" sz="2400" b="0" dirty="0" err="1"/>
              <a:t>окладів</a:t>
            </a:r>
            <a:r>
              <a:rPr lang="ru-RU" sz="2400" b="0" dirty="0"/>
              <a:t> </a:t>
            </a:r>
            <a:r>
              <a:rPr lang="ru-RU" sz="2400" b="0" dirty="0" err="1"/>
              <a:t>працівників</a:t>
            </a:r>
            <a:r>
              <a:rPr lang="ru-RU" sz="2400" b="0" dirty="0"/>
              <a:t>, </a:t>
            </a:r>
            <a:r>
              <a:rPr lang="ru-RU" sz="2400" b="0" dirty="0" err="1"/>
              <a:t>скориставшись</a:t>
            </a:r>
            <a:r>
              <a:rPr lang="ru-RU" sz="2400" b="0" dirty="0"/>
              <a:t> </a:t>
            </a:r>
          </a:p>
          <a:p>
            <a:pPr algn="ctr"/>
            <a:r>
              <a:rPr lang="ru-RU" sz="2400" b="0" dirty="0" err="1"/>
              <a:t>бульбашковим</a:t>
            </a:r>
            <a:r>
              <a:rPr lang="ru-RU" sz="2400" b="0" dirty="0"/>
              <a:t> методом. </a:t>
            </a:r>
            <a:endParaRPr lang="uk-UA" sz="2400" b="0" dirty="0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0" y="6054712"/>
            <a:ext cx="2448272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 dirty="0">
                <a:hlinkClick r:id="rId3" action="ppaction://hlinkfile"/>
              </a:rPr>
              <a:t>Код ех10_7</a:t>
            </a:r>
            <a:r>
              <a:rPr lang="uk-UA" sz="2400" b="0" dirty="0">
                <a:hlinkClick r:id="rId3" action="ppaction://hlinkfile"/>
              </a:rPr>
              <a:t> </a:t>
            </a:r>
            <a:endParaRPr lang="uk-UA" sz="2400" b="0" dirty="0"/>
          </a:p>
        </p:txBody>
      </p:sp>
      <p:sp>
        <p:nvSpPr>
          <p:cNvPr id="2" name="Скругленный прямоугольник 3"/>
          <p:cNvSpPr/>
          <p:nvPr/>
        </p:nvSpPr>
        <p:spPr>
          <a:xfrm>
            <a:off x="5959863" y="1405073"/>
            <a:ext cx="2986621" cy="2798924"/>
          </a:xfrm>
          <a:prstGeom prst="roundRect">
            <a:avLst/>
          </a:prstGeom>
          <a:solidFill>
            <a:schemeClr val="bg1"/>
          </a:solidFill>
          <a:ln w="38100"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uk-UA" sz="2400" b="0" dirty="0" err="1">
                <a:solidFill>
                  <a:srgbClr val="0000CC"/>
                </a:solidFill>
              </a:rPr>
              <a:t>struct</a:t>
            </a:r>
            <a:r>
              <a:rPr lang="uk-UA" sz="2400" b="0" dirty="0">
                <a:solidFill>
                  <a:srgbClr val="0000CC"/>
                </a:solidFill>
              </a:rPr>
              <a:t> </a:t>
            </a:r>
            <a:r>
              <a:rPr lang="uk-UA" sz="2400" b="0" dirty="0" err="1">
                <a:solidFill>
                  <a:srgbClr val="0000CC"/>
                </a:solidFill>
              </a:rPr>
              <a:t>person</a:t>
            </a:r>
            <a:endParaRPr lang="uk-UA" sz="2400" b="0" dirty="0">
              <a:solidFill>
                <a:srgbClr val="0000CC"/>
              </a:solidFill>
            </a:endParaRPr>
          </a:p>
          <a:p>
            <a:r>
              <a:rPr lang="uk-UA" sz="2400" b="0" dirty="0">
                <a:solidFill>
                  <a:srgbClr val="0000CC"/>
                </a:solidFill>
              </a:rPr>
              <a:t>{</a:t>
            </a:r>
            <a:br>
              <a:rPr lang="uk-UA" sz="2400" b="0" dirty="0">
                <a:solidFill>
                  <a:srgbClr val="0000CC"/>
                </a:solidFill>
              </a:rPr>
            </a:br>
            <a:r>
              <a:rPr lang="uk-UA" sz="2400" b="0" dirty="0">
                <a:solidFill>
                  <a:srgbClr val="0000CC"/>
                </a:solidFill>
              </a:rPr>
              <a:t>   </a:t>
            </a:r>
            <a:r>
              <a:rPr lang="uk-UA" sz="2400" b="0" dirty="0" err="1">
                <a:solidFill>
                  <a:srgbClr val="0000CC"/>
                </a:solidFill>
              </a:rPr>
              <a:t>char</a:t>
            </a:r>
            <a:r>
              <a:rPr lang="uk-UA" sz="2400" b="0" dirty="0">
                <a:solidFill>
                  <a:srgbClr val="0000CC"/>
                </a:solidFill>
              </a:rPr>
              <a:t> </a:t>
            </a:r>
            <a:r>
              <a:rPr lang="uk-UA" sz="2400" b="0" dirty="0" err="1">
                <a:solidFill>
                  <a:srgbClr val="0000CC"/>
                </a:solidFill>
              </a:rPr>
              <a:t>name</a:t>
            </a:r>
            <a:r>
              <a:rPr lang="uk-UA" sz="2400" b="0" dirty="0">
                <a:solidFill>
                  <a:srgbClr val="0000CC"/>
                </a:solidFill>
              </a:rPr>
              <a:t>[20]; </a:t>
            </a:r>
          </a:p>
          <a:p>
            <a:r>
              <a:rPr lang="uk-UA" sz="2400" b="0" dirty="0">
                <a:solidFill>
                  <a:srgbClr val="0000CC"/>
                </a:solidFill>
              </a:rPr>
              <a:t>   </a:t>
            </a:r>
            <a:r>
              <a:rPr lang="uk-UA" sz="2400" b="0" dirty="0" err="1">
                <a:solidFill>
                  <a:srgbClr val="0000CC"/>
                </a:solidFill>
              </a:rPr>
              <a:t>float</a:t>
            </a:r>
            <a:r>
              <a:rPr lang="uk-UA" sz="2400" b="0" dirty="0">
                <a:solidFill>
                  <a:srgbClr val="0000CC"/>
                </a:solidFill>
              </a:rPr>
              <a:t> </a:t>
            </a:r>
            <a:r>
              <a:rPr lang="uk-UA" sz="2400" b="0" dirty="0" err="1">
                <a:solidFill>
                  <a:srgbClr val="0000CC"/>
                </a:solidFill>
              </a:rPr>
              <a:t>salary</a:t>
            </a:r>
            <a:r>
              <a:rPr lang="uk-UA" sz="2400" b="0" dirty="0">
                <a:solidFill>
                  <a:srgbClr val="0000CC"/>
                </a:solidFill>
              </a:rPr>
              <a:t>;</a:t>
            </a:r>
          </a:p>
          <a:p>
            <a:r>
              <a:rPr lang="uk-UA" sz="2400" b="0" dirty="0">
                <a:solidFill>
                  <a:srgbClr val="0000CC"/>
                </a:solidFill>
              </a:rPr>
              <a:t>};</a:t>
            </a:r>
          </a:p>
        </p:txBody>
      </p:sp>
      <p:pic>
        <p:nvPicPr>
          <p:cNvPr id="87058" name="Picture 18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729" y="5688793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9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149" y="5602325"/>
            <a:ext cx="2214185" cy="950303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287337" y="1512747"/>
            <a:ext cx="85693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400" b="0" dirty="0"/>
              <a:t>Під час сортування </a:t>
            </a:r>
            <a:r>
              <a:rPr lang="uk-UA" sz="2400" b="0" dirty="0" err="1"/>
              <a:t>файла</a:t>
            </a:r>
            <a:r>
              <a:rPr lang="uk-UA" sz="2400" b="0" dirty="0"/>
              <a:t> </a:t>
            </a:r>
            <a:r>
              <a:rPr lang="uk-UA" sz="2400" b="0" dirty="0" smtClean="0"/>
              <a:t>використову</a:t>
            </a:r>
            <a:r>
              <a:rPr lang="uk-UA" sz="2400" b="0" dirty="0" smtClean="0"/>
              <a:t>ватимемо</a:t>
            </a:r>
            <a:r>
              <a:rPr lang="uk-UA" sz="2400" b="0" dirty="0" smtClean="0"/>
              <a:t> </a:t>
            </a:r>
            <a:r>
              <a:rPr lang="uk-UA" sz="2400" b="0" dirty="0"/>
              <a:t>засоби прямого доступу до його компонентів. </a:t>
            </a:r>
          </a:p>
          <a:p>
            <a:r>
              <a:rPr lang="uk-UA" sz="2400" b="0" dirty="0"/>
              <a:t>Спочатку встановимо файловий покажчик на кінець </a:t>
            </a:r>
            <a:r>
              <a:rPr lang="uk-UA" sz="2400" b="0" dirty="0" smtClean="0"/>
              <a:t>файлу </a:t>
            </a:r>
            <a:r>
              <a:rPr lang="uk-UA" sz="2400" b="0" dirty="0"/>
              <a:t>і визначимо його розмір:</a:t>
            </a:r>
          </a:p>
          <a:p>
            <a:endParaRPr lang="ru-RU" sz="2400" b="0" dirty="0"/>
          </a:p>
          <a:p>
            <a:r>
              <a:rPr lang="uk-UA" sz="2400" b="0" dirty="0" err="1">
                <a:solidFill>
                  <a:srgbClr val="0000CC"/>
                </a:solidFill>
              </a:rPr>
              <a:t>fseek</a:t>
            </a:r>
            <a:r>
              <a:rPr lang="uk-UA" sz="2400" b="0" dirty="0">
                <a:solidFill>
                  <a:srgbClr val="0000CC"/>
                </a:solidFill>
              </a:rPr>
              <a:t>(f,0L,SEEK_END);</a:t>
            </a:r>
            <a:r>
              <a:rPr lang="uk-UA" sz="2400" b="0" dirty="0"/>
              <a:t>     </a:t>
            </a:r>
            <a:r>
              <a:rPr lang="uk-UA" sz="2400" b="0" dirty="0">
                <a:solidFill>
                  <a:srgbClr val="006600"/>
                </a:solidFill>
              </a:rPr>
              <a:t>//перейти на кінець </a:t>
            </a:r>
            <a:r>
              <a:rPr lang="uk-UA" sz="2400" b="0" dirty="0" err="1">
                <a:solidFill>
                  <a:srgbClr val="006600"/>
                </a:solidFill>
              </a:rPr>
              <a:t>файла</a:t>
            </a:r>
            <a:r>
              <a:rPr lang="uk-UA" sz="2400" b="0" dirty="0">
                <a:solidFill>
                  <a:srgbClr val="006600"/>
                </a:solidFill>
              </a:rPr>
              <a:t/>
            </a:r>
            <a:br>
              <a:rPr lang="uk-UA" sz="2400" b="0" dirty="0">
                <a:solidFill>
                  <a:srgbClr val="006600"/>
                </a:solidFill>
              </a:rPr>
            </a:br>
            <a:r>
              <a:rPr lang="uk-UA" sz="2400" b="0" dirty="0" err="1">
                <a:solidFill>
                  <a:srgbClr val="0000CC"/>
                </a:solidFill>
              </a:rPr>
              <a:t>fpos_t</a:t>
            </a:r>
            <a:r>
              <a:rPr lang="uk-UA" sz="2400" b="0" dirty="0">
                <a:solidFill>
                  <a:srgbClr val="0000CC"/>
                </a:solidFill>
              </a:rPr>
              <a:t> </a:t>
            </a:r>
            <a:r>
              <a:rPr lang="uk-UA" sz="2400" b="0" dirty="0" err="1">
                <a:solidFill>
                  <a:srgbClr val="0000CC"/>
                </a:solidFill>
              </a:rPr>
              <a:t>pos</a:t>
            </a:r>
            <a:r>
              <a:rPr lang="uk-UA" sz="2400" b="0" dirty="0">
                <a:solidFill>
                  <a:srgbClr val="0000CC"/>
                </a:solidFill>
              </a:rPr>
              <a:t>;</a:t>
            </a:r>
            <a:r>
              <a:rPr lang="uk-UA" sz="2400" b="0" dirty="0"/>
              <a:t>           </a:t>
            </a:r>
            <a:r>
              <a:rPr lang="uk-UA" sz="2200" b="0" dirty="0">
                <a:solidFill>
                  <a:srgbClr val="006600"/>
                </a:solidFill>
              </a:rPr>
              <a:t>//файловий покажчик на останній компонент</a:t>
            </a:r>
            <a:r>
              <a:rPr lang="uk-UA" sz="2200" b="0" dirty="0"/>
              <a:t/>
            </a:r>
            <a:br>
              <a:rPr lang="uk-UA" sz="2200" b="0" dirty="0"/>
            </a:br>
            <a:r>
              <a:rPr lang="uk-UA" sz="2400" b="0" dirty="0" err="1">
                <a:solidFill>
                  <a:srgbClr val="0000CC"/>
                </a:solidFill>
              </a:rPr>
              <a:t>fgetpos</a:t>
            </a:r>
            <a:r>
              <a:rPr lang="uk-UA" sz="2400" b="0" dirty="0">
                <a:solidFill>
                  <a:srgbClr val="0000CC"/>
                </a:solidFill>
              </a:rPr>
              <a:t>(f,&amp;</a:t>
            </a:r>
            <a:r>
              <a:rPr lang="uk-UA" sz="2400" b="0" dirty="0" err="1">
                <a:solidFill>
                  <a:srgbClr val="0000CC"/>
                </a:solidFill>
              </a:rPr>
              <a:t>pos</a:t>
            </a:r>
            <a:r>
              <a:rPr lang="uk-UA" sz="2400" b="0" dirty="0">
                <a:solidFill>
                  <a:srgbClr val="0000CC"/>
                </a:solidFill>
              </a:rPr>
              <a:t>);</a:t>
            </a:r>
            <a:r>
              <a:rPr lang="uk-UA" sz="2400" b="0" dirty="0"/>
              <a:t>                       </a:t>
            </a:r>
            <a:r>
              <a:rPr lang="uk-UA" sz="2400" b="0" dirty="0">
                <a:solidFill>
                  <a:srgbClr val="006600"/>
                </a:solidFill>
              </a:rPr>
              <a:t>//визначити розмір </a:t>
            </a:r>
            <a:r>
              <a:rPr lang="uk-UA" sz="2400" b="0" dirty="0" err="1">
                <a:solidFill>
                  <a:srgbClr val="006600"/>
                </a:solidFill>
              </a:rPr>
              <a:t>файла</a:t>
            </a:r>
            <a:r>
              <a:rPr lang="uk-UA" sz="2400" b="0" dirty="0">
                <a:solidFill>
                  <a:srgbClr val="006600"/>
                </a:solidFill>
              </a:rPr>
              <a:t> </a:t>
            </a:r>
            <a:br>
              <a:rPr lang="uk-UA" sz="2400" b="0" dirty="0">
                <a:solidFill>
                  <a:srgbClr val="006600"/>
                </a:solidFill>
              </a:rPr>
            </a:br>
            <a:r>
              <a:rPr lang="uk-UA" sz="2400" b="0" dirty="0">
                <a:solidFill>
                  <a:srgbClr val="006600"/>
                </a:solidFill>
              </a:rPr>
              <a:t>                      //та зберегти його значення у змінній </a:t>
            </a:r>
            <a:r>
              <a:rPr lang="uk-UA" sz="2400" b="0" dirty="0" err="1">
                <a:solidFill>
                  <a:srgbClr val="006600"/>
                </a:solidFill>
              </a:rPr>
              <a:t>pos</a:t>
            </a:r>
            <a:r>
              <a:rPr lang="uk-UA" sz="2400" b="0" dirty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9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6273776" y="4682730"/>
            <a:ext cx="227038" cy="192881"/>
          </a:xfrm>
        </p:spPr>
        <p:txBody>
          <a:bodyPr/>
          <a:lstStyle/>
          <a:p>
            <a:fld id="{49CF7378-A773-4CED-9760-F5AC915C805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6872"/>
            <a:ext cx="1101390" cy="1522910"/>
          </a:xfrm>
          <a:prstGeom prst="rect">
            <a:avLst/>
          </a:prstGeom>
        </p:spPr>
      </p:pic>
      <p:sp>
        <p:nvSpPr>
          <p:cNvPr id="5" name="WordArt 5"/>
          <p:cNvSpPr>
            <a:spLocks noChangeArrowheads="1" noChangeShapeType="1" noTextEdit="1"/>
          </p:cNvSpPr>
          <p:nvPr/>
        </p:nvSpPr>
        <p:spPr bwMode="auto">
          <a:xfrm>
            <a:off x="3923928" y="260648"/>
            <a:ext cx="1440160" cy="36004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 extrusionH="76200" contourW="12700">
            <a:extrusionClr>
              <a:schemeClr val="tx1"/>
            </a:extrusionClr>
            <a:contourClr>
              <a:schemeClr val="tx1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uk-UA" sz="1139" kern="1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Зміст</a:t>
            </a:r>
            <a:endParaRPr lang="ru-RU" sz="1139" kern="1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29490" y="1484784"/>
            <a:ext cx="6858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0" dirty="0">
                <a:solidFill>
                  <a:prstClr val="black"/>
                </a:solidFill>
              </a:rPr>
              <a:t>Підручник: </a:t>
            </a:r>
            <a:r>
              <a:rPr lang="uk-UA" b="0" dirty="0" err="1">
                <a:solidFill>
                  <a:prstClr val="black"/>
                </a:solidFill>
              </a:rPr>
              <a:t>Ковалюк</a:t>
            </a:r>
            <a:r>
              <a:rPr lang="uk-UA" b="0" dirty="0">
                <a:solidFill>
                  <a:prstClr val="black"/>
                </a:solidFill>
              </a:rPr>
              <a:t> Т.В. Алгоритмізація та програмування. – Київ: Видавнича група </a:t>
            </a:r>
            <a:r>
              <a:rPr lang="en-US" b="0" dirty="0">
                <a:solidFill>
                  <a:prstClr val="black"/>
                </a:solidFill>
              </a:rPr>
              <a:t>BHV</a:t>
            </a:r>
            <a:r>
              <a:rPr lang="uk-UA" b="0" dirty="0">
                <a:solidFill>
                  <a:prstClr val="black"/>
                </a:solidFill>
              </a:rPr>
              <a:t>, 2015. </a:t>
            </a:r>
          </a:p>
          <a:p>
            <a:endParaRPr lang="uk-UA" b="0" dirty="0">
              <a:solidFill>
                <a:prstClr val="black"/>
              </a:solidFill>
            </a:endParaRPr>
          </a:p>
          <a:p>
            <a:r>
              <a:rPr lang="uk-UA" b="0" dirty="0">
                <a:solidFill>
                  <a:prstClr val="black"/>
                </a:solidFill>
              </a:rPr>
              <a:t>10.1. Фізичний і логічний файли</a:t>
            </a:r>
          </a:p>
          <a:p>
            <a:r>
              <a:rPr lang="uk-UA" b="0" dirty="0">
                <a:solidFill>
                  <a:prstClr val="black"/>
                </a:solidFill>
              </a:rPr>
              <a:t>10.2. Технологія роботи з файлами</a:t>
            </a:r>
          </a:p>
          <a:p>
            <a:r>
              <a:rPr lang="uk-UA" b="0" dirty="0">
                <a:solidFill>
                  <a:prstClr val="black"/>
                </a:solidFill>
              </a:rPr>
              <a:t>10.2.1. Типи файлів і оголошення файлових змінних</a:t>
            </a:r>
          </a:p>
          <a:p>
            <a:r>
              <a:rPr lang="uk-UA" b="0" dirty="0">
                <a:solidFill>
                  <a:prstClr val="black"/>
                </a:solidFill>
              </a:rPr>
              <a:t>10.2.2. Відкриття та закриття файлів</a:t>
            </a:r>
          </a:p>
          <a:p>
            <a:r>
              <a:rPr lang="uk-UA" b="0" dirty="0">
                <a:solidFill>
                  <a:prstClr val="black"/>
                </a:solidFill>
              </a:rPr>
              <a:t>10.2.3. Зчитування і запис текстових файлів</a:t>
            </a:r>
          </a:p>
          <a:p>
            <a:r>
              <a:rPr lang="uk-UA" dirty="0">
                <a:solidFill>
                  <a:prstClr val="black"/>
                </a:solidFill>
              </a:rPr>
              <a:t>10.2.4. Послідовний запис і зчитування компонентів </a:t>
            </a:r>
          </a:p>
          <a:p>
            <a:r>
              <a:rPr lang="uk-UA" dirty="0">
                <a:solidFill>
                  <a:prstClr val="black"/>
                </a:solidFill>
              </a:rPr>
              <a:t>            бінарних файлів</a:t>
            </a:r>
          </a:p>
          <a:p>
            <a:r>
              <a:rPr lang="uk-UA" dirty="0">
                <a:solidFill>
                  <a:prstClr val="black"/>
                </a:solidFill>
              </a:rPr>
              <a:t>10.2.5. Прямий доступ до компонентів бінарних файлів</a:t>
            </a:r>
          </a:p>
          <a:p>
            <a:r>
              <a:rPr lang="uk-UA" dirty="0">
                <a:solidFill>
                  <a:prstClr val="black"/>
                </a:solidFill>
              </a:rPr>
              <a:t>10.2.6. Системні операції з файлами</a:t>
            </a:r>
          </a:p>
          <a:p>
            <a:r>
              <a:rPr lang="uk-UA" dirty="0">
                <a:solidFill>
                  <a:prstClr val="black"/>
                </a:solidFill>
              </a:rPr>
              <a:t>10.3. </a:t>
            </a:r>
            <a:r>
              <a:rPr lang="uk-UA" dirty="0" err="1">
                <a:solidFill>
                  <a:prstClr val="black"/>
                </a:solidFill>
              </a:rPr>
              <a:t>Буферизація</a:t>
            </a:r>
            <a:r>
              <a:rPr lang="uk-UA" dirty="0">
                <a:solidFill>
                  <a:prstClr val="black"/>
                </a:solidFill>
              </a:rPr>
              <a:t> даних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0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42" name="Picture 1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431" y="5551549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395288" y="1513354"/>
            <a:ext cx="84248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uk-UA" sz="2400" b="0" dirty="0"/>
              <a:t>Для доступу до компонента </a:t>
            </a:r>
            <a:r>
              <a:rPr lang="uk-UA" sz="2400" b="0" dirty="0" smtClean="0"/>
              <a:t>файлу визначимо </a:t>
            </a:r>
            <a:r>
              <a:rPr lang="uk-UA" sz="2400" b="0" dirty="0"/>
              <a:t>його номер </a:t>
            </a:r>
            <a:r>
              <a:rPr lang="uk-UA" sz="2400" dirty="0" err="1"/>
              <a:t>indexendfile</a:t>
            </a:r>
            <a:r>
              <a:rPr lang="uk-UA" sz="2400" b="0" dirty="0"/>
              <a:t> як частку від ділення кількості байтів </a:t>
            </a:r>
            <a:r>
              <a:rPr lang="uk-UA" sz="2400" b="0" dirty="0" smtClean="0"/>
              <a:t>файлу  </a:t>
            </a:r>
            <a:r>
              <a:rPr lang="uk-UA" sz="2400" b="0" dirty="0"/>
              <a:t>(розміру </a:t>
            </a:r>
            <a:r>
              <a:rPr lang="uk-UA" sz="2400" b="0" dirty="0" smtClean="0"/>
              <a:t>файлу) </a:t>
            </a:r>
            <a:r>
              <a:rPr lang="uk-UA" sz="2400" b="0" dirty="0"/>
              <a:t>на розмір одного компонента:</a:t>
            </a:r>
          </a:p>
          <a:p>
            <a:endParaRPr lang="ru-RU" sz="2400" b="0" dirty="0"/>
          </a:p>
          <a:p>
            <a:pPr algn="ctr"/>
            <a:r>
              <a:rPr lang="uk-UA" sz="2400" b="0" dirty="0" err="1">
                <a:solidFill>
                  <a:srgbClr val="0000CC"/>
                </a:solidFill>
              </a:rPr>
              <a:t>int</a:t>
            </a:r>
            <a:r>
              <a:rPr lang="uk-UA" sz="2400" b="0" dirty="0">
                <a:solidFill>
                  <a:srgbClr val="0000CC"/>
                </a:solidFill>
              </a:rPr>
              <a:t> </a:t>
            </a:r>
            <a:r>
              <a:rPr lang="uk-UA" sz="2400" b="0" dirty="0" err="1" smtClean="0">
                <a:solidFill>
                  <a:srgbClr val="0000CC"/>
                </a:solidFill>
              </a:rPr>
              <a:t>indexendfile</a:t>
            </a:r>
            <a:r>
              <a:rPr lang="uk-UA" sz="2400" b="0" dirty="0" smtClean="0">
                <a:solidFill>
                  <a:srgbClr val="0000CC"/>
                </a:solidFill>
              </a:rPr>
              <a:t> = </a:t>
            </a:r>
            <a:r>
              <a:rPr lang="uk-UA" sz="2400" b="0" dirty="0" err="1" smtClean="0">
                <a:solidFill>
                  <a:srgbClr val="0000CC"/>
                </a:solidFill>
              </a:rPr>
              <a:t>pos</a:t>
            </a:r>
            <a:r>
              <a:rPr lang="uk-UA" sz="2400" b="0" dirty="0" smtClean="0">
                <a:solidFill>
                  <a:srgbClr val="0000CC"/>
                </a:solidFill>
              </a:rPr>
              <a:t>/</a:t>
            </a:r>
            <a:r>
              <a:rPr lang="uk-UA" sz="2400" b="0" dirty="0" err="1" smtClean="0">
                <a:solidFill>
                  <a:srgbClr val="0000CC"/>
                </a:solidFill>
              </a:rPr>
              <a:t>sizeof</a:t>
            </a:r>
            <a:r>
              <a:rPr lang="uk-UA" sz="2400" b="0" dirty="0" smtClean="0">
                <a:solidFill>
                  <a:srgbClr val="0000CC"/>
                </a:solidFill>
              </a:rPr>
              <a:t>(</a:t>
            </a:r>
            <a:r>
              <a:rPr lang="uk-UA" sz="2400" b="0" dirty="0" err="1" smtClean="0">
                <a:solidFill>
                  <a:srgbClr val="0000CC"/>
                </a:solidFill>
              </a:rPr>
              <a:t>person</a:t>
            </a:r>
            <a:r>
              <a:rPr lang="uk-UA" sz="2400" b="0" dirty="0">
                <a:solidFill>
                  <a:srgbClr val="0000CC"/>
                </a:solidFill>
              </a:rPr>
              <a:t>); </a:t>
            </a:r>
          </a:p>
        </p:txBody>
      </p:sp>
      <p:sp>
        <p:nvSpPr>
          <p:cNvPr id="5" name="Скругленный прямоугольник 4">
            <a:hlinkClick r:id="rId3" action="ppaction://hlinkfile"/>
          </p:cNvPr>
          <p:cNvSpPr/>
          <p:nvPr/>
        </p:nvSpPr>
        <p:spPr>
          <a:xfrm>
            <a:off x="32915" y="6031359"/>
            <a:ext cx="2448272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 dirty="0">
                <a:hlinkClick r:id="rId4" action="ppaction://hlinkfile"/>
              </a:rPr>
              <a:t>Код ех10_7</a:t>
            </a:r>
            <a:r>
              <a:rPr lang="uk-UA" sz="2400" b="0" dirty="0">
                <a:hlinkClick r:id="rId4" action="ppaction://hlinkfile"/>
              </a:rPr>
              <a:t> </a:t>
            </a:r>
            <a:endParaRPr lang="uk-UA" sz="2400" b="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7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9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617" y="5793233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395288" y="1038225"/>
            <a:ext cx="8748712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0" dirty="0"/>
              <a:t>Якщо компоненти не впорядковані, їх слід переставити. </a:t>
            </a:r>
          </a:p>
          <a:p>
            <a:endParaRPr lang="ru-RU" sz="2200" b="0" dirty="0"/>
          </a:p>
          <a:p>
            <a:r>
              <a:rPr lang="uk-UA" sz="2200" b="0" dirty="0"/>
              <a:t>    </a:t>
            </a:r>
            <a:r>
              <a:rPr lang="uk-UA" sz="2200" b="0" dirty="0">
                <a:solidFill>
                  <a:srgbClr val="006600"/>
                </a:solidFill>
              </a:rPr>
              <a:t>//встановити файловий покажчик на компонент з номером j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 err="1"/>
              <a:t>fseek</a:t>
            </a:r>
            <a:r>
              <a:rPr lang="uk-UA" sz="2200" b="0" dirty="0"/>
              <a:t>(f, j*</a:t>
            </a:r>
            <a:r>
              <a:rPr lang="uk-UA" sz="2200" b="0" dirty="0" err="1"/>
              <a:t>sizeof</a:t>
            </a:r>
            <a:r>
              <a:rPr lang="uk-UA" sz="2200" b="0" dirty="0"/>
              <a:t>(</a:t>
            </a:r>
            <a:r>
              <a:rPr lang="uk-UA" sz="2200" b="0" dirty="0" err="1"/>
              <a:t>person</a:t>
            </a:r>
            <a:r>
              <a:rPr lang="uk-UA" sz="2200" b="0" dirty="0"/>
              <a:t>),SEEK_SET); </a:t>
            </a:r>
            <a:br>
              <a:rPr lang="uk-UA" sz="2200" b="0" dirty="0"/>
            </a:br>
            <a:r>
              <a:rPr lang="uk-UA" sz="2200" b="0" dirty="0" err="1"/>
              <a:t>fread</a:t>
            </a:r>
            <a:r>
              <a:rPr lang="uk-UA" sz="2200" b="0" dirty="0"/>
              <a:t>(&amp;comp1,</a:t>
            </a:r>
            <a:r>
              <a:rPr lang="uk-UA" sz="2200" b="0" dirty="0" err="1"/>
              <a:t>sizeof</a:t>
            </a:r>
            <a:r>
              <a:rPr lang="uk-UA" sz="2200" b="0" dirty="0"/>
              <a:t>(</a:t>
            </a:r>
            <a:r>
              <a:rPr lang="uk-UA" sz="2200" b="0" dirty="0" err="1"/>
              <a:t>person</a:t>
            </a:r>
            <a:r>
              <a:rPr lang="uk-UA" sz="2200" b="0" dirty="0"/>
              <a:t>),1,f);  </a:t>
            </a:r>
            <a:r>
              <a:rPr lang="uk-UA" sz="2200" b="0" dirty="0">
                <a:solidFill>
                  <a:srgbClr val="006600"/>
                </a:solidFill>
              </a:rPr>
              <a:t>//зчитати перший компонент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 err="1"/>
              <a:t>fread</a:t>
            </a:r>
            <a:r>
              <a:rPr lang="uk-UA" sz="2200" b="0" dirty="0"/>
              <a:t>(&amp;comp2,</a:t>
            </a:r>
            <a:r>
              <a:rPr lang="uk-UA" sz="2200" b="0" dirty="0" err="1"/>
              <a:t>sizeof</a:t>
            </a:r>
            <a:r>
              <a:rPr lang="uk-UA" sz="2200" b="0" dirty="0"/>
              <a:t>(</a:t>
            </a:r>
            <a:r>
              <a:rPr lang="uk-UA" sz="2200" b="0" dirty="0" err="1"/>
              <a:t>person</a:t>
            </a:r>
            <a:r>
              <a:rPr lang="uk-UA" sz="2200" b="0" dirty="0"/>
              <a:t>),1,f);  </a:t>
            </a:r>
            <a:r>
              <a:rPr lang="uk-UA" sz="2200" b="0" dirty="0">
                <a:solidFill>
                  <a:srgbClr val="006600"/>
                </a:solidFill>
              </a:rPr>
              <a:t>//зчитати другий компонент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 err="1"/>
              <a:t>if</a:t>
            </a:r>
            <a:r>
              <a:rPr lang="uk-UA" sz="2200" b="0" dirty="0"/>
              <a:t> (comp1.salary&gt;comp2.salary)   </a:t>
            </a:r>
            <a:r>
              <a:rPr lang="uk-UA" sz="2000" b="0" dirty="0">
                <a:solidFill>
                  <a:srgbClr val="006600"/>
                </a:solidFill>
              </a:rPr>
              <a:t>//якщо компоненти не</a:t>
            </a:r>
            <a:r>
              <a:rPr lang="uk-UA" sz="2200" b="0" dirty="0">
                <a:solidFill>
                  <a:srgbClr val="006600"/>
                </a:solidFill>
              </a:rPr>
              <a:t> </a:t>
            </a:r>
            <a:r>
              <a:rPr lang="uk-UA" sz="2000" b="0" dirty="0">
                <a:solidFill>
                  <a:srgbClr val="006600"/>
                </a:solidFill>
              </a:rPr>
              <a:t>впорядковані</a:t>
            </a:r>
            <a:r>
              <a:rPr lang="uk-UA" sz="2200" b="0" dirty="0">
                <a:solidFill>
                  <a:srgbClr val="006600"/>
                </a:solidFill>
              </a:rPr>
              <a:t>,</a:t>
            </a:r>
            <a:r>
              <a:rPr lang="uk-UA" sz="2200" b="0" dirty="0"/>
              <a:t> </a:t>
            </a:r>
            <a:br>
              <a:rPr lang="uk-UA" sz="2200" b="0" dirty="0"/>
            </a:br>
            <a:r>
              <a:rPr lang="uk-UA" sz="2200" b="0" dirty="0"/>
              <a:t>{ </a:t>
            </a:r>
            <a:br>
              <a:rPr lang="uk-UA" sz="2200" b="0" dirty="0"/>
            </a:br>
            <a:r>
              <a:rPr lang="uk-UA" sz="2200" b="0" dirty="0"/>
              <a:t>    </a:t>
            </a:r>
            <a:r>
              <a:rPr lang="uk-UA" sz="2200" b="0" dirty="0">
                <a:solidFill>
                  <a:srgbClr val="006600"/>
                </a:solidFill>
              </a:rPr>
              <a:t>//встановити файловий покажчик на компонент з номером j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/>
              <a:t>   </a:t>
            </a:r>
            <a:r>
              <a:rPr lang="uk-UA" sz="2200" b="0" dirty="0" err="1"/>
              <a:t>fseek</a:t>
            </a:r>
            <a:r>
              <a:rPr lang="uk-UA" sz="2200" b="0" dirty="0"/>
              <a:t>(f,j*</a:t>
            </a:r>
            <a:r>
              <a:rPr lang="uk-UA" sz="2200" b="0" dirty="0" err="1"/>
              <a:t>sizeof</a:t>
            </a:r>
            <a:r>
              <a:rPr lang="uk-UA" sz="2200" b="0" dirty="0"/>
              <a:t>(</a:t>
            </a:r>
            <a:r>
              <a:rPr lang="uk-UA" sz="2200" b="0" dirty="0" err="1"/>
              <a:t>person</a:t>
            </a:r>
            <a:r>
              <a:rPr lang="uk-UA" sz="2200" b="0" dirty="0"/>
              <a:t>),SEEK_SET); </a:t>
            </a:r>
            <a:br>
              <a:rPr lang="uk-UA" sz="2200" b="0" dirty="0"/>
            </a:br>
            <a:r>
              <a:rPr lang="uk-UA" sz="2200" b="0" dirty="0"/>
              <a:t>                            </a:t>
            </a:r>
            <a:r>
              <a:rPr lang="uk-UA" sz="2200" b="0" dirty="0">
                <a:solidFill>
                  <a:srgbClr val="006600"/>
                </a:solidFill>
              </a:rPr>
              <a:t>//та записати компоненти в файл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/>
              <a:t>   </a:t>
            </a:r>
            <a:r>
              <a:rPr lang="uk-UA" sz="2200" b="0" dirty="0" err="1"/>
              <a:t>fwrite</a:t>
            </a:r>
            <a:r>
              <a:rPr lang="uk-UA" sz="2200" b="0" dirty="0"/>
              <a:t>(&amp;comp2,</a:t>
            </a:r>
            <a:r>
              <a:rPr lang="uk-UA" sz="2200" b="0" dirty="0" err="1"/>
              <a:t>sizeof</a:t>
            </a:r>
            <a:r>
              <a:rPr lang="uk-UA" sz="2200" b="0" dirty="0"/>
              <a:t>(</a:t>
            </a:r>
            <a:r>
              <a:rPr lang="uk-UA" sz="2200" b="0" dirty="0" err="1"/>
              <a:t>person</a:t>
            </a:r>
            <a:r>
              <a:rPr lang="uk-UA" sz="2200" b="0" dirty="0"/>
              <a:t>),1,f); </a:t>
            </a:r>
            <a:r>
              <a:rPr lang="uk-UA" sz="2200" b="0" dirty="0">
                <a:solidFill>
                  <a:srgbClr val="006600"/>
                </a:solidFill>
              </a:rPr>
              <a:t>//записати компоненти 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>
                <a:solidFill>
                  <a:srgbClr val="006600"/>
                </a:solidFill>
              </a:rPr>
              <a:t>   </a:t>
            </a:r>
            <a:r>
              <a:rPr lang="uk-UA" sz="2200" b="0" dirty="0" err="1"/>
              <a:t>fwrite</a:t>
            </a:r>
            <a:r>
              <a:rPr lang="uk-UA" sz="2200" b="0" dirty="0"/>
              <a:t>(&amp;comp1,</a:t>
            </a:r>
            <a:r>
              <a:rPr lang="uk-UA" sz="2200" b="0" dirty="0" err="1"/>
              <a:t>sizeof</a:t>
            </a:r>
            <a:r>
              <a:rPr lang="uk-UA" sz="2200" b="0" dirty="0"/>
              <a:t>(</a:t>
            </a:r>
            <a:r>
              <a:rPr lang="uk-UA" sz="2200" b="0" dirty="0" err="1"/>
              <a:t>person</a:t>
            </a:r>
            <a:r>
              <a:rPr lang="uk-UA" sz="2200" b="0" dirty="0"/>
              <a:t>),1,f); </a:t>
            </a:r>
            <a:r>
              <a:rPr lang="uk-UA" sz="2200" b="0" dirty="0">
                <a:solidFill>
                  <a:srgbClr val="006600"/>
                </a:solidFill>
              </a:rPr>
              <a:t>//у зворотному порядку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/>
              <a:t>}</a:t>
            </a:r>
          </a:p>
        </p:txBody>
      </p:sp>
      <p:sp>
        <p:nvSpPr>
          <p:cNvPr id="5" name="Скругленный прямоугольник 4">
            <a:hlinkClick r:id="rId3" action="ppaction://hlinkfile"/>
          </p:cNvPr>
          <p:cNvSpPr/>
          <p:nvPr/>
        </p:nvSpPr>
        <p:spPr>
          <a:xfrm>
            <a:off x="890638" y="5907124"/>
            <a:ext cx="2448271" cy="504057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hlinkClick r:id="rId4" action="ppaction://hlinkfile"/>
              </a:rPr>
              <a:t>Код ех10_7</a:t>
            </a:r>
            <a:r>
              <a:rPr lang="uk-UA" sz="2400" b="0">
                <a:hlinkClick r:id="rId4" action="ppaction://hlinkfile"/>
              </a:rPr>
              <a:t> </a:t>
            </a:r>
            <a:endParaRPr lang="uk-UA" sz="2400" b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7" name="Заголовок 1"/>
          <p:cNvSpPr>
            <a:spLocks/>
          </p:cNvSpPr>
          <p:nvPr/>
        </p:nvSpPr>
        <p:spPr bwMode="auto">
          <a:xfrm>
            <a:off x="0" y="10510"/>
            <a:ext cx="9144000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Прямий</a:t>
            </a:r>
            <a:r>
              <a:rPr lang="ru-RU" sz="2800" dirty="0">
                <a:solidFill>
                  <a:schemeClr val="bg1"/>
                </a:solidFill>
              </a:rPr>
              <a:t> доступ до </a:t>
            </a:r>
            <a:r>
              <a:rPr lang="ru-RU" sz="2800" dirty="0" err="1">
                <a:solidFill>
                  <a:schemeClr val="bg1"/>
                </a:solidFill>
              </a:rPr>
              <a:t>компонентів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бінарних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файлів</a:t>
            </a:r>
            <a:endParaRPr lang="uk-UA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32</a:t>
            </a:fld>
            <a:endParaRPr lang="ru-RU"/>
          </a:p>
        </p:txBody>
      </p:sp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0" y="1124744"/>
            <a:ext cx="4765960" cy="45243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//ex10_7.cpp. Сортування бінарного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#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include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iostream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#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include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iomanip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#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include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stdio.h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#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include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conio.h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#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include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&lt;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string.h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&gt;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namespace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std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struct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r>
              <a:rPr kumimoji="0" lang="uk-UA" sz="1600" b="0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тип структури працівника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char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[20];                      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//ім’я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працівника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float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                      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//заробітна плата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};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FILE *f;            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//покажчик на файл, що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містить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//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структури</a:t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comp1,comp2;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компоненти </a:t>
            </a: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n;                             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//кількість працівників</a:t>
            </a: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kumimoji="0" lang="uk-UA" sz="16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endParaRPr kumimoji="0" lang="uk-UA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1472" y="142852"/>
            <a:ext cx="8057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Приклад </a:t>
            </a:r>
            <a:r>
              <a:rPr lang="uk-UA" sz="32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Сортування бінарного </a:t>
            </a:r>
            <a:r>
              <a:rPr lang="uk-UA" sz="3200" dirty="0" err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endParaRPr lang="uk-UA" sz="32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80325" y="1124744"/>
            <a:ext cx="4572000" cy="40318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pPr lvl="0" eaLnBrk="0" hangingPunct="0"/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//======== 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створення </a:t>
            </a:r>
            <a:r>
              <a:rPr lang="uk-UA" sz="1600" b="0" dirty="0" err="1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========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void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Create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enter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number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of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persons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"&lt;&lt;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endl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cin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&gt;&gt;n; 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for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i=0;i&lt;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n;i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++) 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цикл введення даних </a:t>
            </a:r>
            <a:endParaRPr lang="uk-UA" sz="1600" b="0" dirty="0" smtClean="0">
              <a:solidFill>
                <a:srgbClr val="0066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hangingPunct="0"/>
            <a:r>
              <a:rPr lang="uk-UA" sz="16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//у 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{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enter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";    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cin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&gt;&gt;comp1.name;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enter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 "; 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cin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&gt;&gt;comp1.salary;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fwrite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(&amp;comp1,sizeof(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),1,f);  </a:t>
            </a:r>
            <a:endParaRPr lang="uk-UA" sz="1600" b="0" dirty="0" smtClean="0">
              <a:solidFill>
                <a:srgbClr val="00008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hangingPunct="0"/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uk-UA" sz="16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записати дані у файл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}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}</a:t>
            </a:r>
            <a:endParaRPr lang="uk-UA" sz="16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33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5220072" cy="67710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//==========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сортування </a:t>
            </a:r>
            <a:r>
              <a:rPr lang="uk-UA" sz="1400" b="0" dirty="0" err="1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============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void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Sort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r>
              <a:rPr lang="en-US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lang="uk-UA" sz="1400" b="0" dirty="0">
              <a:solidFill>
                <a:srgbClr val="00008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fseek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(f,0L,SEEK_END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перейти на кінець </a:t>
            </a:r>
            <a:r>
              <a:rPr lang="uk-UA" sz="1400" b="0" dirty="0" err="1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fpos_t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pos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 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файловий покажчик на компонент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fgetpos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(f,&amp;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pos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 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зберегти позицію кінця </a:t>
            </a:r>
            <a:r>
              <a:rPr lang="uk-UA" sz="1400" b="0" dirty="0" err="1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//перерахувати байти в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номери</a:t>
            </a:r>
          </a:p>
          <a:p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компонентів </a:t>
            </a:r>
            <a:r>
              <a:rPr lang="uk-UA" sz="1400" b="0" dirty="0" err="1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indexendfile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=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pos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sizeof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</a:t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встановити файловий покажчик </a:t>
            </a:r>
            <a:endParaRPr lang="uk-UA" sz="1400" b="0" dirty="0" smtClean="0">
              <a:solidFill>
                <a:srgbClr val="0066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на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початок </a:t>
            </a:r>
            <a:r>
              <a:rPr lang="uk-UA" sz="1400" b="0" dirty="0" err="1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fseek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(f,0L,SEEK_SET);</a:t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перебирати компоненти з кінця </a:t>
            </a:r>
            <a:r>
              <a:rPr lang="uk-UA" sz="1400" b="0" dirty="0" err="1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до початку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for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i=indexendfile-1;i&gt;=0;i--)</a:t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перебирати компоненти від нульового до поточного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for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j=0;j&lt;=i-1;j++)</a:t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{                    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//впорядкувати сусідні компоненти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//встановити файловий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покажчик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на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компонент</a:t>
            </a:r>
          </a:p>
          <a:p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                       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з номером j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fseek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(f,j*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sizeof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),SEEK_SET); </a:t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fread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(&amp;comp1,sizeof(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),1,f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          //зчитати</a:t>
            </a:r>
          </a:p>
          <a:p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              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перший компонент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fread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(&amp;comp2,sizeof(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),1,f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);//зчитати другий </a:t>
            </a:r>
            <a:endParaRPr lang="uk-UA" sz="1400" b="0" dirty="0" smtClean="0">
              <a:solidFill>
                <a:srgbClr val="0066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	            //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компонент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if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(comp1.salary&gt;comp2.salary)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//умова впорядкування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{</a:t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fseek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(f,j*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sizeof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),SEEK_SET);</a:t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fwrite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(&amp;comp2,sizeof(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),1,f);         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//записати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fwrite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(&amp;comp1,sizeof(</a:t>
            </a:r>
            <a:r>
              <a:rPr lang="uk-UA" sz="1400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),1,f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);   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 у зворотному </a:t>
            </a:r>
            <a:endParaRPr lang="uk-UA" sz="1400" b="0" dirty="0" smtClean="0">
              <a:solidFill>
                <a:srgbClr val="0066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} 				   </a:t>
            </a:r>
            <a:r>
              <a:rPr lang="uk-UA" sz="14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</a:t>
            </a:r>
            <a:r>
              <a:rPr lang="uk-UA" sz="14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порядку</a:t>
            </a:r>
            <a:r>
              <a:rPr lang="uk-UA" sz="14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4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}</a:t>
            </a:r>
            <a:r>
              <a:rPr lang="en-US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4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lang="uk-UA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48064" y="1124744"/>
            <a:ext cx="4176464" cy="403187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//==== 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виведення вмісту </a:t>
            </a:r>
            <a:r>
              <a:rPr lang="uk-UA" sz="1600" b="0" dirty="0" err="1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========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void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Out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{/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встановити файловий покажчик на </a:t>
            </a:r>
            <a:endParaRPr lang="uk-UA" sz="1600" b="0" dirty="0" smtClean="0">
              <a:solidFill>
                <a:srgbClr val="0066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  //початок </a:t>
            </a:r>
            <a:r>
              <a:rPr lang="uk-UA" sz="1600" b="0" dirty="0" err="1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fseek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(f,0L,SEEK_SET); </a:t>
            </a:r>
            <a:endParaRPr lang="uk-UA" sz="1600" b="0" dirty="0" smtClean="0">
              <a:solidFill>
                <a:srgbClr val="00008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//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доки не перебрані всі компоненти </a:t>
            </a:r>
            <a:r>
              <a:rPr lang="uk-UA" sz="1600" b="0" dirty="0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				//</a:t>
            </a:r>
            <a:r>
              <a:rPr lang="uk-UA" sz="1600" b="0" dirty="0" err="1" smtClean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for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i=0;i&lt;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n;i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++) </a:t>
            </a:r>
            <a:endParaRPr lang="uk-UA" sz="1600" b="0" dirty="0" smtClean="0">
              <a:solidFill>
                <a:srgbClr val="00008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{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fread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(&amp;comp1,sizeof(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person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),1,f);      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//зчитувати компонент</a:t>
            </a:r>
            <a:r>
              <a:rPr lang="en-US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>
                <a:solidFill>
                  <a:srgbClr val="0066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і виводити його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sz="1600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setw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(8)&lt;&lt;comp1.name&lt;&lt;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setw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(10)&lt;&lt;comp1.salary&lt;&lt;</a:t>
            </a:r>
            <a:r>
              <a:rPr lang="uk-UA" sz="1600" b="0" dirty="0" err="1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endl</a:t>
            </a: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  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}</a:t>
            </a:r>
            <a:b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sz="1600" b="0" dirty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lang="uk-UA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34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7158" y="1357298"/>
            <a:ext cx="821537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//=================== Головна функція ==========================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main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{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sorting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of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the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binary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file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"&lt;&lt;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endl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//відкрити файл для запису та зчитування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 =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fopen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("f.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","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w+b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"); 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Create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();                                    //створити файл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created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file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"&lt;&lt;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endl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&lt;&lt;"===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===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===="&lt;&lt;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endl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();                                 //вивести вміст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Sort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();                           //відсортувати вміст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sorted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file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"&lt;&lt;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endl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cout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&lt;&lt;"===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name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===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salary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===="&lt;&lt;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endl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;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Out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();                                 //вивести вміст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/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fclose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(f);                                    //закрити файл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system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("</a:t>
            </a:r>
            <a:r>
              <a:rPr lang="uk-UA" b="0" dirty="0" err="1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pause</a:t>
            </a: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");</a:t>
            </a:r>
            <a:b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</a:br>
            <a:r>
              <a:rPr lang="uk-UA" b="0" dirty="0" smtClean="0">
                <a:solidFill>
                  <a:srgbClr val="00008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}</a:t>
            </a:r>
            <a:endParaRPr lang="uk-U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142852"/>
            <a:ext cx="8057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Приклад </a:t>
            </a:r>
            <a:r>
              <a:rPr lang="uk-UA" sz="32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Сортування бінарного </a:t>
            </a:r>
            <a:r>
              <a:rPr lang="uk-UA" sz="3200" dirty="0" err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endParaRPr lang="uk-UA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37" y="5685668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hlinkClick r:id="rId3" action="ppaction://hlinkfile"/>
          </p:cNvPr>
          <p:cNvSpPr/>
          <p:nvPr/>
        </p:nvSpPr>
        <p:spPr>
          <a:xfrm>
            <a:off x="183245" y="6137624"/>
            <a:ext cx="2151285" cy="318331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 dirty="0">
                <a:hlinkClick r:id="rId4" action="ppaction://hlinkfile"/>
              </a:rPr>
              <a:t>Код ех10_7</a:t>
            </a:r>
            <a:r>
              <a:rPr lang="uk-UA" sz="2400" b="0" dirty="0">
                <a:hlinkClick r:id="rId4" action="ppaction://hlinkfile"/>
              </a:rPr>
              <a:t> </a:t>
            </a:r>
            <a:endParaRPr lang="uk-UA" sz="2400" b="0" dirty="0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0" y="186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01388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40978"/>
            <a:ext cx="5477558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1258888" y="1196975"/>
            <a:ext cx="5472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 b="0"/>
              <a:t>Результати роботи програми ex10_7.</a:t>
            </a:r>
            <a:endParaRPr lang="ru-RU" sz="2400" b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1472" y="142852"/>
            <a:ext cx="8057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Приклад </a:t>
            </a:r>
            <a:r>
              <a:rPr lang="uk-UA" sz="3200" dirty="0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Сортування бінарного </a:t>
            </a:r>
            <a:r>
              <a:rPr lang="uk-UA" sz="3200" dirty="0" err="1" smtClean="0">
                <a:solidFill>
                  <a:schemeClr val="bg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файла</a:t>
            </a:r>
            <a:endParaRPr lang="uk-UA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29190" cy="64770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 dirty="0">
                <a:solidFill>
                  <a:schemeClr val="bg1"/>
                </a:solidFill>
              </a:rPr>
              <a:t>Системні операції з файлами</a:t>
            </a:r>
            <a:endParaRPr lang="es-ES" sz="3600" b="1" dirty="0">
              <a:solidFill>
                <a:schemeClr val="bg1"/>
              </a:solidFill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03238" y="1052513"/>
            <a:ext cx="8640762" cy="863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uk-UA" sz="2400" dirty="0"/>
              <a:t>Для видалення файлу використовують функцію </a:t>
            </a:r>
            <a:r>
              <a:rPr lang="es-ES" sz="2400" b="1" i="1" dirty="0"/>
              <a:t>remove()</a:t>
            </a:r>
            <a:r>
              <a:rPr lang="es-ES" sz="2400" dirty="0"/>
              <a:t>, </a:t>
            </a:r>
            <a:r>
              <a:rPr lang="uk-UA" sz="2400" dirty="0"/>
              <a:t>а для перейменування — функцію </a:t>
            </a:r>
            <a:r>
              <a:rPr lang="es-ES" sz="2400" b="1" i="1" dirty="0"/>
              <a:t>rename()</a:t>
            </a:r>
            <a:r>
              <a:rPr lang="es-ES" sz="2400" dirty="0"/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98505" y="2006724"/>
            <a:ext cx="6003469" cy="53869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err="1">
                <a:solidFill>
                  <a:srgbClr val="000000"/>
                </a:solidFill>
              </a:rPr>
              <a:t>int</a:t>
            </a:r>
            <a:r>
              <a:rPr lang="en-US" sz="2400" dirty="0">
                <a:solidFill>
                  <a:srgbClr val="000000"/>
                </a:solidFill>
              </a:rPr>
              <a:t> remove( </a:t>
            </a:r>
            <a:r>
              <a:rPr lang="en-US" sz="2400" dirty="0" err="1">
                <a:solidFill>
                  <a:srgbClr val="000000"/>
                </a:solidFill>
              </a:rPr>
              <a:t>const</a:t>
            </a:r>
            <a:r>
              <a:rPr lang="en-US" sz="2400" dirty="0">
                <a:solidFill>
                  <a:srgbClr val="000000"/>
                </a:solidFill>
              </a:rPr>
              <a:t> char *path );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84703" y="2793479"/>
            <a:ext cx="8644487" cy="53869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int rename( const char *oldname, const char *newname);</a:t>
            </a:r>
            <a:endParaRPr lang="uk-UA" sz="240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8313" y="3573463"/>
            <a:ext cx="7777162" cy="1766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b="0"/>
              <a:t>Тут </a:t>
            </a:r>
            <a:r>
              <a:rPr lang="en-US" sz="2200" i="1"/>
              <a:t>path</a:t>
            </a:r>
            <a:r>
              <a:rPr lang="en-US" sz="2200" b="0"/>
              <a:t>, </a:t>
            </a:r>
            <a:r>
              <a:rPr lang="en-US" sz="2200" i="1"/>
              <a:t>oldname</a:t>
            </a:r>
            <a:r>
              <a:rPr lang="en-US" sz="2200" b="0"/>
              <a:t>, </a:t>
            </a:r>
            <a:r>
              <a:rPr lang="en-US" sz="2200" i="1"/>
              <a:t>newname</a:t>
            </a:r>
            <a:r>
              <a:rPr lang="en-US" sz="2200" b="0"/>
              <a:t> — </a:t>
            </a:r>
            <a:r>
              <a:rPr lang="uk-UA" sz="2200" b="0"/>
              <a:t>рядки, які мають задовольняти вимогам операційної системи щодо специфікації імен файлів. </a:t>
            </a:r>
          </a:p>
          <a:p>
            <a:r>
              <a:rPr lang="uk-UA" sz="2200" b="0"/>
              <a:t>Параметр </a:t>
            </a:r>
            <a:r>
              <a:rPr lang="en-US" sz="2200" i="1"/>
              <a:t>oldname</a:t>
            </a:r>
            <a:r>
              <a:rPr lang="en-US" sz="2200" b="0"/>
              <a:t> </a:t>
            </a:r>
            <a:r>
              <a:rPr lang="uk-UA" sz="2200" b="0"/>
              <a:t>визначає ім’я файлу, що змінюється, а параметр </a:t>
            </a:r>
            <a:r>
              <a:rPr lang="en-US" sz="2200" i="1"/>
              <a:t>newname</a:t>
            </a:r>
            <a:r>
              <a:rPr lang="en-US" sz="2200" b="0"/>
              <a:t> </a:t>
            </a:r>
            <a:r>
              <a:rPr lang="uk-UA" sz="2200" b="0"/>
              <a:t>задає нове ім’я файлу.</a:t>
            </a:r>
          </a:p>
        </p:txBody>
      </p: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3203575" y="5445125"/>
            <a:ext cx="5402263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400" b="0">
                <a:solidFill>
                  <a:srgbClr val="C00000"/>
                </a:solidFill>
              </a:rPr>
              <a:t>Під час виклику функцій </a:t>
            </a:r>
            <a:r>
              <a:rPr lang="en-US" sz="2400">
                <a:solidFill>
                  <a:srgbClr val="C00000"/>
                </a:solidFill>
              </a:rPr>
              <a:t>remove()</a:t>
            </a:r>
            <a:r>
              <a:rPr lang="en-US" sz="2400" b="0">
                <a:solidFill>
                  <a:srgbClr val="C00000"/>
                </a:solidFill>
              </a:rPr>
              <a:t> </a:t>
            </a:r>
            <a:r>
              <a:rPr lang="uk-UA" sz="2400" b="0">
                <a:solidFill>
                  <a:srgbClr val="C00000"/>
                </a:solidFill>
              </a:rPr>
              <a:t>та </a:t>
            </a:r>
            <a:r>
              <a:rPr lang="en-US" sz="2400">
                <a:solidFill>
                  <a:srgbClr val="C00000"/>
                </a:solidFill>
              </a:rPr>
              <a:t>rename()</a:t>
            </a:r>
            <a:r>
              <a:rPr lang="en-US" sz="2400" b="0">
                <a:solidFill>
                  <a:srgbClr val="C00000"/>
                </a:solidFill>
              </a:rPr>
              <a:t> </a:t>
            </a:r>
            <a:r>
              <a:rPr lang="uk-UA" sz="2400" b="0">
                <a:solidFill>
                  <a:srgbClr val="C00000"/>
                </a:solidFill>
              </a:rPr>
              <a:t>файл має бути закритим</a:t>
            </a:r>
            <a:endParaRPr lang="ru-RU" sz="2400" b="0">
              <a:solidFill>
                <a:srgbClr val="C00000"/>
              </a:solidFill>
            </a:endParaRPr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1763713" y="5373688"/>
          <a:ext cx="78105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5" name="Точечный рисунок" r:id="rId3" imgW="781159" imgH="1419048" progId="PBrush">
                  <p:embed/>
                </p:oleObj>
              </mc:Choice>
              <mc:Fallback>
                <p:oleObj name="Точечный рисунок" r:id="rId3" imgW="781159" imgH="1419048" progId="PBrush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73688"/>
                        <a:ext cx="781050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0" y="804893"/>
            <a:ext cx="8207375" cy="10795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ru-RU" sz="2200" dirty="0" err="1"/>
              <a:t>Функції</a:t>
            </a:r>
            <a:r>
              <a:rPr lang="ru-RU" sz="2200" dirty="0"/>
              <a:t>, </a:t>
            </a:r>
            <a:r>
              <a:rPr lang="ru-RU" sz="2200" dirty="0" err="1"/>
              <a:t>призначені</a:t>
            </a:r>
            <a:r>
              <a:rPr lang="ru-RU" sz="2200" dirty="0"/>
              <a:t> для </a:t>
            </a:r>
            <a:r>
              <a:rPr lang="ru-RU" sz="2200" dirty="0" err="1"/>
              <a:t>створення</a:t>
            </a:r>
            <a:r>
              <a:rPr lang="ru-RU" sz="2200" dirty="0"/>
              <a:t> </a:t>
            </a:r>
            <a:r>
              <a:rPr lang="ru-RU" sz="2200" dirty="0" err="1"/>
              <a:t>каталогів</a:t>
            </a:r>
            <a:r>
              <a:rPr lang="ru-RU" sz="2200" dirty="0"/>
              <a:t>, </a:t>
            </a:r>
            <a:r>
              <a:rPr lang="ru-RU" sz="2200" dirty="0" err="1"/>
              <a:t>пошуку</a:t>
            </a:r>
            <a:r>
              <a:rPr lang="ru-RU" sz="2200" dirty="0"/>
              <a:t> </a:t>
            </a:r>
            <a:r>
              <a:rPr lang="ru-RU" sz="2200" dirty="0" err="1"/>
              <a:t>файлів</a:t>
            </a:r>
            <a:r>
              <a:rPr lang="ru-RU" sz="2200" dirty="0"/>
              <a:t> на диску, </a:t>
            </a:r>
            <a:r>
              <a:rPr lang="ru-RU" sz="2200" dirty="0" err="1"/>
              <a:t>керування</a:t>
            </a:r>
            <a:r>
              <a:rPr lang="ru-RU" sz="2200" dirty="0"/>
              <a:t> атрибутами файлу </a:t>
            </a:r>
            <a:r>
              <a:rPr lang="ru-RU" sz="2200" dirty="0" err="1"/>
              <a:t>тощо</a:t>
            </a:r>
            <a:r>
              <a:rPr lang="ru-RU" sz="2200" dirty="0"/>
              <a:t>, означено у </a:t>
            </a:r>
            <a:r>
              <a:rPr lang="ru-RU" sz="2200" dirty="0" err="1"/>
              <a:t>бібліотечному</a:t>
            </a:r>
            <a:r>
              <a:rPr lang="ru-RU" sz="2200" dirty="0"/>
              <a:t> </a:t>
            </a:r>
            <a:r>
              <a:rPr lang="ru-RU" sz="2200" dirty="0" err="1"/>
              <a:t>модулі</a:t>
            </a:r>
            <a:r>
              <a:rPr lang="ru-RU" sz="2200" dirty="0"/>
              <a:t> </a:t>
            </a:r>
            <a:r>
              <a:rPr lang="ru-RU" sz="2200" b="1" dirty="0" err="1"/>
              <a:t>io.h</a:t>
            </a:r>
            <a:r>
              <a:rPr lang="ru-RU" sz="2200" dirty="0"/>
              <a:t>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37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38721" y="2075185"/>
            <a:ext cx="8686660" cy="21602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0">
                <a:solidFill>
                  <a:srgbClr val="0033CC"/>
                </a:solidFill>
              </a:rPr>
              <a:t>int </a:t>
            </a:r>
            <a:r>
              <a:rPr lang="en-US" sz="2400" b="0">
                <a:solidFill>
                  <a:srgbClr val="000000"/>
                </a:solidFill>
              </a:rPr>
              <a:t>mkdir</a:t>
            </a:r>
            <a:r>
              <a:rPr lang="uk-UA" sz="2400" b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(</a:t>
            </a:r>
            <a:r>
              <a:rPr lang="en-US" sz="2400" b="0">
                <a:solidFill>
                  <a:srgbClr val="0033CC"/>
                </a:solidFill>
              </a:rPr>
              <a:t>const char </a:t>
            </a:r>
            <a:r>
              <a:rPr lang="en-US" sz="2400" b="0">
                <a:solidFill>
                  <a:srgbClr val="000000"/>
                </a:solidFill>
              </a:rPr>
              <a:t>*dirname); </a:t>
            </a:r>
            <a:r>
              <a:rPr lang="en-US" sz="2400" b="0">
                <a:solidFill>
                  <a:srgbClr val="006600"/>
                </a:solidFill>
              </a:rPr>
              <a:t>//</a:t>
            </a:r>
            <a:r>
              <a:rPr lang="uk-UA" sz="2400" b="0">
                <a:solidFill>
                  <a:srgbClr val="006600"/>
                </a:solidFill>
              </a:rPr>
              <a:t>створити каталог </a:t>
            </a:r>
          </a:p>
          <a:p>
            <a:r>
              <a:rPr lang="uk-UA" sz="2400" b="0">
                <a:solidFill>
                  <a:srgbClr val="006600"/>
                </a:solidFill>
              </a:rPr>
              <a:t>//розпочати перегляд каталогу </a:t>
            </a:r>
          </a:p>
          <a:p>
            <a:r>
              <a:rPr lang="en-US" sz="2400" b="0">
                <a:solidFill>
                  <a:srgbClr val="0033CC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findfirst</a:t>
            </a:r>
            <a:r>
              <a:rPr lang="uk-UA" sz="2400" b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(</a:t>
            </a:r>
            <a:r>
              <a:rPr lang="en-US" sz="2400" b="0">
                <a:solidFill>
                  <a:srgbClr val="0033CC"/>
                </a:solidFill>
              </a:rPr>
              <a:t>const char </a:t>
            </a:r>
            <a:r>
              <a:rPr lang="en-US" sz="2400" b="0">
                <a:solidFill>
                  <a:srgbClr val="000000"/>
                </a:solidFill>
              </a:rPr>
              <a:t>*filespec, </a:t>
            </a:r>
            <a:r>
              <a:rPr lang="en-US" sz="2400" b="0">
                <a:solidFill>
                  <a:srgbClr val="0033CC"/>
                </a:solidFill>
              </a:rPr>
              <a:t>struct </a:t>
            </a:r>
            <a:r>
              <a:rPr lang="en-US" sz="2400" b="0">
                <a:solidFill>
                  <a:srgbClr val="000000"/>
                </a:solidFill>
              </a:rPr>
              <a:t>finddata *fileinfo); </a:t>
            </a:r>
          </a:p>
          <a:p>
            <a:r>
              <a:rPr lang="en-US" sz="2400" b="0">
                <a:solidFill>
                  <a:srgbClr val="006600"/>
                </a:solidFill>
              </a:rPr>
              <a:t>//</a:t>
            </a:r>
            <a:r>
              <a:rPr lang="uk-UA" sz="2400" b="0">
                <a:solidFill>
                  <a:srgbClr val="006600"/>
                </a:solidFill>
              </a:rPr>
              <a:t>продовжити перегляд каталогів  </a:t>
            </a:r>
          </a:p>
          <a:p>
            <a:r>
              <a:rPr lang="en-US" sz="2400" b="0">
                <a:solidFill>
                  <a:srgbClr val="0033CC"/>
                </a:solidFill>
              </a:rPr>
              <a:t>int</a:t>
            </a:r>
            <a:r>
              <a:rPr lang="en-US" sz="2400" b="0">
                <a:solidFill>
                  <a:srgbClr val="000000"/>
                </a:solidFill>
              </a:rPr>
              <a:t> findnext</a:t>
            </a:r>
            <a:r>
              <a:rPr lang="uk-UA" sz="2400" b="0">
                <a:solidFill>
                  <a:srgbClr val="000000"/>
                </a:solidFill>
              </a:rPr>
              <a:t> </a:t>
            </a:r>
            <a:r>
              <a:rPr lang="en-US" sz="2400" b="0">
                <a:solidFill>
                  <a:srgbClr val="000000"/>
                </a:solidFill>
              </a:rPr>
              <a:t>(</a:t>
            </a:r>
            <a:r>
              <a:rPr lang="en-US" sz="2400" b="0">
                <a:solidFill>
                  <a:srgbClr val="0033CC"/>
                </a:solidFill>
              </a:rPr>
              <a:t>int </a:t>
            </a:r>
            <a:r>
              <a:rPr lang="en-US" sz="2400" b="0">
                <a:solidFill>
                  <a:srgbClr val="000000"/>
                </a:solidFill>
              </a:rPr>
              <a:t>handle, </a:t>
            </a:r>
            <a:r>
              <a:rPr lang="en-US" sz="2400" b="0">
                <a:solidFill>
                  <a:srgbClr val="0033CC"/>
                </a:solidFill>
              </a:rPr>
              <a:t>struct </a:t>
            </a:r>
            <a:r>
              <a:rPr lang="en-US" sz="2400" b="0">
                <a:solidFill>
                  <a:srgbClr val="000000"/>
                </a:solidFill>
              </a:rPr>
              <a:t>finddata *fileinfo ); </a:t>
            </a:r>
          </a:p>
        </p:txBody>
      </p:sp>
      <p:sp>
        <p:nvSpPr>
          <p:cNvPr id="2" name="Прямоугольник 1"/>
          <p:cNvSpPr>
            <a:spLocks noChangeArrowheads="1"/>
          </p:cNvSpPr>
          <p:nvPr/>
        </p:nvSpPr>
        <p:spPr bwMode="auto">
          <a:xfrm>
            <a:off x="94663" y="4652308"/>
            <a:ext cx="8642350" cy="193899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uk-UA" sz="2000" b="0" dirty="0"/>
              <a:t>Тут </a:t>
            </a:r>
            <a:r>
              <a:rPr lang="en-US" sz="2000" dirty="0" err="1"/>
              <a:t>dirname</a:t>
            </a:r>
            <a:r>
              <a:rPr lang="en-US" sz="2000" b="0" dirty="0"/>
              <a:t> — </a:t>
            </a:r>
            <a:r>
              <a:rPr lang="uk-UA" sz="2000" b="0" dirty="0"/>
              <a:t>покажчик на рядок, що визначає повне ім’я каталогу; </a:t>
            </a:r>
          </a:p>
          <a:p>
            <a:r>
              <a:rPr lang="en-US" sz="2000" dirty="0" err="1"/>
              <a:t>filespec</a:t>
            </a:r>
            <a:r>
              <a:rPr lang="en-US" sz="2000" b="0" dirty="0"/>
              <a:t> — </a:t>
            </a:r>
            <a:r>
              <a:rPr lang="uk-UA" sz="2000" b="0" dirty="0"/>
              <a:t>покажчик на рядок, що задає специфікацію файлу; </a:t>
            </a:r>
            <a:r>
              <a:rPr lang="en-US" sz="2000" dirty="0" err="1"/>
              <a:t>fileinfo</a:t>
            </a:r>
            <a:r>
              <a:rPr lang="en-US" sz="2000" b="0" dirty="0"/>
              <a:t> — </a:t>
            </a:r>
            <a:r>
              <a:rPr lang="uk-UA" sz="2000" b="0" dirty="0"/>
              <a:t>покажчик на структуру типу </a:t>
            </a:r>
            <a:r>
              <a:rPr lang="en-US" sz="2000" dirty="0" err="1"/>
              <a:t>finddata</a:t>
            </a:r>
            <a:r>
              <a:rPr lang="en-US" sz="2000" b="0" dirty="0"/>
              <a:t>, </a:t>
            </a:r>
            <a:r>
              <a:rPr lang="uk-UA" sz="2000" b="0" dirty="0"/>
              <a:t>яка означена у заголовному файлі </a:t>
            </a:r>
            <a:r>
              <a:rPr lang="en-US" sz="2000" b="0" dirty="0" err="1"/>
              <a:t>io.h</a:t>
            </a:r>
            <a:r>
              <a:rPr lang="en-US" sz="2000" b="0" dirty="0"/>
              <a:t> </a:t>
            </a:r>
            <a:r>
              <a:rPr lang="uk-UA" sz="2000" b="0" dirty="0"/>
              <a:t>та містить інформацію про атрибути файлу, час його створення, розмір тощо; </a:t>
            </a:r>
          </a:p>
          <a:p>
            <a:r>
              <a:rPr lang="en-US" sz="2000" dirty="0"/>
              <a:t>handle</a:t>
            </a:r>
            <a:r>
              <a:rPr lang="en-US" sz="2000" b="0" dirty="0"/>
              <a:t> — </a:t>
            </a:r>
            <a:r>
              <a:rPr lang="uk-UA" sz="2000" b="0" dirty="0"/>
              <a:t>дескриптор файлу. </a:t>
            </a:r>
          </a:p>
        </p:txBody>
      </p:sp>
      <p:sp>
        <p:nvSpPr>
          <p:cNvPr id="89096" name="Rectangle 2"/>
          <p:cNvSpPr>
            <a:spLocks noChangeArrowheads="1"/>
          </p:cNvSpPr>
          <p:nvPr/>
        </p:nvSpPr>
        <p:spPr bwMode="auto">
          <a:xfrm>
            <a:off x="611188" y="0"/>
            <a:ext cx="734377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>
                <a:solidFill>
                  <a:schemeClr val="bg1"/>
                </a:solidFill>
              </a:rPr>
              <a:t>Системні операції з файлами</a:t>
            </a:r>
            <a:endParaRPr lang="es-E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7343775" cy="647700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600" b="1">
                <a:solidFill>
                  <a:schemeClr val="bg1"/>
                </a:solidFill>
              </a:rPr>
              <a:t>Буферизація даних </a:t>
            </a:r>
            <a:endParaRPr lang="es-ES" sz="3600" b="1">
              <a:solidFill>
                <a:schemeClr val="bg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38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24091" y="1065238"/>
            <a:ext cx="8377287" cy="12241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200" i="1" dirty="0">
                <a:solidFill>
                  <a:srgbClr val="000000"/>
                </a:solidFill>
              </a:rPr>
              <a:t>Буфером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називають</a:t>
            </a:r>
            <a:r>
              <a:rPr lang="ru-RU" sz="2200" b="0" dirty="0">
                <a:solidFill>
                  <a:srgbClr val="000000"/>
                </a:solidFill>
              </a:rPr>
              <a:t> область </a:t>
            </a:r>
            <a:r>
              <a:rPr lang="ru-RU" sz="2200" b="0" dirty="0" err="1">
                <a:solidFill>
                  <a:srgbClr val="000000"/>
                </a:solidFill>
              </a:rPr>
              <a:t>пам’яті</a:t>
            </a:r>
            <a:r>
              <a:rPr lang="ru-RU" sz="2200" b="0" dirty="0">
                <a:solidFill>
                  <a:srgbClr val="000000"/>
                </a:solidFill>
              </a:rPr>
              <a:t>, </a:t>
            </a:r>
            <a:r>
              <a:rPr lang="ru-RU" sz="2200" b="0" dirty="0" err="1">
                <a:solidFill>
                  <a:srgbClr val="000000"/>
                </a:solidFill>
              </a:rPr>
              <a:t>призначену</a:t>
            </a:r>
            <a:r>
              <a:rPr lang="ru-RU" sz="2200" b="0" dirty="0">
                <a:solidFill>
                  <a:srgbClr val="000000"/>
                </a:solidFill>
              </a:rPr>
              <a:t> для </a:t>
            </a:r>
            <a:r>
              <a:rPr lang="ru-RU" sz="2200" b="0" dirty="0" err="1">
                <a:solidFill>
                  <a:srgbClr val="000000"/>
                </a:solidFill>
              </a:rPr>
              <a:t>тимчасового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зберігання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даних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під</a:t>
            </a:r>
            <a:r>
              <a:rPr lang="ru-RU" sz="2200" b="0" dirty="0">
                <a:solidFill>
                  <a:srgbClr val="000000"/>
                </a:solidFill>
              </a:rPr>
              <a:t> час </a:t>
            </a:r>
            <a:r>
              <a:rPr lang="ru-RU" sz="2200" b="0" dirty="0" err="1">
                <a:solidFill>
                  <a:srgbClr val="000000"/>
                </a:solidFill>
              </a:rPr>
              <a:t>їх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передавання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від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джерела</a:t>
            </a:r>
            <a:r>
              <a:rPr lang="ru-RU" sz="2200" b="0" dirty="0">
                <a:solidFill>
                  <a:srgbClr val="000000"/>
                </a:solidFill>
              </a:rPr>
              <a:t> до </a:t>
            </a:r>
            <a:r>
              <a:rPr lang="ru-RU" sz="2200" b="0" dirty="0" err="1">
                <a:solidFill>
                  <a:srgbClr val="000000"/>
                </a:solidFill>
              </a:rPr>
              <a:t>приймача</a:t>
            </a:r>
            <a:r>
              <a:rPr lang="ru-RU" sz="2200" b="0" dirty="0">
                <a:solidFill>
                  <a:srgbClr val="000000"/>
                </a:solidFill>
              </a:rPr>
              <a:t> </a:t>
            </a:r>
            <a:r>
              <a:rPr lang="ru-RU" sz="2200" b="0" dirty="0" err="1">
                <a:solidFill>
                  <a:srgbClr val="000000"/>
                </a:solidFill>
              </a:rPr>
              <a:t>інформації</a:t>
            </a:r>
            <a:r>
              <a:rPr lang="ru-RU" sz="2200" b="0" dirty="0">
                <a:solidFill>
                  <a:srgbClr val="000000"/>
                </a:solidFill>
              </a:rPr>
              <a:t>. </a:t>
            </a:r>
            <a:endParaRPr lang="en-US" sz="2200" b="0" dirty="0">
              <a:solidFill>
                <a:srgbClr val="00000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276600" y="2852738"/>
            <a:ext cx="5472113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200" b="0" dirty="0"/>
              <a:t>Буфер дозволяє накопичити порцію даних у пам’яті, а потім передати її на пристрій «в один прийом». </a:t>
            </a:r>
          </a:p>
          <a:p>
            <a:r>
              <a:rPr lang="uk-UA" sz="2200" b="0" dirty="0"/>
              <a:t>Отже, за допомогою буфера імітується обмін даними між програмою і зовнішнім пристроєм, в той час як насправді відбувається обмін даними між програмою та пам’яттю.</a:t>
            </a:r>
            <a:r>
              <a:rPr lang="ru-RU" sz="2200" b="0" dirty="0"/>
              <a:t> </a:t>
            </a:r>
            <a:endParaRPr lang="uk-UA" sz="2200" b="0" dirty="0"/>
          </a:p>
        </p:txBody>
      </p:sp>
      <p:pic>
        <p:nvPicPr>
          <p:cNvPr id="90119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365104"/>
            <a:ext cx="2076563" cy="208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84870" y="1066255"/>
            <a:ext cx="8496944" cy="10081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ru-RU" sz="2200" b="0">
                <a:solidFill>
                  <a:srgbClr val="000000"/>
                </a:solidFill>
              </a:rPr>
              <a:t>Одиницею виміру обсягу даних під час обміну ними між диском та оперативною пам’яттю є </a:t>
            </a:r>
            <a:r>
              <a:rPr lang="ru-RU" sz="2200" i="1">
                <a:solidFill>
                  <a:srgbClr val="000000"/>
                </a:solidFill>
              </a:rPr>
              <a:t>блок</a:t>
            </a:r>
            <a:r>
              <a:rPr lang="ru-RU" sz="2200" b="0">
                <a:solidFill>
                  <a:srgbClr val="000000"/>
                </a:solidFill>
              </a:rPr>
              <a:t>. </a:t>
            </a:r>
            <a:r>
              <a:rPr lang="uk-UA" sz="2200" b="0"/>
              <a:t>Обсяг блока становить </a:t>
            </a:r>
            <a:r>
              <a:rPr lang="uk-UA" sz="2200"/>
              <a:t>512 байт,</a:t>
            </a:r>
            <a:r>
              <a:rPr lang="uk-UA" sz="2200" b="0"/>
              <a:t> що є обсягом одного сектора диска</a:t>
            </a:r>
            <a:r>
              <a:rPr lang="ru-RU" sz="2200" b="0"/>
              <a:t> </a:t>
            </a:r>
            <a:endParaRPr lang="es-ES" sz="2200" b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12935" y="2506860"/>
            <a:ext cx="8496944" cy="129614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uk-UA" sz="2200" b="0" dirty="0"/>
              <a:t>Під час завантаження операційної системи певна ділянка оперативної пам’яті резервується для буферів. </a:t>
            </a:r>
          </a:p>
          <a:p>
            <a:r>
              <a:rPr lang="uk-UA" sz="2200" b="0" dirty="0"/>
              <a:t>Цю ділянку називають </a:t>
            </a:r>
            <a:r>
              <a:rPr lang="uk-UA" sz="2200" i="1" dirty="0"/>
              <a:t>буферним пулом</a:t>
            </a:r>
            <a:r>
              <a:rPr lang="uk-UA" sz="2200" b="0" dirty="0"/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07421" y="4103551"/>
            <a:ext cx="8440738" cy="42703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/>
            <a:r>
              <a:rPr lang="ru-RU" sz="2200" dirty="0" err="1"/>
              <a:t>Обсяг</a:t>
            </a:r>
            <a:r>
              <a:rPr lang="ru-RU" sz="2200" dirty="0"/>
              <a:t> буфера </a:t>
            </a:r>
            <a:r>
              <a:rPr lang="ru-RU" sz="2200" dirty="0" err="1"/>
              <a:t>визначають</a:t>
            </a:r>
            <a:r>
              <a:rPr lang="ru-RU" sz="2200" dirty="0"/>
              <a:t> за такою формулою: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63266" y="4739109"/>
            <a:ext cx="8407546" cy="1008112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200" dirty="0" err="1">
                <a:solidFill>
                  <a:srgbClr val="0000CC"/>
                </a:solidFill>
              </a:rPr>
              <a:t>Обсяг</a:t>
            </a:r>
            <a:r>
              <a:rPr lang="ru-RU" sz="2200" dirty="0">
                <a:solidFill>
                  <a:srgbClr val="0000CC"/>
                </a:solidFill>
              </a:rPr>
              <a:t> буфера </a:t>
            </a:r>
            <a:r>
              <a:rPr lang="en-US" sz="2200" dirty="0">
                <a:solidFill>
                  <a:srgbClr val="0000CC"/>
                </a:solidFill>
              </a:rPr>
              <a:t>=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Кількість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записів</a:t>
            </a:r>
            <a:r>
              <a:rPr lang="ru-RU" sz="2200" dirty="0">
                <a:solidFill>
                  <a:srgbClr val="0000CC"/>
                </a:solidFill>
              </a:rPr>
              <a:t>  </a:t>
            </a:r>
            <a:r>
              <a:rPr lang="en-US" sz="2200" dirty="0">
                <a:solidFill>
                  <a:srgbClr val="0000CC"/>
                </a:solidFill>
              </a:rPr>
              <a:t>*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Розмір</a:t>
            </a:r>
            <a:r>
              <a:rPr lang="ru-RU" sz="2200" dirty="0">
                <a:solidFill>
                  <a:srgbClr val="0000CC"/>
                </a:solidFill>
              </a:rPr>
              <a:t> </a:t>
            </a:r>
            <a:r>
              <a:rPr lang="ru-RU" sz="2200" dirty="0" err="1">
                <a:solidFill>
                  <a:srgbClr val="0000CC"/>
                </a:solidFill>
              </a:rPr>
              <a:t>запису</a:t>
            </a:r>
            <a:endParaRPr lang="uk-UA" sz="2200" dirty="0">
              <a:solidFill>
                <a:srgbClr val="0000CC"/>
              </a:solidFill>
            </a:endParaRPr>
          </a:p>
        </p:txBody>
      </p:sp>
      <p:sp>
        <p:nvSpPr>
          <p:cNvPr id="104460" name="Rectangle 2"/>
          <p:cNvSpPr>
            <a:spLocks noChangeArrowheads="1"/>
          </p:cNvSpPr>
          <p:nvPr/>
        </p:nvSpPr>
        <p:spPr bwMode="auto">
          <a:xfrm>
            <a:off x="539750" y="0"/>
            <a:ext cx="734377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>
                <a:solidFill>
                  <a:schemeClr val="bg1"/>
                </a:solidFill>
              </a:rPr>
              <a:t>Буферизація даних 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755650" y="981075"/>
            <a:ext cx="779462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400" b="0" dirty="0">
                <a:solidFill>
                  <a:srgbClr val="000000"/>
                </a:solidFill>
              </a:rPr>
              <a:t>Файл як фізичний об’єкт є послідовністю байтів. </a:t>
            </a:r>
          </a:p>
          <a:p>
            <a:pPr>
              <a:spcBef>
                <a:spcPct val="20000"/>
              </a:spcBef>
            </a:pPr>
            <a:r>
              <a:rPr lang="uk-UA" sz="2400" b="0" dirty="0">
                <a:solidFill>
                  <a:srgbClr val="000000"/>
                </a:solidFill>
              </a:rPr>
              <a:t>Фізичний файл характеризується іменем, що його ідентифікує. </a:t>
            </a:r>
          </a:p>
          <a:p>
            <a:pPr>
              <a:spcBef>
                <a:spcPct val="20000"/>
              </a:spcBef>
            </a:pPr>
            <a:r>
              <a:rPr lang="uk-UA" sz="2400" b="0" dirty="0">
                <a:solidFill>
                  <a:srgbClr val="000000"/>
                </a:solidFill>
              </a:rPr>
              <a:t>Розмір файлу може бути довільним — його обмежує лише ємність пристроїв зовнішньої пам’яті.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1908175" y="0"/>
            <a:ext cx="5635625" cy="57943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200">
                <a:solidFill>
                  <a:schemeClr val="bg1"/>
                </a:solidFill>
              </a:rPr>
              <a:t>Фізичний і логічний файли</a:t>
            </a:r>
            <a:endParaRPr lang="ru-RU" sz="3200">
              <a:solidFill>
                <a:schemeClr val="bg1"/>
              </a:solidFill>
            </a:endParaRPr>
          </a:p>
        </p:txBody>
      </p:sp>
      <p:pic>
        <p:nvPicPr>
          <p:cNvPr id="9228" name="Picture 12" descr="_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924175"/>
            <a:ext cx="7704137" cy="3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84870" y="994817"/>
            <a:ext cx="8496944" cy="100811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uk-UA" sz="2100" b="0"/>
              <a:t>Застосування буферів дає можливість </a:t>
            </a:r>
            <a:r>
              <a:rPr lang="uk-UA" sz="2100"/>
              <a:t>зменшити диспропорції</a:t>
            </a:r>
            <a:r>
              <a:rPr lang="uk-UA" sz="2100" b="0"/>
              <a:t> між швидкостями роботи процесора та зовнішніх пристроїв. </a:t>
            </a:r>
            <a:endParaRPr lang="es-ES" sz="2100" b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9985" y="2296136"/>
            <a:ext cx="8709557" cy="197596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uk-UA" sz="2100" b="0"/>
              <a:t>Під час відкриття файла та встановлення відповідності фізичного файла покажчику на нього автоматично створюється </a:t>
            </a:r>
            <a:r>
              <a:rPr lang="uk-UA" sz="2100"/>
              <a:t>файловий буфер. </a:t>
            </a:r>
          </a:p>
          <a:p>
            <a:pPr algn="just"/>
            <a:r>
              <a:rPr lang="uk-UA" sz="2100" b="0"/>
              <a:t>Кожному буферу відповідає покажчик, що посилається на його поточний елемент. Значення цього елемента присвоюється черговому файловому компоненту під час його запису. 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56286" y="4745171"/>
            <a:ext cx="8713711" cy="159588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/>
            <a:r>
              <a:rPr lang="uk-UA" sz="2200" b="0"/>
              <a:t>При зчитуванні даних із файла значення його чергового компонента копіюється в поточний елемент буфера. </a:t>
            </a:r>
          </a:p>
          <a:p>
            <a:pPr algn="just"/>
            <a:r>
              <a:rPr lang="uk-UA" sz="2200">
                <a:solidFill>
                  <a:srgbClr val="0000CC"/>
                </a:solidFill>
              </a:rPr>
              <a:t>Покажчик буфера, як і файловий покажчик поточного компонента, у програмі явно не оголошується</a:t>
            </a:r>
            <a:r>
              <a:rPr lang="uk-UA" sz="2200" b="0"/>
              <a:t>.</a:t>
            </a:r>
          </a:p>
          <a:p>
            <a:endParaRPr lang="uk-UA" sz="2200">
              <a:solidFill>
                <a:srgbClr val="000000"/>
              </a:solidFill>
            </a:endParaRPr>
          </a:p>
        </p:txBody>
      </p:sp>
      <p:sp>
        <p:nvSpPr>
          <p:cNvPr id="91152" name="Rectangle 2"/>
          <p:cNvSpPr>
            <a:spLocks noChangeArrowheads="1"/>
          </p:cNvSpPr>
          <p:nvPr/>
        </p:nvSpPr>
        <p:spPr bwMode="auto">
          <a:xfrm>
            <a:off x="539750" y="0"/>
            <a:ext cx="734377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>
                <a:solidFill>
                  <a:schemeClr val="bg1"/>
                </a:solidFill>
              </a:rPr>
              <a:t>Механізм буферизації даних 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92" name="Rectangle 2"/>
          <p:cNvSpPr>
            <a:spLocks noChangeArrowheads="1"/>
          </p:cNvSpPr>
          <p:nvPr/>
        </p:nvSpPr>
        <p:spPr bwMode="auto">
          <a:xfrm>
            <a:off x="539750" y="0"/>
            <a:ext cx="734377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>
                <a:solidFill>
                  <a:schemeClr val="bg1"/>
                </a:solidFill>
              </a:rPr>
              <a:t>Механізм буферизації даних 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107504" y="999153"/>
            <a:ext cx="8928992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uk-UA" sz="2000" b="0" dirty="0"/>
              <a:t>Під час завантаження операційної системи певна ділянка оперативної пам’яті резервується для виділення буферів.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uk-UA" sz="2000" b="0" dirty="0"/>
              <a:t>Ця ділянка називається </a:t>
            </a:r>
            <a:r>
              <a:rPr lang="uk-UA" sz="2000" i="1" dirty="0"/>
              <a:t>буферним пулом</a:t>
            </a:r>
            <a:r>
              <a:rPr lang="uk-UA" sz="2000" b="0" dirty="0"/>
              <a:t>.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uk-UA" sz="2000" b="0" dirty="0"/>
              <a:t>При зв’язуванні логічного та фізичного файлів операційній системі надсилається запит на </a:t>
            </a:r>
            <a:r>
              <a:rPr lang="uk-UA" sz="2000" dirty="0"/>
              <a:t>відкриття</a:t>
            </a:r>
            <a:r>
              <a:rPr lang="uk-UA" sz="2000" b="0" dirty="0"/>
              <a:t> </a:t>
            </a:r>
            <a:r>
              <a:rPr lang="uk-UA" sz="2000" dirty="0"/>
              <a:t>каналу введення-виведення.</a:t>
            </a:r>
            <a:r>
              <a:rPr lang="uk-UA" sz="2000" b="0" dirty="0"/>
              <a:t>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uk-UA" sz="2000" b="0" dirty="0"/>
              <a:t>У відповідь на цей запит операційна система виділяє </a:t>
            </a:r>
            <a:r>
              <a:rPr lang="uk-UA" sz="2000" dirty="0"/>
              <a:t>буфер</a:t>
            </a:r>
            <a:r>
              <a:rPr lang="uk-UA" sz="2000" b="0" dirty="0"/>
              <a:t> із буферного </a:t>
            </a:r>
            <a:r>
              <a:rPr lang="uk-UA" sz="2000" b="0" dirty="0" err="1"/>
              <a:t>пула</a:t>
            </a:r>
            <a:r>
              <a:rPr lang="uk-UA" sz="2000" b="0" dirty="0"/>
              <a:t>, і в нього зчитується певна кількість </a:t>
            </a:r>
            <a:r>
              <a:rPr lang="uk-UA" sz="2000" dirty="0"/>
              <a:t>блоків</a:t>
            </a:r>
            <a:r>
              <a:rPr lang="uk-UA" sz="2000" b="0" dirty="0"/>
              <a:t> даних із фізичного </a:t>
            </a:r>
            <a:r>
              <a:rPr lang="uk-UA" sz="2000" b="0" dirty="0" err="1"/>
              <a:t>файла</a:t>
            </a:r>
            <a:r>
              <a:rPr lang="uk-UA" sz="2000" b="0" dirty="0"/>
              <a:t>.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uk-UA" sz="2000" b="0" dirty="0"/>
              <a:t>Кожного разу після отримання запиту на зчитування дані вибираються з буфера та пересилаються в область пам’яті, в якій зберігаються значення змінних. </a:t>
            </a:r>
          </a:p>
          <a:p>
            <a:pPr marL="342900" indent="-342900">
              <a:spcBef>
                <a:spcPts val="1200"/>
              </a:spcBef>
              <a:buFontTx/>
              <a:buAutoNum type="arabicPeriod"/>
            </a:pPr>
            <a:r>
              <a:rPr lang="uk-UA" sz="2000" b="0" dirty="0"/>
              <a:t>Після зчитування останнього запису з буфера до нього копіюються нові блоки </a:t>
            </a:r>
            <a:r>
              <a:rPr lang="uk-UA" sz="2000" b="0" dirty="0" err="1"/>
              <a:t>файла</a:t>
            </a:r>
            <a:r>
              <a:rPr lang="uk-UA" sz="2000" b="0" dirty="0"/>
              <a:t>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8" name="Rectangle 2"/>
          <p:cNvSpPr>
            <a:spLocks noChangeArrowheads="1"/>
          </p:cNvSpPr>
          <p:nvPr/>
        </p:nvSpPr>
        <p:spPr bwMode="auto">
          <a:xfrm>
            <a:off x="539750" y="0"/>
            <a:ext cx="734377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>
                <a:solidFill>
                  <a:schemeClr val="bg1"/>
                </a:solidFill>
              </a:rPr>
              <a:t>Механізм буферизації даних 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468313" y="1006475"/>
            <a:ext cx="8135937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FontTx/>
              <a:buAutoNum type="arabicPeriod" startAt="7"/>
            </a:pPr>
            <a:r>
              <a:rPr lang="uk-UA" sz="2200" b="0"/>
              <a:t>При записі даних до файла відбувається зворотний процес: у буфері поступово накопичуються дані і коли буфер стає повним, він звільняється, а його вміст копіюється на диск. </a:t>
            </a:r>
          </a:p>
          <a:p>
            <a:pPr marL="342900" indent="-342900">
              <a:buFontTx/>
              <a:buAutoNum type="arabicPeriod" startAt="7"/>
            </a:pPr>
            <a:r>
              <a:rPr lang="uk-UA" sz="2200" b="0"/>
              <a:t>Якщо розмір фізичного файла не більший за розмір буфера, то будь-яка кількість звернень до цього файла з боку програми потребує лише двох обмінів даними між буфером і диском, що відбуваються при відкритті та закритті файла. </a:t>
            </a:r>
          </a:p>
          <a:p>
            <a:pPr marL="342900" indent="-342900">
              <a:buFontTx/>
              <a:buAutoNum type="arabicPeriod" startAt="7"/>
            </a:pPr>
            <a:r>
              <a:rPr lang="uk-UA" sz="2200" b="0"/>
              <a:t>Під час закриття файла операційна система звільняє буфер, зв’язаний з каналом введення-виведення. </a:t>
            </a:r>
          </a:p>
          <a:p>
            <a:pPr marL="342900" indent="-342900">
              <a:buFontTx/>
              <a:buAutoNum type="arabicPeriod" startAt="7"/>
            </a:pPr>
            <a:r>
              <a:rPr lang="uk-UA" sz="2200" b="0"/>
              <a:t>Отже, закриття файлів функцією </a:t>
            </a:r>
            <a:r>
              <a:rPr lang="uk-UA" sz="2200"/>
              <a:t>f</a:t>
            </a:r>
            <a:r>
              <a:rPr lang="en-US" sz="2200"/>
              <a:t>close</a:t>
            </a:r>
            <a:r>
              <a:rPr lang="uk-UA" sz="2200"/>
              <a:t>(),</a:t>
            </a:r>
            <a:r>
              <a:rPr lang="uk-UA" sz="2200" b="0"/>
              <a:t> незалежно від режиму, в якому вони відкривалися, забезпечує перенесення даних з буфера на диск.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1917477" y="2582398"/>
            <a:ext cx="4718287" cy="100811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int fflush(FILE *stream);</a:t>
            </a:r>
            <a:endParaRPr lang="uk-UA" sz="2400">
              <a:solidFill>
                <a:srgbClr val="000000"/>
              </a:solidFill>
            </a:endParaRPr>
          </a:p>
        </p:txBody>
      </p:sp>
      <p:sp>
        <p:nvSpPr>
          <p:cNvPr id="106502" name="Rectangle 2"/>
          <p:cNvSpPr>
            <a:spLocks noChangeArrowheads="1"/>
          </p:cNvSpPr>
          <p:nvPr/>
        </p:nvSpPr>
        <p:spPr bwMode="auto">
          <a:xfrm>
            <a:off x="539750" y="0"/>
            <a:ext cx="7343775" cy="6477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uk-UA" sz="3600">
                <a:solidFill>
                  <a:schemeClr val="bg1"/>
                </a:solidFill>
              </a:rPr>
              <a:t>Механізм буферизації даних </a:t>
            </a:r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539750" y="1412875"/>
            <a:ext cx="7993063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200" b="0"/>
              <a:t>Записати на диск усі модифіковані файлові буфери для заданого потоку можна також функцією fflush(), проте ця функція не закриває файл.  </a:t>
            </a:r>
          </a:p>
        </p:txBody>
      </p: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900113" y="3956050"/>
            <a:ext cx="77946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200" b="0"/>
              <a:t>Тут параметр </a:t>
            </a:r>
            <a:r>
              <a:rPr lang="uk-UA" sz="2200"/>
              <a:t>stream</a:t>
            </a:r>
            <a:r>
              <a:rPr lang="uk-UA" sz="2200" b="0"/>
              <a:t> означує покажчик на структуру </a:t>
            </a:r>
            <a:r>
              <a:rPr lang="uk-UA" sz="2200"/>
              <a:t>FILE</a:t>
            </a:r>
            <a:r>
              <a:rPr lang="uk-UA" sz="2200" b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07914" y="1041534"/>
            <a:ext cx="8640762" cy="2160587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uk-UA" sz="2200" dirty="0"/>
              <a:t>Розмір вхідного файлу впливає на кількість операцій обміну між файловим буфером і диском. </a:t>
            </a:r>
          </a:p>
          <a:p>
            <a:pPr marL="0" indent="0">
              <a:buFontTx/>
              <a:buNone/>
            </a:pPr>
            <a:r>
              <a:rPr lang="uk-UA" sz="2200" dirty="0"/>
              <a:t>Є кілька функцій, що дають змогу визначити розмір вхідного файлу, наприклад, </a:t>
            </a:r>
          </a:p>
          <a:p>
            <a:pPr marL="0" indent="0">
              <a:buClr>
                <a:srgbClr val="660033"/>
              </a:buClr>
              <a:buFont typeface="Wingdings" pitchFamily="2" charset="2"/>
              <a:buChar char="v"/>
            </a:pPr>
            <a:r>
              <a:rPr lang="uk-UA" sz="2200" dirty="0"/>
              <a:t>функція </a:t>
            </a:r>
            <a:r>
              <a:rPr lang="es-ES" sz="2200" b="1" dirty="0"/>
              <a:t>fseek(),</a:t>
            </a:r>
            <a:r>
              <a:rPr lang="es-ES" sz="2200" dirty="0"/>
              <a:t> </a:t>
            </a:r>
            <a:r>
              <a:rPr lang="uk-UA" sz="2200" dirty="0"/>
              <a:t>яка встановлює файловий покажчик компонента в кінець файлу, </a:t>
            </a:r>
          </a:p>
          <a:p>
            <a:pPr marL="0" indent="0">
              <a:buClr>
                <a:srgbClr val="660033"/>
              </a:buClr>
              <a:buFont typeface="Wingdings" pitchFamily="2" charset="2"/>
              <a:buChar char="v"/>
            </a:pPr>
            <a:r>
              <a:rPr lang="uk-UA" sz="2200" dirty="0"/>
              <a:t>функція </a:t>
            </a:r>
            <a:r>
              <a:rPr lang="es-ES" sz="2200" b="1" dirty="0"/>
              <a:t>fgetpos(),</a:t>
            </a:r>
            <a:r>
              <a:rPr lang="es-ES" sz="2200" dirty="0"/>
              <a:t> </a:t>
            </a:r>
            <a:r>
              <a:rPr lang="uk-UA" sz="2200" dirty="0"/>
              <a:t>що повертає значення позиції останнього компонента (у байтах):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44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07914" y="4452739"/>
            <a:ext cx="8718559" cy="1800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" sz="2200" b="0">
                <a:solidFill>
                  <a:srgbClr val="000000"/>
                </a:solidFill>
              </a:rPr>
              <a:t>fseek(f,0L,SEEK_END);               </a:t>
            </a:r>
            <a:r>
              <a:rPr lang="es-ES" sz="2200" b="0">
                <a:solidFill>
                  <a:srgbClr val="006600"/>
                </a:solidFill>
              </a:rPr>
              <a:t>//</a:t>
            </a:r>
            <a:r>
              <a:rPr lang="uk-UA" sz="2200" b="0">
                <a:solidFill>
                  <a:srgbClr val="006600"/>
                </a:solidFill>
              </a:rPr>
              <a:t>перейти на кінець файлу </a:t>
            </a:r>
          </a:p>
          <a:p>
            <a:pPr>
              <a:spcBef>
                <a:spcPct val="20000"/>
              </a:spcBef>
            </a:pPr>
            <a:r>
              <a:rPr lang="es-ES" sz="2200" b="0">
                <a:solidFill>
                  <a:srgbClr val="000000"/>
                </a:solidFill>
              </a:rPr>
              <a:t>fpos_t pos;                  </a:t>
            </a:r>
            <a:r>
              <a:rPr lang="es-ES" sz="2200" b="0">
                <a:solidFill>
                  <a:srgbClr val="006600"/>
                </a:solidFill>
              </a:rPr>
              <a:t>//</a:t>
            </a:r>
            <a:r>
              <a:rPr lang="uk-UA" sz="2200" b="0">
                <a:solidFill>
                  <a:srgbClr val="006600"/>
                </a:solidFill>
              </a:rPr>
              <a:t>файловий покажчик на компонент </a:t>
            </a:r>
          </a:p>
          <a:p>
            <a:pPr>
              <a:spcBef>
                <a:spcPct val="20000"/>
              </a:spcBef>
            </a:pPr>
            <a:r>
              <a:rPr lang="es-ES" sz="2200" b="0">
                <a:solidFill>
                  <a:srgbClr val="000000"/>
                </a:solidFill>
              </a:rPr>
              <a:t>fgetpos(f,&amp;pos</a:t>
            </a:r>
            <a:r>
              <a:rPr lang="es-ES" sz="2200" b="0"/>
              <a:t>);</a:t>
            </a:r>
            <a:r>
              <a:rPr lang="es-ES" sz="2200" b="0">
                <a:solidFill>
                  <a:srgbClr val="006600"/>
                </a:solidFill>
              </a:rPr>
              <a:t>               //</a:t>
            </a:r>
            <a:r>
              <a:rPr lang="uk-UA" sz="2200" b="0">
                <a:solidFill>
                  <a:srgbClr val="006600"/>
                </a:solidFill>
              </a:rPr>
              <a:t>повернути значення покажчика</a:t>
            </a:r>
            <a:endParaRPr lang="es-ES" sz="2200" b="0">
              <a:solidFill>
                <a:srgbClr val="006600"/>
              </a:solidFill>
            </a:endParaRP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1692275" y="188913"/>
            <a:ext cx="5451475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600">
                <a:solidFill>
                  <a:schemeClr val="bg1"/>
                </a:solidFill>
              </a:rPr>
              <a:t>Розмір вхідного файлу</a:t>
            </a:r>
            <a:endParaRPr lang="ru-RU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73831" y="1021941"/>
            <a:ext cx="8640763" cy="2663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ru-RU" sz="2200" dirty="0" err="1"/>
              <a:t>Визначити</a:t>
            </a:r>
            <a:r>
              <a:rPr lang="ru-RU" sz="2200" dirty="0"/>
              <a:t> </a:t>
            </a:r>
            <a:r>
              <a:rPr lang="ru-RU" sz="2200" dirty="0" err="1"/>
              <a:t>розмір</a:t>
            </a:r>
            <a:r>
              <a:rPr lang="ru-RU" sz="2200" dirty="0"/>
              <a:t> файла </a:t>
            </a:r>
            <a:r>
              <a:rPr lang="ru-RU" sz="2200" dirty="0" err="1"/>
              <a:t>можна</a:t>
            </a:r>
            <a:r>
              <a:rPr lang="ru-RU" sz="2200" dirty="0"/>
              <a:t> </a:t>
            </a:r>
            <a:r>
              <a:rPr lang="ru-RU" sz="2200" dirty="0" err="1"/>
              <a:t>також</a:t>
            </a:r>
            <a:r>
              <a:rPr lang="ru-RU" sz="2200" dirty="0"/>
              <a:t> за </a:t>
            </a:r>
            <a:r>
              <a:rPr lang="ru-RU" sz="2200" dirty="0" err="1"/>
              <a:t>допомогою</a:t>
            </a:r>
            <a:r>
              <a:rPr lang="ru-RU" sz="2200" dirty="0"/>
              <a:t> </a:t>
            </a:r>
            <a:r>
              <a:rPr lang="ru-RU" sz="2200" dirty="0" err="1"/>
              <a:t>функції</a:t>
            </a:r>
            <a:r>
              <a:rPr lang="ru-RU" sz="2200" dirty="0"/>
              <a:t> </a:t>
            </a:r>
            <a:r>
              <a:rPr lang="ru-RU" sz="2200" b="1" dirty="0" err="1"/>
              <a:t>filelength</a:t>
            </a:r>
            <a:r>
              <a:rPr lang="ru-RU" sz="2200" b="1" dirty="0"/>
              <a:t>().</a:t>
            </a:r>
            <a:r>
              <a:rPr lang="ru-RU" sz="2200" dirty="0"/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uk-UA" sz="2200" dirty="0"/>
              <a:t>Функція </a:t>
            </a:r>
            <a:r>
              <a:rPr lang="es-ES" sz="2200" b="1" i="1" dirty="0"/>
              <a:t>filelength</a:t>
            </a:r>
            <a:r>
              <a:rPr lang="es-ES" sz="2200" dirty="0"/>
              <a:t>() </a:t>
            </a:r>
            <a:r>
              <a:rPr lang="uk-UA" sz="2200" dirty="0"/>
              <a:t>повертає розмір файлу в байтах, параметр функції </a:t>
            </a:r>
            <a:r>
              <a:rPr lang="es-ES" sz="2200" b="1" i="1" dirty="0"/>
              <a:t>filelength</a:t>
            </a:r>
            <a:r>
              <a:rPr lang="es-ES" sz="2200" dirty="0"/>
              <a:t>() </a:t>
            </a:r>
            <a:r>
              <a:rPr lang="uk-UA" sz="2200" dirty="0"/>
              <a:t>– дескриптор </a:t>
            </a:r>
            <a:r>
              <a:rPr lang="uk-UA" sz="2200" dirty="0" err="1"/>
              <a:t>файла</a:t>
            </a:r>
            <a:r>
              <a:rPr lang="uk-UA" sz="2200" dirty="0"/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uk-UA" sz="2200" dirty="0"/>
              <a:t>Функція </a:t>
            </a:r>
            <a:r>
              <a:rPr lang="es-ES" sz="2200" b="1" i="1" dirty="0"/>
              <a:t>fileno</a:t>
            </a:r>
            <a:r>
              <a:rPr lang="es-ES" sz="2200" dirty="0"/>
              <a:t>() </a:t>
            </a:r>
            <a:r>
              <a:rPr lang="uk-UA" sz="2200" dirty="0"/>
              <a:t>повертає</a:t>
            </a:r>
            <a:r>
              <a:rPr lang="es-ES" sz="2200" dirty="0"/>
              <a:t> </a:t>
            </a:r>
            <a:r>
              <a:rPr lang="uk-UA" sz="2200" dirty="0"/>
              <a:t>значення дескриптора файлу</a:t>
            </a:r>
            <a:endParaRPr lang="ru-RU" sz="220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uk-UA" sz="2200" dirty="0"/>
              <a:t>Прототипи обох цих функцій оголошено в заголовному файлі </a:t>
            </a:r>
            <a:r>
              <a:rPr lang="es-ES" sz="2200" b="1" dirty="0"/>
              <a:t>io.h</a:t>
            </a:r>
            <a:r>
              <a:rPr lang="es-ES" sz="2200" dirty="0"/>
              <a:t>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47568" y="3877444"/>
            <a:ext cx="5157401" cy="118030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s-ES" sz="2400">
                <a:solidFill>
                  <a:srgbClr val="000000"/>
                </a:solidFill>
              </a:rPr>
              <a:t>long filelength(int fd) ; </a:t>
            </a:r>
          </a:p>
          <a:p>
            <a:pPr>
              <a:spcBef>
                <a:spcPct val="20000"/>
              </a:spcBef>
            </a:pPr>
            <a:r>
              <a:rPr lang="es-ES" sz="2400">
                <a:solidFill>
                  <a:srgbClr val="000000"/>
                </a:solidFill>
              </a:rPr>
              <a:t>int  fileno(FILE *stream);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1692275" y="188913"/>
            <a:ext cx="5451475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600">
                <a:solidFill>
                  <a:schemeClr val="bg1"/>
                </a:solidFill>
              </a:rPr>
              <a:t>Розмір вхідного файлу</a:t>
            </a:r>
            <a:endParaRPr lang="ru-RU" sz="3600">
              <a:solidFill>
                <a:schemeClr val="bg1"/>
              </a:solidFill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900113" y="5516563"/>
            <a:ext cx="66944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200" b="0"/>
              <a:t>Тут </a:t>
            </a:r>
            <a:r>
              <a:rPr lang="es-ES" sz="2200" i="1"/>
              <a:t>fd</a:t>
            </a:r>
            <a:r>
              <a:rPr lang="es-ES" sz="2200" b="0"/>
              <a:t> — </a:t>
            </a:r>
            <a:r>
              <a:rPr lang="uk-UA" sz="2200" b="0"/>
              <a:t>дескриптор файлу,</a:t>
            </a:r>
          </a:p>
          <a:p>
            <a:r>
              <a:rPr lang="es-ES" sz="2200" i="1"/>
              <a:t>stream</a:t>
            </a:r>
            <a:r>
              <a:rPr lang="es-ES" sz="2200" b="0"/>
              <a:t> — </a:t>
            </a:r>
            <a:r>
              <a:rPr lang="uk-UA" sz="2200" b="0"/>
              <a:t>покажчик на відкритий файловий потік. 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47888" y="115888"/>
            <a:ext cx="6996112" cy="649287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>
                <a:solidFill>
                  <a:schemeClr val="bg1"/>
                </a:solidFill>
              </a:rPr>
              <a:t>Приклад. </a:t>
            </a:r>
            <a:r>
              <a:rPr lang="uk-UA" sz="3600" b="1">
                <a:solidFill>
                  <a:schemeClr val="bg1"/>
                </a:solidFill>
              </a:rPr>
              <a:t>Буферизація даних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46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501579" y="1206523"/>
            <a:ext cx="4427984" cy="238001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 b="0"/>
              <a:t>Поділити файл на дві частини, розмір першої з яких задає користувач.</a:t>
            </a:r>
            <a:r>
              <a:rPr lang="en-US" sz="2400" b="0"/>
              <a:t> </a:t>
            </a:r>
            <a:r>
              <a:rPr lang="uk-UA" sz="2400" b="0"/>
              <a:t>Використати буфер для накопичення даних.  </a:t>
            </a:r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145453" y="5888564"/>
            <a:ext cx="2448272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latin typeface="Times New Roman" pitchFamily="18" charset="0"/>
                <a:hlinkClick r:id="rId3" action="ppaction://hlinkfile"/>
              </a:rPr>
              <a:t>Код ех10_8</a:t>
            </a:r>
            <a:endParaRPr lang="uk-UA" sz="2400">
              <a:latin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413412"/>
            <a:ext cx="2214186" cy="95030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96269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412875"/>
            <a:ext cx="257016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70" name="Picture 14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47888" y="115888"/>
            <a:ext cx="6996112" cy="649287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>
                <a:solidFill>
                  <a:schemeClr val="bg1"/>
                </a:solidFill>
              </a:rPr>
              <a:t>Приклад. </a:t>
            </a:r>
            <a:r>
              <a:rPr lang="uk-UA" sz="3600" b="1">
                <a:solidFill>
                  <a:schemeClr val="bg1"/>
                </a:solidFill>
              </a:rPr>
              <a:t>Буферизація даних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971600" y="5413412"/>
            <a:ext cx="2448272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latin typeface="Times New Roman" pitchFamily="18" charset="0"/>
                <a:hlinkClick r:id="rId3" action="ppaction://hlinkfile"/>
              </a:rPr>
              <a:t>Код ех10_8</a:t>
            </a:r>
            <a:endParaRPr lang="uk-UA" sz="2400">
              <a:latin typeface="Times New Roman" pitchFamily="18" charset="0"/>
            </a:endParaRPr>
          </a:p>
        </p:txBody>
      </p:sp>
      <p:pic>
        <p:nvPicPr>
          <p:cNvPr id="107531" name="Picture 11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779463" y="869950"/>
            <a:ext cx="7513637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uk-UA" sz="2200" b="0" dirty="0"/>
              <a:t>//</a:t>
            </a:r>
            <a:r>
              <a:rPr lang="uk-UA" sz="2200" b="0" dirty="0">
                <a:solidFill>
                  <a:srgbClr val="006600"/>
                </a:solidFill>
              </a:rPr>
              <a:t>ex10_8.cpp.Буферизація </a:t>
            </a:r>
            <a:r>
              <a:rPr lang="uk-UA" sz="2200" b="0" dirty="0" err="1">
                <a:solidFill>
                  <a:srgbClr val="006600"/>
                </a:solidFill>
              </a:rPr>
              <a:t>файла</a:t>
            </a:r>
            <a:r>
              <a:rPr lang="uk-UA" sz="2200" b="0" dirty="0">
                <a:solidFill>
                  <a:srgbClr val="006600"/>
                </a:solidFill>
              </a:rPr>
              <a:t/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/>
              <a:t>#</a:t>
            </a:r>
            <a:r>
              <a:rPr lang="uk-UA" sz="2200" b="0" dirty="0" err="1"/>
              <a:t>include</a:t>
            </a:r>
            <a:r>
              <a:rPr lang="uk-UA" sz="2200" b="0" dirty="0"/>
              <a:t>&lt;</a:t>
            </a:r>
            <a:r>
              <a:rPr lang="uk-UA" sz="2200" b="0" dirty="0" err="1"/>
              <a:t>iostream</a:t>
            </a:r>
            <a:r>
              <a:rPr lang="uk-UA" sz="2200" b="0" dirty="0"/>
              <a:t>&gt;</a:t>
            </a:r>
            <a:br>
              <a:rPr lang="uk-UA" sz="2200" b="0" dirty="0"/>
            </a:br>
            <a:r>
              <a:rPr lang="uk-UA" sz="2200" b="0" dirty="0"/>
              <a:t>#</a:t>
            </a:r>
            <a:r>
              <a:rPr lang="uk-UA" sz="2200" b="0" dirty="0" err="1"/>
              <a:t>include</a:t>
            </a:r>
            <a:r>
              <a:rPr lang="uk-UA" sz="2200" b="0" dirty="0"/>
              <a:t>&lt;</a:t>
            </a:r>
            <a:r>
              <a:rPr lang="uk-UA" sz="2200" b="0" dirty="0" err="1"/>
              <a:t>stdio.h</a:t>
            </a:r>
            <a:r>
              <a:rPr lang="uk-UA" sz="2200" b="0" dirty="0"/>
              <a:t>&gt;</a:t>
            </a:r>
            <a:br>
              <a:rPr lang="uk-UA" sz="2200" b="0" dirty="0"/>
            </a:br>
            <a:r>
              <a:rPr lang="uk-UA" sz="2200" b="0" dirty="0"/>
              <a:t>#</a:t>
            </a:r>
            <a:r>
              <a:rPr lang="uk-UA" sz="2200" b="0" dirty="0" err="1"/>
              <a:t>include</a:t>
            </a:r>
            <a:r>
              <a:rPr lang="uk-UA" sz="2200" b="0" dirty="0"/>
              <a:t>&lt;</a:t>
            </a:r>
            <a:r>
              <a:rPr lang="uk-UA" sz="2200" b="0" dirty="0" err="1"/>
              <a:t>io.h</a:t>
            </a:r>
            <a:r>
              <a:rPr lang="uk-UA" sz="2200" b="0" dirty="0"/>
              <a:t>&gt;</a:t>
            </a:r>
            <a:br>
              <a:rPr lang="uk-UA" sz="2200" b="0" dirty="0"/>
            </a:br>
            <a:r>
              <a:rPr lang="uk-UA" sz="2200" b="0" dirty="0" err="1"/>
              <a:t>using</a:t>
            </a:r>
            <a:r>
              <a:rPr lang="uk-UA" sz="2200" b="0" dirty="0"/>
              <a:t> </a:t>
            </a:r>
            <a:r>
              <a:rPr lang="uk-UA" sz="2200" b="0" dirty="0" err="1"/>
              <a:t>namespace</a:t>
            </a:r>
            <a:r>
              <a:rPr lang="uk-UA" sz="2200" b="0" dirty="0"/>
              <a:t> </a:t>
            </a:r>
            <a:r>
              <a:rPr lang="uk-UA" sz="2200" b="0" dirty="0" err="1"/>
              <a:t>std</a:t>
            </a:r>
            <a:r>
              <a:rPr lang="uk-UA" sz="2200" b="0" dirty="0"/>
              <a:t>;</a:t>
            </a:r>
            <a:br>
              <a:rPr lang="uk-UA" sz="2200" b="0" dirty="0"/>
            </a:br>
            <a:r>
              <a:rPr lang="uk-UA" sz="2200" b="0" dirty="0" err="1"/>
              <a:t>const</a:t>
            </a:r>
            <a:r>
              <a:rPr lang="uk-UA" sz="2200" b="0" dirty="0"/>
              <a:t> </a:t>
            </a:r>
            <a:r>
              <a:rPr lang="uk-UA" sz="2200" b="0" dirty="0" err="1"/>
              <a:t>int</a:t>
            </a:r>
            <a:r>
              <a:rPr lang="uk-UA" sz="2200" b="0" dirty="0"/>
              <a:t> count=512;                         </a:t>
            </a:r>
            <a:r>
              <a:rPr lang="uk-UA" sz="2200" b="0" dirty="0">
                <a:solidFill>
                  <a:srgbClr val="006600"/>
                </a:solidFill>
              </a:rPr>
              <a:t>//розмір буфера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/>
              <a:t>        </a:t>
            </a:r>
            <a:r>
              <a:rPr lang="uk-UA" sz="2200" b="0" dirty="0" err="1"/>
              <a:t>int</a:t>
            </a:r>
            <a:r>
              <a:rPr lang="uk-UA" sz="2200" b="0" dirty="0"/>
              <a:t> recordsize=1;       </a:t>
            </a:r>
            <a:r>
              <a:rPr lang="uk-UA" sz="2200" b="0" dirty="0">
                <a:solidFill>
                  <a:srgbClr val="006600"/>
                </a:solidFill>
              </a:rPr>
              <a:t>//розмір запису, що зчитується</a:t>
            </a:r>
            <a:r>
              <a:rPr lang="uk-UA" sz="2200" b="0" dirty="0"/>
              <a:t/>
            </a:r>
            <a:br>
              <a:rPr lang="uk-UA" sz="2200" b="0" dirty="0"/>
            </a:br>
            <a:r>
              <a:rPr lang="uk-UA" sz="2200" b="0" dirty="0"/>
              <a:t>        FILE *</a:t>
            </a:r>
            <a:r>
              <a:rPr lang="uk-UA" sz="2200" b="0" dirty="0" err="1"/>
              <a:t>fmain</a:t>
            </a:r>
            <a:r>
              <a:rPr lang="uk-UA" sz="2200" b="0" dirty="0"/>
              <a:t>,                                  </a:t>
            </a:r>
            <a:r>
              <a:rPr lang="uk-UA" sz="2200" b="0" dirty="0">
                <a:solidFill>
                  <a:srgbClr val="006600"/>
                </a:solidFill>
              </a:rPr>
              <a:t>//вхідний файл</a:t>
            </a:r>
            <a:r>
              <a:rPr lang="uk-UA" sz="2200" b="0" dirty="0"/>
              <a:t/>
            </a:r>
            <a:br>
              <a:rPr lang="uk-UA" sz="2200" b="0" dirty="0"/>
            </a:br>
            <a:r>
              <a:rPr lang="uk-UA" sz="2200" b="0" dirty="0"/>
              <a:t>       *fpart1,*fpart2;                        </a:t>
            </a:r>
            <a:r>
              <a:rPr lang="uk-UA" sz="2200" b="0" dirty="0">
                <a:solidFill>
                  <a:srgbClr val="006600"/>
                </a:solidFill>
              </a:rPr>
              <a:t>//вихідні файли</a:t>
            </a:r>
            <a:r>
              <a:rPr lang="uk-UA" sz="2200" b="0" dirty="0"/>
              <a:t/>
            </a:r>
            <a:br>
              <a:rPr lang="uk-UA" sz="2200" b="0" dirty="0"/>
            </a:br>
            <a:r>
              <a:rPr lang="uk-UA" sz="2200" b="0" dirty="0"/>
              <a:t>        </a:t>
            </a:r>
            <a:r>
              <a:rPr lang="uk-UA" sz="2200" b="0" dirty="0" err="1"/>
              <a:t>char</a:t>
            </a:r>
            <a:r>
              <a:rPr lang="uk-UA" sz="2200" b="0" dirty="0"/>
              <a:t> </a:t>
            </a:r>
            <a:r>
              <a:rPr lang="uk-UA" sz="2200" b="0" dirty="0" err="1"/>
              <a:t>bufer</a:t>
            </a:r>
            <a:r>
              <a:rPr lang="uk-UA" sz="2200" b="0" dirty="0"/>
              <a:t>[</a:t>
            </a:r>
            <a:r>
              <a:rPr lang="uk-UA" sz="2200" b="0" dirty="0" err="1"/>
              <a:t>count</a:t>
            </a:r>
            <a:r>
              <a:rPr lang="uk-UA" sz="2200" b="0" dirty="0"/>
              <a:t>];        </a:t>
            </a:r>
            <a:r>
              <a:rPr lang="uk-UA" sz="2200" b="0" dirty="0">
                <a:solidFill>
                  <a:srgbClr val="006600"/>
                </a:solidFill>
              </a:rPr>
              <a:t>//буфер накопичування байтів</a:t>
            </a:r>
            <a:r>
              <a:rPr lang="uk-UA" sz="2200" b="0" dirty="0"/>
              <a:t/>
            </a:r>
            <a:br>
              <a:rPr lang="uk-UA" sz="2200" b="0" dirty="0"/>
            </a:br>
            <a:r>
              <a:rPr lang="uk-UA" sz="2200" b="0" dirty="0"/>
              <a:t>        </a:t>
            </a:r>
            <a:r>
              <a:rPr lang="uk-UA" sz="2200" b="0" dirty="0" err="1"/>
              <a:t>long</a:t>
            </a:r>
            <a:r>
              <a:rPr lang="uk-UA" sz="2200" b="0" dirty="0"/>
              <a:t> </a:t>
            </a:r>
            <a:r>
              <a:rPr lang="uk-UA" sz="2200" b="0" dirty="0" err="1"/>
              <a:t>sizemain</a:t>
            </a:r>
            <a:r>
              <a:rPr lang="uk-UA" sz="2200" b="0" dirty="0"/>
              <a:t>,                 </a:t>
            </a:r>
            <a:r>
              <a:rPr lang="uk-UA" sz="2200" b="0" dirty="0">
                <a:solidFill>
                  <a:srgbClr val="006600"/>
                </a:solidFill>
              </a:rPr>
              <a:t>//розмір вхідного </a:t>
            </a:r>
            <a:r>
              <a:rPr lang="uk-UA" sz="2200" b="0" dirty="0" err="1">
                <a:solidFill>
                  <a:srgbClr val="006600"/>
                </a:solidFill>
              </a:rPr>
              <a:t>файла</a:t>
            </a:r>
            <a:r>
              <a:rPr lang="uk-UA" sz="2200" b="0" dirty="0"/>
              <a:t/>
            </a:r>
            <a:br>
              <a:rPr lang="uk-UA" sz="2200" b="0" dirty="0"/>
            </a:br>
            <a:r>
              <a:rPr lang="uk-UA" sz="2200" b="0" dirty="0"/>
              <a:t>           size1,size2;            </a:t>
            </a:r>
            <a:r>
              <a:rPr lang="uk-UA" sz="2200" b="0" dirty="0">
                <a:solidFill>
                  <a:srgbClr val="006600"/>
                </a:solidFill>
              </a:rPr>
              <a:t>//розміри вихідних файлів</a:t>
            </a:r>
            <a:br>
              <a:rPr lang="uk-UA" sz="2200" b="0" dirty="0">
                <a:solidFill>
                  <a:srgbClr val="006600"/>
                </a:solidFill>
              </a:rPr>
            </a:br>
            <a:r>
              <a:rPr lang="uk-UA" sz="2200" b="0" dirty="0"/>
              <a:t> }</a:t>
            </a:r>
            <a:br>
              <a:rPr lang="uk-UA" sz="2200" b="0" dirty="0"/>
            </a:br>
            <a:r>
              <a:rPr lang="uk-UA" sz="2200" b="0" dirty="0"/>
              <a:t/>
            </a:r>
            <a:br>
              <a:rPr lang="uk-UA" sz="2200" b="0" dirty="0"/>
            </a:br>
            <a:endParaRPr lang="ru-RU" sz="2200" b="0" dirty="0"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47888" y="115888"/>
            <a:ext cx="6996112" cy="649287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>
                <a:solidFill>
                  <a:schemeClr val="bg1"/>
                </a:solidFill>
              </a:rPr>
              <a:t>Приклад. </a:t>
            </a:r>
            <a:r>
              <a:rPr lang="uk-UA" sz="3600" b="1">
                <a:solidFill>
                  <a:schemeClr val="bg1"/>
                </a:solidFill>
              </a:rPr>
              <a:t>Буферизація даних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48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413412"/>
            <a:ext cx="2214186" cy="95030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08551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0" y="401638"/>
            <a:ext cx="9144000" cy="6456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0"/>
              <a:t>//============== виділення частини файла ================</a:t>
            </a:r>
            <a:br>
              <a:rPr lang="uk-UA" sz="2200" b="0"/>
            </a:br>
            <a:r>
              <a:rPr lang="uk-UA" sz="2200" b="0"/>
              <a:t>void DivFile(FILE* f,  long  extent)</a:t>
            </a:r>
            <a:br>
              <a:rPr lang="uk-UA" sz="2200" b="0"/>
            </a:br>
            <a:r>
              <a:rPr lang="uk-UA" sz="2200" b="0"/>
              <a:t> {          //f — файл, що утворюється, extent — його розмір</a:t>
            </a:r>
            <a:br>
              <a:rPr lang="uk-UA" sz="2200" b="0"/>
            </a:br>
            <a:r>
              <a:rPr lang="uk-UA" sz="2200" b="0"/>
              <a:t>  int kbuf1,                              //кількість блоків</a:t>
            </a:r>
            <a:br>
              <a:rPr lang="uk-UA" sz="2200" b="0"/>
            </a:br>
            <a:r>
              <a:rPr lang="uk-UA" sz="2200" b="0"/>
              <a:t>      kbuf2;                                //залишок байтів</a:t>
            </a:r>
            <a:br>
              <a:rPr lang="uk-UA" sz="2200" b="0"/>
            </a:br>
            <a:r>
              <a:rPr lang="uk-UA" sz="2200" b="0"/>
              <a:t>  kbuf1=extent/ count;</a:t>
            </a:r>
            <a:br>
              <a:rPr lang="uk-UA" sz="2200" b="0"/>
            </a:br>
            <a:r>
              <a:rPr lang="uk-UA" sz="2200" b="0"/>
              <a:t>  kbuf2=extent% count;</a:t>
            </a:r>
            <a:br>
              <a:rPr lang="uk-UA" sz="2200" b="0"/>
            </a:br>
            <a:r>
              <a:rPr lang="uk-UA" sz="2200" b="0"/>
              <a:t>  for(int i=0;i&lt;kbuf1;i++) {                  //зчитати та записати блоки</a:t>
            </a:r>
            <a:br>
              <a:rPr lang="uk-UA" sz="2200" b="0"/>
            </a:br>
            <a:r>
              <a:rPr lang="uk-UA" sz="2200" b="0"/>
              <a:t>     fread(&amp;bufer,sizeof(char),count,fmain); </a:t>
            </a:r>
            <a:br>
              <a:rPr lang="uk-UA" sz="2200" b="0"/>
            </a:br>
            <a:r>
              <a:rPr lang="uk-UA" sz="2200" b="0"/>
              <a:t>     fwrite(&amp;bufer,sizeof(char),count,f);</a:t>
            </a:r>
            <a:br>
              <a:rPr lang="uk-UA" sz="2200" b="0"/>
            </a:br>
            <a:r>
              <a:rPr lang="uk-UA" sz="2200" b="0"/>
              <a:t>     cout&lt;&lt;"write block ="&lt;&lt;i+1&lt;&lt;" size of block="</a:t>
            </a:r>
            <a:br>
              <a:rPr lang="uk-UA" sz="2200" b="0"/>
            </a:br>
            <a:r>
              <a:rPr lang="uk-UA" sz="2200" b="0"/>
              <a:t>         &lt;&lt;count*recordsize&lt;&lt;endl;</a:t>
            </a:r>
            <a:br>
              <a:rPr lang="uk-UA" sz="2200" b="0"/>
            </a:br>
            <a:r>
              <a:rPr lang="uk-UA" sz="2200" b="0"/>
              <a:t>  }</a:t>
            </a:r>
            <a:br>
              <a:rPr lang="uk-UA" sz="2200" b="0"/>
            </a:br>
            <a:r>
              <a:rPr lang="uk-UA" sz="2200" b="0"/>
              <a:t>  if( kbuf1!=20) {                     //зчитати та записати залишок байтів</a:t>
            </a:r>
            <a:br>
              <a:rPr lang="uk-UA" sz="2200" b="0"/>
            </a:br>
            <a:r>
              <a:rPr lang="uk-UA" sz="2200" b="0"/>
              <a:t>     fread(&amp;bufer,sizeof(char),kbuf2,fmain); </a:t>
            </a:r>
            <a:br>
              <a:rPr lang="uk-UA" sz="2200" b="0"/>
            </a:br>
            <a:r>
              <a:rPr lang="uk-UA" sz="2200" b="0"/>
              <a:t>     fwrite(&amp;bufer,sizeof(char),kbuf2,f);</a:t>
            </a:r>
            <a:br>
              <a:rPr lang="uk-UA" sz="2200" b="0"/>
            </a:br>
            <a:r>
              <a:rPr lang="uk-UA" sz="2200" b="0"/>
              <a:t>     cout&lt;&lt;"write residual bytes ="&lt;&lt;kbuf2&lt;&lt;endl;</a:t>
            </a:r>
            <a:br>
              <a:rPr lang="uk-UA" sz="2200" b="0"/>
            </a:br>
            <a:r>
              <a:rPr lang="uk-UA" sz="2200" b="0"/>
              <a:t>   }</a:t>
            </a:r>
            <a:br>
              <a:rPr lang="uk-UA" sz="2200" b="0"/>
            </a:br>
            <a:r>
              <a:rPr lang="uk-UA" sz="2200" b="0"/>
              <a:t> }</a:t>
            </a:r>
            <a:endParaRPr lang="ru-RU" sz="2200" b="0"/>
          </a:p>
        </p:txBody>
      </p:sp>
      <p:sp>
        <p:nvSpPr>
          <p:cNvPr id="5" name="Скругленный прямоугольник 4">
            <a:hlinkClick r:id="rId4" action="ppaction://hlinkfile"/>
          </p:cNvPr>
          <p:cNvSpPr/>
          <p:nvPr/>
        </p:nvSpPr>
        <p:spPr>
          <a:xfrm>
            <a:off x="6634213" y="5691224"/>
            <a:ext cx="2448271" cy="504057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latin typeface="Times New Roman" pitchFamily="18" charset="0"/>
                <a:hlinkClick r:id="rId5" action="ppaction://hlinkfile"/>
              </a:rPr>
              <a:t>Код ех10_8</a:t>
            </a:r>
            <a:endParaRPr lang="uk-UA" sz="2400"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47888" y="115888"/>
            <a:ext cx="6996112" cy="649287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>
                <a:solidFill>
                  <a:schemeClr val="bg1"/>
                </a:solidFill>
              </a:rPr>
              <a:t>Приклад. </a:t>
            </a:r>
            <a:r>
              <a:rPr lang="uk-UA" sz="3600" b="1">
                <a:solidFill>
                  <a:schemeClr val="bg1"/>
                </a:solidFill>
              </a:rPr>
              <a:t>Буферизація даних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49</a:t>
            </a:fld>
            <a:endParaRPr lang="ru-RU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963663" y="6051587"/>
            <a:ext cx="2448271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latin typeface="Times New Roman" pitchFamily="18" charset="0"/>
                <a:hlinkClick r:id="rId3" action="ppaction://hlinkfile"/>
              </a:rPr>
              <a:t>Код ех10_8</a:t>
            </a:r>
            <a:endParaRPr lang="uk-UA" sz="2400">
              <a:latin typeface="Times New Roman" pitchFamily="18" charset="0"/>
            </a:endParaRPr>
          </a:p>
        </p:txBody>
      </p:sp>
      <p:pic>
        <p:nvPicPr>
          <p:cNvPr id="109575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611188" y="1052513"/>
            <a:ext cx="8113712" cy="4781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uk-UA" sz="2200" b="0"/>
              <a:t>//=========== основна програма =============</a:t>
            </a:r>
            <a:br>
              <a:rPr lang="uk-UA" sz="2200" b="0"/>
            </a:br>
            <a:r>
              <a:rPr lang="uk-UA" sz="2200" b="0"/>
              <a:t>int main() {</a:t>
            </a:r>
            <a:br>
              <a:rPr lang="uk-UA" sz="2200" b="0"/>
            </a:br>
            <a:r>
              <a:rPr lang="uk-UA" sz="2200" b="0"/>
              <a:t>  </a:t>
            </a:r>
            <a:r>
              <a:rPr lang="en-US" sz="2200" b="0"/>
              <a:t>cout</a:t>
            </a:r>
            <a:r>
              <a:rPr lang="uk-UA" sz="2200" b="0"/>
              <a:t>&lt;&lt;"</a:t>
            </a:r>
            <a:r>
              <a:rPr lang="en-US" sz="2200" b="0"/>
              <a:t>divide file into</a:t>
            </a:r>
            <a:r>
              <a:rPr lang="uk-UA" sz="2200" b="0"/>
              <a:t> 2 </a:t>
            </a:r>
            <a:r>
              <a:rPr lang="en-US" sz="2200" b="0"/>
              <a:t>files</a:t>
            </a:r>
            <a:r>
              <a:rPr lang="uk-UA" sz="2200" b="0"/>
              <a:t>"&lt;&lt;</a:t>
            </a:r>
            <a:r>
              <a:rPr lang="en-US" sz="2200" b="0"/>
              <a:t>endl</a:t>
            </a:r>
            <a:r>
              <a:rPr lang="uk-UA" sz="2200" b="0"/>
              <a:t>; //відкрити вхідний файл </a:t>
            </a:r>
            <a:br>
              <a:rPr lang="uk-UA" sz="2200" b="0"/>
            </a:br>
            <a:r>
              <a:rPr lang="uk-UA" sz="2200" b="0"/>
              <a:t>  </a:t>
            </a:r>
            <a:r>
              <a:rPr lang="en-US" sz="2200" b="0"/>
              <a:t>if</a:t>
            </a:r>
            <a:r>
              <a:rPr lang="uk-UA" sz="2200" b="0"/>
              <a:t>((</a:t>
            </a:r>
            <a:r>
              <a:rPr lang="en-US" sz="2200" b="0"/>
              <a:t>fmain</a:t>
            </a:r>
            <a:r>
              <a:rPr lang="uk-UA" sz="2200" b="0"/>
              <a:t>=</a:t>
            </a:r>
            <a:r>
              <a:rPr lang="en-US" sz="2200" b="0"/>
              <a:t>fopen</a:t>
            </a:r>
            <a:r>
              <a:rPr lang="uk-UA" sz="2200" b="0"/>
              <a:t>("</a:t>
            </a:r>
            <a:r>
              <a:rPr lang="en-US" sz="2200" b="0"/>
              <a:t>fmain</a:t>
            </a:r>
            <a:r>
              <a:rPr lang="uk-UA" sz="2200" b="0"/>
              <a:t>.</a:t>
            </a:r>
            <a:r>
              <a:rPr lang="en-US" sz="2200" b="0"/>
              <a:t>dat</a:t>
            </a:r>
            <a:r>
              <a:rPr lang="uk-UA" sz="2200" b="0"/>
              <a:t>","</a:t>
            </a:r>
            <a:r>
              <a:rPr lang="en-US" sz="2200" b="0"/>
              <a:t>r</a:t>
            </a:r>
            <a:r>
              <a:rPr lang="uk-UA" sz="2200" b="0"/>
              <a:t>"))==</a:t>
            </a:r>
            <a:r>
              <a:rPr lang="en-US" sz="2200" b="0"/>
              <a:t>NULL</a:t>
            </a:r>
            <a:r>
              <a:rPr lang="uk-UA" sz="2200" b="0"/>
              <a:t>) {</a:t>
            </a:r>
            <a:br>
              <a:rPr lang="uk-UA" sz="2200" b="0"/>
            </a:br>
            <a:r>
              <a:rPr lang="uk-UA" sz="2200" b="0"/>
              <a:t>	  </a:t>
            </a:r>
            <a:r>
              <a:rPr lang="en-US" sz="2200" b="0"/>
              <a:t>cout</a:t>
            </a:r>
            <a:r>
              <a:rPr lang="uk-UA" sz="2200" b="0"/>
              <a:t>&lt;&lt;"</a:t>
            </a:r>
            <a:r>
              <a:rPr lang="en-US" sz="2200" b="0"/>
              <a:t>file not exists</a:t>
            </a:r>
            <a:r>
              <a:rPr lang="uk-UA" sz="2200" b="0"/>
              <a:t>"&lt;&lt;</a:t>
            </a:r>
            <a:r>
              <a:rPr lang="en-US" sz="2200" b="0"/>
              <a:t>endl</a:t>
            </a:r>
            <a:r>
              <a:rPr lang="uk-UA" sz="2200" b="0"/>
              <a:t>; //вивести повідомлення, </a:t>
            </a:r>
            <a:br>
              <a:rPr lang="uk-UA" sz="2200" b="0"/>
            </a:br>
            <a:r>
              <a:rPr lang="uk-UA" sz="2200" b="0"/>
              <a:t>	  </a:t>
            </a:r>
            <a:r>
              <a:rPr lang="en-US" sz="2200" b="0"/>
              <a:t>system</a:t>
            </a:r>
            <a:r>
              <a:rPr lang="uk-UA" sz="2200" b="0"/>
              <a:t>("</a:t>
            </a:r>
            <a:r>
              <a:rPr lang="en-US" sz="2200" b="0"/>
              <a:t>pause</a:t>
            </a:r>
            <a:r>
              <a:rPr lang="uk-UA" sz="2200" b="0"/>
              <a:t>");             //якщо файл не створений</a:t>
            </a:r>
            <a:br>
              <a:rPr lang="uk-UA" sz="2200" b="0"/>
            </a:br>
            <a:r>
              <a:rPr lang="uk-UA" sz="2200" b="0"/>
              <a:t>	  </a:t>
            </a:r>
            <a:r>
              <a:rPr lang="en-US" sz="2200" b="0"/>
              <a:t>exit</a:t>
            </a:r>
            <a:r>
              <a:rPr lang="uk-UA" sz="2200" b="0"/>
              <a:t>(1);                           //вийти з програми</a:t>
            </a:r>
            <a:br>
              <a:rPr lang="uk-UA" sz="2200" b="0"/>
            </a:br>
            <a:r>
              <a:rPr lang="uk-UA" sz="2200" b="0"/>
              <a:t>  }</a:t>
            </a:r>
            <a:br>
              <a:rPr lang="uk-UA" sz="2200" b="0"/>
            </a:br>
            <a:r>
              <a:rPr lang="uk-UA" sz="2200" b="0"/>
              <a:t>  fmain=fopen("fmain.dat","r");      //відкрити вхідний файл</a:t>
            </a:r>
            <a:br>
              <a:rPr lang="uk-UA" sz="2200" b="0"/>
            </a:br>
            <a:r>
              <a:rPr lang="uk-UA" sz="2200" b="0"/>
              <a:t>  fpart1=fopen("fpart1.dat","w");//відкрити файли для запису</a:t>
            </a:r>
            <a:br>
              <a:rPr lang="uk-UA" sz="2200" b="0"/>
            </a:br>
            <a:r>
              <a:rPr lang="uk-UA" sz="2200" b="0"/>
              <a:t>  fpart2=fopen("fpart2.dat","w");    //байтів вхідного файла</a:t>
            </a:r>
            <a:br>
              <a:rPr lang="uk-UA" sz="2200" b="0"/>
            </a:br>
            <a:r>
              <a:rPr lang="uk-UA" sz="2200" b="0"/>
              <a:t>  sizemain=filelength(fileno(fmain));//розмір вхідного файла</a:t>
            </a:r>
            <a:br>
              <a:rPr lang="uk-UA" sz="2200" b="0"/>
            </a:br>
            <a:r>
              <a:rPr lang="uk-UA" sz="2200" b="0"/>
              <a:t>  cout&lt;&lt;"sizemain="&lt;&lt;sizemain&lt;&lt;" bytes"&lt;&lt;endl;</a:t>
            </a:r>
            <a:br>
              <a:rPr lang="uk-UA" sz="2200" b="0"/>
            </a:br>
            <a:endParaRPr lang="uk-UA" sz="2200" b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-33338" y="0"/>
            <a:ext cx="9177338" cy="7651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200" b="1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20804738"/>
              </p:ext>
            </p:extLst>
          </p:nvPr>
        </p:nvGraphicFramePr>
        <p:xfrm>
          <a:off x="498475" y="906463"/>
          <a:ext cx="8645525" cy="594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47888" y="115888"/>
            <a:ext cx="6996112" cy="649287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>
                <a:solidFill>
                  <a:schemeClr val="bg1"/>
                </a:solidFill>
              </a:rPr>
              <a:t>Приклад. </a:t>
            </a:r>
            <a:r>
              <a:rPr lang="uk-UA" sz="3600" b="1">
                <a:solidFill>
                  <a:schemeClr val="bg1"/>
                </a:solidFill>
              </a:rPr>
              <a:t>Буферизація даних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50</a:t>
            </a:fld>
            <a:endParaRPr lang="ru-RU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6634213" y="4179924"/>
            <a:ext cx="2448271" cy="504057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latin typeface="Times New Roman" pitchFamily="18" charset="0"/>
                <a:hlinkClick r:id="rId3" action="ppaction://hlinkfile"/>
              </a:rPr>
              <a:t>Код ех10_8</a:t>
            </a:r>
            <a:endParaRPr lang="uk-UA" sz="2400">
              <a:latin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586" y="5241962"/>
            <a:ext cx="2214186" cy="950304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matte"/>
        </p:spPr>
      </p:pic>
      <p:pic>
        <p:nvPicPr>
          <p:cNvPr id="110599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0" y="116632"/>
            <a:ext cx="9144001" cy="6524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1900" b="0"/>
              <a:t>do {             //вводити розмір першого файла доти,</a:t>
            </a:r>
            <a:br>
              <a:rPr lang="uk-UA" sz="1900" b="0"/>
            </a:br>
            <a:r>
              <a:rPr lang="uk-UA" sz="1900" b="0"/>
              <a:t>   cout&lt;&lt;"enter sise of file 1"&lt;&lt;endl;</a:t>
            </a:r>
            <a:br>
              <a:rPr lang="uk-UA" sz="1900" b="0"/>
            </a:br>
            <a:r>
              <a:rPr lang="uk-UA" sz="1900" b="0"/>
              <a:t>    cin&gt;&gt;size1;              //доки не буде введене коректне</a:t>
            </a:r>
            <a:br>
              <a:rPr lang="uk-UA" sz="1900" b="0"/>
            </a:br>
            <a:r>
              <a:rPr lang="uk-UA" sz="1900" b="0"/>
              <a:t>  } while(size1&gt;sizemain);                         //значення</a:t>
            </a:r>
            <a:br>
              <a:rPr lang="uk-UA" sz="1900" b="0"/>
            </a:br>
            <a:r>
              <a:rPr lang="uk-UA" sz="1900" b="0"/>
              <a:t>  size2=sizemain-size1;               //розмір другого файла</a:t>
            </a:r>
            <a:br>
              <a:rPr lang="uk-UA" sz="1900" b="0"/>
            </a:br>
            <a:r>
              <a:rPr lang="uk-UA" sz="1900" b="0"/>
              <a:t>  cout&lt;&lt;"created file 1:"&lt;&lt;endl; </a:t>
            </a:r>
            <a:br>
              <a:rPr lang="uk-UA" sz="1900" b="0"/>
            </a:br>
            <a:r>
              <a:rPr lang="uk-UA" sz="1900" b="0"/>
              <a:t>  DivFile(fpart1,size1);            //виділити першу частину</a:t>
            </a:r>
            <a:br>
              <a:rPr lang="uk-UA" sz="1900" b="0"/>
            </a:br>
            <a:r>
              <a:rPr lang="uk-UA" sz="1900" b="0"/>
              <a:t>  cout&lt;&lt;"created file 2:"&lt;&lt;endl;</a:t>
            </a:r>
            <a:br>
              <a:rPr lang="uk-UA" sz="1900" b="0"/>
            </a:br>
            <a:r>
              <a:rPr lang="uk-UA" sz="1900" b="0"/>
              <a:t>  DivFile(fpart2,size2);            //виділити другу частину</a:t>
            </a:r>
            <a:br>
              <a:rPr lang="uk-UA" sz="1900" b="0"/>
            </a:br>
            <a:r>
              <a:rPr lang="uk-UA" sz="1900" b="0"/>
              <a:t>  fseek(fpart1,0L,SEEK_SET);  //перемістити на початок файла</a:t>
            </a:r>
            <a:br>
              <a:rPr lang="uk-UA" sz="1900" b="0"/>
            </a:br>
            <a:r>
              <a:rPr lang="uk-UA" sz="1900" b="0"/>
              <a:t>  fseek(fpart2,0L,SEEK_SET);</a:t>
            </a:r>
            <a:br>
              <a:rPr lang="uk-UA" sz="1900" b="0"/>
            </a:br>
            <a:r>
              <a:rPr lang="uk-UA" sz="1900" b="0"/>
              <a:t>                               //розмір файла першої частини</a:t>
            </a:r>
            <a:br>
              <a:rPr lang="uk-UA" sz="1900" b="0"/>
            </a:br>
            <a:r>
              <a:rPr lang="uk-UA" sz="1900" b="0"/>
              <a:t>  size1=filelength(fileno(fpart1));   </a:t>
            </a:r>
            <a:br>
              <a:rPr lang="uk-UA" sz="1900" b="0"/>
            </a:br>
            <a:r>
              <a:rPr lang="uk-UA" sz="1900" b="0"/>
              <a:t>  cout&lt;&lt;"created file1: size1="&lt;&lt;size1&lt;&lt;" bytes"&lt;&lt;endl;</a:t>
            </a:r>
            <a:br>
              <a:rPr lang="uk-UA" sz="1900" b="0"/>
            </a:br>
            <a:r>
              <a:rPr lang="uk-UA" sz="1900" b="0"/>
              <a:t>                               //розмір файла другої частини</a:t>
            </a:r>
            <a:br>
              <a:rPr lang="uk-UA" sz="1900" b="0"/>
            </a:br>
            <a:r>
              <a:rPr lang="uk-UA" sz="1900" b="0"/>
              <a:t>  size2=filelength(fileno(fpart2)); </a:t>
            </a:r>
            <a:br>
              <a:rPr lang="uk-UA" sz="1900" b="0"/>
            </a:br>
            <a:r>
              <a:rPr lang="uk-UA" sz="1900" b="0"/>
              <a:t>  cout&lt;&lt;"created file2: size2="&lt;&lt;size2&lt;&lt;" bytes"&lt;&lt;endl;</a:t>
            </a:r>
            <a:br>
              <a:rPr lang="uk-UA" sz="1900" b="0"/>
            </a:br>
            <a:r>
              <a:rPr lang="uk-UA" sz="1900" b="0"/>
              <a:t>  fclose(fmain);                             //закрити файли</a:t>
            </a:r>
            <a:br>
              <a:rPr lang="uk-UA" sz="1900" b="0"/>
            </a:br>
            <a:r>
              <a:rPr lang="uk-UA" sz="1900" b="0"/>
              <a:t>  fclose(fpart1);</a:t>
            </a:r>
            <a:br>
              <a:rPr lang="uk-UA" sz="1900" b="0"/>
            </a:br>
            <a:r>
              <a:rPr lang="uk-UA" sz="1900" b="0"/>
              <a:t>  fclose(fpart2);</a:t>
            </a:r>
            <a:br>
              <a:rPr lang="uk-UA" sz="1900" b="0"/>
            </a:br>
            <a:r>
              <a:rPr lang="uk-UA" sz="1900" b="0"/>
              <a:t>  system("pause");</a:t>
            </a:r>
            <a:br>
              <a:rPr lang="uk-UA" sz="1900" b="0"/>
            </a:br>
            <a:r>
              <a:rPr lang="uk-UA" sz="1900" b="0"/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147888" y="115888"/>
            <a:ext cx="6996112" cy="649287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ru-RU" sz="3600" b="1">
                <a:solidFill>
                  <a:schemeClr val="bg1"/>
                </a:solidFill>
              </a:rPr>
              <a:t>Приклад. </a:t>
            </a:r>
            <a:r>
              <a:rPr lang="uk-UA" sz="3600" b="1">
                <a:solidFill>
                  <a:schemeClr val="bg1"/>
                </a:solidFill>
              </a:rPr>
              <a:t>Буферизація даних 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5" name="Скругленный прямоугольник 4">
            <a:hlinkClick r:id="rId2" action="ppaction://hlinkfile"/>
          </p:cNvPr>
          <p:cNvSpPr/>
          <p:nvPr/>
        </p:nvSpPr>
        <p:spPr>
          <a:xfrm>
            <a:off x="890638" y="5835687"/>
            <a:ext cx="2448271" cy="504056"/>
          </a:xfrm>
          <a:prstGeom prst="roundRect">
            <a:avLst/>
          </a:prstGeom>
          <a:solidFill>
            <a:srgbClr val="C2B5C9"/>
          </a:solidFill>
          <a:ln w="28575"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uk-UA" sz="2400">
                <a:latin typeface="Times New Roman" pitchFamily="18" charset="0"/>
                <a:hlinkClick r:id="rId3" action="ppaction://hlinkfile"/>
              </a:rPr>
              <a:t>Код ех10_8</a:t>
            </a:r>
            <a:endParaRPr lang="uk-UA" sz="2400">
              <a:latin typeface="Times New Roman" pitchFamily="18" charset="0"/>
            </a:endParaRPr>
          </a:p>
        </p:txBody>
      </p:sp>
      <p:pic>
        <p:nvPicPr>
          <p:cNvPr id="111623" name="Picture 7" descr="&amp;Bcy;&amp;ocy;&amp;lcy;&amp;softcy;&amp;shcy;&amp;icy;&amp;iecy; &amp;scy;&amp;mcy;&amp;acy;&amp;jcy;&amp;lcy;&amp;icy;&amp;kcy;&amp;icy;"/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2163" cy="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0" y="2120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111625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76910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2124075" y="1052513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uk-UA" sz="2400" b="0"/>
              <a:t>Результати роботи програми ex10_8.</a:t>
            </a:r>
            <a:endParaRPr lang="ru-RU" sz="2400" b="0"/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55875" y="0"/>
            <a:ext cx="4543425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uk-UA" sz="3600">
                <a:solidFill>
                  <a:schemeClr val="bg1"/>
                </a:solidFill>
              </a:rPr>
              <a:t>Домашнє завдання</a:t>
            </a:r>
            <a:endParaRPr lang="ru-RU" sz="360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51520" y="1353890"/>
            <a:ext cx="871296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uk-UA" sz="2200" b="0" dirty="0"/>
              <a:t>1. Якщо файловий покажчик посилається на останній компонент </a:t>
            </a:r>
            <a:r>
              <a:rPr lang="uk-UA" sz="2200" b="0" dirty="0" err="1"/>
              <a:t>файла</a:t>
            </a:r>
            <a:r>
              <a:rPr lang="uk-UA" sz="2200" b="0" dirty="0"/>
              <a:t>, то виклик функції </a:t>
            </a:r>
            <a:r>
              <a:rPr lang="uk-UA" sz="2200" dirty="0" err="1"/>
              <a:t>fread</a:t>
            </a:r>
            <a:r>
              <a:rPr lang="uk-UA" sz="2200" b="0" dirty="0"/>
              <a:t>() приведе до таких результатів:</a:t>
            </a:r>
            <a:endParaRPr lang="ru-RU" sz="2200" b="0" dirty="0"/>
          </a:p>
          <a:p>
            <a:pPr lvl="1"/>
            <a:r>
              <a:rPr lang="uk-UA" sz="2200" b="0" dirty="0"/>
              <a:t>1.1. Буде зчитаний перший компонент. </a:t>
            </a:r>
            <a:endParaRPr lang="ru-RU" sz="2200" b="0" dirty="0"/>
          </a:p>
          <a:p>
            <a:pPr lvl="1"/>
            <a:r>
              <a:rPr lang="uk-UA" sz="2200" b="0" dirty="0"/>
              <a:t>1.2. Буде зчитаний останній компонент.</a:t>
            </a:r>
            <a:endParaRPr lang="ru-RU" sz="2200" b="0" dirty="0"/>
          </a:p>
          <a:p>
            <a:pPr lvl="1"/>
            <a:r>
              <a:rPr lang="uk-UA" sz="2200" b="0" dirty="0"/>
              <a:t>1.3. Буде виведене повідомлення про помилку.</a:t>
            </a:r>
            <a:endParaRPr lang="ru-RU" sz="2200" b="0" dirty="0"/>
          </a:p>
          <a:p>
            <a:r>
              <a:rPr lang="uk-UA" sz="2200" b="0" dirty="0"/>
              <a:t>2. Які дії виконує функція </a:t>
            </a:r>
            <a:r>
              <a:rPr lang="uk-UA" sz="2200" dirty="0" err="1"/>
              <a:t>fseek</a:t>
            </a:r>
            <a:r>
              <a:rPr lang="uk-UA" sz="2200" b="0" dirty="0"/>
              <a:t>()?</a:t>
            </a:r>
            <a:endParaRPr lang="ru-RU" sz="2200" b="0" dirty="0"/>
          </a:p>
          <a:p>
            <a:pPr lvl="1"/>
            <a:r>
              <a:rPr lang="uk-UA" sz="2200" b="0" dirty="0"/>
              <a:t>2.1. Обчислює кількість компонентів </a:t>
            </a:r>
            <a:r>
              <a:rPr lang="uk-UA" sz="2200" b="0" dirty="0" err="1"/>
              <a:t>файла</a:t>
            </a:r>
            <a:r>
              <a:rPr lang="uk-UA" sz="2200" b="0" dirty="0"/>
              <a:t>.</a:t>
            </a:r>
            <a:endParaRPr lang="ru-RU" sz="2200" b="0" dirty="0"/>
          </a:p>
          <a:p>
            <a:pPr lvl="1"/>
            <a:r>
              <a:rPr lang="uk-UA" sz="2200" b="0" dirty="0"/>
              <a:t>2.2. Зсуває файловий покажчик до компонента із заданим номером.</a:t>
            </a:r>
            <a:endParaRPr lang="ru-RU" sz="2200" b="0" dirty="0"/>
          </a:p>
          <a:p>
            <a:pPr lvl="1"/>
            <a:r>
              <a:rPr lang="uk-UA" sz="2200" b="0" dirty="0"/>
              <a:t>2.3. Повертає номер компонента, на який посилається файловий покажчик.</a:t>
            </a:r>
            <a:endParaRPr lang="ru-RU" sz="2200" b="0" dirty="0"/>
          </a:p>
          <a:p>
            <a:pPr lvl="1"/>
            <a:r>
              <a:rPr lang="uk-UA" sz="2200" b="0" dirty="0"/>
              <a:t>2.4. Видаляє частину </a:t>
            </a:r>
            <a:r>
              <a:rPr lang="uk-UA" sz="2200" b="0" dirty="0" err="1"/>
              <a:t>файла</a:t>
            </a:r>
            <a:r>
              <a:rPr lang="uk-UA" sz="2200" b="0" dirty="0"/>
              <a:t>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200" b="1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32823" y="1268760"/>
            <a:ext cx="8856984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Бінарний файл є послідовністю однотипних компонентів. </a:t>
            </a:r>
            <a:endParaRPr lang="uk-UA" sz="2000" b="0" dirty="0" smtClean="0"/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 smtClean="0"/>
              <a:t>Компоненти </a:t>
            </a:r>
            <a:r>
              <a:rPr lang="uk-UA" sz="2000" b="0" dirty="0"/>
              <a:t>бінарного </a:t>
            </a:r>
            <a:r>
              <a:rPr lang="uk-UA" sz="2000" b="0" dirty="0" smtClean="0"/>
              <a:t>файлу </a:t>
            </a:r>
            <a:r>
              <a:rPr lang="uk-UA" sz="2000" b="0" dirty="0"/>
              <a:t>нумеруються, але їх кількість не є наперед відомою, як у масивах.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Нумерація компонентів починається </a:t>
            </a:r>
            <a:r>
              <a:rPr lang="uk-UA" sz="2000" dirty="0"/>
              <a:t>з нуля</a:t>
            </a:r>
            <a:r>
              <a:rPr lang="uk-UA" sz="2000" b="0" dirty="0"/>
              <a:t>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Між компонентами не записуються жодні роздільники.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Такого поняття, як рядок, а отже, і маркер кінця рядка, для бінарних файлів не означено.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Перевагою бінарних файлів є швидкість їх оброблення та економія пам’яті. </a:t>
            </a:r>
          </a:p>
          <a:p>
            <a:pPr marL="342900" indent="-342900">
              <a:spcAft>
                <a:spcPts val="600"/>
              </a:spcAft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Звичайно, бінарні файлі за розміром менші текстових і програми обробляють їх швидше, ніж текстові файли.</a:t>
            </a:r>
            <a:r>
              <a:rPr lang="ru-RU" sz="2000" b="0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200" b="1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sp>
        <p:nvSpPr>
          <p:cNvPr id="75779" name="Объект 2"/>
          <p:cNvSpPr>
            <a:spLocks noGrp="1"/>
          </p:cNvSpPr>
          <p:nvPr>
            <p:ph idx="4294967295"/>
          </p:nvPr>
        </p:nvSpPr>
        <p:spPr bwMode="auto">
          <a:xfrm>
            <a:off x="268288" y="1341438"/>
            <a:ext cx="8875712" cy="792162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uk-UA" sz="2200" dirty="0"/>
              <a:t>Відкрити бінарний файл можна з допомогою </a:t>
            </a:r>
            <a:r>
              <a:rPr lang="uk-UA" sz="2200" dirty="0" smtClean="0"/>
              <a:t>функції </a:t>
            </a:r>
            <a:r>
              <a:rPr lang="en-US" sz="2200" b="1" i="1" dirty="0" err="1" smtClean="0"/>
              <a:t>fopen</a:t>
            </a:r>
            <a:r>
              <a:rPr lang="en-US" sz="2200" dirty="0" smtClean="0"/>
              <a:t>()</a:t>
            </a:r>
            <a:r>
              <a:rPr lang="uk-UA" sz="2200" dirty="0" smtClean="0"/>
              <a:t>, </a:t>
            </a:r>
            <a:r>
              <a:rPr lang="en-US" sz="2200" b="1" i="1" dirty="0" err="1"/>
              <a:t>fopen_s</a:t>
            </a:r>
            <a:r>
              <a:rPr lang="en-US" sz="2200" b="1" i="1" dirty="0"/>
              <a:t>(), </a:t>
            </a:r>
            <a:r>
              <a:rPr lang="uk-UA" sz="2200" dirty="0" smtClean="0"/>
              <a:t>указавши режим бінарної обробки: </a:t>
            </a:r>
            <a:endParaRPr lang="en-US" sz="2200" dirty="0" smtClean="0"/>
          </a:p>
          <a:p>
            <a:pPr marL="0" indent="0">
              <a:buFontTx/>
              <a:buNone/>
            </a:pPr>
            <a:endParaRPr lang="uk-UA" sz="2200" dirty="0"/>
          </a:p>
          <a:p>
            <a:pPr lvl="2">
              <a:buFontTx/>
              <a:buNone/>
            </a:pPr>
            <a:endParaRPr lang="uk-UA" sz="2200" u="sng" dirty="0">
              <a:solidFill>
                <a:schemeClr val="folHlink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z="2200" smtClean="0">
                <a:latin typeface="+mn-lt"/>
              </a:rPr>
              <a:pPr/>
              <a:t>7</a:t>
            </a:fld>
            <a:endParaRPr lang="ru-RU" sz="2200">
              <a:latin typeface="+mn-lt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23526" y="2237941"/>
            <a:ext cx="7920879" cy="5040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200" b="1" dirty="0">
                <a:solidFill>
                  <a:srgbClr val="000000"/>
                </a:solidFill>
                <a:latin typeface="+mn-lt"/>
              </a:rPr>
              <a:t>FILE *</a:t>
            </a:r>
            <a:r>
              <a:rPr lang="en-US" sz="2200" b="1" dirty="0" err="1">
                <a:solidFill>
                  <a:srgbClr val="000000"/>
                </a:solidFill>
                <a:latin typeface="+mn-lt"/>
              </a:rPr>
              <a:t>fopen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 char *filename, </a:t>
            </a:r>
            <a:r>
              <a:rPr lang="en-US" sz="2200" b="1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+mn-lt"/>
              </a:rPr>
              <a:t> char *mode);</a:t>
            </a:r>
            <a:endParaRPr lang="uk-UA" sz="2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4285" y="4581128"/>
            <a:ext cx="63193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buFontTx/>
              <a:buNone/>
            </a:pP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"</a:t>
            </a:r>
            <a:r>
              <a:rPr lang="en-US" sz="2200" i="1" dirty="0" err="1">
                <a:solidFill>
                  <a:schemeClr val="folHlink"/>
                </a:solidFill>
                <a:latin typeface="+mn-lt"/>
              </a:rPr>
              <a:t>rb</a:t>
            </a:r>
            <a:r>
              <a:rPr lang="en-US" sz="2200" dirty="0" smtClean="0">
                <a:solidFill>
                  <a:schemeClr val="folHlink"/>
                </a:solidFill>
                <a:latin typeface="+mn-lt"/>
              </a:rPr>
              <a:t>" — </a:t>
            </a: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лише зчитування; </a:t>
            </a:r>
          </a:p>
          <a:p>
            <a:pPr lvl="2">
              <a:buFontTx/>
              <a:buNone/>
            </a:pP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"</a:t>
            </a:r>
            <a:r>
              <a:rPr lang="en-US" sz="2200" i="1" dirty="0" err="1">
                <a:solidFill>
                  <a:schemeClr val="folHlink"/>
                </a:solidFill>
                <a:latin typeface="+mn-lt"/>
              </a:rPr>
              <a:t>wb</a:t>
            </a:r>
            <a:r>
              <a:rPr lang="en-US" sz="2200" dirty="0" smtClean="0">
                <a:solidFill>
                  <a:schemeClr val="folHlink"/>
                </a:solidFill>
                <a:latin typeface="+mn-lt"/>
              </a:rPr>
              <a:t>" — </a:t>
            </a: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лише записування; </a:t>
            </a:r>
          </a:p>
          <a:p>
            <a:pPr lvl="2">
              <a:buFontTx/>
              <a:buNone/>
            </a:pP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"</a:t>
            </a:r>
            <a:r>
              <a:rPr lang="en-US" sz="2200" i="1" dirty="0" err="1">
                <a:solidFill>
                  <a:schemeClr val="folHlink"/>
                </a:solidFill>
                <a:latin typeface="+mn-lt"/>
              </a:rPr>
              <a:t>ab</a:t>
            </a:r>
            <a:r>
              <a:rPr lang="en-US" sz="2200" dirty="0" smtClean="0">
                <a:solidFill>
                  <a:schemeClr val="folHlink"/>
                </a:solidFill>
                <a:latin typeface="+mn-lt"/>
              </a:rPr>
              <a:t>" — </a:t>
            </a: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доповнення в кінець; </a:t>
            </a:r>
          </a:p>
          <a:p>
            <a:pPr lvl="2">
              <a:buFontTx/>
              <a:buNone/>
            </a:pP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"</a:t>
            </a:r>
            <a:r>
              <a:rPr lang="en-US" sz="2200" i="1" dirty="0" err="1">
                <a:solidFill>
                  <a:schemeClr val="folHlink"/>
                </a:solidFill>
                <a:latin typeface="+mn-lt"/>
              </a:rPr>
              <a:t>r+b</a:t>
            </a:r>
            <a:r>
              <a:rPr lang="en-US" sz="2200" dirty="0" smtClean="0">
                <a:solidFill>
                  <a:schemeClr val="folHlink"/>
                </a:solidFill>
                <a:latin typeface="+mn-lt"/>
              </a:rPr>
              <a:t>" </a:t>
            </a: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і "</a:t>
            </a:r>
            <a:r>
              <a:rPr lang="en-US" sz="2200" i="1" dirty="0" err="1">
                <a:solidFill>
                  <a:schemeClr val="folHlink"/>
                </a:solidFill>
                <a:latin typeface="+mn-lt"/>
              </a:rPr>
              <a:t>w+b</a:t>
            </a:r>
            <a:r>
              <a:rPr lang="en-US" sz="2200" dirty="0" smtClean="0">
                <a:solidFill>
                  <a:schemeClr val="folHlink"/>
                </a:solidFill>
                <a:latin typeface="+mn-lt"/>
              </a:rPr>
              <a:t>"— </a:t>
            </a:r>
            <a:r>
              <a:rPr lang="uk-UA" sz="2200" dirty="0" smtClean="0">
                <a:solidFill>
                  <a:schemeClr val="folHlink"/>
                </a:solidFill>
                <a:latin typeface="+mn-lt"/>
              </a:rPr>
              <a:t>записування та зчитування</a:t>
            </a:r>
            <a:endParaRPr lang="ru-RU" sz="2200" dirty="0">
              <a:latin typeface="+mn-l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02578" y="3193510"/>
            <a:ext cx="8661910" cy="5040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200" dirty="0" err="1" smtClean="0">
                <a:latin typeface="+mn-lt"/>
              </a:rPr>
              <a:t>errno_t</a:t>
            </a:r>
            <a:r>
              <a:rPr lang="en-GB" sz="2200" dirty="0" smtClean="0">
                <a:latin typeface="+mn-lt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fopen_s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(FILE </a:t>
            </a:r>
            <a:r>
              <a:rPr lang="en-US" sz="2200" dirty="0" smtClean="0">
                <a:solidFill>
                  <a:srgbClr val="000000"/>
                </a:solidFill>
                <a:latin typeface="+mn-lt"/>
              </a:rPr>
              <a:t>**, </a:t>
            </a:r>
            <a:r>
              <a:rPr lang="en-US" sz="2200" dirty="0" err="1" smtClean="0">
                <a:solidFill>
                  <a:srgbClr val="000000"/>
                </a:solidFill>
                <a:latin typeface="+mn-lt"/>
              </a:rPr>
              <a:t>const</a:t>
            </a:r>
            <a:r>
              <a:rPr lang="en-US" sz="22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char *filename, </a:t>
            </a:r>
            <a:r>
              <a:rPr lang="en-US" sz="2200" dirty="0" err="1">
                <a:solidFill>
                  <a:srgbClr val="000000"/>
                </a:solidFill>
                <a:latin typeface="+mn-lt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 char *mode);</a:t>
            </a:r>
            <a:endParaRPr lang="uk-UA" sz="220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4296282" y="3625559"/>
            <a:ext cx="3147362" cy="1117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200" b="1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23850" y="1520398"/>
            <a:ext cx="84978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При послідовному способі обробки файлів доступ до його компонентів здійснюється в порядку їх запису, починаючи з початку </a:t>
            </a:r>
            <a:r>
              <a:rPr lang="uk-UA" sz="2000" b="0" dirty="0" err="1"/>
              <a:t>файла</a:t>
            </a:r>
            <a:r>
              <a:rPr lang="uk-UA" sz="2000" b="0" dirty="0"/>
              <a:t>, тобто з компонента з </a:t>
            </a:r>
            <a:r>
              <a:rPr lang="uk-UA" sz="2000" dirty="0"/>
              <a:t>нульовим номером</a:t>
            </a:r>
            <a:r>
              <a:rPr lang="uk-UA" sz="2000" b="0" dirty="0"/>
              <a:t>. </a:t>
            </a:r>
          </a:p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uk-UA" sz="2000" b="0" dirty="0"/>
              <a:t>Зчитування з бінарних файлів здійснюється лише функцією </a:t>
            </a:r>
            <a:r>
              <a:rPr lang="uk-UA" sz="2000" dirty="0" err="1"/>
              <a:t>fread</a:t>
            </a:r>
            <a:r>
              <a:rPr lang="uk-UA" sz="2000" dirty="0"/>
              <a:t>(),</a:t>
            </a:r>
            <a:r>
              <a:rPr lang="uk-UA" sz="2000" b="0" dirty="0"/>
              <a:t> а запис — лише функцією </a:t>
            </a:r>
            <a:r>
              <a:rPr lang="uk-UA" sz="2000" dirty="0" err="1"/>
              <a:t>fwrite</a:t>
            </a:r>
            <a:r>
              <a:rPr lang="uk-UA" sz="2000" dirty="0"/>
              <a:t>().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124075" y="3860800"/>
            <a:ext cx="6624638" cy="1495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uk-UA" sz="2300" b="0" dirty="0">
                <a:solidFill>
                  <a:srgbClr val="C00000"/>
                </a:solidFill>
              </a:rPr>
              <a:t>Неприпустимо застосовувати до бінарних файлів раніше розглянуті функції читання та запису текстових файлів, оскільки для бінарних файлів не означено поняття рядка. </a:t>
            </a:r>
          </a:p>
        </p:txBody>
      </p:sp>
      <p:pic>
        <p:nvPicPr>
          <p:cNvPr id="76806" name="Объект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1763713" cy="25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/>
          <p:cNvSpPr>
            <a:spLocks noGrp="1"/>
          </p:cNvSpPr>
          <p:nvPr>
            <p:ph type="title" idx="4294967295"/>
          </p:nvPr>
        </p:nvSpPr>
        <p:spPr bwMode="auto">
          <a:xfrm>
            <a:off x="268288" y="0"/>
            <a:ext cx="8875712" cy="765175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uk-UA" sz="3200" b="1">
                <a:solidFill>
                  <a:schemeClr val="bg1"/>
                </a:solidFill>
              </a:rPr>
              <a:t>Послідовний запис та зчитування компонентів бінарних файлів </a:t>
            </a:r>
          </a:p>
        </p:txBody>
      </p:sp>
      <p:sp>
        <p:nvSpPr>
          <p:cNvPr id="74755" name="Объект 2"/>
          <p:cNvSpPr>
            <a:spLocks noGrp="1"/>
          </p:cNvSpPr>
          <p:nvPr>
            <p:ph idx="4294967295"/>
          </p:nvPr>
        </p:nvSpPr>
        <p:spPr bwMode="auto">
          <a:xfrm>
            <a:off x="287338" y="981075"/>
            <a:ext cx="8856662" cy="574675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uk-UA" sz="2300"/>
              <a:t>Ф</a:t>
            </a:r>
            <a:r>
              <a:rPr lang="ru-RU" sz="2300"/>
              <a:t>ункція </a:t>
            </a:r>
            <a:r>
              <a:rPr lang="ru-RU" sz="2300" b="1"/>
              <a:t>зчитування</a:t>
            </a:r>
            <a:r>
              <a:rPr lang="ru-RU" sz="2300"/>
              <a:t> з бінарних файлів</a:t>
            </a:r>
            <a:endParaRPr lang="uk-UA" sz="2200" u="sng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294967295"/>
          </p:nvPr>
        </p:nvSpPr>
        <p:spPr>
          <a:xfrm>
            <a:off x="8485188" y="6591300"/>
            <a:ext cx="658812" cy="241300"/>
          </a:xfrm>
        </p:spPr>
        <p:txBody>
          <a:bodyPr/>
          <a:lstStyle/>
          <a:p>
            <a:fld id="{11845300-7FCE-4B1F-ADCD-5DC23A35E54F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95285" y="1643294"/>
            <a:ext cx="8769204" cy="51274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400">
                <a:latin typeface="Times New Roman" pitchFamily="18" charset="0"/>
              </a:rPr>
              <a:t>size_t fread(void *buffer, size_t size, size_t count, FILE *stream);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651" y="3082974"/>
            <a:ext cx="9112350" cy="47445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2300" dirty="0" err="1">
                <a:latin typeface="Times New Roman" pitchFamily="18" charset="0"/>
              </a:rPr>
              <a:t>size_t</a:t>
            </a:r>
            <a:r>
              <a:rPr lang="en-US" sz="2300" dirty="0">
                <a:latin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</a:rPr>
              <a:t>fwrite</a:t>
            </a:r>
            <a:r>
              <a:rPr lang="en-US" sz="2300" dirty="0">
                <a:latin typeface="Times New Roman" pitchFamily="18" charset="0"/>
              </a:rPr>
              <a:t>(</a:t>
            </a:r>
            <a:r>
              <a:rPr lang="en-US" sz="2300" dirty="0" err="1">
                <a:latin typeface="Times New Roman" pitchFamily="18" charset="0"/>
              </a:rPr>
              <a:t>const</a:t>
            </a:r>
            <a:r>
              <a:rPr lang="en-US" sz="2300" dirty="0">
                <a:latin typeface="Times New Roman" pitchFamily="18" charset="0"/>
              </a:rPr>
              <a:t> void *buffer, </a:t>
            </a:r>
            <a:r>
              <a:rPr lang="en-US" sz="2300" dirty="0" err="1">
                <a:latin typeface="Times New Roman" pitchFamily="18" charset="0"/>
              </a:rPr>
              <a:t>size_t</a:t>
            </a:r>
            <a:r>
              <a:rPr lang="en-US" sz="2300" dirty="0">
                <a:latin typeface="Times New Roman" pitchFamily="18" charset="0"/>
              </a:rPr>
              <a:t> size,</a:t>
            </a:r>
            <a:r>
              <a:rPr lang="uk-UA" sz="2300" dirty="0">
                <a:latin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</a:rPr>
              <a:t>size_t</a:t>
            </a:r>
            <a:r>
              <a:rPr lang="en-US" sz="2300" dirty="0">
                <a:latin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</a:rPr>
              <a:t>count,FILE</a:t>
            </a:r>
            <a:r>
              <a:rPr lang="en-US" sz="2300" dirty="0">
                <a:latin typeface="Times New Roman" pitchFamily="18" charset="0"/>
              </a:rPr>
              <a:t> *stream);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4807" y="3977054"/>
            <a:ext cx="8615363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000" b="0" dirty="0"/>
              <a:t>Тут </a:t>
            </a:r>
            <a:r>
              <a:rPr lang="en-US" sz="2000" i="1" dirty="0"/>
              <a:t>buffer</a:t>
            </a:r>
            <a:r>
              <a:rPr lang="en-US" sz="2000" b="0" dirty="0"/>
              <a:t> — </a:t>
            </a:r>
            <a:r>
              <a:rPr lang="uk-UA" sz="2000" b="0" dirty="0"/>
              <a:t>адреса змінної, байти якої копіюються на диск під час виклику функції </a:t>
            </a:r>
            <a:r>
              <a:rPr lang="en-US" sz="2000" i="1" dirty="0" err="1"/>
              <a:t>fwrite</a:t>
            </a:r>
            <a:r>
              <a:rPr lang="en-US" sz="2000" b="0" dirty="0"/>
              <a:t>(), </a:t>
            </a:r>
            <a:r>
              <a:rPr lang="uk-UA" sz="2000" b="0" dirty="0"/>
              <a:t>або адреса змінної, байти в яку зчитуються під час виклику функції </a:t>
            </a:r>
            <a:r>
              <a:rPr lang="en-US" sz="2000" i="1" dirty="0" err="1"/>
              <a:t>fread</a:t>
            </a:r>
            <a:r>
              <a:rPr lang="en-US" sz="2000" b="0" dirty="0"/>
              <a:t>(); </a:t>
            </a:r>
            <a:endParaRPr lang="uk-UA" sz="2000" b="0" dirty="0"/>
          </a:p>
          <a:p>
            <a:r>
              <a:rPr lang="en-US" sz="2000" i="1" dirty="0"/>
              <a:t>size</a:t>
            </a:r>
            <a:r>
              <a:rPr lang="en-US" sz="2000" b="0" dirty="0"/>
              <a:t> — </a:t>
            </a:r>
            <a:r>
              <a:rPr lang="uk-UA" sz="2000" b="0" dirty="0"/>
              <a:t>кількість байтів, виділених для зберігання змінної; </a:t>
            </a:r>
          </a:p>
          <a:p>
            <a:r>
              <a:rPr lang="en-US" sz="2000" i="1" dirty="0"/>
              <a:t>count</a:t>
            </a:r>
            <a:r>
              <a:rPr lang="en-US" sz="2000" b="0" dirty="0"/>
              <a:t> — </a:t>
            </a:r>
            <a:r>
              <a:rPr lang="uk-UA" sz="2000" b="0" dirty="0"/>
              <a:t>кількість елементів розміром </a:t>
            </a:r>
            <a:r>
              <a:rPr lang="en-US" sz="2000" i="1" dirty="0"/>
              <a:t>size</a:t>
            </a:r>
            <a:r>
              <a:rPr lang="en-US" sz="2000" b="0" dirty="0"/>
              <a:t>, </a:t>
            </a:r>
            <a:r>
              <a:rPr lang="uk-UA" sz="2000" b="0" dirty="0"/>
              <a:t>що записуються на диск або зчитуються з нього; </a:t>
            </a:r>
          </a:p>
          <a:p>
            <a:r>
              <a:rPr lang="en-US" sz="2000" i="1" dirty="0"/>
              <a:t>stream</a:t>
            </a:r>
            <a:r>
              <a:rPr lang="en-US" sz="2000" b="0" dirty="0"/>
              <a:t> — </a:t>
            </a:r>
            <a:r>
              <a:rPr lang="uk-UA" sz="2000" b="0" dirty="0"/>
              <a:t>покажчик файловий потік. </a:t>
            </a:r>
          </a:p>
        </p:txBody>
      </p:sp>
      <p:sp>
        <p:nvSpPr>
          <p:cNvPr id="74764" name="Объект 2"/>
          <p:cNvSpPr>
            <a:spLocks/>
          </p:cNvSpPr>
          <p:nvPr/>
        </p:nvSpPr>
        <p:spPr bwMode="auto">
          <a:xfrm>
            <a:off x="287338" y="2420938"/>
            <a:ext cx="8856662" cy="574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uk-UA" sz="2300" b="0"/>
              <a:t>Ф</a:t>
            </a:r>
            <a:r>
              <a:rPr lang="ru-RU" sz="2300" b="0"/>
              <a:t>ункція </a:t>
            </a:r>
            <a:r>
              <a:rPr lang="ru-RU" sz="2300"/>
              <a:t>запису </a:t>
            </a:r>
            <a:r>
              <a:rPr lang="ru-RU" sz="2300" b="0"/>
              <a:t>до бінарних файлів</a:t>
            </a:r>
            <a:endParaRPr lang="uk-UA" sz="2200" b="0" u="sng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4878</Words>
  <Application>Microsoft Office PowerPoint</Application>
  <PresentationFormat>Экран (4:3)</PresentationFormat>
  <Paragraphs>642</Paragraphs>
  <Slides>52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Arial</vt:lpstr>
      <vt:lpstr>Calibri</vt:lpstr>
      <vt:lpstr>Times New Roman</vt:lpstr>
      <vt:lpstr>Wingdings</vt:lpstr>
      <vt:lpstr>Тема Office</vt:lpstr>
      <vt:lpstr>Точечный рисунок</vt:lpstr>
      <vt:lpstr>Презентация PowerPoint</vt:lpstr>
      <vt:lpstr>Презентация PowerPoint</vt:lpstr>
      <vt:lpstr>Презентация PowerPoint</vt:lpstr>
      <vt:lpstr>Презентация PowerPoint</vt:lpstr>
      <vt:lpstr>Послідовний запис та зчитування компонентів бінарних файлів </vt:lpstr>
      <vt:lpstr>Послідовний запис та зчитування компонентів бінарних файлів </vt:lpstr>
      <vt:lpstr>Послідовний запис та зчитування компонентів бінарних файлів </vt:lpstr>
      <vt:lpstr>Послідовний запис та зчитування компонентів бінарних файлів </vt:lpstr>
      <vt:lpstr>Послідовний запис та зчитування компонентів бінарних файлів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Прямий доступ до компонентів бінарних файлів</vt:lpstr>
      <vt:lpstr>Прямий доступ до компонентів бінарних файлів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Системні операції з файлами</vt:lpstr>
      <vt:lpstr>Презентация PowerPoint</vt:lpstr>
      <vt:lpstr>Буферизація даних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Приклад. Буферизація даних  </vt:lpstr>
      <vt:lpstr>Приклад. Буферизація даних  </vt:lpstr>
      <vt:lpstr>Приклад. Буферизація даних  </vt:lpstr>
      <vt:lpstr>Приклад. Буферизація даних  </vt:lpstr>
      <vt:lpstr>Приклад. Буферизація даних  </vt:lpstr>
      <vt:lpstr>Приклад. Буферизація даних 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sigma</dc:creator>
  <cp:lastModifiedBy>Tetyana Kovalyuk</cp:lastModifiedBy>
  <cp:revision>65</cp:revision>
  <dcterms:created xsi:type="dcterms:W3CDTF">2013-02-03T20:54:49Z</dcterms:created>
  <dcterms:modified xsi:type="dcterms:W3CDTF">2020-12-09T20:54:13Z</dcterms:modified>
</cp:coreProperties>
</file>