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0"/>
  </p:notesMasterIdLst>
  <p:handoutMasterIdLst>
    <p:handoutMasterId r:id="rId71"/>
  </p:handoutMasterIdLst>
  <p:sldIdLst>
    <p:sldId id="365" r:id="rId2"/>
    <p:sldId id="366" r:id="rId3"/>
    <p:sldId id="367" r:id="rId4"/>
    <p:sldId id="258" r:id="rId5"/>
    <p:sldId id="259" r:id="rId6"/>
    <p:sldId id="260" r:id="rId7"/>
    <p:sldId id="275" r:id="rId8"/>
    <p:sldId id="348" r:id="rId9"/>
    <p:sldId id="345" r:id="rId10"/>
    <p:sldId id="292" r:id="rId11"/>
    <p:sldId id="277" r:id="rId12"/>
    <p:sldId id="347" r:id="rId13"/>
    <p:sldId id="293" r:id="rId14"/>
    <p:sldId id="278" r:id="rId15"/>
    <p:sldId id="313" r:id="rId16"/>
    <p:sldId id="314" r:id="rId17"/>
    <p:sldId id="279" r:id="rId18"/>
    <p:sldId id="295" r:id="rId19"/>
    <p:sldId id="315" r:id="rId20"/>
    <p:sldId id="316" r:id="rId21"/>
    <p:sldId id="294" r:id="rId22"/>
    <p:sldId id="299" r:id="rId23"/>
    <p:sldId id="312" r:id="rId24"/>
    <p:sldId id="317" r:id="rId25"/>
    <p:sldId id="298" r:id="rId26"/>
    <p:sldId id="318" r:id="rId27"/>
    <p:sldId id="280" r:id="rId28"/>
    <p:sldId id="300" r:id="rId29"/>
    <p:sldId id="301" r:id="rId30"/>
    <p:sldId id="304" r:id="rId31"/>
    <p:sldId id="281" r:id="rId32"/>
    <p:sldId id="305" r:id="rId33"/>
    <p:sldId id="282" r:id="rId34"/>
    <p:sldId id="302" r:id="rId35"/>
    <p:sldId id="306" r:id="rId36"/>
    <p:sldId id="368" r:id="rId37"/>
    <p:sldId id="369" r:id="rId38"/>
    <p:sldId id="370" r:id="rId39"/>
    <p:sldId id="283" r:id="rId40"/>
    <p:sldId id="307" r:id="rId41"/>
    <p:sldId id="308" r:id="rId42"/>
    <p:sldId id="284" r:id="rId43"/>
    <p:sldId id="309" r:id="rId44"/>
    <p:sldId id="310" r:id="rId45"/>
    <p:sldId id="319" r:id="rId46"/>
    <p:sldId id="311" r:id="rId47"/>
    <p:sldId id="350" r:id="rId48"/>
    <p:sldId id="376" r:id="rId49"/>
    <p:sldId id="377" r:id="rId50"/>
    <p:sldId id="378" r:id="rId51"/>
    <p:sldId id="379" r:id="rId52"/>
    <p:sldId id="383" r:id="rId53"/>
    <p:sldId id="380" r:id="rId54"/>
    <p:sldId id="381" r:id="rId55"/>
    <p:sldId id="382" r:id="rId56"/>
    <p:sldId id="384" r:id="rId57"/>
    <p:sldId id="385" r:id="rId58"/>
    <p:sldId id="386" r:id="rId59"/>
    <p:sldId id="387" r:id="rId60"/>
    <p:sldId id="388" r:id="rId61"/>
    <p:sldId id="389" r:id="rId62"/>
    <p:sldId id="390" r:id="rId63"/>
    <p:sldId id="391" r:id="rId64"/>
    <p:sldId id="392" r:id="rId65"/>
    <p:sldId id="357" r:id="rId66"/>
    <p:sldId id="364" r:id="rId67"/>
    <p:sldId id="359" r:id="rId68"/>
    <p:sldId id="344" r:id="rId69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00"/>
    <a:srgbClr val="F0E9FB"/>
    <a:srgbClr val="000066"/>
    <a:srgbClr val="C0A2EC"/>
    <a:srgbClr val="AF67FF"/>
    <a:srgbClr val="9966FF"/>
    <a:srgbClr val="CC99FF"/>
    <a:srgbClr val="BA9AF4"/>
    <a:srgbClr val="69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90" y="1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4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BAB292-8067-4459-9BF9-F0C3E04B185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263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30D9AE-E7E7-411E-9845-9A48B7A98A3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98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406C0-DF12-41A1-89E2-E566BC94A3FD}" type="slidenum">
              <a:rPr lang="es-UY" altLang="ru-RU" smtClean="0">
                <a:solidFill>
                  <a:prstClr val="black"/>
                </a:solidFill>
              </a:rPr>
              <a:pPr/>
              <a:t>2</a:t>
            </a:fld>
            <a:endParaRPr lang="es-UY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1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19872" y="764704"/>
            <a:ext cx="12192000" cy="58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157276" y="6584542"/>
            <a:ext cx="1054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616FDA04-F16B-4005-BA77-CF455FF4A0ED}" type="slidenum">
              <a:rPr lang="ru-RU" sz="1400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400" dirty="0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/</a:t>
            </a:r>
            <a:r>
              <a:rPr lang="ru-RU" sz="1400" dirty="0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6</a:t>
            </a:r>
            <a:r>
              <a:rPr lang="en-US" sz="1400" dirty="0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7</a:t>
            </a:r>
            <a:endParaRPr lang="ru-RU" sz="1400" dirty="0"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11691" y="6550226"/>
            <a:ext cx="6624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sz="1200" dirty="0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Т.В. </a:t>
            </a:r>
            <a:r>
              <a:rPr lang="uk-UA" sz="1200" dirty="0" err="1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Ковалюк</a:t>
            </a:r>
            <a:r>
              <a:rPr lang="uk-UA" sz="1200" dirty="0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. Основи програмування КНУ ім. Т. Шевченка</a:t>
            </a:r>
            <a:endParaRPr lang="ru-RU" sz="1200" dirty="0"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80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06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D04B52F-C640-4067-934A-AFB87DDFDD19}" type="datetime1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06.12.2020</a:t>
            </a:fld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5E563E6-D636-4699-96F0-972CDB769374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"/>
            <a:ext cx="12192000" cy="686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85763" rtl="0" eaLnBrk="1" latinLnBrk="0" hangingPunct="1"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61" indent="-144661" algn="l" defTabSz="385763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13433" indent="-120551" algn="l" defTabSz="385763" rtl="0" eaLnBrk="1" latinLnBrk="0" hangingPunct="1">
        <a:spcBef>
          <a:spcPct val="20000"/>
        </a:spcBef>
        <a:buFont typeface="Arial" pitchFamily="34" charset="0"/>
        <a:buChar char="–"/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spcBef>
          <a:spcPct val="20000"/>
        </a:spcBef>
        <a:buFont typeface="Arial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spcBef>
          <a:spcPct val="20000"/>
        </a:spcBef>
        <a:buFont typeface="Arial" pitchFamily="34" charset="0"/>
        <a:buChar char="–"/>
        <a:defRPr sz="844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spcBef>
          <a:spcPct val="20000"/>
        </a:spcBef>
        <a:buFont typeface="Arial" pitchFamily="34" charset="0"/>
        <a:buChar char="»"/>
        <a:defRPr sz="844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spcBef>
          <a:spcPct val="20000"/>
        </a:spcBef>
        <a:buFont typeface="Arial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spcBef>
          <a:spcPct val="20000"/>
        </a:spcBef>
        <a:buFont typeface="Arial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spcBef>
          <a:spcPct val="20000"/>
        </a:spcBef>
        <a:buFont typeface="Arial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spcBef>
          <a:spcPct val="20000"/>
        </a:spcBef>
        <a:buFont typeface="Arial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4.bin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example%20semestr2/ex10_2/ex73/ex73.cpp" TargetMode="External"/><Relationship Id="rId2" Type="http://schemas.openxmlformats.org/officeDocument/2006/relationships/hyperlink" Target="../example%202010/ex74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gif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37540" y="1268760"/>
            <a:ext cx="8478941" cy="1885614"/>
          </a:xfrm>
          <a:prstGeom prst="rect">
            <a:avLst/>
          </a:prstGeom>
          <a:noFill/>
          <a:effectLst>
            <a:outerShdw blurRad="50800" dist="152400" dir="5400000" algn="ctr" rotWithShape="0">
              <a:schemeClr val="tx1"/>
            </a:outerShdw>
          </a:effectLst>
        </p:spPr>
        <p:txBody>
          <a:bodyPr wrap="square" lIns="38576" tIns="19289" rIns="38576" bIns="19289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uk-UA" sz="6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Основи програмування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uk-UA" sz="6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(С/С++)</a:t>
            </a:r>
            <a:endParaRPr lang="ru-RU" sz="6000" b="1" dirty="0">
              <a:ln w="9525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2801634" y="4365105"/>
            <a:ext cx="6750750" cy="1677821"/>
          </a:xfrm>
          <a:prstGeom prst="rect">
            <a:avLst/>
          </a:prstGeom>
          <a:effectLst>
            <a:outerShdw blurRad="50800" dist="635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1519" b="1" kern="10" dirty="0">
                <a:solidFill>
                  <a:prstClr val="white"/>
                </a:solidFill>
                <a:latin typeface="Calibri"/>
                <a:cs typeface="Times New Roman"/>
              </a:rPr>
              <a:t>Лектор </a:t>
            </a:r>
          </a:p>
          <a:p>
            <a:pPr algn="ctr"/>
            <a:r>
              <a:rPr lang="uk-UA" sz="1519" b="1" kern="10" dirty="0" err="1">
                <a:solidFill>
                  <a:prstClr val="white"/>
                </a:solidFill>
                <a:latin typeface="Calibri"/>
                <a:cs typeface="Times New Roman"/>
              </a:rPr>
              <a:t>к.т.н</a:t>
            </a:r>
            <a:r>
              <a:rPr lang="uk-UA" sz="1519" b="1" kern="10" dirty="0">
                <a:solidFill>
                  <a:prstClr val="white"/>
                </a:solidFill>
                <a:latin typeface="Calibri"/>
                <a:cs typeface="Times New Roman"/>
              </a:rPr>
              <a:t>. доцент кафедри програмних систем і технологій  </a:t>
            </a:r>
          </a:p>
          <a:p>
            <a:pPr algn="ctr"/>
            <a:r>
              <a:rPr lang="uk-UA" sz="1519" b="1" kern="10" dirty="0">
                <a:solidFill>
                  <a:prstClr val="white"/>
                </a:solidFill>
                <a:latin typeface="Calibri"/>
                <a:cs typeface="Times New Roman"/>
              </a:rPr>
              <a:t>КНУ ім. Тараса Шевченка</a:t>
            </a:r>
          </a:p>
          <a:p>
            <a:pPr algn="ctr"/>
            <a:r>
              <a:rPr lang="ru-RU" sz="1519" b="1" kern="10" dirty="0" err="1">
                <a:solidFill>
                  <a:prstClr val="white"/>
                </a:solidFill>
                <a:latin typeface="Calibri"/>
                <a:cs typeface="Times New Roman"/>
              </a:rPr>
              <a:t>Ковалюк</a:t>
            </a:r>
            <a:r>
              <a:rPr lang="ru-RU" sz="1519" b="1" kern="10" dirty="0">
                <a:solidFill>
                  <a:prstClr val="white"/>
                </a:solidFill>
                <a:latin typeface="Calibri"/>
                <a:cs typeface="Times New Roman"/>
              </a:rPr>
              <a:t> </a:t>
            </a:r>
            <a:r>
              <a:rPr lang="ru-RU" sz="1519" b="1" kern="10" dirty="0" err="1">
                <a:solidFill>
                  <a:prstClr val="white"/>
                </a:solidFill>
                <a:latin typeface="Calibri"/>
                <a:cs typeface="Times New Roman"/>
              </a:rPr>
              <a:t>Тетяна</a:t>
            </a:r>
            <a:r>
              <a:rPr lang="ru-RU" sz="1519" b="1" kern="10" dirty="0">
                <a:solidFill>
                  <a:prstClr val="white"/>
                </a:solidFill>
                <a:latin typeface="Calibri"/>
                <a:cs typeface="Times New Roman"/>
              </a:rPr>
              <a:t> </a:t>
            </a:r>
            <a:r>
              <a:rPr lang="ru-RU" sz="1519" b="1" kern="10" dirty="0" err="1">
                <a:solidFill>
                  <a:prstClr val="white"/>
                </a:solidFill>
                <a:latin typeface="Calibri"/>
                <a:cs typeface="Times New Roman"/>
              </a:rPr>
              <a:t>Володимирівна</a:t>
            </a:r>
            <a:endParaRPr lang="ru-RU" sz="1519" b="1" kern="10" dirty="0">
              <a:solidFill>
                <a:prstClr val="white"/>
              </a:solidFill>
              <a:latin typeface="Calibri"/>
              <a:cs typeface="Times New Roman"/>
            </a:endParaRPr>
          </a:p>
          <a:p>
            <a:pPr algn="ctr"/>
            <a:r>
              <a:rPr lang="ru-RU" sz="1519" b="1" kern="10" dirty="0" err="1">
                <a:solidFill>
                  <a:prstClr val="white"/>
                </a:solidFill>
                <a:latin typeface="Calibri"/>
                <a:cs typeface="Times New Roman"/>
              </a:rPr>
              <a:t>tkovalyuk</a:t>
            </a:r>
            <a:r>
              <a:rPr lang="ru-RU" sz="1519" b="1" kern="10" dirty="0">
                <a:solidFill>
                  <a:prstClr val="white"/>
                </a:solidFill>
                <a:latin typeface="Calibri"/>
                <a:cs typeface="Times New Roman"/>
              </a:rPr>
              <a:t>@</a:t>
            </a:r>
            <a:r>
              <a:rPr lang="en-US" sz="1519" b="1" kern="10" dirty="0">
                <a:solidFill>
                  <a:prstClr val="white"/>
                </a:solidFill>
                <a:latin typeface="Calibri"/>
                <a:cs typeface="Times New Roman"/>
              </a:rPr>
              <a:t>ukr.net</a:t>
            </a:r>
            <a:endParaRPr lang="ru-RU" sz="1519" b="1" kern="10" dirty="0">
              <a:solidFill>
                <a:prstClr val="white"/>
              </a:solidFill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748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115888"/>
            <a:ext cx="12072664" cy="576262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sz="3600" b="1" dirty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Бінарні файли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3011" name="Объект 2"/>
          <p:cNvSpPr>
            <a:spLocks noGrp="1"/>
          </p:cNvSpPr>
          <p:nvPr>
            <p:ph idx="4294967295"/>
          </p:nvPr>
        </p:nvSpPr>
        <p:spPr bwMode="auto">
          <a:xfrm>
            <a:off x="407368" y="980729"/>
            <a:ext cx="11784632" cy="2232248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uk-UA" sz="2200" dirty="0"/>
              <a:t>Кожний компонент </a:t>
            </a:r>
            <a:r>
              <a:rPr lang="uk-UA" sz="2200" b="1" dirty="0"/>
              <a:t>бінарного файлу</a:t>
            </a:r>
            <a:r>
              <a:rPr lang="uk-UA" sz="2200" dirty="0"/>
              <a:t> має:</a:t>
            </a:r>
          </a:p>
          <a:p>
            <a:pPr>
              <a:buClr>
                <a:srgbClr val="660033"/>
              </a:buClr>
              <a:buFont typeface="Wingdings" panose="05000000000000000000" pitchFamily="2" charset="2"/>
              <a:buChar char="q"/>
            </a:pPr>
            <a:r>
              <a:rPr lang="uk-UA" sz="2200" dirty="0" smtClean="0"/>
              <a:t> той </a:t>
            </a:r>
            <a:r>
              <a:rPr lang="uk-UA" sz="2200" dirty="0"/>
              <a:t>самий тип</a:t>
            </a:r>
            <a:r>
              <a:rPr lang="en-US" sz="2200" dirty="0"/>
              <a:t> </a:t>
            </a:r>
            <a:r>
              <a:rPr lang="uk-UA" sz="2200" dirty="0"/>
              <a:t>і займає однакову кількість байтів.</a:t>
            </a:r>
          </a:p>
          <a:p>
            <a:pPr>
              <a:buClr>
                <a:srgbClr val="660033"/>
              </a:buClr>
              <a:buFont typeface="Wingdings" panose="05000000000000000000" pitchFamily="2" charset="2"/>
              <a:buChar char="q"/>
            </a:pPr>
            <a:r>
              <a:rPr lang="uk-UA" sz="2200" dirty="0" smtClean="0"/>
              <a:t> порядковий </a:t>
            </a:r>
            <a:r>
              <a:rPr lang="uk-UA" sz="2200" dirty="0"/>
              <a:t>номер, оскільки легко нумерувати байти,</a:t>
            </a:r>
          </a:p>
          <a:p>
            <a:pPr>
              <a:buClr>
                <a:srgbClr val="660033"/>
              </a:buClr>
              <a:buFont typeface="Wingdings" panose="05000000000000000000" pitchFamily="2" charset="2"/>
              <a:buChar char="q"/>
            </a:pPr>
            <a:r>
              <a:rPr lang="uk-UA" sz="2200" dirty="0" smtClean="0"/>
              <a:t> нумерація </a:t>
            </a:r>
            <a:r>
              <a:rPr lang="uk-UA" sz="2200" dirty="0"/>
              <a:t>байтів починається від нуля.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uk-UA" sz="2200" dirty="0" smtClean="0"/>
              <a:t> Інформацію </a:t>
            </a:r>
            <a:r>
              <a:rPr lang="uk-UA" sz="2200" dirty="0"/>
              <a:t>в бінарних файлах подано в тому самому вигляді, що й у пам’яті комп’ютера, тож керуючі символи тут не використовуються.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43012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3933056"/>
            <a:ext cx="8532813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115888"/>
            <a:ext cx="12192000" cy="576262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sz="3600" b="1" dirty="0">
                <a:solidFill>
                  <a:schemeClr val="bg1"/>
                </a:solidFill>
              </a:rPr>
              <a:t> Оголошення змінних файлового </a:t>
            </a:r>
            <a:r>
              <a:rPr lang="uk-UA" sz="3600" b="1" dirty="0" smtClean="0">
                <a:solidFill>
                  <a:schemeClr val="bg1"/>
                </a:solidFill>
              </a:rPr>
              <a:t>типу (бібліотека </a:t>
            </a:r>
            <a:r>
              <a:rPr lang="en-US" sz="3600" b="1" dirty="0" err="1" smtClean="0">
                <a:solidFill>
                  <a:schemeClr val="bg1"/>
                </a:solidFill>
              </a:rPr>
              <a:t>stdio.h</a:t>
            </a:r>
            <a:r>
              <a:rPr lang="uk-UA" sz="3600" b="1" dirty="0" smtClean="0">
                <a:solidFill>
                  <a:schemeClr val="bg1"/>
                </a:solidFill>
              </a:rPr>
              <a:t>)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07368" y="1052513"/>
            <a:ext cx="113772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+mn-lt"/>
              </a:rPr>
              <a:t>Файл </a:t>
            </a:r>
            <a:r>
              <a:rPr lang="ru-RU" sz="2200" dirty="0" err="1">
                <a:latin typeface="+mn-lt"/>
              </a:rPr>
              <a:t>оголошують</a:t>
            </a:r>
            <a:r>
              <a:rPr lang="ru-RU" sz="2200" dirty="0">
                <a:latin typeface="+mn-lt"/>
              </a:rPr>
              <a:t> </a:t>
            </a:r>
            <a:r>
              <a:rPr lang="uk-UA" sz="2200" dirty="0">
                <a:latin typeface="+mn-lt"/>
              </a:rPr>
              <a:t>через файлову змінну, яка є </a:t>
            </a:r>
            <a:r>
              <a:rPr lang="ru-RU" sz="2200" dirty="0" err="1">
                <a:latin typeface="+mn-lt"/>
              </a:rPr>
              <a:t>покажчиком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>
                <a:latin typeface="+mn-lt"/>
              </a:rPr>
              <a:t>на </a:t>
            </a:r>
            <a:r>
              <a:rPr lang="ru-RU" sz="2200" dirty="0">
                <a:latin typeface="+mn-lt"/>
              </a:rPr>
              <a:t>структуру типу </a:t>
            </a:r>
            <a:r>
              <a:rPr lang="ru-RU" sz="2200" b="1" dirty="0">
                <a:latin typeface="+mn-lt"/>
              </a:rPr>
              <a:t>FILE</a:t>
            </a:r>
            <a:r>
              <a:rPr lang="ru-RU" sz="2200" dirty="0">
                <a:latin typeface="+mn-lt"/>
              </a:rPr>
              <a:t> (</a:t>
            </a:r>
            <a:r>
              <a:rPr lang="ru-RU" sz="2200" dirty="0" err="1">
                <a:latin typeface="+mn-lt"/>
              </a:rPr>
              <a:t>обов’язково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потрібно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вводити</a:t>
            </a:r>
            <a:r>
              <a:rPr lang="ru-RU" sz="2200" dirty="0">
                <a:latin typeface="+mn-lt"/>
              </a:rPr>
              <a:t> великими </a:t>
            </a:r>
            <a:r>
              <a:rPr lang="ru-RU" sz="2200" dirty="0" err="1">
                <a:latin typeface="+mn-lt"/>
              </a:rPr>
              <a:t>літерами</a:t>
            </a:r>
            <a:r>
              <a:rPr lang="ru-RU" sz="2200" dirty="0">
                <a:latin typeface="+mn-lt"/>
              </a:rPr>
              <a:t>). 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927648" y="4482923"/>
            <a:ext cx="5472608" cy="52139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FILE* &lt;</a:t>
            </a:r>
            <a:r>
              <a:rPr lang="uk-UA" sz="2400" b="1" dirty="0">
                <a:solidFill>
                  <a:srgbClr val="000000"/>
                </a:solidFill>
                <a:latin typeface="Times New Roman" pitchFamily="18" charset="0"/>
              </a:rPr>
              <a:t>ім’я_покажчика на файл&gt;;</a:t>
            </a:r>
            <a:endParaRPr lang="uk-UA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407368" y="2348880"/>
            <a:ext cx="115932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>
                <a:latin typeface="+mn-lt"/>
              </a:rPr>
              <a:t>Розмір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цієї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структури</a:t>
            </a:r>
            <a:r>
              <a:rPr lang="ru-RU" sz="2200" dirty="0">
                <a:latin typeface="+mn-lt"/>
              </a:rPr>
              <a:t> і </a:t>
            </a:r>
            <a:r>
              <a:rPr lang="ru-RU" sz="2200" dirty="0" err="1">
                <a:latin typeface="+mn-lt"/>
              </a:rPr>
              <a:t>її</a:t>
            </a:r>
            <a:r>
              <a:rPr lang="ru-RU" sz="2200" dirty="0">
                <a:latin typeface="+mn-lt"/>
              </a:rPr>
              <a:t> поля </a:t>
            </a:r>
            <a:r>
              <a:rPr lang="ru-RU" sz="2200" dirty="0" err="1">
                <a:latin typeface="+mn-lt"/>
              </a:rPr>
              <a:t>залежать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від</a:t>
            </a:r>
            <a:r>
              <a:rPr lang="ru-RU" sz="2200" dirty="0">
                <a:latin typeface="+mn-lt"/>
              </a:rPr>
              <a:t> ОС і </a:t>
            </a:r>
            <a:r>
              <a:rPr lang="ru-RU" sz="2200" dirty="0" err="1">
                <a:latin typeface="+mn-lt"/>
              </a:rPr>
              <a:t>від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версії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компілятора</a:t>
            </a:r>
            <a:r>
              <a:rPr lang="ru-RU" sz="2200" dirty="0">
                <a:latin typeface="+mn-lt"/>
              </a:rPr>
              <a:t>. Тому </a:t>
            </a:r>
            <a:r>
              <a:rPr lang="ru-RU" sz="2200" dirty="0" err="1">
                <a:latin typeface="+mn-lt"/>
              </a:rPr>
              <a:t>ніхто</a:t>
            </a:r>
            <a:r>
              <a:rPr lang="ru-RU" sz="2200" dirty="0">
                <a:latin typeface="+mn-lt"/>
              </a:rPr>
              <a:t> не </a:t>
            </a:r>
            <a:r>
              <a:rPr lang="ru-RU" sz="2200" dirty="0" err="1">
                <a:latin typeface="+mn-lt"/>
              </a:rPr>
              <a:t>користується</a:t>
            </a:r>
            <a:r>
              <a:rPr lang="ru-RU" sz="2200" dirty="0">
                <a:latin typeface="+mn-lt"/>
              </a:rPr>
              <a:t> структурою FILE. </a:t>
            </a:r>
            <a:r>
              <a:rPr lang="ru-RU" sz="2200" dirty="0" err="1">
                <a:latin typeface="+mn-lt"/>
              </a:rPr>
              <a:t>Зазвичай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користуються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+mn-lt"/>
              </a:rPr>
              <a:t>покажчиком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 на </a:t>
            </a:r>
            <a:r>
              <a:rPr lang="ru-RU" sz="2200" dirty="0" err="1">
                <a:solidFill>
                  <a:srgbClr val="0000CC"/>
                </a:solidFill>
                <a:latin typeface="+mn-lt"/>
              </a:rPr>
              <a:t>цю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 структуру: FILE*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2288704" y="3754456"/>
            <a:ext cx="75517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200" dirty="0" err="1">
                <a:solidFill>
                  <a:srgbClr val="000000"/>
                </a:solidFill>
                <a:latin typeface="+mn-lt"/>
              </a:rPr>
              <a:t>Оголошення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файлової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змінної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має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такий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синтаксис:</a:t>
            </a:r>
            <a:endParaRPr lang="uk-UA" sz="220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115888"/>
            <a:ext cx="12192000" cy="576262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sz="3600" b="1" dirty="0">
                <a:solidFill>
                  <a:schemeClr val="bg1"/>
                </a:solidFill>
              </a:rPr>
              <a:t> Оголошення змінних файлового </a:t>
            </a:r>
            <a:r>
              <a:rPr lang="uk-UA" sz="3600" b="1" dirty="0" smtClean="0">
                <a:solidFill>
                  <a:schemeClr val="bg1"/>
                </a:solidFill>
              </a:rPr>
              <a:t>типу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(</a:t>
            </a:r>
            <a:r>
              <a:rPr lang="uk-UA" sz="3600" b="1" dirty="0">
                <a:solidFill>
                  <a:schemeClr val="bg1"/>
                </a:solidFill>
              </a:rPr>
              <a:t>бібліотека </a:t>
            </a:r>
            <a:r>
              <a:rPr lang="en-US" sz="3600" b="1" dirty="0" err="1">
                <a:solidFill>
                  <a:schemeClr val="bg1"/>
                </a:solidFill>
              </a:rPr>
              <a:t>stdio.h</a:t>
            </a:r>
            <a:r>
              <a:rPr lang="uk-UA" sz="3600" b="1" dirty="0">
                <a:solidFill>
                  <a:schemeClr val="bg1"/>
                </a:solidFill>
              </a:rPr>
              <a:t>)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263352" y="890634"/>
            <a:ext cx="1166529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sz="2200" dirty="0"/>
              <a:t>Структура типу  </a:t>
            </a:r>
            <a:r>
              <a:rPr lang="uk-UA" sz="2200" b="1" dirty="0"/>
              <a:t>FILE</a:t>
            </a:r>
            <a:r>
              <a:rPr lang="uk-UA" sz="2200" dirty="0"/>
              <a:t> оголошена в заголовному файлі </a:t>
            </a:r>
            <a:r>
              <a:rPr lang="uk-UA" sz="2200" b="1" dirty="0" err="1"/>
              <a:t>stdio.h</a:t>
            </a:r>
            <a:r>
              <a:rPr lang="uk-UA" sz="2200" dirty="0"/>
              <a:t> і містить поля, що визначають: </a:t>
            </a:r>
          </a:p>
          <a:p>
            <a:pPr marL="800100" lvl="1" indent="-342900">
              <a:buClr>
                <a:srgbClr val="660033"/>
              </a:buClr>
              <a:buFont typeface="Wingdings" panose="05000000000000000000" pitchFamily="2" charset="2"/>
              <a:buChar char="q"/>
            </a:pPr>
            <a:r>
              <a:rPr lang="uk-UA" sz="2200" dirty="0" smtClean="0"/>
              <a:t>дескриптор файлу, </a:t>
            </a:r>
          </a:p>
          <a:p>
            <a:pPr marL="800100" lvl="1" indent="-342900">
              <a:buClr>
                <a:srgbClr val="660033"/>
              </a:buClr>
              <a:buFont typeface="Wingdings" panose="05000000000000000000" pitchFamily="2" charset="2"/>
              <a:buChar char="q"/>
            </a:pPr>
            <a:r>
              <a:rPr lang="uk-UA" sz="2200" dirty="0" smtClean="0"/>
              <a:t>буфер </a:t>
            </a:r>
            <a:r>
              <a:rPr lang="uk-UA" sz="2200" dirty="0"/>
              <a:t>оперативної пам’яті для передачі даних, </a:t>
            </a:r>
          </a:p>
          <a:p>
            <a:pPr marL="800100" lvl="1" indent="-342900">
              <a:buClr>
                <a:srgbClr val="660033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поточний покажчик на компонент </a:t>
            </a:r>
            <a:r>
              <a:rPr lang="uk-UA" sz="2200" dirty="0"/>
              <a:t>файлу, </a:t>
            </a:r>
            <a:endParaRPr lang="uk-UA" sz="2200" dirty="0"/>
          </a:p>
          <a:p>
            <a:pPr marL="800100" lvl="1" indent="-342900">
              <a:buClr>
                <a:srgbClr val="660033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його статус:</a:t>
            </a:r>
          </a:p>
          <a:p>
            <a:pPr marL="1714500" lvl="3" indent="-342900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sz="2200" dirty="0" smtClean="0"/>
              <a:t>для читання /запису, </a:t>
            </a:r>
          </a:p>
          <a:p>
            <a:pPr marL="1714500" lvl="3" indent="-342900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sz="2200" dirty="0" smtClean="0"/>
              <a:t>тільки </a:t>
            </a:r>
            <a:r>
              <a:rPr lang="uk-UA" sz="2200" dirty="0"/>
              <a:t>для читання, </a:t>
            </a:r>
          </a:p>
          <a:p>
            <a:pPr marL="1714500" lvl="3" indent="-342900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sz="2200" dirty="0"/>
              <a:t>тільки для запису, </a:t>
            </a:r>
          </a:p>
          <a:p>
            <a:pPr marL="1714500" lvl="3" indent="-342900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sz="2200" dirty="0"/>
              <a:t>для додавання тощо. 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3156500"/>
            <a:ext cx="4265660" cy="3463727"/>
          </a:xfrm>
          <a:prstGeom prst="rect">
            <a:avLst/>
          </a:prstGeom>
          <a:solidFill>
            <a:srgbClr val="F0E9FB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524285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" y="20638"/>
            <a:ext cx="12192000" cy="576262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sz="3600" b="1" dirty="0">
                <a:solidFill>
                  <a:schemeClr val="bg1">
                    <a:lumMod val="95000"/>
                  </a:schemeClr>
                </a:solidFill>
              </a:rPr>
              <a:t> Дескриптор</a:t>
            </a:r>
            <a:r>
              <a:rPr lang="uk-UA" sz="3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uk-UA" sz="3600" b="1" dirty="0">
                <a:solidFill>
                  <a:schemeClr val="bg1">
                    <a:lumMod val="95000"/>
                  </a:schemeClr>
                </a:solidFill>
              </a:rPr>
              <a:t>файлу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119337" y="916781"/>
            <a:ext cx="12072663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uk-UA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uk-UA" sz="2200" b="1" i="1" dirty="0">
                <a:solidFill>
                  <a:srgbClr val="000000"/>
                </a:solidFill>
                <a:latin typeface="+mn-lt"/>
              </a:rPr>
              <a:t>Дескриптор</a:t>
            </a:r>
            <a:r>
              <a:rPr lang="uk-UA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uk-UA" sz="2200" b="1" i="1" dirty="0">
                <a:solidFill>
                  <a:srgbClr val="000000"/>
                </a:solidFill>
                <a:latin typeface="+mn-lt"/>
              </a:rPr>
              <a:t>файлу</a:t>
            </a:r>
            <a:r>
              <a:rPr lang="uk-UA" sz="2200" dirty="0">
                <a:solidFill>
                  <a:srgbClr val="000000"/>
                </a:solidFill>
                <a:latin typeface="+mn-lt"/>
              </a:rPr>
              <a:t> — це ідентифікатор, який операційна система задає для його зв’язування з фізичним поданням активних файлів, що обробляються. 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3503712" y="1956593"/>
            <a:ext cx="5616575" cy="3786188"/>
          </a:xfrm>
          <a:prstGeom prst="rect">
            <a:avLst/>
          </a:prstGeom>
          <a:noFill/>
          <a:ln w="9525">
            <a:solidFill>
              <a:srgbClr val="66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2200" dirty="0" err="1"/>
              <a:t>struct</a:t>
            </a:r>
            <a:r>
              <a:rPr lang="ru-RU" sz="2200" dirty="0"/>
              <a:t> _</a:t>
            </a:r>
            <a:r>
              <a:rPr lang="ru-RU" sz="2200" dirty="0" err="1"/>
              <a:t>iobuf</a:t>
            </a:r>
            <a:r>
              <a:rPr lang="ru-RU" sz="2200" dirty="0"/>
              <a:t> {</a:t>
            </a:r>
          </a:p>
          <a:p>
            <a:r>
              <a:rPr lang="ru-RU" sz="2200" dirty="0"/>
              <a:t>        </a:t>
            </a:r>
            <a:r>
              <a:rPr lang="ru-RU" sz="2200" dirty="0" err="1"/>
              <a:t>char</a:t>
            </a:r>
            <a:r>
              <a:rPr lang="ru-RU" sz="2200" dirty="0"/>
              <a:t> *_</a:t>
            </a:r>
            <a:r>
              <a:rPr lang="ru-RU" sz="2200" dirty="0" err="1"/>
              <a:t>ptr</a:t>
            </a:r>
            <a:r>
              <a:rPr lang="ru-RU" sz="2200" dirty="0"/>
              <a:t>; 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9900"/>
                </a:solidFill>
              </a:rPr>
              <a:t>//…</a:t>
            </a:r>
            <a:endParaRPr lang="ru-RU" sz="2200" dirty="0">
              <a:solidFill>
                <a:srgbClr val="009900"/>
              </a:solidFill>
            </a:endParaRPr>
          </a:p>
          <a:p>
            <a:r>
              <a:rPr lang="ru-RU" sz="2200" dirty="0"/>
              <a:t>        </a:t>
            </a:r>
            <a:r>
              <a:rPr lang="ru-RU" sz="2200" dirty="0" err="1"/>
              <a:t>int</a:t>
            </a:r>
            <a:r>
              <a:rPr lang="ru-RU" sz="2200" dirty="0"/>
              <a:t>   _</a:t>
            </a:r>
            <a:r>
              <a:rPr lang="ru-RU" sz="2200" dirty="0" err="1"/>
              <a:t>cnt</a:t>
            </a:r>
            <a:r>
              <a:rPr lang="ru-RU" sz="2200" dirty="0"/>
              <a:t>;</a:t>
            </a:r>
            <a:r>
              <a:rPr lang="en-US" sz="2200" dirty="0"/>
              <a:t>    </a:t>
            </a:r>
            <a:r>
              <a:rPr lang="en-US" sz="2200" dirty="0">
                <a:solidFill>
                  <a:srgbClr val="009900"/>
                </a:solidFill>
              </a:rPr>
              <a:t>//…</a:t>
            </a:r>
            <a:endParaRPr lang="ru-RU" sz="2200" dirty="0">
              <a:solidFill>
                <a:srgbClr val="009900"/>
              </a:solidFill>
            </a:endParaRPr>
          </a:p>
          <a:p>
            <a:r>
              <a:rPr lang="ru-RU" sz="2200" dirty="0"/>
              <a:t>        </a:t>
            </a:r>
            <a:r>
              <a:rPr lang="ru-RU" sz="2200" dirty="0" err="1"/>
              <a:t>char</a:t>
            </a:r>
            <a:r>
              <a:rPr lang="ru-RU" sz="2200" dirty="0"/>
              <a:t> *_</a:t>
            </a:r>
            <a:r>
              <a:rPr lang="ru-RU" sz="2200" dirty="0" err="1"/>
              <a:t>base</a:t>
            </a:r>
            <a:r>
              <a:rPr lang="ru-RU" sz="2200" dirty="0"/>
              <a:t>;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9900"/>
                </a:solidFill>
              </a:rPr>
              <a:t>//…</a:t>
            </a:r>
            <a:endParaRPr lang="ru-RU" sz="2200" dirty="0">
              <a:solidFill>
                <a:srgbClr val="009900"/>
              </a:solidFill>
            </a:endParaRPr>
          </a:p>
          <a:p>
            <a:r>
              <a:rPr lang="ru-RU" sz="2200" dirty="0"/>
              <a:t>        </a:t>
            </a:r>
            <a:r>
              <a:rPr lang="ru-RU" sz="2200" dirty="0" err="1"/>
              <a:t>int</a:t>
            </a:r>
            <a:r>
              <a:rPr lang="ru-RU" sz="2200" dirty="0"/>
              <a:t>   _</a:t>
            </a:r>
            <a:r>
              <a:rPr lang="ru-RU" sz="2200" dirty="0" err="1"/>
              <a:t>flag</a:t>
            </a:r>
            <a:r>
              <a:rPr lang="ru-RU" sz="2200" dirty="0"/>
              <a:t>;</a:t>
            </a:r>
            <a:r>
              <a:rPr lang="en-US" sz="2200" dirty="0"/>
              <a:t>    </a:t>
            </a:r>
            <a:r>
              <a:rPr lang="en-US" sz="2200" dirty="0">
                <a:solidFill>
                  <a:srgbClr val="009900"/>
                </a:solidFill>
              </a:rPr>
              <a:t>//…</a:t>
            </a:r>
            <a:endParaRPr lang="ru-RU" sz="2200" dirty="0">
              <a:solidFill>
                <a:srgbClr val="009900"/>
              </a:solidFill>
            </a:endParaRPr>
          </a:p>
          <a:p>
            <a:r>
              <a:rPr lang="ru-RU" sz="2200" dirty="0"/>
              <a:t>        </a:t>
            </a:r>
            <a:r>
              <a:rPr lang="ru-RU" sz="2200" dirty="0" err="1"/>
              <a:t>int</a:t>
            </a:r>
            <a:r>
              <a:rPr lang="ru-RU" sz="2200" dirty="0"/>
              <a:t>   _</a:t>
            </a:r>
            <a:r>
              <a:rPr lang="ru-RU" sz="2200" dirty="0" err="1"/>
              <a:t>file</a:t>
            </a:r>
            <a:r>
              <a:rPr lang="ru-RU" sz="2200" dirty="0"/>
              <a:t>;</a:t>
            </a:r>
            <a:r>
              <a:rPr lang="en-US" sz="2200" dirty="0"/>
              <a:t>     </a:t>
            </a:r>
            <a:r>
              <a:rPr lang="en-US" sz="2200" dirty="0">
                <a:solidFill>
                  <a:srgbClr val="009900"/>
                </a:solidFill>
              </a:rPr>
              <a:t>//…</a:t>
            </a:r>
            <a:endParaRPr lang="ru-RU" sz="2200" dirty="0">
              <a:solidFill>
                <a:srgbClr val="009900"/>
              </a:solidFill>
            </a:endParaRPr>
          </a:p>
          <a:p>
            <a:r>
              <a:rPr lang="ru-RU" sz="2200" dirty="0"/>
              <a:t>        </a:t>
            </a:r>
            <a:r>
              <a:rPr lang="ru-RU" sz="2200" dirty="0" err="1"/>
              <a:t>int</a:t>
            </a:r>
            <a:r>
              <a:rPr lang="ru-RU" sz="2200" dirty="0"/>
              <a:t>   _</a:t>
            </a:r>
            <a:r>
              <a:rPr lang="ru-RU" sz="2200" dirty="0" err="1"/>
              <a:t>charbuf</a:t>
            </a:r>
            <a:r>
              <a:rPr lang="ru-RU" sz="2200" dirty="0"/>
              <a:t>;</a:t>
            </a:r>
            <a:r>
              <a:rPr lang="en-US" sz="2200" dirty="0"/>
              <a:t>  </a:t>
            </a:r>
            <a:r>
              <a:rPr lang="en-US" sz="2200" dirty="0">
                <a:solidFill>
                  <a:srgbClr val="009900"/>
                </a:solidFill>
              </a:rPr>
              <a:t>//…</a:t>
            </a:r>
            <a:endParaRPr lang="ru-RU" sz="2200" dirty="0">
              <a:solidFill>
                <a:srgbClr val="009900"/>
              </a:solidFill>
            </a:endParaRPr>
          </a:p>
          <a:p>
            <a:r>
              <a:rPr lang="ru-RU" sz="2200" dirty="0"/>
              <a:t>        </a:t>
            </a:r>
            <a:r>
              <a:rPr lang="ru-RU" sz="2200" dirty="0" err="1"/>
              <a:t>int</a:t>
            </a:r>
            <a:r>
              <a:rPr lang="ru-RU" sz="2200" dirty="0"/>
              <a:t>   _</a:t>
            </a:r>
            <a:r>
              <a:rPr lang="ru-RU" sz="2200" dirty="0" err="1"/>
              <a:t>bufsiz</a:t>
            </a:r>
            <a:r>
              <a:rPr lang="ru-RU" sz="2200" dirty="0"/>
              <a:t>;</a:t>
            </a:r>
            <a:r>
              <a:rPr lang="en-US" sz="2200" dirty="0"/>
              <a:t>    </a:t>
            </a:r>
            <a:r>
              <a:rPr lang="en-US" sz="2200" dirty="0">
                <a:solidFill>
                  <a:srgbClr val="009900"/>
                </a:solidFill>
              </a:rPr>
              <a:t>//…</a:t>
            </a:r>
            <a:endParaRPr lang="ru-RU" sz="2200" dirty="0">
              <a:solidFill>
                <a:srgbClr val="009900"/>
              </a:solidFill>
            </a:endParaRPr>
          </a:p>
          <a:p>
            <a:r>
              <a:rPr lang="ru-RU" sz="2200" dirty="0"/>
              <a:t>        </a:t>
            </a:r>
            <a:r>
              <a:rPr lang="ru-RU" sz="2200" dirty="0" err="1"/>
              <a:t>char</a:t>
            </a:r>
            <a:r>
              <a:rPr lang="ru-RU" sz="2200" dirty="0"/>
              <a:t> *_</a:t>
            </a:r>
            <a:r>
              <a:rPr lang="ru-RU" sz="2200" dirty="0" err="1"/>
              <a:t>tmpfname</a:t>
            </a:r>
            <a:r>
              <a:rPr lang="ru-RU" sz="2200" dirty="0"/>
              <a:t>;</a:t>
            </a:r>
            <a:r>
              <a:rPr lang="en-US" sz="2200" dirty="0"/>
              <a:t>   </a:t>
            </a:r>
            <a:r>
              <a:rPr lang="en-US" sz="2200" dirty="0">
                <a:solidFill>
                  <a:srgbClr val="009900"/>
                </a:solidFill>
              </a:rPr>
              <a:t>//…</a:t>
            </a:r>
            <a:endParaRPr lang="ru-RU" sz="2200" dirty="0">
              <a:solidFill>
                <a:srgbClr val="009900"/>
              </a:solidFill>
            </a:endParaRPr>
          </a:p>
          <a:p>
            <a:r>
              <a:rPr lang="ru-RU" sz="2200" dirty="0"/>
              <a:t>        };</a:t>
            </a:r>
          </a:p>
          <a:p>
            <a:r>
              <a:rPr lang="ru-RU" sz="2200" dirty="0" err="1"/>
              <a:t>typedef</a:t>
            </a:r>
            <a:r>
              <a:rPr lang="ru-RU" sz="2200" dirty="0"/>
              <a:t> </a:t>
            </a:r>
            <a:r>
              <a:rPr lang="ru-RU" sz="2200" dirty="0" err="1"/>
              <a:t>struct</a:t>
            </a:r>
            <a:r>
              <a:rPr lang="ru-RU" sz="2200" dirty="0"/>
              <a:t> _</a:t>
            </a:r>
            <a:r>
              <a:rPr lang="ru-RU" sz="2200" dirty="0" err="1"/>
              <a:t>iobuf</a:t>
            </a:r>
            <a:r>
              <a:rPr lang="ru-RU" sz="2200" dirty="0"/>
              <a:t> </a:t>
            </a:r>
            <a:r>
              <a:rPr lang="ru-RU" sz="2200" b="1" dirty="0"/>
              <a:t>FILE</a:t>
            </a:r>
            <a:r>
              <a:rPr lang="ru-RU" sz="2200" dirty="0"/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1581" y="6185340"/>
            <a:ext cx="8273344" cy="36933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00CC"/>
                </a:solidFill>
              </a:rPr>
              <a:t>Завдання для СРС: визначити семантику полів структури </a:t>
            </a:r>
            <a:r>
              <a:rPr lang="en-US" dirty="0" smtClean="0">
                <a:solidFill>
                  <a:srgbClr val="0000CC"/>
                </a:solidFill>
              </a:rPr>
              <a:t>FILE</a:t>
            </a:r>
            <a:endParaRPr lang="ru-RU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12192000" cy="647700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sz="3600" b="1" dirty="0">
                <a:solidFill>
                  <a:schemeClr val="bg1"/>
                </a:solidFill>
              </a:rPr>
              <a:t>Відкриття та закриття файлів</a:t>
            </a:r>
          </a:p>
        </p:txBody>
      </p:sp>
      <p:sp>
        <p:nvSpPr>
          <p:cNvPr id="28675" name="Объект 2"/>
          <p:cNvSpPr>
            <a:spLocks noGrp="1"/>
          </p:cNvSpPr>
          <p:nvPr>
            <p:ph idx="4294967295"/>
          </p:nvPr>
        </p:nvSpPr>
        <p:spPr bwMode="auto">
          <a:xfrm>
            <a:off x="131676" y="850454"/>
            <a:ext cx="11928648" cy="7493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ru-RU" sz="2200" dirty="0" err="1"/>
              <a:t>Фізичний</a:t>
            </a:r>
            <a:r>
              <a:rPr lang="ru-RU" sz="2200" dirty="0"/>
              <a:t> файл, з </a:t>
            </a:r>
            <a:r>
              <a:rPr lang="ru-RU" sz="2200" dirty="0" err="1"/>
              <a:t>яким</a:t>
            </a:r>
            <a:r>
              <a:rPr lang="ru-RU" sz="2200" dirty="0"/>
              <a:t> </a:t>
            </a:r>
            <a:r>
              <a:rPr lang="ru-RU" sz="2200" dirty="0" err="1"/>
              <a:t>зв’язана</a:t>
            </a:r>
            <a:r>
              <a:rPr lang="ru-RU" sz="2200" dirty="0"/>
              <a:t> </a:t>
            </a:r>
            <a:r>
              <a:rPr lang="ru-RU" sz="2200" dirty="0" err="1"/>
              <a:t>файлова</a:t>
            </a:r>
            <a:r>
              <a:rPr lang="ru-RU" sz="2200" dirty="0"/>
              <a:t> </a:t>
            </a:r>
            <a:r>
              <a:rPr lang="ru-RU" sz="2200" dirty="0" err="1"/>
              <a:t>змінна</a:t>
            </a:r>
            <a:r>
              <a:rPr lang="ru-RU" sz="2200" dirty="0"/>
              <a:t>,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перебувати</a:t>
            </a:r>
            <a:r>
              <a:rPr lang="ru-RU" sz="2200" dirty="0"/>
              <a:t> в одному з </a:t>
            </a:r>
            <a:r>
              <a:rPr lang="ru-RU" sz="2200" dirty="0" err="1"/>
              <a:t>перелічених</a:t>
            </a:r>
            <a:r>
              <a:rPr lang="ru-RU" sz="2200" dirty="0"/>
              <a:t> </a:t>
            </a:r>
            <a:r>
              <a:rPr lang="ru-RU" sz="2200" dirty="0" err="1"/>
              <a:t>станів</a:t>
            </a:r>
            <a:r>
              <a:rPr lang="ru-RU" sz="2200" dirty="0"/>
              <a:t>:</a:t>
            </a:r>
            <a:endParaRPr lang="uk-UA" sz="2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66067" y="5833963"/>
            <a:ext cx="9910453" cy="4646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2200" dirty="0">
                <a:latin typeface="+mn-lt"/>
              </a:rPr>
              <a:t>5) </a:t>
            </a:r>
            <a:r>
              <a:rPr lang="ru-RU" sz="2200" b="1" dirty="0" err="1">
                <a:latin typeface="+mn-lt"/>
              </a:rPr>
              <a:t>закритий</a:t>
            </a:r>
            <a:r>
              <a:rPr lang="ru-RU" sz="2200" dirty="0">
                <a:latin typeface="+mn-lt"/>
              </a:rPr>
              <a:t>: </a:t>
            </a:r>
            <a:r>
              <a:rPr lang="ru-RU" sz="2200" dirty="0">
                <a:solidFill>
                  <a:srgbClr val="FF0000"/>
                </a:solidFill>
                <a:latin typeface="+mn-lt"/>
              </a:rPr>
              <a:t>не </a:t>
            </a:r>
            <a:r>
              <a:rPr lang="ru-RU" sz="2200" dirty="0" err="1">
                <a:solidFill>
                  <a:srgbClr val="FF0000"/>
                </a:solidFill>
                <a:latin typeface="+mn-lt"/>
              </a:rPr>
              <a:t>можна</a:t>
            </a:r>
            <a:r>
              <a:rPr lang="ru-RU" sz="2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FF0000"/>
                </a:solidFill>
                <a:latin typeface="+mn-lt"/>
              </a:rPr>
              <a:t>виконувати</a:t>
            </a:r>
            <a:r>
              <a:rPr lang="ru-RU" sz="2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FF0000"/>
                </a:solidFill>
                <a:latin typeface="+mn-lt"/>
              </a:rPr>
              <a:t>жодних</a:t>
            </a:r>
            <a:r>
              <a:rPr lang="ru-RU" sz="2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2200" dirty="0" err="1" smtClean="0">
                <a:solidFill>
                  <a:srgbClr val="FF0000"/>
                </a:solidFill>
                <a:latin typeface="+mn-lt"/>
              </a:rPr>
              <a:t>дій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uk-UA" sz="2200" dirty="0" smtClean="0">
                <a:solidFill>
                  <a:srgbClr val="FF0000"/>
                </a:solidFill>
                <a:latin typeface="+mn-lt"/>
              </a:rPr>
              <a:t> файлом</a:t>
            </a:r>
            <a:r>
              <a:rPr lang="ru-RU" sz="2200" dirty="0" smtClean="0">
                <a:latin typeface="+mn-lt"/>
              </a:rPr>
              <a:t>. </a:t>
            </a:r>
            <a:endParaRPr lang="uk-UA" sz="2200" dirty="0">
              <a:latin typeface="+mn-lt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67408" y="2633719"/>
            <a:ext cx="10297144" cy="91879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2200" dirty="0">
                <a:latin typeface="+mn-lt"/>
              </a:rPr>
              <a:t>2) </a:t>
            </a:r>
            <a:r>
              <a:rPr lang="ru-RU" sz="2200" b="1" dirty="0" err="1">
                <a:latin typeface="+mn-lt"/>
              </a:rPr>
              <a:t>відкритий</a:t>
            </a:r>
            <a:r>
              <a:rPr lang="ru-RU" sz="2200" dirty="0">
                <a:latin typeface="+mn-lt"/>
              </a:rPr>
              <a:t> </a:t>
            </a:r>
            <a:r>
              <a:rPr lang="ru-RU" sz="2200" b="1" dirty="0">
                <a:latin typeface="+mn-lt"/>
              </a:rPr>
              <a:t>для </a:t>
            </a:r>
            <a:r>
              <a:rPr lang="ru-RU" sz="2200" b="1" dirty="0" err="1">
                <a:latin typeface="+mn-lt"/>
              </a:rPr>
              <a:t>читання</a:t>
            </a:r>
            <a:r>
              <a:rPr lang="ru-RU" sz="2200" dirty="0">
                <a:latin typeface="+mn-lt"/>
              </a:rPr>
              <a:t>: </a:t>
            </a:r>
            <a:r>
              <a:rPr lang="ru-RU" sz="2200" dirty="0" err="1">
                <a:latin typeface="+mn-lt"/>
              </a:rPr>
              <a:t>читання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даних</a:t>
            </a:r>
            <a:r>
              <a:rPr lang="ru-RU" sz="2200" dirty="0">
                <a:latin typeface="+mn-lt"/>
              </a:rPr>
              <a:t> з файлу 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дозволено</a:t>
            </a:r>
            <a:r>
              <a:rPr lang="ru-RU" sz="2200" dirty="0">
                <a:latin typeface="+mn-lt"/>
              </a:rPr>
              <a:t>, а </a:t>
            </a:r>
            <a:r>
              <a:rPr lang="ru-RU" sz="2200" dirty="0" err="1">
                <a:latin typeface="+mn-lt"/>
              </a:rPr>
              <a:t>записування</a:t>
            </a:r>
            <a:r>
              <a:rPr lang="ru-RU" sz="2200" dirty="0">
                <a:latin typeface="+mn-lt"/>
              </a:rPr>
              <a:t> до файлу — </a:t>
            </a:r>
            <a:r>
              <a:rPr lang="ru-RU" sz="2200" dirty="0">
                <a:solidFill>
                  <a:srgbClr val="FF0000"/>
                </a:solidFill>
                <a:latin typeface="+mn-lt"/>
              </a:rPr>
              <a:t>заборонено</a:t>
            </a:r>
            <a:r>
              <a:rPr lang="ru-RU" sz="2200" dirty="0">
                <a:latin typeface="+mn-lt"/>
              </a:rPr>
              <a:t>;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67408" y="1664490"/>
            <a:ext cx="10297144" cy="6480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2200" dirty="0">
                <a:latin typeface="+mn-lt"/>
              </a:rPr>
              <a:t>1) </a:t>
            </a:r>
            <a:r>
              <a:rPr lang="ru-RU" sz="2200" b="1" dirty="0" err="1">
                <a:latin typeface="+mn-lt"/>
              </a:rPr>
              <a:t>відкритий</a:t>
            </a:r>
            <a:r>
              <a:rPr lang="ru-RU" sz="2200" dirty="0">
                <a:latin typeface="+mn-lt"/>
              </a:rPr>
              <a:t> </a:t>
            </a:r>
            <a:r>
              <a:rPr lang="ru-RU" sz="2200" b="1" dirty="0">
                <a:latin typeface="+mn-lt"/>
              </a:rPr>
              <a:t>для </a:t>
            </a:r>
            <a:r>
              <a:rPr lang="ru-RU" sz="2200" b="1" dirty="0" err="1">
                <a:latin typeface="+mn-lt"/>
              </a:rPr>
              <a:t>записування</a:t>
            </a:r>
            <a:r>
              <a:rPr lang="ru-RU" sz="2200" dirty="0">
                <a:latin typeface="+mn-lt"/>
              </a:rPr>
              <a:t>: дозволено </a:t>
            </a:r>
            <a:r>
              <a:rPr lang="ru-RU" sz="2200" dirty="0" err="1">
                <a:latin typeface="+mn-lt"/>
              </a:rPr>
              <a:t>лише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записування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даних</a:t>
            </a:r>
            <a:r>
              <a:rPr lang="ru-RU" sz="2200" dirty="0">
                <a:latin typeface="+mn-lt"/>
              </a:rPr>
              <a:t> до файлу;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98329" y="3819009"/>
            <a:ext cx="10153128" cy="7491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2200" dirty="0">
                <a:latin typeface="+mn-lt"/>
              </a:rPr>
              <a:t>3) </a:t>
            </a:r>
            <a:r>
              <a:rPr lang="ru-RU" sz="2200" b="1" dirty="0" err="1">
                <a:latin typeface="+mn-lt"/>
              </a:rPr>
              <a:t>відкритий</a:t>
            </a:r>
            <a:r>
              <a:rPr lang="ru-RU" sz="2200" dirty="0">
                <a:latin typeface="+mn-lt"/>
              </a:rPr>
              <a:t> </a:t>
            </a:r>
            <a:r>
              <a:rPr lang="ru-RU" sz="2200" b="1" dirty="0">
                <a:latin typeface="+mn-lt"/>
              </a:rPr>
              <a:t>для </a:t>
            </a:r>
            <a:r>
              <a:rPr lang="ru-RU" sz="2200" b="1" dirty="0" err="1">
                <a:latin typeface="+mn-lt"/>
              </a:rPr>
              <a:t>читання</a:t>
            </a:r>
            <a:r>
              <a:rPr lang="ru-RU" sz="2200" b="1" dirty="0">
                <a:latin typeface="+mn-lt"/>
              </a:rPr>
              <a:t> й </a:t>
            </a:r>
            <a:r>
              <a:rPr lang="ru-RU" sz="2200" b="1" dirty="0" err="1">
                <a:latin typeface="+mn-lt"/>
              </a:rPr>
              <a:t>записування</a:t>
            </a:r>
            <a:r>
              <a:rPr lang="ru-RU" sz="2200" dirty="0">
                <a:latin typeface="+mn-lt"/>
              </a:rPr>
              <a:t>: 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дозволено</a:t>
            </a:r>
            <a:r>
              <a:rPr lang="ru-RU" sz="2200" dirty="0">
                <a:latin typeface="+mn-lt"/>
              </a:rPr>
              <a:t> і </a:t>
            </a:r>
            <a:r>
              <a:rPr lang="ru-RU" sz="2200" dirty="0" err="1">
                <a:latin typeface="+mn-lt"/>
              </a:rPr>
              <a:t>читання</a:t>
            </a:r>
            <a:r>
              <a:rPr lang="ru-RU" sz="2200" dirty="0">
                <a:latin typeface="+mn-lt"/>
              </a:rPr>
              <a:t>, і </a:t>
            </a:r>
            <a:r>
              <a:rPr lang="ru-RU" sz="2200" dirty="0" err="1">
                <a:latin typeface="+mn-lt"/>
              </a:rPr>
              <a:t>записування</a:t>
            </a:r>
            <a:r>
              <a:rPr lang="ru-RU" sz="2200" dirty="0">
                <a:latin typeface="+mn-lt"/>
              </a:rPr>
              <a:t> до файлу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32531" y="4841001"/>
            <a:ext cx="10118926" cy="720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2200" dirty="0">
                <a:latin typeface="+mn-lt"/>
              </a:rPr>
              <a:t>4) </a:t>
            </a:r>
            <a:r>
              <a:rPr lang="ru-RU" sz="2200" b="1" dirty="0" err="1">
                <a:latin typeface="+mn-lt"/>
              </a:rPr>
              <a:t>відкритий</a:t>
            </a:r>
            <a:r>
              <a:rPr lang="ru-RU" sz="2200" dirty="0">
                <a:latin typeface="+mn-lt"/>
              </a:rPr>
              <a:t> для </a:t>
            </a:r>
            <a:r>
              <a:rPr lang="ru-RU" sz="2200" b="1" dirty="0" err="1">
                <a:latin typeface="+mn-lt"/>
              </a:rPr>
              <a:t>доповнення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новими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записами</a:t>
            </a:r>
            <a:r>
              <a:rPr lang="ru-RU" sz="2200" dirty="0">
                <a:latin typeface="+mn-lt"/>
              </a:rPr>
              <a:t> (записи </a:t>
            </a:r>
            <a:r>
              <a:rPr lang="ru-RU" sz="2200" dirty="0" err="1">
                <a:latin typeface="+mn-lt"/>
              </a:rPr>
              <a:t>додаються</a:t>
            </a:r>
            <a:r>
              <a:rPr lang="ru-RU" sz="2200" dirty="0">
                <a:latin typeface="+mn-lt"/>
              </a:rPr>
              <a:t> у </a:t>
            </a:r>
            <a:r>
              <a:rPr lang="ru-RU" sz="2200" dirty="0" err="1">
                <a:latin typeface="+mn-lt"/>
              </a:rPr>
              <a:t>кінець</a:t>
            </a:r>
            <a:r>
              <a:rPr lang="ru-RU" sz="2200" dirty="0">
                <a:latin typeface="+mn-lt"/>
              </a:rPr>
              <a:t> файлу).</a:t>
            </a:r>
          </a:p>
        </p:txBody>
      </p:sp>
      <p:pic>
        <p:nvPicPr>
          <p:cNvPr id="28691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340" y="4846042"/>
            <a:ext cx="1676090" cy="185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12726" y="89095"/>
            <a:ext cx="1178793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Технологія обробки файлів 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976995" y="986772"/>
            <a:ext cx="7629461" cy="1938992"/>
          </a:xfrm>
          <a:prstGeom prst="rect">
            <a:avLst/>
          </a:prstGeom>
          <a:noFill/>
          <a:ln w="9525">
            <a:solidFill>
              <a:srgbClr val="66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uk-UA" sz="2400" b="1" dirty="0">
                <a:latin typeface="+mn-lt"/>
              </a:rPr>
              <a:t>Етапи обробки </a:t>
            </a:r>
            <a:r>
              <a:rPr lang="uk-UA" sz="2400" b="1" dirty="0">
                <a:latin typeface="+mn-lt"/>
              </a:rPr>
              <a:t>файлу, </a:t>
            </a:r>
            <a:r>
              <a:rPr lang="uk-UA" sz="2400" b="1" dirty="0">
                <a:latin typeface="+mn-lt"/>
              </a:rPr>
              <a:t>що існує</a:t>
            </a:r>
            <a:r>
              <a:rPr lang="uk-UA" sz="2400" dirty="0">
                <a:latin typeface="+mn-lt"/>
              </a:rPr>
              <a:t>:</a:t>
            </a:r>
          </a:p>
          <a:p>
            <a:pPr>
              <a:buFontTx/>
              <a:buAutoNum type="arabicPeriod"/>
            </a:pPr>
            <a:r>
              <a:rPr lang="uk-UA" sz="2400" dirty="0">
                <a:latin typeface="+mn-lt"/>
              </a:rPr>
              <a:t>Відкриття </a:t>
            </a:r>
            <a:r>
              <a:rPr lang="uk-UA" sz="2400" dirty="0">
                <a:latin typeface="+mn-lt"/>
              </a:rPr>
              <a:t>файлу</a:t>
            </a:r>
            <a:endParaRPr lang="uk-UA" sz="2400" dirty="0">
              <a:latin typeface="+mn-lt"/>
            </a:endParaRPr>
          </a:p>
          <a:p>
            <a:pPr>
              <a:buFontTx/>
              <a:buAutoNum type="arabicPeriod"/>
            </a:pPr>
            <a:r>
              <a:rPr lang="uk-UA" sz="2400" dirty="0">
                <a:latin typeface="+mn-lt"/>
              </a:rPr>
              <a:t>Читання даних з </a:t>
            </a:r>
            <a:r>
              <a:rPr lang="uk-UA" sz="2400" dirty="0">
                <a:latin typeface="+mn-lt"/>
              </a:rPr>
              <a:t>файлу в </a:t>
            </a:r>
            <a:r>
              <a:rPr lang="uk-UA" sz="2400" dirty="0">
                <a:latin typeface="+mn-lt"/>
              </a:rPr>
              <a:t>оперативну </a:t>
            </a:r>
            <a:r>
              <a:rPr lang="uk-UA" sz="2400" dirty="0" err="1">
                <a:latin typeface="+mn-lt"/>
              </a:rPr>
              <a:t>пам</a:t>
            </a:r>
            <a:r>
              <a:rPr lang="en-US" sz="2400" dirty="0">
                <a:latin typeface="+mn-lt"/>
              </a:rPr>
              <a:t>’</a:t>
            </a:r>
            <a:r>
              <a:rPr lang="uk-UA" sz="2400" dirty="0">
                <a:latin typeface="+mn-lt"/>
              </a:rPr>
              <a:t>ять</a:t>
            </a:r>
          </a:p>
          <a:p>
            <a:pPr>
              <a:buFontTx/>
              <a:buAutoNum type="arabicPeriod"/>
            </a:pPr>
            <a:r>
              <a:rPr lang="uk-UA" sz="2400" dirty="0">
                <a:latin typeface="+mn-lt"/>
              </a:rPr>
              <a:t>Виконання операцій з прочитаними </a:t>
            </a:r>
            <a:r>
              <a:rPr lang="uk-UA" sz="2400" dirty="0">
                <a:latin typeface="+mn-lt"/>
              </a:rPr>
              <a:t>в пам’ять даними</a:t>
            </a:r>
            <a:endParaRPr lang="uk-UA" sz="2400" dirty="0">
              <a:latin typeface="+mn-lt"/>
            </a:endParaRPr>
          </a:p>
          <a:p>
            <a:pPr>
              <a:buFontTx/>
              <a:buAutoNum type="arabicPeriod"/>
            </a:pPr>
            <a:r>
              <a:rPr lang="uk-UA" sz="2400" dirty="0">
                <a:latin typeface="+mn-lt"/>
              </a:rPr>
              <a:t>Закриття </a:t>
            </a:r>
            <a:r>
              <a:rPr lang="uk-UA" sz="2400" dirty="0">
                <a:latin typeface="+mn-lt"/>
              </a:rPr>
              <a:t>файлу   </a:t>
            </a:r>
            <a:endParaRPr lang="ru-RU" sz="2400" dirty="0">
              <a:latin typeface="+mn-lt"/>
            </a:endParaRPr>
          </a:p>
        </p:txBody>
      </p:sp>
      <p:sp>
        <p:nvSpPr>
          <p:cNvPr id="65550" name="AutoShape 14" descr="9k="/>
          <p:cNvSpPr>
            <a:spLocks noChangeAspect="1" noChangeArrowheads="1"/>
          </p:cNvSpPr>
          <p:nvPr/>
        </p:nvSpPr>
        <p:spPr bwMode="auto">
          <a:xfrm>
            <a:off x="4891089" y="2481264"/>
            <a:ext cx="24098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5552" name="AutoShape 16" descr="9k="/>
          <p:cNvSpPr>
            <a:spLocks noChangeAspect="1" noChangeArrowheads="1"/>
          </p:cNvSpPr>
          <p:nvPr/>
        </p:nvSpPr>
        <p:spPr bwMode="auto">
          <a:xfrm>
            <a:off x="4891089" y="2481264"/>
            <a:ext cx="24098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5554" name="AutoShape 18" descr="9k="/>
          <p:cNvSpPr>
            <a:spLocks noChangeAspect="1" noChangeArrowheads="1"/>
          </p:cNvSpPr>
          <p:nvPr/>
        </p:nvSpPr>
        <p:spPr bwMode="auto">
          <a:xfrm>
            <a:off x="4891089" y="2481264"/>
            <a:ext cx="24098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1703389" y="3284539"/>
            <a:ext cx="8720137" cy="3119437"/>
            <a:chOff x="179388" y="3284538"/>
            <a:chExt cx="8720137" cy="3119437"/>
          </a:xfrm>
        </p:grpSpPr>
        <p:pic>
          <p:nvPicPr>
            <p:cNvPr id="65555" name="Picture 19" descr="ANd9GcTeLUPV1ZKT_lTaZJqWedIduF6Wwtli3qXGFdFt65IOT_gXqD8x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88" y="4076700"/>
              <a:ext cx="1325562" cy="1084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Группа 2"/>
            <p:cNvGrpSpPr/>
            <p:nvPr/>
          </p:nvGrpSpPr>
          <p:grpSpPr>
            <a:xfrm>
              <a:off x="1116013" y="3284538"/>
              <a:ext cx="7783512" cy="3119437"/>
              <a:chOff x="1116013" y="3284538"/>
              <a:chExt cx="7783512" cy="3119437"/>
            </a:xfrm>
          </p:grpSpPr>
          <p:sp>
            <p:nvSpPr>
              <p:cNvPr id="65543" name="AutoShape 7"/>
              <p:cNvSpPr>
                <a:spLocks noChangeArrowheads="1"/>
              </p:cNvSpPr>
              <p:nvPr/>
            </p:nvSpPr>
            <p:spPr bwMode="auto">
              <a:xfrm>
                <a:off x="1547813" y="4005263"/>
                <a:ext cx="1439862" cy="1368425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5544" name="Rectangle 8"/>
              <p:cNvSpPr>
                <a:spLocks noChangeArrowheads="1"/>
              </p:cNvSpPr>
              <p:nvPr/>
            </p:nvSpPr>
            <p:spPr bwMode="auto">
              <a:xfrm>
                <a:off x="5364163" y="4005263"/>
                <a:ext cx="1368425" cy="11525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5545" name="AutoShape 9"/>
              <p:cNvSpPr>
                <a:spLocks noChangeArrowheads="1"/>
              </p:cNvSpPr>
              <p:nvPr/>
            </p:nvSpPr>
            <p:spPr bwMode="auto">
              <a:xfrm>
                <a:off x="3276600" y="4581525"/>
                <a:ext cx="1943100" cy="215900"/>
              </a:xfrm>
              <a:prstGeom prst="rightArrow">
                <a:avLst>
                  <a:gd name="adj1" fmla="val 50000"/>
                  <a:gd name="adj2" fmla="val 225000"/>
                </a:avLst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5546" name="Text Box 10"/>
              <p:cNvSpPr txBox="1">
                <a:spLocks noChangeArrowheads="1"/>
              </p:cNvSpPr>
              <p:nvPr/>
            </p:nvSpPr>
            <p:spPr bwMode="auto">
              <a:xfrm>
                <a:off x="3471863" y="3951288"/>
                <a:ext cx="121379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uk-UA" sz="2400" b="1" dirty="0">
                    <a:solidFill>
                      <a:srgbClr val="FF0000"/>
                    </a:solidFill>
                  </a:rPr>
                  <a:t>читати</a:t>
                </a:r>
                <a:endParaRPr lang="ru-RU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5547" name="Text Box 11"/>
              <p:cNvSpPr txBox="1">
                <a:spLocks noChangeArrowheads="1"/>
              </p:cNvSpPr>
              <p:nvPr/>
            </p:nvSpPr>
            <p:spPr bwMode="auto">
              <a:xfrm>
                <a:off x="1116013" y="3357563"/>
                <a:ext cx="22495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uk-UA" sz="2400"/>
                  <a:t>Файл на диску</a:t>
                </a:r>
                <a:endParaRPr lang="ru-RU" sz="2400"/>
              </a:p>
            </p:txBody>
          </p:sp>
          <p:sp>
            <p:nvSpPr>
              <p:cNvPr id="65548" name="Text Box 12"/>
              <p:cNvSpPr txBox="1">
                <a:spLocks noChangeArrowheads="1"/>
              </p:cNvSpPr>
              <p:nvPr/>
            </p:nvSpPr>
            <p:spPr bwMode="auto">
              <a:xfrm>
                <a:off x="5632450" y="3375025"/>
                <a:ext cx="86201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RAM</a:t>
                </a:r>
                <a:endParaRPr lang="ru-RU" sz="2400"/>
              </a:p>
            </p:txBody>
          </p:sp>
          <p:sp>
            <p:nvSpPr>
              <p:cNvPr id="65556" name="Rectangle 20"/>
              <p:cNvSpPr>
                <a:spLocks noChangeArrowheads="1"/>
              </p:cNvSpPr>
              <p:nvPr/>
            </p:nvSpPr>
            <p:spPr bwMode="auto">
              <a:xfrm>
                <a:off x="7667625" y="4076700"/>
                <a:ext cx="1225550" cy="108108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5557" name="Text Box 21"/>
              <p:cNvSpPr txBox="1">
                <a:spLocks noChangeArrowheads="1"/>
              </p:cNvSpPr>
              <p:nvPr/>
            </p:nvSpPr>
            <p:spPr bwMode="auto">
              <a:xfrm>
                <a:off x="7235825" y="3284538"/>
                <a:ext cx="16637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uk-UA" sz="2400"/>
                  <a:t>Процесор </a:t>
                </a:r>
                <a:endParaRPr lang="ru-RU" sz="2400"/>
              </a:p>
            </p:txBody>
          </p:sp>
          <p:sp>
            <p:nvSpPr>
              <p:cNvPr id="65559" name="AutoShape 23"/>
              <p:cNvSpPr>
                <a:spLocks noChangeArrowheads="1"/>
              </p:cNvSpPr>
              <p:nvPr/>
            </p:nvSpPr>
            <p:spPr bwMode="auto">
              <a:xfrm>
                <a:off x="6732588" y="4292600"/>
                <a:ext cx="935037" cy="73025"/>
              </a:xfrm>
              <a:prstGeom prst="rightArrow">
                <a:avLst>
                  <a:gd name="adj1" fmla="val 50000"/>
                  <a:gd name="adj2" fmla="val 320109"/>
                </a:avLst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5560" name="AutoShape 24"/>
              <p:cNvSpPr>
                <a:spLocks noChangeArrowheads="1"/>
              </p:cNvSpPr>
              <p:nvPr/>
            </p:nvSpPr>
            <p:spPr bwMode="auto">
              <a:xfrm rot="10800000">
                <a:off x="6732588" y="4797425"/>
                <a:ext cx="935037" cy="71438"/>
              </a:xfrm>
              <a:prstGeom prst="rightArrow">
                <a:avLst>
                  <a:gd name="adj1" fmla="val 50000"/>
                  <a:gd name="adj2" fmla="val 327220"/>
                </a:avLst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65562" name="Picture 26" descr="ANd9GcSrBxaC3vZ4soRHQL0hQiwgqfQia237DTM39ozuhjsdKH5TPnUZ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2275" y="5589588"/>
                <a:ext cx="1223963" cy="8143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300914" y="4408488"/>
            <a:ext cx="451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9591676" y="4396859"/>
            <a:ext cx="451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566988" y="0"/>
            <a:ext cx="66087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sz="3600" b="1">
                <a:solidFill>
                  <a:schemeClr val="bg1"/>
                </a:solidFill>
              </a:rPr>
              <a:t>Технологія обробки файлів </a:t>
            </a:r>
            <a:endParaRPr lang="ru-RU" sz="3600" b="1">
              <a:solidFill>
                <a:schemeClr val="bg1"/>
              </a:solidFill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711259" y="1052736"/>
            <a:ext cx="8068619" cy="1938992"/>
          </a:xfrm>
          <a:prstGeom prst="rect">
            <a:avLst/>
          </a:prstGeom>
          <a:noFill/>
          <a:ln w="9525">
            <a:solidFill>
              <a:srgbClr val="66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uk-UA" sz="2400" b="1" dirty="0">
                <a:latin typeface="+mn-lt"/>
              </a:rPr>
              <a:t>Етапи обробки файлів, що створюються:</a:t>
            </a:r>
          </a:p>
          <a:p>
            <a:pPr>
              <a:buFontTx/>
              <a:buAutoNum type="arabicPeriod"/>
            </a:pPr>
            <a:r>
              <a:rPr lang="uk-UA" sz="2400" dirty="0">
                <a:latin typeface="+mn-lt"/>
              </a:rPr>
              <a:t>Відкриття </a:t>
            </a:r>
            <a:r>
              <a:rPr lang="uk-UA" sz="2400" dirty="0">
                <a:latin typeface="+mn-lt"/>
              </a:rPr>
              <a:t>файлу</a:t>
            </a:r>
            <a:endParaRPr lang="uk-UA" sz="2400" dirty="0">
              <a:latin typeface="+mn-lt"/>
            </a:endParaRPr>
          </a:p>
          <a:p>
            <a:pPr>
              <a:buFontTx/>
              <a:buAutoNum type="arabicPeriod"/>
            </a:pPr>
            <a:r>
              <a:rPr lang="uk-UA" sz="2400" dirty="0">
                <a:latin typeface="+mn-lt"/>
              </a:rPr>
              <a:t>Розрахунок </a:t>
            </a:r>
            <a:r>
              <a:rPr lang="uk-UA" sz="2400" dirty="0">
                <a:latin typeface="+mn-lt"/>
              </a:rPr>
              <a:t>значень в пам’яті, </a:t>
            </a:r>
            <a:r>
              <a:rPr lang="uk-UA" sz="2400" dirty="0">
                <a:latin typeface="+mn-lt"/>
              </a:rPr>
              <a:t>що слід записати до файлу </a:t>
            </a:r>
          </a:p>
          <a:p>
            <a:pPr>
              <a:buFontTx/>
              <a:buAutoNum type="arabicPeriod"/>
            </a:pPr>
            <a:r>
              <a:rPr lang="uk-UA" sz="2400" dirty="0">
                <a:latin typeface="+mn-lt"/>
              </a:rPr>
              <a:t>Запис даних до </a:t>
            </a:r>
            <a:r>
              <a:rPr lang="uk-UA" sz="2400" dirty="0">
                <a:latin typeface="+mn-lt"/>
              </a:rPr>
              <a:t>файлу з </a:t>
            </a:r>
            <a:r>
              <a:rPr lang="uk-UA" sz="2400" dirty="0">
                <a:latin typeface="+mn-lt"/>
              </a:rPr>
              <a:t>оперативної </a:t>
            </a:r>
            <a:r>
              <a:rPr lang="uk-UA" sz="2400" dirty="0" err="1">
                <a:latin typeface="+mn-lt"/>
              </a:rPr>
              <a:t>пам</a:t>
            </a:r>
            <a:r>
              <a:rPr lang="en-US" sz="2400" dirty="0">
                <a:latin typeface="+mn-lt"/>
              </a:rPr>
              <a:t>’</a:t>
            </a:r>
            <a:r>
              <a:rPr lang="uk-UA" sz="2400" dirty="0">
                <a:latin typeface="+mn-lt"/>
              </a:rPr>
              <a:t>яті</a:t>
            </a:r>
          </a:p>
          <a:p>
            <a:pPr>
              <a:buFontTx/>
              <a:buAutoNum type="arabicPeriod"/>
            </a:pPr>
            <a:r>
              <a:rPr lang="uk-UA" sz="2400" dirty="0">
                <a:latin typeface="+mn-lt"/>
              </a:rPr>
              <a:t>Закриття </a:t>
            </a:r>
            <a:r>
              <a:rPr lang="uk-UA" sz="2400" dirty="0">
                <a:latin typeface="+mn-lt"/>
              </a:rPr>
              <a:t>файлу   </a:t>
            </a:r>
            <a:endParaRPr lang="ru-RU" sz="2400" dirty="0">
              <a:latin typeface="+mn-lt"/>
            </a:endParaRPr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3071813" y="4005264"/>
            <a:ext cx="1439862" cy="136842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6888164" y="4005264"/>
            <a:ext cx="1368425" cy="11525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ru-RU"/>
          </a:p>
        </p:txBody>
      </p:sp>
      <p:sp>
        <p:nvSpPr>
          <p:cNvPr id="66567" name="AutoShape 7"/>
          <p:cNvSpPr>
            <a:spLocks noChangeArrowheads="1"/>
          </p:cNvSpPr>
          <p:nvPr/>
        </p:nvSpPr>
        <p:spPr bwMode="auto">
          <a:xfrm rot="10800000">
            <a:off x="4800600" y="4581525"/>
            <a:ext cx="1943100" cy="215900"/>
          </a:xfrm>
          <a:prstGeom prst="rightArrow">
            <a:avLst>
              <a:gd name="adj1" fmla="val 50000"/>
              <a:gd name="adj2" fmla="val 225000"/>
            </a:avLst>
          </a:prstGeom>
          <a:solidFill>
            <a:srgbClr val="99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4995864" y="3951288"/>
            <a:ext cx="12464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sz="2400" b="1" dirty="0">
                <a:solidFill>
                  <a:srgbClr val="FF0000"/>
                </a:solidFill>
              </a:rPr>
              <a:t>писати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2711450" y="3357564"/>
            <a:ext cx="22495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sz="2400"/>
              <a:t>Файл на диску</a:t>
            </a:r>
            <a:endParaRPr lang="ru-RU" sz="2400"/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7156451" y="3375025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RAM</a:t>
            </a:r>
            <a:endParaRPr lang="ru-RU" sz="2400"/>
          </a:p>
        </p:txBody>
      </p:sp>
      <p:pic>
        <p:nvPicPr>
          <p:cNvPr id="66572" name="Picture 12" descr="ANd9GcTeLUPV1ZKT_lTaZJqWedIduF6Wwtli3qXGFdFt65IOT_gXqD8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4076701"/>
            <a:ext cx="1325562" cy="108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74" name="AutoShape 14" descr="2Q=="/>
          <p:cNvSpPr>
            <a:spLocks noChangeAspect="1" noChangeArrowheads="1"/>
          </p:cNvSpPr>
          <p:nvPr/>
        </p:nvSpPr>
        <p:spPr bwMode="auto">
          <a:xfrm>
            <a:off x="4786314" y="255746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6576" name="AutoShape 16" descr="2Q=="/>
          <p:cNvSpPr>
            <a:spLocks noChangeAspect="1" noChangeArrowheads="1"/>
          </p:cNvSpPr>
          <p:nvPr/>
        </p:nvSpPr>
        <p:spPr bwMode="auto">
          <a:xfrm>
            <a:off x="4786314" y="255746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6578" name="AutoShape 18" descr="2Q=="/>
          <p:cNvSpPr>
            <a:spLocks noChangeAspect="1" noChangeArrowheads="1"/>
          </p:cNvSpPr>
          <p:nvPr/>
        </p:nvSpPr>
        <p:spPr bwMode="auto">
          <a:xfrm>
            <a:off x="4786314" y="255746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66580" name="Picture 20" descr="ANd9GcSrBxaC3vZ4soRHQL0hQiwgqfQia237DTM39ozuhjsdKH5TPnUZ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6" y="5589589"/>
            <a:ext cx="1223963" cy="81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9191625" y="4076700"/>
            <a:ext cx="1225550" cy="1081088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ru-RU"/>
          </a:p>
        </p:txBody>
      </p:sp>
      <p:sp>
        <p:nvSpPr>
          <p:cNvPr id="66582" name="AutoShape 22"/>
          <p:cNvSpPr>
            <a:spLocks noChangeArrowheads="1"/>
          </p:cNvSpPr>
          <p:nvPr/>
        </p:nvSpPr>
        <p:spPr bwMode="auto">
          <a:xfrm>
            <a:off x="8256589" y="4292601"/>
            <a:ext cx="935037" cy="73025"/>
          </a:xfrm>
          <a:prstGeom prst="rightArrow">
            <a:avLst>
              <a:gd name="adj1" fmla="val 50000"/>
              <a:gd name="adj2" fmla="val 320109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6583" name="AutoShape 23"/>
          <p:cNvSpPr>
            <a:spLocks noChangeArrowheads="1"/>
          </p:cNvSpPr>
          <p:nvPr/>
        </p:nvSpPr>
        <p:spPr bwMode="auto">
          <a:xfrm rot="10800000">
            <a:off x="8256589" y="4797425"/>
            <a:ext cx="935037" cy="71438"/>
          </a:xfrm>
          <a:prstGeom prst="rightArrow">
            <a:avLst>
              <a:gd name="adj1" fmla="val 50000"/>
              <a:gd name="adj2" fmla="val 32722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8759825" y="3284538"/>
            <a:ext cx="166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sz="2400"/>
              <a:t>Процесор </a:t>
            </a:r>
            <a:endParaRPr lang="ru-RU" sz="24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1" y="838995"/>
            <a:ext cx="91439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>
                <a:latin typeface="+mn-lt"/>
              </a:rPr>
              <a:t>Відкриття файлу здійснюється за допомогою функції </a:t>
            </a:r>
            <a:r>
              <a:rPr lang="en-US" sz="2200" b="1" dirty="0" err="1">
                <a:latin typeface="+mn-lt"/>
              </a:rPr>
              <a:t>fopen_s</a:t>
            </a:r>
            <a:r>
              <a:rPr lang="en-US" sz="2200" b="1" dirty="0">
                <a:latin typeface="+mn-lt"/>
              </a:rPr>
              <a:t>().</a:t>
            </a:r>
            <a:r>
              <a:rPr lang="en-US" sz="2200" dirty="0">
                <a:latin typeface="+mn-lt"/>
              </a:rPr>
              <a:t> </a:t>
            </a:r>
            <a:endParaRPr lang="uk-UA" sz="2200" dirty="0">
              <a:latin typeface="+mn-lt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524000" y="1318139"/>
            <a:ext cx="9252520" cy="7427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100" b="1" dirty="0" err="1"/>
              <a:t>errno_t</a:t>
            </a:r>
            <a:r>
              <a:rPr lang="en-US" sz="2100" dirty="0"/>
              <a:t> </a:t>
            </a:r>
            <a:r>
              <a:rPr lang="en-US" sz="2100" b="1" dirty="0" err="1">
                <a:solidFill>
                  <a:srgbClr val="000000"/>
                </a:solidFill>
              </a:rPr>
              <a:t>fopen_s</a:t>
            </a:r>
            <a:r>
              <a:rPr lang="en-US" sz="2100" b="1" dirty="0">
                <a:solidFill>
                  <a:srgbClr val="000000"/>
                </a:solidFill>
              </a:rPr>
              <a:t>(</a:t>
            </a:r>
            <a:r>
              <a:rPr lang="en-US" sz="2100" b="1" dirty="0"/>
              <a:t>FILE** </a:t>
            </a:r>
            <a:r>
              <a:rPr lang="en-US" sz="2100" b="1" dirty="0" err="1"/>
              <a:t>pFile</a:t>
            </a:r>
            <a:r>
              <a:rPr lang="en-US" sz="2100" dirty="0"/>
              <a:t>, </a:t>
            </a:r>
            <a:r>
              <a:rPr lang="en-US" sz="2100" b="1" dirty="0" err="1">
                <a:solidFill>
                  <a:srgbClr val="000000"/>
                </a:solidFill>
              </a:rPr>
              <a:t>const</a:t>
            </a:r>
            <a:r>
              <a:rPr lang="en-US" sz="2100" b="1" dirty="0">
                <a:solidFill>
                  <a:srgbClr val="000000"/>
                </a:solidFill>
              </a:rPr>
              <a:t> </a:t>
            </a:r>
            <a:r>
              <a:rPr lang="en-US" sz="2100" b="1" dirty="0">
                <a:solidFill>
                  <a:srgbClr val="000000"/>
                </a:solidFill>
              </a:rPr>
              <a:t>char *filename, </a:t>
            </a:r>
            <a:r>
              <a:rPr lang="en-US" sz="2100" b="1" dirty="0" err="1">
                <a:solidFill>
                  <a:srgbClr val="000000"/>
                </a:solidFill>
              </a:rPr>
              <a:t>const</a:t>
            </a:r>
            <a:r>
              <a:rPr lang="en-US" sz="2100" b="1" dirty="0">
                <a:solidFill>
                  <a:srgbClr val="000000"/>
                </a:solidFill>
              </a:rPr>
              <a:t> char *mode);</a:t>
            </a:r>
            <a:endParaRPr lang="uk-UA" sz="2100" b="1" dirty="0">
              <a:solidFill>
                <a:srgbClr val="0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3352" y="2060848"/>
            <a:ext cx="118093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+mn-lt"/>
              </a:rPr>
              <a:t>Тут </a:t>
            </a:r>
            <a:r>
              <a:rPr lang="ru-RU" sz="2200" b="1" dirty="0" err="1">
                <a:latin typeface="+mn-lt"/>
              </a:rPr>
              <a:t>filename</a:t>
            </a:r>
            <a:r>
              <a:rPr lang="ru-RU" sz="2200" dirty="0">
                <a:latin typeface="+mn-lt"/>
              </a:rPr>
              <a:t> — </a:t>
            </a:r>
            <a:r>
              <a:rPr lang="ru-RU" sz="2200" dirty="0" err="1">
                <a:latin typeface="+mn-lt"/>
              </a:rPr>
              <a:t>рядковий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вираз</a:t>
            </a:r>
            <a:r>
              <a:rPr lang="ru-RU" sz="2200" dirty="0">
                <a:latin typeface="+mn-lt"/>
              </a:rPr>
              <a:t>, </a:t>
            </a:r>
            <a:r>
              <a:rPr lang="ru-RU" sz="2200" dirty="0" err="1">
                <a:latin typeface="+mn-lt"/>
              </a:rPr>
              <a:t>значенням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якого</a:t>
            </a:r>
            <a:r>
              <a:rPr lang="ru-RU" sz="2200" dirty="0">
                <a:latin typeface="+mn-lt"/>
              </a:rPr>
              <a:t> є </a:t>
            </a:r>
            <a:r>
              <a:rPr lang="ru-RU" sz="2200" dirty="0" err="1">
                <a:latin typeface="+mn-lt"/>
              </a:rPr>
              <a:t>специфікація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фізичного</a:t>
            </a:r>
            <a:r>
              <a:rPr lang="ru-RU" sz="2200" dirty="0">
                <a:latin typeface="+mn-lt"/>
              </a:rPr>
              <a:t> файлу: </a:t>
            </a:r>
            <a:endParaRPr lang="uk-UA" sz="2200" dirty="0">
              <a:latin typeface="+mn-lt"/>
            </a:endParaRPr>
          </a:p>
        </p:txBody>
      </p:sp>
      <p:sp>
        <p:nvSpPr>
          <p:cNvPr id="29708" name="Заголовок 1"/>
          <p:cNvSpPr>
            <a:spLocks/>
          </p:cNvSpPr>
          <p:nvPr/>
        </p:nvSpPr>
        <p:spPr bwMode="auto">
          <a:xfrm>
            <a:off x="2424114" y="0"/>
            <a:ext cx="6994525" cy="647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sz="3600" b="1">
                <a:solidFill>
                  <a:schemeClr val="bg1"/>
                </a:solidFill>
              </a:rPr>
              <a:t>Відкриття та закриття файлів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1537219" y="3647719"/>
            <a:ext cx="10369152" cy="738664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sz="2100" dirty="0">
                <a:solidFill>
                  <a:srgbClr val="0000CC"/>
                </a:solidFill>
                <a:latin typeface="+mn-lt"/>
              </a:rPr>
              <a:t>Якщо в </a:t>
            </a:r>
            <a:r>
              <a:rPr lang="uk-UA" sz="2100" dirty="0">
                <a:solidFill>
                  <a:srgbClr val="0000CC"/>
                </a:solidFill>
                <a:latin typeface="+mn-lt"/>
              </a:rPr>
              <a:t>специфікації файлу не </a:t>
            </a:r>
            <a:r>
              <a:rPr lang="uk-UA" sz="2100" dirty="0">
                <a:solidFill>
                  <a:srgbClr val="0000CC"/>
                </a:solidFill>
                <a:latin typeface="+mn-lt"/>
              </a:rPr>
              <a:t>вказаний маршрут, пошук </a:t>
            </a:r>
            <a:r>
              <a:rPr lang="uk-UA" sz="2100" dirty="0">
                <a:solidFill>
                  <a:srgbClr val="0000CC"/>
                </a:solidFill>
                <a:latin typeface="+mn-lt"/>
              </a:rPr>
              <a:t>файлу здійснюється </a:t>
            </a:r>
            <a:r>
              <a:rPr lang="uk-UA" sz="2100" dirty="0">
                <a:solidFill>
                  <a:srgbClr val="0000CC"/>
                </a:solidFill>
                <a:latin typeface="+mn-lt"/>
              </a:rPr>
              <a:t>в </a:t>
            </a:r>
            <a:r>
              <a:rPr lang="uk-UA" sz="2100" b="1" dirty="0">
                <a:solidFill>
                  <a:srgbClr val="0000CC"/>
                </a:solidFill>
                <a:latin typeface="+mn-lt"/>
              </a:rPr>
              <a:t>поточному каталозі.</a:t>
            </a:r>
            <a:r>
              <a:rPr lang="uk-UA" sz="2100" dirty="0">
                <a:solidFill>
                  <a:srgbClr val="0000CC"/>
                </a:solidFill>
                <a:latin typeface="+mn-lt"/>
              </a:rPr>
              <a:t> </a:t>
            </a:r>
            <a:endParaRPr lang="ru-RU" sz="21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1557070" y="4544518"/>
            <a:ext cx="10369152" cy="738664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dist="89803" dir="18900000" algn="ctr" rotWithShape="0">
              <a:srgbClr val="FF0000"/>
            </a:outerShdw>
          </a:effectLst>
        </p:spPr>
        <p:txBody>
          <a:bodyPr wrap="square">
            <a:spAutoFit/>
          </a:bodyPr>
          <a:lstStyle/>
          <a:p>
            <a:r>
              <a:rPr lang="uk-UA" sz="2100" dirty="0">
                <a:latin typeface="+mn-lt"/>
              </a:rPr>
              <a:t>Якщо </a:t>
            </a:r>
            <a:r>
              <a:rPr lang="uk-UA" sz="2100" dirty="0">
                <a:latin typeface="+mn-lt"/>
              </a:rPr>
              <a:t>специфікація файлу задається </a:t>
            </a:r>
            <a:r>
              <a:rPr lang="uk-UA" sz="2100" dirty="0">
                <a:latin typeface="+mn-lt"/>
              </a:rPr>
              <a:t>порожнім рядком, то покажчик на файл приймає значення </a:t>
            </a:r>
            <a:r>
              <a:rPr lang="uk-UA" sz="2100" b="1" dirty="0">
                <a:latin typeface="+mn-lt"/>
              </a:rPr>
              <a:t>NULL</a:t>
            </a:r>
            <a:r>
              <a:rPr lang="uk-UA" sz="2100" dirty="0">
                <a:latin typeface="+mn-lt"/>
              </a:rPr>
              <a:t> і подальша робота з файлом </a:t>
            </a:r>
            <a:r>
              <a:rPr lang="uk-UA" sz="2100" b="1" dirty="0">
                <a:latin typeface="+mn-lt"/>
              </a:rPr>
              <a:t>неможлива</a:t>
            </a:r>
            <a:endParaRPr lang="ru-RU" sz="2100" b="1" dirty="0">
              <a:latin typeface="+mn-lt"/>
            </a:endParaRPr>
          </a:p>
        </p:txBody>
      </p:sp>
      <p:graphicFrame>
        <p:nvGraphicFramePr>
          <p:cNvPr id="297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25869"/>
              </p:ext>
            </p:extLst>
          </p:nvPr>
        </p:nvGraphicFramePr>
        <p:xfrm>
          <a:off x="768916" y="4791446"/>
          <a:ext cx="375299" cy="402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7" name="Точечный рисунок" r:id="rId3" imgW="257007" imgH="276117" progId="Paint.Picture">
                  <p:embed/>
                </p:oleObj>
              </mc:Choice>
              <mc:Fallback>
                <p:oleObj name="Точечный рисунок" r:id="rId3" imgW="257007" imgH="276117" progId="Paint.Picture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DFEFE"/>
                          </a:clrFrom>
                          <a:clrTo>
                            <a:srgbClr val="FD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16" y="4791446"/>
                        <a:ext cx="375299" cy="402803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980194"/>
              </p:ext>
            </p:extLst>
          </p:nvPr>
        </p:nvGraphicFramePr>
        <p:xfrm>
          <a:off x="263352" y="3540728"/>
          <a:ext cx="1105779" cy="83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8" name="Точечный рисунок" r:id="rId5" imgW="1609524" imgH="1409897" progId="PBrush">
                  <p:embed/>
                </p:oleObj>
              </mc:Choice>
              <mc:Fallback>
                <p:oleObj name="Точечный рисунок" r:id="rId5" imgW="1609524" imgH="1409897" progId="PBrush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52" y="3540728"/>
                        <a:ext cx="1105779" cy="832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557070" y="5479710"/>
            <a:ext cx="10369152" cy="738664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dist="89803" dir="18900000" algn="ctr" rotWithShape="0">
              <a:srgbClr val="FF0000"/>
            </a:outerShdw>
          </a:effectLst>
        </p:spPr>
        <p:txBody>
          <a:bodyPr wrap="square">
            <a:spAutoFit/>
          </a:bodyPr>
          <a:lstStyle/>
          <a:p>
            <a:r>
              <a:rPr lang="uk-UA" sz="2100" smtClean="0">
                <a:latin typeface="+mn-lt"/>
              </a:rPr>
              <a:t>Якщо в специфікації файлу записаний символ </a:t>
            </a:r>
            <a:r>
              <a:rPr lang="en-US" sz="2100" b="1" smtClean="0">
                <a:solidFill>
                  <a:srgbClr val="C00000"/>
                </a:solidFill>
                <a:latin typeface="+mn-lt"/>
              </a:rPr>
              <a:t>‘\</a:t>
            </a:r>
            <a:r>
              <a:rPr lang="en-US" sz="2100" smtClean="0">
                <a:latin typeface="+mn-lt"/>
              </a:rPr>
              <a:t>’</a:t>
            </a:r>
            <a:r>
              <a:rPr lang="uk-UA" sz="2100" smtClean="0">
                <a:latin typeface="+mn-lt"/>
              </a:rPr>
              <a:t>, а не подвійний </a:t>
            </a:r>
            <a:r>
              <a:rPr lang="en-US" sz="2100" b="1" smtClean="0">
                <a:solidFill>
                  <a:srgbClr val="C00000"/>
                </a:solidFill>
                <a:latin typeface="+mn-lt"/>
              </a:rPr>
              <a:t>”\\</a:t>
            </a:r>
            <a:r>
              <a:rPr lang="en-US" sz="2100" smtClean="0">
                <a:latin typeface="+mn-lt"/>
              </a:rPr>
              <a:t>” , </a:t>
            </a:r>
            <a:r>
              <a:rPr lang="uk-UA" sz="2100" smtClean="0">
                <a:latin typeface="+mn-lt"/>
              </a:rPr>
              <a:t>то компілятор сприймає його як </a:t>
            </a:r>
            <a:r>
              <a:rPr lang="en-US" sz="2100" smtClean="0">
                <a:latin typeface="+mn-lt"/>
              </a:rPr>
              <a:t>ESC</a:t>
            </a:r>
            <a:r>
              <a:rPr lang="uk-UA" sz="2100" smtClean="0">
                <a:latin typeface="+mn-lt"/>
              </a:rPr>
              <a:t> послідовність, а не як ім’я файлу. </a:t>
            </a:r>
            <a:endParaRPr lang="ru-RU" sz="2100" b="1" dirty="0">
              <a:latin typeface="+mn-lt"/>
            </a:endParaRPr>
          </a:p>
        </p:txBody>
      </p:sp>
      <p:graphicFrame>
        <p:nvGraphicFramePr>
          <p:cNvPr id="1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26587"/>
              </p:ext>
            </p:extLst>
          </p:nvPr>
        </p:nvGraphicFramePr>
        <p:xfrm>
          <a:off x="733146" y="5612552"/>
          <a:ext cx="481163" cy="51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9" name="Точечный рисунок" r:id="rId7" imgW="257007" imgH="276117" progId="Paint.Picture">
                  <p:embed/>
                </p:oleObj>
              </mc:Choice>
              <mc:Fallback>
                <p:oleObj name="Точечный рисунок" r:id="rId7" imgW="257007" imgH="2761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DFEFE"/>
                          </a:clrFrom>
                          <a:clrTo>
                            <a:srgbClr val="FD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46" y="5612552"/>
                        <a:ext cx="481163" cy="516426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Скругленный прямоугольник 15"/>
          <p:cNvSpPr/>
          <p:nvPr/>
        </p:nvSpPr>
        <p:spPr>
          <a:xfrm>
            <a:off x="2927648" y="2622005"/>
            <a:ext cx="6840760" cy="7427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 dirty="0"/>
              <a:t>“</a:t>
            </a:r>
            <a:r>
              <a:rPr lang="uk-UA" sz="2000" b="1" dirty="0"/>
              <a:t>Диск:\</a:t>
            </a:r>
            <a:r>
              <a:rPr lang="en-US" sz="2000" b="1" dirty="0"/>
              <a:t>\</a:t>
            </a:r>
            <a:r>
              <a:rPr lang="uk-UA" sz="2000" b="1" dirty="0"/>
              <a:t>каталог\</a:t>
            </a:r>
            <a:r>
              <a:rPr lang="en-US" sz="2000" b="1" dirty="0"/>
              <a:t>\</a:t>
            </a:r>
            <a:r>
              <a:rPr lang="uk-UA" sz="2000" b="1" dirty="0" err="1"/>
              <a:t>ім</a:t>
            </a:r>
            <a:r>
              <a:rPr lang="en-US" sz="2000" b="1" dirty="0"/>
              <a:t>’</a:t>
            </a:r>
            <a:r>
              <a:rPr lang="uk-UA" sz="2000" b="1" dirty="0" err="1"/>
              <a:t>я.розширення</a:t>
            </a:r>
            <a:r>
              <a:rPr lang="en-US" sz="2000" b="1" dirty="0"/>
              <a:t>”</a:t>
            </a:r>
            <a:endParaRPr lang="ru-RU" sz="2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7570" y="6299871"/>
            <a:ext cx="119744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200" dirty="0">
                <a:latin typeface="+mn-lt"/>
              </a:rPr>
              <a:t>https://docs.microsoft.com/en-us/cpp/c-runtime-library/reference/fopen-s-wfopen-s?redirectedfrom=MSDN&amp;view=msvc-160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Заголовок 1"/>
          <p:cNvSpPr>
            <a:spLocks/>
          </p:cNvSpPr>
          <p:nvPr/>
        </p:nvSpPr>
        <p:spPr bwMode="auto">
          <a:xfrm>
            <a:off x="2424114" y="0"/>
            <a:ext cx="6994525" cy="647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sz="3600" b="1">
                <a:solidFill>
                  <a:schemeClr val="bg1"/>
                </a:solidFill>
              </a:rPr>
              <a:t>Відкриття та закриття файлів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119336" y="1150005"/>
            <a:ext cx="12072664" cy="46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ru-RU" sz="2200" dirty="0">
                <a:latin typeface="+mn-lt"/>
              </a:rPr>
              <a:t>П</a:t>
            </a:r>
            <a:r>
              <a:rPr lang="uk-UA" sz="2200" dirty="0" err="1">
                <a:latin typeface="+mn-lt"/>
              </a:rPr>
              <a:t>араметр</a:t>
            </a:r>
            <a:r>
              <a:rPr lang="uk-UA" sz="2200" dirty="0">
                <a:latin typeface="+mn-lt"/>
              </a:rPr>
              <a:t> </a:t>
            </a:r>
            <a:r>
              <a:rPr lang="en-US" sz="2200" b="1" dirty="0">
                <a:latin typeface="+mn-lt"/>
              </a:rPr>
              <a:t>mode</a:t>
            </a:r>
            <a:r>
              <a:rPr lang="en-US" sz="2200" dirty="0">
                <a:latin typeface="+mn-lt"/>
              </a:rPr>
              <a:t> </a:t>
            </a:r>
            <a:r>
              <a:rPr lang="uk-UA" sz="2200" dirty="0">
                <a:latin typeface="+mn-lt"/>
              </a:rPr>
              <a:t>функції </a:t>
            </a:r>
            <a:r>
              <a:rPr lang="uk-UA" sz="2200" b="1" dirty="0" err="1">
                <a:latin typeface="+mn-lt"/>
              </a:rPr>
              <a:t>fopen</a:t>
            </a:r>
            <a:r>
              <a:rPr lang="en-US" sz="2200" b="1" dirty="0">
                <a:latin typeface="+mn-lt"/>
              </a:rPr>
              <a:t>_s</a:t>
            </a:r>
            <a:r>
              <a:rPr lang="uk-UA" sz="2200" b="1" dirty="0">
                <a:latin typeface="+mn-lt"/>
              </a:rPr>
              <a:t>() </a:t>
            </a:r>
            <a:r>
              <a:rPr lang="uk-UA" sz="2200" dirty="0">
                <a:latin typeface="+mn-lt"/>
              </a:rPr>
              <a:t>задає </a:t>
            </a:r>
            <a:r>
              <a:rPr lang="uk-UA" sz="2200" b="1" dirty="0">
                <a:latin typeface="+mn-lt"/>
              </a:rPr>
              <a:t>режим доступу</a:t>
            </a:r>
            <a:r>
              <a:rPr lang="uk-UA" sz="2200" dirty="0">
                <a:latin typeface="+mn-lt"/>
              </a:rPr>
              <a:t> до </a:t>
            </a:r>
            <a:r>
              <a:rPr lang="uk-UA" sz="2200" dirty="0">
                <a:latin typeface="+mn-lt"/>
              </a:rPr>
              <a:t>файлу та </a:t>
            </a:r>
            <a:r>
              <a:rPr lang="uk-UA" sz="2200" dirty="0">
                <a:latin typeface="+mn-lt"/>
              </a:rPr>
              <a:t>може приймати такі значення: </a:t>
            </a:r>
          </a:p>
          <a:p>
            <a:endParaRPr lang="uk-UA" sz="2200" dirty="0">
              <a:latin typeface="+mn-lt"/>
            </a:endParaRPr>
          </a:p>
          <a:p>
            <a:pPr lvl="1"/>
            <a:r>
              <a:rPr lang="uk-UA" sz="2300" b="1" dirty="0">
                <a:solidFill>
                  <a:srgbClr val="660033"/>
                </a:solidFill>
                <a:latin typeface="+mn-lt"/>
              </a:rPr>
              <a:t>"r"  </a:t>
            </a:r>
            <a:r>
              <a:rPr lang="uk-UA" sz="2300" dirty="0">
                <a:solidFill>
                  <a:srgbClr val="660033"/>
                </a:solidFill>
                <a:latin typeface="+mn-lt"/>
              </a:rPr>
              <a:t>—  відкрити файл для читання; </a:t>
            </a:r>
          </a:p>
          <a:p>
            <a:pPr lvl="1"/>
            <a:r>
              <a:rPr lang="uk-UA" sz="2300" b="1" dirty="0">
                <a:solidFill>
                  <a:srgbClr val="660033"/>
                </a:solidFill>
                <a:latin typeface="+mn-lt"/>
              </a:rPr>
              <a:t>"w" </a:t>
            </a:r>
            <a:r>
              <a:rPr lang="uk-UA" sz="2300" dirty="0">
                <a:solidFill>
                  <a:srgbClr val="660033"/>
                </a:solidFill>
                <a:latin typeface="+mn-lt"/>
              </a:rPr>
              <a:t>—  створити новий файл для запису;    </a:t>
            </a:r>
          </a:p>
          <a:p>
            <a:pPr lvl="1"/>
            <a:r>
              <a:rPr lang="uk-UA" sz="2300" b="1" dirty="0">
                <a:solidFill>
                  <a:srgbClr val="660033"/>
                </a:solidFill>
                <a:latin typeface="+mn-lt"/>
              </a:rPr>
              <a:t>"a" </a:t>
            </a:r>
            <a:r>
              <a:rPr lang="uk-UA" sz="2300" dirty="0">
                <a:solidFill>
                  <a:srgbClr val="660033"/>
                </a:solidFill>
                <a:latin typeface="+mn-lt"/>
              </a:rPr>
              <a:t>— відкрити файл для додавання даних у кінець </a:t>
            </a:r>
            <a:r>
              <a:rPr lang="uk-UA" sz="2300" dirty="0">
                <a:solidFill>
                  <a:srgbClr val="660033"/>
                </a:solidFill>
                <a:latin typeface="+mn-lt"/>
              </a:rPr>
              <a:t>файлу або </a:t>
            </a:r>
            <a:r>
              <a:rPr lang="uk-UA" sz="2300" dirty="0">
                <a:solidFill>
                  <a:srgbClr val="660033"/>
                </a:solidFill>
                <a:latin typeface="+mn-lt"/>
              </a:rPr>
              <a:t>створити новий файл, якщо він не існує; </a:t>
            </a:r>
          </a:p>
          <a:p>
            <a:pPr lvl="1"/>
            <a:r>
              <a:rPr lang="uk-UA" sz="2300" b="1" dirty="0">
                <a:solidFill>
                  <a:srgbClr val="660033"/>
                </a:solidFill>
                <a:latin typeface="+mn-lt"/>
              </a:rPr>
              <a:t>"r+" </a:t>
            </a:r>
            <a:r>
              <a:rPr lang="uk-UA" sz="2300" dirty="0">
                <a:solidFill>
                  <a:srgbClr val="660033"/>
                </a:solidFill>
                <a:latin typeface="+mn-lt"/>
              </a:rPr>
              <a:t>— відкрити існуючий файл для читання та запису; </a:t>
            </a:r>
          </a:p>
          <a:p>
            <a:pPr lvl="1"/>
            <a:r>
              <a:rPr lang="uk-UA" sz="2300" b="1" dirty="0">
                <a:solidFill>
                  <a:srgbClr val="660033"/>
                </a:solidFill>
                <a:latin typeface="+mn-lt"/>
              </a:rPr>
              <a:t>"w+" </a:t>
            </a:r>
            <a:r>
              <a:rPr lang="uk-UA" sz="2300" dirty="0">
                <a:solidFill>
                  <a:srgbClr val="660033"/>
                </a:solidFill>
                <a:latin typeface="+mn-lt"/>
              </a:rPr>
              <a:t>—  створити новий файл для запису та читання;</a:t>
            </a:r>
          </a:p>
          <a:p>
            <a:pPr lvl="1"/>
            <a:r>
              <a:rPr lang="uk-UA" sz="2300" b="1" dirty="0">
                <a:solidFill>
                  <a:srgbClr val="660033"/>
                </a:solidFill>
                <a:latin typeface="+mn-lt"/>
              </a:rPr>
              <a:t>"a+" </a:t>
            </a:r>
            <a:r>
              <a:rPr lang="uk-UA" sz="2300" dirty="0">
                <a:solidFill>
                  <a:srgbClr val="660033"/>
                </a:solidFill>
                <a:latin typeface="+mn-lt"/>
              </a:rPr>
              <a:t>—  відкрити файл в режимі читання та запису для</a:t>
            </a:r>
            <a:r>
              <a:rPr lang="uk-UA" sz="2300" dirty="0">
                <a:latin typeface="+mn-lt"/>
              </a:rPr>
              <a:t> </a:t>
            </a:r>
            <a:r>
              <a:rPr lang="uk-UA" sz="2300" dirty="0">
                <a:solidFill>
                  <a:srgbClr val="660033"/>
                </a:solidFill>
                <a:latin typeface="+mn-lt"/>
              </a:rPr>
              <a:t>додавання нових даних в кінець </a:t>
            </a:r>
            <a:r>
              <a:rPr lang="uk-UA" sz="2300" dirty="0">
                <a:solidFill>
                  <a:srgbClr val="660033"/>
                </a:solidFill>
                <a:latin typeface="+mn-lt"/>
              </a:rPr>
              <a:t>файлу або </a:t>
            </a:r>
            <a:r>
              <a:rPr lang="uk-UA" sz="2300" dirty="0">
                <a:solidFill>
                  <a:srgbClr val="660033"/>
                </a:solidFill>
                <a:latin typeface="+mn-lt"/>
              </a:rPr>
              <a:t>створити новий файл, якщо він не існує.</a:t>
            </a:r>
            <a:r>
              <a:rPr lang="uk-UA" sz="2300" dirty="0">
                <a:latin typeface="+mn-lt"/>
              </a:rPr>
              <a:t> </a:t>
            </a:r>
          </a:p>
          <a:p>
            <a:pPr lvl="1"/>
            <a:endParaRPr lang="uk-UA" sz="2300" dirty="0">
              <a:latin typeface="+mn-lt"/>
            </a:endParaRPr>
          </a:p>
          <a:p>
            <a:r>
              <a:rPr lang="uk-UA" sz="2200" dirty="0">
                <a:latin typeface="+mn-lt"/>
              </a:rPr>
              <a:t>В рядок, що є значенням режиму доступу, можна включити символ </a:t>
            </a:r>
            <a:r>
              <a:rPr lang="uk-UA" sz="2200" b="1" dirty="0">
                <a:solidFill>
                  <a:srgbClr val="660033"/>
                </a:solidFill>
                <a:latin typeface="+mn-lt"/>
              </a:rPr>
              <a:t>t</a:t>
            </a:r>
            <a:r>
              <a:rPr lang="uk-UA" sz="2200" b="1" dirty="0">
                <a:latin typeface="+mn-lt"/>
              </a:rPr>
              <a:t> </a:t>
            </a:r>
            <a:r>
              <a:rPr lang="uk-UA" sz="2200" dirty="0">
                <a:latin typeface="+mn-lt"/>
              </a:rPr>
              <a:t>для відкриття </a:t>
            </a:r>
            <a:r>
              <a:rPr lang="uk-UA" sz="2200" dirty="0">
                <a:latin typeface="+mn-lt"/>
              </a:rPr>
              <a:t>файлу для </a:t>
            </a:r>
            <a:r>
              <a:rPr lang="uk-UA" sz="2200" dirty="0">
                <a:latin typeface="+mn-lt"/>
              </a:rPr>
              <a:t>текстової обробки та символ </a:t>
            </a:r>
            <a:r>
              <a:rPr lang="uk-UA" sz="2200" b="1" dirty="0">
                <a:solidFill>
                  <a:srgbClr val="660033"/>
                </a:solidFill>
                <a:latin typeface="+mn-lt"/>
              </a:rPr>
              <a:t>b </a:t>
            </a:r>
            <a:r>
              <a:rPr lang="uk-UA" sz="2200" dirty="0">
                <a:latin typeface="+mn-lt"/>
              </a:rPr>
              <a:t>для відкриття </a:t>
            </a:r>
            <a:r>
              <a:rPr lang="uk-UA" sz="2200" dirty="0">
                <a:latin typeface="+mn-lt"/>
              </a:rPr>
              <a:t>файлу в </a:t>
            </a:r>
            <a:r>
              <a:rPr lang="uk-UA" sz="2200" dirty="0">
                <a:latin typeface="+mn-lt"/>
              </a:rPr>
              <a:t>бінарному режимі. </a:t>
            </a:r>
            <a:endParaRPr lang="ru-RU" sz="2200" dirty="0">
              <a:latin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628205" y="1484560"/>
            <a:ext cx="7848600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err="1">
                <a:latin typeface="+mn-lt"/>
              </a:rPr>
              <a:t>Файли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закриваються</a:t>
            </a:r>
            <a:r>
              <a:rPr lang="ru-RU" sz="2400" dirty="0">
                <a:latin typeface="+mn-lt"/>
              </a:rPr>
              <a:t> за </a:t>
            </a:r>
            <a:r>
              <a:rPr lang="ru-RU" sz="2400" dirty="0" err="1">
                <a:latin typeface="+mn-lt"/>
              </a:rPr>
              <a:t>допомогою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функції</a:t>
            </a:r>
            <a:r>
              <a:rPr lang="ru-RU" sz="2400" dirty="0">
                <a:latin typeface="+mn-lt"/>
              </a:rPr>
              <a:t> </a:t>
            </a:r>
            <a:r>
              <a:rPr lang="ru-RU" sz="2400" b="1" dirty="0" err="1">
                <a:latin typeface="+mn-lt"/>
              </a:rPr>
              <a:t>fclose</a:t>
            </a:r>
            <a:r>
              <a:rPr lang="ru-RU" sz="2400" b="1" dirty="0">
                <a:latin typeface="+mn-lt"/>
              </a:rPr>
              <a:t>():</a:t>
            </a:r>
            <a:r>
              <a:rPr lang="ru-RU" sz="2400" dirty="0">
                <a:latin typeface="+mn-lt"/>
              </a:rPr>
              <a:t> </a:t>
            </a:r>
          </a:p>
        </p:txBody>
      </p:sp>
      <p:sp>
        <p:nvSpPr>
          <p:cNvPr id="67592" name="Заголовок 1"/>
          <p:cNvSpPr>
            <a:spLocks/>
          </p:cNvSpPr>
          <p:nvPr/>
        </p:nvSpPr>
        <p:spPr bwMode="auto">
          <a:xfrm>
            <a:off x="2424114" y="0"/>
            <a:ext cx="6994525" cy="647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sz="3600" b="1">
                <a:solidFill>
                  <a:schemeClr val="bg1"/>
                </a:solidFill>
              </a:rPr>
              <a:t>Відкриття та закриття файлів</a:t>
            </a:r>
          </a:p>
        </p:txBody>
      </p:sp>
      <p:grpSp>
        <p:nvGrpSpPr>
          <p:cNvPr id="67593" name="Group 9"/>
          <p:cNvGrpSpPr>
            <a:grpSpLocks/>
          </p:cNvGrpSpPr>
          <p:nvPr/>
        </p:nvGrpSpPr>
        <p:grpSpPr bwMode="auto">
          <a:xfrm>
            <a:off x="2711624" y="2483098"/>
            <a:ext cx="6447682" cy="920750"/>
            <a:chOff x="90" y="2629"/>
            <a:chExt cx="4901" cy="580"/>
          </a:xfrm>
        </p:grpSpPr>
        <p:pic>
          <p:nvPicPr>
            <p:cNvPr id="67594" name="Скругленный прямоугольник 4"/>
            <p:cNvPicPr>
              <a:picLocks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2629"/>
              <a:ext cx="4901" cy="580"/>
            </a:xfrm>
            <a:prstGeom prst="rect">
              <a:avLst/>
            </a:prstGeom>
            <a:solidFill>
              <a:srgbClr val="FFFFFF"/>
            </a:solidFill>
            <a:extLst/>
          </p:spPr>
        </p:pic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1156" y="2658"/>
              <a:ext cx="255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 err="1">
                  <a:latin typeface="+mn-lt"/>
                </a:rPr>
                <a:t>fclose</a:t>
              </a:r>
              <a:r>
                <a:rPr lang="ru-RU" sz="2400" b="1" dirty="0">
                  <a:latin typeface="+mn-lt"/>
                </a:rPr>
                <a:t>(&lt;</a:t>
              </a:r>
              <a:r>
                <a:rPr lang="ru-RU" sz="2400" b="1" dirty="0" err="1">
                  <a:latin typeface="+mn-lt"/>
                </a:rPr>
                <a:t>покажчик</a:t>
              </a:r>
              <a:r>
                <a:rPr lang="ru-RU" sz="2400" b="1" dirty="0">
                  <a:latin typeface="+mn-lt"/>
                </a:rPr>
                <a:t> на файл&gt;); </a:t>
              </a:r>
              <a:endParaRPr lang="uk-UA" sz="2400" b="1" dirty="0">
                <a:latin typeface="+mn-lt"/>
              </a:endParaRPr>
            </a:p>
          </p:txBody>
        </p:sp>
      </p:grp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2348534" y="3861049"/>
            <a:ext cx="9170366" cy="83099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rgbClr val="0000CC"/>
                </a:solidFill>
                <a:latin typeface="+mn-lt"/>
              </a:rPr>
              <a:t>Під час закриття файлу формується маркер кінця файлу. </a:t>
            </a:r>
          </a:p>
          <a:p>
            <a:r>
              <a:rPr lang="uk-UA" sz="2400" b="1" dirty="0">
                <a:solidFill>
                  <a:srgbClr val="0000CC"/>
                </a:solidFill>
                <a:latin typeface="+mn-lt"/>
              </a:rPr>
              <a:t>Доступ</a:t>
            </a:r>
            <a:r>
              <a:rPr lang="uk-UA" sz="2400" dirty="0">
                <a:solidFill>
                  <a:srgbClr val="0000CC"/>
                </a:solidFill>
                <a:latin typeface="+mn-lt"/>
              </a:rPr>
              <a:t> до файлу після його закриття </a:t>
            </a:r>
            <a:r>
              <a:rPr lang="uk-UA" sz="2400" b="1" dirty="0">
                <a:solidFill>
                  <a:srgbClr val="0000CC"/>
                </a:solidFill>
                <a:latin typeface="+mn-lt"/>
              </a:rPr>
              <a:t>припиняється</a:t>
            </a:r>
            <a:r>
              <a:rPr lang="uk-UA" sz="2400" dirty="0">
                <a:solidFill>
                  <a:srgbClr val="0000CC"/>
                </a:solidFill>
                <a:latin typeface="+mn-lt"/>
              </a:rPr>
              <a:t>. </a:t>
            </a:r>
            <a:endParaRPr lang="ru-RU" sz="24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19</a:t>
            </a:fld>
            <a:endParaRPr lang="ru-RU"/>
          </a:p>
        </p:txBody>
      </p:sp>
      <p:graphicFrame>
        <p:nvGraphicFramePr>
          <p:cNvPr id="3" name="Об'є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588251"/>
              </p:ext>
            </p:extLst>
          </p:nvPr>
        </p:nvGraphicFramePr>
        <p:xfrm>
          <a:off x="770954" y="3839030"/>
          <a:ext cx="1148581" cy="1079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5" name="Точечный рисунок" r:id="rId5" imgW="1609524" imgH="1409897" progId="PBrush">
                  <p:embed/>
                </p:oleObj>
              </mc:Choice>
              <mc:Fallback>
                <p:oleObj name="Точечный рисунок" r:id="rId5" imgW="1609524" imgH="1409897" progId="PBrush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954" y="3839030"/>
                        <a:ext cx="1148581" cy="1079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WordArt 4"/>
          <p:cNvSpPr>
            <a:spLocks noChangeArrowheads="1" noChangeShapeType="1" noTextEdit="1"/>
          </p:cNvSpPr>
          <p:nvPr/>
        </p:nvSpPr>
        <p:spPr bwMode="auto">
          <a:xfrm>
            <a:off x="1703512" y="1844824"/>
            <a:ext cx="8712968" cy="217683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Arial" charset="0"/>
              </a:rPr>
              <a:t>Обробка текстових файлів</a:t>
            </a:r>
            <a:r>
              <a:rPr lang="uk-UA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Arial" charset="0"/>
              </a:rPr>
              <a:t/>
            </a:r>
            <a:br>
              <a:rPr lang="uk-UA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Arial" charset="0"/>
              </a:rPr>
            </a:br>
            <a:r>
              <a:rPr lang="uk-UA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Arial" charset="0"/>
              </a:rPr>
              <a:t>в С/С++</a:t>
            </a:r>
            <a:endParaRPr lang="ru-RU" sz="1519" b="1" kern="1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Times New Roman" panose="02020603050405020304" pitchFamily="18" charset="0"/>
            </a:endParaRPr>
          </a:p>
        </p:txBody>
      </p:sp>
      <p:sp>
        <p:nvSpPr>
          <p:cNvPr id="15363" name="WordArt 5"/>
          <p:cNvSpPr>
            <a:spLocks noChangeArrowheads="1" noChangeShapeType="1" noTextEdit="1"/>
          </p:cNvSpPr>
          <p:nvPr/>
        </p:nvSpPr>
        <p:spPr bwMode="auto">
          <a:xfrm>
            <a:off x="5015880" y="116633"/>
            <a:ext cx="2592288" cy="56040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 contourW="12700">
            <a:extrusionClr>
              <a:schemeClr val="tx1"/>
            </a:extrusionClr>
            <a:contourClr>
              <a:schemeClr val="tx1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1519" b="1" kern="1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Розділ</a:t>
            </a:r>
            <a:r>
              <a:rPr lang="ru-RU" sz="1519" b="1" kern="1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19" b="1" kern="1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1519" b="1" kern="1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7772329" y="4820026"/>
            <a:ext cx="252487" cy="11117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 alt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8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Заголовок 1"/>
          <p:cNvSpPr>
            <a:spLocks/>
          </p:cNvSpPr>
          <p:nvPr/>
        </p:nvSpPr>
        <p:spPr bwMode="auto">
          <a:xfrm>
            <a:off x="1524000" y="116632"/>
            <a:ext cx="9396536" cy="647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uk-UA" sz="3200" b="1" dirty="0">
                <a:solidFill>
                  <a:schemeClr val="bg1"/>
                </a:solidFill>
              </a:rPr>
              <a:t>Фізичні основи відкриття та закриття файлів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425624" y="1309410"/>
            <a:ext cx="11593288" cy="41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latin typeface="+mn-lt"/>
              </a:rPr>
              <a:t> Для </a:t>
            </a:r>
            <a:r>
              <a:rPr lang="ru-RU" sz="2400" dirty="0" err="1">
                <a:latin typeface="+mn-lt"/>
              </a:rPr>
              <a:t>зв</a:t>
            </a:r>
            <a:r>
              <a:rPr lang="en-US" sz="2400" dirty="0">
                <a:latin typeface="+mn-lt"/>
              </a:rPr>
              <a:t>’</a:t>
            </a:r>
            <a:r>
              <a:rPr lang="uk-UA" sz="2400" dirty="0" err="1">
                <a:latin typeface="+mn-lt"/>
              </a:rPr>
              <a:t>язування</a:t>
            </a:r>
            <a:r>
              <a:rPr lang="uk-UA" sz="2400" dirty="0">
                <a:latin typeface="+mn-lt"/>
              </a:rPr>
              <a:t> операційної системи або програми з файлом використовуються </a:t>
            </a:r>
            <a:r>
              <a:rPr lang="ru-RU" sz="2400" b="1" dirty="0">
                <a:latin typeface="+mn-lt"/>
              </a:rPr>
              <a:t>канали </a:t>
            </a:r>
            <a:r>
              <a:rPr lang="ru-RU" sz="2400" b="1" dirty="0" err="1">
                <a:latin typeface="+mn-lt"/>
              </a:rPr>
              <a:t>введення</a:t>
            </a:r>
            <a:r>
              <a:rPr lang="ru-RU" sz="2400" b="1" dirty="0">
                <a:latin typeface="+mn-lt"/>
              </a:rPr>
              <a:t>/</a:t>
            </a:r>
            <a:r>
              <a:rPr lang="ru-RU" sz="2400" b="1" dirty="0" err="1">
                <a:latin typeface="+mn-lt"/>
              </a:rPr>
              <a:t>виведення</a:t>
            </a:r>
            <a:r>
              <a:rPr lang="ru-RU" sz="2400" dirty="0">
                <a:latin typeface="+mn-lt"/>
              </a:rPr>
              <a:t>. </a:t>
            </a:r>
          </a:p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latin typeface="+mn-lt"/>
              </a:rPr>
              <a:t>При </a:t>
            </a:r>
            <a:r>
              <a:rPr lang="ru-RU" sz="2400" b="1" dirty="0" err="1">
                <a:latin typeface="+mn-lt"/>
              </a:rPr>
              <a:t>відкритті</a:t>
            </a:r>
            <a:r>
              <a:rPr lang="ru-RU" sz="2400" b="1" dirty="0">
                <a:latin typeface="+mn-lt"/>
              </a:rPr>
              <a:t> </a:t>
            </a:r>
            <a:r>
              <a:rPr lang="ru-RU" sz="2400" dirty="0">
                <a:latin typeface="+mn-lt"/>
              </a:rPr>
              <a:t>файлу ставиться у </a:t>
            </a:r>
            <a:r>
              <a:rPr lang="ru-RU" sz="2400" dirty="0" err="1">
                <a:latin typeface="+mn-lt"/>
              </a:rPr>
              <a:t>відповідність</a:t>
            </a:r>
            <a:r>
              <a:rPr lang="ru-RU" sz="2400" dirty="0">
                <a:latin typeface="+mn-lt"/>
              </a:rPr>
              <a:t> канал з </a:t>
            </a:r>
            <a:r>
              <a:rPr lang="ru-RU" sz="2400" dirty="0" err="1">
                <a:latin typeface="+mn-lt"/>
              </a:rPr>
              <a:t>певним</a:t>
            </a:r>
            <a:r>
              <a:rPr lang="ru-RU" sz="2400" dirty="0">
                <a:latin typeface="+mn-lt"/>
              </a:rPr>
              <a:t> номером. </a:t>
            </a:r>
          </a:p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ru-RU" sz="2400" dirty="0" err="1">
                <a:latin typeface="+mn-lt"/>
              </a:rPr>
              <a:t>Кожен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відкритий</a:t>
            </a:r>
            <a:r>
              <a:rPr lang="ru-RU" sz="2400" dirty="0">
                <a:latin typeface="+mn-lt"/>
              </a:rPr>
              <a:t> файл </a:t>
            </a:r>
            <a:r>
              <a:rPr lang="ru-RU" sz="2400" dirty="0" err="1">
                <a:latin typeface="+mn-lt"/>
              </a:rPr>
              <a:t>має</a:t>
            </a:r>
            <a:r>
              <a:rPr lang="ru-RU" sz="2400" dirty="0">
                <a:latin typeface="+mn-lt"/>
              </a:rPr>
              <a:t> </a:t>
            </a:r>
            <a:r>
              <a:rPr lang="ru-RU" sz="2400" b="1" dirty="0" err="1">
                <a:latin typeface="+mn-lt"/>
              </a:rPr>
              <a:t>власний</a:t>
            </a:r>
            <a:r>
              <a:rPr lang="ru-RU" sz="2400" b="1" dirty="0">
                <a:latin typeface="+mn-lt"/>
              </a:rPr>
              <a:t> канал</a:t>
            </a:r>
            <a:r>
              <a:rPr lang="ru-RU" sz="2400" dirty="0">
                <a:latin typeface="+mn-lt"/>
              </a:rPr>
              <a:t>, за </a:t>
            </a:r>
            <a:r>
              <a:rPr lang="ru-RU" sz="2400" dirty="0" err="1">
                <a:latin typeface="+mn-lt"/>
              </a:rPr>
              <a:t>допомогою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якого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записуються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або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прочитуються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дані</a:t>
            </a:r>
            <a:r>
              <a:rPr lang="ru-RU" sz="2400" dirty="0">
                <a:latin typeface="+mn-lt"/>
              </a:rPr>
              <a:t>. </a:t>
            </a:r>
          </a:p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latin typeface="+mn-lt"/>
              </a:rPr>
              <a:t>Для </a:t>
            </a:r>
            <a:r>
              <a:rPr lang="ru-RU" sz="2400" dirty="0" err="1">
                <a:latin typeface="+mn-lt"/>
              </a:rPr>
              <a:t>введення</a:t>
            </a:r>
            <a:r>
              <a:rPr lang="ru-RU" sz="2400" dirty="0">
                <a:latin typeface="+mn-lt"/>
              </a:rPr>
              <a:t> і </a:t>
            </a:r>
            <a:r>
              <a:rPr lang="ru-RU" sz="2400" dirty="0" err="1">
                <a:latin typeface="+mn-lt"/>
              </a:rPr>
              <a:t>виведення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даних</a:t>
            </a:r>
            <a:r>
              <a:rPr lang="ru-RU" sz="2400" dirty="0">
                <a:latin typeface="+mn-lt"/>
              </a:rPr>
              <a:t> у файл </a:t>
            </a:r>
            <a:r>
              <a:rPr lang="ru-RU" sz="2400" dirty="0" err="1">
                <a:latin typeface="+mn-lt"/>
              </a:rPr>
              <a:t>має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значення</a:t>
            </a:r>
            <a:r>
              <a:rPr lang="ru-RU" sz="2400" dirty="0">
                <a:latin typeface="+mn-lt"/>
              </a:rPr>
              <a:t> не </a:t>
            </a:r>
            <a:r>
              <a:rPr lang="ru-RU" sz="2400" dirty="0" err="1">
                <a:latin typeface="+mn-lt"/>
              </a:rPr>
              <a:t>ім'я</a:t>
            </a:r>
            <a:r>
              <a:rPr lang="ru-RU" sz="2400" dirty="0">
                <a:latin typeface="+mn-lt"/>
              </a:rPr>
              <a:t> файлу, а </a:t>
            </a:r>
            <a:r>
              <a:rPr lang="ru-RU" sz="2400" b="1" dirty="0">
                <a:latin typeface="+mn-lt"/>
              </a:rPr>
              <a:t>номер каналу.</a:t>
            </a:r>
            <a:r>
              <a:rPr lang="ru-RU" sz="2400" dirty="0">
                <a:latin typeface="+mn-lt"/>
              </a:rPr>
              <a:t> </a:t>
            </a:r>
          </a:p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ru-RU" sz="2400" dirty="0" err="1">
                <a:latin typeface="+mn-lt"/>
              </a:rPr>
              <a:t>Операційна</a:t>
            </a:r>
            <a:r>
              <a:rPr lang="ru-RU" sz="2400" dirty="0">
                <a:latin typeface="+mn-lt"/>
              </a:rPr>
              <a:t> система повинна </a:t>
            </a:r>
            <a:r>
              <a:rPr lang="ru-RU" sz="2400" dirty="0" err="1">
                <a:latin typeface="+mn-lt"/>
              </a:rPr>
              <a:t>мати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відомості</a:t>
            </a:r>
            <a:r>
              <a:rPr lang="ru-RU" sz="2400" dirty="0">
                <a:latin typeface="+mn-lt"/>
              </a:rPr>
              <a:t> про </a:t>
            </a:r>
            <a:r>
              <a:rPr lang="ru-RU" sz="2400" dirty="0" err="1">
                <a:latin typeface="+mn-lt"/>
              </a:rPr>
              <a:t>наявність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вільних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каналів</a:t>
            </a:r>
            <a:r>
              <a:rPr lang="ru-RU" sz="2400" dirty="0">
                <a:latin typeface="+mn-lt"/>
              </a:rPr>
              <a:t>, </a:t>
            </a:r>
            <a:r>
              <a:rPr lang="ru-RU" sz="2400" dirty="0" err="1">
                <a:latin typeface="+mn-lt"/>
              </a:rPr>
              <a:t>які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можна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використовувати</a:t>
            </a:r>
            <a:r>
              <a:rPr lang="ru-RU" sz="2400" dirty="0">
                <a:latin typeface="+mn-lt"/>
              </a:rPr>
              <a:t> для </a:t>
            </a:r>
            <a:r>
              <a:rPr lang="ru-RU" sz="2400" dirty="0" err="1">
                <a:latin typeface="+mn-lt"/>
              </a:rPr>
              <a:t>відкриття</a:t>
            </a:r>
            <a:r>
              <a:rPr lang="ru-RU" sz="2400" dirty="0">
                <a:latin typeface="+mn-lt"/>
              </a:rPr>
              <a:t> файлу.</a:t>
            </a:r>
          </a:p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400" dirty="0">
                <a:latin typeface="+mn-lt"/>
              </a:rPr>
              <a:t>Під час закриття </a:t>
            </a:r>
            <a:r>
              <a:rPr lang="uk-UA" sz="2400" dirty="0">
                <a:latin typeface="+mn-lt"/>
              </a:rPr>
              <a:t>файлу </a:t>
            </a:r>
            <a:r>
              <a:rPr lang="uk-UA" sz="2400" b="1" dirty="0">
                <a:latin typeface="+mn-lt"/>
              </a:rPr>
              <a:t>канал </a:t>
            </a:r>
            <a:r>
              <a:rPr lang="uk-UA" sz="2400" b="1" dirty="0">
                <a:latin typeface="+mn-lt"/>
              </a:rPr>
              <a:t>звільняється</a:t>
            </a:r>
            <a:r>
              <a:rPr lang="uk-UA" sz="2400" dirty="0">
                <a:latin typeface="+mn-lt"/>
              </a:rPr>
              <a:t>, після чого дії з файлом припиняються. </a:t>
            </a:r>
            <a:endParaRPr lang="ru-RU" sz="2400" dirty="0">
              <a:latin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524000" y="2355860"/>
            <a:ext cx="9144000" cy="3971696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100" dirty="0">
                <a:solidFill>
                  <a:srgbClr val="006600"/>
                </a:solidFill>
                <a:latin typeface="+mn-lt"/>
              </a:rPr>
              <a:t>// </a:t>
            </a:r>
            <a:r>
              <a:rPr lang="uk-UA" sz="2100" dirty="0">
                <a:solidFill>
                  <a:srgbClr val="006600"/>
                </a:solidFill>
                <a:latin typeface="+mn-lt"/>
              </a:rPr>
              <a:t>перевірка наявності </a:t>
            </a:r>
            <a:r>
              <a:rPr lang="uk-UA" sz="2100" dirty="0">
                <a:solidFill>
                  <a:srgbClr val="006600"/>
                </a:solidFill>
                <a:latin typeface="+mn-lt"/>
              </a:rPr>
              <a:t>файлу</a:t>
            </a:r>
            <a:endParaRPr lang="en-US" sz="2100" dirty="0">
              <a:solidFill>
                <a:srgbClr val="006600"/>
              </a:solidFill>
              <a:latin typeface="+mn-lt"/>
            </a:endParaRPr>
          </a:p>
          <a:p>
            <a:r>
              <a:rPr lang="uk-UA" sz="2100" dirty="0" smtClean="0">
                <a:solidFill>
                  <a:srgbClr val="0033CC"/>
                </a:solidFill>
                <a:latin typeface="+mn-lt"/>
              </a:rPr>
              <a:t>#</a:t>
            </a:r>
            <a:r>
              <a:rPr lang="en-US" sz="2100" dirty="0">
                <a:solidFill>
                  <a:srgbClr val="0033CC"/>
                </a:solidFill>
                <a:latin typeface="+mn-lt"/>
              </a:rPr>
              <a:t>include</a:t>
            </a:r>
            <a:r>
              <a:rPr lang="en-US" sz="2100" dirty="0">
                <a:solidFill>
                  <a:srgbClr val="C00000"/>
                </a:solidFill>
                <a:latin typeface="+mn-lt"/>
              </a:rPr>
              <a:t>&lt;</a:t>
            </a:r>
            <a:r>
              <a:rPr lang="en-US" sz="2100" dirty="0" err="1">
                <a:solidFill>
                  <a:srgbClr val="C00000"/>
                </a:solidFill>
                <a:latin typeface="+mn-lt"/>
              </a:rPr>
              <a:t>stdio.h</a:t>
            </a:r>
            <a:r>
              <a:rPr lang="en-US" sz="2100" dirty="0">
                <a:solidFill>
                  <a:srgbClr val="C00000"/>
                </a:solidFill>
                <a:latin typeface="+mn-lt"/>
              </a:rPr>
              <a:t>&gt;</a:t>
            </a:r>
            <a:r>
              <a:rPr lang="en-US" sz="2100" dirty="0">
                <a:solidFill>
                  <a:srgbClr val="FF0000"/>
                </a:solidFill>
                <a:latin typeface="+mn-lt"/>
              </a:rPr>
              <a:t>       </a:t>
            </a:r>
          </a:p>
          <a:p>
            <a:r>
              <a:rPr lang="en-US" sz="2100" dirty="0" err="1">
                <a:solidFill>
                  <a:srgbClr val="0033CC"/>
                </a:solidFill>
                <a:latin typeface="+mn-lt"/>
              </a:rPr>
              <a:t>int</a:t>
            </a:r>
            <a:r>
              <a:rPr lang="en-US" sz="2100" dirty="0">
                <a:latin typeface="+mn-lt"/>
              </a:rPr>
              <a:t> main() </a:t>
            </a:r>
          </a:p>
          <a:p>
            <a:r>
              <a:rPr lang="en-US" sz="2100" dirty="0">
                <a:latin typeface="+mn-lt"/>
              </a:rPr>
              <a:t>{ </a:t>
            </a:r>
            <a:endParaRPr lang="en-US" sz="2100" dirty="0">
              <a:latin typeface="+mn-lt"/>
            </a:endParaRPr>
          </a:p>
          <a:p>
            <a:r>
              <a:rPr lang="en-US" sz="2400" dirty="0">
                <a:latin typeface="+mn-lt"/>
              </a:rPr>
              <a:t>  </a:t>
            </a:r>
            <a:r>
              <a:rPr lang="en-US" sz="2100" b="1" dirty="0" err="1">
                <a:latin typeface="+mn-lt"/>
              </a:rPr>
              <a:t>errno_t</a:t>
            </a:r>
            <a:r>
              <a:rPr lang="en-US" sz="2100" b="1" dirty="0">
                <a:latin typeface="+mn-lt"/>
              </a:rPr>
              <a:t> </a:t>
            </a:r>
            <a:r>
              <a:rPr lang="en-US" sz="2100" b="1" dirty="0">
                <a:latin typeface="+mn-lt"/>
              </a:rPr>
              <a:t>err</a:t>
            </a:r>
            <a:r>
              <a:rPr lang="en-US" sz="2100" dirty="0">
                <a:latin typeface="+mn-lt"/>
              </a:rPr>
              <a:t>;</a:t>
            </a:r>
            <a:r>
              <a:rPr lang="uk-UA" sz="2100" dirty="0">
                <a:latin typeface="+mn-lt"/>
              </a:rPr>
              <a:t>                   </a:t>
            </a:r>
            <a:r>
              <a:rPr lang="en-US" sz="2100" dirty="0">
                <a:latin typeface="+mn-lt"/>
              </a:rPr>
              <a:t> </a:t>
            </a:r>
            <a:r>
              <a:rPr lang="uk-UA" sz="2100" dirty="0" smtClean="0">
                <a:latin typeface="+mn-lt"/>
              </a:rPr>
              <a:t>                  </a:t>
            </a:r>
            <a:r>
              <a:rPr lang="en-US" sz="2100" dirty="0" smtClean="0">
                <a:solidFill>
                  <a:srgbClr val="009900"/>
                </a:solidFill>
                <a:latin typeface="+mn-lt"/>
              </a:rPr>
              <a:t>//</a:t>
            </a:r>
            <a:r>
              <a:rPr lang="uk-UA" sz="2100" dirty="0">
                <a:solidFill>
                  <a:srgbClr val="009900"/>
                </a:solidFill>
                <a:latin typeface="+mn-lt"/>
              </a:rPr>
              <a:t>помилка відкриття файлу</a:t>
            </a:r>
            <a:endParaRPr lang="en-US" sz="2100" dirty="0">
              <a:solidFill>
                <a:srgbClr val="009900"/>
              </a:solidFill>
              <a:latin typeface="+mn-lt"/>
            </a:endParaRPr>
          </a:p>
          <a:p>
            <a:r>
              <a:rPr lang="en-US" sz="2100" dirty="0">
                <a:latin typeface="+mn-lt"/>
              </a:rPr>
              <a:t>  FILE *f;                         </a:t>
            </a:r>
            <a:r>
              <a:rPr lang="uk-UA" sz="2100" dirty="0" smtClean="0">
                <a:latin typeface="+mn-lt"/>
              </a:rPr>
              <a:t>                      </a:t>
            </a:r>
            <a:r>
              <a:rPr lang="en-US" sz="2100" dirty="0" smtClean="0">
                <a:solidFill>
                  <a:srgbClr val="006600"/>
                </a:solidFill>
                <a:latin typeface="+mn-lt"/>
              </a:rPr>
              <a:t>//</a:t>
            </a:r>
            <a:r>
              <a:rPr lang="uk-UA" sz="2100" dirty="0">
                <a:solidFill>
                  <a:srgbClr val="006600"/>
                </a:solidFill>
                <a:latin typeface="+mn-lt"/>
              </a:rPr>
              <a:t>покажчик на файл </a:t>
            </a:r>
          </a:p>
          <a:p>
            <a:r>
              <a:rPr lang="uk-UA" sz="2100" dirty="0">
                <a:latin typeface="+mn-lt"/>
              </a:rPr>
              <a:t> </a:t>
            </a:r>
            <a:r>
              <a:rPr lang="uk-UA" sz="2100" dirty="0" smtClean="0">
                <a:latin typeface="+mn-lt"/>
              </a:rPr>
              <a:t> </a:t>
            </a:r>
            <a:r>
              <a:rPr lang="en-US" sz="2100" b="1" dirty="0" smtClean="0">
                <a:latin typeface="+mn-lt"/>
              </a:rPr>
              <a:t>err=</a:t>
            </a:r>
            <a:r>
              <a:rPr lang="en-US" sz="2100" b="1" dirty="0" err="1" smtClean="0">
                <a:latin typeface="+mn-lt"/>
              </a:rPr>
              <a:t>fopen</a:t>
            </a:r>
            <a:r>
              <a:rPr lang="uk-UA" sz="2100" b="1" dirty="0">
                <a:latin typeface="+mn-lt"/>
              </a:rPr>
              <a:t>_</a:t>
            </a:r>
            <a:r>
              <a:rPr lang="en-US" sz="2100" b="1" dirty="0">
                <a:latin typeface="+mn-lt"/>
              </a:rPr>
              <a:t>s</a:t>
            </a:r>
            <a:r>
              <a:rPr lang="en-US" sz="2100" dirty="0">
                <a:latin typeface="+mn-lt"/>
              </a:rPr>
              <a:t>(&amp;f, </a:t>
            </a:r>
            <a:r>
              <a:rPr lang="en-US" sz="2100" dirty="0">
                <a:solidFill>
                  <a:srgbClr val="C00000"/>
                </a:solidFill>
                <a:latin typeface="+mn-lt"/>
              </a:rPr>
              <a:t>"E</a:t>
            </a:r>
            <a:r>
              <a:rPr lang="en-US" sz="2100" dirty="0">
                <a:solidFill>
                  <a:srgbClr val="C00000"/>
                </a:solidFill>
                <a:latin typeface="+mn-lt"/>
              </a:rPr>
              <a:t>:\\f.txt"</a:t>
            </a:r>
            <a:r>
              <a:rPr lang="en-US" sz="2100" dirty="0">
                <a:latin typeface="+mn-lt"/>
              </a:rPr>
              <a:t>,</a:t>
            </a:r>
            <a:r>
              <a:rPr lang="en-US" sz="2100" dirty="0">
                <a:solidFill>
                  <a:srgbClr val="C00000"/>
                </a:solidFill>
                <a:latin typeface="+mn-lt"/>
              </a:rPr>
              <a:t>"r"</a:t>
            </a:r>
            <a:r>
              <a:rPr lang="en-US" sz="2100" dirty="0">
                <a:latin typeface="+mn-lt"/>
              </a:rPr>
              <a:t>);   </a:t>
            </a:r>
            <a:r>
              <a:rPr lang="en-US" sz="2100" dirty="0">
                <a:solidFill>
                  <a:srgbClr val="006600"/>
                </a:solidFill>
                <a:latin typeface="+mn-lt"/>
              </a:rPr>
              <a:t>//</a:t>
            </a:r>
            <a:r>
              <a:rPr lang="uk-UA" sz="2100" dirty="0">
                <a:solidFill>
                  <a:srgbClr val="006600"/>
                </a:solidFill>
                <a:latin typeface="+mn-lt"/>
              </a:rPr>
              <a:t>відкрити файл для читання </a:t>
            </a:r>
          </a:p>
          <a:p>
            <a:r>
              <a:rPr lang="uk-UA" sz="2100" dirty="0">
                <a:latin typeface="+mn-lt"/>
              </a:rPr>
              <a:t>  </a:t>
            </a:r>
            <a:r>
              <a:rPr lang="en-US" sz="2100" dirty="0">
                <a:solidFill>
                  <a:srgbClr val="0033CC"/>
                </a:solidFill>
                <a:latin typeface="+mn-lt"/>
              </a:rPr>
              <a:t>if</a:t>
            </a:r>
            <a:r>
              <a:rPr lang="uk-UA" sz="2100" dirty="0">
                <a:solidFill>
                  <a:srgbClr val="0033CC"/>
                </a:solidFill>
                <a:latin typeface="+mn-lt"/>
              </a:rPr>
              <a:t> </a:t>
            </a:r>
            <a:r>
              <a:rPr lang="en-US" sz="2100" dirty="0">
                <a:latin typeface="+mn-lt"/>
              </a:rPr>
              <a:t>(f==NULL)          </a:t>
            </a:r>
            <a:r>
              <a:rPr lang="uk-UA" sz="2100" dirty="0">
                <a:latin typeface="+mn-lt"/>
              </a:rPr>
              <a:t>        </a:t>
            </a:r>
            <a:r>
              <a:rPr lang="uk-UA" sz="2100" dirty="0" smtClean="0">
                <a:latin typeface="+mn-lt"/>
              </a:rPr>
              <a:t>                    </a:t>
            </a:r>
            <a:r>
              <a:rPr lang="en-US" sz="2100" dirty="0" smtClean="0">
                <a:solidFill>
                  <a:srgbClr val="006600"/>
                </a:solidFill>
                <a:latin typeface="+mn-lt"/>
              </a:rPr>
              <a:t>//</a:t>
            </a:r>
            <a:r>
              <a:rPr lang="uk-UA" sz="2100" dirty="0">
                <a:solidFill>
                  <a:srgbClr val="006600"/>
                </a:solidFill>
                <a:latin typeface="+mn-lt"/>
              </a:rPr>
              <a:t>перевірити його наявність на диску </a:t>
            </a:r>
          </a:p>
          <a:p>
            <a:r>
              <a:rPr lang="uk-UA" sz="2100" dirty="0">
                <a:latin typeface="+mn-lt"/>
              </a:rPr>
              <a:t>     </a:t>
            </a:r>
            <a:r>
              <a:rPr lang="en-US" sz="2100" dirty="0">
                <a:latin typeface="+mn-lt"/>
              </a:rPr>
              <a:t>puts(</a:t>
            </a:r>
            <a:r>
              <a:rPr lang="en-US" sz="2100" dirty="0">
                <a:solidFill>
                  <a:srgbClr val="C00000"/>
                </a:solidFill>
                <a:latin typeface="+mn-lt"/>
              </a:rPr>
              <a:t>"file not found"</a:t>
            </a:r>
            <a:r>
              <a:rPr lang="en-US" sz="2100" dirty="0">
                <a:latin typeface="+mn-lt"/>
              </a:rPr>
              <a:t>); </a:t>
            </a:r>
          </a:p>
          <a:p>
            <a:r>
              <a:rPr lang="en-US" sz="2100" dirty="0">
                <a:latin typeface="+mn-lt"/>
              </a:rPr>
              <a:t>  </a:t>
            </a:r>
            <a:r>
              <a:rPr lang="en-US" sz="2100" dirty="0">
                <a:solidFill>
                  <a:srgbClr val="0033CC"/>
                </a:solidFill>
                <a:latin typeface="+mn-lt"/>
              </a:rPr>
              <a:t>else</a:t>
            </a:r>
            <a:r>
              <a:rPr lang="en-US" sz="2100" dirty="0">
                <a:latin typeface="+mn-lt"/>
              </a:rPr>
              <a:t>    </a:t>
            </a:r>
          </a:p>
          <a:p>
            <a:r>
              <a:rPr lang="en-US" sz="2100" dirty="0">
                <a:latin typeface="+mn-lt"/>
              </a:rPr>
              <a:t>     puts(</a:t>
            </a:r>
            <a:r>
              <a:rPr lang="en-US" sz="2100" dirty="0">
                <a:solidFill>
                  <a:srgbClr val="C00000"/>
                </a:solidFill>
                <a:latin typeface="+mn-lt"/>
              </a:rPr>
              <a:t>"OK"</a:t>
            </a:r>
            <a:r>
              <a:rPr lang="en-US" sz="2100" dirty="0">
                <a:latin typeface="+mn-lt"/>
              </a:rPr>
              <a:t>); </a:t>
            </a:r>
          </a:p>
          <a:p>
            <a:r>
              <a:rPr lang="en-US" sz="2100" dirty="0">
                <a:latin typeface="+mn-lt"/>
              </a:rPr>
              <a:t> }</a:t>
            </a:r>
            <a:endParaRPr lang="uk-UA" sz="2100" dirty="0">
              <a:latin typeface="+mn-lt"/>
            </a:endParaRPr>
          </a:p>
        </p:txBody>
      </p:sp>
      <p:sp>
        <p:nvSpPr>
          <p:cNvPr id="45067" name="Заголовок 1"/>
          <p:cNvSpPr>
            <a:spLocks/>
          </p:cNvSpPr>
          <p:nvPr/>
        </p:nvSpPr>
        <p:spPr bwMode="auto">
          <a:xfrm>
            <a:off x="0" y="0"/>
            <a:ext cx="12192000" cy="647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Відкриття та закриття файлів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0" y="809282"/>
            <a:ext cx="12192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sz="2100" dirty="0">
                <a:latin typeface="+mn-lt"/>
              </a:rPr>
              <a:t>Функція </a:t>
            </a:r>
            <a:r>
              <a:rPr lang="uk-UA" sz="2100" b="1" dirty="0">
                <a:latin typeface="+mn-lt"/>
              </a:rPr>
              <a:t>fopen_</a:t>
            </a:r>
            <a:r>
              <a:rPr lang="en-US" sz="2100" b="1" dirty="0">
                <a:latin typeface="+mn-lt"/>
              </a:rPr>
              <a:t>s</a:t>
            </a:r>
            <a:r>
              <a:rPr lang="uk-UA" sz="2100" b="1" dirty="0">
                <a:latin typeface="+mn-lt"/>
              </a:rPr>
              <a:t>()</a:t>
            </a:r>
            <a:r>
              <a:rPr lang="uk-UA" sz="2100" dirty="0">
                <a:latin typeface="+mn-lt"/>
              </a:rPr>
              <a:t> </a:t>
            </a:r>
            <a:r>
              <a:rPr lang="uk-UA" sz="2100" dirty="0">
                <a:latin typeface="+mn-lt"/>
              </a:rPr>
              <a:t>повертає </a:t>
            </a:r>
            <a:r>
              <a:rPr lang="uk-UA" sz="2100" b="1" dirty="0">
                <a:latin typeface="+mn-lt"/>
              </a:rPr>
              <a:t>код помилки при відкритті файлу</a:t>
            </a:r>
            <a:endParaRPr lang="uk-UA" sz="2100" dirty="0">
              <a:latin typeface="+mn-lt"/>
            </a:endParaRPr>
          </a:p>
          <a:p>
            <a:r>
              <a:rPr lang="uk-UA" sz="2100" dirty="0">
                <a:latin typeface="+mn-lt"/>
              </a:rPr>
              <a:t>При відкритті файлу, </a:t>
            </a:r>
            <a:r>
              <a:rPr lang="uk-UA" sz="2100" dirty="0">
                <a:latin typeface="+mn-lt"/>
              </a:rPr>
              <a:t>який </a:t>
            </a:r>
            <a:r>
              <a:rPr lang="uk-UA" sz="2100" dirty="0" smtClean="0">
                <a:latin typeface="+mn-lt"/>
              </a:rPr>
              <a:t>знайдений, </a:t>
            </a:r>
            <a:r>
              <a:rPr lang="uk-UA" sz="2100" dirty="0">
                <a:latin typeface="+mn-lt"/>
              </a:rPr>
              <a:t>функція повертає значення </a:t>
            </a:r>
            <a:r>
              <a:rPr lang="uk-UA" sz="2100" b="1" dirty="0">
                <a:latin typeface="+mn-lt"/>
              </a:rPr>
              <a:t>0</a:t>
            </a:r>
            <a:r>
              <a:rPr lang="uk-UA" sz="2100" dirty="0">
                <a:latin typeface="+mn-lt"/>
              </a:rPr>
              <a:t>.</a:t>
            </a:r>
            <a:endParaRPr lang="uk-UA" sz="2100" dirty="0">
              <a:latin typeface="+mn-lt"/>
            </a:endParaRPr>
          </a:p>
          <a:p>
            <a:r>
              <a:rPr lang="uk-UA" sz="2100" dirty="0">
                <a:latin typeface="+mn-lt"/>
              </a:rPr>
              <a:t>Щоб запобігти перериванню програми внаслідок спроби відкрити неіснуючий файл, </a:t>
            </a:r>
            <a:r>
              <a:rPr lang="uk-UA" sz="2100" dirty="0">
                <a:solidFill>
                  <a:schemeClr val="folHlink"/>
                </a:solidFill>
                <a:latin typeface="+mn-lt"/>
              </a:rPr>
              <a:t>слід перевірити значення </a:t>
            </a:r>
            <a:r>
              <a:rPr lang="uk-UA" sz="2100" dirty="0">
                <a:solidFill>
                  <a:schemeClr val="folHlink"/>
                </a:solidFill>
                <a:latin typeface="+mn-lt"/>
              </a:rPr>
              <a:t>коду помилки або покажчика на файл</a:t>
            </a:r>
            <a:r>
              <a:rPr lang="uk-UA" sz="2100" dirty="0">
                <a:latin typeface="+mn-lt"/>
              </a:rPr>
              <a:t>:</a:t>
            </a:r>
            <a:endParaRPr lang="uk-UA" sz="2100" dirty="0">
              <a:latin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2424114" y="1"/>
            <a:ext cx="7419975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76176" anchor="ctr">
            <a:spAutoFit/>
          </a:bodyPr>
          <a:lstStyle/>
          <a:p>
            <a:r>
              <a:rPr lang="uk-UA" sz="3600" b="1">
                <a:solidFill>
                  <a:schemeClr val="bg1"/>
                </a:solidFill>
              </a:rPr>
              <a:t>Зчитування текстових файлів</a:t>
            </a:r>
            <a:endParaRPr lang="ru-RU" sz="3600" b="1">
              <a:solidFill>
                <a:schemeClr val="bg1"/>
              </a:solidFill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927350" y="912208"/>
            <a:ext cx="5689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400" dirty="0">
                <a:latin typeface="+mn-lt"/>
              </a:rPr>
              <a:t>Тестові файли можна обробляти : </a:t>
            </a:r>
          </a:p>
          <a:p>
            <a:pPr marL="800100" lvl="1" indent="-342900">
              <a:buClr>
                <a:srgbClr val="660033"/>
              </a:buClr>
              <a:buFont typeface="Wingdings" panose="05000000000000000000" pitchFamily="2" charset="2"/>
              <a:buChar char="q"/>
            </a:pPr>
            <a:r>
              <a:rPr lang="uk-UA" sz="2400" dirty="0">
                <a:latin typeface="+mn-lt"/>
              </a:rPr>
              <a:t>читаючи символи, </a:t>
            </a:r>
          </a:p>
          <a:p>
            <a:pPr marL="800100" lvl="1" indent="-342900">
              <a:buClr>
                <a:srgbClr val="660033"/>
              </a:buClr>
              <a:buFont typeface="Wingdings" panose="05000000000000000000" pitchFamily="2" charset="2"/>
              <a:buChar char="q"/>
            </a:pPr>
            <a:r>
              <a:rPr lang="uk-UA" sz="2400" dirty="0">
                <a:latin typeface="+mn-lt"/>
              </a:rPr>
              <a:t>читаючи рядки.</a:t>
            </a:r>
          </a:p>
          <a:p>
            <a:endParaRPr lang="ru-RU" sz="2400" dirty="0">
              <a:latin typeface="+mn-lt"/>
            </a:endParaRPr>
          </a:p>
        </p:txBody>
      </p:sp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2854326" y="2852739"/>
            <a:ext cx="1439863" cy="1368425"/>
          </a:xfrm>
          <a:prstGeom prst="can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ru-RU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6685757" y="2870200"/>
            <a:ext cx="1368425" cy="11525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ru-RU"/>
          </a:p>
        </p:txBody>
      </p:sp>
      <p:sp>
        <p:nvSpPr>
          <p:cNvPr id="50183" name="AutoShape 7"/>
          <p:cNvSpPr>
            <a:spLocks noChangeArrowheads="1"/>
          </p:cNvSpPr>
          <p:nvPr/>
        </p:nvSpPr>
        <p:spPr bwMode="auto">
          <a:xfrm>
            <a:off x="4583113" y="3429000"/>
            <a:ext cx="1943100" cy="215900"/>
          </a:xfrm>
          <a:prstGeom prst="rightArrow">
            <a:avLst>
              <a:gd name="adj1" fmla="val 50000"/>
              <a:gd name="adj2" fmla="val 225000"/>
            </a:avLst>
          </a:prstGeom>
          <a:solidFill>
            <a:srgbClr val="99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4403322" y="2798764"/>
            <a:ext cx="23026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sz="2400" dirty="0"/>
              <a:t>Читати символ</a:t>
            </a:r>
            <a:endParaRPr lang="ru-RU" sz="2400" dirty="0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3122613" y="222250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sz="2400"/>
              <a:t>файл</a:t>
            </a:r>
            <a:endParaRPr lang="ru-RU" sz="2400"/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6938963" y="2222500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RAM</a:t>
            </a:r>
            <a:endParaRPr lang="ru-RU" sz="2400"/>
          </a:p>
        </p:txBody>
      </p:sp>
      <p:graphicFrame>
        <p:nvGraphicFramePr>
          <p:cNvPr id="50213" name="Group 37"/>
          <p:cNvGraphicFramePr>
            <a:graphicFrameLocks noGrp="1"/>
          </p:cNvGraphicFramePr>
          <p:nvPr/>
        </p:nvGraphicFramePr>
        <p:xfrm>
          <a:off x="3071814" y="3500438"/>
          <a:ext cx="936625" cy="396240"/>
        </p:xfrm>
        <a:graphic>
          <a:graphicData uri="http://schemas.openxmlformats.org/drawingml/2006/table">
            <a:tbl>
              <a:tblPr/>
              <a:tblGrid>
                <a:gridCol w="234950"/>
                <a:gridCol w="233362"/>
                <a:gridCol w="234950"/>
                <a:gridCol w="233363"/>
              </a:tblGrid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14" name="Text Box 38"/>
          <p:cNvSpPr txBox="1">
            <a:spLocks noChangeArrowheads="1"/>
          </p:cNvSpPr>
          <p:nvPr/>
        </p:nvSpPr>
        <p:spPr bwMode="auto">
          <a:xfrm>
            <a:off x="5140326" y="34480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ru-RU" sz="2400"/>
          </a:p>
        </p:txBody>
      </p:sp>
      <p:sp>
        <p:nvSpPr>
          <p:cNvPr id="50215" name="Text Box 39"/>
          <p:cNvSpPr txBox="1">
            <a:spLocks noChangeArrowheads="1"/>
          </p:cNvSpPr>
          <p:nvPr/>
        </p:nvSpPr>
        <p:spPr bwMode="auto">
          <a:xfrm>
            <a:off x="7127081" y="3195638"/>
            <a:ext cx="354012" cy="466725"/>
          </a:xfrm>
          <a:prstGeom prst="rect">
            <a:avLst/>
          </a:prstGeom>
          <a:noFill/>
          <a:ln w="9525">
            <a:solidFill>
              <a:srgbClr val="66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a</a:t>
            </a:r>
            <a:endParaRPr lang="ru-RU" sz="2400"/>
          </a:p>
        </p:txBody>
      </p:sp>
      <p:sp>
        <p:nvSpPr>
          <p:cNvPr id="50216" name="AutoShape 40"/>
          <p:cNvSpPr>
            <a:spLocks noChangeArrowheads="1"/>
          </p:cNvSpPr>
          <p:nvPr/>
        </p:nvSpPr>
        <p:spPr bwMode="auto">
          <a:xfrm>
            <a:off x="2803526" y="4635501"/>
            <a:ext cx="1439863" cy="1368425"/>
          </a:xfrm>
          <a:prstGeom prst="can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ru-RU"/>
          </a:p>
        </p:txBody>
      </p:sp>
      <p:sp>
        <p:nvSpPr>
          <p:cNvPr id="50217" name="Rectangle 41"/>
          <p:cNvSpPr>
            <a:spLocks noChangeArrowheads="1"/>
          </p:cNvSpPr>
          <p:nvPr/>
        </p:nvSpPr>
        <p:spPr bwMode="auto">
          <a:xfrm>
            <a:off x="6619876" y="4635501"/>
            <a:ext cx="1368425" cy="11525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ru-RU"/>
          </a:p>
        </p:txBody>
      </p:sp>
      <p:sp>
        <p:nvSpPr>
          <p:cNvPr id="50218" name="AutoShape 42"/>
          <p:cNvSpPr>
            <a:spLocks noChangeArrowheads="1"/>
          </p:cNvSpPr>
          <p:nvPr/>
        </p:nvSpPr>
        <p:spPr bwMode="auto">
          <a:xfrm>
            <a:off x="4532313" y="5211763"/>
            <a:ext cx="1943100" cy="215900"/>
          </a:xfrm>
          <a:prstGeom prst="rightArrow">
            <a:avLst>
              <a:gd name="adj1" fmla="val 50000"/>
              <a:gd name="adj2" fmla="val 225000"/>
            </a:avLst>
          </a:prstGeom>
          <a:solidFill>
            <a:srgbClr val="99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0219" name="Text Box 43"/>
          <p:cNvSpPr txBox="1">
            <a:spLocks noChangeArrowheads="1"/>
          </p:cNvSpPr>
          <p:nvPr/>
        </p:nvSpPr>
        <p:spPr bwMode="auto">
          <a:xfrm>
            <a:off x="4403322" y="4635501"/>
            <a:ext cx="2081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sz="2400" dirty="0"/>
              <a:t>Читати рядок</a:t>
            </a:r>
            <a:endParaRPr lang="ru-RU" sz="2400" dirty="0"/>
          </a:p>
        </p:txBody>
      </p:sp>
      <p:sp>
        <p:nvSpPr>
          <p:cNvPr id="50220" name="Text Box 44"/>
          <p:cNvSpPr txBox="1">
            <a:spLocks noChangeArrowheads="1"/>
          </p:cNvSpPr>
          <p:nvPr/>
        </p:nvSpPr>
        <p:spPr bwMode="auto">
          <a:xfrm>
            <a:off x="3000375" y="4221163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sz="2400"/>
              <a:t>файл</a:t>
            </a:r>
            <a:endParaRPr lang="ru-RU" sz="2400"/>
          </a:p>
        </p:txBody>
      </p:sp>
      <p:sp>
        <p:nvSpPr>
          <p:cNvPr id="50221" name="Text Box 45"/>
          <p:cNvSpPr txBox="1">
            <a:spLocks noChangeArrowheads="1"/>
          </p:cNvSpPr>
          <p:nvPr/>
        </p:nvSpPr>
        <p:spPr bwMode="auto">
          <a:xfrm>
            <a:off x="6888163" y="4076700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RAM</a:t>
            </a:r>
            <a:endParaRPr lang="ru-RU" sz="2400"/>
          </a:p>
        </p:txBody>
      </p:sp>
      <p:graphicFrame>
        <p:nvGraphicFramePr>
          <p:cNvPr id="50222" name="Group 46"/>
          <p:cNvGraphicFramePr>
            <a:graphicFrameLocks noGrp="1"/>
          </p:cNvGraphicFramePr>
          <p:nvPr/>
        </p:nvGraphicFramePr>
        <p:xfrm>
          <a:off x="3021014" y="5283200"/>
          <a:ext cx="936625" cy="396240"/>
        </p:xfrm>
        <a:graphic>
          <a:graphicData uri="http://schemas.openxmlformats.org/drawingml/2006/table">
            <a:tbl>
              <a:tblPr/>
              <a:tblGrid>
                <a:gridCol w="234950"/>
                <a:gridCol w="233362"/>
                <a:gridCol w="234950"/>
                <a:gridCol w="233363"/>
              </a:tblGrid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34" name="Text Box 58"/>
          <p:cNvSpPr txBox="1">
            <a:spLocks noChangeArrowheads="1"/>
          </p:cNvSpPr>
          <p:nvPr/>
        </p:nvSpPr>
        <p:spPr bwMode="auto">
          <a:xfrm>
            <a:off x="4872039" y="544512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abcd</a:t>
            </a:r>
            <a:endParaRPr lang="ru-RU" sz="2400"/>
          </a:p>
        </p:txBody>
      </p:sp>
      <p:sp>
        <p:nvSpPr>
          <p:cNvPr id="50235" name="Text Box 59"/>
          <p:cNvSpPr txBox="1">
            <a:spLocks noChangeArrowheads="1"/>
          </p:cNvSpPr>
          <p:nvPr/>
        </p:nvSpPr>
        <p:spPr bwMode="auto">
          <a:xfrm>
            <a:off x="6837363" y="4995864"/>
            <a:ext cx="1058862" cy="466725"/>
          </a:xfrm>
          <a:prstGeom prst="rect">
            <a:avLst/>
          </a:prstGeom>
          <a:noFill/>
          <a:ln w="9525">
            <a:solidFill>
              <a:srgbClr val="66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abcd</a:t>
            </a:r>
            <a:endParaRPr lang="ru-RU" sz="24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кругленный прямоугольник 4"/>
          <p:cNvPicPr>
            <a:picLocks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700808"/>
            <a:ext cx="6447682" cy="864096"/>
          </a:xfrm>
          <a:prstGeom prst="rect">
            <a:avLst/>
          </a:prstGeom>
          <a:solidFill>
            <a:srgbClr val="FFFFFF"/>
          </a:solidFill>
          <a:extLst/>
        </p:spPr>
      </p:pic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2424114" y="1"/>
            <a:ext cx="7419975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76176" anchor="ctr">
            <a:spAutoFit/>
          </a:bodyPr>
          <a:lstStyle/>
          <a:p>
            <a:r>
              <a:rPr lang="uk-UA" sz="3600" b="1">
                <a:solidFill>
                  <a:schemeClr val="bg1"/>
                </a:solidFill>
              </a:rPr>
              <a:t>Зчитування текстових файлів</a:t>
            </a:r>
            <a:endParaRPr lang="ru-RU" sz="3600" b="1">
              <a:solidFill>
                <a:schemeClr val="bg1"/>
              </a:solidFill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119336" y="1052736"/>
            <a:ext cx="1207266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200" dirty="0">
                <a:latin typeface="+mn-lt"/>
              </a:rPr>
              <a:t>     </a:t>
            </a:r>
            <a:r>
              <a:rPr lang="uk-UA" sz="2200" dirty="0">
                <a:latin typeface="+mn-lt"/>
              </a:rPr>
              <a:t>Зчитування окремих символів із текстового </a:t>
            </a:r>
            <a:r>
              <a:rPr lang="uk-UA" sz="2200" dirty="0">
                <a:latin typeface="+mn-lt"/>
              </a:rPr>
              <a:t>файлу </a:t>
            </a:r>
            <a:r>
              <a:rPr lang="en-US" sz="2200" dirty="0">
                <a:latin typeface="+mn-lt"/>
              </a:rPr>
              <a:t>   </a:t>
            </a:r>
            <a:r>
              <a:rPr lang="uk-UA" sz="2200" dirty="0">
                <a:latin typeface="+mn-lt"/>
              </a:rPr>
              <a:t>здійснюється функцією </a:t>
            </a:r>
            <a:r>
              <a:rPr lang="uk-UA" sz="2200" b="1" dirty="0" err="1">
                <a:latin typeface="+mn-lt"/>
              </a:rPr>
              <a:t>fgetc</a:t>
            </a:r>
            <a:r>
              <a:rPr lang="uk-UA" sz="2200" b="1" dirty="0">
                <a:latin typeface="+mn-lt"/>
              </a:rPr>
              <a:t>():</a:t>
            </a:r>
            <a:endParaRPr lang="en-US" sz="2200" b="1" dirty="0">
              <a:latin typeface="+mn-lt"/>
            </a:endParaRPr>
          </a:p>
          <a:p>
            <a:endParaRPr lang="ru-RU" sz="2200" b="1" dirty="0">
              <a:latin typeface="+mn-lt"/>
            </a:endParaRPr>
          </a:p>
          <a:p>
            <a:pPr algn="ctr"/>
            <a:r>
              <a:rPr lang="uk-UA" sz="2400" b="1" dirty="0" err="1">
                <a:latin typeface="+mn-lt"/>
              </a:rPr>
              <a:t>int</a:t>
            </a:r>
            <a:r>
              <a:rPr lang="uk-UA" sz="2400" b="1" dirty="0">
                <a:latin typeface="+mn-lt"/>
              </a:rPr>
              <a:t> </a:t>
            </a:r>
            <a:r>
              <a:rPr lang="uk-UA" sz="2400" b="1" dirty="0" err="1">
                <a:latin typeface="+mn-lt"/>
              </a:rPr>
              <a:t>fgetc</a:t>
            </a:r>
            <a:r>
              <a:rPr lang="uk-UA" sz="2400" b="1" dirty="0">
                <a:latin typeface="+mn-lt"/>
              </a:rPr>
              <a:t>(FILE *</a:t>
            </a:r>
            <a:r>
              <a:rPr lang="uk-UA" sz="2400" b="1" dirty="0" err="1">
                <a:latin typeface="+mn-lt"/>
              </a:rPr>
              <a:t>stream</a:t>
            </a:r>
            <a:r>
              <a:rPr lang="uk-UA" sz="2400" b="1" dirty="0">
                <a:latin typeface="+mn-lt"/>
              </a:rPr>
              <a:t>);</a:t>
            </a:r>
          </a:p>
          <a:p>
            <a:pPr algn="ctr"/>
            <a:endParaRPr lang="ru-RU" sz="2200" b="1" dirty="0">
              <a:latin typeface="+mn-lt"/>
            </a:endParaRPr>
          </a:p>
          <a:p>
            <a:r>
              <a:rPr lang="uk-UA" sz="2200" dirty="0">
                <a:latin typeface="+mn-lt"/>
              </a:rPr>
              <a:t>Параметр - покажчик на файл, відкритий у текстовому режимі. </a:t>
            </a:r>
            <a:endParaRPr lang="uk-UA" sz="2200" dirty="0">
              <a:latin typeface="+mn-lt"/>
            </a:endParaRPr>
          </a:p>
          <a:p>
            <a:endParaRPr lang="uk-UA" sz="2200" dirty="0">
              <a:latin typeface="+mn-lt"/>
            </a:endParaRPr>
          </a:p>
          <a:p>
            <a:pPr marL="342900" indent="-342900">
              <a:buClr>
                <a:srgbClr val="660033"/>
              </a:buClr>
              <a:buFont typeface="Wingdings" panose="05000000000000000000" pitchFamily="2" charset="2"/>
              <a:buChar char="q"/>
            </a:pPr>
            <a:r>
              <a:rPr lang="uk-UA" sz="2200" dirty="0">
                <a:latin typeface="+mn-lt"/>
              </a:rPr>
              <a:t>Функція </a:t>
            </a:r>
            <a:r>
              <a:rPr lang="uk-UA" sz="2200" b="1" dirty="0" err="1">
                <a:latin typeface="+mn-lt"/>
              </a:rPr>
              <a:t>fgetc</a:t>
            </a:r>
            <a:r>
              <a:rPr lang="uk-UA" sz="2200" b="1" dirty="0">
                <a:latin typeface="+mn-lt"/>
              </a:rPr>
              <a:t>()</a:t>
            </a:r>
            <a:r>
              <a:rPr lang="uk-UA" sz="2200" dirty="0">
                <a:latin typeface="+mn-lt"/>
              </a:rPr>
              <a:t> повертає </a:t>
            </a:r>
            <a:r>
              <a:rPr lang="uk-UA" sz="2200" dirty="0">
                <a:latin typeface="+mn-lt"/>
              </a:rPr>
              <a:t>значення </a:t>
            </a:r>
            <a:r>
              <a:rPr lang="uk-UA" sz="2200" dirty="0">
                <a:latin typeface="+mn-lt"/>
              </a:rPr>
              <a:t>зчитаного з </a:t>
            </a:r>
            <a:r>
              <a:rPr lang="uk-UA" sz="2200" dirty="0">
                <a:latin typeface="+mn-lt"/>
              </a:rPr>
              <a:t>файлу символу </a:t>
            </a:r>
            <a:r>
              <a:rPr lang="uk-UA" sz="2200" dirty="0">
                <a:latin typeface="+mn-lt"/>
              </a:rPr>
              <a:t>або константу </a:t>
            </a:r>
            <a:r>
              <a:rPr lang="uk-UA" sz="2200" b="1" dirty="0">
                <a:latin typeface="+mn-lt"/>
              </a:rPr>
              <a:t>EOF</a:t>
            </a:r>
            <a:r>
              <a:rPr lang="en-US" sz="2200" b="1" dirty="0">
                <a:latin typeface="+mn-lt"/>
              </a:rPr>
              <a:t> (</a:t>
            </a:r>
            <a:r>
              <a:rPr lang="uk-UA" sz="2200" b="1" dirty="0">
                <a:latin typeface="+mn-lt"/>
              </a:rPr>
              <a:t>значення </a:t>
            </a:r>
            <a:r>
              <a:rPr lang="en-US" sz="2200" b="1" dirty="0">
                <a:latin typeface="+mn-lt"/>
              </a:rPr>
              <a:t>-1)</a:t>
            </a:r>
            <a:r>
              <a:rPr lang="uk-UA" sz="2200" dirty="0">
                <a:latin typeface="+mn-lt"/>
              </a:rPr>
              <a:t>, </a:t>
            </a:r>
            <a:r>
              <a:rPr lang="uk-UA" sz="2200" dirty="0">
                <a:latin typeface="+mn-lt"/>
              </a:rPr>
              <a:t>якщо виникла помилка читання чи досягнуто кінець </a:t>
            </a:r>
            <a:r>
              <a:rPr lang="uk-UA" sz="2200" dirty="0">
                <a:latin typeface="+mn-lt"/>
              </a:rPr>
              <a:t>файлу. </a:t>
            </a:r>
            <a:endParaRPr lang="uk-UA" sz="2200" dirty="0">
              <a:latin typeface="+mn-lt"/>
            </a:endParaRPr>
          </a:p>
          <a:p>
            <a:pPr marL="342900" indent="-342900">
              <a:buClr>
                <a:srgbClr val="660033"/>
              </a:buClr>
              <a:buFont typeface="Wingdings" panose="05000000000000000000" pitchFamily="2" charset="2"/>
              <a:buChar char="q"/>
            </a:pPr>
            <a:r>
              <a:rPr lang="uk-UA" sz="2200" dirty="0">
                <a:latin typeface="+mn-lt"/>
              </a:rPr>
              <a:t>Після зчитування певного символу файловий покажчик </a:t>
            </a:r>
            <a:r>
              <a:rPr lang="uk-UA" sz="2200" b="1" dirty="0">
                <a:latin typeface="+mn-lt"/>
              </a:rPr>
              <a:t>зсувається до наступного символу</a:t>
            </a:r>
            <a:r>
              <a:rPr lang="uk-UA" sz="2200" dirty="0">
                <a:latin typeface="+mn-lt"/>
              </a:rPr>
              <a:t>. Для зчитування символів усього рядка слід використовувати цикл перебору символів. </a:t>
            </a:r>
          </a:p>
          <a:p>
            <a:pPr marL="342900" indent="-342900">
              <a:buClr>
                <a:srgbClr val="660033"/>
              </a:buClr>
              <a:buFont typeface="Wingdings" panose="05000000000000000000" pitchFamily="2" charset="2"/>
              <a:buChar char="q"/>
            </a:pPr>
            <a:r>
              <a:rPr lang="uk-UA" sz="2200" dirty="0">
                <a:latin typeface="+mn-lt"/>
              </a:rPr>
              <a:t>Коли досягнуто кінця рядка, результатом зчитування є </a:t>
            </a:r>
            <a:r>
              <a:rPr lang="uk-UA" sz="2200" b="1" dirty="0">
                <a:latin typeface="+mn-lt"/>
              </a:rPr>
              <a:t>символ кінця рядка</a:t>
            </a:r>
            <a:r>
              <a:rPr lang="uk-UA" sz="2200" dirty="0">
                <a:latin typeface="+mn-lt"/>
              </a:rPr>
              <a:t> (коди 13, 10), а коли досягнуто кінця </a:t>
            </a:r>
            <a:r>
              <a:rPr lang="uk-UA" sz="2200" dirty="0">
                <a:latin typeface="+mn-lt"/>
              </a:rPr>
              <a:t>файлу, </a:t>
            </a:r>
            <a:r>
              <a:rPr lang="uk-UA" sz="2200" dirty="0">
                <a:latin typeface="+mn-lt"/>
              </a:rPr>
              <a:t>зчитується </a:t>
            </a:r>
            <a:r>
              <a:rPr lang="uk-UA" sz="2200" b="1" dirty="0">
                <a:latin typeface="+mn-lt"/>
              </a:rPr>
              <a:t>символ кінця </a:t>
            </a:r>
            <a:r>
              <a:rPr lang="uk-UA" sz="2200" b="1" dirty="0">
                <a:latin typeface="+mn-lt"/>
              </a:rPr>
              <a:t>файлу EOF</a:t>
            </a:r>
            <a:r>
              <a:rPr lang="uk-UA" sz="2200" dirty="0">
                <a:latin typeface="+mn-lt"/>
              </a:rPr>
              <a:t>. </a:t>
            </a:r>
            <a:endParaRPr lang="ru-RU" sz="2200" dirty="0">
              <a:latin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2424114" y="1"/>
            <a:ext cx="7419975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76176" anchor="ctr">
            <a:spAutoFit/>
          </a:bodyPr>
          <a:lstStyle/>
          <a:p>
            <a:r>
              <a:rPr lang="uk-UA" sz="3600" b="1">
                <a:solidFill>
                  <a:schemeClr val="bg1"/>
                </a:solidFill>
              </a:rPr>
              <a:t>Зчитування текстових файлів</a:t>
            </a:r>
            <a:endParaRPr lang="ru-RU" sz="3600" b="1">
              <a:solidFill>
                <a:schemeClr val="bg1"/>
              </a:solidFill>
            </a:endParaRP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190154" y="932820"/>
            <a:ext cx="1166529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buClr>
                <a:srgbClr val="660033"/>
              </a:buClr>
              <a:buFont typeface="Wingdings" pitchFamily="2" charset="2"/>
              <a:buNone/>
            </a:pPr>
            <a:r>
              <a:rPr lang="uk-UA" sz="2200" dirty="0">
                <a:latin typeface="+mn-lt"/>
              </a:rPr>
              <a:t>Після зчитування певного символу файловий покажчик зсувається до наступного символу. </a:t>
            </a:r>
            <a:endParaRPr lang="en-US" sz="2200" dirty="0">
              <a:latin typeface="+mn-lt"/>
            </a:endParaRPr>
          </a:p>
          <a:p>
            <a:pPr>
              <a:buClr>
                <a:srgbClr val="660033"/>
              </a:buClr>
              <a:buFont typeface="Wingdings" pitchFamily="2" charset="2"/>
              <a:buNone/>
            </a:pPr>
            <a:r>
              <a:rPr lang="uk-UA" sz="2200" dirty="0">
                <a:latin typeface="+mn-lt"/>
              </a:rPr>
              <a:t>Для зчитування символів усього рядка слід використовувати цикл перебору символів. 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5664200" y="2708276"/>
            <a:ext cx="2160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grpSp>
        <p:nvGrpSpPr>
          <p:cNvPr id="69663" name="Group 31"/>
          <p:cNvGrpSpPr>
            <a:grpSpLocks/>
          </p:cNvGrpSpPr>
          <p:nvPr/>
        </p:nvGrpSpPr>
        <p:grpSpPr bwMode="auto">
          <a:xfrm>
            <a:off x="2855913" y="2708275"/>
            <a:ext cx="4248150" cy="1944688"/>
            <a:chOff x="839" y="1706"/>
            <a:chExt cx="2676" cy="1643"/>
          </a:xfrm>
        </p:grpSpPr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1292" y="2950"/>
              <a:ext cx="423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d</a:t>
              </a:r>
              <a:endParaRPr lang="ru-RU" sz="2800"/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1292" y="2551"/>
              <a:ext cx="423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c</a:t>
              </a:r>
              <a:endParaRPr lang="ru-RU" sz="2800"/>
            </a:p>
          </p:txBody>
        </p:sp>
        <p:sp>
          <p:nvSpPr>
            <p:cNvPr id="69638" name="Rectangle 6"/>
            <p:cNvSpPr>
              <a:spLocks noChangeArrowheads="1"/>
            </p:cNvSpPr>
            <p:nvPr/>
          </p:nvSpPr>
          <p:spPr bwMode="auto">
            <a:xfrm>
              <a:off x="1292" y="2151"/>
              <a:ext cx="423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b</a:t>
              </a:r>
              <a:endParaRPr lang="ru-RU" sz="2800"/>
            </a:p>
          </p:txBody>
        </p:sp>
        <p:sp>
          <p:nvSpPr>
            <p:cNvPr id="69637" name="Rectangle 5"/>
            <p:cNvSpPr>
              <a:spLocks noChangeArrowheads="1"/>
            </p:cNvSpPr>
            <p:nvPr/>
          </p:nvSpPr>
          <p:spPr bwMode="auto">
            <a:xfrm>
              <a:off x="1292" y="1752"/>
              <a:ext cx="423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a</a:t>
              </a:r>
              <a:endParaRPr lang="ru-RU" sz="2800"/>
            </a:p>
          </p:txBody>
        </p:sp>
        <p:sp>
          <p:nvSpPr>
            <p:cNvPr id="69641" name="Line 9"/>
            <p:cNvSpPr>
              <a:spLocks noChangeShapeType="1"/>
            </p:cNvSpPr>
            <p:nvPr/>
          </p:nvSpPr>
          <p:spPr bwMode="auto">
            <a:xfrm>
              <a:off x="1292" y="1752"/>
              <a:ext cx="42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9642" name="Line 10"/>
            <p:cNvSpPr>
              <a:spLocks noChangeShapeType="1"/>
            </p:cNvSpPr>
            <p:nvPr/>
          </p:nvSpPr>
          <p:spPr bwMode="auto">
            <a:xfrm>
              <a:off x="1292" y="2151"/>
              <a:ext cx="4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>
              <a:off x="1292" y="2551"/>
              <a:ext cx="4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9644" name="Line 12"/>
            <p:cNvSpPr>
              <a:spLocks noChangeShapeType="1"/>
            </p:cNvSpPr>
            <p:nvPr/>
          </p:nvSpPr>
          <p:spPr bwMode="auto">
            <a:xfrm>
              <a:off x="1292" y="2950"/>
              <a:ext cx="4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1292" y="3349"/>
              <a:ext cx="42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9646" name="Line 14"/>
            <p:cNvSpPr>
              <a:spLocks noChangeShapeType="1"/>
            </p:cNvSpPr>
            <p:nvPr/>
          </p:nvSpPr>
          <p:spPr bwMode="auto">
            <a:xfrm>
              <a:off x="1292" y="1752"/>
              <a:ext cx="0" cy="159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1715" y="1752"/>
              <a:ext cx="0" cy="159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9649" name="AutoShape 17"/>
            <p:cNvSpPr>
              <a:spLocks noChangeArrowheads="1"/>
            </p:cNvSpPr>
            <p:nvPr/>
          </p:nvSpPr>
          <p:spPr bwMode="auto">
            <a:xfrm>
              <a:off x="839" y="1933"/>
              <a:ext cx="408" cy="91"/>
            </a:xfrm>
            <a:prstGeom prst="rightArrow">
              <a:avLst>
                <a:gd name="adj1" fmla="val 50000"/>
                <a:gd name="adj2" fmla="val 11208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650" name="Line 18"/>
            <p:cNvSpPr>
              <a:spLocks noChangeShapeType="1"/>
            </p:cNvSpPr>
            <p:nvPr/>
          </p:nvSpPr>
          <p:spPr bwMode="auto">
            <a:xfrm>
              <a:off x="1746" y="193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9652" name="Rectangle 20"/>
            <p:cNvSpPr>
              <a:spLocks noChangeArrowheads="1"/>
            </p:cNvSpPr>
            <p:nvPr/>
          </p:nvSpPr>
          <p:spPr bwMode="auto">
            <a:xfrm>
              <a:off x="2562" y="1706"/>
              <a:ext cx="953" cy="163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69654" name="Text Box 22"/>
            <p:cNvSpPr txBox="1">
              <a:spLocks noChangeArrowheads="1"/>
            </p:cNvSpPr>
            <p:nvPr/>
          </p:nvSpPr>
          <p:spPr bwMode="auto">
            <a:xfrm>
              <a:off x="2653" y="1797"/>
              <a:ext cx="226" cy="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00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a</a:t>
              </a:r>
              <a:endParaRPr lang="ru-RU" sz="2000"/>
            </a:p>
          </p:txBody>
        </p:sp>
        <p:sp>
          <p:nvSpPr>
            <p:cNvPr id="69655" name="AutoShape 23"/>
            <p:cNvSpPr>
              <a:spLocks noChangeArrowheads="1"/>
            </p:cNvSpPr>
            <p:nvPr/>
          </p:nvSpPr>
          <p:spPr bwMode="auto">
            <a:xfrm>
              <a:off x="839" y="2296"/>
              <a:ext cx="408" cy="91"/>
            </a:xfrm>
            <a:prstGeom prst="rightArrow">
              <a:avLst>
                <a:gd name="adj1" fmla="val 50000"/>
                <a:gd name="adj2" fmla="val 112088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657" name="Text Box 25"/>
            <p:cNvSpPr txBox="1">
              <a:spLocks noChangeArrowheads="1"/>
            </p:cNvSpPr>
            <p:nvPr/>
          </p:nvSpPr>
          <p:spPr bwMode="auto">
            <a:xfrm>
              <a:off x="2653" y="2251"/>
              <a:ext cx="226" cy="3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00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b</a:t>
              </a:r>
              <a:endParaRPr lang="ru-RU" sz="2000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1746" y="238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9659" name="AutoShape 27"/>
            <p:cNvSpPr>
              <a:spLocks noChangeArrowheads="1"/>
            </p:cNvSpPr>
            <p:nvPr/>
          </p:nvSpPr>
          <p:spPr bwMode="auto">
            <a:xfrm>
              <a:off x="839" y="2296"/>
              <a:ext cx="408" cy="91"/>
            </a:xfrm>
            <a:prstGeom prst="rightArrow">
              <a:avLst>
                <a:gd name="adj1" fmla="val 50000"/>
                <a:gd name="adj2" fmla="val 112088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660" name="AutoShape 28"/>
            <p:cNvSpPr>
              <a:spLocks noChangeArrowheads="1"/>
            </p:cNvSpPr>
            <p:nvPr/>
          </p:nvSpPr>
          <p:spPr bwMode="auto">
            <a:xfrm>
              <a:off x="839" y="2659"/>
              <a:ext cx="408" cy="91"/>
            </a:xfrm>
            <a:prstGeom prst="rightArrow">
              <a:avLst>
                <a:gd name="adj1" fmla="val 50000"/>
                <a:gd name="adj2" fmla="val 112088"/>
              </a:avLst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661" name="Text Box 29"/>
            <p:cNvSpPr txBox="1">
              <a:spLocks noChangeArrowheads="1"/>
            </p:cNvSpPr>
            <p:nvPr/>
          </p:nvSpPr>
          <p:spPr bwMode="auto">
            <a:xfrm>
              <a:off x="2653" y="2614"/>
              <a:ext cx="226" cy="3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00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c</a:t>
              </a:r>
              <a:endParaRPr lang="ru-RU" sz="2000"/>
            </a:p>
          </p:txBody>
        </p:sp>
        <p:sp>
          <p:nvSpPr>
            <p:cNvPr id="69662" name="Line 30"/>
            <p:cNvSpPr>
              <a:spLocks noChangeShapeType="1"/>
            </p:cNvSpPr>
            <p:nvPr/>
          </p:nvSpPr>
          <p:spPr bwMode="auto">
            <a:xfrm>
              <a:off x="1701" y="2795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69664" name="Rectangle 32"/>
          <p:cNvSpPr>
            <a:spLocks noChangeArrowheads="1"/>
          </p:cNvSpPr>
          <p:nvPr/>
        </p:nvSpPr>
        <p:spPr bwMode="auto">
          <a:xfrm>
            <a:off x="2927351" y="5084764"/>
            <a:ext cx="9073305" cy="771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sz="2200" dirty="0">
                <a:latin typeface="+mn-lt"/>
              </a:rPr>
              <a:t>Зчитування цифрових символів не приводить до утворення числа, над яким можливі арифметичні дії.</a:t>
            </a:r>
            <a:endParaRPr lang="ru-RU" sz="2200" dirty="0">
              <a:latin typeface="+mn-lt"/>
            </a:endParaRPr>
          </a:p>
        </p:txBody>
      </p:sp>
      <p:graphicFrame>
        <p:nvGraphicFramePr>
          <p:cNvPr id="6966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960319"/>
              </p:ext>
            </p:extLst>
          </p:nvPr>
        </p:nvGraphicFramePr>
        <p:xfrm>
          <a:off x="1199456" y="4797425"/>
          <a:ext cx="1583432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7" name="Точечный рисунок" r:id="rId3" imgW="1609524" imgH="1409897" progId="Paint.Picture">
                  <p:embed/>
                </p:oleObj>
              </mc:Choice>
              <mc:Fallback>
                <p:oleObj name="Точечный рисунок" r:id="rId3" imgW="1609524" imgH="1409897" progId="Paint.Picture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456" y="4797425"/>
                        <a:ext cx="1583432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6" name="Text Box 34"/>
          <p:cNvSpPr txBox="1">
            <a:spLocks noChangeArrowheads="1"/>
          </p:cNvSpPr>
          <p:nvPr/>
        </p:nvSpPr>
        <p:spPr bwMode="auto">
          <a:xfrm>
            <a:off x="1774825" y="2420938"/>
            <a:ext cx="2313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dirty="0">
                <a:solidFill>
                  <a:srgbClr val="0000CC"/>
                </a:solidFill>
              </a:rPr>
              <a:t>Файловий покажчик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69667" name="Line 35"/>
          <p:cNvSpPr>
            <a:spLocks noChangeShapeType="1"/>
          </p:cNvSpPr>
          <p:nvPr/>
        </p:nvSpPr>
        <p:spPr bwMode="auto">
          <a:xfrm>
            <a:off x="2566989" y="2708275"/>
            <a:ext cx="5048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24</a:t>
            </a:fld>
            <a:endParaRPr lang="ru-RU"/>
          </a:p>
        </p:txBody>
      </p:sp>
      <p:cxnSp>
        <p:nvCxnSpPr>
          <p:cNvPr id="4" name="Пряма зі стрілкою 3"/>
          <p:cNvCxnSpPr>
            <a:stCxn id="69667" idx="0"/>
          </p:cNvCxnSpPr>
          <p:nvPr/>
        </p:nvCxnSpPr>
        <p:spPr>
          <a:xfrm>
            <a:off x="2566988" y="2708275"/>
            <a:ext cx="364692" cy="698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 зі стрілкою 5"/>
          <p:cNvCxnSpPr>
            <a:endCxn id="69660" idx="1"/>
          </p:cNvCxnSpPr>
          <p:nvPr/>
        </p:nvCxnSpPr>
        <p:spPr>
          <a:xfrm>
            <a:off x="2566989" y="2762722"/>
            <a:ext cx="288925" cy="11273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205038" y="82303"/>
            <a:ext cx="7204075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76176" anchor="ctr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Зчитування текстових файлів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91344" y="999494"/>
            <a:ext cx="1185663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sz="2200" dirty="0">
                <a:latin typeface="+mn-lt"/>
              </a:rPr>
              <a:t>Функція </a:t>
            </a:r>
            <a:r>
              <a:rPr lang="uk-UA" sz="2200" b="1" dirty="0" err="1">
                <a:latin typeface="+mn-lt"/>
              </a:rPr>
              <a:t>fgets</a:t>
            </a:r>
            <a:r>
              <a:rPr lang="uk-UA" sz="2200" b="1" dirty="0">
                <a:latin typeface="+mn-lt"/>
              </a:rPr>
              <a:t>()</a:t>
            </a:r>
            <a:r>
              <a:rPr lang="uk-UA" sz="2200" dirty="0">
                <a:latin typeface="+mn-lt"/>
              </a:rPr>
              <a:t> зчитує всі символи рядка із символом його кінця включно, що забезпечує переведення файлового покажчика на новий рядок. </a:t>
            </a:r>
            <a:endParaRPr lang="uk-UA" sz="2200" dirty="0" smtClean="0">
              <a:latin typeface="+mn-lt"/>
            </a:endParaRPr>
          </a:p>
          <a:p>
            <a:endParaRPr lang="en-US" sz="2200" dirty="0">
              <a:latin typeface="+mn-lt"/>
            </a:endParaRPr>
          </a:p>
          <a:p>
            <a:pPr algn="ctr"/>
            <a:endParaRPr lang="uk-UA" sz="2400" b="1" dirty="0">
              <a:latin typeface="+mn-lt"/>
            </a:endParaRPr>
          </a:p>
          <a:p>
            <a:pPr algn="ctr"/>
            <a:endParaRPr lang="ru-RU" sz="2200" b="1" dirty="0">
              <a:latin typeface="+mn-lt"/>
            </a:endParaRPr>
          </a:p>
          <a:p>
            <a:r>
              <a:rPr lang="uk-UA" sz="2200" dirty="0">
                <a:latin typeface="+mn-lt"/>
              </a:rPr>
              <a:t>Тут </a:t>
            </a:r>
            <a:r>
              <a:rPr lang="uk-UA" sz="2200" b="1" dirty="0" err="1">
                <a:latin typeface="+mn-lt"/>
              </a:rPr>
              <a:t>str</a:t>
            </a:r>
            <a:r>
              <a:rPr lang="uk-UA" sz="2200" dirty="0">
                <a:latin typeface="+mn-lt"/>
              </a:rPr>
              <a:t> —  </a:t>
            </a:r>
            <a:r>
              <a:rPr lang="uk-UA" sz="2200" dirty="0">
                <a:latin typeface="+mn-lt"/>
              </a:rPr>
              <a:t>буфер</a:t>
            </a:r>
            <a:r>
              <a:rPr lang="en-US" sz="2200" dirty="0">
                <a:latin typeface="+mn-lt"/>
              </a:rPr>
              <a:t> RAM</a:t>
            </a:r>
            <a:r>
              <a:rPr lang="uk-UA" sz="2200" dirty="0">
                <a:latin typeface="+mn-lt"/>
              </a:rPr>
              <a:t>, </a:t>
            </a:r>
            <a:r>
              <a:rPr lang="uk-UA" sz="2200" dirty="0">
                <a:latin typeface="+mn-lt"/>
              </a:rPr>
              <a:t>в якому запам’ятовується зчитаний з </a:t>
            </a:r>
            <a:r>
              <a:rPr lang="uk-UA" sz="2200" dirty="0">
                <a:latin typeface="+mn-lt"/>
              </a:rPr>
              <a:t>файлу рядок</a:t>
            </a:r>
            <a:r>
              <a:rPr lang="uk-UA" sz="2200" dirty="0">
                <a:latin typeface="+mn-lt"/>
              </a:rPr>
              <a:t>, заданий як покажчик на тип </a:t>
            </a:r>
            <a:r>
              <a:rPr lang="uk-UA" sz="2200" b="1" dirty="0" err="1">
                <a:latin typeface="+mn-lt"/>
              </a:rPr>
              <a:t>char</a:t>
            </a:r>
            <a:r>
              <a:rPr lang="uk-UA" sz="2200" dirty="0">
                <a:latin typeface="+mn-lt"/>
              </a:rPr>
              <a:t>; </a:t>
            </a:r>
          </a:p>
          <a:p>
            <a:r>
              <a:rPr lang="uk-UA" sz="2200" b="1" dirty="0">
                <a:latin typeface="+mn-lt"/>
              </a:rPr>
              <a:t>n </a:t>
            </a:r>
            <a:r>
              <a:rPr lang="uk-UA" sz="2200" dirty="0">
                <a:latin typeface="+mn-lt"/>
              </a:rPr>
              <a:t>— максимальна кількість зчитаних символів; </a:t>
            </a:r>
          </a:p>
          <a:p>
            <a:r>
              <a:rPr lang="uk-UA" sz="2200" b="1" dirty="0" err="1">
                <a:latin typeface="+mn-lt"/>
              </a:rPr>
              <a:t>stream</a:t>
            </a:r>
            <a:r>
              <a:rPr lang="uk-UA" sz="2200" dirty="0">
                <a:latin typeface="+mn-lt"/>
              </a:rPr>
              <a:t> — покажчик на файл, з якого зчитується рядок. 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7082517" y="3876860"/>
            <a:ext cx="4833743" cy="2346325"/>
            <a:chOff x="7048820" y="3876860"/>
            <a:chExt cx="4833743" cy="2346325"/>
          </a:xfrm>
        </p:grpSpPr>
        <p:sp>
          <p:nvSpPr>
            <p:cNvPr id="49173" name="Rectangle 21"/>
            <p:cNvSpPr>
              <a:spLocks noChangeArrowheads="1"/>
            </p:cNvSpPr>
            <p:nvPr/>
          </p:nvSpPr>
          <p:spPr bwMode="auto">
            <a:xfrm>
              <a:off x="9864850" y="3900672"/>
              <a:ext cx="2017713" cy="1933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grpSp>
          <p:nvGrpSpPr>
            <p:cNvPr id="3" name="Групувати 2"/>
            <p:cNvGrpSpPr/>
            <p:nvPr/>
          </p:nvGrpSpPr>
          <p:grpSpPr>
            <a:xfrm>
              <a:off x="7048820" y="3876860"/>
              <a:ext cx="2735262" cy="2346325"/>
              <a:chOff x="1547813" y="4076700"/>
              <a:chExt cx="2735262" cy="2346325"/>
            </a:xfrm>
          </p:grpSpPr>
          <p:sp>
            <p:nvSpPr>
              <p:cNvPr id="49160" name="Rectangle 8"/>
              <p:cNvSpPr>
                <a:spLocks noChangeArrowheads="1"/>
              </p:cNvSpPr>
              <p:nvPr/>
            </p:nvSpPr>
            <p:spPr bwMode="auto">
              <a:xfrm>
                <a:off x="2266950" y="5549900"/>
                <a:ext cx="671513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400"/>
                  <a:t>d	</a:t>
                </a:r>
                <a:endParaRPr lang="ru-RU" sz="2400"/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/>
            </p:nvSpPr>
            <p:spPr bwMode="auto">
              <a:xfrm>
                <a:off x="2266950" y="5076825"/>
                <a:ext cx="671513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400"/>
                  <a:t>c</a:t>
                </a:r>
                <a:endParaRPr lang="ru-RU" sz="2400"/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/>
            </p:nvSpPr>
            <p:spPr bwMode="auto">
              <a:xfrm>
                <a:off x="2266950" y="4603750"/>
                <a:ext cx="671513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400"/>
                  <a:t>b</a:t>
                </a:r>
                <a:endParaRPr lang="ru-RU" sz="2400"/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/>
            </p:nvSpPr>
            <p:spPr bwMode="auto">
              <a:xfrm>
                <a:off x="2268538" y="4076700"/>
                <a:ext cx="671512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400"/>
                  <a:t>a</a:t>
                </a:r>
                <a:endParaRPr lang="ru-RU" sz="2400"/>
              </a:p>
            </p:txBody>
          </p:sp>
          <p:sp>
            <p:nvSpPr>
              <p:cNvPr id="49164" name="Line 12"/>
              <p:cNvSpPr>
                <a:spLocks noChangeShapeType="1"/>
              </p:cNvSpPr>
              <p:nvPr/>
            </p:nvSpPr>
            <p:spPr bwMode="auto">
              <a:xfrm>
                <a:off x="2266950" y="4130675"/>
                <a:ext cx="671513" cy="15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165" name="Line 13"/>
              <p:cNvSpPr>
                <a:spLocks noChangeShapeType="1"/>
              </p:cNvSpPr>
              <p:nvPr/>
            </p:nvSpPr>
            <p:spPr bwMode="auto">
              <a:xfrm>
                <a:off x="2266950" y="4603750"/>
                <a:ext cx="671513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166" name="Line 14"/>
              <p:cNvSpPr>
                <a:spLocks noChangeShapeType="1"/>
              </p:cNvSpPr>
              <p:nvPr/>
            </p:nvSpPr>
            <p:spPr bwMode="auto">
              <a:xfrm>
                <a:off x="2266950" y="5076825"/>
                <a:ext cx="671513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167" name="Line 15"/>
              <p:cNvSpPr>
                <a:spLocks noChangeShapeType="1"/>
              </p:cNvSpPr>
              <p:nvPr/>
            </p:nvSpPr>
            <p:spPr bwMode="auto">
              <a:xfrm>
                <a:off x="2266950" y="5549900"/>
                <a:ext cx="671513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168" name="Line 16"/>
              <p:cNvSpPr>
                <a:spLocks noChangeShapeType="1"/>
              </p:cNvSpPr>
              <p:nvPr/>
            </p:nvSpPr>
            <p:spPr bwMode="auto">
              <a:xfrm>
                <a:off x="2266950" y="6021388"/>
                <a:ext cx="671513" cy="15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169" name="Line 17"/>
              <p:cNvSpPr>
                <a:spLocks noChangeShapeType="1"/>
              </p:cNvSpPr>
              <p:nvPr/>
            </p:nvSpPr>
            <p:spPr bwMode="auto">
              <a:xfrm>
                <a:off x="2266950" y="4130675"/>
                <a:ext cx="1588" cy="189071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170" name="Line 18"/>
              <p:cNvSpPr>
                <a:spLocks noChangeShapeType="1"/>
              </p:cNvSpPr>
              <p:nvPr/>
            </p:nvSpPr>
            <p:spPr bwMode="auto">
              <a:xfrm>
                <a:off x="2938463" y="4130675"/>
                <a:ext cx="1587" cy="189071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171" name="AutoShape 19"/>
              <p:cNvSpPr>
                <a:spLocks noChangeArrowheads="1"/>
              </p:cNvSpPr>
              <p:nvPr/>
            </p:nvSpPr>
            <p:spPr bwMode="auto">
              <a:xfrm>
                <a:off x="1547813" y="4560888"/>
                <a:ext cx="647700" cy="107950"/>
              </a:xfrm>
              <a:prstGeom prst="rightArrow">
                <a:avLst>
                  <a:gd name="adj1" fmla="val 50000"/>
                  <a:gd name="adj2" fmla="val 1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9172" name="Line 20"/>
              <p:cNvSpPr>
                <a:spLocks noChangeShapeType="1"/>
              </p:cNvSpPr>
              <p:nvPr/>
            </p:nvSpPr>
            <p:spPr bwMode="auto">
              <a:xfrm>
                <a:off x="2987675" y="4560888"/>
                <a:ext cx="1295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203" name="Rectangle 51"/>
              <p:cNvSpPr>
                <a:spLocks noChangeArrowheads="1"/>
              </p:cNvSpPr>
              <p:nvPr/>
            </p:nvSpPr>
            <p:spPr bwMode="auto">
              <a:xfrm>
                <a:off x="2268538" y="6021388"/>
                <a:ext cx="671512" cy="4016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20000"/>
                  </a:spcBef>
                </a:pPr>
                <a:r>
                  <a:rPr lang="uk-UA"/>
                  <a:t>1</a:t>
                </a:r>
                <a:r>
                  <a:rPr lang="en-US"/>
                  <a:t>0&amp;</a:t>
                </a:r>
                <a:r>
                  <a:rPr lang="uk-UA"/>
                  <a:t>13</a:t>
                </a:r>
                <a:endParaRPr lang="ru-RU"/>
              </a:p>
            </p:txBody>
          </p:sp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25</a:t>
            </a:fld>
            <a:endParaRPr lang="ru-RU"/>
          </a:p>
        </p:txBody>
      </p:sp>
      <p:graphicFrame>
        <p:nvGraphicFramePr>
          <p:cNvPr id="49202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3275"/>
              </p:ext>
            </p:extLst>
          </p:nvPr>
        </p:nvGraphicFramePr>
        <p:xfrm>
          <a:off x="10230744" y="4608832"/>
          <a:ext cx="1439862" cy="396240"/>
        </p:xfrm>
        <a:graphic>
          <a:graphicData uri="http://schemas.openxmlformats.org/drawingml/2006/table">
            <a:tbl>
              <a:tblPr/>
              <a:tblGrid>
                <a:gridCol w="288925"/>
                <a:gridCol w="287337"/>
                <a:gridCol w="285750"/>
                <a:gridCol w="288925"/>
                <a:gridCol w="288925"/>
              </a:tblGrid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Группа 5"/>
          <p:cNvGrpSpPr/>
          <p:nvPr/>
        </p:nvGrpSpPr>
        <p:grpSpPr>
          <a:xfrm>
            <a:off x="1703512" y="1879924"/>
            <a:ext cx="7527802" cy="920750"/>
            <a:chOff x="2783632" y="1879924"/>
            <a:chExt cx="6447682" cy="920750"/>
          </a:xfrm>
        </p:grpSpPr>
        <p:pic>
          <p:nvPicPr>
            <p:cNvPr id="23" name="Скругленный прямоугольник 4"/>
            <p:cNvPicPr>
              <a:picLocks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632" y="1879924"/>
              <a:ext cx="6447682" cy="920750"/>
            </a:xfrm>
            <a:prstGeom prst="rect">
              <a:avLst/>
            </a:prstGeom>
            <a:solidFill>
              <a:srgbClr val="FFFFFF"/>
            </a:solidFill>
            <a:extLst/>
          </p:spPr>
        </p:pic>
        <p:sp>
          <p:nvSpPr>
            <p:cNvPr id="4" name="Прямоугольник 3"/>
            <p:cNvSpPr/>
            <p:nvPr/>
          </p:nvSpPr>
          <p:spPr>
            <a:xfrm>
              <a:off x="2913998" y="1970967"/>
              <a:ext cx="61869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k-UA" sz="2400" b="1" dirty="0" err="1"/>
                <a:t>char</a:t>
              </a:r>
              <a:r>
                <a:rPr lang="uk-UA" sz="2400" b="1" dirty="0"/>
                <a:t> *</a:t>
              </a:r>
              <a:r>
                <a:rPr lang="uk-UA" sz="2400" b="1" dirty="0" err="1"/>
                <a:t>fgets</a:t>
              </a:r>
              <a:r>
                <a:rPr lang="uk-UA" sz="2400" b="1" dirty="0"/>
                <a:t>(</a:t>
              </a:r>
              <a:r>
                <a:rPr lang="uk-UA" sz="2400" b="1" dirty="0" err="1"/>
                <a:t>char</a:t>
              </a:r>
              <a:r>
                <a:rPr lang="uk-UA" sz="2400" b="1" dirty="0"/>
                <a:t> *</a:t>
              </a:r>
              <a:r>
                <a:rPr lang="uk-UA" sz="2400" b="1" dirty="0" err="1"/>
                <a:t>str</a:t>
              </a:r>
              <a:r>
                <a:rPr lang="uk-UA" sz="2400" b="1" dirty="0"/>
                <a:t>, </a:t>
              </a:r>
              <a:r>
                <a:rPr lang="uk-UA" sz="2400" b="1" dirty="0" err="1"/>
                <a:t>int</a:t>
              </a:r>
              <a:r>
                <a:rPr lang="uk-UA" sz="2400" b="1" dirty="0"/>
                <a:t> n, FILE *</a:t>
              </a:r>
              <a:r>
                <a:rPr lang="uk-UA" sz="2400" b="1" dirty="0" err="1"/>
                <a:t>stream</a:t>
              </a:r>
              <a:r>
                <a:rPr lang="uk-UA" sz="2400" b="1" dirty="0"/>
                <a:t>);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2135560" y="0"/>
            <a:ext cx="7204075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76176" anchor="ctr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Зчитування текстових файлів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262162" y="1412776"/>
            <a:ext cx="115932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400" dirty="0">
                <a:latin typeface="+mn-lt"/>
              </a:rPr>
              <a:t>Функція </a:t>
            </a:r>
            <a:r>
              <a:rPr lang="uk-UA" sz="2400" b="1" dirty="0" err="1">
                <a:latin typeface="+mn-lt"/>
              </a:rPr>
              <a:t>fgets</a:t>
            </a:r>
            <a:r>
              <a:rPr lang="uk-UA" sz="2400" b="1" dirty="0">
                <a:latin typeface="+mn-lt"/>
              </a:rPr>
              <a:t>()</a:t>
            </a:r>
            <a:r>
              <a:rPr lang="uk-UA" sz="2400" dirty="0">
                <a:latin typeface="+mn-lt"/>
              </a:rPr>
              <a:t> повертає покажчик на рядок або </a:t>
            </a:r>
            <a:r>
              <a:rPr lang="uk-UA" sz="2400" b="1" dirty="0">
                <a:latin typeface="+mn-lt"/>
              </a:rPr>
              <a:t>NULL</a:t>
            </a:r>
            <a:r>
              <a:rPr lang="uk-UA" sz="2400" dirty="0">
                <a:latin typeface="+mn-lt"/>
              </a:rPr>
              <a:t> у разі помилок читання чи кінця </a:t>
            </a:r>
            <a:r>
              <a:rPr lang="uk-UA" sz="2400" dirty="0">
                <a:latin typeface="+mn-lt"/>
              </a:rPr>
              <a:t>файл</a:t>
            </a:r>
            <a:r>
              <a:rPr lang="uk-UA" sz="2400" dirty="0">
                <a:latin typeface="+mn-lt"/>
              </a:rPr>
              <a:t>у</a:t>
            </a:r>
            <a:r>
              <a:rPr lang="uk-UA" sz="2400" dirty="0">
                <a:latin typeface="+mn-lt"/>
              </a:rPr>
              <a:t>. </a:t>
            </a:r>
            <a:endParaRPr lang="uk-UA" sz="2400" dirty="0">
              <a:latin typeface="+mn-lt"/>
            </a:endParaRPr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400" dirty="0">
                <a:latin typeface="+mn-lt"/>
              </a:rPr>
              <a:t>Під час зчитування рядків функція додає до кожного рядка символ його кінця </a:t>
            </a:r>
            <a:r>
              <a:rPr lang="uk-UA" sz="2400" b="1" dirty="0">
                <a:latin typeface="+mn-lt"/>
              </a:rPr>
              <a:t>('\0</a:t>
            </a:r>
            <a:r>
              <a:rPr lang="uk-UA" sz="2400" dirty="0">
                <a:latin typeface="+mn-lt"/>
              </a:rPr>
              <a:t>'). </a:t>
            </a:r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400" dirty="0">
                <a:latin typeface="+mn-lt"/>
              </a:rPr>
              <a:t>Для успішної роботи функції </a:t>
            </a:r>
            <a:r>
              <a:rPr lang="uk-UA" sz="2400" b="1" dirty="0" err="1">
                <a:latin typeface="+mn-lt"/>
              </a:rPr>
              <a:t>fgets</a:t>
            </a:r>
            <a:r>
              <a:rPr lang="uk-UA" sz="2400" b="1" dirty="0">
                <a:latin typeface="+mn-lt"/>
              </a:rPr>
              <a:t>()</a:t>
            </a:r>
            <a:r>
              <a:rPr lang="uk-UA" sz="2400" dirty="0">
                <a:latin typeface="+mn-lt"/>
              </a:rPr>
              <a:t> розмір рядка, в якій зчитуються </a:t>
            </a:r>
            <a:r>
              <a:rPr lang="uk-UA" sz="2400" dirty="0">
                <a:latin typeface="+mn-lt"/>
              </a:rPr>
              <a:t>дані, </a:t>
            </a:r>
            <a:r>
              <a:rPr lang="uk-UA" sz="2400" dirty="0">
                <a:latin typeface="+mn-lt"/>
              </a:rPr>
              <a:t>має бути великим.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115888"/>
            <a:ext cx="12192000" cy="576262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600" b="1" dirty="0">
                <a:solidFill>
                  <a:schemeClr val="bg1"/>
                </a:solidFill>
              </a:rPr>
              <a:t>Приклад. </a:t>
            </a:r>
            <a:r>
              <a:rPr lang="ru-RU" sz="3600" b="1" dirty="0" err="1">
                <a:solidFill>
                  <a:schemeClr val="bg1"/>
                </a:solidFill>
              </a:rPr>
              <a:t>Зчитування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текстових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файлів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27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2708920"/>
            <a:ext cx="2214186" cy="95030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4" name="Скругленный прямоугольник 3"/>
          <p:cNvSpPr/>
          <p:nvPr/>
        </p:nvSpPr>
        <p:spPr>
          <a:xfrm>
            <a:off x="3575720" y="996464"/>
            <a:ext cx="6872371" cy="3835914"/>
          </a:xfrm>
          <a:prstGeom prst="roundRect">
            <a:avLst/>
          </a:prstGeom>
          <a:solidFill>
            <a:srgbClr val="F0E9FB"/>
          </a:solidFill>
          <a:ln w="38100">
            <a:noFill/>
            <a:prstDash val="dash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uk-UA" sz="2200" dirty="0"/>
              <a:t>Розглянемо приклад програми, що здійснює зчитування з текстового файлу символів і рядків за допомогою функцій </a:t>
            </a:r>
            <a:r>
              <a:rPr lang="en-US" sz="2200" b="1" dirty="0" err="1"/>
              <a:t>fgetc</a:t>
            </a:r>
            <a:r>
              <a:rPr lang="en-US" sz="2200" b="1" dirty="0"/>
              <a:t>() </a:t>
            </a:r>
            <a:r>
              <a:rPr lang="uk-UA" sz="2200" b="1" dirty="0"/>
              <a:t>і </a:t>
            </a:r>
            <a:r>
              <a:rPr lang="en-US" sz="2200" b="1" dirty="0" err="1"/>
              <a:t>fgets</a:t>
            </a:r>
            <a:r>
              <a:rPr lang="en-US" sz="2200" b="1" dirty="0"/>
              <a:t>()</a:t>
            </a:r>
            <a:r>
              <a:rPr lang="en-US" sz="2200" dirty="0"/>
              <a:t> </a:t>
            </a:r>
            <a:r>
              <a:rPr lang="uk-UA" sz="2200" dirty="0"/>
              <a:t>відповідно. Програма</a:t>
            </a:r>
            <a:r>
              <a:rPr lang="en-US" sz="2200" dirty="0"/>
              <a:t> </a:t>
            </a:r>
            <a:r>
              <a:rPr lang="uk-UA" sz="2200" dirty="0"/>
              <a:t>пропонує користувачеві вибрати режим зчитування текстового файлу. </a:t>
            </a:r>
            <a:r>
              <a:rPr lang="uk-UA" sz="2200" dirty="0"/>
              <a:t>Якщо текст зчитується по символах, виводиться вміст усього файлу, якщо ж по рядках, — програма виводить на екран перші п’ять рядків текстового файлу. </a:t>
            </a:r>
            <a:endParaRPr lang="uk-UA" sz="1400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488" y="4832378"/>
            <a:ext cx="22479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551384" y="886052"/>
            <a:ext cx="8353425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2200" dirty="0">
                <a:solidFill>
                  <a:srgbClr val="008000"/>
                </a:solidFill>
              </a:rPr>
              <a:t>//ex10_2.cpp. </a:t>
            </a:r>
            <a:r>
              <a:rPr lang="ru-RU" sz="2200" dirty="0" err="1">
                <a:solidFill>
                  <a:srgbClr val="008000"/>
                </a:solidFill>
              </a:rPr>
              <a:t>зчитування</a:t>
            </a:r>
            <a:r>
              <a:rPr lang="ru-RU" sz="2200" dirty="0">
                <a:solidFill>
                  <a:srgbClr val="008000"/>
                </a:solidFill>
              </a:rPr>
              <a:t> </a:t>
            </a:r>
            <a:r>
              <a:rPr lang="ru-RU" sz="2200" dirty="0" err="1">
                <a:solidFill>
                  <a:srgbClr val="008000"/>
                </a:solidFill>
              </a:rPr>
              <a:t>символів</a:t>
            </a:r>
            <a:r>
              <a:rPr lang="ru-RU" sz="2200" dirty="0">
                <a:solidFill>
                  <a:srgbClr val="008000"/>
                </a:solidFill>
              </a:rPr>
              <a:t> і </a:t>
            </a:r>
            <a:r>
              <a:rPr lang="ru-RU" sz="2200" dirty="0" err="1">
                <a:solidFill>
                  <a:srgbClr val="008000"/>
                </a:solidFill>
              </a:rPr>
              <a:t>рядків</a:t>
            </a:r>
            <a:r>
              <a:rPr lang="ru-RU" sz="2200" dirty="0">
                <a:solidFill>
                  <a:srgbClr val="008000"/>
                </a:solidFill>
              </a:rPr>
              <a:t> з текстового файлу</a:t>
            </a:r>
            <a:r>
              <a:rPr lang="ru-RU" sz="2200" dirty="0"/>
              <a:t> </a:t>
            </a:r>
          </a:p>
          <a:p>
            <a:r>
              <a:rPr lang="ru-RU" sz="2200" dirty="0"/>
              <a:t>#</a:t>
            </a:r>
            <a:r>
              <a:rPr lang="ru-RU" sz="2200" dirty="0" err="1"/>
              <a:t>include</a:t>
            </a:r>
            <a:r>
              <a:rPr lang="ru-RU" sz="2200" dirty="0"/>
              <a:t>&lt;</a:t>
            </a:r>
            <a:r>
              <a:rPr lang="ru-RU" sz="2200" dirty="0" err="1"/>
              <a:t>stdio.h</a:t>
            </a:r>
            <a:r>
              <a:rPr lang="ru-RU" sz="2200" dirty="0"/>
              <a:t>&gt;</a:t>
            </a:r>
            <a:r>
              <a:rPr lang="en-US" sz="2200" dirty="0"/>
              <a:t>                   </a:t>
            </a:r>
            <a:r>
              <a:rPr lang="ru-RU" sz="2200" dirty="0"/>
              <a:t> </a:t>
            </a:r>
            <a:r>
              <a:rPr lang="ru-RU" sz="2200" dirty="0">
                <a:solidFill>
                  <a:srgbClr val="006600"/>
                </a:solidFill>
              </a:rPr>
              <a:t>//</a:t>
            </a:r>
            <a:r>
              <a:rPr lang="ru-RU" sz="2200" dirty="0" err="1">
                <a:solidFill>
                  <a:srgbClr val="006600"/>
                </a:solidFill>
              </a:rPr>
              <a:t>бібліотека</a:t>
            </a:r>
            <a:r>
              <a:rPr lang="ru-RU" sz="2200" dirty="0">
                <a:solidFill>
                  <a:srgbClr val="006600"/>
                </a:solidFill>
              </a:rPr>
              <a:t> </a:t>
            </a:r>
            <a:r>
              <a:rPr lang="ru-RU" sz="2200" dirty="0" err="1">
                <a:solidFill>
                  <a:srgbClr val="006600"/>
                </a:solidFill>
              </a:rPr>
              <a:t>файлових</a:t>
            </a:r>
            <a:r>
              <a:rPr lang="ru-RU" sz="2200" dirty="0">
                <a:solidFill>
                  <a:srgbClr val="006600"/>
                </a:solidFill>
              </a:rPr>
              <a:t> </a:t>
            </a:r>
            <a:r>
              <a:rPr lang="ru-RU" sz="2200" dirty="0" err="1">
                <a:solidFill>
                  <a:srgbClr val="006600"/>
                </a:solidFill>
              </a:rPr>
              <a:t>функцій</a:t>
            </a:r>
            <a:r>
              <a:rPr lang="ru-RU" sz="2200" dirty="0"/>
              <a:t> </a:t>
            </a:r>
          </a:p>
          <a:p>
            <a:r>
              <a:rPr lang="ru-RU" sz="2200" dirty="0"/>
              <a:t>#</a:t>
            </a:r>
            <a:r>
              <a:rPr lang="ru-RU" sz="2200" dirty="0" err="1"/>
              <a:t>include</a:t>
            </a:r>
            <a:r>
              <a:rPr lang="ru-RU" sz="2200" dirty="0"/>
              <a:t>&lt;</a:t>
            </a:r>
            <a:r>
              <a:rPr lang="ru-RU" sz="2200" dirty="0" err="1"/>
              <a:t>conio.h</a:t>
            </a:r>
            <a:r>
              <a:rPr lang="ru-RU" sz="2200" dirty="0"/>
              <a:t>&gt; </a:t>
            </a:r>
          </a:p>
          <a:p>
            <a:r>
              <a:rPr lang="ru-RU" sz="2200" dirty="0" err="1"/>
              <a:t>int</a:t>
            </a:r>
            <a:r>
              <a:rPr lang="ru-RU" sz="2200" dirty="0"/>
              <a:t> </a:t>
            </a:r>
            <a:r>
              <a:rPr lang="ru-RU" sz="2200" dirty="0" err="1"/>
              <a:t>main</a:t>
            </a:r>
            <a:r>
              <a:rPr lang="ru-RU" sz="2200" dirty="0"/>
              <a:t>() { </a:t>
            </a:r>
          </a:p>
          <a:p>
            <a:r>
              <a:rPr lang="ru-RU" sz="2200" dirty="0"/>
              <a:t>  </a:t>
            </a:r>
            <a:r>
              <a:rPr lang="ru-RU" sz="2200" dirty="0" err="1"/>
              <a:t>puts</a:t>
            </a:r>
            <a:r>
              <a:rPr lang="ru-RU" sz="2200" dirty="0"/>
              <a:t>("</a:t>
            </a:r>
            <a:r>
              <a:rPr lang="ru-RU" sz="2200" dirty="0" err="1"/>
              <a:t>reading</a:t>
            </a:r>
            <a:r>
              <a:rPr lang="ru-RU" sz="2200" dirty="0"/>
              <a:t> </a:t>
            </a:r>
            <a:r>
              <a:rPr lang="ru-RU" sz="2200" dirty="0" err="1"/>
              <a:t>text</a:t>
            </a:r>
            <a:r>
              <a:rPr lang="ru-RU" sz="2200" dirty="0"/>
              <a:t> </a:t>
            </a:r>
            <a:r>
              <a:rPr lang="ru-RU" sz="2200" dirty="0" err="1"/>
              <a:t>file</a:t>
            </a:r>
            <a:r>
              <a:rPr lang="ru-RU" sz="2200" dirty="0"/>
              <a:t>"); </a:t>
            </a:r>
          </a:p>
          <a:p>
            <a:r>
              <a:rPr lang="ru-RU" sz="2200" dirty="0"/>
              <a:t>  </a:t>
            </a:r>
            <a:r>
              <a:rPr lang="ru-RU" sz="2200" dirty="0" err="1"/>
              <a:t>char</a:t>
            </a:r>
            <a:r>
              <a:rPr lang="ru-RU" sz="2200" dirty="0"/>
              <a:t> </a:t>
            </a:r>
            <a:r>
              <a:rPr lang="ru-RU" sz="2200" dirty="0" err="1"/>
              <a:t>filename</a:t>
            </a:r>
            <a:r>
              <a:rPr lang="ru-RU" sz="2200" dirty="0"/>
              <a:t>[10];                  </a:t>
            </a:r>
            <a:r>
              <a:rPr lang="ru-RU" sz="2200" dirty="0">
                <a:solidFill>
                  <a:srgbClr val="006600"/>
                </a:solidFill>
              </a:rPr>
              <a:t>//</a:t>
            </a:r>
            <a:r>
              <a:rPr lang="ru-RU" sz="2200" dirty="0" err="1">
                <a:solidFill>
                  <a:srgbClr val="006600"/>
                </a:solidFill>
              </a:rPr>
              <a:t>ім’я</a:t>
            </a:r>
            <a:r>
              <a:rPr lang="ru-RU" sz="2200" dirty="0">
                <a:solidFill>
                  <a:srgbClr val="006600"/>
                </a:solidFill>
              </a:rPr>
              <a:t> файлу</a:t>
            </a:r>
            <a:r>
              <a:rPr lang="ru-RU" sz="2200" dirty="0"/>
              <a:t> </a:t>
            </a:r>
          </a:p>
          <a:p>
            <a:r>
              <a:rPr lang="ru-RU" sz="2200" dirty="0"/>
              <a:t>  FILE *f;                                </a:t>
            </a:r>
            <a:r>
              <a:rPr lang="en-US" sz="2200" dirty="0"/>
              <a:t>  </a:t>
            </a:r>
            <a:r>
              <a:rPr lang="ru-RU" sz="2200" dirty="0">
                <a:solidFill>
                  <a:srgbClr val="006600"/>
                </a:solidFill>
              </a:rPr>
              <a:t>//</a:t>
            </a:r>
            <a:r>
              <a:rPr lang="ru-RU" sz="2200" dirty="0" err="1">
                <a:solidFill>
                  <a:srgbClr val="006600"/>
                </a:solidFill>
              </a:rPr>
              <a:t>покажчик</a:t>
            </a:r>
            <a:r>
              <a:rPr lang="ru-RU" sz="2200" dirty="0">
                <a:solidFill>
                  <a:srgbClr val="006600"/>
                </a:solidFill>
              </a:rPr>
              <a:t> на файл </a:t>
            </a:r>
          </a:p>
          <a:p>
            <a:r>
              <a:rPr lang="ru-RU" sz="2200" dirty="0"/>
              <a:t>  </a:t>
            </a:r>
            <a:r>
              <a:rPr lang="ru-RU" sz="2200" dirty="0" err="1"/>
              <a:t>char</a:t>
            </a:r>
            <a:r>
              <a:rPr lang="ru-RU" sz="2200" dirty="0"/>
              <a:t> </a:t>
            </a:r>
            <a:r>
              <a:rPr lang="ru-RU" sz="2200" dirty="0" err="1"/>
              <a:t>c,str</a:t>
            </a:r>
            <a:r>
              <a:rPr lang="ru-RU" sz="2200" dirty="0"/>
              <a:t>[256];          </a:t>
            </a:r>
            <a:r>
              <a:rPr lang="en-US" sz="2200" dirty="0"/>
              <a:t>           </a:t>
            </a:r>
            <a:r>
              <a:rPr lang="ru-RU" sz="2200" dirty="0"/>
              <a:t> </a:t>
            </a:r>
            <a:r>
              <a:rPr lang="ru-RU" sz="2200" dirty="0">
                <a:solidFill>
                  <a:srgbClr val="006600"/>
                </a:solidFill>
              </a:rPr>
              <a:t>//символ і рядок для </a:t>
            </a:r>
            <a:r>
              <a:rPr lang="ru-RU" sz="2200" dirty="0" err="1">
                <a:solidFill>
                  <a:srgbClr val="006600"/>
                </a:solidFill>
              </a:rPr>
              <a:t>зчитування</a:t>
            </a:r>
            <a:r>
              <a:rPr lang="ru-RU" sz="2200" dirty="0"/>
              <a:t> </a:t>
            </a:r>
          </a:p>
          <a:p>
            <a:r>
              <a:rPr lang="ru-RU" sz="2200" dirty="0"/>
              <a:t>  </a:t>
            </a:r>
            <a:r>
              <a:rPr lang="ru-RU" sz="2200" dirty="0" err="1"/>
              <a:t>char</a:t>
            </a:r>
            <a:r>
              <a:rPr lang="ru-RU" sz="2200" dirty="0"/>
              <a:t> </a:t>
            </a:r>
            <a:r>
              <a:rPr lang="ru-RU" sz="2200" dirty="0" err="1"/>
              <a:t>key</a:t>
            </a:r>
            <a:r>
              <a:rPr lang="ru-RU" sz="2200" dirty="0"/>
              <a:t>;                       </a:t>
            </a:r>
            <a:r>
              <a:rPr lang="en-US" sz="2200" dirty="0"/>
              <a:t>         </a:t>
            </a:r>
            <a:r>
              <a:rPr lang="ru-RU" sz="2200" dirty="0">
                <a:solidFill>
                  <a:srgbClr val="006600"/>
                </a:solidFill>
              </a:rPr>
              <a:t>//</a:t>
            </a:r>
            <a:r>
              <a:rPr lang="ru-RU" sz="2200" dirty="0" err="1">
                <a:solidFill>
                  <a:srgbClr val="006600"/>
                </a:solidFill>
              </a:rPr>
              <a:t>ознака</a:t>
            </a:r>
            <a:r>
              <a:rPr lang="ru-RU" sz="2200" dirty="0">
                <a:solidFill>
                  <a:srgbClr val="006600"/>
                </a:solidFill>
              </a:rPr>
              <a:t> режиму </a:t>
            </a:r>
            <a:r>
              <a:rPr lang="ru-RU" sz="2200" dirty="0" err="1">
                <a:solidFill>
                  <a:srgbClr val="006600"/>
                </a:solidFill>
              </a:rPr>
              <a:t>зчитування</a:t>
            </a:r>
            <a:r>
              <a:rPr lang="ru-RU" sz="2200" dirty="0"/>
              <a:t> </a:t>
            </a:r>
          </a:p>
          <a:p>
            <a:r>
              <a:rPr lang="ru-RU" sz="2200" dirty="0"/>
              <a:t>  </a:t>
            </a:r>
            <a:r>
              <a:rPr lang="ru-RU" sz="2200" dirty="0" err="1"/>
              <a:t>puts</a:t>
            </a:r>
            <a:r>
              <a:rPr lang="ru-RU" sz="2200" dirty="0"/>
              <a:t>("</a:t>
            </a:r>
            <a:r>
              <a:rPr lang="ru-RU" sz="2200" dirty="0" err="1"/>
              <a:t>enter</a:t>
            </a:r>
            <a:r>
              <a:rPr lang="ru-RU" sz="2200" dirty="0"/>
              <a:t> </a:t>
            </a:r>
            <a:r>
              <a:rPr lang="ru-RU" sz="2200" dirty="0" err="1"/>
              <a:t>filename</a:t>
            </a:r>
            <a:r>
              <a:rPr lang="ru-RU" sz="2200" dirty="0"/>
              <a:t>");    </a:t>
            </a:r>
            <a:r>
              <a:rPr lang="en-US" sz="2200" dirty="0"/>
              <a:t>       </a:t>
            </a:r>
            <a:r>
              <a:rPr lang="ru-RU" sz="2200" dirty="0">
                <a:solidFill>
                  <a:srgbClr val="006600"/>
                </a:solidFill>
              </a:rPr>
              <a:t>//запит на </a:t>
            </a:r>
            <a:r>
              <a:rPr lang="ru-RU" sz="2200" dirty="0" err="1">
                <a:solidFill>
                  <a:srgbClr val="006600"/>
                </a:solidFill>
              </a:rPr>
              <a:t>введення</a:t>
            </a:r>
            <a:r>
              <a:rPr lang="ru-RU" sz="2200" dirty="0">
                <a:solidFill>
                  <a:srgbClr val="006600"/>
                </a:solidFill>
              </a:rPr>
              <a:t> </a:t>
            </a:r>
            <a:r>
              <a:rPr lang="ru-RU" sz="2200" dirty="0" err="1">
                <a:solidFill>
                  <a:srgbClr val="006600"/>
                </a:solidFill>
              </a:rPr>
              <a:t>імені</a:t>
            </a:r>
            <a:r>
              <a:rPr lang="ru-RU" sz="2200" dirty="0">
                <a:solidFill>
                  <a:srgbClr val="006600"/>
                </a:solidFill>
              </a:rPr>
              <a:t> файлу</a:t>
            </a:r>
            <a:r>
              <a:rPr lang="ru-RU" sz="2200" dirty="0"/>
              <a:t> </a:t>
            </a:r>
          </a:p>
          <a:p>
            <a:r>
              <a:rPr lang="ru-RU" sz="2200" dirty="0"/>
              <a:t>  </a:t>
            </a:r>
            <a:r>
              <a:rPr lang="ru-RU" sz="2200" dirty="0" err="1"/>
              <a:t>gets</a:t>
            </a:r>
            <a:r>
              <a:rPr lang="ru-RU" sz="2200" dirty="0"/>
              <a:t>(</a:t>
            </a:r>
            <a:r>
              <a:rPr lang="ru-RU" sz="2200" dirty="0" err="1"/>
              <a:t>filename</a:t>
            </a:r>
            <a:r>
              <a:rPr lang="ru-RU" sz="2200" dirty="0"/>
              <a:t>);                       </a:t>
            </a:r>
            <a:r>
              <a:rPr lang="ru-RU" sz="2200" dirty="0">
                <a:solidFill>
                  <a:srgbClr val="006600"/>
                </a:solidFill>
              </a:rPr>
              <a:t>//увести </a:t>
            </a:r>
            <a:r>
              <a:rPr lang="ru-RU" sz="2200" dirty="0" err="1">
                <a:solidFill>
                  <a:srgbClr val="006600"/>
                </a:solidFill>
              </a:rPr>
              <a:t>ім’я</a:t>
            </a:r>
            <a:r>
              <a:rPr lang="ru-RU" sz="2200" dirty="0">
                <a:solidFill>
                  <a:srgbClr val="006600"/>
                </a:solidFill>
              </a:rPr>
              <a:t> файлу 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f=</a:t>
            </a:r>
            <a:r>
              <a:rPr lang="ru-RU" sz="2200" dirty="0" err="1">
                <a:solidFill>
                  <a:srgbClr val="0000CC"/>
                </a:solidFill>
              </a:rPr>
              <a:t>fopen</a:t>
            </a:r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filename</a:t>
            </a:r>
            <a:r>
              <a:rPr lang="ru-RU" sz="2200" dirty="0">
                <a:solidFill>
                  <a:srgbClr val="0000CC"/>
                </a:solidFill>
              </a:rPr>
              <a:t>,"r");             </a:t>
            </a:r>
            <a:r>
              <a:rPr lang="ru-RU" sz="2200" dirty="0">
                <a:solidFill>
                  <a:srgbClr val="009900"/>
                </a:solidFill>
              </a:rPr>
              <a:t>//</a:t>
            </a:r>
            <a:r>
              <a:rPr lang="ru-RU" sz="2200" dirty="0" err="1">
                <a:solidFill>
                  <a:srgbClr val="009900"/>
                </a:solidFill>
              </a:rPr>
              <a:t>відкрити</a:t>
            </a:r>
            <a:r>
              <a:rPr lang="ru-RU" sz="2200" dirty="0">
                <a:solidFill>
                  <a:srgbClr val="009900"/>
                </a:solidFill>
              </a:rPr>
              <a:t> файл 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 </a:t>
            </a:r>
            <a:r>
              <a:rPr lang="ru-RU" sz="2200" dirty="0" err="1">
                <a:solidFill>
                  <a:srgbClr val="0000CC"/>
                </a:solidFill>
              </a:rPr>
              <a:t>if</a:t>
            </a:r>
            <a:r>
              <a:rPr lang="ru-RU" sz="2200" dirty="0">
                <a:solidFill>
                  <a:srgbClr val="0000CC"/>
                </a:solidFill>
              </a:rPr>
              <a:t>(f!=NULL)                            </a:t>
            </a:r>
            <a:r>
              <a:rPr lang="ru-RU" sz="2200" dirty="0">
                <a:solidFill>
                  <a:srgbClr val="006600"/>
                </a:solidFill>
              </a:rPr>
              <a:t>//файл </a:t>
            </a:r>
            <a:r>
              <a:rPr lang="ru-RU" sz="2200" dirty="0" err="1">
                <a:solidFill>
                  <a:srgbClr val="006600"/>
                </a:solidFill>
              </a:rPr>
              <a:t>відкрито</a:t>
            </a:r>
            <a:r>
              <a:rPr lang="ru-RU" sz="2200" dirty="0"/>
              <a:t> </a:t>
            </a:r>
          </a:p>
          <a:p>
            <a:r>
              <a:rPr lang="ru-RU" sz="2200" dirty="0"/>
              <a:t>   { </a:t>
            </a:r>
          </a:p>
          <a:p>
            <a:r>
              <a:rPr lang="ru-RU" sz="2200" dirty="0"/>
              <a:t>     </a:t>
            </a:r>
            <a:r>
              <a:rPr lang="ru-RU" sz="2200" dirty="0" err="1"/>
              <a:t>puts</a:t>
            </a:r>
            <a:r>
              <a:rPr lang="ru-RU" sz="2200" dirty="0"/>
              <a:t>("</a:t>
            </a:r>
            <a:r>
              <a:rPr lang="ru-RU" sz="2200" dirty="0" err="1"/>
              <a:t>select</a:t>
            </a:r>
            <a:r>
              <a:rPr lang="ru-RU" sz="2200" dirty="0"/>
              <a:t> </a:t>
            </a:r>
            <a:r>
              <a:rPr lang="ru-RU" sz="2200" dirty="0" err="1"/>
              <a:t>mode</a:t>
            </a:r>
            <a:r>
              <a:rPr lang="ru-RU" sz="2200" dirty="0"/>
              <a:t> </a:t>
            </a:r>
            <a:r>
              <a:rPr lang="ru-RU" sz="2200" dirty="0" err="1"/>
              <a:t>reading</a:t>
            </a:r>
            <a:r>
              <a:rPr lang="ru-RU" sz="2200" dirty="0"/>
              <a:t> file:1 - </a:t>
            </a:r>
            <a:r>
              <a:rPr lang="ru-RU" sz="2200" dirty="0" err="1"/>
              <a:t>fgetc</a:t>
            </a:r>
            <a:r>
              <a:rPr lang="ru-RU" sz="2200" dirty="0"/>
              <a:t>();2 - </a:t>
            </a:r>
            <a:r>
              <a:rPr lang="ru-RU" sz="2200" dirty="0" err="1"/>
              <a:t>fgets</a:t>
            </a:r>
            <a:r>
              <a:rPr lang="ru-RU" sz="2200" dirty="0"/>
              <a:t>()"); </a:t>
            </a:r>
          </a:p>
          <a:p>
            <a:r>
              <a:rPr lang="ru-RU" sz="2200" dirty="0"/>
              <a:t>     </a:t>
            </a:r>
            <a:r>
              <a:rPr lang="ru-RU" sz="2200" dirty="0" err="1"/>
              <a:t>key</a:t>
            </a:r>
            <a:r>
              <a:rPr lang="ru-RU" sz="2200" dirty="0"/>
              <a:t>=</a:t>
            </a:r>
            <a:r>
              <a:rPr lang="ru-RU" sz="2200" dirty="0" err="1"/>
              <a:t>getchar</a:t>
            </a:r>
            <a:r>
              <a:rPr lang="ru-RU" sz="2200" dirty="0"/>
              <a:t>();               </a:t>
            </a:r>
            <a:r>
              <a:rPr lang="ru-RU" sz="2200" dirty="0">
                <a:solidFill>
                  <a:srgbClr val="006600"/>
                </a:solidFill>
              </a:rPr>
              <a:t>//</a:t>
            </a:r>
            <a:r>
              <a:rPr lang="ru-RU" sz="2200" dirty="0" err="1">
                <a:solidFill>
                  <a:srgbClr val="006600"/>
                </a:solidFill>
              </a:rPr>
              <a:t>вибрати</a:t>
            </a:r>
            <a:r>
              <a:rPr lang="ru-RU" sz="2200" dirty="0">
                <a:solidFill>
                  <a:srgbClr val="006600"/>
                </a:solidFill>
              </a:rPr>
              <a:t> режим </a:t>
            </a:r>
            <a:r>
              <a:rPr lang="ru-RU" sz="2200" dirty="0" err="1">
                <a:solidFill>
                  <a:srgbClr val="006600"/>
                </a:solidFill>
              </a:rPr>
              <a:t>зчитування</a:t>
            </a:r>
            <a:r>
              <a:rPr lang="ru-RU" sz="2200" dirty="0"/>
              <a:t> </a:t>
            </a:r>
          </a:p>
        </p:txBody>
      </p:sp>
      <p:sp>
        <p:nvSpPr>
          <p:cNvPr id="5120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979988" y="0"/>
            <a:ext cx="7212012" cy="576263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chemeClr val="bg1"/>
                </a:solidFill>
              </a:rPr>
              <a:t>Зчитування текстових файлів </a:t>
            </a:r>
            <a:endParaRPr lang="uk-UA" sz="3200" b="1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7" name="Скругленный прямоугольник 6">
            <a:hlinkClick r:id="rId2" action="ppaction://hlinkfile"/>
          </p:cNvPr>
          <p:cNvSpPr/>
          <p:nvPr/>
        </p:nvSpPr>
        <p:spPr>
          <a:xfrm>
            <a:off x="9090705" y="1700808"/>
            <a:ext cx="2448272" cy="504056"/>
          </a:xfrm>
          <a:prstGeom prst="roundRect">
            <a:avLst/>
          </a:prstGeom>
          <a:solidFill>
            <a:srgbClr val="C2B5C9"/>
          </a:solidFill>
          <a:ln w="28575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uk-UA" sz="2000" b="1">
                <a:hlinkClick r:id="rId3" action="ppaction://hlinkfile"/>
              </a:rPr>
              <a:t>Код </a:t>
            </a:r>
            <a:r>
              <a:rPr lang="en-US" sz="2000" b="1">
                <a:hlinkClick r:id="rId3" action="ppaction://hlinkfile"/>
              </a:rPr>
              <a:t>ex10_2</a:t>
            </a:r>
            <a:endParaRPr lang="uk-UA" sz="2000" b="1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1774826" y="765176"/>
            <a:ext cx="8893175" cy="588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2000" dirty="0"/>
              <a:t>     </a:t>
            </a:r>
            <a:r>
              <a:rPr lang="ru-RU" sz="2000" dirty="0" err="1"/>
              <a:t>switch</a:t>
            </a:r>
            <a:r>
              <a:rPr lang="ru-RU" sz="2000" dirty="0"/>
              <a:t>(</a:t>
            </a:r>
            <a:r>
              <a:rPr lang="ru-RU" sz="2000" dirty="0" err="1"/>
              <a:t>key</a:t>
            </a:r>
            <a:r>
              <a:rPr lang="ru-RU" sz="2000" dirty="0"/>
              <a:t>) {          </a:t>
            </a:r>
            <a:r>
              <a:rPr lang="ru-RU" sz="2000" dirty="0">
                <a:solidFill>
                  <a:srgbClr val="006600"/>
                </a:solidFill>
              </a:rPr>
              <a:t>//</a:t>
            </a:r>
            <a:r>
              <a:rPr lang="ru-RU" sz="2000" dirty="0" err="1">
                <a:solidFill>
                  <a:srgbClr val="006600"/>
                </a:solidFill>
              </a:rPr>
              <a:t>аналізувати</a:t>
            </a:r>
            <a:r>
              <a:rPr lang="ru-RU" sz="2000" dirty="0">
                <a:solidFill>
                  <a:srgbClr val="006600"/>
                </a:solidFill>
              </a:rPr>
              <a:t> </a:t>
            </a:r>
            <a:r>
              <a:rPr lang="ru-RU" sz="2000" dirty="0" err="1">
                <a:solidFill>
                  <a:srgbClr val="006600"/>
                </a:solidFill>
              </a:rPr>
              <a:t>вибір</a:t>
            </a:r>
            <a:r>
              <a:rPr lang="ru-RU" sz="2000" dirty="0">
                <a:solidFill>
                  <a:srgbClr val="006600"/>
                </a:solidFill>
              </a:rPr>
              <a:t> </a:t>
            </a:r>
            <a:r>
              <a:rPr lang="ru-RU" sz="2000" dirty="0" err="1">
                <a:solidFill>
                  <a:srgbClr val="006600"/>
                </a:solidFill>
              </a:rPr>
              <a:t>користувача</a:t>
            </a:r>
            <a:r>
              <a:rPr lang="ru-RU" sz="2000" dirty="0">
                <a:solidFill>
                  <a:srgbClr val="006600"/>
                </a:solidFill>
              </a:rPr>
              <a:t> </a:t>
            </a:r>
          </a:p>
          <a:p>
            <a:r>
              <a:rPr lang="ru-RU" sz="2000" dirty="0"/>
              <a:t>      </a:t>
            </a:r>
            <a:r>
              <a:rPr lang="ru-RU" sz="2000" dirty="0" err="1"/>
              <a:t>case</a:t>
            </a:r>
            <a:r>
              <a:rPr lang="ru-RU" sz="2000" dirty="0"/>
              <a:t> '1':             </a:t>
            </a:r>
            <a:r>
              <a:rPr lang="ru-RU" sz="2000" dirty="0">
                <a:solidFill>
                  <a:srgbClr val="006600"/>
                </a:solidFill>
              </a:rPr>
              <a:t>//</a:t>
            </a:r>
            <a:r>
              <a:rPr lang="ru-RU" sz="2000" dirty="0" err="1">
                <a:solidFill>
                  <a:srgbClr val="006600"/>
                </a:solidFill>
              </a:rPr>
              <a:t>вибрати</a:t>
            </a:r>
            <a:r>
              <a:rPr lang="ru-RU" sz="2000" dirty="0">
                <a:solidFill>
                  <a:srgbClr val="006600"/>
                </a:solidFill>
              </a:rPr>
              <a:t> </a:t>
            </a:r>
            <a:r>
              <a:rPr lang="ru-RU" sz="2000" dirty="0" err="1">
                <a:solidFill>
                  <a:srgbClr val="006600"/>
                </a:solidFill>
              </a:rPr>
              <a:t>зчитування</a:t>
            </a:r>
            <a:r>
              <a:rPr lang="ru-RU" sz="2000" dirty="0">
                <a:solidFill>
                  <a:srgbClr val="006600"/>
                </a:solidFill>
              </a:rPr>
              <a:t> по символах </a:t>
            </a:r>
          </a:p>
          <a:p>
            <a:r>
              <a:rPr lang="ru-RU" sz="2000" dirty="0"/>
              <a:t>         </a:t>
            </a:r>
            <a:r>
              <a:rPr lang="ru-RU" sz="2000" dirty="0" err="1"/>
              <a:t>puts</a:t>
            </a:r>
            <a:r>
              <a:rPr lang="ru-RU" sz="2000" dirty="0"/>
              <a:t>("</a:t>
            </a:r>
            <a:r>
              <a:rPr lang="ru-RU" sz="2000" dirty="0" err="1"/>
              <a:t>reading</a:t>
            </a:r>
            <a:r>
              <a:rPr lang="ru-RU" sz="2000" dirty="0"/>
              <a:t> </a:t>
            </a:r>
            <a:r>
              <a:rPr lang="ru-RU" sz="2000" dirty="0" err="1"/>
              <a:t>symbols</a:t>
            </a:r>
            <a:r>
              <a:rPr lang="ru-RU" sz="2000" dirty="0"/>
              <a:t> </a:t>
            </a:r>
            <a:r>
              <a:rPr lang="ru-RU" sz="2000" dirty="0" err="1"/>
              <a:t>from</a:t>
            </a:r>
            <a:r>
              <a:rPr lang="ru-RU" sz="2000" dirty="0"/>
              <a:t> </a:t>
            </a:r>
            <a:r>
              <a:rPr lang="ru-RU" sz="2000" dirty="0" err="1"/>
              <a:t>file</a:t>
            </a:r>
            <a:r>
              <a:rPr lang="ru-RU" sz="2000" dirty="0"/>
              <a:t>"); </a:t>
            </a:r>
          </a:p>
          <a:p>
            <a:r>
              <a:rPr lang="ru-RU" sz="2000" dirty="0"/>
              <a:t>         </a:t>
            </a:r>
            <a:r>
              <a:rPr lang="ru-RU" sz="2000" dirty="0" err="1"/>
              <a:t>while</a:t>
            </a:r>
            <a:r>
              <a:rPr lang="ru-RU" sz="2000" dirty="0">
                <a:solidFill>
                  <a:srgbClr val="0000CC"/>
                </a:solidFill>
              </a:rPr>
              <a:t>((c=</a:t>
            </a:r>
            <a:r>
              <a:rPr lang="ru-RU" sz="2000" dirty="0" err="1">
                <a:solidFill>
                  <a:srgbClr val="0000CC"/>
                </a:solidFill>
              </a:rPr>
              <a:t>fgetc</a:t>
            </a:r>
            <a:r>
              <a:rPr lang="ru-RU" sz="2000" dirty="0">
                <a:solidFill>
                  <a:srgbClr val="0000CC"/>
                </a:solidFill>
              </a:rPr>
              <a:t>(f))!=EOF</a:t>
            </a:r>
            <a:r>
              <a:rPr lang="ru-RU" sz="2000" dirty="0"/>
              <a:t>)    </a:t>
            </a:r>
            <a:r>
              <a:rPr lang="ru-RU" sz="2000" dirty="0">
                <a:solidFill>
                  <a:srgbClr val="006600"/>
                </a:solidFill>
              </a:rPr>
              <a:t>//доки не </a:t>
            </a:r>
            <a:r>
              <a:rPr lang="ru-RU" sz="2000" dirty="0" err="1">
                <a:solidFill>
                  <a:srgbClr val="006600"/>
                </a:solidFill>
              </a:rPr>
              <a:t>кінець</a:t>
            </a:r>
            <a:r>
              <a:rPr lang="ru-RU" sz="2000" dirty="0">
                <a:solidFill>
                  <a:srgbClr val="006600"/>
                </a:solidFill>
              </a:rPr>
              <a:t> файлу, </a:t>
            </a:r>
            <a:r>
              <a:rPr lang="ru-RU" sz="2000" dirty="0" err="1">
                <a:solidFill>
                  <a:srgbClr val="006600"/>
                </a:solidFill>
              </a:rPr>
              <a:t>зчитати</a:t>
            </a:r>
            <a:r>
              <a:rPr lang="ru-RU" sz="2000" dirty="0">
                <a:solidFill>
                  <a:srgbClr val="006600"/>
                </a:solidFill>
              </a:rPr>
              <a:t> символ</a:t>
            </a:r>
            <a:r>
              <a:rPr lang="ru-RU" sz="2000" dirty="0"/>
              <a:t> </a:t>
            </a:r>
          </a:p>
          <a:p>
            <a:r>
              <a:rPr lang="ru-RU" sz="2000" dirty="0">
                <a:solidFill>
                  <a:srgbClr val="0000CC"/>
                </a:solidFill>
              </a:rPr>
              <a:t>             </a:t>
            </a:r>
            <a:r>
              <a:rPr lang="ru-RU" sz="2000" dirty="0" err="1">
                <a:solidFill>
                  <a:srgbClr val="0000CC"/>
                </a:solidFill>
              </a:rPr>
              <a:t>fputc</a:t>
            </a:r>
            <a:r>
              <a:rPr lang="ru-RU" sz="2000" dirty="0">
                <a:solidFill>
                  <a:srgbClr val="0000CC"/>
                </a:solidFill>
              </a:rPr>
              <a:t>(</a:t>
            </a:r>
            <a:r>
              <a:rPr lang="ru-RU" sz="2000" dirty="0" err="1">
                <a:solidFill>
                  <a:srgbClr val="0000CC"/>
                </a:solidFill>
              </a:rPr>
              <a:t>c,stdout</a:t>
            </a:r>
            <a:r>
              <a:rPr lang="ru-RU" sz="2000" dirty="0">
                <a:solidFill>
                  <a:srgbClr val="0000CC"/>
                </a:solidFill>
              </a:rPr>
              <a:t>);              </a:t>
            </a:r>
            <a:r>
              <a:rPr lang="ru-RU" sz="2000" dirty="0">
                <a:solidFill>
                  <a:srgbClr val="006600"/>
                </a:solidFill>
              </a:rPr>
              <a:t>//</a:t>
            </a:r>
            <a:r>
              <a:rPr lang="ru-RU" sz="2000" dirty="0" err="1">
                <a:solidFill>
                  <a:srgbClr val="006600"/>
                </a:solidFill>
              </a:rPr>
              <a:t>вивести</a:t>
            </a:r>
            <a:r>
              <a:rPr lang="ru-RU" sz="2000" dirty="0">
                <a:solidFill>
                  <a:srgbClr val="006600"/>
                </a:solidFill>
              </a:rPr>
              <a:t> </a:t>
            </a:r>
            <a:r>
              <a:rPr lang="ru-RU" sz="2000" dirty="0" err="1">
                <a:solidFill>
                  <a:srgbClr val="006600"/>
                </a:solidFill>
              </a:rPr>
              <a:t>зчитаний</a:t>
            </a:r>
            <a:r>
              <a:rPr lang="ru-RU" sz="2000" dirty="0">
                <a:solidFill>
                  <a:srgbClr val="006600"/>
                </a:solidFill>
              </a:rPr>
              <a:t> з файлу символ </a:t>
            </a:r>
          </a:p>
          <a:p>
            <a:r>
              <a:rPr lang="ru-RU" sz="2000" dirty="0"/>
              <a:t>        </a:t>
            </a:r>
            <a:r>
              <a:rPr lang="ru-RU" sz="2000" dirty="0" err="1">
                <a:solidFill>
                  <a:srgbClr val="0000CC"/>
                </a:solidFill>
              </a:rPr>
              <a:t>fclose</a:t>
            </a:r>
            <a:r>
              <a:rPr lang="ru-RU" sz="2000" dirty="0">
                <a:solidFill>
                  <a:srgbClr val="0000CC"/>
                </a:solidFill>
              </a:rPr>
              <a:t>(f);                             </a:t>
            </a:r>
            <a:r>
              <a:rPr lang="ru-RU" sz="2000" dirty="0">
                <a:solidFill>
                  <a:srgbClr val="006600"/>
                </a:solidFill>
              </a:rPr>
              <a:t>//</a:t>
            </a:r>
            <a:r>
              <a:rPr lang="ru-RU" sz="2000" dirty="0" err="1">
                <a:solidFill>
                  <a:srgbClr val="006600"/>
                </a:solidFill>
              </a:rPr>
              <a:t>закрити</a:t>
            </a:r>
            <a:r>
              <a:rPr lang="ru-RU" sz="2000" dirty="0">
                <a:solidFill>
                  <a:srgbClr val="006600"/>
                </a:solidFill>
              </a:rPr>
              <a:t> файл</a:t>
            </a:r>
            <a:r>
              <a:rPr lang="ru-RU" sz="2000" dirty="0"/>
              <a:t> </a:t>
            </a:r>
          </a:p>
          <a:p>
            <a:r>
              <a:rPr lang="ru-RU" sz="2000" dirty="0"/>
              <a:t>        </a:t>
            </a:r>
            <a:r>
              <a:rPr lang="ru-RU" sz="2000" dirty="0" err="1"/>
              <a:t>break</a:t>
            </a:r>
            <a:r>
              <a:rPr lang="ru-RU" sz="2000" dirty="0"/>
              <a:t>; </a:t>
            </a:r>
          </a:p>
          <a:p>
            <a:r>
              <a:rPr lang="ru-RU" sz="2000" dirty="0"/>
              <a:t>      </a:t>
            </a:r>
            <a:r>
              <a:rPr lang="ru-RU" sz="2000" dirty="0" err="1"/>
              <a:t>case</a:t>
            </a:r>
            <a:r>
              <a:rPr lang="ru-RU" sz="2000" dirty="0"/>
              <a:t> '2':                  </a:t>
            </a:r>
            <a:r>
              <a:rPr lang="en-US" sz="2000" dirty="0"/>
              <a:t>                </a:t>
            </a:r>
            <a:r>
              <a:rPr lang="ru-RU" sz="2000" dirty="0">
                <a:solidFill>
                  <a:srgbClr val="006600"/>
                </a:solidFill>
              </a:rPr>
              <a:t>//</a:t>
            </a:r>
            <a:r>
              <a:rPr lang="ru-RU" sz="2000" dirty="0" err="1">
                <a:solidFill>
                  <a:srgbClr val="006600"/>
                </a:solidFill>
              </a:rPr>
              <a:t>вибрати</a:t>
            </a:r>
            <a:r>
              <a:rPr lang="ru-RU" sz="2000" dirty="0">
                <a:solidFill>
                  <a:srgbClr val="006600"/>
                </a:solidFill>
              </a:rPr>
              <a:t> </a:t>
            </a:r>
            <a:r>
              <a:rPr lang="ru-RU" sz="2000" dirty="0" err="1">
                <a:solidFill>
                  <a:srgbClr val="006600"/>
                </a:solidFill>
              </a:rPr>
              <a:t>зчитування</a:t>
            </a:r>
            <a:r>
              <a:rPr lang="ru-RU" sz="2000" dirty="0">
                <a:solidFill>
                  <a:srgbClr val="006600"/>
                </a:solidFill>
              </a:rPr>
              <a:t> </a:t>
            </a:r>
            <a:r>
              <a:rPr lang="ru-RU" sz="2000" dirty="0" err="1">
                <a:solidFill>
                  <a:srgbClr val="006600"/>
                </a:solidFill>
              </a:rPr>
              <a:t>рядків</a:t>
            </a:r>
            <a:r>
              <a:rPr lang="ru-RU" sz="2000" dirty="0">
                <a:solidFill>
                  <a:srgbClr val="006600"/>
                </a:solidFill>
              </a:rPr>
              <a:t> </a:t>
            </a:r>
          </a:p>
          <a:p>
            <a:r>
              <a:rPr lang="ru-RU" sz="2000" dirty="0"/>
              <a:t>        </a:t>
            </a:r>
            <a:r>
              <a:rPr lang="ru-RU" sz="2000" dirty="0" err="1"/>
              <a:t>puts</a:t>
            </a:r>
            <a:r>
              <a:rPr lang="ru-RU" sz="2000" dirty="0"/>
              <a:t>("</a:t>
            </a:r>
            <a:r>
              <a:rPr lang="ru-RU" sz="2000" dirty="0" err="1"/>
              <a:t>reading</a:t>
            </a:r>
            <a:r>
              <a:rPr lang="ru-RU" sz="2000" dirty="0"/>
              <a:t> 5 </a:t>
            </a:r>
            <a:r>
              <a:rPr lang="ru-RU" sz="2000" dirty="0" err="1"/>
              <a:t>strings</a:t>
            </a:r>
            <a:r>
              <a:rPr lang="ru-RU" sz="2000" dirty="0"/>
              <a:t> </a:t>
            </a:r>
            <a:r>
              <a:rPr lang="ru-RU" sz="2000" dirty="0" err="1"/>
              <a:t>from</a:t>
            </a:r>
            <a:r>
              <a:rPr lang="ru-RU" sz="2000" dirty="0"/>
              <a:t> </a:t>
            </a:r>
            <a:r>
              <a:rPr lang="ru-RU" sz="2000" dirty="0" err="1"/>
              <a:t>file</a:t>
            </a:r>
            <a:r>
              <a:rPr lang="ru-RU" sz="2000" dirty="0"/>
              <a:t>"); </a:t>
            </a:r>
          </a:p>
          <a:p>
            <a:r>
              <a:rPr lang="ru-RU" sz="2000" dirty="0"/>
              <a:t>        </a:t>
            </a:r>
            <a:r>
              <a:rPr lang="ru-RU" sz="2000" dirty="0" err="1"/>
              <a:t>for</a:t>
            </a:r>
            <a:r>
              <a:rPr lang="ru-RU" sz="2000" dirty="0"/>
              <a:t>(</a:t>
            </a:r>
            <a:r>
              <a:rPr lang="ru-RU" sz="2000" dirty="0" err="1"/>
              <a:t>int</a:t>
            </a:r>
            <a:r>
              <a:rPr lang="ru-RU" sz="2000" dirty="0"/>
              <a:t> i=1;i&lt;=5;i++) {           //</a:t>
            </a:r>
            <a:r>
              <a:rPr lang="ru-RU" sz="2000" dirty="0" err="1"/>
              <a:t>зчитувати</a:t>
            </a:r>
            <a:r>
              <a:rPr lang="ru-RU" sz="2000" dirty="0"/>
              <a:t> </a:t>
            </a:r>
            <a:r>
              <a:rPr lang="ru-RU" sz="2000" dirty="0" err="1"/>
              <a:t>перші</a:t>
            </a:r>
            <a:r>
              <a:rPr lang="ru-RU" sz="2000" dirty="0"/>
              <a:t> </a:t>
            </a:r>
            <a:r>
              <a:rPr lang="ru-RU" sz="2000" dirty="0" err="1"/>
              <a:t>п’ять</a:t>
            </a:r>
            <a:r>
              <a:rPr lang="ru-RU" sz="2000" dirty="0"/>
              <a:t> </a:t>
            </a:r>
            <a:r>
              <a:rPr lang="ru-RU" sz="2000" dirty="0" err="1"/>
              <a:t>рядків</a:t>
            </a:r>
            <a:r>
              <a:rPr lang="ru-RU" sz="2000" dirty="0"/>
              <a:t> </a:t>
            </a:r>
          </a:p>
          <a:p>
            <a:r>
              <a:rPr lang="ru-RU" sz="2000" dirty="0">
                <a:solidFill>
                  <a:srgbClr val="0000CC"/>
                </a:solidFill>
              </a:rPr>
              <a:t>          </a:t>
            </a:r>
            <a:r>
              <a:rPr lang="ru-RU" sz="2000" dirty="0" err="1">
                <a:solidFill>
                  <a:srgbClr val="0000CC"/>
                </a:solidFill>
              </a:rPr>
              <a:t>fgets</a:t>
            </a:r>
            <a:r>
              <a:rPr lang="ru-RU" sz="2000" dirty="0">
                <a:solidFill>
                  <a:srgbClr val="0000CC"/>
                </a:solidFill>
              </a:rPr>
              <a:t>(str,255,f);               </a:t>
            </a:r>
            <a:r>
              <a:rPr lang="ru-RU" sz="2000" dirty="0">
                <a:solidFill>
                  <a:srgbClr val="006600"/>
                </a:solidFill>
              </a:rPr>
              <a:t>//</a:t>
            </a:r>
            <a:r>
              <a:rPr lang="ru-RU" sz="2000" dirty="0" err="1">
                <a:solidFill>
                  <a:srgbClr val="006600"/>
                </a:solidFill>
              </a:rPr>
              <a:t>зчитувати</a:t>
            </a:r>
            <a:r>
              <a:rPr lang="ru-RU" sz="2000" dirty="0">
                <a:solidFill>
                  <a:srgbClr val="006600"/>
                </a:solidFill>
              </a:rPr>
              <a:t> 255 </a:t>
            </a:r>
            <a:r>
              <a:rPr lang="ru-RU" sz="2000" dirty="0" err="1">
                <a:solidFill>
                  <a:srgbClr val="006600"/>
                </a:solidFill>
              </a:rPr>
              <a:t>символів</a:t>
            </a:r>
            <a:r>
              <a:rPr lang="ru-RU" sz="2000" dirty="0">
                <a:solidFill>
                  <a:srgbClr val="006600"/>
                </a:solidFill>
              </a:rPr>
              <a:t> у рядок </a:t>
            </a:r>
          </a:p>
          <a:p>
            <a:r>
              <a:rPr lang="ru-RU" sz="2000" dirty="0"/>
              <a:t>          </a:t>
            </a:r>
            <a:r>
              <a:rPr lang="ru-RU" sz="2000" dirty="0" err="1"/>
              <a:t>puts</a:t>
            </a:r>
            <a:r>
              <a:rPr lang="ru-RU" sz="2000" dirty="0"/>
              <a:t>(</a:t>
            </a:r>
            <a:r>
              <a:rPr lang="ru-RU" sz="2000" dirty="0" err="1"/>
              <a:t>str</a:t>
            </a:r>
            <a:r>
              <a:rPr lang="ru-RU" sz="2000" dirty="0"/>
              <a:t>);                         </a:t>
            </a:r>
            <a:r>
              <a:rPr lang="ru-RU" sz="2000" dirty="0">
                <a:solidFill>
                  <a:srgbClr val="006600"/>
                </a:solidFill>
              </a:rPr>
              <a:t>//</a:t>
            </a:r>
            <a:r>
              <a:rPr lang="ru-RU" sz="2000" dirty="0" err="1">
                <a:solidFill>
                  <a:srgbClr val="006600"/>
                </a:solidFill>
              </a:rPr>
              <a:t>вивести</a:t>
            </a:r>
            <a:r>
              <a:rPr lang="ru-RU" sz="2000" dirty="0">
                <a:solidFill>
                  <a:srgbClr val="006600"/>
                </a:solidFill>
              </a:rPr>
              <a:t> </a:t>
            </a:r>
            <a:r>
              <a:rPr lang="ru-RU" sz="2000" dirty="0" err="1">
                <a:solidFill>
                  <a:srgbClr val="006600"/>
                </a:solidFill>
              </a:rPr>
              <a:t>зчитаний</a:t>
            </a:r>
            <a:r>
              <a:rPr lang="ru-RU" sz="2000" dirty="0">
                <a:solidFill>
                  <a:srgbClr val="006600"/>
                </a:solidFill>
              </a:rPr>
              <a:t> рядок на </a:t>
            </a:r>
            <a:r>
              <a:rPr lang="ru-RU" sz="2000" dirty="0" err="1">
                <a:solidFill>
                  <a:srgbClr val="006600"/>
                </a:solidFill>
              </a:rPr>
              <a:t>екран</a:t>
            </a:r>
            <a:r>
              <a:rPr lang="ru-RU" sz="2000" dirty="0"/>
              <a:t> </a:t>
            </a:r>
          </a:p>
          <a:p>
            <a:r>
              <a:rPr lang="ru-RU" sz="2000" dirty="0"/>
              <a:t>        } </a:t>
            </a:r>
            <a:endParaRPr lang="ru-RU" sz="2000" dirty="0">
              <a:solidFill>
                <a:srgbClr val="0000CC"/>
              </a:solidFill>
            </a:endParaRPr>
          </a:p>
          <a:p>
            <a:r>
              <a:rPr lang="ru-RU" sz="2000" dirty="0">
                <a:solidFill>
                  <a:srgbClr val="0000CC"/>
                </a:solidFill>
              </a:rPr>
              <a:t>        </a:t>
            </a:r>
            <a:r>
              <a:rPr lang="ru-RU" sz="2000" dirty="0" err="1"/>
              <a:t>fclose</a:t>
            </a:r>
            <a:r>
              <a:rPr lang="ru-RU" sz="2000" dirty="0"/>
              <a:t>(f);                            </a:t>
            </a:r>
            <a:r>
              <a:rPr lang="ru-RU" sz="2000" dirty="0">
                <a:solidFill>
                  <a:srgbClr val="006600"/>
                </a:solidFill>
              </a:rPr>
              <a:t>//</a:t>
            </a:r>
            <a:r>
              <a:rPr lang="ru-RU" sz="2000" dirty="0" err="1">
                <a:solidFill>
                  <a:srgbClr val="006600"/>
                </a:solidFill>
              </a:rPr>
              <a:t>закрити</a:t>
            </a:r>
            <a:r>
              <a:rPr lang="ru-RU" sz="2000" dirty="0">
                <a:solidFill>
                  <a:srgbClr val="006600"/>
                </a:solidFill>
              </a:rPr>
              <a:t> файл </a:t>
            </a:r>
          </a:p>
          <a:p>
            <a:r>
              <a:rPr lang="ru-RU" sz="2000" dirty="0"/>
              <a:t>        </a:t>
            </a:r>
            <a:r>
              <a:rPr lang="ru-RU" sz="2000" dirty="0" err="1"/>
              <a:t>break</a:t>
            </a:r>
            <a:r>
              <a:rPr lang="ru-RU" sz="2000" dirty="0"/>
              <a:t>; </a:t>
            </a:r>
          </a:p>
          <a:p>
            <a:r>
              <a:rPr lang="ru-RU" sz="2000" dirty="0"/>
              <a:t>     } </a:t>
            </a:r>
          </a:p>
          <a:p>
            <a:r>
              <a:rPr lang="ru-RU" sz="2000" dirty="0"/>
              <a:t>    } </a:t>
            </a:r>
          </a:p>
          <a:p>
            <a:r>
              <a:rPr lang="ru-RU" sz="2000" dirty="0"/>
              <a:t>    </a:t>
            </a:r>
            <a:r>
              <a:rPr lang="ru-RU" sz="2000" dirty="0" err="1"/>
              <a:t>else</a:t>
            </a:r>
            <a:r>
              <a:rPr lang="ru-RU" sz="2000" dirty="0"/>
              <a:t> </a:t>
            </a:r>
            <a:r>
              <a:rPr lang="ru-RU" sz="2000" dirty="0" err="1"/>
              <a:t>puts</a:t>
            </a:r>
            <a:r>
              <a:rPr lang="ru-RU" sz="2000" dirty="0"/>
              <a:t>("</a:t>
            </a:r>
            <a:r>
              <a:rPr lang="ru-RU" sz="2000" dirty="0" err="1"/>
              <a:t>file</a:t>
            </a:r>
            <a:r>
              <a:rPr lang="ru-RU" sz="2000" dirty="0"/>
              <a:t> </a:t>
            </a:r>
            <a:r>
              <a:rPr lang="ru-RU" sz="2000" dirty="0" err="1"/>
              <a:t>not</a:t>
            </a:r>
            <a:r>
              <a:rPr lang="ru-RU" sz="2000" dirty="0"/>
              <a:t> </a:t>
            </a:r>
            <a:r>
              <a:rPr lang="ru-RU" sz="2000" dirty="0" err="1"/>
              <a:t>open</a:t>
            </a:r>
            <a:r>
              <a:rPr lang="ru-RU" sz="2000" dirty="0"/>
              <a:t>");           </a:t>
            </a:r>
            <a:r>
              <a:rPr lang="ru-RU" sz="2000" dirty="0">
                <a:solidFill>
                  <a:srgbClr val="006600"/>
                </a:solidFill>
              </a:rPr>
              <a:t>//файл не </a:t>
            </a:r>
            <a:r>
              <a:rPr lang="ru-RU" sz="2000" dirty="0" err="1">
                <a:solidFill>
                  <a:srgbClr val="006600"/>
                </a:solidFill>
              </a:rPr>
              <a:t>знайдено</a:t>
            </a:r>
            <a:r>
              <a:rPr lang="ru-RU" sz="2000" dirty="0">
                <a:solidFill>
                  <a:srgbClr val="006600"/>
                </a:solidFill>
              </a:rPr>
              <a:t> </a:t>
            </a:r>
          </a:p>
          <a:p>
            <a:r>
              <a:rPr lang="ru-RU" sz="2000" dirty="0"/>
              <a:t>} </a:t>
            </a:r>
          </a:p>
        </p:txBody>
      </p:sp>
      <p:sp>
        <p:nvSpPr>
          <p:cNvPr id="53250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12192000" cy="576263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600" b="1" dirty="0" err="1">
                <a:solidFill>
                  <a:schemeClr val="bg1"/>
                </a:solidFill>
              </a:rPr>
              <a:t>Зчитування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текстових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файлів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8365034" y="5100639"/>
            <a:ext cx="302717" cy="257175"/>
          </a:xfrm>
        </p:spPr>
        <p:txBody>
          <a:bodyPr/>
          <a:lstStyle/>
          <a:p>
            <a:fld id="{49CF7378-A773-4CED-9760-F5AC915C8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988840"/>
            <a:ext cx="1468520" cy="2030546"/>
          </a:xfrm>
          <a:prstGeom prst="rect">
            <a:avLst/>
          </a:prstGeom>
        </p:spPr>
      </p:pic>
      <p:sp>
        <p:nvSpPr>
          <p:cNvPr id="5" name="WordArt 5"/>
          <p:cNvSpPr>
            <a:spLocks noChangeArrowheads="1" noChangeShapeType="1" noTextEdit="1"/>
          </p:cNvSpPr>
          <p:nvPr/>
        </p:nvSpPr>
        <p:spPr bwMode="auto">
          <a:xfrm>
            <a:off x="5447928" y="188640"/>
            <a:ext cx="1440160" cy="432048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 contourW="12700">
            <a:extrusionClr>
              <a:schemeClr val="tx1"/>
            </a:extrusionClr>
            <a:contourClr>
              <a:schemeClr val="tx1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1519" b="1" kern="1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Зміст</a:t>
            </a:r>
            <a:endParaRPr lang="ru-RU" sz="1519" b="1" kern="1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48000" y="1582341"/>
            <a:ext cx="83045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/>
              <a:t>Підручник: </a:t>
            </a:r>
            <a:r>
              <a:rPr lang="uk-UA" dirty="0" err="1"/>
              <a:t>Ковалюк</a:t>
            </a:r>
            <a:r>
              <a:rPr lang="uk-UA" dirty="0"/>
              <a:t> Т.В. Алгоритмізація та програмування. – Київ: Видавнича група </a:t>
            </a:r>
            <a:r>
              <a:rPr lang="en-US" dirty="0"/>
              <a:t>BHV</a:t>
            </a:r>
            <a:r>
              <a:rPr lang="uk-UA" dirty="0"/>
              <a:t>, 2015. </a:t>
            </a:r>
          </a:p>
          <a:p>
            <a:endParaRPr lang="uk-UA" dirty="0"/>
          </a:p>
          <a:p>
            <a:r>
              <a:rPr lang="uk-UA" dirty="0"/>
              <a:t>10.1. Фізичний і логічний файли</a:t>
            </a:r>
          </a:p>
          <a:p>
            <a:r>
              <a:rPr lang="uk-UA" dirty="0"/>
              <a:t>10.2. Технологія роботи з файлами</a:t>
            </a:r>
          </a:p>
          <a:p>
            <a:r>
              <a:rPr lang="uk-UA" dirty="0"/>
              <a:t>10.2.1. Типи файлів і оголошення файлових змінних</a:t>
            </a:r>
          </a:p>
          <a:p>
            <a:r>
              <a:rPr lang="uk-UA" dirty="0"/>
              <a:t>10.2.2. Відкриття та закриття файлів</a:t>
            </a:r>
          </a:p>
          <a:p>
            <a:r>
              <a:rPr lang="uk-UA" dirty="0"/>
              <a:t>10.2.3. Зчитування і запис текстових файлів</a:t>
            </a:r>
          </a:p>
          <a:p>
            <a:r>
              <a:rPr lang="uk-UA" dirty="0"/>
              <a:t>10.2.4. Послідовний запис і зчитування компонентів </a:t>
            </a:r>
          </a:p>
          <a:p>
            <a:r>
              <a:rPr lang="uk-UA" dirty="0"/>
              <a:t>            бінарних файлів</a:t>
            </a:r>
          </a:p>
          <a:p>
            <a:r>
              <a:rPr lang="uk-UA" dirty="0"/>
              <a:t>10.2.5. Прямий доступ до компонентів бінарних файлів</a:t>
            </a:r>
          </a:p>
          <a:p>
            <a:r>
              <a:rPr lang="uk-UA" dirty="0"/>
              <a:t>10.2.6. Системні операції з файлами</a:t>
            </a:r>
          </a:p>
          <a:p>
            <a:r>
              <a:rPr lang="uk-UA" dirty="0"/>
              <a:t>10.3. </a:t>
            </a:r>
            <a:r>
              <a:rPr lang="uk-UA" dirty="0" err="1"/>
              <a:t>Буферизація</a:t>
            </a:r>
            <a:r>
              <a:rPr lang="uk-UA" dirty="0"/>
              <a:t> даних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705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115888"/>
            <a:ext cx="12192000" cy="576262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 dirty="0">
                <a:solidFill>
                  <a:schemeClr val="bg1"/>
                </a:solidFill>
              </a:rPr>
              <a:t>Приклад. </a:t>
            </a:r>
            <a:r>
              <a:rPr lang="ru-RU" sz="3200" b="1" dirty="0" err="1">
                <a:solidFill>
                  <a:schemeClr val="bg1"/>
                </a:solidFill>
              </a:rPr>
              <a:t>Зчитування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текстових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файлів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30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003764"/>
            <a:ext cx="1289650" cy="55357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1524000" y="2160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5633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1557339"/>
            <a:ext cx="669607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3792539" y="979152"/>
            <a:ext cx="509479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sz="2200">
                <a:cs typeface="Times New Roman" pitchFamily="18" charset="0"/>
              </a:rPr>
              <a:t>Результати роботи програми ex10_2.</a:t>
            </a:r>
            <a:r>
              <a:rPr lang="ru-RU" sz="2200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12192000" cy="720725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sz="3600" b="1" dirty="0">
                <a:solidFill>
                  <a:schemeClr val="bg1"/>
                </a:solidFill>
              </a:rPr>
              <a:t>Записування текстових файлів</a:t>
            </a:r>
          </a:p>
        </p:txBody>
      </p:sp>
      <p:sp>
        <p:nvSpPr>
          <p:cNvPr id="31747" name="Объект 2"/>
          <p:cNvSpPr>
            <a:spLocks noGrp="1"/>
          </p:cNvSpPr>
          <p:nvPr>
            <p:ph idx="4294967295"/>
          </p:nvPr>
        </p:nvSpPr>
        <p:spPr bwMode="auto">
          <a:xfrm>
            <a:off x="263352" y="1014842"/>
            <a:ext cx="11928648" cy="7921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uk-UA" sz="2200" dirty="0"/>
              <a:t>У мовах С/С++ означено функції </a:t>
            </a:r>
            <a:r>
              <a:rPr lang="en-US" sz="2200" b="1" dirty="0" err="1"/>
              <a:t>fputc</a:t>
            </a:r>
            <a:r>
              <a:rPr lang="en-US" sz="2200" b="1" dirty="0"/>
              <a:t>() </a:t>
            </a:r>
            <a:r>
              <a:rPr lang="uk-UA" sz="2200" b="1" dirty="0"/>
              <a:t>і </a:t>
            </a:r>
            <a:r>
              <a:rPr lang="en-US" sz="2200" b="1" dirty="0" err="1"/>
              <a:t>fputs</a:t>
            </a:r>
            <a:r>
              <a:rPr lang="en-US" sz="2200" b="1" dirty="0"/>
              <a:t>(),</a:t>
            </a:r>
            <a:r>
              <a:rPr lang="en-US" sz="2200" dirty="0"/>
              <a:t> </a:t>
            </a:r>
            <a:r>
              <a:rPr lang="uk-UA" sz="2200" dirty="0"/>
              <a:t>що здійснюють записування символів і рядків. </a:t>
            </a:r>
            <a:endParaRPr lang="en-US" sz="2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746892" y="2218705"/>
            <a:ext cx="6366516" cy="100811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200" b="1">
                <a:solidFill>
                  <a:srgbClr val="000000"/>
                </a:solidFill>
              </a:rPr>
              <a:t>int fputc(int c, FILE *stream); </a:t>
            </a:r>
          </a:p>
          <a:p>
            <a:pPr>
              <a:spcBef>
                <a:spcPct val="20000"/>
              </a:spcBef>
            </a:pPr>
            <a:r>
              <a:rPr lang="en-US" sz="2200" b="1">
                <a:solidFill>
                  <a:srgbClr val="000000"/>
                </a:solidFill>
              </a:rPr>
              <a:t>int fputs(const char *str, FILE *stream);</a:t>
            </a:r>
          </a:p>
        </p:txBody>
      </p:sp>
      <p:pic>
        <p:nvPicPr>
          <p:cNvPr id="31751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440" y="5229200"/>
            <a:ext cx="1693855" cy="11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Объект 2"/>
          <p:cNvSpPr txBox="1">
            <a:spLocks/>
          </p:cNvSpPr>
          <p:nvPr/>
        </p:nvSpPr>
        <p:spPr bwMode="auto">
          <a:xfrm>
            <a:off x="695400" y="3789040"/>
            <a:ext cx="7775872" cy="196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uk-UA" sz="2200" dirty="0">
                <a:latin typeface="+mn-lt"/>
              </a:rPr>
              <a:t>Тут: </a:t>
            </a:r>
          </a:p>
          <a:p>
            <a:pPr>
              <a:spcBef>
                <a:spcPct val="20000"/>
              </a:spcBef>
            </a:pPr>
            <a:r>
              <a:rPr lang="en-US" sz="2200" b="1" i="1" dirty="0">
                <a:latin typeface="+mn-lt"/>
              </a:rPr>
              <a:t>c</a:t>
            </a:r>
            <a:r>
              <a:rPr lang="en-US" sz="2200" dirty="0">
                <a:latin typeface="+mn-lt"/>
              </a:rPr>
              <a:t> — </a:t>
            </a:r>
            <a:r>
              <a:rPr lang="uk-UA" sz="2200" dirty="0">
                <a:latin typeface="+mn-lt"/>
              </a:rPr>
              <a:t>символ, що записується в файл; </a:t>
            </a:r>
          </a:p>
          <a:p>
            <a:pPr>
              <a:spcBef>
                <a:spcPct val="20000"/>
              </a:spcBef>
            </a:pPr>
            <a:r>
              <a:rPr lang="en-US" sz="2200" b="1" i="1" dirty="0">
                <a:latin typeface="+mn-lt"/>
              </a:rPr>
              <a:t>stream</a:t>
            </a:r>
            <a:r>
              <a:rPr lang="en-US" sz="2200" dirty="0">
                <a:latin typeface="+mn-lt"/>
              </a:rPr>
              <a:t> — </a:t>
            </a:r>
            <a:r>
              <a:rPr lang="uk-UA" sz="2200" dirty="0">
                <a:latin typeface="+mn-lt"/>
              </a:rPr>
              <a:t>покажчик на файл; </a:t>
            </a:r>
          </a:p>
          <a:p>
            <a:pPr>
              <a:spcBef>
                <a:spcPct val="20000"/>
              </a:spcBef>
            </a:pPr>
            <a:r>
              <a:rPr lang="en-US" sz="2200" b="1" i="1" dirty="0" err="1">
                <a:latin typeface="+mn-lt"/>
              </a:rPr>
              <a:t>str</a:t>
            </a:r>
            <a:r>
              <a:rPr lang="en-US" sz="2200" dirty="0">
                <a:latin typeface="+mn-lt"/>
              </a:rPr>
              <a:t> — </a:t>
            </a:r>
            <a:r>
              <a:rPr lang="uk-UA" sz="2200" dirty="0">
                <a:latin typeface="+mn-lt"/>
              </a:rPr>
              <a:t>покажчик на рядок, що записується в текстовий файл.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12192000" cy="720725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sz="3600" b="1" dirty="0">
                <a:solidFill>
                  <a:schemeClr val="bg1"/>
                </a:solidFill>
              </a:rPr>
              <a:t>Записування текстових файлів</a:t>
            </a:r>
          </a:p>
        </p:txBody>
      </p:sp>
      <p:sp>
        <p:nvSpPr>
          <p:cNvPr id="57347" name="Объект 2"/>
          <p:cNvSpPr>
            <a:spLocks noGrp="1"/>
          </p:cNvSpPr>
          <p:nvPr>
            <p:ph idx="4294967295"/>
          </p:nvPr>
        </p:nvSpPr>
        <p:spPr bwMode="auto">
          <a:xfrm>
            <a:off x="455712" y="1052736"/>
            <a:ext cx="11280576" cy="3527425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660033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Під час запису символів до текстового </a:t>
            </a:r>
            <a:r>
              <a:rPr lang="uk-UA" sz="2200" dirty="0"/>
              <a:t>файлу функцію  </a:t>
            </a:r>
            <a:r>
              <a:rPr lang="uk-UA" sz="2200" b="1" dirty="0" err="1"/>
              <a:t>fputc</a:t>
            </a:r>
            <a:r>
              <a:rPr lang="uk-UA" sz="2200" b="1" dirty="0"/>
              <a:t>()</a:t>
            </a:r>
            <a:r>
              <a:rPr lang="uk-UA" sz="2200" dirty="0"/>
              <a:t> слід викликати стільки разів, скільки символів треба записати. </a:t>
            </a:r>
          </a:p>
          <a:p>
            <a:pPr>
              <a:buClr>
                <a:srgbClr val="660033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Завершити запис потрібно викликом функції </a:t>
            </a:r>
            <a:r>
              <a:rPr lang="uk-UA" sz="2200" b="1" dirty="0" err="1"/>
              <a:t>fclose</a:t>
            </a:r>
            <a:r>
              <a:rPr lang="uk-UA" sz="2200" b="1" dirty="0"/>
              <a:t>().</a:t>
            </a:r>
            <a:r>
              <a:rPr lang="uk-UA" sz="2200" dirty="0"/>
              <a:t> </a:t>
            </a:r>
          </a:p>
          <a:p>
            <a:pPr>
              <a:buClr>
                <a:srgbClr val="660033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Під час запису рядків до текстового </a:t>
            </a:r>
            <a:r>
              <a:rPr lang="uk-UA" sz="2200" dirty="0"/>
              <a:t>файлу функція  </a:t>
            </a:r>
            <a:r>
              <a:rPr lang="uk-UA" sz="2200" b="1" dirty="0" err="1"/>
              <a:t>fputs</a:t>
            </a:r>
            <a:r>
              <a:rPr lang="uk-UA" sz="2200" b="1" dirty="0"/>
              <a:t>()</a:t>
            </a:r>
            <a:r>
              <a:rPr lang="uk-UA" sz="2200" dirty="0"/>
              <a:t> не додає символи повернення каретки та переведення рядка в рядок текстового </a:t>
            </a:r>
            <a:r>
              <a:rPr lang="uk-UA" sz="2200" dirty="0"/>
              <a:t>файлу. </a:t>
            </a:r>
            <a:endParaRPr lang="uk-UA" sz="2200" dirty="0"/>
          </a:p>
          <a:p>
            <a:pPr>
              <a:buClr>
                <a:srgbClr val="660033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Запис символу нового рядка </a:t>
            </a:r>
            <a:r>
              <a:rPr lang="uk-UA" sz="2200" b="1" dirty="0" err="1"/>
              <a:t>'\n'</a:t>
            </a:r>
            <a:r>
              <a:rPr lang="uk-UA" sz="2200" dirty="0"/>
              <a:t> слід робити викликом функції </a:t>
            </a:r>
            <a:r>
              <a:rPr lang="uk-UA" sz="2200" b="1" dirty="0" err="1"/>
              <a:t>fputc</a:t>
            </a:r>
            <a:r>
              <a:rPr lang="uk-UA" sz="2200" b="1" dirty="0"/>
              <a:t>(</a:t>
            </a:r>
            <a:r>
              <a:rPr lang="uk-UA" sz="2200" b="1" dirty="0" err="1"/>
              <a:t>'\n'</a:t>
            </a:r>
            <a:r>
              <a:rPr lang="uk-UA" sz="2200" b="1" dirty="0"/>
              <a:t>, </a:t>
            </a:r>
            <a:r>
              <a:rPr lang="uk-UA" sz="2200" b="1" dirty="0" err="1"/>
              <a:t>stream</a:t>
            </a:r>
            <a:r>
              <a:rPr lang="uk-UA" sz="2200" b="1" dirty="0"/>
              <a:t>)</a:t>
            </a:r>
            <a:r>
              <a:rPr lang="uk-UA" sz="2200" dirty="0"/>
              <a:t> після функції  </a:t>
            </a:r>
            <a:r>
              <a:rPr lang="uk-UA" sz="2200" b="1" dirty="0" err="1"/>
              <a:t>fputs</a:t>
            </a:r>
            <a:r>
              <a:rPr lang="uk-UA" sz="2200" b="1" dirty="0"/>
              <a:t>().</a:t>
            </a:r>
            <a:endParaRPr lang="en-US" sz="22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32</a:t>
            </a:fld>
            <a:endParaRPr lang="ru-RU"/>
          </a:p>
        </p:txBody>
      </p:sp>
      <p:pic>
        <p:nvPicPr>
          <p:cNvPr id="57351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5200650"/>
            <a:ext cx="1826295" cy="128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12192000" cy="549275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600" b="1" dirty="0">
                <a:solidFill>
                  <a:schemeClr val="bg1"/>
                </a:solidFill>
              </a:rPr>
              <a:t>Приклад. </a:t>
            </a:r>
            <a:r>
              <a:rPr lang="uk-UA" sz="3600" b="1" dirty="0">
                <a:solidFill>
                  <a:schemeClr val="bg1"/>
                </a:solidFill>
              </a:rPr>
              <a:t>З</a:t>
            </a:r>
            <a:r>
              <a:rPr lang="ru-RU" sz="3600" b="1" dirty="0" err="1">
                <a:solidFill>
                  <a:schemeClr val="bg1"/>
                </a:solidFill>
              </a:rPr>
              <a:t>аписування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текстових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файлів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008785" y="1352065"/>
            <a:ext cx="5390844" cy="26489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  <a:prstDash val="dash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uk-UA" sz="2400" dirty="0"/>
              <a:t>Процес запису до текстового </a:t>
            </a:r>
            <a:r>
              <a:rPr lang="uk-UA" sz="2400" dirty="0"/>
              <a:t>файлу рядків </a:t>
            </a:r>
            <a:r>
              <a:rPr lang="uk-UA" sz="2400" dirty="0"/>
              <a:t>і символу нового рядка показаний на прикладі 10_3 </a:t>
            </a:r>
            <a:r>
              <a:rPr lang="ru-RU" sz="1200" dirty="0" smtClean="0"/>
              <a:t> </a:t>
            </a:r>
            <a:endParaRPr lang="uk-UA" sz="1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671" y="5733256"/>
            <a:ext cx="1629779" cy="69998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1" y="1052736"/>
            <a:ext cx="2291335" cy="2291335"/>
          </a:xfrm>
          <a:prstGeom prst="rect">
            <a:avLst/>
          </a:prstGeom>
          <a:effectLst>
            <a:softEdge rad="139700"/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12192000" cy="720725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sz="3600" b="1" dirty="0">
                <a:solidFill>
                  <a:schemeClr val="bg1"/>
                </a:solidFill>
              </a:rPr>
              <a:t>Записування текстових файлів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2063552" y="839528"/>
            <a:ext cx="9360519" cy="59093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r>
              <a:rPr lang="uk-UA" dirty="0">
                <a:solidFill>
                  <a:srgbClr val="006600"/>
                </a:solidFill>
                <a:latin typeface="+mn-lt"/>
              </a:rPr>
              <a:t>//ex10_3.cpp. </a:t>
            </a:r>
            <a:r>
              <a:rPr lang="uk-UA" dirty="0">
                <a:solidFill>
                  <a:srgbClr val="006600"/>
                </a:solidFill>
                <a:latin typeface="+mn-lt"/>
              </a:rPr>
              <a:t>Запис п’яти рядків до текстового </a:t>
            </a:r>
            <a:r>
              <a:rPr lang="uk-UA" dirty="0" smtClean="0">
                <a:solidFill>
                  <a:srgbClr val="006600"/>
                </a:solidFill>
                <a:latin typeface="+mn-lt"/>
              </a:rPr>
              <a:t>файлу</a:t>
            </a:r>
            <a:r>
              <a:rPr lang="uk-UA" dirty="0">
                <a:solidFill>
                  <a:srgbClr val="006600"/>
                </a:solidFill>
                <a:latin typeface="+mn-lt"/>
              </a:rPr>
              <a:t/>
            </a:r>
            <a:br>
              <a:rPr lang="uk-UA" dirty="0">
                <a:solidFill>
                  <a:srgbClr val="006600"/>
                </a:solidFill>
                <a:latin typeface="+mn-lt"/>
              </a:rPr>
            </a:br>
            <a:r>
              <a:rPr lang="uk-UA" dirty="0">
                <a:latin typeface="+mn-lt"/>
              </a:rPr>
              <a:t>#</a:t>
            </a:r>
            <a:r>
              <a:rPr lang="uk-UA" dirty="0" err="1">
                <a:latin typeface="+mn-lt"/>
              </a:rPr>
              <a:t>include</a:t>
            </a:r>
            <a:r>
              <a:rPr lang="uk-UA" dirty="0">
                <a:latin typeface="+mn-lt"/>
              </a:rPr>
              <a:t>&lt;</a:t>
            </a:r>
            <a:r>
              <a:rPr lang="uk-UA" dirty="0" err="1">
                <a:latin typeface="+mn-lt"/>
              </a:rPr>
              <a:t>stdio.h</a:t>
            </a:r>
            <a:r>
              <a:rPr lang="uk-UA" dirty="0">
                <a:latin typeface="+mn-lt"/>
              </a:rPr>
              <a:t>&gt; </a:t>
            </a:r>
            <a:r>
              <a:rPr lang="en-US" dirty="0">
                <a:latin typeface="+mn-lt"/>
              </a:rPr>
              <a:t>               </a:t>
            </a:r>
            <a:r>
              <a:rPr lang="uk-UA" dirty="0" smtClean="0">
                <a:latin typeface="+mn-lt"/>
              </a:rPr>
              <a:t>		</a:t>
            </a:r>
            <a:r>
              <a:rPr lang="uk-UA" dirty="0" smtClean="0">
                <a:solidFill>
                  <a:srgbClr val="006600"/>
                </a:solidFill>
                <a:latin typeface="+mn-lt"/>
              </a:rPr>
              <a:t>//</a:t>
            </a:r>
            <a:r>
              <a:rPr lang="uk-UA" dirty="0">
                <a:solidFill>
                  <a:srgbClr val="006600"/>
                </a:solidFill>
                <a:latin typeface="+mn-lt"/>
              </a:rPr>
              <a:t>бібліотека файлових функцій</a:t>
            </a:r>
            <a:br>
              <a:rPr lang="uk-UA" dirty="0">
                <a:solidFill>
                  <a:srgbClr val="006600"/>
                </a:solidFill>
                <a:latin typeface="+mn-lt"/>
              </a:rPr>
            </a:br>
            <a:r>
              <a:rPr lang="uk-UA" dirty="0" err="1">
                <a:latin typeface="+mn-lt"/>
              </a:rPr>
              <a:t>int</a:t>
            </a:r>
            <a:r>
              <a:rPr lang="uk-UA" dirty="0">
                <a:latin typeface="+mn-lt"/>
              </a:rPr>
              <a:t> </a:t>
            </a:r>
            <a:r>
              <a:rPr lang="uk-UA" dirty="0" err="1">
                <a:latin typeface="+mn-lt"/>
              </a:rPr>
              <a:t>main</a:t>
            </a:r>
            <a:r>
              <a:rPr lang="uk-UA" dirty="0" smtClean="0">
                <a:latin typeface="+mn-lt"/>
              </a:rPr>
              <a:t>()</a:t>
            </a:r>
          </a:p>
          <a:p>
            <a:r>
              <a:rPr lang="uk-UA" dirty="0" smtClean="0">
                <a:latin typeface="+mn-lt"/>
              </a:rPr>
              <a:t>{</a:t>
            </a:r>
            <a:r>
              <a:rPr lang="uk-UA" dirty="0">
                <a:latin typeface="+mn-lt"/>
              </a:rPr>
              <a:t/>
            </a:r>
            <a:br>
              <a:rPr lang="uk-UA" dirty="0">
                <a:latin typeface="+mn-lt"/>
              </a:rPr>
            </a:br>
            <a:r>
              <a:rPr lang="uk-UA" dirty="0">
                <a:latin typeface="+mn-lt"/>
              </a:rPr>
              <a:t>  </a:t>
            </a:r>
            <a:r>
              <a:rPr lang="en-US" dirty="0">
                <a:latin typeface="+mn-lt"/>
              </a:rPr>
              <a:t>puts</a:t>
            </a:r>
            <a:r>
              <a:rPr lang="uk-UA" dirty="0">
                <a:latin typeface="+mn-lt"/>
              </a:rPr>
              <a:t>("</a:t>
            </a:r>
            <a:r>
              <a:rPr lang="en-US" dirty="0">
                <a:latin typeface="+mn-lt"/>
              </a:rPr>
              <a:t>create text file</a:t>
            </a:r>
            <a:r>
              <a:rPr lang="uk-UA" dirty="0">
                <a:latin typeface="+mn-lt"/>
              </a:rPr>
              <a:t>");</a:t>
            </a:r>
            <a:br>
              <a:rPr lang="uk-UA" dirty="0">
                <a:latin typeface="+mn-lt"/>
              </a:rPr>
            </a:br>
            <a:r>
              <a:rPr lang="uk-UA" dirty="0">
                <a:latin typeface="+mn-lt"/>
              </a:rPr>
              <a:t>  </a:t>
            </a:r>
            <a:r>
              <a:rPr lang="uk-UA" dirty="0">
                <a:solidFill>
                  <a:srgbClr val="0000CC"/>
                </a:solidFill>
                <a:latin typeface="+mn-lt"/>
              </a:rPr>
              <a:t>FILE *f;                       </a:t>
            </a:r>
            <a:r>
              <a:rPr lang="uk-UA" dirty="0" smtClean="0">
                <a:solidFill>
                  <a:srgbClr val="0000CC"/>
                </a:solidFill>
                <a:latin typeface="+mn-lt"/>
              </a:rPr>
              <a:t>		</a:t>
            </a:r>
            <a:r>
              <a:rPr lang="uk-UA" dirty="0" smtClean="0">
                <a:solidFill>
                  <a:srgbClr val="006600"/>
                </a:solidFill>
                <a:latin typeface="+mn-lt"/>
              </a:rPr>
              <a:t>//</a:t>
            </a:r>
            <a:r>
              <a:rPr lang="uk-UA" dirty="0">
                <a:solidFill>
                  <a:srgbClr val="006600"/>
                </a:solidFill>
                <a:latin typeface="+mn-lt"/>
              </a:rPr>
              <a:t>оголосити покажчик на файл</a:t>
            </a:r>
            <a:br>
              <a:rPr lang="uk-UA" dirty="0">
                <a:solidFill>
                  <a:srgbClr val="006600"/>
                </a:solidFill>
                <a:latin typeface="+mn-lt"/>
              </a:rPr>
            </a:br>
            <a:r>
              <a:rPr lang="uk-UA" dirty="0">
                <a:latin typeface="+mn-lt"/>
              </a:rPr>
              <a:t>  </a:t>
            </a:r>
            <a:r>
              <a:rPr lang="uk-UA" dirty="0" err="1">
                <a:latin typeface="+mn-lt"/>
              </a:rPr>
              <a:t>char</a:t>
            </a:r>
            <a:r>
              <a:rPr lang="uk-UA" dirty="0">
                <a:latin typeface="+mn-lt"/>
              </a:rPr>
              <a:t> </a:t>
            </a:r>
            <a:r>
              <a:rPr lang="uk-UA" dirty="0" err="1">
                <a:latin typeface="+mn-lt"/>
              </a:rPr>
              <a:t>str</a:t>
            </a:r>
            <a:r>
              <a:rPr lang="uk-UA" dirty="0">
                <a:latin typeface="+mn-lt"/>
              </a:rPr>
              <a:t>[256];                 </a:t>
            </a:r>
            <a:r>
              <a:rPr lang="uk-UA" dirty="0" smtClean="0">
                <a:latin typeface="+mn-lt"/>
              </a:rPr>
              <a:t>		</a:t>
            </a:r>
            <a:r>
              <a:rPr lang="uk-UA" dirty="0" smtClean="0">
                <a:solidFill>
                  <a:srgbClr val="006600"/>
                </a:solidFill>
                <a:latin typeface="+mn-lt"/>
              </a:rPr>
              <a:t>// </a:t>
            </a:r>
            <a:r>
              <a:rPr lang="uk-UA" dirty="0">
                <a:solidFill>
                  <a:srgbClr val="006600"/>
                </a:solidFill>
                <a:latin typeface="+mn-lt"/>
              </a:rPr>
              <a:t>текстовий  буфер введення</a:t>
            </a:r>
            <a:r>
              <a:rPr lang="uk-UA" dirty="0">
                <a:latin typeface="+mn-lt"/>
              </a:rPr>
              <a:t/>
            </a:r>
            <a:br>
              <a:rPr lang="uk-UA" dirty="0">
                <a:latin typeface="+mn-lt"/>
              </a:rPr>
            </a:br>
            <a:r>
              <a:rPr lang="uk-UA" dirty="0">
                <a:solidFill>
                  <a:srgbClr val="0000CC"/>
                </a:solidFill>
                <a:latin typeface="+mn-lt"/>
              </a:rPr>
              <a:t>  f=</a:t>
            </a:r>
            <a:r>
              <a:rPr lang="uk-UA" dirty="0" err="1">
                <a:solidFill>
                  <a:srgbClr val="0000CC"/>
                </a:solidFill>
                <a:latin typeface="+mn-lt"/>
              </a:rPr>
              <a:t>fopen</a:t>
            </a:r>
            <a:r>
              <a:rPr lang="uk-UA" dirty="0">
                <a:solidFill>
                  <a:srgbClr val="0000CC"/>
                </a:solidFill>
                <a:latin typeface="+mn-lt"/>
              </a:rPr>
              <a:t>("</a:t>
            </a:r>
            <a:r>
              <a:rPr lang="en-US" dirty="0">
                <a:solidFill>
                  <a:srgbClr val="0000CC"/>
                </a:solidFill>
                <a:latin typeface="+mn-lt"/>
              </a:rPr>
              <a:t>D</a:t>
            </a:r>
            <a:r>
              <a:rPr lang="uk-UA" dirty="0">
                <a:solidFill>
                  <a:srgbClr val="0000CC"/>
                </a:solidFill>
                <a:latin typeface="+mn-lt"/>
              </a:rPr>
              <a:t>:\\str.</a:t>
            </a:r>
            <a:r>
              <a:rPr lang="uk-UA" dirty="0" err="1">
                <a:solidFill>
                  <a:srgbClr val="0000CC"/>
                </a:solidFill>
                <a:latin typeface="+mn-lt"/>
              </a:rPr>
              <a:t>txt</a:t>
            </a:r>
            <a:r>
              <a:rPr lang="uk-UA" dirty="0">
                <a:solidFill>
                  <a:srgbClr val="0000CC"/>
                </a:solidFill>
                <a:latin typeface="+mn-lt"/>
              </a:rPr>
              <a:t>","w");    </a:t>
            </a:r>
            <a:r>
              <a:rPr lang="uk-UA" dirty="0" smtClean="0">
                <a:solidFill>
                  <a:srgbClr val="0000CC"/>
                </a:solidFill>
                <a:latin typeface="+mn-lt"/>
              </a:rPr>
              <a:t>		</a:t>
            </a:r>
            <a:r>
              <a:rPr lang="uk-UA" dirty="0" smtClean="0">
                <a:solidFill>
                  <a:srgbClr val="006600"/>
                </a:solidFill>
                <a:latin typeface="+mn-lt"/>
              </a:rPr>
              <a:t>// </a:t>
            </a:r>
            <a:r>
              <a:rPr lang="uk-UA" dirty="0">
                <a:solidFill>
                  <a:srgbClr val="006600"/>
                </a:solidFill>
                <a:latin typeface="+mn-lt"/>
              </a:rPr>
              <a:t>відкрити файл  для запису</a:t>
            </a:r>
            <a:r>
              <a:rPr lang="uk-UA" dirty="0">
                <a:latin typeface="+mn-lt"/>
              </a:rPr>
              <a:t/>
            </a:r>
            <a:br>
              <a:rPr lang="uk-UA" dirty="0">
                <a:latin typeface="+mn-lt"/>
              </a:rPr>
            </a:br>
            <a:r>
              <a:rPr lang="uk-UA" dirty="0">
                <a:solidFill>
                  <a:srgbClr val="0000CC"/>
                </a:solidFill>
                <a:latin typeface="+mn-lt"/>
              </a:rPr>
              <a:t>  </a:t>
            </a:r>
            <a:r>
              <a:rPr lang="uk-UA" dirty="0" err="1">
                <a:solidFill>
                  <a:srgbClr val="0000CC"/>
                </a:solidFill>
                <a:latin typeface="+mn-lt"/>
              </a:rPr>
              <a:t>if</a:t>
            </a:r>
            <a:r>
              <a:rPr lang="uk-UA" dirty="0">
                <a:solidFill>
                  <a:srgbClr val="0000CC"/>
                </a:solidFill>
                <a:latin typeface="+mn-lt"/>
              </a:rPr>
              <a:t>(f==NULL) </a:t>
            </a:r>
            <a:r>
              <a:rPr lang="uk-UA" dirty="0" err="1">
                <a:latin typeface="+mn-lt"/>
              </a:rPr>
              <a:t>puts</a:t>
            </a:r>
            <a:r>
              <a:rPr lang="uk-UA" dirty="0">
                <a:latin typeface="+mn-lt"/>
              </a:rPr>
              <a:t>("</a:t>
            </a:r>
            <a:r>
              <a:rPr lang="uk-UA" dirty="0" err="1">
                <a:latin typeface="+mn-lt"/>
              </a:rPr>
              <a:t>file</a:t>
            </a:r>
            <a:r>
              <a:rPr lang="uk-UA" dirty="0">
                <a:latin typeface="+mn-lt"/>
              </a:rPr>
              <a:t> </a:t>
            </a:r>
            <a:r>
              <a:rPr lang="uk-UA" dirty="0" err="1">
                <a:latin typeface="+mn-lt"/>
              </a:rPr>
              <a:t>not</a:t>
            </a:r>
            <a:r>
              <a:rPr lang="uk-UA" dirty="0">
                <a:latin typeface="+mn-lt"/>
              </a:rPr>
              <a:t> </a:t>
            </a:r>
            <a:r>
              <a:rPr lang="uk-UA" dirty="0" err="1">
                <a:latin typeface="+mn-lt"/>
              </a:rPr>
              <a:t>open</a:t>
            </a:r>
            <a:r>
              <a:rPr lang="uk-UA" dirty="0" smtClean="0">
                <a:latin typeface="+mn-lt"/>
              </a:rPr>
              <a:t>");</a:t>
            </a:r>
            <a:r>
              <a:rPr lang="uk-UA" dirty="0" smtClean="0">
                <a:solidFill>
                  <a:srgbClr val="0000CC"/>
                </a:solidFill>
                <a:latin typeface="+mn-lt"/>
              </a:rPr>
              <a:t> 	</a:t>
            </a:r>
            <a:r>
              <a:rPr lang="uk-UA" dirty="0" smtClean="0">
                <a:solidFill>
                  <a:srgbClr val="006600"/>
                </a:solidFill>
                <a:latin typeface="+mn-lt"/>
              </a:rPr>
              <a:t>//</a:t>
            </a:r>
            <a:r>
              <a:rPr lang="uk-UA" dirty="0">
                <a:solidFill>
                  <a:srgbClr val="006600"/>
                </a:solidFill>
                <a:latin typeface="+mn-lt"/>
              </a:rPr>
              <a:t>можливість відкриття </a:t>
            </a:r>
            <a:r>
              <a:rPr lang="uk-UA" dirty="0" smtClean="0">
                <a:solidFill>
                  <a:srgbClr val="006600"/>
                </a:solidFill>
                <a:latin typeface="+mn-lt"/>
              </a:rPr>
              <a:t>файлу</a:t>
            </a:r>
            <a:r>
              <a:rPr lang="uk-UA" dirty="0">
                <a:solidFill>
                  <a:srgbClr val="006600"/>
                </a:solidFill>
                <a:latin typeface="+mn-lt"/>
              </a:rPr>
              <a:t/>
            </a:r>
            <a:br>
              <a:rPr lang="uk-UA" dirty="0">
                <a:solidFill>
                  <a:srgbClr val="006600"/>
                </a:solidFill>
                <a:latin typeface="+mn-lt"/>
              </a:rPr>
            </a:br>
            <a:r>
              <a:rPr lang="uk-UA" dirty="0" err="1" smtClean="0">
                <a:latin typeface="+mn-lt"/>
              </a:rPr>
              <a:t>else</a:t>
            </a:r>
            <a:r>
              <a:rPr lang="uk-UA" dirty="0" smtClean="0">
                <a:latin typeface="+mn-lt"/>
              </a:rPr>
              <a:t> </a:t>
            </a:r>
          </a:p>
          <a:p>
            <a:r>
              <a:rPr lang="uk-UA" dirty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 {</a:t>
            </a:r>
            <a:r>
              <a:rPr lang="uk-UA" dirty="0">
                <a:latin typeface="+mn-lt"/>
              </a:rPr>
              <a:t/>
            </a:r>
            <a:br>
              <a:rPr lang="uk-UA" dirty="0">
                <a:latin typeface="+mn-lt"/>
              </a:rPr>
            </a:br>
            <a:r>
              <a:rPr lang="uk-UA" dirty="0">
                <a:latin typeface="+mn-lt"/>
              </a:rPr>
              <a:t>   </a:t>
            </a:r>
            <a:r>
              <a:rPr lang="en-US" dirty="0">
                <a:latin typeface="+mn-lt"/>
              </a:rPr>
              <a:t> </a:t>
            </a:r>
            <a:r>
              <a:rPr lang="uk-UA" dirty="0">
                <a:latin typeface="+mn-lt"/>
              </a:rPr>
              <a:t> </a:t>
            </a:r>
            <a:r>
              <a:rPr lang="en-US" dirty="0">
                <a:latin typeface="+mn-lt"/>
              </a:rPr>
              <a:t> </a:t>
            </a:r>
            <a:r>
              <a:rPr lang="uk-UA" dirty="0" err="1">
                <a:latin typeface="+mn-lt"/>
              </a:rPr>
              <a:t>for</a:t>
            </a:r>
            <a:r>
              <a:rPr lang="uk-UA" dirty="0">
                <a:latin typeface="+mn-lt"/>
              </a:rPr>
              <a:t>(</a:t>
            </a:r>
            <a:r>
              <a:rPr lang="uk-UA" dirty="0" err="1">
                <a:latin typeface="+mn-lt"/>
              </a:rPr>
              <a:t>int</a:t>
            </a:r>
            <a:r>
              <a:rPr lang="uk-UA" dirty="0">
                <a:latin typeface="+mn-lt"/>
              </a:rPr>
              <a:t> i=1;i&lt;=5;i++) </a:t>
            </a:r>
            <a:endParaRPr lang="uk-UA" dirty="0" smtClean="0">
              <a:latin typeface="+mn-lt"/>
            </a:endParaRPr>
          </a:p>
          <a:p>
            <a:r>
              <a:rPr lang="uk-UA" dirty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     {</a:t>
            </a:r>
            <a:r>
              <a:rPr lang="en-US" dirty="0" smtClean="0">
                <a:latin typeface="+mn-lt"/>
              </a:rPr>
              <a:t>  </a:t>
            </a:r>
            <a:r>
              <a:rPr lang="uk-UA" dirty="0" smtClean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			</a:t>
            </a:r>
            <a:r>
              <a:rPr lang="uk-UA" dirty="0" smtClean="0">
                <a:solidFill>
                  <a:srgbClr val="006600"/>
                </a:solidFill>
                <a:latin typeface="+mn-lt"/>
              </a:rPr>
              <a:t>//</a:t>
            </a:r>
            <a:r>
              <a:rPr lang="uk-UA" dirty="0">
                <a:solidFill>
                  <a:srgbClr val="006600"/>
                </a:solidFill>
                <a:latin typeface="+mn-lt"/>
              </a:rPr>
              <a:t>файл відкрито для запису</a:t>
            </a:r>
            <a:br>
              <a:rPr lang="uk-UA" dirty="0">
                <a:solidFill>
                  <a:srgbClr val="006600"/>
                </a:solidFill>
                <a:latin typeface="+mn-lt"/>
              </a:rPr>
            </a:br>
            <a:r>
              <a:rPr lang="uk-UA" dirty="0">
                <a:latin typeface="+mn-lt"/>
              </a:rPr>
              <a:t> </a:t>
            </a:r>
            <a:r>
              <a:rPr lang="en-US" dirty="0">
                <a:latin typeface="+mn-lt"/>
              </a:rPr>
              <a:t>         </a:t>
            </a:r>
            <a:r>
              <a:rPr lang="uk-UA" dirty="0" err="1">
                <a:latin typeface="+mn-lt"/>
              </a:rPr>
              <a:t>puts</a:t>
            </a:r>
            <a:r>
              <a:rPr lang="uk-UA" dirty="0">
                <a:latin typeface="+mn-lt"/>
              </a:rPr>
              <a:t>("</a:t>
            </a:r>
            <a:r>
              <a:rPr lang="uk-UA" dirty="0" err="1">
                <a:latin typeface="+mn-lt"/>
              </a:rPr>
              <a:t>enter</a:t>
            </a:r>
            <a:r>
              <a:rPr lang="uk-UA" dirty="0">
                <a:latin typeface="+mn-lt"/>
              </a:rPr>
              <a:t> </a:t>
            </a:r>
            <a:r>
              <a:rPr lang="uk-UA" dirty="0" err="1">
                <a:latin typeface="+mn-lt"/>
              </a:rPr>
              <a:t>string</a:t>
            </a:r>
            <a:r>
              <a:rPr lang="uk-UA" dirty="0">
                <a:latin typeface="+mn-lt"/>
              </a:rPr>
              <a:t>");           </a:t>
            </a:r>
            <a:r>
              <a:rPr lang="uk-UA" dirty="0" smtClean="0">
                <a:latin typeface="+mn-lt"/>
              </a:rPr>
              <a:t>	 </a:t>
            </a:r>
            <a:r>
              <a:rPr lang="uk-UA" dirty="0">
                <a:solidFill>
                  <a:srgbClr val="006600"/>
                </a:solidFill>
                <a:latin typeface="+mn-lt"/>
              </a:rPr>
              <a:t>//вивести повідомлення</a:t>
            </a:r>
            <a:r>
              <a:rPr lang="uk-UA" dirty="0">
                <a:latin typeface="+mn-lt"/>
              </a:rPr>
              <a:t/>
            </a:r>
            <a:br>
              <a:rPr lang="uk-UA" dirty="0">
                <a:latin typeface="+mn-lt"/>
              </a:rPr>
            </a:br>
            <a:r>
              <a:rPr lang="uk-UA" dirty="0">
                <a:latin typeface="+mn-lt"/>
              </a:rPr>
              <a:t>      </a:t>
            </a:r>
            <a:r>
              <a:rPr lang="uk-UA" dirty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   </a:t>
            </a:r>
            <a:r>
              <a:rPr lang="uk-UA" dirty="0" err="1" smtClean="0">
                <a:latin typeface="+mn-lt"/>
              </a:rPr>
              <a:t>gets</a:t>
            </a:r>
            <a:r>
              <a:rPr lang="uk-UA" dirty="0" smtClean="0">
                <a:latin typeface="+mn-lt"/>
              </a:rPr>
              <a:t>(</a:t>
            </a:r>
            <a:r>
              <a:rPr lang="uk-UA" dirty="0" err="1" smtClean="0">
                <a:latin typeface="+mn-lt"/>
              </a:rPr>
              <a:t>str</a:t>
            </a:r>
            <a:r>
              <a:rPr lang="uk-UA" dirty="0">
                <a:latin typeface="+mn-lt"/>
              </a:rPr>
              <a:t>);                 </a:t>
            </a:r>
            <a:r>
              <a:rPr lang="en-US" dirty="0">
                <a:latin typeface="+mn-lt"/>
              </a:rPr>
              <a:t>       </a:t>
            </a:r>
            <a:r>
              <a:rPr lang="uk-UA" dirty="0" smtClean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 	</a:t>
            </a:r>
            <a:r>
              <a:rPr lang="uk-UA" dirty="0" smtClean="0">
                <a:solidFill>
                  <a:srgbClr val="006600"/>
                </a:solidFill>
                <a:latin typeface="+mn-lt"/>
              </a:rPr>
              <a:t>//</a:t>
            </a:r>
            <a:r>
              <a:rPr lang="uk-UA" dirty="0">
                <a:solidFill>
                  <a:srgbClr val="006600"/>
                </a:solidFill>
                <a:latin typeface="+mn-lt"/>
              </a:rPr>
              <a:t>ввести рядок з клавіатури</a:t>
            </a:r>
            <a:br>
              <a:rPr lang="uk-UA" dirty="0">
                <a:solidFill>
                  <a:srgbClr val="006600"/>
                </a:solidFill>
                <a:latin typeface="+mn-lt"/>
              </a:rPr>
            </a:br>
            <a:r>
              <a:rPr lang="uk-UA" dirty="0">
                <a:solidFill>
                  <a:srgbClr val="0000CC"/>
                </a:solidFill>
                <a:latin typeface="+mn-lt"/>
              </a:rPr>
              <a:t>      </a:t>
            </a:r>
            <a:r>
              <a:rPr lang="uk-UA" dirty="0" smtClean="0">
                <a:solidFill>
                  <a:srgbClr val="0000CC"/>
                </a:solidFill>
                <a:latin typeface="+mn-lt"/>
              </a:rPr>
              <a:t>    </a:t>
            </a:r>
            <a:r>
              <a:rPr lang="uk-UA" dirty="0" err="1" smtClean="0">
                <a:solidFill>
                  <a:srgbClr val="0000CC"/>
                </a:solidFill>
                <a:latin typeface="+mn-lt"/>
              </a:rPr>
              <a:t>fputs</a:t>
            </a:r>
            <a:r>
              <a:rPr lang="uk-UA" dirty="0" smtClean="0">
                <a:solidFill>
                  <a:srgbClr val="0000CC"/>
                </a:solidFill>
                <a:latin typeface="+mn-lt"/>
              </a:rPr>
              <a:t>(</a:t>
            </a:r>
            <a:r>
              <a:rPr lang="uk-UA" dirty="0" err="1" smtClean="0">
                <a:solidFill>
                  <a:srgbClr val="0000CC"/>
                </a:solidFill>
                <a:latin typeface="+mn-lt"/>
              </a:rPr>
              <a:t>str,f</a:t>
            </a:r>
            <a:r>
              <a:rPr lang="uk-UA" dirty="0">
                <a:solidFill>
                  <a:srgbClr val="0000CC"/>
                </a:solidFill>
                <a:latin typeface="+mn-lt"/>
              </a:rPr>
              <a:t>);               </a:t>
            </a:r>
            <a:r>
              <a:rPr lang="en-US" dirty="0">
                <a:solidFill>
                  <a:srgbClr val="0000CC"/>
                </a:solidFill>
                <a:latin typeface="+mn-lt"/>
              </a:rPr>
              <a:t>      </a:t>
            </a:r>
            <a:r>
              <a:rPr lang="uk-UA" dirty="0">
                <a:solidFill>
                  <a:srgbClr val="0000CC"/>
                </a:solidFill>
                <a:latin typeface="+mn-lt"/>
              </a:rPr>
              <a:t>  </a:t>
            </a:r>
            <a:r>
              <a:rPr lang="uk-UA" dirty="0" smtClean="0">
                <a:solidFill>
                  <a:srgbClr val="0000CC"/>
                </a:solidFill>
                <a:latin typeface="+mn-lt"/>
              </a:rPr>
              <a:t>	</a:t>
            </a:r>
            <a:r>
              <a:rPr lang="uk-UA" dirty="0" smtClean="0">
                <a:solidFill>
                  <a:srgbClr val="006600"/>
                </a:solidFill>
                <a:latin typeface="+mn-lt"/>
              </a:rPr>
              <a:t>//</a:t>
            </a:r>
            <a:r>
              <a:rPr lang="uk-UA" dirty="0">
                <a:solidFill>
                  <a:srgbClr val="006600"/>
                </a:solidFill>
                <a:latin typeface="+mn-lt"/>
              </a:rPr>
              <a:t>записати рядок до </a:t>
            </a:r>
            <a:r>
              <a:rPr lang="uk-UA" dirty="0" smtClean="0">
                <a:solidFill>
                  <a:srgbClr val="006600"/>
                </a:solidFill>
                <a:latin typeface="+mn-lt"/>
              </a:rPr>
              <a:t>файлу</a:t>
            </a:r>
            <a:r>
              <a:rPr lang="uk-UA" dirty="0">
                <a:solidFill>
                  <a:srgbClr val="006600"/>
                </a:solidFill>
                <a:latin typeface="+mn-lt"/>
              </a:rPr>
              <a:t/>
            </a:r>
            <a:br>
              <a:rPr lang="uk-UA" dirty="0">
                <a:solidFill>
                  <a:srgbClr val="006600"/>
                </a:solidFill>
                <a:latin typeface="+mn-lt"/>
              </a:rPr>
            </a:br>
            <a:r>
              <a:rPr lang="uk-UA" dirty="0">
                <a:solidFill>
                  <a:srgbClr val="0000CC"/>
                </a:solidFill>
                <a:latin typeface="+mn-lt"/>
              </a:rPr>
              <a:t>      </a:t>
            </a:r>
            <a:r>
              <a:rPr lang="uk-UA" dirty="0" smtClean="0">
                <a:solidFill>
                  <a:srgbClr val="0000CC"/>
                </a:solidFill>
                <a:latin typeface="+mn-lt"/>
              </a:rPr>
              <a:t>    </a:t>
            </a:r>
            <a:r>
              <a:rPr lang="uk-UA" dirty="0" err="1" smtClean="0">
                <a:solidFill>
                  <a:srgbClr val="0000CC"/>
                </a:solidFill>
                <a:latin typeface="+mn-lt"/>
              </a:rPr>
              <a:t>fputc</a:t>
            </a:r>
            <a:r>
              <a:rPr lang="uk-UA" dirty="0">
                <a:solidFill>
                  <a:srgbClr val="0000CC"/>
                </a:solidFill>
                <a:latin typeface="+mn-lt"/>
              </a:rPr>
              <a:t>('\</a:t>
            </a:r>
            <a:r>
              <a:rPr lang="uk-UA" dirty="0" err="1">
                <a:solidFill>
                  <a:srgbClr val="0000CC"/>
                </a:solidFill>
                <a:latin typeface="+mn-lt"/>
              </a:rPr>
              <a:t>n',f</a:t>
            </a:r>
            <a:r>
              <a:rPr lang="uk-UA" dirty="0">
                <a:solidFill>
                  <a:srgbClr val="0000CC"/>
                </a:solidFill>
                <a:latin typeface="+mn-lt"/>
              </a:rPr>
              <a:t>);  </a:t>
            </a:r>
            <a:r>
              <a:rPr lang="en-US" dirty="0">
                <a:solidFill>
                  <a:srgbClr val="0000CC"/>
                </a:solidFill>
                <a:latin typeface="+mn-lt"/>
              </a:rPr>
              <a:t>          </a:t>
            </a:r>
            <a:r>
              <a:rPr lang="uk-UA" dirty="0" smtClean="0">
                <a:solidFill>
                  <a:srgbClr val="0000CC"/>
                </a:solidFill>
                <a:latin typeface="+mn-lt"/>
              </a:rPr>
              <a:t>		</a:t>
            </a:r>
            <a:r>
              <a:rPr lang="en-US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uk-UA" dirty="0">
                <a:solidFill>
                  <a:srgbClr val="006600"/>
                </a:solidFill>
                <a:latin typeface="+mn-lt"/>
              </a:rPr>
              <a:t>//записати символ нового рядка до </a:t>
            </a:r>
            <a:r>
              <a:rPr lang="uk-UA" dirty="0" smtClean="0">
                <a:solidFill>
                  <a:srgbClr val="006600"/>
                </a:solidFill>
                <a:latin typeface="+mn-lt"/>
              </a:rPr>
              <a:t>файлу</a:t>
            </a:r>
            <a:r>
              <a:rPr lang="uk-UA" dirty="0">
                <a:latin typeface="+mn-lt"/>
              </a:rPr>
              <a:t/>
            </a:r>
            <a:br>
              <a:rPr lang="uk-UA" dirty="0">
                <a:latin typeface="+mn-lt"/>
              </a:rPr>
            </a:br>
            <a:r>
              <a:rPr lang="uk-UA" dirty="0">
                <a:latin typeface="+mn-lt"/>
              </a:rPr>
              <a:t>    </a:t>
            </a:r>
            <a:r>
              <a:rPr lang="uk-UA" dirty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  }</a:t>
            </a:r>
            <a:r>
              <a:rPr lang="uk-UA" dirty="0">
                <a:latin typeface="+mn-lt"/>
              </a:rPr>
              <a:t/>
            </a:r>
            <a:br>
              <a:rPr lang="uk-UA" dirty="0">
                <a:latin typeface="+mn-lt"/>
              </a:rPr>
            </a:br>
            <a:r>
              <a:rPr lang="uk-UA" dirty="0">
                <a:latin typeface="+mn-lt"/>
              </a:rPr>
              <a:t>   } </a:t>
            </a:r>
            <a:br>
              <a:rPr lang="uk-UA" dirty="0">
                <a:latin typeface="+mn-lt"/>
              </a:rPr>
            </a:br>
            <a:r>
              <a:rPr lang="uk-UA" dirty="0">
                <a:latin typeface="+mn-lt"/>
              </a:rPr>
              <a:t> </a:t>
            </a:r>
            <a:r>
              <a:rPr lang="uk-UA" dirty="0" err="1">
                <a:solidFill>
                  <a:srgbClr val="0000CC"/>
                </a:solidFill>
                <a:latin typeface="+mn-lt"/>
              </a:rPr>
              <a:t>fclose</a:t>
            </a:r>
            <a:r>
              <a:rPr lang="uk-UA" dirty="0">
                <a:solidFill>
                  <a:srgbClr val="0000CC"/>
                </a:solidFill>
                <a:latin typeface="+mn-lt"/>
              </a:rPr>
              <a:t>(f);                   </a:t>
            </a:r>
            <a:r>
              <a:rPr lang="uk-UA" dirty="0" smtClean="0">
                <a:solidFill>
                  <a:srgbClr val="0000CC"/>
                </a:solidFill>
                <a:latin typeface="+mn-lt"/>
              </a:rPr>
              <a:t>		</a:t>
            </a:r>
            <a:r>
              <a:rPr lang="uk-UA" dirty="0" smtClean="0">
                <a:solidFill>
                  <a:srgbClr val="006600"/>
                </a:solidFill>
                <a:latin typeface="+mn-lt"/>
              </a:rPr>
              <a:t>//</a:t>
            </a:r>
            <a:r>
              <a:rPr lang="uk-UA" dirty="0">
                <a:solidFill>
                  <a:srgbClr val="006600"/>
                </a:solidFill>
                <a:latin typeface="+mn-lt"/>
              </a:rPr>
              <a:t>закрити файл і зберегти дані</a:t>
            </a:r>
            <a:r>
              <a:rPr lang="uk-UA" dirty="0">
                <a:latin typeface="+mn-lt"/>
              </a:rPr>
              <a:t> </a:t>
            </a:r>
            <a:br>
              <a:rPr lang="uk-UA" dirty="0">
                <a:latin typeface="+mn-lt"/>
              </a:rPr>
            </a:br>
            <a:r>
              <a:rPr lang="uk-UA" dirty="0">
                <a:latin typeface="+mn-lt"/>
              </a:rPr>
              <a:t>}</a:t>
            </a:r>
            <a:r>
              <a:rPr lang="ru-RU" dirty="0">
                <a:latin typeface="+mn-lt"/>
              </a:rPr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12192000" cy="720725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sz="3600" b="1" dirty="0">
                <a:solidFill>
                  <a:schemeClr val="bg1"/>
                </a:solidFill>
              </a:rPr>
              <a:t>Записування текстових файлів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1524000" y="2202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583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2060575"/>
            <a:ext cx="8496300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3575051" y="1268413"/>
            <a:ext cx="547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sz="2400"/>
              <a:t>Результати роботи програми ex10_3.</a:t>
            </a:r>
            <a:endParaRPr lang="ru-RU" sz="24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 bwMode="auto">
          <a:xfrm>
            <a:off x="0" y="0"/>
            <a:ext cx="12192000" cy="549275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385763" rtl="0" eaLnBrk="1" latinLnBrk="0" hangingPunct="1">
              <a:spcBef>
                <a:spcPct val="0"/>
              </a:spcBef>
              <a:buNone/>
              <a:defRPr sz="185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400" b="1" dirty="0" smtClean="0">
                <a:solidFill>
                  <a:schemeClr val="bg1"/>
                </a:solidFill>
              </a:rPr>
              <a:t>Приклад </a:t>
            </a:r>
            <a:r>
              <a:rPr lang="ru-RU" sz="3400" b="1" dirty="0" err="1" smtClean="0">
                <a:solidFill>
                  <a:schemeClr val="bg1"/>
                </a:solidFill>
              </a:rPr>
              <a:t>запису</a:t>
            </a:r>
            <a:r>
              <a:rPr lang="ru-RU" sz="3400" b="1" dirty="0" smtClean="0">
                <a:solidFill>
                  <a:schemeClr val="bg1"/>
                </a:solidFill>
              </a:rPr>
              <a:t> та </a:t>
            </a:r>
            <a:r>
              <a:rPr lang="ru-RU" sz="3400" b="1" dirty="0" err="1" smtClean="0">
                <a:solidFill>
                  <a:schemeClr val="bg1"/>
                </a:solidFill>
              </a:rPr>
              <a:t>читання</a:t>
            </a:r>
            <a:r>
              <a:rPr lang="ru-RU" sz="3400" b="1" dirty="0" smtClean="0">
                <a:solidFill>
                  <a:schemeClr val="bg1"/>
                </a:solidFill>
              </a:rPr>
              <a:t> </a:t>
            </a:r>
            <a:r>
              <a:rPr lang="uk-UA" sz="3400" b="1" dirty="0" smtClean="0">
                <a:solidFill>
                  <a:schemeClr val="bg1"/>
                </a:solidFill>
              </a:rPr>
              <a:t>символів і рядків </a:t>
            </a:r>
            <a:r>
              <a:rPr lang="ru-RU" sz="3400" b="1" dirty="0" err="1" smtClean="0">
                <a:solidFill>
                  <a:schemeClr val="bg1"/>
                </a:solidFill>
              </a:rPr>
              <a:t>текстових</a:t>
            </a:r>
            <a:r>
              <a:rPr lang="ru-RU" sz="3400" b="1" dirty="0" smtClean="0">
                <a:solidFill>
                  <a:schemeClr val="bg1"/>
                </a:solidFill>
              </a:rPr>
              <a:t> </a:t>
            </a:r>
            <a:r>
              <a:rPr lang="ru-RU" sz="3400" b="1" dirty="0" err="1" smtClean="0">
                <a:solidFill>
                  <a:schemeClr val="bg1"/>
                </a:solidFill>
              </a:rPr>
              <a:t>файлів</a:t>
            </a:r>
            <a:r>
              <a:rPr lang="ru-RU" sz="3400" b="1" dirty="0" smtClean="0">
                <a:solidFill>
                  <a:schemeClr val="bg1"/>
                </a:solidFill>
              </a:rPr>
              <a:t> </a:t>
            </a:r>
            <a:endParaRPr lang="uk-UA" sz="3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9336" y="1268760"/>
            <a:ext cx="5533489" cy="31700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latin typeface="Calibri" panose="020F0502020204030204" pitchFamily="34" charset="0"/>
              </a:rPr>
              <a:t>//ex10_2.cpp. </a:t>
            </a:r>
            <a:r>
              <a:rPr lang="ru-RU" sz="2000" dirty="0" err="1" smtClean="0">
                <a:solidFill>
                  <a:srgbClr val="008000"/>
                </a:solidFill>
                <a:latin typeface="Calibri" panose="020F0502020204030204" pitchFamily="34" charset="0"/>
              </a:rPr>
              <a:t>Зчитування</a:t>
            </a:r>
            <a:r>
              <a:rPr lang="ru-RU" sz="20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 та </a:t>
            </a:r>
            <a:r>
              <a:rPr lang="ru-RU" sz="2000" dirty="0" err="1" smtClean="0">
                <a:solidFill>
                  <a:srgbClr val="008000"/>
                </a:solidFill>
                <a:latin typeface="Calibri" panose="020F0502020204030204" pitchFamily="34" charset="0"/>
              </a:rPr>
              <a:t>запис</a:t>
            </a:r>
            <a:r>
              <a:rPr lang="ru-RU" sz="20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Calibri" panose="020F0502020204030204" pitchFamily="34" charset="0"/>
              </a:rPr>
              <a:t>символів</a:t>
            </a:r>
            <a:r>
              <a:rPr lang="ru-RU" sz="2000" dirty="0">
                <a:solidFill>
                  <a:srgbClr val="008000"/>
                </a:solidFill>
                <a:latin typeface="Calibri" panose="020F0502020204030204" pitchFamily="34" charset="0"/>
              </a:rPr>
              <a:t> і </a:t>
            </a:r>
            <a:r>
              <a:rPr lang="ru-RU" sz="2000" dirty="0" err="1">
                <a:solidFill>
                  <a:srgbClr val="008000"/>
                </a:solidFill>
                <a:latin typeface="Calibri" panose="020F0502020204030204" pitchFamily="34" charset="0"/>
              </a:rPr>
              <a:t>рядків</a:t>
            </a:r>
            <a:r>
              <a:rPr lang="ru-RU" sz="2000" dirty="0">
                <a:solidFill>
                  <a:srgbClr val="008000"/>
                </a:solidFill>
                <a:latin typeface="Calibri" panose="020F0502020204030204" pitchFamily="34" charset="0"/>
              </a:rPr>
              <a:t> з текстового файлу 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2000" dirty="0">
                <a:solidFill>
                  <a:srgbClr val="808080"/>
                </a:solidFill>
                <a:latin typeface="Calibri" panose="020F0502020204030204" pitchFamily="34" charset="0"/>
              </a:rPr>
              <a:t>#include</a:t>
            </a:r>
            <a:r>
              <a:rPr lang="en-GB" sz="2000" dirty="0">
                <a:solidFill>
                  <a:srgbClr val="A31515"/>
                </a:solidFill>
                <a:latin typeface="Calibri" panose="020F0502020204030204" pitchFamily="34" charset="0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Calibri" panose="020F0502020204030204" pitchFamily="34" charset="0"/>
              </a:rPr>
              <a:t>stdio.h</a:t>
            </a:r>
            <a:r>
              <a:rPr lang="en-GB" sz="2000" dirty="0">
                <a:solidFill>
                  <a:srgbClr val="A31515"/>
                </a:solidFill>
                <a:latin typeface="Calibri" panose="020F0502020204030204" pitchFamily="34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GB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20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2000" dirty="0">
                <a:solidFill>
                  <a:srgbClr val="008000"/>
                </a:solidFill>
                <a:latin typeface="Calibri" panose="020F0502020204030204" pitchFamily="34" charset="0"/>
              </a:rPr>
              <a:t>бібліотека файлових функцій </a:t>
            </a:r>
            <a:endParaRPr lang="uk-UA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2000" dirty="0">
                <a:solidFill>
                  <a:srgbClr val="808080"/>
                </a:solidFill>
                <a:latin typeface="Calibri" panose="020F0502020204030204" pitchFamily="34" charset="0"/>
              </a:rPr>
              <a:t>#include</a:t>
            </a:r>
            <a:r>
              <a:rPr lang="en-GB" sz="2000" dirty="0">
                <a:solidFill>
                  <a:srgbClr val="A31515"/>
                </a:solidFill>
                <a:latin typeface="Calibri" panose="020F0502020204030204" pitchFamily="34" charset="0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Calibri" panose="020F0502020204030204" pitchFamily="34" charset="0"/>
              </a:rPr>
              <a:t>conio.h</a:t>
            </a:r>
            <a:r>
              <a:rPr lang="en-GB" sz="2000" dirty="0">
                <a:solidFill>
                  <a:srgbClr val="A31515"/>
                </a:solidFill>
                <a:latin typeface="Calibri" panose="020F0502020204030204" pitchFamily="34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GB" sz="2000" dirty="0">
                <a:solidFill>
                  <a:srgbClr val="808080"/>
                </a:solidFill>
                <a:latin typeface="Calibri" panose="020F0502020204030204" pitchFamily="34" charset="0"/>
              </a:rPr>
              <a:t>#include</a:t>
            </a:r>
            <a:r>
              <a:rPr lang="en-GB" sz="2000" dirty="0">
                <a:solidFill>
                  <a:srgbClr val="A31515"/>
                </a:solidFill>
                <a:latin typeface="Calibri" panose="020F0502020204030204" pitchFamily="34" charset="0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Calibri" panose="020F0502020204030204" pitchFamily="34" charset="0"/>
              </a:rPr>
              <a:t>iostream</a:t>
            </a:r>
            <a:r>
              <a:rPr lang="en-GB" sz="2000" dirty="0">
                <a:solidFill>
                  <a:srgbClr val="A31515"/>
                </a:solidFill>
                <a:latin typeface="Calibri" panose="020F0502020204030204" pitchFamily="34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20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using</a:t>
            </a:r>
            <a:r>
              <a:rPr lang="en-GB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libri" panose="020F0502020204030204" pitchFamily="34" charset="0"/>
              </a:rPr>
              <a:t>namespace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std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2000" dirty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 name[20</a:t>
            </a:r>
            <a:r>
              <a:rPr lang="en-GB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];</a:t>
            </a:r>
            <a:r>
              <a:rPr lang="uk-UA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GB" sz="20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2000" dirty="0">
                <a:solidFill>
                  <a:srgbClr val="008000"/>
                </a:solidFill>
                <a:latin typeface="Calibri" panose="020F0502020204030204" pitchFamily="34" charset="0"/>
              </a:rPr>
              <a:t>ім'я </a:t>
            </a:r>
            <a:r>
              <a:rPr lang="uk-UA" sz="2000" dirty="0" err="1">
                <a:solidFill>
                  <a:srgbClr val="008000"/>
                </a:solidFill>
                <a:latin typeface="Calibri" panose="020F0502020204030204" pitchFamily="34" charset="0"/>
              </a:rPr>
              <a:t>файла</a:t>
            </a:r>
            <a:r>
              <a:rPr lang="uk-UA" sz="2000" dirty="0">
                <a:solidFill>
                  <a:srgbClr val="008000"/>
                </a:solidFill>
                <a:latin typeface="Calibri" panose="020F0502020204030204" pitchFamily="34" charset="0"/>
              </a:rPr>
              <a:t>, що створюється</a:t>
            </a:r>
            <a:endParaRPr lang="uk-UA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2000" b="1" dirty="0">
                <a:solidFill>
                  <a:srgbClr val="2B91AF"/>
                </a:solidFill>
                <a:latin typeface="Calibri" panose="020F0502020204030204" pitchFamily="34" charset="0"/>
              </a:rPr>
              <a:t>FILE</a:t>
            </a: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* </a:t>
            </a:r>
            <a:r>
              <a:rPr lang="ru-RU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fileout</a:t>
            </a:r>
            <a:r>
              <a:rPr lang="ru-RU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;      </a:t>
            </a:r>
            <a:r>
              <a:rPr lang="ru-RU" sz="20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2000" dirty="0" err="1">
                <a:solidFill>
                  <a:srgbClr val="008000"/>
                </a:solidFill>
                <a:latin typeface="Calibri" panose="020F0502020204030204" pitchFamily="34" charset="0"/>
              </a:rPr>
              <a:t>покажчик</a:t>
            </a:r>
            <a:r>
              <a:rPr lang="ru-RU" sz="2000" dirty="0">
                <a:solidFill>
                  <a:srgbClr val="008000"/>
                </a:solidFill>
                <a:latin typeface="Calibri" panose="020F0502020204030204" pitchFamily="34" charset="0"/>
              </a:rPr>
              <a:t> на файл, </a:t>
            </a:r>
            <a:r>
              <a:rPr lang="ru-RU" sz="2000" dirty="0" err="1">
                <a:solidFill>
                  <a:srgbClr val="008000"/>
                </a:solidFill>
                <a:latin typeface="Calibri" panose="020F0502020204030204" pitchFamily="34" charset="0"/>
              </a:rPr>
              <a:t>що</a:t>
            </a:r>
            <a:r>
              <a:rPr lang="ru-RU" sz="20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2000" dirty="0" err="1" smtClean="0">
                <a:solidFill>
                  <a:srgbClr val="008000"/>
                </a:solidFill>
                <a:latin typeface="Calibri" panose="020F0502020204030204" pitchFamily="34" charset="0"/>
              </a:rPr>
              <a:t>сторюється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807968" y="764704"/>
            <a:ext cx="6384032" cy="5940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uk-UA" sz="1900" dirty="0">
                <a:solidFill>
                  <a:srgbClr val="008000"/>
                </a:solidFill>
                <a:latin typeface="Calibri" panose="020F0502020204030204" pitchFamily="34" charset="0"/>
              </a:rPr>
              <a:t>//======створити текстовий файл=================</a:t>
            </a:r>
            <a:endParaRPr lang="uk-UA" sz="19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900" dirty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900" dirty="0" err="1">
                <a:solidFill>
                  <a:srgbClr val="000000"/>
                </a:solidFill>
                <a:latin typeface="Calibri" panose="020F0502020204030204" pitchFamily="34" charset="0"/>
              </a:rPr>
              <a:t>createfile</a:t>
            </a:r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sz="1900" dirty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900" dirty="0">
                <a:solidFill>
                  <a:srgbClr val="808080"/>
                </a:solidFill>
                <a:latin typeface="Calibri" panose="020F0502020204030204" pitchFamily="34" charset="0"/>
              </a:rPr>
              <a:t>filename</a:t>
            </a:r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[20])</a:t>
            </a:r>
          </a:p>
          <a:p>
            <a:r>
              <a:rPr lang="uk-UA" sz="19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uk-UA" sz="19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uk-UA" sz="19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    </a:t>
            </a:r>
            <a:r>
              <a:rPr lang="en-GB" sz="19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en-GB" sz="1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answer;</a:t>
            </a:r>
          </a:p>
          <a:p>
            <a:r>
              <a:rPr lang="uk-UA" sz="19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     </a:t>
            </a:r>
            <a:r>
              <a:rPr lang="en-GB" sz="19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en-GB" sz="1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900" dirty="0" err="1">
                <a:solidFill>
                  <a:srgbClr val="000000"/>
                </a:solidFill>
                <a:latin typeface="Calibri" panose="020F0502020204030204" pitchFamily="34" charset="0"/>
              </a:rPr>
              <a:t>str</a:t>
            </a:r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[100];</a:t>
            </a:r>
          </a:p>
          <a:p>
            <a:r>
              <a:rPr lang="uk-UA" sz="19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GB" sz="19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fopen_s</a:t>
            </a:r>
            <a:r>
              <a:rPr lang="en-GB" sz="1900" b="1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GB" sz="19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fileout</a:t>
            </a:r>
            <a:r>
              <a:rPr lang="en-GB" sz="1900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GB" sz="1900" b="1" dirty="0">
                <a:solidFill>
                  <a:srgbClr val="808080"/>
                </a:solidFill>
                <a:latin typeface="Calibri" panose="020F0502020204030204" pitchFamily="34" charset="0"/>
              </a:rPr>
              <a:t>filename</a:t>
            </a:r>
            <a:r>
              <a:rPr lang="en-GB" sz="1900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GB" sz="1900" b="1" dirty="0">
                <a:solidFill>
                  <a:srgbClr val="A31515"/>
                </a:solidFill>
                <a:latin typeface="Calibri" panose="020F0502020204030204" pitchFamily="34" charset="0"/>
              </a:rPr>
              <a:t>"w"</a:t>
            </a:r>
            <a:r>
              <a:rPr lang="en-GB" sz="1900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  <a:r>
              <a:rPr lang="en-GB" sz="1900" b="1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900" dirty="0">
                <a:solidFill>
                  <a:srgbClr val="008000"/>
                </a:solidFill>
                <a:latin typeface="Calibri" panose="020F0502020204030204" pitchFamily="34" charset="0"/>
              </a:rPr>
              <a:t>відкрити файл на запис</a:t>
            </a:r>
            <a:endParaRPr lang="uk-UA" sz="19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19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      </a:t>
            </a:r>
            <a:r>
              <a:rPr lang="en-GB" sz="19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do</a:t>
            </a:r>
            <a:endParaRPr lang="en-GB" sz="19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1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{</a:t>
            </a:r>
            <a:endParaRPr lang="uk-UA" sz="19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</a:t>
            </a:r>
            <a:r>
              <a:rPr lang="ru-RU" sz="1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ru-RU" sz="1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9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ru-RU" sz="1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900" dirty="0">
                <a:solidFill>
                  <a:srgbClr val="A31515"/>
                </a:solidFill>
                <a:latin typeface="Calibri" panose="020F0502020204030204" pitchFamily="34" charset="0"/>
              </a:rPr>
              <a:t>"</a:t>
            </a:r>
            <a:r>
              <a:rPr lang="ru-RU" sz="1900" dirty="0" err="1">
                <a:solidFill>
                  <a:srgbClr val="A31515"/>
                </a:solidFill>
                <a:latin typeface="Calibri" panose="020F0502020204030204" pitchFamily="34" charset="0"/>
              </a:rPr>
              <a:t>input</a:t>
            </a:r>
            <a:r>
              <a:rPr lang="ru-RU" sz="1900" dirty="0">
                <a:solidFill>
                  <a:srgbClr val="A31515"/>
                </a:solidFill>
                <a:latin typeface="Calibri" panose="020F0502020204030204" pitchFamily="34" charset="0"/>
              </a:rPr>
              <a:t> </a:t>
            </a:r>
            <a:r>
              <a:rPr lang="ru-RU" sz="1900" dirty="0" err="1">
                <a:solidFill>
                  <a:srgbClr val="A31515"/>
                </a:solidFill>
                <a:latin typeface="Calibri" panose="020F0502020204030204" pitchFamily="34" charset="0"/>
              </a:rPr>
              <a:t>string</a:t>
            </a:r>
            <a:r>
              <a:rPr lang="ru-RU" sz="1900" dirty="0">
                <a:solidFill>
                  <a:srgbClr val="A31515"/>
                </a:solidFill>
                <a:latin typeface="Calibri" panose="020F0502020204030204" pitchFamily="34" charset="0"/>
              </a:rPr>
              <a:t>:"</a:t>
            </a:r>
            <a:r>
              <a:rPr lang="ru-RU" sz="19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  <a:r>
              <a:rPr lang="ru-RU" sz="19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900" dirty="0" err="1">
                <a:solidFill>
                  <a:srgbClr val="008000"/>
                </a:solidFill>
                <a:latin typeface="Calibri" panose="020F0502020204030204" pitchFamily="34" charset="0"/>
              </a:rPr>
              <a:t>вивести</a:t>
            </a:r>
            <a:r>
              <a:rPr lang="ru-RU" sz="1900" dirty="0">
                <a:solidFill>
                  <a:srgbClr val="008000"/>
                </a:solidFill>
                <a:latin typeface="Calibri" panose="020F0502020204030204" pitchFamily="34" charset="0"/>
              </a:rPr>
              <a:t> запит </a:t>
            </a:r>
            <a:r>
              <a:rPr lang="ru-RU" sz="1900" dirty="0" err="1">
                <a:solidFill>
                  <a:srgbClr val="008000"/>
                </a:solidFill>
                <a:latin typeface="Calibri" panose="020F0502020204030204" pitchFamily="34" charset="0"/>
              </a:rPr>
              <a:t>користувачеві</a:t>
            </a:r>
            <a:endParaRPr lang="ru-RU" sz="19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1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</a:t>
            </a:r>
            <a:r>
              <a:rPr lang="en-GB" sz="1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fflush</a:t>
            </a:r>
            <a:r>
              <a:rPr lang="en-GB" sz="1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sz="1900" dirty="0" err="1" smtClean="0">
                <a:solidFill>
                  <a:srgbClr val="6F008A"/>
                </a:solidFill>
                <a:latin typeface="Calibri" panose="020F0502020204030204" pitchFamily="34" charset="0"/>
              </a:rPr>
              <a:t>stdin</a:t>
            </a:r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uk-UA" sz="1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</a:t>
            </a:r>
            <a:r>
              <a:rPr lang="en-GB" sz="1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cin.get</a:t>
            </a:r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  <a:r>
              <a:rPr lang="en-GB" sz="19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900" dirty="0">
                <a:solidFill>
                  <a:srgbClr val="008000"/>
                </a:solidFill>
                <a:latin typeface="Calibri" panose="020F0502020204030204" pitchFamily="34" charset="0"/>
              </a:rPr>
              <a:t>читання клавіш </a:t>
            </a:r>
            <a:r>
              <a:rPr lang="en-GB" sz="1900" dirty="0">
                <a:solidFill>
                  <a:srgbClr val="008000"/>
                </a:solidFill>
                <a:latin typeface="Calibri" panose="020F0502020204030204" pitchFamily="34" charset="0"/>
              </a:rPr>
              <a:t>ENTER</a:t>
            </a:r>
            <a:endParaRPr lang="en-GB" sz="19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</a:t>
            </a:r>
            <a:r>
              <a:rPr lang="ru-RU" sz="1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gets_s</a:t>
            </a:r>
            <a:r>
              <a:rPr lang="ru-RU" sz="1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ru-RU" sz="1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str</a:t>
            </a:r>
            <a:r>
              <a:rPr lang="ru-RU" sz="1900" dirty="0">
                <a:solidFill>
                  <a:srgbClr val="000000"/>
                </a:solidFill>
                <a:latin typeface="Calibri" panose="020F0502020204030204" pitchFamily="34" charset="0"/>
              </a:rPr>
              <a:t>, 100);</a:t>
            </a:r>
            <a:r>
              <a:rPr lang="ru-RU" sz="1900" dirty="0">
                <a:solidFill>
                  <a:srgbClr val="008000"/>
                </a:solidFill>
                <a:latin typeface="Calibri" panose="020F0502020204030204" pitchFamily="34" charset="0"/>
              </a:rPr>
              <a:t>//ввести з </a:t>
            </a:r>
            <a:r>
              <a:rPr lang="ru-RU" sz="1900" dirty="0" err="1">
                <a:solidFill>
                  <a:srgbClr val="008000"/>
                </a:solidFill>
                <a:latin typeface="Calibri" panose="020F0502020204030204" pitchFamily="34" charset="0"/>
              </a:rPr>
              <a:t>клавіатури</a:t>
            </a:r>
            <a:r>
              <a:rPr lang="ru-RU" sz="1900" dirty="0">
                <a:solidFill>
                  <a:srgbClr val="008000"/>
                </a:solidFill>
                <a:latin typeface="Calibri" panose="020F0502020204030204" pitchFamily="34" charset="0"/>
              </a:rPr>
              <a:t> рядок </a:t>
            </a:r>
            <a:r>
              <a:rPr lang="ru-RU" sz="1900" dirty="0" err="1" smtClean="0">
                <a:solidFill>
                  <a:srgbClr val="008000"/>
                </a:solidFill>
                <a:latin typeface="Calibri" panose="020F0502020204030204" pitchFamily="34" charset="0"/>
              </a:rPr>
              <a:t>слів</a:t>
            </a:r>
            <a:endParaRPr lang="ru-RU" sz="1900" dirty="0" smtClean="0">
              <a:solidFill>
                <a:srgbClr val="008000"/>
              </a:solidFill>
              <a:latin typeface="Calibri" panose="020F0502020204030204" pitchFamily="34" charset="0"/>
            </a:endParaRPr>
          </a:p>
          <a:p>
            <a:r>
              <a:rPr lang="ru-RU" sz="19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9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         </a:t>
            </a:r>
            <a:r>
              <a:rPr lang="ru-RU" sz="19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fputs</a:t>
            </a:r>
            <a:r>
              <a:rPr lang="ru-RU" sz="19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ru-RU" sz="19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str</a:t>
            </a:r>
            <a:r>
              <a:rPr lang="ru-RU" sz="1900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sz="19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fileout</a:t>
            </a:r>
            <a:r>
              <a:rPr lang="ru-RU" sz="1900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  <a:r>
              <a:rPr lang="ru-RU" sz="1900" b="1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900" b="1" dirty="0" err="1">
                <a:solidFill>
                  <a:srgbClr val="008000"/>
                </a:solidFill>
                <a:latin typeface="Calibri" panose="020F0502020204030204" pitchFamily="34" charset="0"/>
              </a:rPr>
              <a:t>записати</a:t>
            </a:r>
            <a:r>
              <a:rPr lang="ru-RU" sz="1900" b="1" dirty="0">
                <a:solidFill>
                  <a:srgbClr val="008000"/>
                </a:solidFill>
                <a:latin typeface="Calibri" panose="020F0502020204030204" pitchFamily="34" charset="0"/>
              </a:rPr>
              <a:t> рядок у файл </a:t>
            </a:r>
            <a:endParaRPr lang="ru-RU" sz="19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19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</a:t>
            </a:r>
            <a:r>
              <a:rPr lang="en-GB" sz="19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fputc</a:t>
            </a:r>
            <a:r>
              <a:rPr lang="en-GB" sz="19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sz="1900" b="1" dirty="0">
                <a:solidFill>
                  <a:srgbClr val="A31515"/>
                </a:solidFill>
                <a:latin typeface="Calibri" panose="020F0502020204030204" pitchFamily="34" charset="0"/>
              </a:rPr>
              <a:t>'\n'</a:t>
            </a:r>
            <a:r>
              <a:rPr lang="en-GB" sz="1900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GB" sz="19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fileout</a:t>
            </a:r>
            <a:r>
              <a:rPr lang="en-GB" sz="1900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uk-UA" sz="1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</a:t>
            </a:r>
            <a:r>
              <a:rPr lang="fr-FR" sz="1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cout </a:t>
            </a:r>
            <a:r>
              <a:rPr lang="fr-FR" sz="19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fr-FR" sz="1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fr-FR" sz="1900" dirty="0">
                <a:solidFill>
                  <a:srgbClr val="A31515"/>
                </a:solidFill>
                <a:latin typeface="Calibri" panose="020F0502020204030204" pitchFamily="34" charset="0"/>
              </a:rPr>
              <a:t>"continue ? [y / n]"</a:t>
            </a:r>
            <a:r>
              <a:rPr lang="fr-FR" sz="1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fr-FR" sz="19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fr-FR" sz="1900" dirty="0">
                <a:solidFill>
                  <a:srgbClr val="000000"/>
                </a:solidFill>
                <a:latin typeface="Calibri" panose="020F0502020204030204" pitchFamily="34" charset="0"/>
              </a:rPr>
              <a:t> endl;</a:t>
            </a:r>
          </a:p>
          <a:p>
            <a:r>
              <a:rPr lang="ru-RU" sz="1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</a:t>
            </a:r>
            <a:r>
              <a:rPr lang="ru-RU" sz="1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ru-RU" sz="1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9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ru-RU" sz="19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900" dirty="0" err="1">
                <a:solidFill>
                  <a:srgbClr val="000000"/>
                </a:solidFill>
                <a:latin typeface="Calibri" panose="020F0502020204030204" pitchFamily="34" charset="0"/>
              </a:rPr>
              <a:t>answer</a:t>
            </a:r>
            <a:r>
              <a:rPr lang="ru-RU" sz="19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  <a:r>
              <a:rPr lang="ru-RU" sz="19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900" dirty="0" err="1">
                <a:solidFill>
                  <a:srgbClr val="008000"/>
                </a:solidFill>
                <a:latin typeface="Calibri" panose="020F0502020204030204" pitchFamily="34" charset="0"/>
              </a:rPr>
              <a:t>задати</a:t>
            </a:r>
            <a:r>
              <a:rPr lang="ru-RU" sz="19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900" dirty="0" err="1">
                <a:solidFill>
                  <a:srgbClr val="008000"/>
                </a:solidFill>
                <a:latin typeface="Calibri" panose="020F0502020204030204" pitchFamily="34" charset="0"/>
              </a:rPr>
              <a:t>ознаку</a:t>
            </a:r>
            <a:r>
              <a:rPr lang="ru-RU" sz="19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900" dirty="0" err="1">
                <a:solidFill>
                  <a:srgbClr val="008000"/>
                </a:solidFill>
                <a:latin typeface="Calibri" panose="020F0502020204030204" pitchFamily="34" charset="0"/>
              </a:rPr>
              <a:t>продовження</a:t>
            </a:r>
            <a:r>
              <a:rPr lang="ru-RU" sz="19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900" dirty="0" err="1" smtClean="0">
                <a:solidFill>
                  <a:srgbClr val="008000"/>
                </a:solidFill>
                <a:latin typeface="Calibri" panose="020F0502020204030204" pitchFamily="34" charset="0"/>
              </a:rPr>
              <a:t>введення</a:t>
            </a:r>
            <a:endParaRPr lang="ru-RU" sz="19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1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} </a:t>
            </a:r>
            <a:r>
              <a:rPr lang="en-US" sz="1900" dirty="0">
                <a:solidFill>
                  <a:srgbClr val="0000FF"/>
                </a:solidFill>
                <a:latin typeface="Calibri" panose="020F0502020204030204" pitchFamily="34" charset="0"/>
              </a:rPr>
              <a:t>while</a:t>
            </a: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</a:rPr>
              <a:t> ((answer != </a:t>
            </a:r>
            <a:r>
              <a:rPr lang="en-US" sz="1900" dirty="0">
                <a:solidFill>
                  <a:srgbClr val="A31515"/>
                </a:solidFill>
                <a:latin typeface="Calibri" panose="020F0502020204030204" pitchFamily="34" charset="0"/>
              </a:rPr>
              <a:t>'n'</a:t>
            </a: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</a:rPr>
              <a:t>) &amp;&amp; (answer != </a:t>
            </a:r>
            <a:r>
              <a:rPr lang="en-US" sz="1900" dirty="0">
                <a:solidFill>
                  <a:srgbClr val="A31515"/>
                </a:solidFill>
                <a:latin typeface="Calibri" panose="020F0502020204030204" pitchFamily="34" charset="0"/>
              </a:rPr>
              <a:t>'N'</a:t>
            </a: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uk-UA" sz="19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GB" sz="19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fclose</a:t>
            </a:r>
            <a:r>
              <a:rPr lang="en-GB" sz="19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sz="19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fileout</a:t>
            </a:r>
            <a:r>
              <a:rPr lang="en-GB" sz="1900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  <a:r>
              <a:rPr lang="en-GB" sz="1900" b="1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900" b="1" dirty="0">
                <a:solidFill>
                  <a:srgbClr val="008000"/>
                </a:solidFill>
                <a:latin typeface="Calibri" panose="020F0502020204030204" pitchFamily="34" charset="0"/>
              </a:rPr>
              <a:t>закрити файл</a:t>
            </a:r>
            <a:endParaRPr lang="uk-UA" sz="19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19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uk-UA" sz="19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4138577"/>
            <a:ext cx="1629779" cy="69998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8" name="Picture 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28932"/>
            <a:ext cx="1222375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631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536" y="908720"/>
            <a:ext cx="6090464" cy="507831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//========</a:t>
            </a:r>
            <a:r>
              <a:rPr lang="ru-RU" dirty="0" err="1" smtClean="0">
                <a:solidFill>
                  <a:srgbClr val="008000"/>
                </a:solidFill>
                <a:latin typeface="Calibri" panose="020F0502020204030204" pitchFamily="34" charset="0"/>
              </a:rPr>
              <a:t>читати</a:t>
            </a:r>
            <a:r>
              <a:rPr lang="ru-RU" dirty="0" smtClean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текстовий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 файл по символах</a:t>
            </a:r>
            <a:r>
              <a:rPr lang="ru-RU" dirty="0" smtClean="0">
                <a:solidFill>
                  <a:srgbClr val="008000"/>
                </a:solidFill>
                <a:latin typeface="Calibri" panose="020F0502020204030204" pitchFamily="34" charset="0"/>
              </a:rPr>
              <a:t>==========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readtextfilebysymbol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alibri" panose="020F0502020204030204" pitchFamily="34" charset="0"/>
              </a:rPr>
              <a:t>filename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[20])</a:t>
            </a:r>
          </a:p>
          <a:p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uk-UA" b="1" dirty="0" smtClean="0">
                <a:solidFill>
                  <a:srgbClr val="2B91AF"/>
                </a:solidFill>
                <a:latin typeface="Calibri" panose="020F0502020204030204" pitchFamily="34" charset="0"/>
              </a:rPr>
              <a:t>    </a:t>
            </a:r>
            <a:r>
              <a:rPr lang="en-GB" b="1" dirty="0" err="1" smtClean="0">
                <a:solidFill>
                  <a:srgbClr val="2B91AF"/>
                </a:solidFill>
                <a:latin typeface="Calibri" panose="020F0502020204030204" pitchFamily="34" charset="0"/>
              </a:rPr>
              <a:t>errno_t</a:t>
            </a:r>
            <a:r>
              <a:rPr lang="en-GB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err;</a:t>
            </a:r>
          </a:p>
          <a:p>
            <a:r>
              <a:rPr lang="ru-RU" dirty="0" smtClean="0">
                <a:solidFill>
                  <a:srgbClr val="0000FF"/>
                </a:solidFill>
                <a:latin typeface="Calibri" panose="020F0502020204030204" pitchFamily="34" charset="0"/>
              </a:rPr>
              <a:t>    </a:t>
            </a:r>
            <a:r>
              <a:rPr lang="ru-RU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c;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//символ для 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зчитування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lang="pt-BR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err 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</a:rPr>
              <a:t>= fopen_s(&amp;fileout, </a:t>
            </a:r>
            <a:r>
              <a:rPr lang="pt-BR" b="1" dirty="0">
                <a:solidFill>
                  <a:srgbClr val="808080"/>
                </a:solidFill>
                <a:latin typeface="Calibri" panose="020F0502020204030204" pitchFamily="34" charset="0"/>
              </a:rPr>
              <a:t>filename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pt-BR" b="1" dirty="0">
                <a:solidFill>
                  <a:srgbClr val="A31515"/>
                </a:solidFill>
                <a:latin typeface="Calibri" panose="020F0502020204030204" pitchFamily="34" charset="0"/>
              </a:rPr>
              <a:t>"r"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</a:rPr>
              <a:t>); </a:t>
            </a:r>
            <a:r>
              <a:rPr lang="pt-BR" b="1" dirty="0">
                <a:solidFill>
                  <a:srgbClr val="008000"/>
                </a:solidFill>
                <a:latin typeface="Calibri" panose="020F0502020204030204" pitchFamily="34" charset="0"/>
              </a:rPr>
              <a:t>//відкрити </a:t>
            </a:r>
            <a:r>
              <a:rPr lang="pt-BR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файл</a:t>
            </a:r>
            <a:endParaRPr lang="uk-UA" dirty="0" smtClean="0">
              <a:solidFill>
                <a:srgbClr val="008000"/>
              </a:solidFill>
              <a:latin typeface="Calibri" panose="020F0502020204030204" pitchFamily="34" charset="0"/>
            </a:endParaRPr>
          </a:p>
          <a:p>
            <a:r>
              <a:rPr lang="uk-UA" dirty="0">
                <a:solidFill>
                  <a:srgbClr val="008000"/>
                </a:solidFill>
                <a:latin typeface="Calibri" panose="020F0502020204030204" pitchFamily="34" charset="0"/>
              </a:rPr>
              <a:t>	</a:t>
            </a:r>
            <a:r>
              <a:rPr lang="uk-UA" dirty="0" smtClean="0">
                <a:solidFill>
                  <a:srgbClr val="008000"/>
                </a:solidFill>
                <a:latin typeface="Calibri" panose="020F0502020204030204" pitchFamily="34" charset="0"/>
              </a:rPr>
              <a:t>			  //</a:t>
            </a:r>
            <a:r>
              <a:rPr lang="pt-BR" dirty="0" smtClean="0">
                <a:solidFill>
                  <a:srgbClr val="008000"/>
                </a:solidFill>
                <a:latin typeface="Calibri" panose="020F0502020204030204" pitchFamily="34" charset="0"/>
              </a:rPr>
              <a:t> для</a:t>
            </a:r>
            <a:r>
              <a:rPr lang="uk-UA" dirty="0" smtClean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pt-BR" dirty="0" smtClean="0">
                <a:solidFill>
                  <a:srgbClr val="008000"/>
                </a:solidFill>
                <a:latin typeface="Calibri" panose="020F0502020204030204" pitchFamily="34" charset="0"/>
              </a:rPr>
              <a:t>читання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b="1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uk-UA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    </a:t>
            </a:r>
            <a:r>
              <a:rPr lang="en-GB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if</a:t>
            </a:r>
            <a:r>
              <a:rPr lang="en-GB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(err == 0</a:t>
            </a:r>
            <a:r>
              <a:rPr lang="en-GB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	</a:t>
            </a:r>
            <a:r>
              <a:rPr lang="en-GB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alibri" panose="020F0502020204030204" pitchFamily="34" charset="0"/>
              </a:rPr>
              <a:t>файл відкрито 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{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puts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libri" panose="020F0502020204030204" pitchFamily="34" charset="0"/>
              </a:rPr>
              <a:t>"reading symbols from file"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uk-UA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         </a:t>
            </a:r>
            <a:r>
              <a:rPr lang="en-GB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while</a:t>
            </a:r>
            <a:r>
              <a:rPr lang="en-GB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((c = </a:t>
            </a:r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fgetc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fileout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)) != </a:t>
            </a:r>
            <a:r>
              <a:rPr lang="en-GB" b="1" dirty="0">
                <a:solidFill>
                  <a:srgbClr val="6F008A"/>
                </a:solidFill>
                <a:latin typeface="Calibri" panose="020F0502020204030204" pitchFamily="34" charset="0"/>
              </a:rPr>
              <a:t>EOF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GB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alibri" panose="020F0502020204030204" pitchFamily="34" charset="0"/>
              </a:rPr>
              <a:t>доки не кінець файлу, </a:t>
            </a:r>
            <a:endParaRPr lang="uk-UA" dirty="0" smtClean="0">
              <a:solidFill>
                <a:srgbClr val="008000"/>
              </a:solidFill>
              <a:latin typeface="Calibri" panose="020F0502020204030204" pitchFamily="34" charset="0"/>
            </a:endParaRPr>
          </a:p>
          <a:p>
            <a:r>
              <a:rPr lang="uk-UA" dirty="0" smtClean="0">
                <a:solidFill>
                  <a:srgbClr val="008000"/>
                </a:solidFill>
                <a:latin typeface="Calibri" panose="020F0502020204030204" pitchFamily="34" charset="0"/>
              </a:rPr>
              <a:t>				//зчитати </a:t>
            </a:r>
            <a:r>
              <a:rPr lang="uk-UA" dirty="0">
                <a:solidFill>
                  <a:srgbClr val="008000"/>
                </a:solidFill>
                <a:latin typeface="Calibri" panose="020F0502020204030204" pitchFamily="34" charset="0"/>
              </a:rPr>
              <a:t>символ 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</a:t>
            </a:r>
            <a:r>
              <a:rPr lang="ru-RU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fputc</a:t>
            </a:r>
            <a:r>
              <a:rPr lang="ru-RU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(c</a:t>
            </a:r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b="1" dirty="0" err="1">
                <a:solidFill>
                  <a:srgbClr val="6F008A"/>
                </a:solidFill>
                <a:latin typeface="Calibri" panose="020F0502020204030204" pitchFamily="34" charset="0"/>
              </a:rPr>
              <a:t>stdout</a:t>
            </a:r>
            <a:r>
              <a:rPr lang="ru-RU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;                     </a:t>
            </a:r>
            <a:r>
              <a:rPr lang="ru-RU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вивести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зчитаний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 з </a:t>
            </a:r>
            <a:r>
              <a:rPr lang="ru-RU" dirty="0" smtClean="0">
                <a:solidFill>
                  <a:srgbClr val="008000"/>
                </a:solidFill>
                <a:latin typeface="Calibri" panose="020F0502020204030204" pitchFamily="34" charset="0"/>
              </a:rPr>
              <a:t>файлу</a:t>
            </a:r>
          </a:p>
          <a:p>
            <a:r>
              <a:rPr lang="ru-RU" dirty="0" smtClean="0">
                <a:solidFill>
                  <a:srgbClr val="008000"/>
                </a:solidFill>
                <a:latin typeface="Calibri" panose="020F0502020204030204" pitchFamily="34" charset="0"/>
              </a:rPr>
              <a:t>			        // 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символ на 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екран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</a:t>
            </a:r>
            <a:r>
              <a:rPr lang="en-GB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fclose</a:t>
            </a:r>
            <a:r>
              <a:rPr lang="en-GB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fileout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);                    </a:t>
            </a:r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GB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alibri" panose="020F0502020204030204" pitchFamily="34" charset="0"/>
              </a:rPr>
              <a:t>закрити файл 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}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alibri" panose="020F0502020204030204" pitchFamily="34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alibri" panose="020F0502020204030204" pitchFamily="34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alibri" panose="020F0502020204030204" pitchFamily="34" charset="0"/>
              </a:rPr>
              <a:t>"file not open"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}   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96000" y="671691"/>
            <a:ext cx="6096000" cy="618630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uk-UA" dirty="0">
                <a:solidFill>
                  <a:srgbClr val="008000"/>
                </a:solidFill>
                <a:latin typeface="Calibri" panose="020F0502020204030204" pitchFamily="34" charset="0"/>
              </a:rPr>
              <a:t>//========== читати файл по рядках</a:t>
            </a:r>
            <a:r>
              <a:rPr lang="uk-UA" dirty="0" smtClean="0">
                <a:solidFill>
                  <a:srgbClr val="008000"/>
                </a:solidFill>
                <a:latin typeface="Calibri" panose="020F0502020204030204" pitchFamily="34" charset="0"/>
              </a:rPr>
              <a:t>==========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readtextfilebyline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alibri" panose="020F0502020204030204" pitchFamily="34" charset="0"/>
              </a:rPr>
              <a:t>filename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[20])</a:t>
            </a:r>
          </a:p>
          <a:p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uk-UA" dirty="0" smtClean="0">
                <a:solidFill>
                  <a:srgbClr val="2B91AF"/>
                </a:solidFill>
                <a:latin typeface="Calibri" panose="020F0502020204030204" pitchFamily="34" charset="0"/>
              </a:rPr>
              <a:t>    </a:t>
            </a:r>
            <a:r>
              <a:rPr lang="en-GB" dirty="0" err="1" smtClean="0">
                <a:solidFill>
                  <a:srgbClr val="2B91AF"/>
                </a:solidFill>
                <a:latin typeface="Calibri" panose="020F0502020204030204" pitchFamily="34" charset="0"/>
              </a:rPr>
              <a:t>errno_t</a:t>
            </a:r>
            <a:r>
              <a:rPr lang="en-GB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err;</a:t>
            </a:r>
          </a:p>
          <a:p>
            <a:r>
              <a:rPr lang="ru-RU" dirty="0" smtClean="0">
                <a:solidFill>
                  <a:srgbClr val="0000FF"/>
                </a:solidFill>
                <a:latin typeface="Calibri" panose="020F0502020204030204" pitchFamily="34" charset="0"/>
              </a:rPr>
              <a:t>    </a:t>
            </a:r>
            <a:r>
              <a:rPr lang="ru-RU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str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[256];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//рядок для 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зчитування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alibri" panose="020F0502020204030204" pitchFamily="34" charset="0"/>
              </a:rPr>
              <a:t>    </a:t>
            </a:r>
            <a:r>
              <a:rPr lang="en-GB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en-GB" dirty="0" smtClean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GB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alibri" panose="020F0502020204030204" pitchFamily="34" charset="0"/>
              </a:rPr>
              <a:t>кількість рядків файлу, що зчитуються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err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= fopen_s(&amp;fileout, </a:t>
            </a:r>
            <a:r>
              <a:rPr lang="pt-BR" dirty="0">
                <a:solidFill>
                  <a:srgbClr val="808080"/>
                </a:solidFill>
                <a:latin typeface="Calibri" panose="020F0502020204030204" pitchFamily="34" charset="0"/>
              </a:rPr>
              <a:t>filename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pt-BR" dirty="0">
                <a:solidFill>
                  <a:srgbClr val="A31515"/>
                </a:solidFill>
                <a:latin typeface="Calibri" panose="020F0502020204030204" pitchFamily="34" charset="0"/>
              </a:rPr>
              <a:t>"r"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);   </a:t>
            </a:r>
            <a:r>
              <a:rPr lang="pt-BR" dirty="0">
                <a:solidFill>
                  <a:srgbClr val="008000"/>
                </a:solidFill>
                <a:latin typeface="Calibri" panose="020F0502020204030204" pitchFamily="34" charset="0"/>
              </a:rPr>
              <a:t>//відкрити файл </a:t>
            </a:r>
            <a:endParaRPr lang="uk-UA" dirty="0" smtClean="0">
              <a:solidFill>
                <a:srgbClr val="008000"/>
              </a:solidFill>
              <a:latin typeface="Calibri" panose="020F0502020204030204" pitchFamily="34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alibri" panose="020F0502020204030204" pitchFamily="34" charset="0"/>
              </a:rPr>
              <a:t>     </a:t>
            </a:r>
            <a:r>
              <a:rPr lang="en-GB" dirty="0" smtClean="0">
                <a:solidFill>
                  <a:srgbClr val="0000FF"/>
                </a:solidFill>
                <a:latin typeface="Calibri" panose="020F0502020204030204" pitchFamily="34" charset="0"/>
              </a:rPr>
              <a:t>if</a:t>
            </a:r>
            <a:r>
              <a:rPr lang="en-GB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(err == 0)                       </a:t>
            </a:r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lang="en-GB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alibri" panose="020F0502020204030204" pitchFamily="34" charset="0"/>
              </a:rPr>
              <a:t>файл відкрито 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{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alibri" panose="020F0502020204030204" pitchFamily="34" charset="0"/>
              </a:rPr>
              <a:t>"enter number of string for reading from file"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uk-UA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GB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GB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n;</a:t>
            </a:r>
          </a:p>
          <a:p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alibri" panose="020F0502020204030204" pitchFamily="34" charset="0"/>
              </a:rPr>
              <a:t>"reading 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n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alibri" panose="020F0502020204030204" pitchFamily="34" charset="0"/>
              </a:rPr>
              <a:t>" strings from file"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uk-UA" dirty="0" smtClean="0">
                <a:solidFill>
                  <a:srgbClr val="0000FF"/>
                </a:solidFill>
                <a:latin typeface="Calibri" panose="020F0502020204030204" pitchFamily="34" charset="0"/>
              </a:rPr>
              <a:t>       </a:t>
            </a:r>
            <a:r>
              <a:rPr lang="nn-NO" dirty="0" smtClean="0">
                <a:solidFill>
                  <a:srgbClr val="0000FF"/>
                </a:solidFill>
                <a:latin typeface="Calibri" panose="020F0502020204030204" pitchFamily="34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alibri" panose="020F0502020204030204" pitchFamily="34" charset="0"/>
              </a:rPr>
              <a:t> i = 1; i &lt;= n; i++)</a:t>
            </a:r>
          </a:p>
          <a:p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{		</a:t>
            </a:r>
            <a:r>
              <a:rPr lang="uk-UA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alibri" panose="020F0502020204030204" pitchFamily="34" charset="0"/>
              </a:rPr>
              <a:t>зчитувати перші </a:t>
            </a:r>
            <a:r>
              <a:rPr lang="en-US" dirty="0" smtClean="0">
                <a:solidFill>
                  <a:srgbClr val="008000"/>
                </a:solidFill>
                <a:latin typeface="Calibri" panose="020F0502020204030204" pitchFamily="34" charset="0"/>
              </a:rPr>
              <a:t>n </a:t>
            </a:r>
            <a:r>
              <a:rPr lang="uk-UA" dirty="0" smtClean="0">
                <a:solidFill>
                  <a:srgbClr val="008000"/>
                </a:solidFill>
                <a:latin typeface="Calibri" panose="020F0502020204030204" pitchFamily="34" charset="0"/>
              </a:rPr>
              <a:t>рядків 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</a:t>
            </a:r>
            <a:r>
              <a:rPr lang="ru-RU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fgets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ru-RU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str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, 255,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fileout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зчитувати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 255 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символів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 у рядок 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</a:t>
            </a:r>
            <a:r>
              <a:rPr lang="ru-RU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puts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ru-RU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str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);                   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вивести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зчитаний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 рядок на 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екран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}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lang="en-GB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fclose</a:t>
            </a:r>
            <a:r>
              <a:rPr lang="en-GB" dirty="0" smtClean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fileout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);                </a:t>
            </a:r>
            <a:r>
              <a:rPr lang="en-GB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alibri" panose="020F0502020204030204" pitchFamily="34" charset="0"/>
              </a:rPr>
              <a:t>закрити файл 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puts(</a:t>
            </a:r>
            <a:r>
              <a:rPr lang="en-US" dirty="0">
                <a:solidFill>
                  <a:srgbClr val="A31515"/>
                </a:solidFill>
                <a:latin typeface="Calibri" panose="020F0502020204030204" pitchFamily="34" charset="0"/>
              </a:rPr>
              <a:t>"file not open"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0"/>
            <a:ext cx="12192000" cy="549275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385763" rtl="0" eaLnBrk="1" latinLnBrk="0" hangingPunct="1">
              <a:spcBef>
                <a:spcPct val="0"/>
              </a:spcBef>
              <a:buNone/>
              <a:defRPr sz="185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400" b="1" dirty="0" smtClean="0">
                <a:solidFill>
                  <a:schemeClr val="bg1"/>
                </a:solidFill>
              </a:rPr>
              <a:t>Приклад </a:t>
            </a:r>
            <a:r>
              <a:rPr lang="ru-RU" sz="3400" b="1" dirty="0" err="1" smtClean="0">
                <a:solidFill>
                  <a:schemeClr val="bg1"/>
                </a:solidFill>
              </a:rPr>
              <a:t>запису</a:t>
            </a:r>
            <a:r>
              <a:rPr lang="ru-RU" sz="3400" b="1" dirty="0" smtClean="0">
                <a:solidFill>
                  <a:schemeClr val="bg1"/>
                </a:solidFill>
              </a:rPr>
              <a:t> та </a:t>
            </a:r>
            <a:r>
              <a:rPr lang="ru-RU" sz="3400" b="1" dirty="0" err="1" smtClean="0">
                <a:solidFill>
                  <a:schemeClr val="bg1"/>
                </a:solidFill>
              </a:rPr>
              <a:t>читання</a:t>
            </a:r>
            <a:r>
              <a:rPr lang="ru-RU" sz="3400" b="1" dirty="0" smtClean="0">
                <a:solidFill>
                  <a:schemeClr val="bg1"/>
                </a:solidFill>
              </a:rPr>
              <a:t> </a:t>
            </a:r>
            <a:r>
              <a:rPr lang="uk-UA" sz="3400" b="1" dirty="0" smtClean="0">
                <a:solidFill>
                  <a:schemeClr val="bg1"/>
                </a:solidFill>
              </a:rPr>
              <a:t>символів і рядків </a:t>
            </a:r>
            <a:r>
              <a:rPr lang="ru-RU" sz="3400" b="1" dirty="0" err="1" smtClean="0">
                <a:solidFill>
                  <a:schemeClr val="bg1"/>
                </a:solidFill>
              </a:rPr>
              <a:t>текстових</a:t>
            </a:r>
            <a:r>
              <a:rPr lang="ru-RU" sz="3400" b="1" dirty="0" smtClean="0">
                <a:solidFill>
                  <a:schemeClr val="bg1"/>
                </a:solidFill>
              </a:rPr>
              <a:t> </a:t>
            </a:r>
            <a:r>
              <a:rPr lang="ru-RU" sz="3400" b="1" dirty="0" err="1" smtClean="0">
                <a:solidFill>
                  <a:schemeClr val="bg1"/>
                </a:solidFill>
              </a:rPr>
              <a:t>файлів</a:t>
            </a:r>
            <a:r>
              <a:rPr lang="ru-RU" sz="3400" b="1" dirty="0" smtClean="0">
                <a:solidFill>
                  <a:schemeClr val="bg1"/>
                </a:solidFill>
              </a:rPr>
              <a:t> </a:t>
            </a:r>
            <a:endParaRPr lang="uk-UA" sz="3400" b="1" dirty="0">
              <a:solidFill>
                <a:schemeClr val="bg1"/>
              </a:solidFill>
            </a:endParaRPr>
          </a:p>
        </p:txBody>
      </p:sp>
      <p:pic>
        <p:nvPicPr>
          <p:cNvPr id="7" name="Picture 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96244"/>
            <a:ext cx="627245" cy="62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845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9336" y="1052736"/>
            <a:ext cx="6840760" cy="34163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uk-UA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//==========головна функція======================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main() </a:t>
            </a:r>
          </a:p>
          <a:p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alibri" panose="020F0502020204030204" pitchFamily="34" charset="0"/>
              </a:rPr>
              <a:t>"enter filename for </a:t>
            </a:r>
            <a:r>
              <a:rPr lang="en-GB" dirty="0" err="1">
                <a:solidFill>
                  <a:srgbClr val="A31515"/>
                </a:solidFill>
                <a:latin typeface="Calibri" panose="020F0502020204030204" pitchFamily="34" charset="0"/>
              </a:rPr>
              <a:t>createfile</a:t>
            </a:r>
            <a:r>
              <a:rPr lang="en-GB" dirty="0">
                <a:solidFill>
                  <a:srgbClr val="A31515"/>
                </a:solidFill>
                <a:latin typeface="Calibri" panose="020F0502020204030204" pitchFamily="34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name</a:t>
            </a:r>
            <a:r>
              <a:rPr lang="en-GB" dirty="0" smtClean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GB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alibri" panose="020F0502020204030204" pitchFamily="34" charset="0"/>
              </a:rPr>
              <a:t>ввести ім'я створюваного файлу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createfile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(name);</a:t>
            </a: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alibri" panose="020F0502020204030204" pitchFamily="34" charset="0"/>
              </a:rPr>
              <a:t>"enter filename for reading, for example a.txt"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name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;		 </a:t>
            </a:r>
            <a:r>
              <a:rPr lang="ru-RU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ввести 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ім'я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 файлу для 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читання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readtextfilebysymbol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name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);   </a:t>
            </a:r>
            <a:r>
              <a:rPr lang="ru-RU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читати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текстовий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 файл по символах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readtextfilebyline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(name</a:t>
            </a:r>
            <a:r>
              <a:rPr lang="en-GB" dirty="0" smtClean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	  </a:t>
            </a:r>
            <a:r>
              <a:rPr lang="en-GB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alibri" panose="020F0502020204030204" pitchFamily="34" charset="0"/>
              </a:rPr>
              <a:t>читати файл по рядках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system(</a:t>
            </a:r>
            <a:r>
              <a:rPr lang="en-GB" dirty="0">
                <a:solidFill>
                  <a:srgbClr val="A31515"/>
                </a:solidFill>
                <a:latin typeface="Calibri" panose="020F0502020204030204" pitchFamily="34" charset="0"/>
              </a:rPr>
              <a:t>"pause"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0" y="0"/>
            <a:ext cx="12192000" cy="549275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385763" rtl="0" eaLnBrk="1" latinLnBrk="0" hangingPunct="1">
              <a:spcBef>
                <a:spcPct val="0"/>
              </a:spcBef>
              <a:buNone/>
              <a:defRPr sz="185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400" b="1" dirty="0" smtClean="0">
                <a:solidFill>
                  <a:schemeClr val="bg1"/>
                </a:solidFill>
              </a:rPr>
              <a:t>Приклад </a:t>
            </a:r>
            <a:r>
              <a:rPr lang="ru-RU" sz="3400" b="1" dirty="0" err="1" smtClean="0">
                <a:solidFill>
                  <a:schemeClr val="bg1"/>
                </a:solidFill>
              </a:rPr>
              <a:t>запису</a:t>
            </a:r>
            <a:r>
              <a:rPr lang="ru-RU" sz="3400" b="1" dirty="0" smtClean="0">
                <a:solidFill>
                  <a:schemeClr val="bg1"/>
                </a:solidFill>
              </a:rPr>
              <a:t> та </a:t>
            </a:r>
            <a:r>
              <a:rPr lang="ru-RU" sz="3400" b="1" dirty="0" err="1" smtClean="0">
                <a:solidFill>
                  <a:schemeClr val="bg1"/>
                </a:solidFill>
              </a:rPr>
              <a:t>читання</a:t>
            </a:r>
            <a:r>
              <a:rPr lang="ru-RU" sz="3400" b="1" dirty="0" smtClean="0">
                <a:solidFill>
                  <a:schemeClr val="bg1"/>
                </a:solidFill>
              </a:rPr>
              <a:t> </a:t>
            </a:r>
            <a:r>
              <a:rPr lang="uk-UA" sz="3400" b="1" dirty="0" smtClean="0">
                <a:solidFill>
                  <a:schemeClr val="bg1"/>
                </a:solidFill>
              </a:rPr>
              <a:t>символів і рядків </a:t>
            </a:r>
            <a:r>
              <a:rPr lang="ru-RU" sz="3400" b="1" dirty="0" err="1" smtClean="0">
                <a:solidFill>
                  <a:schemeClr val="bg1"/>
                </a:solidFill>
              </a:rPr>
              <a:t>текстових</a:t>
            </a:r>
            <a:r>
              <a:rPr lang="ru-RU" sz="3400" b="1" dirty="0" smtClean="0">
                <a:solidFill>
                  <a:schemeClr val="bg1"/>
                </a:solidFill>
              </a:rPr>
              <a:t> </a:t>
            </a:r>
            <a:r>
              <a:rPr lang="ru-RU" sz="3400" b="1" dirty="0" err="1" smtClean="0">
                <a:solidFill>
                  <a:schemeClr val="bg1"/>
                </a:solidFill>
              </a:rPr>
              <a:t>файлів</a:t>
            </a:r>
            <a:r>
              <a:rPr lang="ru-RU" sz="3400" b="1" dirty="0" smtClean="0">
                <a:solidFill>
                  <a:schemeClr val="bg1"/>
                </a:solidFill>
              </a:rPr>
              <a:t> </a:t>
            </a:r>
            <a:endParaRPr lang="uk-UA" sz="3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720727"/>
            <a:ext cx="4895850" cy="6162675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6672064" y="3928996"/>
            <a:ext cx="3456384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698571" y="5180568"/>
            <a:ext cx="3456384" cy="108012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8" name="Picture 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3670"/>
            <a:ext cx="974035" cy="97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433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12192000" cy="908050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3600" b="1" dirty="0" err="1">
                <a:solidFill>
                  <a:schemeClr val="bg1"/>
                </a:solidFill>
              </a:rPr>
              <a:t>Зчитування</a:t>
            </a:r>
            <a:r>
              <a:rPr lang="ru-RU" sz="3600" b="1" dirty="0">
                <a:solidFill>
                  <a:schemeClr val="bg1"/>
                </a:solidFill>
              </a:rPr>
              <a:t> та </a:t>
            </a:r>
            <a:r>
              <a:rPr lang="ru-RU" sz="3600" b="1" dirty="0" err="1">
                <a:solidFill>
                  <a:schemeClr val="bg1"/>
                </a:solidFill>
              </a:rPr>
              <a:t>запис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текстових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файлів</a:t>
            </a:r>
            <a:r>
              <a:rPr lang="ru-RU" sz="3600" b="1" dirty="0">
                <a:solidFill>
                  <a:schemeClr val="bg1"/>
                </a:solidFill>
              </a:rPr>
              <a:t> за форматом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3795" name="Объект 2"/>
          <p:cNvSpPr>
            <a:spLocks noGrp="1"/>
          </p:cNvSpPr>
          <p:nvPr>
            <p:ph idx="4294967295"/>
          </p:nvPr>
        </p:nvSpPr>
        <p:spPr bwMode="auto">
          <a:xfrm>
            <a:off x="263352" y="943769"/>
            <a:ext cx="11928648" cy="1152525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uk-UA" sz="2200" dirty="0"/>
              <a:t>Можна зчитати дані з текстових файлів за форматом, який і визначає тип значення, що його функція має повернути. </a:t>
            </a:r>
            <a:endParaRPr lang="en-US" sz="2200" dirty="0"/>
          </a:p>
          <a:p>
            <a:pPr marL="0" indent="0">
              <a:buNone/>
            </a:pPr>
            <a:r>
              <a:rPr lang="uk-UA" sz="2200" dirty="0"/>
              <a:t>Для цього застосовують функції </a:t>
            </a:r>
            <a:r>
              <a:rPr lang="en-US" sz="2200" b="1" dirty="0" err="1"/>
              <a:t>fscanf</a:t>
            </a:r>
            <a:r>
              <a:rPr lang="en-US" sz="2200" b="1" dirty="0"/>
              <a:t>() </a:t>
            </a:r>
            <a:r>
              <a:rPr lang="uk-UA" sz="2200" b="1" dirty="0"/>
              <a:t>і </a:t>
            </a:r>
            <a:r>
              <a:rPr lang="en-US" sz="2200" b="1" dirty="0" err="1"/>
              <a:t>fprintf</a:t>
            </a:r>
            <a:r>
              <a:rPr lang="en-US" sz="2200" b="1" dirty="0"/>
              <a:t>()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00465" y="2548704"/>
            <a:ext cx="9654421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200" b="1" dirty="0" err="1"/>
              <a:t>int</a:t>
            </a:r>
            <a:r>
              <a:rPr lang="en-US" sz="2200" b="1" dirty="0"/>
              <a:t> </a:t>
            </a:r>
            <a:r>
              <a:rPr lang="en-US" sz="2200" b="1" dirty="0" err="1" smtClean="0"/>
              <a:t>fscanf</a:t>
            </a:r>
            <a:r>
              <a:rPr lang="uk-UA" sz="2200" b="1" dirty="0" smtClean="0"/>
              <a:t>_</a:t>
            </a:r>
            <a:r>
              <a:rPr lang="en-US" sz="2200" b="1" dirty="0" smtClean="0"/>
              <a:t>s </a:t>
            </a:r>
            <a:r>
              <a:rPr lang="en-US" sz="2200" b="1" dirty="0"/>
              <a:t>(FILE *stream, </a:t>
            </a:r>
            <a:r>
              <a:rPr lang="en-US" sz="2200" b="1" dirty="0" err="1"/>
              <a:t>const</a:t>
            </a:r>
            <a:r>
              <a:rPr lang="en-US" sz="2200" b="1" dirty="0"/>
              <a:t> char *format [,argument ]...); 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693905" y="3518707"/>
            <a:ext cx="9067542" cy="4321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200" b="1" dirty="0" err="1">
                <a:solidFill>
                  <a:srgbClr val="000000"/>
                </a:solidFill>
              </a:rPr>
              <a:t>int</a:t>
            </a:r>
            <a:r>
              <a:rPr lang="en-US" sz="2200" b="1" dirty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fprintf</a:t>
            </a:r>
            <a:r>
              <a:rPr lang="uk-UA" sz="2200" b="1" dirty="0" smtClean="0">
                <a:solidFill>
                  <a:srgbClr val="000000"/>
                </a:solidFill>
              </a:rPr>
              <a:t>_</a:t>
            </a:r>
            <a:r>
              <a:rPr lang="en-US" sz="2200" b="1" dirty="0" smtClean="0">
                <a:solidFill>
                  <a:srgbClr val="000000"/>
                </a:solidFill>
              </a:rPr>
              <a:t>s(FILE </a:t>
            </a:r>
            <a:r>
              <a:rPr lang="en-US" sz="2200" b="1" dirty="0">
                <a:solidFill>
                  <a:srgbClr val="000000"/>
                </a:solidFill>
              </a:rPr>
              <a:t>*stream, </a:t>
            </a:r>
            <a:r>
              <a:rPr lang="en-US" sz="2200" b="1" dirty="0" err="1">
                <a:solidFill>
                  <a:srgbClr val="000000"/>
                </a:solidFill>
              </a:rPr>
              <a:t>const</a:t>
            </a:r>
            <a:r>
              <a:rPr lang="en-US" sz="2200" b="1" dirty="0">
                <a:solidFill>
                  <a:srgbClr val="000000"/>
                </a:solidFill>
              </a:rPr>
              <a:t> char *format [,argument ]...);</a:t>
            </a:r>
            <a:endParaRPr lang="uk-UA" sz="2200" b="1" dirty="0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7368" y="4437063"/>
            <a:ext cx="114492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>
                <a:latin typeface="+mn-lt"/>
              </a:rPr>
              <a:t>Тут </a:t>
            </a:r>
            <a:r>
              <a:rPr lang="en-US" sz="2200" b="1" i="1" dirty="0">
                <a:latin typeface="+mn-lt"/>
              </a:rPr>
              <a:t>stream</a:t>
            </a:r>
            <a:r>
              <a:rPr lang="en-US" sz="2200" dirty="0">
                <a:latin typeface="+mn-lt"/>
              </a:rPr>
              <a:t> — </a:t>
            </a:r>
            <a:r>
              <a:rPr lang="uk-UA" sz="2200" dirty="0">
                <a:latin typeface="+mn-lt"/>
              </a:rPr>
              <a:t>покажчик на текстовий файл; </a:t>
            </a:r>
            <a:endParaRPr lang="en-US" sz="2200" dirty="0">
              <a:latin typeface="+mn-lt"/>
            </a:endParaRPr>
          </a:p>
          <a:p>
            <a:r>
              <a:rPr lang="en-US" sz="2200" b="1" i="1" dirty="0">
                <a:latin typeface="+mn-lt"/>
              </a:rPr>
              <a:t>format</a:t>
            </a:r>
            <a:r>
              <a:rPr lang="en-US" sz="2200" dirty="0">
                <a:latin typeface="+mn-lt"/>
              </a:rPr>
              <a:t> — </a:t>
            </a:r>
            <a:r>
              <a:rPr lang="uk-UA" sz="2200" dirty="0">
                <a:latin typeface="+mn-lt"/>
              </a:rPr>
              <a:t>покажчик на рядок формату, який задає правила перетворення символів; </a:t>
            </a:r>
            <a:endParaRPr lang="en-US" sz="2200" dirty="0">
              <a:latin typeface="+mn-lt"/>
            </a:endParaRPr>
          </a:p>
          <a:p>
            <a:r>
              <a:rPr lang="en-US" sz="2200" b="1" i="1" dirty="0">
                <a:latin typeface="+mn-lt"/>
              </a:rPr>
              <a:t>argument</a:t>
            </a:r>
            <a:r>
              <a:rPr lang="en-US" sz="2200" dirty="0">
                <a:latin typeface="+mn-lt"/>
              </a:rPr>
              <a:t> — </a:t>
            </a:r>
            <a:r>
              <a:rPr lang="uk-UA" sz="2200" dirty="0">
                <a:latin typeface="+mn-lt"/>
              </a:rPr>
              <a:t>адреси</a:t>
            </a:r>
            <a:r>
              <a:rPr lang="en-US" sz="2200" dirty="0">
                <a:latin typeface="+mn-lt"/>
              </a:rPr>
              <a:t> </a:t>
            </a:r>
            <a:r>
              <a:rPr lang="uk-UA" sz="2200" dirty="0">
                <a:latin typeface="+mn-lt"/>
              </a:rPr>
              <a:t>аргументів, що посилаються на змінні програми.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432176" y="0"/>
            <a:ext cx="5635625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3200" b="1">
                <a:solidFill>
                  <a:schemeClr val="bg1"/>
                </a:solidFill>
              </a:rPr>
              <a:t>Фізичний і логічний файли</a:t>
            </a:r>
            <a:endParaRPr lang="ru-RU" sz="3200" b="1">
              <a:solidFill>
                <a:schemeClr val="bg1"/>
              </a:solidFill>
            </a:endParaRPr>
          </a:p>
        </p:txBody>
      </p:sp>
      <p:pic>
        <p:nvPicPr>
          <p:cNvPr id="8195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855" y="4293096"/>
            <a:ext cx="1637224" cy="220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79376" y="908051"/>
            <a:ext cx="11233248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22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Більшість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програм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оперує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з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даними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що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залишаються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доступними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після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завершення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роботи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програми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і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навіть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після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перезавантаження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комп’ютера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.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Такі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дані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зберігають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на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дискових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накопичувачах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у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вигляді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200" b="1" i="1" dirty="0" err="1">
                <a:solidFill>
                  <a:srgbClr val="000000"/>
                </a:solidFill>
                <a:latin typeface="+mn-lt"/>
              </a:rPr>
              <a:t>файлів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.</a:t>
            </a:r>
            <a:endParaRPr lang="es-ES" sz="2200" dirty="0">
              <a:latin typeface="+mn-lt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23392" y="4437063"/>
            <a:ext cx="9145016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uk-UA" sz="2200" b="1" i="1" dirty="0">
                <a:solidFill>
                  <a:srgbClr val="000000"/>
                </a:solidFill>
                <a:latin typeface="+mn-lt"/>
              </a:rPr>
              <a:t>Логічний  файл </a:t>
            </a:r>
            <a:r>
              <a:rPr lang="uk-UA" sz="2200" dirty="0">
                <a:solidFill>
                  <a:srgbClr val="000000"/>
                </a:solidFill>
                <a:latin typeface="+mn-lt"/>
              </a:rPr>
              <a:t>— це одна із структур даних, що використовують у програмуванні. Логічний файл існує в певній програмі як абстракція даних. </a:t>
            </a:r>
            <a:endParaRPr lang="es-ES" sz="2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506749" y="2434081"/>
            <a:ext cx="11039524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uk-UA" sz="2200" b="1" i="1" dirty="0">
                <a:solidFill>
                  <a:srgbClr val="000000"/>
                </a:solidFill>
                <a:latin typeface="+mn-lt"/>
              </a:rPr>
              <a:t>Фізичний файл </a:t>
            </a:r>
            <a:r>
              <a:rPr lang="uk-UA" sz="2200" dirty="0">
                <a:solidFill>
                  <a:srgbClr val="000000"/>
                </a:solidFill>
                <a:latin typeface="+mn-lt"/>
              </a:rPr>
              <a:t>— це іменована область на зовнішньому носії інформації, що містить довільні дані. </a:t>
            </a:r>
          </a:p>
          <a:p>
            <a:pPr>
              <a:spcBef>
                <a:spcPct val="20000"/>
              </a:spcBef>
            </a:pPr>
            <a:r>
              <a:rPr lang="uk-UA" sz="2200" dirty="0">
                <a:solidFill>
                  <a:srgbClr val="000000"/>
                </a:solidFill>
                <a:latin typeface="+mn-lt"/>
              </a:rPr>
              <a:t>Він існує фізично на матеріальному носії інформації.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262162" y="1228110"/>
            <a:ext cx="1159328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buClr>
                <a:srgbClr val="660033"/>
              </a:buClr>
              <a:buFont typeface="Wingdings" panose="05000000000000000000" pitchFamily="2" charset="2"/>
              <a:buChar char="q"/>
            </a:pPr>
            <a:r>
              <a:rPr lang="uk-UA" sz="2400" dirty="0">
                <a:latin typeface="+mn-lt"/>
              </a:rPr>
              <a:t>Функція </a:t>
            </a:r>
            <a:r>
              <a:rPr lang="uk-UA" sz="2400" b="1" dirty="0" err="1" smtClean="0">
                <a:latin typeface="+mn-lt"/>
              </a:rPr>
              <a:t>fscanf</a:t>
            </a:r>
            <a:r>
              <a:rPr lang="en-US" sz="2400" b="1" dirty="0" smtClean="0">
                <a:latin typeface="+mn-lt"/>
              </a:rPr>
              <a:t>_s</a:t>
            </a:r>
            <a:r>
              <a:rPr lang="uk-UA" sz="2400" b="1" dirty="0" smtClean="0">
                <a:latin typeface="+mn-lt"/>
              </a:rPr>
              <a:t>()</a:t>
            </a:r>
            <a:r>
              <a:rPr lang="uk-UA" sz="2400" dirty="0" smtClean="0">
                <a:latin typeface="+mn-lt"/>
              </a:rPr>
              <a:t> </a:t>
            </a:r>
            <a:r>
              <a:rPr lang="uk-UA" sz="2400" dirty="0">
                <a:latin typeface="+mn-lt"/>
              </a:rPr>
              <a:t>сканує поля введення,  перетворює зчитані символи у відповідності з заданим форматом,  перетворені значення зберігаються за вказаними адресами.</a:t>
            </a:r>
          </a:p>
          <a:p>
            <a:pPr marL="342900" indent="-342900">
              <a:buClr>
                <a:srgbClr val="660033"/>
              </a:buClr>
              <a:buFont typeface="Wingdings" panose="05000000000000000000" pitchFamily="2" charset="2"/>
              <a:buChar char="q"/>
            </a:pPr>
            <a:r>
              <a:rPr lang="uk-UA" sz="2400" dirty="0">
                <a:latin typeface="+mn-lt"/>
              </a:rPr>
              <a:t> Функція </a:t>
            </a:r>
            <a:r>
              <a:rPr lang="uk-UA" sz="2400" b="1" dirty="0" err="1" smtClean="0">
                <a:latin typeface="+mn-lt"/>
              </a:rPr>
              <a:t>fscanf</a:t>
            </a:r>
            <a:r>
              <a:rPr lang="en-US" sz="2400" b="1" dirty="0" smtClean="0">
                <a:latin typeface="+mn-lt"/>
              </a:rPr>
              <a:t>_s</a:t>
            </a:r>
            <a:r>
              <a:rPr lang="uk-UA" sz="2400" b="1" dirty="0" smtClean="0">
                <a:latin typeface="+mn-lt"/>
              </a:rPr>
              <a:t>()</a:t>
            </a:r>
            <a:r>
              <a:rPr lang="uk-UA" sz="2400" dirty="0" smtClean="0">
                <a:latin typeface="+mn-lt"/>
              </a:rPr>
              <a:t> </a:t>
            </a:r>
            <a:r>
              <a:rPr lang="uk-UA" sz="2400" dirty="0">
                <a:latin typeface="+mn-lt"/>
              </a:rPr>
              <a:t>повертає кількість змінних, що отримали значення. </a:t>
            </a:r>
          </a:p>
          <a:p>
            <a:pPr marL="342900" indent="-342900">
              <a:buClr>
                <a:srgbClr val="660033"/>
              </a:buClr>
              <a:buFont typeface="Wingdings" panose="05000000000000000000" pitchFamily="2" charset="2"/>
              <a:buChar char="q"/>
            </a:pPr>
            <a:r>
              <a:rPr lang="uk-UA" sz="2400" dirty="0">
                <a:latin typeface="+mn-lt"/>
              </a:rPr>
              <a:t>У разі невдалого сканування повертається значення </a:t>
            </a:r>
            <a:r>
              <a:rPr lang="uk-UA" sz="2400" b="1" dirty="0">
                <a:latin typeface="+mn-lt"/>
              </a:rPr>
              <a:t>EOF.</a:t>
            </a:r>
            <a:r>
              <a:rPr lang="uk-UA" sz="2400" dirty="0">
                <a:latin typeface="+mn-lt"/>
              </a:rPr>
              <a:t> </a:t>
            </a:r>
          </a:p>
          <a:p>
            <a:pPr marL="342900" indent="-342900">
              <a:buClr>
                <a:srgbClr val="660033"/>
              </a:buClr>
              <a:buFont typeface="Wingdings" panose="05000000000000000000" pitchFamily="2" charset="2"/>
              <a:buChar char="q"/>
            </a:pPr>
            <a:r>
              <a:rPr lang="uk-UA" sz="2400" dirty="0">
                <a:latin typeface="+mn-lt"/>
              </a:rPr>
              <a:t>Функція </a:t>
            </a:r>
            <a:r>
              <a:rPr lang="uk-UA" sz="2400" b="1" dirty="0" err="1" smtClean="0">
                <a:latin typeface="+mn-lt"/>
              </a:rPr>
              <a:t>fprintf</a:t>
            </a:r>
            <a:r>
              <a:rPr lang="en-US" sz="2400" b="1" dirty="0" smtClean="0">
                <a:latin typeface="+mn-lt"/>
              </a:rPr>
              <a:t>_s</a:t>
            </a:r>
            <a:r>
              <a:rPr lang="uk-UA" sz="2400" b="1" dirty="0" smtClean="0">
                <a:latin typeface="+mn-lt"/>
              </a:rPr>
              <a:t>()</a:t>
            </a:r>
            <a:r>
              <a:rPr lang="uk-UA" sz="2400" dirty="0" smtClean="0">
                <a:latin typeface="+mn-lt"/>
              </a:rPr>
              <a:t> </a:t>
            </a:r>
            <a:r>
              <a:rPr lang="uk-UA" sz="2400" dirty="0">
                <a:latin typeface="+mn-lt"/>
              </a:rPr>
              <a:t>записує форматований текстовий вивід у файловий потік, відкритий для запису. </a:t>
            </a:r>
          </a:p>
          <a:p>
            <a:pPr marL="342900" indent="-342900">
              <a:buClr>
                <a:srgbClr val="660033"/>
              </a:buClr>
              <a:buFont typeface="Wingdings" panose="05000000000000000000" pitchFamily="2" charset="2"/>
              <a:buChar char="q"/>
            </a:pPr>
            <a:r>
              <a:rPr lang="uk-UA" sz="2400" dirty="0">
                <a:latin typeface="+mn-lt"/>
              </a:rPr>
              <a:t>Функція </a:t>
            </a:r>
            <a:r>
              <a:rPr lang="uk-UA" sz="2400" b="1" dirty="0" err="1" smtClean="0">
                <a:latin typeface="+mn-lt"/>
              </a:rPr>
              <a:t>fprintf</a:t>
            </a:r>
            <a:r>
              <a:rPr lang="en-US" sz="2400" b="1" dirty="0" smtClean="0">
                <a:latin typeface="+mn-lt"/>
              </a:rPr>
              <a:t>_s</a:t>
            </a:r>
            <a:r>
              <a:rPr lang="uk-UA" sz="2400" b="1" dirty="0" smtClean="0">
                <a:latin typeface="+mn-lt"/>
              </a:rPr>
              <a:t>()</a:t>
            </a:r>
            <a:r>
              <a:rPr lang="uk-UA" sz="2400" dirty="0" smtClean="0">
                <a:latin typeface="+mn-lt"/>
              </a:rPr>
              <a:t> </a:t>
            </a:r>
            <a:r>
              <a:rPr lang="uk-UA" sz="2400" dirty="0">
                <a:latin typeface="+mn-lt"/>
              </a:rPr>
              <a:t>повертає кількість записаних байтів. </a:t>
            </a:r>
          </a:p>
          <a:p>
            <a:pPr marL="342900" indent="-342900">
              <a:buClr>
                <a:srgbClr val="660033"/>
              </a:buClr>
              <a:buFont typeface="Wingdings" panose="05000000000000000000" pitchFamily="2" charset="2"/>
              <a:buChar char="q"/>
            </a:pPr>
            <a:r>
              <a:rPr lang="uk-UA" sz="2400" dirty="0">
                <a:latin typeface="+mn-lt"/>
              </a:rPr>
              <a:t>Якщо під час запису виникли помилки виведення, повертає  значення </a:t>
            </a:r>
            <a:r>
              <a:rPr lang="uk-UA" sz="2400" b="1" dirty="0">
                <a:latin typeface="+mn-lt"/>
              </a:rPr>
              <a:t>EOF</a:t>
            </a:r>
            <a:r>
              <a:rPr lang="uk-UA" sz="2400" dirty="0">
                <a:latin typeface="+mn-lt"/>
              </a:rPr>
              <a:t>.   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0" y="0"/>
            <a:ext cx="12192000" cy="908050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385763" rtl="0" eaLnBrk="1" latinLnBrk="0" hangingPunct="1">
              <a:spcBef>
                <a:spcPct val="0"/>
              </a:spcBef>
              <a:buNone/>
              <a:defRPr sz="185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ru-RU" sz="3600" b="1" smtClean="0">
                <a:solidFill>
                  <a:schemeClr val="bg1"/>
                </a:solidFill>
              </a:rPr>
              <a:t>Зчитування та запис текстових файлів за форматом</a:t>
            </a:r>
            <a:endParaRPr lang="uk-UA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2208213" y="1395364"/>
            <a:ext cx="80645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660033"/>
              </a:buClr>
              <a:buFont typeface="Wingdings" pitchFamily="2" charset="2"/>
              <a:buNone/>
            </a:pPr>
            <a:r>
              <a:rPr lang="uk-UA" sz="2400" dirty="0" smtClean="0">
                <a:latin typeface="+mn-lt"/>
              </a:rPr>
              <a:t>Правила </a:t>
            </a:r>
            <a:r>
              <a:rPr lang="uk-UA" sz="2400" dirty="0">
                <a:latin typeface="+mn-lt"/>
              </a:rPr>
              <a:t>перетворення, що </a:t>
            </a:r>
            <a:r>
              <a:rPr lang="uk-UA" sz="2400" dirty="0" smtClean="0">
                <a:latin typeface="+mn-lt"/>
              </a:rPr>
              <a:t>задаються символами:</a:t>
            </a:r>
            <a:endParaRPr lang="uk-UA" sz="2400" dirty="0">
              <a:latin typeface="+mn-lt"/>
            </a:endParaRPr>
          </a:p>
          <a:p>
            <a:pPr lvl="1">
              <a:buClr>
                <a:srgbClr val="660033"/>
              </a:buClr>
              <a:buFont typeface="Wingdings" pitchFamily="2" charset="2"/>
              <a:buNone/>
            </a:pPr>
            <a:r>
              <a:rPr lang="uk-UA" sz="2400" b="1" dirty="0" err="1">
                <a:solidFill>
                  <a:srgbClr val="660033"/>
                </a:solidFill>
                <a:latin typeface="+mn-lt"/>
              </a:rPr>
              <a:t>'с‘</a:t>
            </a:r>
            <a:r>
              <a:rPr lang="en-US" sz="2400" b="1" dirty="0">
                <a:solidFill>
                  <a:srgbClr val="660033"/>
                </a:solidFill>
                <a:latin typeface="+mn-lt"/>
              </a:rPr>
              <a:t>     </a:t>
            </a:r>
            <a:r>
              <a:rPr lang="uk-UA" sz="2400" b="1" dirty="0">
                <a:solidFill>
                  <a:srgbClr val="660033"/>
                </a:solidFill>
                <a:latin typeface="+mn-lt"/>
              </a:rPr>
              <a:t>— </a:t>
            </a:r>
            <a:r>
              <a:rPr lang="uk-UA" sz="2400" b="1" dirty="0">
                <a:latin typeface="+mn-lt"/>
              </a:rPr>
              <a:t>перетворення у тип </a:t>
            </a:r>
            <a:r>
              <a:rPr lang="uk-UA" sz="2400" b="1" dirty="0" err="1">
                <a:latin typeface="+mn-lt"/>
              </a:rPr>
              <a:t>char</a:t>
            </a:r>
            <a:r>
              <a:rPr lang="uk-UA" sz="2400" b="1" dirty="0">
                <a:latin typeface="+mn-lt"/>
              </a:rPr>
              <a:t>,</a:t>
            </a:r>
          </a:p>
          <a:p>
            <a:pPr lvl="1">
              <a:buClr>
                <a:srgbClr val="660033"/>
              </a:buClr>
              <a:buFont typeface="Wingdings" pitchFamily="2" charset="2"/>
              <a:buNone/>
            </a:pPr>
            <a:r>
              <a:rPr lang="uk-UA" sz="2400" b="1" dirty="0" err="1">
                <a:solidFill>
                  <a:srgbClr val="660033"/>
                </a:solidFill>
                <a:latin typeface="+mn-lt"/>
              </a:rPr>
              <a:t>'d‘</a:t>
            </a:r>
            <a:r>
              <a:rPr lang="en-US" sz="2400" b="1" dirty="0">
                <a:solidFill>
                  <a:srgbClr val="660033"/>
                </a:solidFill>
                <a:latin typeface="+mn-lt"/>
              </a:rPr>
              <a:t>     </a:t>
            </a:r>
            <a:r>
              <a:rPr lang="uk-UA" sz="2400" b="1" dirty="0">
                <a:solidFill>
                  <a:srgbClr val="660033"/>
                </a:solidFill>
                <a:latin typeface="+mn-lt"/>
              </a:rPr>
              <a:t>— </a:t>
            </a:r>
            <a:r>
              <a:rPr lang="uk-UA" sz="2400" b="1" dirty="0">
                <a:latin typeface="+mn-lt"/>
              </a:rPr>
              <a:t>перетворення у тип </a:t>
            </a:r>
            <a:r>
              <a:rPr lang="uk-UA" sz="2400" b="1" dirty="0" err="1">
                <a:latin typeface="+mn-lt"/>
              </a:rPr>
              <a:t>int</a:t>
            </a:r>
            <a:r>
              <a:rPr lang="uk-UA" sz="2400" b="1" dirty="0">
                <a:solidFill>
                  <a:srgbClr val="660033"/>
                </a:solidFill>
                <a:latin typeface="+mn-lt"/>
              </a:rPr>
              <a:t>,</a:t>
            </a:r>
          </a:p>
          <a:p>
            <a:pPr lvl="1">
              <a:buClr>
                <a:srgbClr val="660033"/>
              </a:buClr>
              <a:buFont typeface="Wingdings" pitchFamily="2" charset="2"/>
              <a:buNone/>
            </a:pPr>
            <a:r>
              <a:rPr lang="uk-UA" sz="2400" b="1" dirty="0" err="1">
                <a:solidFill>
                  <a:srgbClr val="660033"/>
                </a:solidFill>
                <a:latin typeface="+mn-lt"/>
              </a:rPr>
              <a:t>'e'</a:t>
            </a:r>
            <a:r>
              <a:rPr lang="uk-UA" sz="2400" b="1" dirty="0">
                <a:solidFill>
                  <a:srgbClr val="660033"/>
                </a:solidFill>
                <a:latin typeface="+mn-lt"/>
              </a:rPr>
              <a:t>,</a:t>
            </a:r>
            <a:r>
              <a:rPr lang="uk-UA" sz="2400" b="1" dirty="0" err="1">
                <a:solidFill>
                  <a:srgbClr val="660033"/>
                </a:solidFill>
                <a:latin typeface="+mn-lt"/>
              </a:rPr>
              <a:t>'f‘</a:t>
            </a:r>
            <a:r>
              <a:rPr lang="en-US" sz="2400" b="1" dirty="0">
                <a:solidFill>
                  <a:srgbClr val="660033"/>
                </a:solidFill>
                <a:latin typeface="+mn-lt"/>
              </a:rPr>
              <a:t> </a:t>
            </a:r>
            <a:r>
              <a:rPr lang="uk-UA" sz="2400" b="1" dirty="0">
                <a:solidFill>
                  <a:srgbClr val="660033"/>
                </a:solidFill>
                <a:latin typeface="+mn-lt"/>
              </a:rPr>
              <a:t>— </a:t>
            </a:r>
            <a:r>
              <a:rPr lang="uk-UA" sz="2400" b="1" dirty="0">
                <a:latin typeface="+mn-lt"/>
              </a:rPr>
              <a:t>перетворення у тип </a:t>
            </a:r>
            <a:r>
              <a:rPr lang="uk-UA" sz="2400" b="1" dirty="0" err="1">
                <a:latin typeface="+mn-lt"/>
              </a:rPr>
              <a:t>float</a:t>
            </a:r>
            <a:r>
              <a:rPr lang="uk-UA" sz="2400" b="1" dirty="0">
                <a:latin typeface="+mn-lt"/>
              </a:rPr>
              <a:t>,</a:t>
            </a:r>
          </a:p>
          <a:p>
            <a:pPr lvl="1">
              <a:buClr>
                <a:srgbClr val="660033"/>
              </a:buClr>
              <a:buFont typeface="Wingdings" pitchFamily="2" charset="2"/>
              <a:buNone/>
            </a:pPr>
            <a:r>
              <a:rPr lang="uk-UA" sz="2400" b="1" dirty="0">
                <a:solidFill>
                  <a:srgbClr val="660033"/>
                </a:solidFill>
                <a:latin typeface="+mn-lt"/>
              </a:rPr>
              <a:t>'I‘</a:t>
            </a:r>
            <a:r>
              <a:rPr lang="en-US" sz="2400" b="1" dirty="0">
                <a:solidFill>
                  <a:srgbClr val="660033"/>
                </a:solidFill>
                <a:latin typeface="+mn-lt"/>
              </a:rPr>
              <a:t>      </a:t>
            </a:r>
            <a:r>
              <a:rPr lang="uk-UA" sz="2400" b="1" dirty="0">
                <a:solidFill>
                  <a:srgbClr val="660033"/>
                </a:solidFill>
                <a:latin typeface="+mn-lt"/>
              </a:rPr>
              <a:t>— </a:t>
            </a:r>
            <a:r>
              <a:rPr lang="uk-UA" sz="2400" b="1" dirty="0">
                <a:latin typeface="+mn-lt"/>
              </a:rPr>
              <a:t>перетворення у тип </a:t>
            </a:r>
            <a:r>
              <a:rPr lang="uk-UA" sz="2400" b="1" dirty="0" err="1">
                <a:latin typeface="+mn-lt"/>
              </a:rPr>
              <a:t>long</a:t>
            </a:r>
            <a:r>
              <a:rPr lang="uk-UA" sz="2400" b="1" dirty="0">
                <a:latin typeface="+mn-lt"/>
              </a:rPr>
              <a:t>,</a:t>
            </a:r>
            <a:r>
              <a:rPr lang="uk-UA" sz="2400" b="1" dirty="0">
                <a:solidFill>
                  <a:srgbClr val="660033"/>
                </a:solidFill>
                <a:latin typeface="+mn-lt"/>
              </a:rPr>
              <a:t> </a:t>
            </a:r>
          </a:p>
          <a:p>
            <a:pPr lvl="1">
              <a:buClr>
                <a:srgbClr val="660033"/>
              </a:buClr>
              <a:buFont typeface="Wingdings" pitchFamily="2" charset="2"/>
              <a:buNone/>
            </a:pPr>
            <a:r>
              <a:rPr lang="uk-UA" sz="2400" b="1" dirty="0" err="1">
                <a:solidFill>
                  <a:srgbClr val="660033"/>
                </a:solidFill>
                <a:latin typeface="+mn-lt"/>
              </a:rPr>
              <a:t>'s‘</a:t>
            </a:r>
            <a:r>
              <a:rPr lang="en-US" sz="2400" b="1" dirty="0">
                <a:solidFill>
                  <a:srgbClr val="660033"/>
                </a:solidFill>
                <a:latin typeface="+mn-lt"/>
              </a:rPr>
              <a:t>     </a:t>
            </a:r>
            <a:r>
              <a:rPr lang="uk-UA" sz="2400" b="1" dirty="0">
                <a:solidFill>
                  <a:srgbClr val="660033"/>
                </a:solidFill>
                <a:latin typeface="+mn-lt"/>
              </a:rPr>
              <a:t>— </a:t>
            </a:r>
            <a:r>
              <a:rPr lang="uk-UA" sz="2400" b="1" dirty="0">
                <a:latin typeface="+mn-lt"/>
              </a:rPr>
              <a:t>перетворення у </a:t>
            </a:r>
            <a:r>
              <a:rPr lang="uk-UA" sz="2400" b="1" dirty="0" err="1">
                <a:latin typeface="+mn-lt"/>
              </a:rPr>
              <a:t>рядок=масив</a:t>
            </a:r>
            <a:r>
              <a:rPr lang="uk-UA" sz="2400" b="1" dirty="0">
                <a:latin typeface="+mn-lt"/>
              </a:rPr>
              <a:t> </a:t>
            </a:r>
            <a:r>
              <a:rPr lang="uk-UA" sz="2400" b="1" dirty="0">
                <a:latin typeface="+mn-lt"/>
              </a:rPr>
              <a:t>символів.</a:t>
            </a:r>
            <a:r>
              <a:rPr lang="uk-UA" sz="2400" b="1" dirty="0">
                <a:solidFill>
                  <a:srgbClr val="660033"/>
                </a:solidFill>
                <a:latin typeface="+mn-lt"/>
              </a:rPr>
              <a:t>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0" y="0"/>
            <a:ext cx="12192000" cy="908050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385763" rtl="0" eaLnBrk="1" latinLnBrk="0" hangingPunct="1">
              <a:spcBef>
                <a:spcPct val="0"/>
              </a:spcBef>
              <a:buNone/>
              <a:defRPr sz="185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ru-RU" sz="3600" b="1" smtClean="0">
                <a:solidFill>
                  <a:schemeClr val="bg1"/>
                </a:solidFill>
              </a:rPr>
              <a:t>Зчитування та запис текстових файлів за форматом</a:t>
            </a:r>
            <a:endParaRPr lang="uk-UA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991545" y="980728"/>
            <a:ext cx="5382376" cy="2732732"/>
          </a:xfrm>
          <a:prstGeom prst="roundRect">
            <a:avLst/>
          </a:prstGeom>
          <a:solidFill>
            <a:srgbClr val="F0E9FB"/>
          </a:solidFill>
          <a:ln w="38100">
            <a:noFill/>
            <a:prstDash val="dash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uk-UA" sz="2400" dirty="0"/>
              <a:t>Зчитати дані з текстового файлу в змінні різних типів. </a:t>
            </a:r>
          </a:p>
          <a:p>
            <a:pPr algn="ctr"/>
            <a:r>
              <a:rPr lang="uk-UA" sz="2400" dirty="0"/>
              <a:t>Програма опрацьовує </a:t>
            </a:r>
          </a:p>
          <a:p>
            <a:pPr algn="ctr"/>
            <a:r>
              <a:rPr lang="uk-UA" sz="2400" dirty="0"/>
              <a:t>файл, який містить дані: </a:t>
            </a:r>
          </a:p>
          <a:p>
            <a:pPr algn="ctr"/>
            <a:r>
              <a:rPr lang="uk-UA" sz="2400" dirty="0"/>
              <a:t>5 3.13  1  2  3  4  5</a:t>
            </a:r>
            <a:r>
              <a:rPr lang="en-US" sz="2400" dirty="0"/>
              <a:t>string.</a:t>
            </a:r>
            <a:r>
              <a:rPr lang="ru-RU" sz="2400" dirty="0"/>
              <a:t> </a:t>
            </a:r>
          </a:p>
          <a:p>
            <a:pPr algn="ctr"/>
            <a:endParaRPr lang="uk-UA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176" y="1785982"/>
            <a:ext cx="2214186" cy="95030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0" y="0"/>
            <a:ext cx="12192000" cy="908050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385763" rtl="0" eaLnBrk="1" latinLnBrk="0" hangingPunct="1">
              <a:spcBef>
                <a:spcPct val="0"/>
              </a:spcBef>
              <a:buNone/>
              <a:defRPr sz="185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ru-RU" sz="3600" b="1" smtClean="0">
                <a:solidFill>
                  <a:schemeClr val="bg1"/>
                </a:solidFill>
              </a:rPr>
              <a:t>Зчитування та запис текстових файлів за форматом</a:t>
            </a:r>
            <a:endParaRPr lang="uk-UA" sz="3600" b="1" dirty="0">
              <a:solidFill>
                <a:schemeClr val="bg1"/>
              </a:solidFill>
            </a:endParaRPr>
          </a:p>
        </p:txBody>
      </p:sp>
      <p:pic>
        <p:nvPicPr>
          <p:cNvPr id="10" name="Picture 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28932"/>
            <a:ext cx="1222375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0"/>
            <a:ext cx="12192000" cy="908050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385763" rtl="0" eaLnBrk="1" latinLnBrk="0" hangingPunct="1">
              <a:spcBef>
                <a:spcPct val="0"/>
              </a:spcBef>
              <a:buNone/>
              <a:defRPr sz="185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ru-RU" sz="3600" b="1" smtClean="0">
                <a:solidFill>
                  <a:schemeClr val="bg1"/>
                </a:solidFill>
              </a:rPr>
              <a:t>Зчитування та запис текстових файлів за форматом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3352" y="879855"/>
            <a:ext cx="11089232" cy="563231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808080"/>
                </a:solidFill>
                <a:latin typeface="Calibri" panose="020F0502020204030204" pitchFamily="34" charset="0"/>
              </a:rPr>
              <a:t>#include</a:t>
            </a:r>
            <a:r>
              <a:rPr lang="en-GB" sz="2000" dirty="0">
                <a:solidFill>
                  <a:srgbClr val="A31515"/>
                </a:solidFill>
                <a:latin typeface="Calibri" panose="020F0502020204030204" pitchFamily="34" charset="0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Calibri" panose="020F0502020204030204" pitchFamily="34" charset="0"/>
              </a:rPr>
              <a:t>stdio.h</a:t>
            </a:r>
            <a:r>
              <a:rPr lang="en-GB" sz="2000" dirty="0">
                <a:solidFill>
                  <a:srgbClr val="A31515"/>
                </a:solidFill>
                <a:latin typeface="Calibri" panose="020F0502020204030204" pitchFamily="34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GB" sz="2000" dirty="0">
                <a:solidFill>
                  <a:srgbClr val="808080"/>
                </a:solidFill>
                <a:latin typeface="Calibri" panose="020F0502020204030204" pitchFamily="34" charset="0"/>
              </a:rPr>
              <a:t>#include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2000" dirty="0">
                <a:solidFill>
                  <a:srgbClr val="A31515"/>
                </a:solidFill>
                <a:latin typeface="Calibri" panose="020F0502020204030204" pitchFamily="34" charset="0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Calibri" panose="020F0502020204030204" pitchFamily="34" charset="0"/>
              </a:rPr>
              <a:t>stdlib.h</a:t>
            </a:r>
            <a:r>
              <a:rPr lang="en-GB" sz="2000" dirty="0">
                <a:solidFill>
                  <a:srgbClr val="A31515"/>
                </a:solidFill>
                <a:latin typeface="Calibri" panose="020F0502020204030204" pitchFamily="34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20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 main()</a:t>
            </a:r>
          </a:p>
          <a:p>
            <a:r>
              <a:rPr lang="uk-UA" sz="20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  puts(</a:t>
            </a:r>
            <a:r>
              <a:rPr lang="en-US" sz="2000" dirty="0">
                <a:solidFill>
                  <a:srgbClr val="A31515"/>
                </a:solidFill>
                <a:latin typeface="Calibri" panose="020F0502020204030204" pitchFamily="34" charset="0"/>
              </a:rPr>
              <a:t>"writing and reading text file using </a:t>
            </a:r>
            <a:r>
              <a:rPr lang="en-US" sz="2000" dirty="0" err="1">
                <a:solidFill>
                  <a:srgbClr val="A31515"/>
                </a:solidFill>
                <a:latin typeface="Calibri" panose="020F0502020204030204" pitchFamily="34" charset="0"/>
              </a:rPr>
              <a:t>fscanf</a:t>
            </a:r>
            <a:r>
              <a:rPr lang="en-US" sz="2000" dirty="0">
                <a:solidFill>
                  <a:srgbClr val="A31515"/>
                </a:solidFill>
                <a:latin typeface="Calibri" panose="020F0502020204030204" pitchFamily="34" charset="0"/>
              </a:rPr>
              <a:t>(), </a:t>
            </a:r>
            <a:r>
              <a:rPr lang="en-US" sz="2000" dirty="0" err="1">
                <a:solidFill>
                  <a:srgbClr val="A31515"/>
                </a:solidFill>
                <a:latin typeface="Calibri" panose="020F0502020204030204" pitchFamily="34" charset="0"/>
              </a:rPr>
              <a:t>fprintf</a:t>
            </a:r>
            <a:r>
              <a:rPr lang="en-US" sz="2000" dirty="0">
                <a:solidFill>
                  <a:srgbClr val="A31515"/>
                </a:solidFill>
                <a:latin typeface="Calibri" panose="020F0502020204030204" pitchFamily="34" charset="0"/>
              </a:rPr>
              <a:t>()"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ru-RU" sz="2000" b="1" dirty="0">
                <a:solidFill>
                  <a:srgbClr val="2B91AF"/>
                </a:solidFill>
                <a:latin typeface="Calibri" panose="020F0502020204030204" pitchFamily="34" charset="0"/>
              </a:rPr>
              <a:t>FILE</a:t>
            </a: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* </a:t>
            </a:r>
            <a:r>
              <a:rPr lang="ru-RU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fp</a:t>
            </a: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, * </a:t>
            </a:r>
            <a:r>
              <a:rPr lang="ru-RU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fs</a:t>
            </a: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;         </a:t>
            </a:r>
            <a:r>
              <a:rPr lang="ru-RU" sz="20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2000" dirty="0" err="1">
                <a:solidFill>
                  <a:srgbClr val="008000"/>
                </a:solidFill>
                <a:latin typeface="Calibri" panose="020F0502020204030204" pitchFamily="34" charset="0"/>
              </a:rPr>
              <a:t>покажчики</a:t>
            </a:r>
            <a:r>
              <a:rPr lang="ru-RU" sz="2000" dirty="0">
                <a:solidFill>
                  <a:srgbClr val="008000"/>
                </a:solidFill>
                <a:latin typeface="Calibri" panose="020F0502020204030204" pitchFamily="34" charset="0"/>
              </a:rPr>
              <a:t> на </a:t>
            </a:r>
            <a:r>
              <a:rPr lang="ru-RU" sz="2000" dirty="0" err="1">
                <a:solidFill>
                  <a:srgbClr val="008000"/>
                </a:solidFill>
                <a:latin typeface="Calibri" panose="020F0502020204030204" pitchFamily="34" charset="0"/>
              </a:rPr>
              <a:t>вхідний</a:t>
            </a:r>
            <a:r>
              <a:rPr lang="ru-RU" sz="2000" dirty="0">
                <a:solidFill>
                  <a:srgbClr val="008000"/>
                </a:solidFill>
                <a:latin typeface="Calibri" panose="020F0502020204030204" pitchFamily="34" charset="0"/>
              </a:rPr>
              <a:t> та </a:t>
            </a:r>
            <a:r>
              <a:rPr lang="ru-RU" sz="2000" dirty="0" err="1">
                <a:solidFill>
                  <a:srgbClr val="008000"/>
                </a:solidFill>
                <a:latin typeface="Calibri" panose="020F0502020204030204" pitchFamily="34" charset="0"/>
              </a:rPr>
              <a:t>вихідний</a:t>
            </a:r>
            <a:r>
              <a:rPr lang="ru-RU" sz="20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Calibri" panose="020F0502020204030204" pitchFamily="34" charset="0"/>
              </a:rPr>
              <a:t>файли</a:t>
            </a:r>
            <a:r>
              <a:rPr lang="ru-RU" sz="20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ru-RU" sz="20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 a;                         </a:t>
            </a:r>
            <a:r>
              <a:rPr lang="ru-RU" sz="20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2000" dirty="0" err="1">
                <a:solidFill>
                  <a:srgbClr val="008000"/>
                </a:solidFill>
                <a:latin typeface="Calibri" panose="020F0502020204030204" pitchFamily="34" charset="0"/>
              </a:rPr>
              <a:t>дані</a:t>
            </a:r>
            <a:r>
              <a:rPr lang="ru-RU" sz="2000" dirty="0">
                <a:solidFill>
                  <a:srgbClr val="008000"/>
                </a:solidFill>
                <a:latin typeface="Calibri" panose="020F0502020204030204" pitchFamily="34" charset="0"/>
              </a:rPr>
              <a:t>, </a:t>
            </a:r>
            <a:r>
              <a:rPr lang="ru-RU" sz="2000" dirty="0" err="1">
                <a:solidFill>
                  <a:srgbClr val="008000"/>
                </a:solidFill>
                <a:latin typeface="Calibri" panose="020F0502020204030204" pitchFamily="34" charset="0"/>
              </a:rPr>
              <a:t>що</a:t>
            </a:r>
            <a:r>
              <a:rPr lang="ru-RU" sz="20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Calibri" panose="020F0502020204030204" pitchFamily="34" charset="0"/>
              </a:rPr>
              <a:t>записуються</a:t>
            </a:r>
            <a:r>
              <a:rPr lang="ru-RU" sz="2000" dirty="0">
                <a:solidFill>
                  <a:srgbClr val="008000"/>
                </a:solidFill>
                <a:latin typeface="Calibri" panose="020F0502020204030204" pitchFamily="34" charset="0"/>
              </a:rPr>
              <a:t> до файлу 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alibri" panose="020F0502020204030204" pitchFamily="34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 b;</a:t>
            </a:r>
          </a:p>
          <a:p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 s[20];</a:t>
            </a:r>
          </a:p>
          <a:p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20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 mas[5];</a:t>
            </a:r>
          </a:p>
          <a:p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fopen_s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GB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fs,</a:t>
            </a:r>
            <a:r>
              <a:rPr lang="en-GB" sz="2000" b="1" dirty="0" err="1">
                <a:solidFill>
                  <a:srgbClr val="A31515"/>
                </a:solidFill>
                <a:latin typeface="Calibri" panose="020F0502020204030204" pitchFamily="34" charset="0"/>
              </a:rPr>
              <a:t>"fs.txt</a:t>
            </a:r>
            <a:r>
              <a:rPr lang="en-GB" sz="2000" b="1" dirty="0">
                <a:solidFill>
                  <a:srgbClr val="A31515"/>
                </a:solidFill>
                <a:latin typeface="Calibri" panose="020F0502020204030204" pitchFamily="34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GB" sz="2000" b="1" dirty="0">
                <a:solidFill>
                  <a:srgbClr val="A31515"/>
                </a:solidFill>
                <a:latin typeface="Calibri" panose="020F0502020204030204" pitchFamily="34" charset="0"/>
              </a:rPr>
              <a:t>"r"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);                </a:t>
            </a:r>
            <a:r>
              <a:rPr lang="en-GB" sz="2000" b="1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2000" b="1" dirty="0">
                <a:solidFill>
                  <a:srgbClr val="008000"/>
                </a:solidFill>
                <a:latin typeface="Calibri" panose="020F0502020204030204" pitchFamily="34" charset="0"/>
              </a:rPr>
              <a:t>відкрити файл для читання </a:t>
            </a:r>
            <a:endParaRPr lang="uk-UA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fopen_s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GB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fp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GB" sz="2000" b="1" dirty="0">
                <a:solidFill>
                  <a:srgbClr val="A31515"/>
                </a:solidFill>
                <a:latin typeface="Calibri" panose="020F0502020204030204" pitchFamily="34" charset="0"/>
              </a:rPr>
              <a:t>"fp.txt"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GB" sz="2000" b="1" dirty="0">
                <a:solidFill>
                  <a:srgbClr val="A31515"/>
                </a:solidFill>
                <a:latin typeface="Calibri" panose="020F0502020204030204" pitchFamily="34" charset="0"/>
              </a:rPr>
              <a:t>"w"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);              </a:t>
            </a:r>
            <a:r>
              <a:rPr lang="en-GB" sz="2000" b="1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2000" b="1" dirty="0">
                <a:solidFill>
                  <a:srgbClr val="008000"/>
                </a:solidFill>
                <a:latin typeface="Calibri" panose="020F0502020204030204" pitchFamily="34" charset="0"/>
              </a:rPr>
              <a:t>відкрити файл для запису </a:t>
            </a:r>
            <a:endParaRPr lang="uk-UA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fscanf_s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(fs, </a:t>
            </a:r>
            <a:r>
              <a:rPr lang="en-GB" sz="2000" b="1" dirty="0">
                <a:solidFill>
                  <a:srgbClr val="A31515"/>
                </a:solidFill>
                <a:latin typeface="Calibri" panose="020F0502020204030204" pitchFamily="34" charset="0"/>
              </a:rPr>
              <a:t>"%</a:t>
            </a:r>
            <a:r>
              <a:rPr lang="en-GB" sz="2000" b="1" dirty="0" err="1">
                <a:solidFill>
                  <a:srgbClr val="A31515"/>
                </a:solidFill>
                <a:latin typeface="Calibri" panose="020F0502020204030204" pitchFamily="34" charset="0"/>
              </a:rPr>
              <a:t>d%f</a:t>
            </a:r>
            <a:r>
              <a:rPr lang="en-GB" sz="2000" b="1" dirty="0">
                <a:solidFill>
                  <a:srgbClr val="A31515"/>
                </a:solidFill>
                <a:latin typeface="Calibri" panose="020F0502020204030204" pitchFamily="34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, &amp;a, &amp;b);         </a:t>
            </a:r>
            <a:r>
              <a:rPr lang="en-GB" sz="2000" b="1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2000" b="1" dirty="0">
                <a:solidFill>
                  <a:srgbClr val="008000"/>
                </a:solidFill>
                <a:latin typeface="Calibri" panose="020F0502020204030204" pitchFamily="34" charset="0"/>
              </a:rPr>
              <a:t>зчитати числові значення з файлу </a:t>
            </a:r>
            <a:endParaRPr lang="uk-UA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n-NO" sz="20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latin typeface="Calibri" panose="020F0502020204030204" pitchFamily="34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alibri" panose="020F0502020204030204" pitchFamily="34" charset="0"/>
              </a:rPr>
              <a:t> i = 0; i &lt; a; i++)                     </a:t>
            </a:r>
            <a:r>
              <a:rPr lang="nn-NO" sz="2000" dirty="0">
                <a:solidFill>
                  <a:srgbClr val="008000"/>
                </a:solidFill>
                <a:latin typeface="Calibri" panose="020F0502020204030204" pitchFamily="34" charset="0"/>
              </a:rPr>
              <a:t>//зчитати масив чисел </a:t>
            </a:r>
            <a:endParaRPr lang="nn-NO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fscanf_s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(fs, </a:t>
            </a:r>
            <a:r>
              <a:rPr lang="en-GB" sz="2000" b="1" dirty="0">
                <a:solidFill>
                  <a:srgbClr val="A31515"/>
                </a:solidFill>
                <a:latin typeface="Calibri" panose="020F0502020204030204" pitchFamily="34" charset="0"/>
              </a:rPr>
              <a:t>"%d"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, &amp;mas[</a:t>
            </a:r>
            <a:r>
              <a:rPr lang="en-GB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]);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fscanf_s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(fs, </a:t>
            </a:r>
            <a:r>
              <a:rPr lang="en-US" sz="2000" b="1" dirty="0">
                <a:solidFill>
                  <a:srgbClr val="A31515"/>
                </a:solidFill>
                <a:latin typeface="Calibri" panose="020F0502020204030204" pitchFamily="34" charset="0"/>
              </a:rPr>
              <a:t>"%s"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, s, </a:t>
            </a:r>
            <a:r>
              <a:rPr lang="en-US" sz="2000" b="1" dirty="0">
                <a:solidFill>
                  <a:srgbClr val="6F008A"/>
                </a:solidFill>
                <a:latin typeface="Calibri" panose="020F0502020204030204" pitchFamily="34" charset="0"/>
              </a:rPr>
              <a:t>_</a:t>
            </a:r>
            <a:r>
              <a:rPr lang="en-US" sz="2000" b="1" dirty="0" err="1">
                <a:solidFill>
                  <a:srgbClr val="6F008A"/>
                </a:solidFill>
                <a:latin typeface="Calibri" panose="020F0502020204030204" pitchFamily="34" charset="0"/>
              </a:rPr>
              <a:t>countof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(s));              </a:t>
            </a:r>
            <a:r>
              <a:rPr lang="en-US" sz="2000" b="1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latin typeface="Calibri" panose="020F0502020204030204" pitchFamily="34" charset="0"/>
              </a:rPr>
              <a:t>зчитати</a:t>
            </a:r>
            <a:r>
              <a:rPr lang="en-US" sz="2000" b="1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alibri" panose="020F0502020204030204" pitchFamily="34" charset="0"/>
              </a:rPr>
              <a:t>рядок</a:t>
            </a:r>
            <a:r>
              <a:rPr lang="en-US" sz="2000" b="1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    printf_s(</a:t>
            </a:r>
            <a:r>
              <a:rPr lang="pt-BR" sz="2000" dirty="0">
                <a:solidFill>
                  <a:srgbClr val="A31515"/>
                </a:solidFill>
                <a:latin typeface="Calibri" panose="020F0502020204030204" pitchFamily="34" charset="0"/>
              </a:rPr>
              <a:t>"a=%d  b=%f s=%s\n"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, a, b, s);          </a:t>
            </a:r>
            <a:r>
              <a:rPr lang="pt-BR" sz="2000" dirty="0">
                <a:solidFill>
                  <a:srgbClr val="008000"/>
                </a:solidFill>
                <a:latin typeface="Calibri" panose="020F0502020204030204" pitchFamily="34" charset="0"/>
              </a:rPr>
              <a:t>//вивести на екран </a:t>
            </a:r>
            <a:endParaRPr lang="pt-BR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endParaRPr lang="uk-UA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032" y="5632986"/>
            <a:ext cx="898991" cy="89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0"/>
            <a:ext cx="12192000" cy="908050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385763" rtl="0" eaLnBrk="1" latinLnBrk="0" hangingPunct="1">
              <a:spcBef>
                <a:spcPct val="0"/>
              </a:spcBef>
              <a:buNone/>
              <a:defRPr sz="185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ru-RU" sz="3600" b="1" smtClean="0">
                <a:solidFill>
                  <a:schemeClr val="bg1"/>
                </a:solidFill>
              </a:rPr>
              <a:t>Зчитування та запис текстових файлів за форматом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5360" y="1484784"/>
            <a:ext cx="11521280" cy="378565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pt-BR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fprintf_s(fp</a:t>
            </a: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pt-BR" sz="2000" b="1" dirty="0">
                <a:solidFill>
                  <a:srgbClr val="A31515"/>
                </a:solidFill>
                <a:latin typeface="Calibri" panose="020F0502020204030204" pitchFamily="34" charset="0"/>
              </a:rPr>
              <a:t>"a=%d b=%f  s=%s\n"</a:t>
            </a: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, a, b, s);     </a:t>
            </a:r>
            <a:r>
              <a:rPr lang="pt-BR" sz="2000" b="1" dirty="0">
                <a:solidFill>
                  <a:srgbClr val="008000"/>
                </a:solidFill>
                <a:latin typeface="Calibri" panose="020F0502020204030204" pitchFamily="34" charset="0"/>
              </a:rPr>
              <a:t>//записати до </a:t>
            </a:r>
            <a:r>
              <a:rPr lang="pt-BR" sz="2000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файлу</a:t>
            </a:r>
            <a:r>
              <a:rPr lang="uk-UA" sz="2000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 числа і рядок</a:t>
            </a:r>
            <a:r>
              <a:rPr lang="pt-BR" sz="2000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endParaRPr lang="pt-BR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    puts(</a:t>
            </a:r>
            <a:r>
              <a:rPr lang="en-GB" sz="2000" dirty="0">
                <a:solidFill>
                  <a:srgbClr val="A31515"/>
                </a:solidFill>
                <a:latin typeface="Calibri" panose="020F0502020204030204" pitchFamily="34" charset="0"/>
              </a:rPr>
              <a:t>"array of integers:"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fprintf_s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fp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GB" sz="2000" b="1" dirty="0">
                <a:solidFill>
                  <a:srgbClr val="A31515"/>
                </a:solidFill>
                <a:latin typeface="Calibri" panose="020F0502020204030204" pitchFamily="34" charset="0"/>
              </a:rPr>
              <a:t>"array of integers:"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ru-RU" sz="2000" dirty="0" err="1">
                <a:solidFill>
                  <a:srgbClr val="0000FF"/>
                </a:solidFill>
                <a:latin typeface="Calibri" panose="020F0502020204030204" pitchFamily="34" charset="0"/>
              </a:rPr>
              <a:t>for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ru-RU" sz="20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 i = 0; i &lt; a; i++)                 </a:t>
            </a:r>
            <a:r>
              <a:rPr lang="ru-RU" sz="20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2000" dirty="0" err="1">
                <a:solidFill>
                  <a:srgbClr val="008000"/>
                </a:solidFill>
                <a:latin typeface="Calibri" panose="020F0502020204030204" pitchFamily="34" charset="0"/>
              </a:rPr>
              <a:t>записати</a:t>
            </a:r>
            <a:r>
              <a:rPr lang="ru-RU" sz="2000" dirty="0">
                <a:solidFill>
                  <a:srgbClr val="008000"/>
                </a:solidFill>
                <a:latin typeface="Calibri" panose="020F0502020204030204" pitchFamily="34" charset="0"/>
              </a:rPr>
              <a:t> до файлу </a:t>
            </a:r>
            <a:r>
              <a:rPr lang="ru-RU" sz="2000" dirty="0" err="1">
                <a:solidFill>
                  <a:srgbClr val="008000"/>
                </a:solidFill>
                <a:latin typeface="Calibri" panose="020F0502020204030204" pitchFamily="34" charset="0"/>
              </a:rPr>
              <a:t>масив</a:t>
            </a:r>
            <a:r>
              <a:rPr lang="ru-RU" sz="20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2000" dirty="0">
                <a:solidFill>
                  <a:srgbClr val="000000"/>
                </a:solidFill>
                <a:latin typeface="Calibri" panose="020F0502020204030204" pitchFamily="34" charset="0"/>
              </a:rPr>
              <a:t>    {</a:t>
            </a:r>
          </a:p>
          <a:p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printf_s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sz="2000" dirty="0">
                <a:solidFill>
                  <a:srgbClr val="A31515"/>
                </a:solidFill>
                <a:latin typeface="Calibri" panose="020F0502020204030204" pitchFamily="34" charset="0"/>
              </a:rPr>
              <a:t>"%d "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, mas[</a:t>
            </a: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]);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fprintf_s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fp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GB" sz="2000" b="1" dirty="0">
                <a:solidFill>
                  <a:srgbClr val="A31515"/>
                </a:solidFill>
                <a:latin typeface="Calibri" panose="020F0502020204030204" pitchFamily="34" charset="0"/>
              </a:rPr>
              <a:t>"%d "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, mas[</a:t>
            </a:r>
            <a:r>
              <a:rPr lang="en-GB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]);</a:t>
            </a:r>
          </a:p>
          <a:p>
            <a:r>
              <a:rPr lang="uk-UA" sz="200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lang="ru-RU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fputc</a:t>
            </a: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ru-RU" sz="2000" b="1" dirty="0">
                <a:solidFill>
                  <a:srgbClr val="A31515"/>
                </a:solidFill>
                <a:latin typeface="Calibri" panose="020F0502020204030204" pitchFamily="34" charset="0"/>
              </a:rPr>
              <a:t>'\n'</a:t>
            </a: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fp</a:t>
            </a: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); </a:t>
            </a:r>
            <a:r>
              <a:rPr lang="ru-RU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lang="ru-RU" sz="2000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2000" b="1" dirty="0" err="1">
                <a:solidFill>
                  <a:srgbClr val="008000"/>
                </a:solidFill>
                <a:latin typeface="Calibri" panose="020F0502020204030204" pitchFamily="34" charset="0"/>
              </a:rPr>
              <a:t>записати</a:t>
            </a:r>
            <a:r>
              <a:rPr lang="ru-RU" sz="2000" b="1" dirty="0">
                <a:solidFill>
                  <a:srgbClr val="008000"/>
                </a:solidFill>
                <a:latin typeface="Calibri" panose="020F0502020204030204" pitchFamily="34" charset="0"/>
              </a:rPr>
              <a:t> у файл символ нового рядка 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lang="ru-RU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fclose</a:t>
            </a: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ru-RU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fs</a:t>
            </a: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);                      </a:t>
            </a:r>
            <a:r>
              <a:rPr lang="ru-RU" sz="2000" b="1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2000" b="1" dirty="0" err="1">
                <a:solidFill>
                  <a:srgbClr val="008000"/>
                </a:solidFill>
                <a:latin typeface="Calibri" panose="020F0502020204030204" pitchFamily="34" charset="0"/>
              </a:rPr>
              <a:t>закрити</a:t>
            </a:r>
            <a:r>
              <a:rPr lang="ru-RU" sz="2000" b="1" dirty="0">
                <a:solidFill>
                  <a:srgbClr val="008000"/>
                </a:solidFill>
                <a:latin typeface="Calibri" panose="020F0502020204030204" pitchFamily="34" charset="0"/>
              </a:rPr>
              <a:t> файл для </a:t>
            </a:r>
            <a:r>
              <a:rPr lang="ru-RU" sz="2000" b="1" dirty="0" err="1">
                <a:solidFill>
                  <a:srgbClr val="008000"/>
                </a:solidFill>
                <a:latin typeface="Calibri" panose="020F0502020204030204" pitchFamily="34" charset="0"/>
              </a:rPr>
              <a:t>зчитування</a:t>
            </a:r>
            <a:r>
              <a:rPr lang="ru-RU" sz="2000" b="1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ru-RU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fclose</a:t>
            </a:r>
            <a:r>
              <a:rPr lang="ru-RU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ru-RU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fp</a:t>
            </a: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);                     </a:t>
            </a:r>
            <a:r>
              <a:rPr lang="ru-RU" sz="2000" b="1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2000" b="1" dirty="0" err="1">
                <a:solidFill>
                  <a:srgbClr val="008000"/>
                </a:solidFill>
                <a:latin typeface="Calibri" panose="020F0502020204030204" pitchFamily="34" charset="0"/>
              </a:rPr>
              <a:t>закрити</a:t>
            </a:r>
            <a:r>
              <a:rPr lang="ru-RU" sz="2000" b="1" dirty="0">
                <a:solidFill>
                  <a:srgbClr val="008000"/>
                </a:solidFill>
                <a:latin typeface="Calibri" panose="020F0502020204030204" pitchFamily="34" charset="0"/>
              </a:rPr>
              <a:t> файл для </a:t>
            </a:r>
            <a:r>
              <a:rPr lang="ru-RU" sz="2000" b="1" dirty="0" err="1">
                <a:solidFill>
                  <a:srgbClr val="008000"/>
                </a:solidFill>
                <a:latin typeface="Calibri" panose="020F0502020204030204" pitchFamily="34" charset="0"/>
              </a:rPr>
              <a:t>записування</a:t>
            </a:r>
            <a:r>
              <a:rPr lang="ru-RU" sz="2000" b="1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2000" dirty="0">
                <a:solidFill>
                  <a:srgbClr val="000000"/>
                </a:solidFill>
                <a:latin typeface="Calibri" panose="020F0502020204030204" pitchFamily="34" charset="0"/>
              </a:rPr>
              <a:t> }</a:t>
            </a:r>
            <a:endParaRPr lang="uk-UA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63" y="5788017"/>
            <a:ext cx="830019" cy="83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1524000" y="25744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7168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918" y="1804042"/>
            <a:ext cx="8360163" cy="191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3287713" y="1050282"/>
            <a:ext cx="55377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sz="2400">
                <a:cs typeface="Times New Roman" pitchFamily="18" charset="0"/>
              </a:rPr>
              <a:t>Результати роботи програми ex10_4.</a:t>
            </a:r>
            <a:r>
              <a:rPr lang="ru-RU" sz="2400"/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0" y="0"/>
            <a:ext cx="12192000" cy="908050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385763" rtl="0" eaLnBrk="1" latinLnBrk="0" hangingPunct="1">
              <a:spcBef>
                <a:spcPct val="0"/>
              </a:spcBef>
              <a:buNone/>
              <a:defRPr sz="185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ru-RU" sz="3600" b="1" smtClean="0">
                <a:solidFill>
                  <a:schemeClr val="bg1"/>
                </a:solidFill>
              </a:rPr>
              <a:t>Зчитування та запис текстових файлів за форматом</a:t>
            </a:r>
            <a:endParaRPr lang="uk-UA" sz="36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596" y="4127350"/>
            <a:ext cx="3991829" cy="166576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60" y="4139994"/>
            <a:ext cx="3456384" cy="1705941"/>
          </a:xfrm>
          <a:prstGeom prst="rect">
            <a:avLst/>
          </a:prstGeom>
        </p:spPr>
      </p:pic>
      <p:pic>
        <p:nvPicPr>
          <p:cNvPr id="11" name="Picture 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" y="5809408"/>
            <a:ext cx="1005372" cy="100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225909" y="908720"/>
            <a:ext cx="117846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sz="2200" dirty="0">
                <a:latin typeface="+mn-lt"/>
              </a:rPr>
              <a:t>Під час зчитування з текстового </a:t>
            </a:r>
            <a:r>
              <a:rPr lang="uk-UA" sz="2200" dirty="0">
                <a:latin typeface="+mn-lt"/>
              </a:rPr>
              <a:t>файлу кількість </a:t>
            </a:r>
            <a:r>
              <a:rPr lang="uk-UA" sz="2200" dirty="0">
                <a:latin typeface="+mn-lt"/>
              </a:rPr>
              <a:t>його рядків зазвичай є невідомою. Тому для зчитування з </a:t>
            </a:r>
            <a:r>
              <a:rPr lang="uk-UA" sz="2200" dirty="0">
                <a:latin typeface="+mn-lt"/>
              </a:rPr>
              <a:t>файлу всіх </a:t>
            </a:r>
            <a:r>
              <a:rPr lang="uk-UA" sz="2200" dirty="0">
                <a:latin typeface="+mn-lt"/>
              </a:rPr>
              <a:t>даних потрібно використовувати функцію </a:t>
            </a:r>
            <a:r>
              <a:rPr lang="uk-UA" sz="2200" b="1" dirty="0" err="1">
                <a:latin typeface="+mn-lt"/>
              </a:rPr>
              <a:t>feof</a:t>
            </a:r>
            <a:r>
              <a:rPr lang="uk-UA" sz="2200" b="1" dirty="0">
                <a:latin typeface="+mn-lt"/>
              </a:rPr>
              <a:t>(),</a:t>
            </a:r>
            <a:r>
              <a:rPr lang="uk-UA" sz="2200" dirty="0">
                <a:latin typeface="+mn-lt"/>
              </a:rPr>
              <a:t> яка визначає, чи досягнуто кінця </a:t>
            </a:r>
            <a:r>
              <a:rPr lang="uk-UA" sz="2200" dirty="0">
                <a:latin typeface="+mn-lt"/>
              </a:rPr>
              <a:t>файлу. </a:t>
            </a:r>
            <a:endParaRPr lang="en-US" sz="2200" dirty="0">
              <a:latin typeface="+mn-lt"/>
            </a:endParaRPr>
          </a:p>
          <a:p>
            <a:pPr algn="ctr"/>
            <a:endParaRPr lang="ru-RU" sz="2200" b="1" dirty="0">
              <a:latin typeface="+mn-lt"/>
            </a:endParaRPr>
          </a:p>
          <a:p>
            <a:endParaRPr lang="en-US" sz="2200" dirty="0" smtClean="0">
              <a:latin typeface="+mn-lt"/>
            </a:endParaRPr>
          </a:p>
          <a:p>
            <a:endParaRPr lang="en-US" sz="2200" dirty="0">
              <a:latin typeface="+mn-lt"/>
            </a:endParaRPr>
          </a:p>
          <a:p>
            <a:endParaRPr lang="en-US" sz="2200" dirty="0" smtClean="0">
              <a:latin typeface="+mn-lt"/>
            </a:endParaRPr>
          </a:p>
          <a:p>
            <a:r>
              <a:rPr lang="uk-UA" sz="2200" dirty="0" smtClean="0">
                <a:latin typeface="+mn-lt"/>
              </a:rPr>
              <a:t>Функція </a:t>
            </a:r>
            <a:r>
              <a:rPr lang="uk-UA" sz="2200" b="1" dirty="0" err="1">
                <a:latin typeface="+mn-lt"/>
              </a:rPr>
              <a:t>feof</a:t>
            </a:r>
            <a:r>
              <a:rPr lang="uk-UA" sz="2200" b="1" dirty="0">
                <a:latin typeface="+mn-lt"/>
              </a:rPr>
              <a:t>()</a:t>
            </a:r>
            <a:r>
              <a:rPr lang="uk-UA" sz="2200" dirty="0">
                <a:latin typeface="+mn-lt"/>
              </a:rPr>
              <a:t> повертає значення цілого типу. </a:t>
            </a:r>
            <a:endParaRPr lang="en-US" sz="2200" dirty="0">
              <a:latin typeface="+mn-lt"/>
            </a:endParaRPr>
          </a:p>
          <a:p>
            <a:r>
              <a:rPr lang="uk-UA" sz="2200" dirty="0">
                <a:latin typeface="+mn-lt"/>
              </a:rPr>
              <a:t>Якщо файловий покажчик посилається на кінець </a:t>
            </a:r>
            <a:r>
              <a:rPr lang="uk-UA" sz="2200" dirty="0">
                <a:latin typeface="+mn-lt"/>
              </a:rPr>
              <a:t>файлу, </a:t>
            </a:r>
            <a:r>
              <a:rPr lang="uk-UA" sz="2200" dirty="0">
                <a:latin typeface="+mn-lt"/>
              </a:rPr>
              <a:t>буде повернено значення 0. </a:t>
            </a:r>
            <a:endParaRPr lang="en-US" sz="2200" dirty="0">
              <a:latin typeface="+mn-lt"/>
            </a:endParaRPr>
          </a:p>
          <a:p>
            <a:r>
              <a:rPr lang="uk-UA" sz="2200" dirty="0">
                <a:latin typeface="+mn-lt"/>
              </a:rPr>
              <a:t>Отже, послідовне зчитування всіх компонентів із </a:t>
            </a:r>
            <a:r>
              <a:rPr lang="uk-UA" sz="2200" dirty="0">
                <a:latin typeface="+mn-lt"/>
              </a:rPr>
              <a:t>файлу, </a:t>
            </a:r>
            <a:r>
              <a:rPr lang="uk-UA" sz="2200" dirty="0">
                <a:latin typeface="+mn-lt"/>
              </a:rPr>
              <a:t>розмір якого невідомий, може бути реалізоване таким циклом:</a:t>
            </a:r>
          </a:p>
          <a:p>
            <a:r>
              <a:rPr lang="uk-UA" sz="2200" b="1" dirty="0">
                <a:latin typeface="+mn-lt"/>
              </a:rPr>
              <a:t>                     </a:t>
            </a:r>
            <a:r>
              <a:rPr lang="en-US" sz="2200" b="1" dirty="0">
                <a:latin typeface="+mn-lt"/>
              </a:rPr>
              <a:t>w</a:t>
            </a:r>
            <a:r>
              <a:rPr lang="uk-UA" sz="2200" b="1" dirty="0" err="1">
                <a:latin typeface="+mn-lt"/>
              </a:rPr>
              <a:t>hile</a:t>
            </a:r>
            <a:r>
              <a:rPr lang="uk-UA" sz="2200" b="1" dirty="0">
                <a:latin typeface="+mn-lt"/>
              </a:rPr>
              <a:t> ( !</a:t>
            </a:r>
            <a:r>
              <a:rPr lang="uk-UA" sz="2200" b="1" dirty="0" err="1">
                <a:latin typeface="+mn-lt"/>
              </a:rPr>
              <a:t>feof</a:t>
            </a:r>
            <a:r>
              <a:rPr lang="uk-UA" sz="2200" b="1" dirty="0">
                <a:latin typeface="+mn-lt"/>
              </a:rPr>
              <a:t>(f) )            </a:t>
            </a:r>
            <a:r>
              <a:rPr lang="en-US" sz="2200" dirty="0">
                <a:solidFill>
                  <a:srgbClr val="006600"/>
                </a:solidFill>
                <a:latin typeface="+mn-lt"/>
              </a:rPr>
              <a:t>// </a:t>
            </a:r>
            <a:r>
              <a:rPr lang="uk-UA" sz="2200" dirty="0">
                <a:solidFill>
                  <a:srgbClr val="006600"/>
                </a:solidFill>
                <a:latin typeface="+mn-lt"/>
              </a:rPr>
              <a:t>поки не кінець </a:t>
            </a:r>
            <a:r>
              <a:rPr lang="uk-UA" sz="2200" dirty="0">
                <a:solidFill>
                  <a:srgbClr val="006600"/>
                </a:solidFill>
                <a:latin typeface="+mn-lt"/>
              </a:rPr>
              <a:t>файлу</a:t>
            </a:r>
            <a:r>
              <a:rPr lang="uk-UA" sz="2200" b="1" dirty="0">
                <a:latin typeface="+mn-lt"/>
              </a:rPr>
              <a:t/>
            </a:r>
            <a:br>
              <a:rPr lang="uk-UA" sz="2200" b="1" dirty="0">
                <a:latin typeface="+mn-lt"/>
              </a:rPr>
            </a:br>
            <a:r>
              <a:rPr lang="uk-UA" sz="2200" b="1" dirty="0">
                <a:latin typeface="+mn-lt"/>
              </a:rPr>
              <a:t>                      </a:t>
            </a:r>
            <a:r>
              <a:rPr lang="en-US" sz="2200" b="1" dirty="0">
                <a:latin typeface="+mn-lt"/>
              </a:rPr>
              <a:t>{……………..}</a:t>
            </a:r>
            <a:r>
              <a:rPr lang="uk-UA" sz="2200" dirty="0">
                <a:latin typeface="+mn-lt"/>
              </a:rPr>
              <a:t/>
            </a:r>
            <a:br>
              <a:rPr lang="uk-UA" sz="2200" dirty="0">
                <a:latin typeface="+mn-lt"/>
              </a:rPr>
            </a:br>
            <a:endParaRPr lang="uk-UA" sz="2200" dirty="0">
              <a:latin typeface="+mn-lt"/>
            </a:endParaRP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3216275" y="0"/>
            <a:ext cx="5803900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3600" b="1">
                <a:solidFill>
                  <a:schemeClr val="bg1"/>
                </a:solidFill>
              </a:rPr>
              <a:t>Визначення кінця файла</a:t>
            </a:r>
            <a:endParaRPr lang="ru-RU" sz="3600" b="1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67608" y="2132856"/>
            <a:ext cx="5976664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uk-UA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uk-UA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feof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uk-UA" sz="22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uk-UA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07368" y="1402850"/>
            <a:ext cx="11784631" cy="26314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/>
          <a:p>
            <a:pPr indent="457200">
              <a:buClr>
                <a:srgbClr val="CC3300"/>
              </a:buClr>
              <a:buFont typeface="Wingdings" pitchFamily="2" charset="2"/>
              <a:buChar char="v"/>
            </a:pP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Використовують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класи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ifstream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ofstream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fstream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для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операцій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з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вхідними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і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вихідними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файлами.</a:t>
            </a:r>
            <a:b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ru-RU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indent="457200">
              <a:buClr>
                <a:srgbClr val="CC3300"/>
              </a:buClr>
              <a:buFont typeface="Wingdings" pitchFamily="2" charset="2"/>
              <a:buChar char="v"/>
            </a:pP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Ці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класи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є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похідними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від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класів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istream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ostream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, значить,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успадковують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операції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&lt;&lt;,&gt;&gt;,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маніпулятори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прапори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формату, стану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потоків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і пр.</a:t>
            </a:r>
            <a:b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ru-RU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indent="457200">
              <a:buClr>
                <a:srgbClr val="CC3300"/>
              </a:buClr>
              <a:buFont typeface="Wingdings" pitchFamily="2" charset="2"/>
              <a:buChar char="v"/>
            </a:pP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Класи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потоків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оголошені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в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заголовному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файлі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fstream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" y="1"/>
            <a:ext cx="121919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Файлові потоки для 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введення-виведення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8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" y="1"/>
            <a:ext cx="121919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Технологія роботи з файлами класів потоків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79376" y="908720"/>
            <a:ext cx="11953328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sz="2400" dirty="0">
                <a:latin typeface="+mn-lt"/>
              </a:rPr>
              <a:t>При роботі з файлом </a:t>
            </a:r>
            <a:r>
              <a:rPr lang="uk-UA" sz="2400" dirty="0" smtClean="0">
                <a:latin typeface="+mn-lt"/>
              </a:rPr>
              <a:t>потоку можна </a:t>
            </a:r>
            <a:r>
              <a:rPr lang="uk-UA" sz="2400" dirty="0">
                <a:latin typeface="+mn-lt"/>
              </a:rPr>
              <a:t>виділити наступні етапи:</a:t>
            </a:r>
          </a:p>
          <a:p>
            <a:pPr>
              <a:spcAft>
                <a:spcPts val="600"/>
              </a:spcAft>
            </a:pPr>
            <a:endParaRPr lang="uk-UA" sz="2400" dirty="0">
              <a:latin typeface="+mn-lt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uk-UA" sz="2400" dirty="0" smtClean="0">
                <a:latin typeface="+mn-lt"/>
              </a:rPr>
              <a:t>Створити </a:t>
            </a:r>
            <a:r>
              <a:rPr lang="uk-UA" sz="2400" dirty="0">
                <a:latin typeface="+mn-lt"/>
              </a:rPr>
              <a:t>об'єкт класу </a:t>
            </a:r>
            <a:r>
              <a:rPr lang="en-GB" sz="2400" b="1" dirty="0" err="1">
                <a:solidFill>
                  <a:srgbClr val="0000CC"/>
                </a:solidFill>
                <a:latin typeface="+mn-lt"/>
              </a:rPr>
              <a:t>fstream</a:t>
            </a:r>
            <a:r>
              <a:rPr lang="en-GB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GB" sz="2400" dirty="0">
                <a:latin typeface="+mn-lt"/>
              </a:rPr>
              <a:t>(</a:t>
            </a:r>
            <a:r>
              <a:rPr lang="uk-UA" sz="2400" dirty="0">
                <a:latin typeface="+mn-lt"/>
              </a:rPr>
              <a:t>можливо, </a:t>
            </a:r>
            <a:r>
              <a:rPr lang="en-GB" sz="2400" b="1" dirty="0" err="1">
                <a:solidFill>
                  <a:srgbClr val="0000CC"/>
                </a:solidFill>
                <a:latin typeface="+mn-lt"/>
              </a:rPr>
              <a:t>ofstream</a:t>
            </a:r>
            <a:r>
              <a:rPr lang="en-GB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400" dirty="0">
                <a:latin typeface="+mn-lt"/>
              </a:rPr>
              <a:t>або </a:t>
            </a:r>
            <a:r>
              <a:rPr lang="en-GB" sz="2400" b="1" dirty="0" err="1">
                <a:solidFill>
                  <a:srgbClr val="0000CC"/>
                </a:solidFill>
                <a:latin typeface="+mn-lt"/>
              </a:rPr>
              <a:t>ifstream</a:t>
            </a:r>
            <a:r>
              <a:rPr lang="en-GB" sz="2400" dirty="0">
                <a:latin typeface="+mn-lt"/>
              </a:rPr>
              <a:t>);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uk-UA" sz="2400" dirty="0" smtClean="0">
                <a:latin typeface="+mn-lt"/>
              </a:rPr>
              <a:t>Зв'язати </a:t>
            </a:r>
            <a:r>
              <a:rPr lang="uk-UA" sz="2400" dirty="0">
                <a:latin typeface="+mn-lt"/>
              </a:rPr>
              <a:t>об'єкт класу </a:t>
            </a:r>
            <a:r>
              <a:rPr lang="en-GB" sz="2400" b="1" dirty="0" err="1">
                <a:solidFill>
                  <a:srgbClr val="0000CC"/>
                </a:solidFill>
                <a:latin typeface="+mn-lt"/>
              </a:rPr>
              <a:t>fstream</a:t>
            </a:r>
            <a:r>
              <a:rPr lang="en-GB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400" dirty="0">
                <a:latin typeface="+mn-lt"/>
              </a:rPr>
              <a:t>з файлом, який буде використовуватися для операцій введення-виведення;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uk-UA" sz="2400" dirty="0" smtClean="0">
                <a:latin typeface="+mn-lt"/>
              </a:rPr>
              <a:t>Здійснити </a:t>
            </a:r>
            <a:r>
              <a:rPr lang="uk-UA" sz="2400" dirty="0">
                <a:latin typeface="+mn-lt"/>
              </a:rPr>
              <a:t>операції введення-виведення в файл;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uk-UA" sz="2400" dirty="0" smtClean="0">
                <a:latin typeface="+mn-lt"/>
              </a:rPr>
              <a:t>Закрити </a:t>
            </a:r>
            <a:r>
              <a:rPr lang="uk-UA" sz="2400" dirty="0">
                <a:latin typeface="+mn-lt"/>
              </a:rPr>
              <a:t>файл.</a:t>
            </a:r>
          </a:p>
        </p:txBody>
      </p:sp>
    </p:spTree>
    <p:extLst>
      <p:ext uri="{BB962C8B-B14F-4D97-AF65-F5344CB8AC3E}">
        <p14:creationId xmlns:p14="http://schemas.microsoft.com/office/powerpoint/2010/main" val="18978438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" y="1"/>
            <a:ext cx="121919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Оголошення файлової змінної та відкриття файлів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356" y="1098990"/>
            <a:ext cx="117733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200" dirty="0" smtClean="0">
                <a:latin typeface="+mn-lt"/>
              </a:rPr>
              <a:t>Файлова змінна класу потоків називається </a:t>
            </a:r>
            <a:r>
              <a:rPr lang="uk-UA" sz="2200" b="1" dirty="0" smtClean="0">
                <a:solidFill>
                  <a:srgbClr val="0000CC"/>
                </a:solidFill>
                <a:latin typeface="+mn-lt"/>
              </a:rPr>
              <a:t>об</a:t>
            </a:r>
            <a:r>
              <a:rPr lang="en-US" sz="2200" b="1" dirty="0" smtClean="0">
                <a:solidFill>
                  <a:srgbClr val="0000CC"/>
                </a:solidFill>
                <a:latin typeface="+mn-lt"/>
              </a:rPr>
              <a:t>’</a:t>
            </a:r>
            <a:r>
              <a:rPr lang="uk-UA" sz="2200" b="1" dirty="0" err="1" smtClean="0">
                <a:solidFill>
                  <a:srgbClr val="0000CC"/>
                </a:solidFill>
                <a:latin typeface="+mn-lt"/>
              </a:rPr>
              <a:t>єктом</a:t>
            </a:r>
            <a:r>
              <a:rPr lang="uk-UA" sz="2200" b="1" dirty="0" smtClean="0">
                <a:solidFill>
                  <a:srgbClr val="0000CC"/>
                </a:solidFill>
                <a:latin typeface="+mn-lt"/>
              </a:rPr>
              <a:t> класу</a:t>
            </a:r>
            <a:r>
              <a:rPr lang="uk-UA" sz="2200" dirty="0" smtClean="0">
                <a:latin typeface="+mn-lt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200" dirty="0" smtClean="0">
                <a:latin typeface="+mn-lt"/>
              </a:rPr>
              <a:t>Оголосити файлову змінну, тобто об</a:t>
            </a:r>
            <a:r>
              <a:rPr lang="en-US" sz="2200" dirty="0" smtClean="0">
                <a:latin typeface="+mn-lt"/>
              </a:rPr>
              <a:t>’</a:t>
            </a:r>
            <a:r>
              <a:rPr lang="uk-UA" sz="2200" dirty="0" err="1" smtClean="0">
                <a:latin typeface="+mn-lt"/>
              </a:rPr>
              <a:t>єкт</a:t>
            </a:r>
            <a:r>
              <a:rPr lang="uk-UA" sz="2200" dirty="0" smtClean="0">
                <a:latin typeface="+mn-lt"/>
              </a:rPr>
              <a:t> класу, означає використати </a:t>
            </a:r>
            <a:r>
              <a:rPr lang="uk-UA" sz="2200" b="1" dirty="0" smtClean="0">
                <a:solidFill>
                  <a:srgbClr val="0000CC"/>
                </a:solidFill>
                <a:latin typeface="+mn-lt"/>
              </a:rPr>
              <a:t>конструктор класу</a:t>
            </a:r>
            <a:r>
              <a:rPr lang="uk-UA" sz="2200" dirty="0" smtClean="0">
                <a:latin typeface="+mn-lt"/>
              </a:rPr>
              <a:t>, який створює об</a:t>
            </a:r>
            <a:r>
              <a:rPr lang="en-US" sz="2200" dirty="0" smtClean="0">
                <a:latin typeface="+mn-lt"/>
              </a:rPr>
              <a:t>’</a:t>
            </a:r>
            <a:r>
              <a:rPr lang="uk-UA" sz="2200" dirty="0" err="1" smtClean="0">
                <a:latin typeface="+mn-lt"/>
              </a:rPr>
              <a:t>єкти</a:t>
            </a:r>
            <a:r>
              <a:rPr lang="uk-UA" sz="2200" dirty="0" smtClean="0">
                <a:latin typeface="+mn-lt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200" dirty="0" smtClean="0">
                <a:latin typeface="+mn-lt"/>
              </a:rPr>
              <a:t>Будь-який  клас завжди має декілька </a:t>
            </a:r>
            <a:r>
              <a:rPr lang="uk-UA" sz="2200" b="1" dirty="0" smtClean="0">
                <a:solidFill>
                  <a:srgbClr val="0000CC"/>
                </a:solidFill>
                <a:latin typeface="+mn-lt"/>
              </a:rPr>
              <a:t>конструкторів</a:t>
            </a:r>
            <a:r>
              <a:rPr lang="uk-UA" sz="2200" dirty="0" smtClean="0">
                <a:latin typeface="+mn-lt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uk-UA" sz="2200" dirty="0" smtClean="0">
                <a:latin typeface="+mn-lt"/>
              </a:rPr>
              <a:t>З параметрами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uk-UA" sz="2200" dirty="0" smtClean="0">
                <a:latin typeface="+mn-lt"/>
              </a:rPr>
              <a:t>Без параметрів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200" dirty="0" smtClean="0">
                <a:latin typeface="+mn-lt"/>
              </a:rPr>
              <a:t>Також в класах визначаються </a:t>
            </a:r>
            <a:r>
              <a:rPr lang="uk-UA" sz="2200" b="1" dirty="0" smtClean="0">
                <a:solidFill>
                  <a:srgbClr val="0000CC"/>
                </a:solidFill>
                <a:latin typeface="+mn-lt"/>
              </a:rPr>
              <a:t>методи</a:t>
            </a:r>
            <a:r>
              <a:rPr lang="uk-UA" sz="2200" dirty="0" smtClean="0">
                <a:latin typeface="+mn-lt"/>
              </a:rPr>
              <a:t>, які є функціями класів.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200" dirty="0" smtClean="0">
                <a:latin typeface="+mn-lt"/>
              </a:rPr>
              <a:t>Методи (функції) класів визначають </a:t>
            </a:r>
            <a:r>
              <a:rPr lang="uk-UA" sz="2200" b="1" dirty="0" smtClean="0">
                <a:solidFill>
                  <a:srgbClr val="0000CC"/>
                </a:solidFill>
                <a:latin typeface="+mn-lt"/>
              </a:rPr>
              <a:t>операції</a:t>
            </a:r>
            <a:r>
              <a:rPr lang="uk-UA" sz="2200" dirty="0" smtClean="0">
                <a:latin typeface="+mn-lt"/>
              </a:rPr>
              <a:t>, які можуть виконувати об</a:t>
            </a:r>
            <a:r>
              <a:rPr lang="en-US" sz="2200" dirty="0" smtClean="0">
                <a:latin typeface="+mn-lt"/>
              </a:rPr>
              <a:t>’</a:t>
            </a:r>
            <a:r>
              <a:rPr lang="uk-UA" sz="2200" dirty="0" err="1" smtClean="0">
                <a:latin typeface="+mn-lt"/>
              </a:rPr>
              <a:t>єкти</a:t>
            </a:r>
            <a:r>
              <a:rPr lang="uk-UA" sz="2200" dirty="0" smtClean="0">
                <a:latin typeface="+mn-lt"/>
              </a:rPr>
              <a:t> класів. </a:t>
            </a:r>
            <a:endParaRPr lang="uk-UA" sz="22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3926115"/>
            <a:ext cx="6281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>
                <a:latin typeface="+mn-lt"/>
              </a:rPr>
              <a:t>Файлову змінну класів потоків оголошуватиме так:</a:t>
            </a:r>
            <a:endParaRPr lang="uk-UA" sz="2200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99456" y="4395733"/>
            <a:ext cx="9361040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 err="1">
                <a:solidFill>
                  <a:srgbClr val="0000CC"/>
                </a:solidFill>
                <a:latin typeface="+mn-lt"/>
              </a:rPr>
              <a:t>ifstream</a:t>
            </a:r>
            <a:r>
              <a:rPr lang="en-GB" sz="22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2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+mn-lt"/>
              </a:rPr>
              <a:t>&lt;</a:t>
            </a:r>
            <a:r>
              <a:rPr lang="uk-UA" sz="2200" b="1" dirty="0" err="1" smtClean="0">
                <a:solidFill>
                  <a:srgbClr val="000000"/>
                </a:solidFill>
                <a:latin typeface="+mn-lt"/>
              </a:rPr>
              <a:t>ім</a:t>
            </a:r>
            <a:r>
              <a:rPr lang="en-US" sz="2200" b="1" dirty="0" smtClean="0">
                <a:solidFill>
                  <a:srgbClr val="000000"/>
                </a:solidFill>
                <a:latin typeface="+mn-lt"/>
              </a:rPr>
              <a:t>‘</a:t>
            </a:r>
            <a:r>
              <a:rPr lang="uk-UA" sz="2200" b="1" dirty="0" smtClean="0">
                <a:solidFill>
                  <a:srgbClr val="000000"/>
                </a:solidFill>
                <a:latin typeface="+mn-lt"/>
              </a:rPr>
              <a:t>я файлової змінної</a:t>
            </a:r>
            <a:r>
              <a:rPr lang="en-US" sz="2200" b="1" dirty="0" smtClean="0">
                <a:solidFill>
                  <a:srgbClr val="000000"/>
                </a:solidFill>
                <a:latin typeface="+mn-lt"/>
              </a:rPr>
              <a:t>&gt;</a:t>
            </a:r>
            <a:r>
              <a:rPr lang="en-GB" sz="2200" b="1" dirty="0" smtClean="0">
                <a:solidFill>
                  <a:srgbClr val="000000"/>
                </a:solidFill>
                <a:latin typeface="+mn-lt"/>
              </a:rPr>
              <a:t>;</a:t>
            </a:r>
            <a:r>
              <a:rPr lang="uk-UA" sz="2200" b="1" dirty="0" smtClean="0">
                <a:solidFill>
                  <a:srgbClr val="000000"/>
                </a:solidFill>
                <a:latin typeface="+mn-lt"/>
              </a:rPr>
              <a:t>	</a:t>
            </a:r>
            <a:r>
              <a:rPr lang="en-GB" sz="2200" b="1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uk-UA" sz="2200" b="1" dirty="0">
                <a:solidFill>
                  <a:srgbClr val="008000"/>
                </a:solidFill>
                <a:latin typeface="+mn-lt"/>
              </a:rPr>
              <a:t>потік для читання </a:t>
            </a:r>
            <a:r>
              <a:rPr lang="uk-UA" sz="2200" b="1" dirty="0" smtClean="0">
                <a:solidFill>
                  <a:srgbClr val="008000"/>
                </a:solidFill>
                <a:latin typeface="+mn-lt"/>
              </a:rPr>
              <a:t>файлу</a:t>
            </a:r>
            <a:endParaRPr lang="uk-UA" sz="2200" b="1" dirty="0">
              <a:solidFill>
                <a:srgbClr val="000000"/>
              </a:solidFill>
              <a:latin typeface="+mn-lt"/>
            </a:endParaRPr>
          </a:p>
          <a:p>
            <a:r>
              <a:rPr lang="ru-RU" sz="2200" b="1" dirty="0" err="1">
                <a:solidFill>
                  <a:srgbClr val="0000CC"/>
                </a:solidFill>
                <a:latin typeface="+mn-lt"/>
              </a:rPr>
              <a:t>ofstream</a:t>
            </a:r>
            <a:r>
              <a:rPr lang="ru-RU" sz="22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+mn-lt"/>
              </a:rPr>
              <a:t>&lt;</a:t>
            </a:r>
            <a:r>
              <a:rPr lang="uk-UA" sz="22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uk-UA" sz="2200" b="1" dirty="0" err="1">
                <a:solidFill>
                  <a:srgbClr val="000000"/>
                </a:solidFill>
                <a:latin typeface="+mn-lt"/>
              </a:rPr>
              <a:t>ім</a:t>
            </a:r>
            <a:r>
              <a:rPr lang="en-US" sz="2200" b="1" dirty="0">
                <a:solidFill>
                  <a:srgbClr val="000000"/>
                </a:solidFill>
                <a:latin typeface="+mn-lt"/>
              </a:rPr>
              <a:t>‘</a:t>
            </a:r>
            <a:r>
              <a:rPr lang="uk-UA" sz="2200" b="1" dirty="0">
                <a:solidFill>
                  <a:srgbClr val="000000"/>
                </a:solidFill>
                <a:latin typeface="+mn-lt"/>
              </a:rPr>
              <a:t>я файлової змінної </a:t>
            </a:r>
            <a:r>
              <a:rPr lang="en-US" sz="2200" b="1" dirty="0" smtClean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2200" b="1" dirty="0" smtClean="0">
                <a:solidFill>
                  <a:srgbClr val="000000"/>
                </a:solidFill>
                <a:latin typeface="+mn-lt"/>
              </a:rPr>
              <a:t>;	</a:t>
            </a:r>
            <a:r>
              <a:rPr lang="ru-RU" sz="2200" b="1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ru-RU" sz="2200" b="1" dirty="0" err="1">
                <a:solidFill>
                  <a:srgbClr val="008000"/>
                </a:solidFill>
                <a:latin typeface="+mn-lt"/>
              </a:rPr>
              <a:t>потік</a:t>
            </a:r>
            <a:r>
              <a:rPr lang="ru-RU" sz="2200" b="1" dirty="0">
                <a:solidFill>
                  <a:srgbClr val="008000"/>
                </a:solidFill>
                <a:latin typeface="+mn-lt"/>
              </a:rPr>
              <a:t> для </a:t>
            </a:r>
            <a:r>
              <a:rPr lang="ru-RU" sz="2200" b="1" dirty="0" err="1" smtClean="0">
                <a:solidFill>
                  <a:srgbClr val="008000"/>
                </a:solidFill>
                <a:latin typeface="+mn-lt"/>
              </a:rPr>
              <a:t>заспису</a:t>
            </a:r>
            <a:r>
              <a:rPr lang="ru-RU" sz="2200" b="1" dirty="0" smtClean="0">
                <a:solidFill>
                  <a:srgbClr val="008000"/>
                </a:solidFill>
                <a:latin typeface="+mn-lt"/>
              </a:rPr>
              <a:t> файлу</a:t>
            </a:r>
            <a:endParaRPr lang="uk-UA" sz="22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7834" y="5445706"/>
            <a:ext cx="64407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>
                <a:solidFill>
                  <a:srgbClr val="C00000"/>
                </a:solidFill>
                <a:latin typeface="+mn-lt"/>
              </a:rPr>
              <a:t>Це </a:t>
            </a:r>
            <a:r>
              <a:rPr lang="uk-UA" sz="2200" dirty="0" err="1" smtClean="0">
                <a:solidFill>
                  <a:srgbClr val="C00000"/>
                </a:solidFill>
                <a:latin typeface="+mn-lt"/>
              </a:rPr>
              <a:t>означатиме</a:t>
            </a:r>
            <a:r>
              <a:rPr lang="uk-UA" sz="2200" dirty="0" smtClean="0">
                <a:solidFill>
                  <a:srgbClr val="C00000"/>
                </a:solidFill>
                <a:latin typeface="+mn-lt"/>
              </a:rPr>
              <a:t> виклик конструктора без параметрів</a:t>
            </a:r>
            <a:endParaRPr lang="uk-UA" sz="22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62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91344" y="779462"/>
            <a:ext cx="1166334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uk-UA" sz="2400" dirty="0">
                <a:solidFill>
                  <a:srgbClr val="000000"/>
                </a:solidFill>
              </a:rPr>
              <a:t>Файл як фізичний об’єкт є послідовністю байтів. </a:t>
            </a:r>
          </a:p>
          <a:p>
            <a:pPr>
              <a:spcBef>
                <a:spcPct val="20000"/>
              </a:spcBef>
            </a:pPr>
            <a:r>
              <a:rPr lang="uk-UA" sz="2400" dirty="0">
                <a:solidFill>
                  <a:srgbClr val="000000"/>
                </a:solidFill>
              </a:rPr>
              <a:t>Фізичний файл характеризується іменем, що його ідентифікує. </a:t>
            </a:r>
          </a:p>
          <a:p>
            <a:pPr>
              <a:spcBef>
                <a:spcPct val="20000"/>
              </a:spcBef>
            </a:pPr>
            <a:r>
              <a:rPr lang="uk-UA" sz="2400" dirty="0">
                <a:solidFill>
                  <a:srgbClr val="000000"/>
                </a:solidFill>
              </a:rPr>
              <a:t>Розмір файлу може бути довільним — його обмежує лише ємність пристроїв зовнішньої пам’яті.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432176" y="0"/>
            <a:ext cx="5635625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Фізичний і логічний файли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9228" name="Picture 12" descr="_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2815431"/>
            <a:ext cx="7704137" cy="37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5</a:t>
            </a:fld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4655840" y="1268760"/>
            <a:ext cx="1800200" cy="25922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" y="1"/>
            <a:ext cx="121919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Оголошення файлової змінної та відкриття файлів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368" y="988086"/>
            <a:ext cx="117846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8000"/>
              </a:buClr>
            </a:pPr>
            <a:r>
              <a:rPr lang="uk-UA" sz="2200" dirty="0" smtClean="0">
                <a:solidFill>
                  <a:srgbClr val="000000"/>
                </a:solidFill>
                <a:latin typeface="+mn-lt"/>
              </a:rPr>
              <a:t>Параметри </a:t>
            </a:r>
            <a:r>
              <a:rPr lang="uk-UA" sz="2200" dirty="0">
                <a:solidFill>
                  <a:srgbClr val="000000"/>
                </a:solidFill>
                <a:latin typeface="+mn-lt"/>
              </a:rPr>
              <a:t>конструктора: </a:t>
            </a:r>
            <a:endParaRPr lang="uk-UA" sz="2200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buClr>
                <a:srgbClr val="008000"/>
              </a:buClr>
              <a:buFont typeface="Wingdings" panose="05000000000000000000" pitchFamily="2" charset="2"/>
              <a:buChar char="q"/>
            </a:pPr>
            <a:r>
              <a:rPr lang="uk-UA" sz="2200" b="1" dirty="0" smtClean="0">
                <a:solidFill>
                  <a:srgbClr val="000000"/>
                </a:solidFill>
                <a:latin typeface="+mn-lt"/>
              </a:rPr>
              <a:t>ім'я  або специфікація файлу</a:t>
            </a:r>
            <a:r>
              <a:rPr lang="uk-UA" sz="2200" b="1" dirty="0">
                <a:solidFill>
                  <a:srgbClr val="000000"/>
                </a:solidFill>
                <a:latin typeface="+mn-lt"/>
              </a:rPr>
              <a:t>, </a:t>
            </a:r>
            <a:endParaRPr lang="uk-UA" sz="2200" b="1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buClr>
                <a:srgbClr val="008000"/>
              </a:buClr>
              <a:buFont typeface="Wingdings" panose="05000000000000000000" pitchFamily="2" charset="2"/>
              <a:buChar char="q"/>
            </a:pPr>
            <a:r>
              <a:rPr lang="uk-UA" sz="2200" b="1" dirty="0" smtClean="0">
                <a:solidFill>
                  <a:srgbClr val="000000"/>
                </a:solidFill>
                <a:latin typeface="+mn-lt"/>
              </a:rPr>
              <a:t>прапор </a:t>
            </a:r>
            <a:r>
              <a:rPr lang="uk-UA" sz="2200" b="1" dirty="0">
                <a:solidFill>
                  <a:srgbClr val="000000"/>
                </a:solidFill>
                <a:latin typeface="+mn-lt"/>
              </a:rPr>
              <a:t>стану </a:t>
            </a:r>
            <a:r>
              <a:rPr lang="uk-UA" sz="2200" b="1" dirty="0" smtClean="0">
                <a:solidFill>
                  <a:srgbClr val="000000"/>
                </a:solidFill>
                <a:latin typeface="+mn-lt"/>
              </a:rPr>
              <a:t>файлу або режим відкриття файлу, </a:t>
            </a:r>
          </a:p>
          <a:p>
            <a:pPr marL="800100" lvl="1" indent="-342900">
              <a:buClr>
                <a:srgbClr val="008000"/>
              </a:buClr>
              <a:buFont typeface="Wingdings" panose="05000000000000000000" pitchFamily="2" charset="2"/>
              <a:buChar char="q"/>
            </a:pPr>
            <a:r>
              <a:rPr lang="uk-UA" sz="2200" b="1" dirty="0" smtClean="0">
                <a:solidFill>
                  <a:srgbClr val="000000"/>
                </a:solidFill>
                <a:latin typeface="+mn-lt"/>
              </a:rPr>
              <a:t>тип </a:t>
            </a:r>
            <a:r>
              <a:rPr lang="uk-UA" sz="2200" b="1" dirty="0">
                <a:solidFill>
                  <a:srgbClr val="000000"/>
                </a:solidFill>
                <a:latin typeface="+mn-lt"/>
              </a:rPr>
              <a:t>захисту</a:t>
            </a:r>
            <a:r>
              <a:rPr lang="uk-UA" sz="2200" dirty="0">
                <a:solidFill>
                  <a:srgbClr val="000000"/>
                </a:solidFill>
                <a:latin typeface="+mn-lt"/>
              </a:rPr>
              <a:t>. </a:t>
            </a:r>
          </a:p>
          <a:p>
            <a:pPr>
              <a:buClr>
                <a:srgbClr val="008000"/>
              </a:buClr>
            </a:pPr>
            <a:r>
              <a:rPr lang="uk-UA" sz="2200" dirty="0">
                <a:solidFill>
                  <a:srgbClr val="000000"/>
                </a:solidFill>
                <a:latin typeface="+mn-lt"/>
              </a:rPr>
              <a:t>За замовчуванням тип захисту</a:t>
            </a:r>
            <a:r>
              <a:rPr lang="uk-UA" sz="2200" b="1" dirty="0">
                <a:solidFill>
                  <a:srgbClr val="000000"/>
                </a:solidFill>
                <a:latin typeface="+mn-lt"/>
              </a:rPr>
              <a:t>: S_IREAD | S_IWRITE</a:t>
            </a:r>
            <a:r>
              <a:rPr lang="ru-RU" sz="2200" dirty="0" smtClean="0">
                <a:solidFill>
                  <a:srgbClr val="000000"/>
                </a:solidFill>
                <a:latin typeface="+mn-lt"/>
              </a:rPr>
              <a:t>.</a:t>
            </a:r>
            <a:r>
              <a:rPr lang="uk-UA" sz="2200" dirty="0" smtClean="0">
                <a:latin typeface="+mn-lt"/>
              </a:rPr>
              <a:t> </a:t>
            </a:r>
            <a:endParaRPr lang="uk-UA" sz="2200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5360" y="3456697"/>
            <a:ext cx="11521280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 err="1">
                <a:solidFill>
                  <a:srgbClr val="0000CC"/>
                </a:solidFill>
                <a:latin typeface="+mn-lt"/>
              </a:rPr>
              <a:t>ifstream</a:t>
            </a:r>
            <a:r>
              <a:rPr lang="en-GB" sz="22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2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+mn-lt"/>
              </a:rPr>
              <a:t>&lt;</a:t>
            </a:r>
            <a:r>
              <a:rPr lang="uk-UA" sz="2200" b="1" dirty="0" err="1" smtClean="0">
                <a:solidFill>
                  <a:srgbClr val="000000"/>
                </a:solidFill>
                <a:latin typeface="+mn-lt"/>
              </a:rPr>
              <a:t>ім</a:t>
            </a:r>
            <a:r>
              <a:rPr lang="en-US" sz="2200" b="1" dirty="0" smtClean="0">
                <a:solidFill>
                  <a:srgbClr val="000000"/>
                </a:solidFill>
                <a:latin typeface="+mn-lt"/>
              </a:rPr>
              <a:t>‘</a:t>
            </a:r>
            <a:r>
              <a:rPr lang="uk-UA" sz="2200" b="1" dirty="0" smtClean="0">
                <a:solidFill>
                  <a:srgbClr val="000000"/>
                </a:solidFill>
                <a:latin typeface="+mn-lt"/>
              </a:rPr>
              <a:t>я файлової змінної</a:t>
            </a:r>
            <a:r>
              <a:rPr lang="en-US" sz="2200" b="1" dirty="0" smtClean="0">
                <a:solidFill>
                  <a:srgbClr val="000000"/>
                </a:solidFill>
                <a:latin typeface="+mn-lt"/>
              </a:rPr>
              <a:t>&gt;</a:t>
            </a:r>
            <a:r>
              <a:rPr lang="uk-UA" sz="2200" b="1" dirty="0" smtClean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2200" b="1" dirty="0" smtClean="0">
                <a:solidFill>
                  <a:srgbClr val="000000"/>
                </a:solidFill>
                <a:latin typeface="+mn-lt"/>
              </a:rPr>
              <a:t>&lt;</a:t>
            </a:r>
            <a:r>
              <a:rPr lang="uk-UA" sz="2200" b="1" dirty="0" smtClean="0">
                <a:solidFill>
                  <a:srgbClr val="000000"/>
                </a:solidFill>
                <a:latin typeface="+mn-lt"/>
              </a:rPr>
              <a:t>специфікація файлу</a:t>
            </a:r>
            <a:r>
              <a:rPr lang="en-US" sz="2200" b="1" dirty="0" smtClean="0">
                <a:solidFill>
                  <a:srgbClr val="000000"/>
                </a:solidFill>
                <a:latin typeface="+mn-lt"/>
              </a:rPr>
              <a:t>&gt;</a:t>
            </a:r>
            <a:r>
              <a:rPr lang="uk-UA" sz="2200" b="1" dirty="0" smtClean="0">
                <a:solidFill>
                  <a:srgbClr val="000000"/>
                </a:solidFill>
                <a:latin typeface="+mn-lt"/>
              </a:rPr>
              <a:t>)</a:t>
            </a:r>
            <a:r>
              <a:rPr lang="en-GB" sz="2200" b="1" dirty="0" smtClean="0">
                <a:solidFill>
                  <a:srgbClr val="000000"/>
                </a:solidFill>
                <a:latin typeface="+mn-lt"/>
              </a:rPr>
              <a:t>;</a:t>
            </a:r>
            <a:r>
              <a:rPr lang="uk-UA" sz="2200" b="1" dirty="0" smtClean="0">
                <a:solidFill>
                  <a:srgbClr val="000000"/>
                </a:solidFill>
                <a:latin typeface="+mn-lt"/>
              </a:rPr>
              <a:t>	</a:t>
            </a:r>
            <a:r>
              <a:rPr lang="en-GB" sz="2200" b="1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uk-UA" sz="2200" b="1" dirty="0" smtClean="0">
                <a:solidFill>
                  <a:srgbClr val="008000"/>
                </a:solidFill>
                <a:latin typeface="+mn-lt"/>
              </a:rPr>
              <a:t>відкриття файлу для читання</a:t>
            </a:r>
            <a:endParaRPr lang="uk-UA" sz="2200" b="1" dirty="0">
              <a:solidFill>
                <a:srgbClr val="000000"/>
              </a:solidFill>
              <a:latin typeface="+mn-lt"/>
            </a:endParaRPr>
          </a:p>
          <a:p>
            <a:r>
              <a:rPr lang="ru-RU" sz="2200" b="1" dirty="0" err="1">
                <a:solidFill>
                  <a:srgbClr val="0000CC"/>
                </a:solidFill>
                <a:latin typeface="+mn-lt"/>
              </a:rPr>
              <a:t>ofstream</a:t>
            </a:r>
            <a:r>
              <a:rPr lang="ru-RU" sz="22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+mn-lt"/>
              </a:rPr>
              <a:t>&lt;</a:t>
            </a:r>
            <a:r>
              <a:rPr lang="uk-UA" sz="22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uk-UA" sz="2200" b="1" dirty="0" err="1">
                <a:solidFill>
                  <a:srgbClr val="000000"/>
                </a:solidFill>
                <a:latin typeface="+mn-lt"/>
              </a:rPr>
              <a:t>ім</a:t>
            </a:r>
            <a:r>
              <a:rPr lang="en-US" sz="2200" b="1" dirty="0">
                <a:solidFill>
                  <a:srgbClr val="000000"/>
                </a:solidFill>
                <a:latin typeface="+mn-lt"/>
              </a:rPr>
              <a:t>‘</a:t>
            </a:r>
            <a:r>
              <a:rPr lang="uk-UA" sz="2200" b="1" dirty="0">
                <a:solidFill>
                  <a:srgbClr val="000000"/>
                </a:solidFill>
                <a:latin typeface="+mn-lt"/>
              </a:rPr>
              <a:t>я файлової </a:t>
            </a:r>
            <a:r>
              <a:rPr lang="uk-UA" sz="2200" b="1" dirty="0" smtClean="0">
                <a:solidFill>
                  <a:srgbClr val="000000"/>
                </a:solidFill>
                <a:latin typeface="+mn-lt"/>
              </a:rPr>
              <a:t>змінної</a:t>
            </a:r>
            <a:r>
              <a:rPr lang="en-US" sz="2200" b="1" dirty="0" smtClean="0">
                <a:solidFill>
                  <a:srgbClr val="000000"/>
                </a:solidFill>
                <a:latin typeface="+mn-lt"/>
              </a:rPr>
              <a:t>&gt;</a:t>
            </a:r>
            <a:r>
              <a:rPr lang="uk-UA" sz="22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uk-UA" sz="2200" b="1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2200" b="1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uk-UA" sz="2200" b="1" dirty="0">
                <a:solidFill>
                  <a:srgbClr val="000000"/>
                </a:solidFill>
                <a:latin typeface="+mn-lt"/>
              </a:rPr>
              <a:t>специфікація файлу</a:t>
            </a:r>
            <a:r>
              <a:rPr lang="en-US" sz="2200" b="1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uk-UA" sz="2200" b="1" dirty="0">
                <a:solidFill>
                  <a:srgbClr val="000000"/>
                </a:solidFill>
                <a:latin typeface="+mn-lt"/>
              </a:rPr>
              <a:t>)</a:t>
            </a:r>
            <a:r>
              <a:rPr lang="en-GB" sz="2200" b="1" dirty="0" smtClean="0">
                <a:solidFill>
                  <a:srgbClr val="000000"/>
                </a:solidFill>
                <a:latin typeface="+mn-lt"/>
              </a:rPr>
              <a:t>;</a:t>
            </a:r>
            <a:r>
              <a:rPr lang="ru-RU" sz="2200" b="1" dirty="0" smtClean="0">
                <a:solidFill>
                  <a:srgbClr val="000000"/>
                </a:solidFill>
                <a:latin typeface="+mn-lt"/>
              </a:rPr>
              <a:t>	</a:t>
            </a:r>
            <a:r>
              <a:rPr lang="ru-RU" sz="2200" b="1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uk-UA" sz="2200" b="1" dirty="0">
                <a:solidFill>
                  <a:srgbClr val="008000"/>
                </a:solidFill>
                <a:latin typeface="+mn-lt"/>
              </a:rPr>
              <a:t> відкриття </a:t>
            </a:r>
            <a:r>
              <a:rPr lang="uk-UA" sz="2200" b="1" dirty="0" smtClean="0">
                <a:solidFill>
                  <a:srgbClr val="008000"/>
                </a:solidFill>
                <a:latin typeface="+mn-lt"/>
              </a:rPr>
              <a:t>файлу </a:t>
            </a:r>
            <a:r>
              <a:rPr lang="ru-RU" sz="2200" b="1" dirty="0" smtClean="0">
                <a:solidFill>
                  <a:srgbClr val="008000"/>
                </a:solidFill>
                <a:latin typeface="+mn-lt"/>
              </a:rPr>
              <a:t>для </a:t>
            </a:r>
            <a:r>
              <a:rPr lang="ru-RU" sz="2200" b="1" dirty="0" err="1" smtClean="0">
                <a:solidFill>
                  <a:srgbClr val="008000"/>
                </a:solidFill>
                <a:latin typeface="+mn-lt"/>
              </a:rPr>
              <a:t>запису</a:t>
            </a:r>
            <a:endParaRPr lang="uk-UA" sz="2200" b="1" dirty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7368" y="2899500"/>
            <a:ext cx="115212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8000"/>
              </a:buClr>
            </a:pPr>
            <a:r>
              <a:rPr lang="ru-RU" sz="2200" dirty="0" err="1">
                <a:solidFill>
                  <a:srgbClr val="000000"/>
                </a:solidFill>
                <a:latin typeface="+mn-lt"/>
              </a:rPr>
              <a:t>Якщо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в конструктор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передати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аргументи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, то </a:t>
            </a:r>
            <a:r>
              <a:rPr lang="ru-RU" sz="2200" b="1" dirty="0">
                <a:solidFill>
                  <a:srgbClr val="C00000"/>
                </a:solidFill>
                <a:latin typeface="+mn-lt"/>
              </a:rPr>
              <a:t>файл </a:t>
            </a:r>
            <a:r>
              <a:rPr lang="ru-RU" sz="2200" b="1" dirty="0" err="1">
                <a:solidFill>
                  <a:srgbClr val="C00000"/>
                </a:solidFill>
                <a:latin typeface="+mn-lt"/>
              </a:rPr>
              <a:t>відкривається</a:t>
            </a:r>
            <a:r>
              <a:rPr lang="ru-RU" sz="2200" b="1" dirty="0">
                <a:solidFill>
                  <a:srgbClr val="C00000"/>
                </a:solidFill>
                <a:latin typeface="+mn-lt"/>
              </a:rPr>
              <a:t> автоматично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67949" y="4509120"/>
            <a:ext cx="11521280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uk-UA" sz="2200" b="1" dirty="0">
                <a:solidFill>
                  <a:srgbClr val="008000"/>
                </a:solidFill>
                <a:latin typeface="+mn-lt"/>
              </a:rPr>
              <a:t>відкриття файлу для читання</a:t>
            </a:r>
            <a:endParaRPr lang="uk-UA" sz="2200" b="1" dirty="0">
              <a:solidFill>
                <a:srgbClr val="000000"/>
              </a:solidFill>
              <a:latin typeface="+mn-lt"/>
            </a:endParaRPr>
          </a:p>
          <a:p>
            <a:r>
              <a:rPr lang="en-GB" sz="2200" b="1" dirty="0" err="1" smtClean="0">
                <a:solidFill>
                  <a:srgbClr val="0000CC"/>
                </a:solidFill>
                <a:latin typeface="+mn-lt"/>
              </a:rPr>
              <a:t>ifstream</a:t>
            </a:r>
            <a:r>
              <a:rPr lang="en-GB" sz="22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2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+mn-lt"/>
              </a:rPr>
              <a:t>&lt;</a:t>
            </a:r>
            <a:r>
              <a:rPr lang="uk-UA" sz="2200" b="1" dirty="0" err="1" smtClean="0">
                <a:solidFill>
                  <a:srgbClr val="000000"/>
                </a:solidFill>
                <a:latin typeface="+mn-lt"/>
              </a:rPr>
              <a:t>ім</a:t>
            </a:r>
            <a:r>
              <a:rPr lang="en-US" sz="2200" b="1" dirty="0" smtClean="0">
                <a:solidFill>
                  <a:srgbClr val="000000"/>
                </a:solidFill>
                <a:latin typeface="+mn-lt"/>
              </a:rPr>
              <a:t>‘</a:t>
            </a:r>
            <a:r>
              <a:rPr lang="uk-UA" sz="2200" b="1" dirty="0" smtClean="0">
                <a:solidFill>
                  <a:srgbClr val="000000"/>
                </a:solidFill>
                <a:latin typeface="+mn-lt"/>
              </a:rPr>
              <a:t>я файлової змінної</a:t>
            </a:r>
            <a:r>
              <a:rPr lang="en-US" sz="2200" b="1" dirty="0" smtClean="0">
                <a:solidFill>
                  <a:srgbClr val="000000"/>
                </a:solidFill>
                <a:latin typeface="+mn-lt"/>
              </a:rPr>
              <a:t>&gt;</a:t>
            </a:r>
            <a:r>
              <a:rPr lang="uk-UA" sz="2200" b="1" dirty="0" smtClean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2200" b="1" dirty="0" smtClean="0">
                <a:solidFill>
                  <a:srgbClr val="000000"/>
                </a:solidFill>
                <a:latin typeface="+mn-lt"/>
              </a:rPr>
              <a:t>&lt;</a:t>
            </a:r>
            <a:r>
              <a:rPr lang="uk-UA" sz="2200" b="1" dirty="0" smtClean="0">
                <a:solidFill>
                  <a:srgbClr val="000000"/>
                </a:solidFill>
                <a:latin typeface="+mn-lt"/>
              </a:rPr>
              <a:t>специфікація файлу</a:t>
            </a:r>
            <a:r>
              <a:rPr lang="en-US" sz="2200" b="1" dirty="0" smtClean="0">
                <a:solidFill>
                  <a:srgbClr val="000000"/>
                </a:solidFill>
                <a:latin typeface="+mn-lt"/>
              </a:rPr>
              <a:t>&gt;</a:t>
            </a:r>
            <a:r>
              <a:rPr lang="uk-UA" sz="2200" b="1" dirty="0" smtClean="0">
                <a:solidFill>
                  <a:srgbClr val="000000"/>
                </a:solidFill>
                <a:latin typeface="+mn-lt"/>
              </a:rPr>
              <a:t>, режим відкриття)</a:t>
            </a:r>
            <a:r>
              <a:rPr lang="en-GB" sz="2200" b="1" dirty="0" smtClean="0">
                <a:solidFill>
                  <a:srgbClr val="000000"/>
                </a:solidFill>
                <a:latin typeface="+mn-lt"/>
              </a:rPr>
              <a:t>;</a:t>
            </a:r>
            <a:r>
              <a:rPr lang="uk-UA" sz="2200" b="1" dirty="0" smtClean="0">
                <a:solidFill>
                  <a:srgbClr val="000000"/>
                </a:solidFill>
                <a:latin typeface="+mn-lt"/>
              </a:rPr>
              <a:t>	</a:t>
            </a:r>
          </a:p>
          <a:p>
            <a:r>
              <a:rPr lang="ru-RU" sz="2200" b="1" dirty="0">
                <a:solidFill>
                  <a:srgbClr val="008000"/>
                </a:solidFill>
                <a:latin typeface="+mn-lt"/>
              </a:rPr>
              <a:t>//</a:t>
            </a:r>
            <a:r>
              <a:rPr lang="uk-UA" sz="2200" b="1" dirty="0">
                <a:solidFill>
                  <a:srgbClr val="008000"/>
                </a:solidFill>
                <a:latin typeface="+mn-lt"/>
              </a:rPr>
              <a:t> відкриття файлу </a:t>
            </a:r>
            <a:r>
              <a:rPr lang="ru-RU" sz="2200" b="1" dirty="0">
                <a:solidFill>
                  <a:srgbClr val="008000"/>
                </a:solidFill>
                <a:latin typeface="+mn-lt"/>
              </a:rPr>
              <a:t>для </a:t>
            </a:r>
            <a:r>
              <a:rPr lang="ru-RU" sz="2200" b="1" dirty="0" err="1">
                <a:solidFill>
                  <a:srgbClr val="008000"/>
                </a:solidFill>
                <a:latin typeface="+mn-lt"/>
              </a:rPr>
              <a:t>запису</a:t>
            </a:r>
            <a:endParaRPr lang="uk-UA" sz="2200" b="1" dirty="0">
              <a:latin typeface="+mn-lt"/>
            </a:endParaRPr>
          </a:p>
          <a:p>
            <a:r>
              <a:rPr lang="ru-RU" sz="2200" b="1" dirty="0" err="1" smtClean="0">
                <a:solidFill>
                  <a:srgbClr val="0000CC"/>
                </a:solidFill>
                <a:latin typeface="+mn-lt"/>
              </a:rPr>
              <a:t>ofstream</a:t>
            </a:r>
            <a:r>
              <a:rPr lang="ru-RU" sz="22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+mn-lt"/>
              </a:rPr>
              <a:t>&lt;</a:t>
            </a:r>
            <a:r>
              <a:rPr lang="uk-UA" sz="22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uk-UA" sz="2200" b="1" dirty="0" err="1">
                <a:solidFill>
                  <a:srgbClr val="000000"/>
                </a:solidFill>
                <a:latin typeface="+mn-lt"/>
              </a:rPr>
              <a:t>ім</a:t>
            </a:r>
            <a:r>
              <a:rPr lang="en-US" sz="2200" b="1" dirty="0">
                <a:solidFill>
                  <a:srgbClr val="000000"/>
                </a:solidFill>
                <a:latin typeface="+mn-lt"/>
              </a:rPr>
              <a:t>‘</a:t>
            </a:r>
            <a:r>
              <a:rPr lang="uk-UA" sz="2200" b="1" dirty="0">
                <a:solidFill>
                  <a:srgbClr val="000000"/>
                </a:solidFill>
                <a:latin typeface="+mn-lt"/>
              </a:rPr>
              <a:t>я файлової </a:t>
            </a:r>
            <a:r>
              <a:rPr lang="uk-UA" sz="2200" b="1" dirty="0" smtClean="0">
                <a:solidFill>
                  <a:srgbClr val="000000"/>
                </a:solidFill>
                <a:latin typeface="+mn-lt"/>
              </a:rPr>
              <a:t>змінної</a:t>
            </a:r>
            <a:r>
              <a:rPr lang="en-US" sz="2200" b="1" dirty="0" smtClean="0">
                <a:solidFill>
                  <a:srgbClr val="000000"/>
                </a:solidFill>
                <a:latin typeface="+mn-lt"/>
              </a:rPr>
              <a:t>&gt;</a:t>
            </a:r>
            <a:r>
              <a:rPr lang="uk-UA" sz="22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uk-UA" sz="2200" b="1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2200" b="1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uk-UA" sz="2200" b="1" dirty="0">
                <a:solidFill>
                  <a:srgbClr val="000000"/>
                </a:solidFill>
                <a:latin typeface="+mn-lt"/>
              </a:rPr>
              <a:t>специфікація файлу</a:t>
            </a:r>
            <a:r>
              <a:rPr lang="en-US" sz="2200" b="1" dirty="0" smtClean="0">
                <a:solidFill>
                  <a:srgbClr val="000000"/>
                </a:solidFill>
                <a:latin typeface="+mn-lt"/>
              </a:rPr>
              <a:t>&gt;</a:t>
            </a:r>
            <a:r>
              <a:rPr lang="uk-UA" sz="2200" b="1" dirty="0" smtClean="0">
                <a:solidFill>
                  <a:srgbClr val="000000"/>
                </a:solidFill>
                <a:latin typeface="+mn-lt"/>
              </a:rPr>
              <a:t>, режим відкриття)</a:t>
            </a:r>
            <a:r>
              <a:rPr lang="en-GB" sz="2200" b="1" dirty="0" smtClean="0">
                <a:solidFill>
                  <a:srgbClr val="000000"/>
                </a:solidFill>
                <a:latin typeface="+mn-lt"/>
              </a:rPr>
              <a:t>;</a:t>
            </a:r>
            <a:r>
              <a:rPr lang="ru-RU" sz="2200" b="1" dirty="0" smtClean="0">
                <a:solidFill>
                  <a:srgbClr val="000000"/>
                </a:solidFill>
                <a:latin typeface="+mn-lt"/>
              </a:rPr>
              <a:t>	</a:t>
            </a:r>
            <a:endParaRPr lang="uk-UA" sz="2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32787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" y="1"/>
            <a:ext cx="121919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Оголошення файлової змінної та відкриття файлів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143672" y="785953"/>
            <a:ext cx="6163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+mn-lt"/>
              </a:rPr>
              <a:t>Список </a:t>
            </a:r>
            <a:r>
              <a:rPr lang="ru-RU" sz="2400" b="1" dirty="0" err="1">
                <a:latin typeface="+mn-lt"/>
              </a:rPr>
              <a:t>доступних</a:t>
            </a:r>
            <a:r>
              <a:rPr lang="ru-RU" sz="2400" b="1" dirty="0">
                <a:latin typeface="+mn-lt"/>
              </a:rPr>
              <a:t> </a:t>
            </a:r>
            <a:r>
              <a:rPr lang="ru-RU" sz="2400" b="1" dirty="0" err="1">
                <a:latin typeface="+mn-lt"/>
              </a:rPr>
              <a:t>режимів</a:t>
            </a:r>
            <a:r>
              <a:rPr lang="ru-RU" sz="2400" b="1" dirty="0">
                <a:latin typeface="+mn-lt"/>
              </a:rPr>
              <a:t> </a:t>
            </a:r>
            <a:r>
              <a:rPr lang="ru-RU" sz="2400" b="1" dirty="0" err="1">
                <a:latin typeface="+mn-lt"/>
              </a:rPr>
              <a:t>відкриття</a:t>
            </a:r>
            <a:r>
              <a:rPr lang="ru-RU" sz="2400" b="1" dirty="0">
                <a:latin typeface="+mn-lt"/>
              </a:rPr>
              <a:t> файлу:</a:t>
            </a:r>
            <a:endParaRPr lang="uk-UA" sz="2400" b="1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7348" y="4437112"/>
            <a:ext cx="1173730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200" dirty="0">
              <a:latin typeface="+mn-lt"/>
            </a:endParaRPr>
          </a:p>
          <a:p>
            <a:r>
              <a:rPr lang="en-GB" sz="2200" dirty="0" smtClean="0">
                <a:latin typeface="+mn-lt"/>
              </a:rPr>
              <a:t>::</a:t>
            </a:r>
            <a:endParaRPr lang="en-GB" sz="2200" dirty="0">
              <a:latin typeface="+mn-lt"/>
            </a:endParaRPr>
          </a:p>
          <a:p>
            <a:pPr algn="ctr"/>
            <a:r>
              <a:rPr lang="uk-UA" sz="2200" b="1" dirty="0" smtClean="0">
                <a:latin typeface="+mn-lt"/>
              </a:rPr>
              <a:t>Якщо </a:t>
            </a:r>
            <a:r>
              <a:rPr lang="uk-UA" sz="2200" b="1" dirty="0">
                <a:latin typeface="+mn-lt"/>
              </a:rPr>
              <a:t>при відкритті режим не вказано, то за </a:t>
            </a:r>
            <a:r>
              <a:rPr lang="uk-UA" sz="2200" b="1" dirty="0" smtClean="0">
                <a:latin typeface="+mn-lt"/>
              </a:rPr>
              <a:t>замовчуванням: </a:t>
            </a:r>
          </a:p>
          <a:p>
            <a:r>
              <a:rPr lang="uk-UA" sz="2200" dirty="0" smtClean="0">
                <a:latin typeface="+mn-lt"/>
              </a:rPr>
              <a:t>для </a:t>
            </a:r>
            <a:r>
              <a:rPr lang="uk-UA" sz="2200" dirty="0">
                <a:latin typeface="+mn-lt"/>
              </a:rPr>
              <a:t>об'єктів </a:t>
            </a:r>
            <a:r>
              <a:rPr lang="en-GB" sz="2200" b="1" dirty="0" err="1">
                <a:latin typeface="+mn-lt"/>
              </a:rPr>
              <a:t>ofstream</a:t>
            </a:r>
            <a:r>
              <a:rPr lang="en-GB" sz="2200" dirty="0">
                <a:latin typeface="+mn-lt"/>
              </a:rPr>
              <a:t> </a:t>
            </a:r>
            <a:r>
              <a:rPr lang="uk-UA" sz="2200" dirty="0">
                <a:latin typeface="+mn-lt"/>
              </a:rPr>
              <a:t>застосовується режим </a:t>
            </a:r>
            <a:r>
              <a:rPr lang="en-GB" sz="2200" b="1" dirty="0" err="1">
                <a:solidFill>
                  <a:srgbClr val="0000CC"/>
                </a:solidFill>
                <a:latin typeface="+mn-lt"/>
              </a:rPr>
              <a:t>ios</a:t>
            </a:r>
            <a:r>
              <a:rPr lang="en-GB" sz="2200" b="1" dirty="0">
                <a:solidFill>
                  <a:srgbClr val="0000CC"/>
                </a:solidFill>
                <a:latin typeface="+mn-lt"/>
              </a:rPr>
              <a:t> :: out, </a:t>
            </a:r>
            <a:r>
              <a:rPr lang="uk-UA" sz="2200" dirty="0">
                <a:latin typeface="+mn-lt"/>
              </a:rPr>
              <a:t>а для об'єктів </a:t>
            </a:r>
            <a:r>
              <a:rPr lang="en-GB" sz="2200" b="1" dirty="0" err="1">
                <a:latin typeface="+mn-lt"/>
              </a:rPr>
              <a:t>ifstream</a:t>
            </a:r>
            <a:r>
              <a:rPr lang="en-GB" sz="2200" dirty="0">
                <a:latin typeface="+mn-lt"/>
              </a:rPr>
              <a:t> - </a:t>
            </a:r>
            <a:r>
              <a:rPr lang="uk-UA" sz="2200" dirty="0">
                <a:latin typeface="+mn-lt"/>
              </a:rPr>
              <a:t>режим </a:t>
            </a:r>
            <a:r>
              <a:rPr lang="en-GB" sz="2200" b="1" dirty="0" err="1">
                <a:solidFill>
                  <a:srgbClr val="0000CC"/>
                </a:solidFill>
                <a:latin typeface="+mn-lt"/>
              </a:rPr>
              <a:t>ios</a:t>
            </a:r>
            <a:r>
              <a:rPr lang="en-GB" sz="2200" b="1" dirty="0">
                <a:solidFill>
                  <a:srgbClr val="0000CC"/>
                </a:solidFill>
                <a:latin typeface="+mn-lt"/>
              </a:rPr>
              <a:t> :: in</a:t>
            </a:r>
            <a:r>
              <a:rPr lang="en-GB" sz="2200" dirty="0">
                <a:latin typeface="+mn-lt"/>
              </a:rPr>
              <a:t>. </a:t>
            </a:r>
            <a:endParaRPr lang="uk-UA" sz="2200" dirty="0" smtClean="0">
              <a:latin typeface="+mn-lt"/>
            </a:endParaRPr>
          </a:p>
          <a:p>
            <a:r>
              <a:rPr lang="uk-UA" sz="2200" dirty="0" smtClean="0">
                <a:latin typeface="+mn-lt"/>
              </a:rPr>
              <a:t>Для </a:t>
            </a:r>
            <a:r>
              <a:rPr lang="uk-UA" sz="2200" dirty="0">
                <a:latin typeface="+mn-lt"/>
              </a:rPr>
              <a:t>об'єктів </a:t>
            </a:r>
            <a:r>
              <a:rPr lang="en-GB" sz="2200" b="1" dirty="0" err="1">
                <a:latin typeface="+mn-lt"/>
              </a:rPr>
              <a:t>fstream</a:t>
            </a:r>
            <a:r>
              <a:rPr lang="en-GB" sz="2200" dirty="0">
                <a:latin typeface="+mn-lt"/>
              </a:rPr>
              <a:t> </a:t>
            </a:r>
            <a:r>
              <a:rPr lang="uk-UA" sz="2200" dirty="0">
                <a:latin typeface="+mn-lt"/>
              </a:rPr>
              <a:t>поєднуються режими </a:t>
            </a:r>
            <a:r>
              <a:rPr lang="en-GB" sz="2200" b="1" dirty="0" err="1">
                <a:solidFill>
                  <a:srgbClr val="0000CC"/>
                </a:solidFill>
                <a:latin typeface="+mn-lt"/>
              </a:rPr>
              <a:t>ios</a:t>
            </a:r>
            <a:r>
              <a:rPr lang="en-GB" sz="2200" b="1" dirty="0">
                <a:solidFill>
                  <a:srgbClr val="0000CC"/>
                </a:solidFill>
                <a:latin typeface="+mn-lt"/>
              </a:rPr>
              <a:t> :: out </a:t>
            </a:r>
            <a:r>
              <a:rPr lang="uk-UA" sz="2200" dirty="0">
                <a:latin typeface="+mn-lt"/>
              </a:rPr>
              <a:t>і </a:t>
            </a:r>
            <a:r>
              <a:rPr lang="en-GB" sz="2200" b="1" dirty="0" err="1">
                <a:solidFill>
                  <a:srgbClr val="0000CC"/>
                </a:solidFill>
                <a:latin typeface="+mn-lt"/>
              </a:rPr>
              <a:t>ios</a:t>
            </a:r>
            <a:r>
              <a:rPr lang="en-GB" sz="2200" b="1" dirty="0">
                <a:solidFill>
                  <a:srgbClr val="0000CC"/>
                </a:solidFill>
                <a:latin typeface="+mn-lt"/>
              </a:rPr>
              <a:t> :: in</a:t>
            </a:r>
            <a:r>
              <a:rPr lang="en-GB" sz="2200" dirty="0">
                <a:latin typeface="+mn-lt"/>
              </a:rPr>
              <a:t>.</a:t>
            </a:r>
            <a:endParaRPr lang="uk-UA" sz="2200" dirty="0">
              <a:latin typeface="+mn-lt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92790"/>
              </p:ext>
            </p:extLst>
          </p:nvPr>
        </p:nvGraphicFramePr>
        <p:xfrm>
          <a:off x="227348" y="1348690"/>
          <a:ext cx="11665296" cy="3718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0240"/>
                <a:gridCol w="95050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200" dirty="0" smtClean="0"/>
                        <a:t>Код режиму</a:t>
                      </a:r>
                      <a:endParaRPr lang="uk-UA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200" dirty="0" smtClean="0"/>
                        <a:t>Семантика режиму відкриття</a:t>
                      </a:r>
                      <a:endParaRPr lang="uk-UA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err="1" smtClean="0">
                          <a:latin typeface="+mn-lt"/>
                        </a:rPr>
                        <a:t>ios</a:t>
                      </a:r>
                      <a:r>
                        <a:rPr lang="en-GB" sz="2000" b="1" dirty="0" smtClean="0">
                          <a:latin typeface="+mn-lt"/>
                        </a:rPr>
                        <a:t> :: in: </a:t>
                      </a:r>
                      <a:endParaRPr lang="uk-UA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smtClean="0">
                          <a:latin typeface="+mn-lt"/>
                        </a:rPr>
                        <a:t>файл відкривається для введення (читання). Може бути встановлений тільки для об'єкта </a:t>
                      </a:r>
                      <a:r>
                        <a:rPr lang="en-GB" sz="2000" b="1" dirty="0" err="1" smtClean="0">
                          <a:latin typeface="+mn-lt"/>
                        </a:rPr>
                        <a:t>ifstream</a:t>
                      </a:r>
                      <a:r>
                        <a:rPr lang="en-GB" sz="2000" dirty="0" smtClean="0">
                          <a:latin typeface="+mn-lt"/>
                        </a:rPr>
                        <a:t> </a:t>
                      </a:r>
                      <a:r>
                        <a:rPr lang="uk-UA" sz="2000" dirty="0" smtClean="0">
                          <a:latin typeface="+mn-lt"/>
                        </a:rPr>
                        <a:t>або </a:t>
                      </a:r>
                      <a:r>
                        <a:rPr lang="en-GB" sz="2000" b="1" dirty="0" err="1" smtClean="0">
                          <a:latin typeface="+mn-lt"/>
                        </a:rPr>
                        <a:t>fstream</a:t>
                      </a:r>
                      <a:endParaRPr lang="uk-UA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err="1" smtClean="0">
                          <a:latin typeface="+mn-lt"/>
                        </a:rPr>
                        <a:t>ios</a:t>
                      </a:r>
                      <a:r>
                        <a:rPr lang="en-GB" sz="2000" b="1" dirty="0" smtClean="0">
                          <a:latin typeface="+mn-lt"/>
                        </a:rPr>
                        <a:t> :: out</a:t>
                      </a:r>
                      <a:endParaRPr lang="uk-UA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smtClean="0">
                          <a:latin typeface="+mn-lt"/>
                        </a:rPr>
                        <a:t>файл відкривається для виводу (запису). При цьому старі дані видаляються. Може бути встановлений тільки для об'єкта </a:t>
                      </a:r>
                      <a:r>
                        <a:rPr lang="en-GB" sz="2000" b="1" dirty="0" err="1" smtClean="0">
                          <a:latin typeface="+mn-lt"/>
                        </a:rPr>
                        <a:t>ofstream</a:t>
                      </a:r>
                      <a:r>
                        <a:rPr lang="en-GB" sz="2000" dirty="0" smtClean="0">
                          <a:latin typeface="+mn-lt"/>
                        </a:rPr>
                        <a:t> </a:t>
                      </a:r>
                      <a:r>
                        <a:rPr lang="uk-UA" sz="2000" dirty="0" smtClean="0">
                          <a:latin typeface="+mn-lt"/>
                        </a:rPr>
                        <a:t>або </a:t>
                      </a:r>
                      <a:r>
                        <a:rPr lang="en-GB" sz="2000" b="1" dirty="0" err="1" smtClean="0">
                          <a:latin typeface="+mn-lt"/>
                        </a:rPr>
                        <a:t>fstream</a:t>
                      </a:r>
                      <a:endParaRPr lang="uk-UA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err="1" smtClean="0">
                          <a:latin typeface="+mn-lt"/>
                        </a:rPr>
                        <a:t>ios</a:t>
                      </a:r>
                      <a:r>
                        <a:rPr lang="en-GB" sz="2000" b="1" dirty="0" smtClean="0">
                          <a:latin typeface="+mn-lt"/>
                        </a:rPr>
                        <a:t> :: app</a:t>
                      </a:r>
                      <a:endParaRPr lang="uk-UA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+mn-lt"/>
                        </a:rPr>
                        <a:t>файл відкривається для </a:t>
                      </a:r>
                      <a:r>
                        <a:rPr lang="uk-UA" sz="2000" dirty="0" err="1" smtClean="0">
                          <a:latin typeface="+mn-lt"/>
                        </a:rPr>
                        <a:t>дозаписування</a:t>
                      </a:r>
                      <a:r>
                        <a:rPr lang="uk-UA" sz="2000" dirty="0" smtClean="0">
                          <a:latin typeface="+mn-lt"/>
                        </a:rPr>
                        <a:t>. Старі дані не видаляються</a:t>
                      </a:r>
                      <a:endParaRPr lang="uk-U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err="1" smtClean="0">
                          <a:latin typeface="+mn-lt"/>
                        </a:rPr>
                        <a:t>ios</a:t>
                      </a:r>
                      <a:r>
                        <a:rPr lang="en-GB" sz="2000" b="1" dirty="0" smtClean="0">
                          <a:latin typeface="+mn-lt"/>
                        </a:rPr>
                        <a:t> :: ate</a:t>
                      </a:r>
                      <a:endParaRPr lang="uk-UA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smtClean="0">
                          <a:latin typeface="+mn-lt"/>
                        </a:rPr>
                        <a:t>після відкриття файлу переміщує покажчик в кінець файлу</a:t>
                      </a:r>
                      <a:endParaRPr lang="uk-U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err="1" smtClean="0">
                          <a:latin typeface="+mn-lt"/>
                        </a:rPr>
                        <a:t>ios</a:t>
                      </a:r>
                      <a:r>
                        <a:rPr lang="en-GB" sz="2000" b="1" dirty="0" smtClean="0">
                          <a:latin typeface="+mn-lt"/>
                        </a:rPr>
                        <a:t> :: </a:t>
                      </a:r>
                      <a:r>
                        <a:rPr lang="en-GB" sz="2000" b="1" dirty="0" err="1" smtClean="0">
                          <a:latin typeface="+mn-lt"/>
                        </a:rPr>
                        <a:t>trunc</a:t>
                      </a:r>
                      <a:endParaRPr lang="uk-UA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smtClean="0">
                          <a:latin typeface="+mn-lt"/>
                        </a:rPr>
                        <a:t>файл </a:t>
                      </a:r>
                      <a:r>
                        <a:rPr lang="uk-UA" sz="2000" dirty="0" err="1" smtClean="0">
                          <a:latin typeface="+mn-lt"/>
                        </a:rPr>
                        <a:t>усікається</a:t>
                      </a:r>
                      <a:r>
                        <a:rPr lang="uk-UA" sz="2000" dirty="0" smtClean="0">
                          <a:latin typeface="+mn-lt"/>
                        </a:rPr>
                        <a:t> при відкритті. Може бути встановлений, якщо також встановлено режим </a:t>
                      </a:r>
                      <a:r>
                        <a:rPr lang="en-GB" sz="2000" b="1" dirty="0" smtClean="0">
                          <a:latin typeface="+mn-lt"/>
                        </a:rPr>
                        <a:t>out</a:t>
                      </a:r>
                      <a:endParaRPr lang="uk-UA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err="1" smtClean="0">
                          <a:latin typeface="+mn-lt"/>
                        </a:rPr>
                        <a:t>ios</a:t>
                      </a:r>
                      <a:r>
                        <a:rPr lang="en-GB" sz="2000" b="1" dirty="0" smtClean="0">
                          <a:latin typeface="+mn-lt"/>
                        </a:rPr>
                        <a:t> :: binary</a:t>
                      </a:r>
                      <a:endParaRPr lang="uk-UA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smtClean="0">
                          <a:latin typeface="+mn-lt"/>
                        </a:rPr>
                        <a:t>файл відкривається в бінарному режимі</a:t>
                      </a:r>
                      <a:endParaRPr lang="uk-U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2504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19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  <a:latin typeface="+mn-lt"/>
              </a:rPr>
              <a:t>Відкриття файлів за допомогою конструкторів</a:t>
            </a:r>
            <a:endParaRPr 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95600" y="1052736"/>
            <a:ext cx="9217024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#include&lt;</a:t>
            </a:r>
            <a:r>
              <a:rPr lang="en-GB" sz="2400" b="1" dirty="0"/>
              <a:t> </a:t>
            </a:r>
            <a:r>
              <a:rPr lang="en-GB" sz="2400" b="1" dirty="0" err="1"/>
              <a:t>ifstream</a:t>
            </a:r>
            <a:r>
              <a:rPr lang="en-GB" sz="2400" b="1" dirty="0"/>
              <a:t> </a:t>
            </a:r>
            <a:r>
              <a:rPr lang="en-US" sz="2400" dirty="0" smtClean="0"/>
              <a:t>&gt;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#include&lt;</a:t>
            </a:r>
            <a:r>
              <a:rPr lang="en-GB" sz="2400" b="1" dirty="0"/>
              <a:t> </a:t>
            </a:r>
            <a:r>
              <a:rPr lang="en-GB" sz="2400" b="1" dirty="0" err="1" smtClean="0"/>
              <a:t>ofstream</a:t>
            </a:r>
            <a:r>
              <a:rPr lang="en-GB" sz="2400" b="1" dirty="0" smtClean="0"/>
              <a:t> </a:t>
            </a:r>
            <a:r>
              <a:rPr lang="en-US" sz="2400" dirty="0"/>
              <a:t>&gt;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#include&lt;</a:t>
            </a:r>
            <a:r>
              <a:rPr lang="en-GB" sz="2400" b="1" dirty="0"/>
              <a:t> </a:t>
            </a:r>
            <a:r>
              <a:rPr lang="en-GB" sz="2400" b="1" dirty="0" err="1" smtClean="0"/>
              <a:t>fstream</a:t>
            </a:r>
            <a:r>
              <a:rPr lang="en-GB" sz="2400" b="1" dirty="0" smtClean="0"/>
              <a:t> </a:t>
            </a:r>
            <a:r>
              <a:rPr lang="en-US" sz="2400" dirty="0"/>
              <a:t>&gt;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using namespace </a:t>
            </a:r>
            <a:r>
              <a:rPr lang="en-US" sz="2400" dirty="0" err="1" smtClean="0"/>
              <a:t>std</a:t>
            </a:r>
            <a:r>
              <a:rPr lang="en-US" sz="2400" dirty="0" smtClean="0"/>
              <a:t>;</a:t>
            </a:r>
          </a:p>
          <a:p>
            <a:pPr>
              <a:spcAft>
                <a:spcPts val="600"/>
              </a:spcAft>
            </a:pPr>
            <a:endParaRPr lang="uk-UA" sz="2400" dirty="0" smtClean="0"/>
          </a:p>
          <a:p>
            <a:pPr>
              <a:spcAft>
                <a:spcPts val="600"/>
              </a:spcAft>
            </a:pPr>
            <a:r>
              <a:rPr lang="en-GB" sz="2400" b="1" dirty="0" err="1" smtClean="0">
                <a:solidFill>
                  <a:srgbClr val="0000CC"/>
                </a:solidFill>
              </a:rPr>
              <a:t>ofstream</a:t>
            </a:r>
            <a:r>
              <a:rPr lang="en-GB" sz="2400" b="1" dirty="0" smtClean="0">
                <a:solidFill>
                  <a:srgbClr val="0000CC"/>
                </a:solidFill>
              </a:rPr>
              <a:t> </a:t>
            </a:r>
            <a:r>
              <a:rPr lang="en-GB" sz="2400" b="1" dirty="0">
                <a:solidFill>
                  <a:srgbClr val="0000CC"/>
                </a:solidFill>
              </a:rPr>
              <a:t>out("D:\\</a:t>
            </a:r>
            <a:r>
              <a:rPr lang="en-GB" sz="2400" b="1" dirty="0" smtClean="0">
                <a:solidFill>
                  <a:srgbClr val="0000CC"/>
                </a:solidFill>
              </a:rPr>
              <a:t>hello.txt“, </a:t>
            </a:r>
            <a:r>
              <a:rPr lang="en-GB" sz="2400" b="1" dirty="0" err="1" smtClean="0">
                <a:solidFill>
                  <a:srgbClr val="0000CC"/>
                </a:solidFill>
              </a:rPr>
              <a:t>ios</a:t>
            </a:r>
            <a:r>
              <a:rPr lang="en-GB" sz="2400" b="1" dirty="0" smtClean="0">
                <a:solidFill>
                  <a:srgbClr val="0000CC"/>
                </a:solidFill>
              </a:rPr>
              <a:t>::out);</a:t>
            </a:r>
            <a:endParaRPr lang="en-GB" sz="2400" b="1" dirty="0">
              <a:solidFill>
                <a:srgbClr val="0000CC"/>
              </a:solidFill>
            </a:endParaRPr>
          </a:p>
          <a:p>
            <a:pPr>
              <a:spcAft>
                <a:spcPts val="600"/>
              </a:spcAft>
            </a:pPr>
            <a:r>
              <a:rPr lang="en-GB" sz="2400" b="1" dirty="0" err="1" smtClean="0">
                <a:solidFill>
                  <a:srgbClr val="0000CC"/>
                </a:solidFill>
              </a:rPr>
              <a:t>ifstream</a:t>
            </a:r>
            <a:r>
              <a:rPr lang="en-GB" sz="2400" b="1" dirty="0" smtClean="0">
                <a:solidFill>
                  <a:srgbClr val="0000CC"/>
                </a:solidFill>
              </a:rPr>
              <a:t> </a:t>
            </a:r>
            <a:r>
              <a:rPr lang="uk-UA" sz="2400" b="1" dirty="0" smtClean="0">
                <a:solidFill>
                  <a:srgbClr val="0000CC"/>
                </a:solidFill>
              </a:rPr>
              <a:t>  </a:t>
            </a:r>
            <a:r>
              <a:rPr lang="en-GB" sz="2400" b="1" dirty="0" smtClean="0">
                <a:solidFill>
                  <a:srgbClr val="0000CC"/>
                </a:solidFill>
              </a:rPr>
              <a:t>in(“Myfile.txt“, </a:t>
            </a:r>
            <a:r>
              <a:rPr lang="uk-UA" sz="2400" b="1" dirty="0" smtClean="0">
                <a:solidFill>
                  <a:srgbClr val="0000CC"/>
                </a:solidFill>
              </a:rPr>
              <a:t>      </a:t>
            </a:r>
            <a:r>
              <a:rPr lang="en-GB" sz="2400" b="1" dirty="0" err="1" smtClean="0">
                <a:solidFill>
                  <a:srgbClr val="0000CC"/>
                </a:solidFill>
              </a:rPr>
              <a:t>ios</a:t>
            </a:r>
            <a:r>
              <a:rPr lang="en-GB" sz="2400" b="1" dirty="0" smtClean="0">
                <a:solidFill>
                  <a:srgbClr val="0000CC"/>
                </a:solidFill>
              </a:rPr>
              <a:t>::in);</a:t>
            </a:r>
            <a:endParaRPr lang="en-GB" sz="2400" b="1" dirty="0">
              <a:solidFill>
                <a:srgbClr val="0000CC"/>
              </a:solidFill>
            </a:endParaRPr>
          </a:p>
          <a:p>
            <a:pPr>
              <a:spcAft>
                <a:spcPts val="600"/>
              </a:spcAft>
            </a:pPr>
            <a:r>
              <a:rPr lang="en-GB" sz="2400" b="1" dirty="0" err="1" smtClean="0">
                <a:solidFill>
                  <a:srgbClr val="0000CC"/>
                </a:solidFill>
              </a:rPr>
              <a:t>fstream</a:t>
            </a:r>
            <a:r>
              <a:rPr lang="en-GB" sz="2400" b="1" dirty="0" smtClean="0">
                <a:solidFill>
                  <a:srgbClr val="0000CC"/>
                </a:solidFill>
              </a:rPr>
              <a:t> </a:t>
            </a:r>
            <a:r>
              <a:rPr lang="uk-UA" sz="2400" b="1" dirty="0" smtClean="0">
                <a:solidFill>
                  <a:srgbClr val="0000CC"/>
                </a:solidFill>
              </a:rPr>
              <a:t>   </a:t>
            </a:r>
            <a:r>
              <a:rPr lang="en-GB" sz="2400" b="1" dirty="0" smtClean="0">
                <a:solidFill>
                  <a:srgbClr val="0000CC"/>
                </a:solidFill>
              </a:rPr>
              <a:t>fs</a:t>
            </a:r>
            <a:r>
              <a:rPr lang="en-GB" sz="2400" b="1" dirty="0">
                <a:solidFill>
                  <a:srgbClr val="0000CC"/>
                </a:solidFill>
              </a:rPr>
              <a:t>("D:\\hello.txt", </a:t>
            </a:r>
            <a:r>
              <a:rPr lang="uk-UA" sz="2400" b="1" dirty="0" smtClean="0">
                <a:solidFill>
                  <a:srgbClr val="0000CC"/>
                </a:solidFill>
              </a:rPr>
              <a:t>   </a:t>
            </a:r>
            <a:r>
              <a:rPr lang="en-GB" sz="2400" b="1" dirty="0" err="1" smtClean="0">
                <a:solidFill>
                  <a:srgbClr val="0000CC"/>
                </a:solidFill>
              </a:rPr>
              <a:t>ios</a:t>
            </a:r>
            <a:r>
              <a:rPr lang="en-GB" sz="2400" b="1" dirty="0">
                <a:solidFill>
                  <a:srgbClr val="0000CC"/>
                </a:solidFill>
              </a:rPr>
              <a:t>::app)</a:t>
            </a:r>
            <a:r>
              <a:rPr lang="en-GB" sz="2400" dirty="0"/>
              <a:t>;</a:t>
            </a:r>
            <a:endParaRPr lang="uk-UA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83432" y="4941168"/>
            <a:ext cx="9419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rgbClr val="C00000"/>
                </a:solidFill>
                <a:latin typeface="+mn-lt"/>
              </a:rPr>
              <a:t>Оператор </a:t>
            </a:r>
            <a:r>
              <a:rPr lang="uk-UA" sz="3200" b="1" dirty="0" smtClean="0">
                <a:solidFill>
                  <a:srgbClr val="C00000"/>
                </a:solidFill>
                <a:latin typeface="+mn-lt"/>
              </a:rPr>
              <a:t>:: </a:t>
            </a:r>
            <a:r>
              <a:rPr lang="uk-UA" sz="2400" b="1" dirty="0" smtClean="0">
                <a:solidFill>
                  <a:srgbClr val="C00000"/>
                </a:solidFill>
                <a:latin typeface="+mn-lt"/>
              </a:rPr>
              <a:t>називається оператором розширення області видимості</a:t>
            </a:r>
            <a:endParaRPr lang="uk-UA" sz="24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3594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" y="1"/>
            <a:ext cx="1219199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sz="3500" b="1" dirty="0" smtClean="0">
                <a:solidFill>
                  <a:schemeClr val="bg1"/>
                </a:solidFill>
                <a:latin typeface="+mn-lt"/>
              </a:rPr>
              <a:t>Відкриття файлів класів потоків за допомогою методу </a:t>
            </a:r>
            <a:r>
              <a:rPr lang="en-US" sz="3500" b="1" dirty="0" smtClean="0">
                <a:solidFill>
                  <a:schemeClr val="bg1"/>
                </a:solidFill>
                <a:latin typeface="+mn-lt"/>
              </a:rPr>
              <a:t>open()</a:t>
            </a:r>
            <a:endParaRPr lang="ru-RU" sz="35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31504" y="817667"/>
            <a:ext cx="703878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indent="457200">
              <a:tabLst>
                <a:tab pos="180975" algn="l"/>
              </a:tabLst>
            </a:pPr>
            <a:r>
              <a:rPr lang="en-US" sz="2400" b="1" dirty="0">
                <a:solidFill>
                  <a:srgbClr val="0000CC"/>
                </a:solidFill>
                <a:latin typeface="+mn-lt"/>
              </a:rPr>
              <a:t>void open(</a:t>
            </a:r>
            <a:r>
              <a:rPr lang="en-US" sz="2400" b="1" dirty="0" err="1">
                <a:solidFill>
                  <a:srgbClr val="0000CC"/>
                </a:solidFill>
                <a:latin typeface="+mn-lt"/>
              </a:rPr>
              <a:t>const</a:t>
            </a:r>
            <a:r>
              <a:rPr lang="en-US" sz="2400" b="1" dirty="0">
                <a:solidFill>
                  <a:srgbClr val="0000CC"/>
                </a:solidFill>
                <a:latin typeface="+mn-lt"/>
              </a:rPr>
              <a:t> char *name, </a:t>
            </a:r>
            <a:r>
              <a:rPr lang="en-US" sz="2400" b="1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sz="24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+mn-lt"/>
              </a:rPr>
              <a:t>mode);</a:t>
            </a:r>
            <a:endParaRPr lang="ru-RU" sz="24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9376" y="1279332"/>
            <a:ext cx="102971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80975" algn="l"/>
              </a:tabLst>
            </a:pPr>
            <a:r>
              <a:rPr lang="ru-RU" sz="2200" dirty="0">
                <a:solidFill>
                  <a:srgbClr val="000000"/>
                </a:solidFill>
                <a:latin typeface="+mn-lt"/>
              </a:rPr>
              <a:t>Метод є членом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класів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200" b="1" dirty="0" err="1">
                <a:solidFill>
                  <a:srgbClr val="000000"/>
                </a:solidFill>
                <a:latin typeface="+mn-lt"/>
              </a:rPr>
              <a:t>fstream</a:t>
            </a:r>
            <a:r>
              <a:rPr lang="ru-RU" sz="2200" b="1" dirty="0">
                <a:solidFill>
                  <a:srgbClr val="000000"/>
                </a:solidFill>
                <a:latin typeface="+mn-lt"/>
              </a:rPr>
              <a:t>, </a:t>
            </a:r>
            <a:r>
              <a:rPr lang="ru-RU" sz="2200" b="1" dirty="0" err="1">
                <a:solidFill>
                  <a:srgbClr val="000000"/>
                </a:solidFill>
                <a:latin typeface="+mn-lt"/>
              </a:rPr>
              <a:t>fstreambase</a:t>
            </a:r>
            <a:r>
              <a:rPr lang="ru-RU" sz="2200" b="1" dirty="0">
                <a:solidFill>
                  <a:srgbClr val="000000"/>
                </a:solidFill>
                <a:latin typeface="+mn-lt"/>
              </a:rPr>
              <a:t>, </a:t>
            </a:r>
            <a:r>
              <a:rPr lang="ru-RU" sz="2200" b="1" dirty="0" err="1">
                <a:solidFill>
                  <a:srgbClr val="000000"/>
                </a:solidFill>
                <a:latin typeface="+mn-lt"/>
              </a:rPr>
              <a:t>ifstream</a:t>
            </a:r>
            <a:r>
              <a:rPr lang="ru-RU" sz="2200" b="1" dirty="0">
                <a:solidFill>
                  <a:srgbClr val="000000"/>
                </a:solidFill>
                <a:latin typeface="+mn-lt"/>
              </a:rPr>
              <a:t>, </a:t>
            </a:r>
            <a:r>
              <a:rPr lang="ru-RU" sz="2200" b="1" dirty="0" err="1" smtClean="0">
                <a:solidFill>
                  <a:srgbClr val="000000"/>
                </a:solidFill>
                <a:latin typeface="+mn-lt"/>
              </a:rPr>
              <a:t>ofstream</a:t>
            </a:r>
            <a:r>
              <a:rPr lang="ru-RU" sz="2200" b="1" dirty="0" smtClean="0">
                <a:solidFill>
                  <a:srgbClr val="000000"/>
                </a:solidFill>
                <a:latin typeface="+mn-lt"/>
              </a:rPr>
              <a:t>.</a:t>
            </a:r>
            <a:r>
              <a:rPr lang="ru-RU" sz="2200" b="1" dirty="0">
                <a:solidFill>
                  <a:srgbClr val="000000"/>
                </a:solidFill>
                <a:latin typeface="+mn-lt"/>
              </a:rPr>
              <a:t/>
            </a:r>
            <a:br>
              <a:rPr lang="ru-RU" sz="2200" b="1" dirty="0">
                <a:solidFill>
                  <a:srgbClr val="000000"/>
                </a:solidFill>
                <a:latin typeface="+mn-lt"/>
              </a:rPr>
            </a:br>
            <a:r>
              <a:rPr lang="ru-RU" sz="2200" b="1" dirty="0" smtClean="0">
                <a:solidFill>
                  <a:srgbClr val="000000"/>
                </a:solidFill>
                <a:latin typeface="+mn-lt"/>
              </a:rPr>
              <a:t>П</a:t>
            </a:r>
            <a:r>
              <a:rPr lang="ru-RU" sz="2200" dirty="0" smtClean="0">
                <a:solidFill>
                  <a:srgbClr val="000000"/>
                </a:solidFill>
                <a:latin typeface="+mn-lt"/>
              </a:rPr>
              <a:t>араметр </a:t>
            </a:r>
            <a:r>
              <a:rPr lang="en-US" sz="2000" b="1" dirty="0">
                <a:solidFill>
                  <a:srgbClr val="0000CC"/>
                </a:solidFill>
              </a:rPr>
              <a:t>name </a:t>
            </a:r>
            <a:r>
              <a:rPr lang="uk-UA" sz="2000" dirty="0" smtClean="0"/>
              <a:t>описує специфікацію файлу (</a:t>
            </a:r>
            <a:r>
              <a:rPr lang="uk-UA" sz="2000" dirty="0" err="1" smtClean="0"/>
              <a:t>ім</a:t>
            </a:r>
            <a:r>
              <a:rPr lang="en-US" sz="2000" dirty="0" smtClean="0"/>
              <a:t>’</a:t>
            </a:r>
            <a:r>
              <a:rPr lang="uk-UA" sz="2000" dirty="0" smtClean="0"/>
              <a:t>я</a:t>
            </a:r>
            <a:r>
              <a:rPr lang="ru-RU" sz="2000" dirty="0" smtClean="0"/>
              <a:t>  файлу та шлях до файлу</a:t>
            </a:r>
            <a:r>
              <a:rPr lang="uk-UA" sz="2000" dirty="0" smtClean="0"/>
              <a:t>).</a:t>
            </a:r>
          </a:p>
          <a:p>
            <a:pPr>
              <a:tabLst>
                <a:tab pos="180975" algn="l"/>
              </a:tabLst>
            </a:pPr>
            <a:r>
              <a:rPr lang="ru-RU" sz="2200" dirty="0" smtClean="0">
                <a:solidFill>
                  <a:srgbClr val="000000"/>
                </a:solidFill>
                <a:latin typeface="+mn-lt"/>
              </a:rPr>
              <a:t>Параметр </a:t>
            </a:r>
            <a:r>
              <a:rPr lang="ru-RU" sz="2200" b="1" dirty="0" err="1">
                <a:solidFill>
                  <a:srgbClr val="0000CC"/>
                </a:solidFill>
                <a:latin typeface="+mn-lt"/>
              </a:rPr>
              <a:t>mode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описує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режими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uk-UA" sz="2200" dirty="0" smtClean="0">
                <a:solidFill>
                  <a:srgbClr val="000000"/>
                </a:solidFill>
                <a:latin typeface="+mn-lt"/>
              </a:rPr>
              <a:t>відкриття</a:t>
            </a:r>
            <a:r>
              <a:rPr lang="ru-RU" sz="2200" dirty="0" smtClean="0">
                <a:solidFill>
                  <a:srgbClr val="000000"/>
                </a:solidFill>
                <a:latin typeface="+mn-lt"/>
              </a:rPr>
              <a:t>,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які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визначені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в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класі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+mn-lt"/>
              </a:rPr>
              <a:t>ios</a:t>
            </a:r>
            <a:r>
              <a:rPr lang="ru-RU" sz="2200" dirty="0">
                <a:solidFill>
                  <a:srgbClr val="000000"/>
                </a:solidFill>
                <a:latin typeface="+mn-lt"/>
              </a:rPr>
              <a:t>: </a:t>
            </a:r>
            <a:r>
              <a:rPr lang="ru-RU" sz="2200" b="1" dirty="0">
                <a:solidFill>
                  <a:srgbClr val="000000"/>
                </a:solidFill>
                <a:latin typeface="+mn-lt"/>
              </a:rPr>
              <a:t>  </a:t>
            </a:r>
            <a:endParaRPr lang="ru-RU" sz="2200" b="1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018735"/>
              </p:ext>
            </p:extLst>
          </p:nvPr>
        </p:nvGraphicFramePr>
        <p:xfrm>
          <a:off x="191344" y="2780928"/>
          <a:ext cx="11665296" cy="3688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0240"/>
                <a:gridCol w="95050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/>
                        <a:t>Код режиму</a:t>
                      </a:r>
                      <a:endParaRPr lang="uk-U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/>
                        <a:t>Семантика режиму відкриття</a:t>
                      </a:r>
                      <a:endParaRPr lang="uk-U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err="1" smtClean="0">
                          <a:latin typeface="+mn-lt"/>
                        </a:rPr>
                        <a:t>ios</a:t>
                      </a:r>
                      <a:r>
                        <a:rPr lang="en-GB" sz="2000" b="1" dirty="0" smtClean="0">
                          <a:latin typeface="+mn-lt"/>
                        </a:rPr>
                        <a:t> :: in: </a:t>
                      </a:r>
                      <a:endParaRPr lang="uk-UA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smtClean="0">
                          <a:latin typeface="+mn-lt"/>
                        </a:rPr>
                        <a:t>файл відкривається для введення (читання). Може бути встановлений тільки для об'єкта </a:t>
                      </a:r>
                      <a:r>
                        <a:rPr lang="en-GB" sz="2000" b="1" dirty="0" err="1" smtClean="0">
                          <a:latin typeface="+mn-lt"/>
                        </a:rPr>
                        <a:t>ifstream</a:t>
                      </a:r>
                      <a:r>
                        <a:rPr lang="en-GB" sz="2000" dirty="0" smtClean="0">
                          <a:latin typeface="+mn-lt"/>
                        </a:rPr>
                        <a:t> </a:t>
                      </a:r>
                      <a:r>
                        <a:rPr lang="uk-UA" sz="2000" dirty="0" smtClean="0">
                          <a:latin typeface="+mn-lt"/>
                        </a:rPr>
                        <a:t>або </a:t>
                      </a:r>
                      <a:r>
                        <a:rPr lang="en-GB" sz="2000" b="1" dirty="0" err="1" smtClean="0">
                          <a:latin typeface="+mn-lt"/>
                        </a:rPr>
                        <a:t>fstream</a:t>
                      </a:r>
                      <a:endParaRPr lang="uk-UA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err="1" smtClean="0">
                          <a:latin typeface="+mn-lt"/>
                        </a:rPr>
                        <a:t>ios</a:t>
                      </a:r>
                      <a:r>
                        <a:rPr lang="en-GB" sz="2000" b="1" dirty="0" smtClean="0">
                          <a:latin typeface="+mn-lt"/>
                        </a:rPr>
                        <a:t> :: out</a:t>
                      </a:r>
                      <a:endParaRPr lang="uk-UA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smtClean="0">
                          <a:latin typeface="+mn-lt"/>
                        </a:rPr>
                        <a:t>файл відкривається для виводу (запису). При цьому старі дані видаляються. Може бути встановлений тільки для об'єкта </a:t>
                      </a:r>
                      <a:r>
                        <a:rPr lang="en-GB" sz="2000" b="1" dirty="0" err="1" smtClean="0">
                          <a:latin typeface="+mn-lt"/>
                        </a:rPr>
                        <a:t>ofstream</a:t>
                      </a:r>
                      <a:r>
                        <a:rPr lang="en-GB" sz="2000" dirty="0" smtClean="0">
                          <a:latin typeface="+mn-lt"/>
                        </a:rPr>
                        <a:t> </a:t>
                      </a:r>
                      <a:r>
                        <a:rPr lang="uk-UA" sz="2000" dirty="0" smtClean="0">
                          <a:latin typeface="+mn-lt"/>
                        </a:rPr>
                        <a:t>або </a:t>
                      </a:r>
                      <a:r>
                        <a:rPr lang="en-GB" sz="2000" b="1" dirty="0" err="1" smtClean="0">
                          <a:latin typeface="+mn-lt"/>
                        </a:rPr>
                        <a:t>fstream</a:t>
                      </a:r>
                      <a:endParaRPr lang="uk-UA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err="1" smtClean="0">
                          <a:latin typeface="+mn-lt"/>
                        </a:rPr>
                        <a:t>ios</a:t>
                      </a:r>
                      <a:r>
                        <a:rPr lang="en-GB" sz="2000" b="1" dirty="0" smtClean="0">
                          <a:latin typeface="+mn-lt"/>
                        </a:rPr>
                        <a:t> :: app</a:t>
                      </a:r>
                      <a:endParaRPr lang="uk-UA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+mn-lt"/>
                        </a:rPr>
                        <a:t>файл відкривається для </a:t>
                      </a:r>
                      <a:r>
                        <a:rPr lang="uk-UA" sz="2000" dirty="0" err="1" smtClean="0">
                          <a:latin typeface="+mn-lt"/>
                        </a:rPr>
                        <a:t>дозаписування</a:t>
                      </a:r>
                      <a:r>
                        <a:rPr lang="uk-UA" sz="2000" dirty="0" smtClean="0">
                          <a:latin typeface="+mn-lt"/>
                        </a:rPr>
                        <a:t>. Старі дані не видаляються</a:t>
                      </a:r>
                      <a:endParaRPr lang="uk-U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err="1" smtClean="0">
                          <a:latin typeface="+mn-lt"/>
                        </a:rPr>
                        <a:t>ios</a:t>
                      </a:r>
                      <a:r>
                        <a:rPr lang="en-GB" sz="2000" b="1" dirty="0" smtClean="0">
                          <a:latin typeface="+mn-lt"/>
                        </a:rPr>
                        <a:t> :: ate</a:t>
                      </a:r>
                      <a:endParaRPr lang="uk-UA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smtClean="0">
                          <a:latin typeface="+mn-lt"/>
                        </a:rPr>
                        <a:t>після відкриття файлу переміщує покажчик в кінець файлу</a:t>
                      </a:r>
                      <a:endParaRPr lang="uk-U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err="1" smtClean="0">
                          <a:latin typeface="+mn-lt"/>
                        </a:rPr>
                        <a:t>ios</a:t>
                      </a:r>
                      <a:r>
                        <a:rPr lang="en-GB" sz="2000" b="1" dirty="0" smtClean="0">
                          <a:latin typeface="+mn-lt"/>
                        </a:rPr>
                        <a:t> :: </a:t>
                      </a:r>
                      <a:r>
                        <a:rPr lang="en-GB" sz="2000" b="1" dirty="0" err="1" smtClean="0">
                          <a:latin typeface="+mn-lt"/>
                        </a:rPr>
                        <a:t>trunc</a:t>
                      </a:r>
                      <a:endParaRPr lang="uk-UA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smtClean="0">
                          <a:latin typeface="+mn-lt"/>
                        </a:rPr>
                        <a:t>файл </a:t>
                      </a:r>
                      <a:r>
                        <a:rPr lang="uk-UA" sz="2000" dirty="0" err="1" smtClean="0">
                          <a:latin typeface="+mn-lt"/>
                        </a:rPr>
                        <a:t>усікається</a:t>
                      </a:r>
                      <a:r>
                        <a:rPr lang="uk-UA" sz="2000" dirty="0" smtClean="0">
                          <a:latin typeface="+mn-lt"/>
                        </a:rPr>
                        <a:t> при відкритті. Може бути встановлений, якщо також встановлено режим </a:t>
                      </a:r>
                      <a:r>
                        <a:rPr lang="en-GB" sz="2000" b="1" dirty="0" smtClean="0">
                          <a:latin typeface="+mn-lt"/>
                        </a:rPr>
                        <a:t>out</a:t>
                      </a:r>
                      <a:endParaRPr lang="uk-UA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err="1" smtClean="0">
                          <a:latin typeface="+mn-lt"/>
                        </a:rPr>
                        <a:t>ios</a:t>
                      </a:r>
                      <a:r>
                        <a:rPr lang="en-GB" sz="2000" b="1" dirty="0" smtClean="0">
                          <a:latin typeface="+mn-lt"/>
                        </a:rPr>
                        <a:t> :: binary</a:t>
                      </a:r>
                      <a:endParaRPr lang="uk-UA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smtClean="0">
                          <a:latin typeface="+mn-lt"/>
                        </a:rPr>
                        <a:t>файл відкривається в бінарному режимі</a:t>
                      </a:r>
                      <a:endParaRPr lang="uk-U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043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" y="1"/>
            <a:ext cx="1219199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sz="3500" b="1" dirty="0" smtClean="0">
                <a:solidFill>
                  <a:schemeClr val="bg1"/>
                </a:solidFill>
                <a:latin typeface="+mn-lt"/>
              </a:rPr>
              <a:t>Синтаксис виклику методів в класах потоків</a:t>
            </a:r>
            <a:endParaRPr lang="ru-RU" sz="35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" y="980728"/>
            <a:ext cx="121919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dirty="0" smtClean="0">
                <a:latin typeface="+mn-lt"/>
              </a:rPr>
              <a:t>Для виклику методу класу потрібно створити об</a:t>
            </a:r>
            <a:r>
              <a:rPr lang="en-US" sz="2200" dirty="0" smtClean="0">
                <a:latin typeface="+mn-lt"/>
              </a:rPr>
              <a:t>’</a:t>
            </a:r>
            <a:r>
              <a:rPr lang="uk-UA" sz="2200" dirty="0" err="1" smtClean="0">
                <a:latin typeface="+mn-lt"/>
              </a:rPr>
              <a:t>єкт</a:t>
            </a:r>
            <a:r>
              <a:rPr lang="uk-UA" sz="2200" dirty="0" smtClean="0">
                <a:latin typeface="+mn-lt"/>
              </a:rPr>
              <a:t>, потім звернутися до методу через оператор «Крапка». </a:t>
            </a:r>
          </a:p>
          <a:p>
            <a:r>
              <a:rPr lang="uk-UA" sz="2200" dirty="0" smtClean="0">
                <a:latin typeface="+mn-lt"/>
              </a:rPr>
              <a:t>Таким чином, створюється </a:t>
            </a:r>
            <a:r>
              <a:rPr lang="uk-UA" sz="2200" b="1" dirty="0" smtClean="0">
                <a:latin typeface="+mn-lt"/>
              </a:rPr>
              <a:t>складене </a:t>
            </a:r>
            <a:r>
              <a:rPr lang="uk-UA" sz="2200" b="1" dirty="0" err="1" smtClean="0">
                <a:latin typeface="+mn-lt"/>
              </a:rPr>
              <a:t>ім</a:t>
            </a:r>
            <a:r>
              <a:rPr lang="en-US" sz="2200" b="1" dirty="0" smtClean="0">
                <a:latin typeface="+mn-lt"/>
              </a:rPr>
              <a:t>’</a:t>
            </a:r>
            <a:r>
              <a:rPr lang="uk-UA" sz="2200" b="1" dirty="0" smtClean="0">
                <a:latin typeface="+mn-lt"/>
              </a:rPr>
              <a:t>я</a:t>
            </a:r>
            <a:r>
              <a:rPr lang="uk-UA" sz="2200" dirty="0" smtClean="0">
                <a:latin typeface="+mn-lt"/>
              </a:rPr>
              <a:t>: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27648" y="2174920"/>
            <a:ext cx="5226046" cy="46166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uk-UA" sz="2400" dirty="0" err="1" smtClean="0">
                <a:solidFill>
                  <a:srgbClr val="0000CC"/>
                </a:solidFill>
                <a:latin typeface="+mn-lt"/>
              </a:rPr>
              <a:t>Ім</a:t>
            </a:r>
            <a:r>
              <a:rPr lang="en-US" sz="2400" dirty="0" smtClean="0">
                <a:solidFill>
                  <a:srgbClr val="0000CC"/>
                </a:solidFill>
                <a:latin typeface="+mn-lt"/>
              </a:rPr>
              <a:t>’</a:t>
            </a:r>
            <a:r>
              <a:rPr lang="uk-UA" sz="2400" dirty="0" err="1" smtClean="0">
                <a:solidFill>
                  <a:srgbClr val="0000CC"/>
                </a:solidFill>
                <a:latin typeface="+mn-lt"/>
              </a:rPr>
              <a:t>я_об</a:t>
            </a:r>
            <a:r>
              <a:rPr lang="en-US" sz="2400" dirty="0">
                <a:solidFill>
                  <a:srgbClr val="0000CC"/>
                </a:solidFill>
                <a:latin typeface="+mn-lt"/>
              </a:rPr>
              <a:t>’</a:t>
            </a:r>
            <a:r>
              <a:rPr lang="uk-UA" sz="2400" dirty="0" err="1" smtClean="0">
                <a:solidFill>
                  <a:srgbClr val="0000CC"/>
                </a:solidFill>
                <a:latin typeface="+mn-lt"/>
              </a:rPr>
              <a:t>єкту</a:t>
            </a:r>
            <a:r>
              <a:rPr lang="uk-UA" sz="2400" dirty="0" smtClean="0">
                <a:solidFill>
                  <a:srgbClr val="0000CC"/>
                </a:solidFill>
                <a:latin typeface="+mn-lt"/>
              </a:rPr>
              <a:t>. </a:t>
            </a:r>
            <a:r>
              <a:rPr lang="uk-UA" sz="2400" dirty="0" err="1">
                <a:solidFill>
                  <a:srgbClr val="0000CC"/>
                </a:solidFill>
                <a:latin typeface="+mn-lt"/>
              </a:rPr>
              <a:t>Ім</a:t>
            </a:r>
            <a:r>
              <a:rPr lang="en-US" sz="2400" dirty="0">
                <a:solidFill>
                  <a:srgbClr val="0000CC"/>
                </a:solidFill>
                <a:latin typeface="+mn-lt"/>
              </a:rPr>
              <a:t>’</a:t>
            </a:r>
            <a:r>
              <a:rPr lang="uk-UA" sz="2400" dirty="0" err="1" smtClean="0">
                <a:solidFill>
                  <a:srgbClr val="0000CC"/>
                </a:solidFill>
                <a:latin typeface="+mn-lt"/>
              </a:rPr>
              <a:t>я_методу</a:t>
            </a:r>
            <a:r>
              <a:rPr lang="uk-UA" sz="2400" dirty="0" smtClean="0">
                <a:solidFill>
                  <a:srgbClr val="0000CC"/>
                </a:solidFill>
                <a:latin typeface="+mn-lt"/>
              </a:rPr>
              <a:t>(аргументи)</a:t>
            </a:r>
            <a:r>
              <a:rPr lang="en-US" sz="2400" dirty="0" smtClean="0">
                <a:solidFill>
                  <a:srgbClr val="0000CC"/>
                </a:solidFill>
                <a:latin typeface="+mn-lt"/>
              </a:rPr>
              <a:t>;</a:t>
            </a:r>
            <a:r>
              <a:rPr lang="uk-UA" sz="2400" dirty="0" smtClean="0">
                <a:solidFill>
                  <a:srgbClr val="0000CC"/>
                </a:solidFill>
                <a:latin typeface="+mn-lt"/>
              </a:rPr>
              <a:t> </a:t>
            </a:r>
            <a:endParaRPr lang="uk-UA" sz="24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31504" y="3284984"/>
            <a:ext cx="97599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 smtClean="0">
                <a:latin typeface="+mn-lt"/>
              </a:rPr>
              <a:t>ofstream</a:t>
            </a:r>
            <a:r>
              <a:rPr lang="en-GB" sz="2400" dirty="0" smtClean="0">
                <a:latin typeface="+mn-lt"/>
              </a:rPr>
              <a:t> </a:t>
            </a:r>
            <a:r>
              <a:rPr lang="en-GB" sz="2400" dirty="0">
                <a:latin typeface="+mn-lt"/>
              </a:rPr>
              <a:t>out;         </a:t>
            </a:r>
            <a:r>
              <a:rPr lang="uk-UA" sz="2400" dirty="0" smtClean="0">
                <a:latin typeface="+mn-lt"/>
              </a:rPr>
              <a:t>	</a:t>
            </a:r>
            <a:r>
              <a:rPr lang="en-GB" sz="2400" dirty="0" smtClean="0">
                <a:latin typeface="+mn-lt"/>
              </a:rPr>
              <a:t> </a:t>
            </a:r>
            <a:r>
              <a:rPr lang="uk-UA" sz="2400" dirty="0" smtClean="0">
                <a:latin typeface="+mn-lt"/>
              </a:rPr>
              <a:t>	</a:t>
            </a:r>
            <a:r>
              <a:rPr lang="en-GB" sz="2400" dirty="0" smtClean="0">
                <a:solidFill>
                  <a:srgbClr val="009900"/>
                </a:solidFill>
                <a:latin typeface="+mn-lt"/>
              </a:rPr>
              <a:t>// </a:t>
            </a:r>
            <a:r>
              <a:rPr lang="uk-UA" sz="2400" dirty="0" smtClean="0">
                <a:solidFill>
                  <a:srgbClr val="009900"/>
                </a:solidFill>
                <a:latin typeface="+mn-lt"/>
              </a:rPr>
              <a:t>оголошення потоку для запису</a:t>
            </a:r>
          </a:p>
          <a:p>
            <a:r>
              <a:rPr lang="en-GB" sz="2400" dirty="0" err="1" smtClean="0">
                <a:latin typeface="+mn-lt"/>
              </a:rPr>
              <a:t>out.open</a:t>
            </a:r>
            <a:r>
              <a:rPr lang="en-GB" sz="2400" dirty="0" smtClean="0">
                <a:latin typeface="+mn-lt"/>
              </a:rPr>
              <a:t>(</a:t>
            </a:r>
            <a:r>
              <a:rPr lang="en-GB" sz="2400" dirty="0" smtClean="0">
                <a:solidFill>
                  <a:srgbClr val="C00000"/>
                </a:solidFill>
                <a:latin typeface="+mn-lt"/>
              </a:rPr>
              <a:t>"D:\\hello.txt"</a:t>
            </a:r>
            <a:r>
              <a:rPr lang="en-GB" sz="2400" dirty="0" smtClean="0">
                <a:latin typeface="+mn-lt"/>
              </a:rPr>
              <a:t>); </a:t>
            </a:r>
            <a:r>
              <a:rPr lang="uk-UA" sz="2400" dirty="0" smtClean="0">
                <a:latin typeface="+mn-lt"/>
              </a:rPr>
              <a:t>	 </a:t>
            </a:r>
            <a:r>
              <a:rPr lang="en-GB" sz="2400" dirty="0" smtClean="0">
                <a:solidFill>
                  <a:srgbClr val="009900"/>
                </a:solidFill>
                <a:latin typeface="+mn-lt"/>
              </a:rPr>
              <a:t>// </a:t>
            </a:r>
            <a:r>
              <a:rPr lang="uk-UA" sz="2400" dirty="0" smtClean="0">
                <a:solidFill>
                  <a:srgbClr val="009900"/>
                </a:solidFill>
                <a:latin typeface="+mn-lt"/>
              </a:rPr>
              <a:t>відкриття файлу для запису</a:t>
            </a:r>
          </a:p>
          <a:p>
            <a:r>
              <a:rPr lang="en-US" sz="2400" dirty="0" err="1" smtClean="0">
                <a:latin typeface="+mn-lt"/>
              </a:rPr>
              <a:t>Ifstream</a:t>
            </a:r>
            <a:r>
              <a:rPr lang="en-US" sz="2400" dirty="0" smtClean="0">
                <a:latin typeface="+mn-lt"/>
              </a:rPr>
              <a:t> in;</a:t>
            </a:r>
            <a:r>
              <a:rPr lang="en-GB" sz="2400" dirty="0" smtClean="0">
                <a:latin typeface="+mn-lt"/>
              </a:rPr>
              <a:t> </a:t>
            </a:r>
            <a:r>
              <a:rPr lang="uk-UA" sz="2400" dirty="0" smtClean="0">
                <a:latin typeface="+mn-lt"/>
              </a:rPr>
              <a:t>		  	</a:t>
            </a:r>
            <a:r>
              <a:rPr lang="en-GB" sz="2400" dirty="0" smtClean="0">
                <a:solidFill>
                  <a:srgbClr val="009900"/>
                </a:solidFill>
                <a:latin typeface="+mn-lt"/>
              </a:rPr>
              <a:t>// </a:t>
            </a:r>
            <a:r>
              <a:rPr lang="uk-UA" sz="2400" dirty="0">
                <a:solidFill>
                  <a:srgbClr val="009900"/>
                </a:solidFill>
                <a:latin typeface="+mn-lt"/>
              </a:rPr>
              <a:t>оголошення потоку </a:t>
            </a:r>
            <a:r>
              <a:rPr lang="uk-UA" sz="2400" dirty="0" smtClean="0">
                <a:solidFill>
                  <a:srgbClr val="009900"/>
                </a:solidFill>
                <a:latin typeface="+mn-lt"/>
              </a:rPr>
              <a:t>для читання</a:t>
            </a:r>
            <a:endParaRPr lang="en-US" sz="2400" dirty="0" smtClean="0">
              <a:solidFill>
                <a:srgbClr val="009900"/>
              </a:solidFill>
              <a:latin typeface="+mn-lt"/>
            </a:endParaRPr>
          </a:p>
          <a:p>
            <a:r>
              <a:rPr lang="en-US" sz="2400" dirty="0" err="1" smtClean="0">
                <a:latin typeface="+mn-lt"/>
              </a:rPr>
              <a:t>in.open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+mn-lt"/>
              </a:rPr>
              <a:t>“D:\\myfile.txt”</a:t>
            </a:r>
            <a:r>
              <a:rPr lang="en-US" sz="2400" dirty="0" smtClean="0">
                <a:latin typeface="+mn-lt"/>
              </a:rPr>
              <a:t>)</a:t>
            </a:r>
            <a:r>
              <a:rPr lang="uk-UA" sz="2400" dirty="0" smtClean="0">
                <a:latin typeface="+mn-lt"/>
              </a:rPr>
              <a:t>;        </a:t>
            </a:r>
            <a:r>
              <a:rPr lang="en-GB" sz="2400" dirty="0" smtClean="0">
                <a:solidFill>
                  <a:srgbClr val="009900"/>
                </a:solidFill>
                <a:latin typeface="+mn-lt"/>
              </a:rPr>
              <a:t>// </a:t>
            </a:r>
            <a:r>
              <a:rPr lang="uk-UA" sz="2400" dirty="0">
                <a:solidFill>
                  <a:srgbClr val="009900"/>
                </a:solidFill>
                <a:latin typeface="+mn-lt"/>
              </a:rPr>
              <a:t>відкриття файлу для </a:t>
            </a:r>
            <a:r>
              <a:rPr lang="uk-UA" sz="2400" dirty="0" smtClean="0">
                <a:solidFill>
                  <a:srgbClr val="009900"/>
                </a:solidFill>
                <a:latin typeface="+mn-lt"/>
              </a:rPr>
              <a:t>читання</a:t>
            </a:r>
          </a:p>
          <a:p>
            <a:r>
              <a:rPr lang="en-GB" sz="2400" dirty="0" err="1">
                <a:latin typeface="+mn-lt"/>
              </a:rPr>
              <a:t>fstream</a:t>
            </a:r>
            <a:r>
              <a:rPr lang="en-GB" sz="2400" dirty="0">
                <a:latin typeface="+mn-lt"/>
              </a:rPr>
              <a:t> fs</a:t>
            </a:r>
            <a:r>
              <a:rPr lang="en-GB" sz="2400" dirty="0" smtClean="0">
                <a:latin typeface="+mn-lt"/>
              </a:rPr>
              <a:t>;</a:t>
            </a:r>
            <a:r>
              <a:rPr lang="uk-UA" sz="2400" dirty="0">
                <a:latin typeface="+mn-lt"/>
              </a:rPr>
              <a:t> </a:t>
            </a:r>
            <a:r>
              <a:rPr lang="uk-UA" sz="2400" dirty="0" smtClean="0">
                <a:latin typeface="+mn-lt"/>
              </a:rPr>
              <a:t>		 	 </a:t>
            </a:r>
            <a:r>
              <a:rPr lang="uk-UA" sz="2400" dirty="0" smtClean="0">
                <a:solidFill>
                  <a:srgbClr val="009900"/>
                </a:solidFill>
                <a:latin typeface="+mn-lt"/>
              </a:rPr>
              <a:t>// </a:t>
            </a:r>
            <a:r>
              <a:rPr lang="uk-UA" sz="2400" dirty="0">
                <a:solidFill>
                  <a:srgbClr val="009900"/>
                </a:solidFill>
                <a:latin typeface="+mn-lt"/>
              </a:rPr>
              <a:t>оголошення потоку </a:t>
            </a:r>
            <a:r>
              <a:rPr lang="uk-UA" sz="2400" dirty="0" smtClean="0">
                <a:solidFill>
                  <a:srgbClr val="009900"/>
                </a:solidFill>
                <a:latin typeface="+mn-lt"/>
              </a:rPr>
              <a:t>для читання-запису</a:t>
            </a:r>
            <a:endParaRPr lang="uk-UA" sz="2400" dirty="0">
              <a:solidFill>
                <a:srgbClr val="009900"/>
              </a:solidFill>
              <a:latin typeface="+mn-lt"/>
            </a:endParaRPr>
          </a:p>
          <a:p>
            <a:r>
              <a:rPr lang="en-GB" sz="2400" dirty="0" err="1" smtClean="0">
                <a:latin typeface="+mn-lt"/>
              </a:rPr>
              <a:t>fs.open</a:t>
            </a:r>
            <a:r>
              <a:rPr lang="en-GB" sz="2400" dirty="0" smtClean="0">
                <a:latin typeface="+mn-lt"/>
              </a:rPr>
              <a:t>(</a:t>
            </a:r>
            <a:r>
              <a:rPr lang="en-GB" sz="2400" dirty="0" smtClean="0">
                <a:solidFill>
                  <a:srgbClr val="C00000"/>
                </a:solidFill>
                <a:latin typeface="+mn-lt"/>
              </a:rPr>
              <a:t>“list.txt"</a:t>
            </a:r>
            <a:r>
              <a:rPr lang="en-GB" sz="2400" dirty="0" smtClean="0">
                <a:latin typeface="+mn-lt"/>
              </a:rPr>
              <a:t>);</a:t>
            </a:r>
            <a:r>
              <a:rPr lang="uk-UA" sz="2400" dirty="0" smtClean="0">
                <a:latin typeface="+mn-lt"/>
              </a:rPr>
              <a:t>          </a:t>
            </a:r>
            <a:r>
              <a:rPr lang="en-US" sz="2400" dirty="0" smtClean="0">
                <a:latin typeface="+mn-lt"/>
              </a:rPr>
              <a:t>	</a:t>
            </a:r>
            <a:r>
              <a:rPr lang="uk-UA" sz="2400" dirty="0" smtClean="0">
                <a:solidFill>
                  <a:srgbClr val="009900"/>
                </a:solidFill>
                <a:latin typeface="+mn-lt"/>
              </a:rPr>
              <a:t>// відкриття файлу </a:t>
            </a:r>
            <a:r>
              <a:rPr lang="uk-UA" sz="2400" dirty="0">
                <a:solidFill>
                  <a:srgbClr val="009900"/>
                </a:solidFill>
                <a:latin typeface="+mn-lt"/>
              </a:rPr>
              <a:t>для </a:t>
            </a:r>
            <a:r>
              <a:rPr lang="uk-UA" sz="2400" dirty="0" smtClean="0">
                <a:solidFill>
                  <a:srgbClr val="009900"/>
                </a:solidFill>
                <a:latin typeface="+mn-lt"/>
              </a:rPr>
              <a:t>читання-запису</a:t>
            </a:r>
            <a:endParaRPr lang="uk-UA" sz="2400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19736" y="2776118"/>
            <a:ext cx="4442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Приклади відкриття файлів</a:t>
            </a:r>
            <a:endParaRPr lang="uk-UA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7368" y="5780042"/>
            <a:ext cx="523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Закриття файлів методом </a:t>
            </a:r>
            <a:r>
              <a:rPr lang="en-US" sz="2400" b="1" dirty="0" smtClean="0"/>
              <a:t>close()</a:t>
            </a:r>
            <a:endParaRPr lang="uk-UA" sz="2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080517" y="5781605"/>
            <a:ext cx="4459875" cy="46166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uk-UA" sz="2400" dirty="0" err="1" smtClean="0">
                <a:solidFill>
                  <a:srgbClr val="0000CC"/>
                </a:solidFill>
                <a:latin typeface="+mn-lt"/>
              </a:rPr>
              <a:t>Ім</a:t>
            </a:r>
            <a:r>
              <a:rPr lang="en-US" sz="2400" dirty="0" smtClean="0">
                <a:solidFill>
                  <a:srgbClr val="0000CC"/>
                </a:solidFill>
                <a:latin typeface="+mn-lt"/>
              </a:rPr>
              <a:t>’</a:t>
            </a:r>
            <a:r>
              <a:rPr lang="uk-UA" sz="2400" dirty="0" err="1" smtClean="0">
                <a:solidFill>
                  <a:srgbClr val="0000CC"/>
                </a:solidFill>
                <a:latin typeface="+mn-lt"/>
              </a:rPr>
              <a:t>я_файлової_змінної</a:t>
            </a:r>
            <a:r>
              <a:rPr lang="uk-UA" sz="2400" dirty="0" smtClean="0">
                <a:solidFill>
                  <a:srgbClr val="0000CC"/>
                </a:solidFill>
                <a:latin typeface="+mn-lt"/>
              </a:rPr>
              <a:t>. </a:t>
            </a:r>
            <a:r>
              <a:rPr lang="en-US" sz="2400" b="1" dirty="0" smtClean="0">
                <a:solidFill>
                  <a:srgbClr val="0000CC"/>
                </a:solidFill>
                <a:latin typeface="+mn-lt"/>
              </a:rPr>
              <a:t>close</a:t>
            </a:r>
            <a:r>
              <a:rPr lang="en-US" sz="2400" dirty="0" smtClean="0">
                <a:solidFill>
                  <a:srgbClr val="0000CC"/>
                </a:solidFill>
                <a:latin typeface="+mn-lt"/>
              </a:rPr>
              <a:t>();</a:t>
            </a:r>
            <a:r>
              <a:rPr lang="uk-UA" sz="2400" dirty="0" smtClean="0">
                <a:solidFill>
                  <a:srgbClr val="0000CC"/>
                </a:solidFill>
                <a:latin typeface="+mn-lt"/>
              </a:rPr>
              <a:t> </a:t>
            </a:r>
            <a:endParaRPr lang="uk-UA" sz="2400" dirty="0">
              <a:solidFill>
                <a:srgbClr val="0000C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11267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" y="1"/>
            <a:ext cx="121919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  <a:latin typeface="+mn-lt"/>
              </a:rPr>
              <a:t>Запис у файл класів потоків</a:t>
            </a:r>
            <a:endParaRPr 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1343" y="1052736"/>
            <a:ext cx="12000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+mn-lt"/>
              </a:rPr>
              <a:t>Для </a:t>
            </a:r>
            <a:r>
              <a:rPr lang="ru-RU" sz="2000" dirty="0" err="1" smtClean="0">
                <a:latin typeface="+mn-lt"/>
              </a:rPr>
              <a:t>запис</a:t>
            </a:r>
            <a:r>
              <a:rPr lang="uk-UA" sz="2000" dirty="0" smtClean="0">
                <a:latin typeface="+mn-lt"/>
              </a:rPr>
              <a:t>у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в файл к </a:t>
            </a:r>
            <a:r>
              <a:rPr lang="ru-RU" sz="2000" dirty="0" smtClean="0">
                <a:latin typeface="+mn-lt"/>
              </a:rPr>
              <a:t>об</a:t>
            </a:r>
            <a:r>
              <a:rPr lang="en-US" sz="2000" dirty="0" smtClean="0">
                <a:latin typeface="+mn-lt"/>
              </a:rPr>
              <a:t>’</a:t>
            </a:r>
            <a:r>
              <a:rPr lang="uk-UA" sz="2000" dirty="0" smtClean="0">
                <a:latin typeface="+mn-lt"/>
              </a:rPr>
              <a:t>є</a:t>
            </a:r>
            <a:r>
              <a:rPr lang="ru-RU" sz="2000" dirty="0" err="1" smtClean="0">
                <a:latin typeface="+mn-lt"/>
              </a:rPr>
              <a:t>кту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ofstream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або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fstream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застосовується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оператор &lt;&lt; </a:t>
            </a:r>
            <a:r>
              <a:rPr lang="ru-RU" sz="2000" dirty="0" smtClean="0">
                <a:latin typeface="+mn-lt"/>
              </a:rPr>
              <a:t>(як і </a:t>
            </a:r>
            <a:r>
              <a:rPr lang="ru-RU" sz="2000" dirty="0">
                <a:latin typeface="+mn-lt"/>
              </a:rPr>
              <a:t>при </a:t>
            </a:r>
            <a:r>
              <a:rPr lang="ru-RU" sz="2000" dirty="0" err="1" smtClean="0">
                <a:latin typeface="+mn-lt"/>
              </a:rPr>
              <a:t>виведенні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на консоль):</a:t>
            </a:r>
            <a:endParaRPr lang="uk-UA" sz="2000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1343" y="1556792"/>
            <a:ext cx="6624736" cy="440120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808080"/>
                </a:solidFill>
                <a:latin typeface="+mn-lt"/>
              </a:rPr>
              <a:t>#include</a:t>
            </a:r>
            <a:r>
              <a:rPr lang="en-GB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000" dirty="0">
                <a:solidFill>
                  <a:srgbClr val="A31515"/>
                </a:solidFill>
                <a:latin typeface="+mn-lt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+mn-lt"/>
              </a:rPr>
              <a:t>iostream</a:t>
            </a:r>
            <a:r>
              <a:rPr lang="en-GB" sz="2000" dirty="0">
                <a:solidFill>
                  <a:srgbClr val="A31515"/>
                </a:solidFill>
                <a:latin typeface="+mn-lt"/>
              </a:rPr>
              <a:t>&gt;</a:t>
            </a:r>
            <a:endParaRPr lang="en-GB" sz="2000" dirty="0">
              <a:solidFill>
                <a:srgbClr val="000000"/>
              </a:solidFill>
              <a:latin typeface="+mn-lt"/>
            </a:endParaRPr>
          </a:p>
          <a:p>
            <a:r>
              <a:rPr lang="en-GB" sz="2000" dirty="0">
                <a:solidFill>
                  <a:srgbClr val="808080"/>
                </a:solidFill>
                <a:latin typeface="+mn-lt"/>
              </a:rPr>
              <a:t>#include</a:t>
            </a:r>
            <a:r>
              <a:rPr lang="en-GB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000" dirty="0">
                <a:solidFill>
                  <a:srgbClr val="A31515"/>
                </a:solidFill>
                <a:latin typeface="+mn-lt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+mn-lt"/>
              </a:rPr>
              <a:t>fstream</a:t>
            </a:r>
            <a:r>
              <a:rPr lang="en-GB" sz="2000" dirty="0">
                <a:solidFill>
                  <a:srgbClr val="A31515"/>
                </a:solidFill>
                <a:latin typeface="+mn-lt"/>
              </a:rPr>
              <a:t>&gt;</a:t>
            </a:r>
            <a:endParaRPr lang="en-GB" sz="2000" dirty="0">
              <a:solidFill>
                <a:srgbClr val="000000"/>
              </a:solidFill>
              <a:latin typeface="+mn-lt"/>
            </a:endParaRPr>
          </a:p>
          <a:p>
            <a:endParaRPr lang="uk-UA" sz="2000" dirty="0">
              <a:solidFill>
                <a:srgbClr val="000000"/>
              </a:solidFill>
              <a:latin typeface="+mn-lt"/>
            </a:endParaRPr>
          </a:p>
          <a:p>
            <a:r>
              <a:rPr lang="en-GB" sz="2000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+mn-lt"/>
              </a:rPr>
              <a:t> main()</a:t>
            </a:r>
          </a:p>
          <a:p>
            <a:r>
              <a:rPr lang="uk-UA" sz="2000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lang="ru-RU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+mn-lt"/>
              </a:rPr>
              <a:t>   </a:t>
            </a:r>
            <a:r>
              <a:rPr lang="ru-RU" sz="2000" dirty="0" err="1" smtClean="0">
                <a:solidFill>
                  <a:srgbClr val="000000"/>
                </a:solidFill>
                <a:latin typeface="+mn-lt"/>
              </a:rPr>
              <a:t>std</a:t>
            </a:r>
            <a:r>
              <a:rPr lang="ru-RU" sz="2000" dirty="0">
                <a:solidFill>
                  <a:srgbClr val="000000"/>
                </a:solidFill>
                <a:latin typeface="+mn-lt"/>
              </a:rPr>
              <a:t>::</a:t>
            </a:r>
            <a:r>
              <a:rPr lang="ru-RU" sz="2000" dirty="0" err="1">
                <a:solidFill>
                  <a:srgbClr val="2B91AF"/>
                </a:solidFill>
                <a:latin typeface="+mn-lt"/>
              </a:rPr>
              <a:t>ofstream</a:t>
            </a:r>
            <a:r>
              <a:rPr lang="ru-RU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+mn-lt"/>
              </a:rPr>
              <a:t>out</a:t>
            </a:r>
            <a:r>
              <a:rPr lang="ru-RU" sz="2000" dirty="0">
                <a:solidFill>
                  <a:srgbClr val="000000"/>
                </a:solidFill>
                <a:latin typeface="+mn-lt"/>
              </a:rPr>
              <a:t>;          </a:t>
            </a:r>
            <a:r>
              <a:rPr lang="ru-RU" sz="2000" dirty="0">
                <a:solidFill>
                  <a:srgbClr val="008000"/>
                </a:solidFill>
                <a:latin typeface="+mn-lt"/>
              </a:rPr>
              <a:t>// </a:t>
            </a:r>
            <a:r>
              <a:rPr lang="ru-RU" sz="2000" dirty="0" err="1" smtClean="0">
                <a:solidFill>
                  <a:srgbClr val="008000"/>
                </a:solidFill>
                <a:latin typeface="+mn-lt"/>
              </a:rPr>
              <a:t>потік</a:t>
            </a:r>
            <a:r>
              <a:rPr lang="ru-RU" sz="2000" dirty="0" smtClean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8000"/>
                </a:solidFill>
                <a:latin typeface="+mn-lt"/>
              </a:rPr>
              <a:t>для </a:t>
            </a:r>
            <a:r>
              <a:rPr lang="ru-RU" sz="2000" dirty="0" err="1" smtClean="0">
                <a:solidFill>
                  <a:srgbClr val="008000"/>
                </a:solidFill>
                <a:latin typeface="+mn-lt"/>
              </a:rPr>
              <a:t>запису</a:t>
            </a:r>
            <a:endParaRPr lang="ru-RU" sz="2000" dirty="0">
              <a:solidFill>
                <a:srgbClr val="000000"/>
              </a:solidFill>
              <a:latin typeface="+mn-lt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+mn-lt"/>
              </a:rPr>
              <a:t>    </a:t>
            </a:r>
            <a:r>
              <a:rPr lang="ru-RU" sz="2000" dirty="0" err="1" smtClean="0">
                <a:solidFill>
                  <a:srgbClr val="000000"/>
                </a:solidFill>
                <a:latin typeface="+mn-lt"/>
              </a:rPr>
              <a:t>out.open</a:t>
            </a:r>
            <a:r>
              <a:rPr lang="ru-RU" sz="2000" dirty="0">
                <a:solidFill>
                  <a:srgbClr val="000000"/>
                </a:solidFill>
                <a:latin typeface="+mn-lt"/>
              </a:rPr>
              <a:t>(</a:t>
            </a:r>
            <a:r>
              <a:rPr lang="ru-RU" sz="2000" dirty="0">
                <a:solidFill>
                  <a:srgbClr val="A31515"/>
                </a:solidFill>
                <a:latin typeface="+mn-lt"/>
              </a:rPr>
              <a:t>"D:\\hello.txt"</a:t>
            </a:r>
            <a:r>
              <a:rPr lang="ru-RU" sz="2000" dirty="0">
                <a:solidFill>
                  <a:srgbClr val="000000"/>
                </a:solidFill>
                <a:latin typeface="+mn-lt"/>
              </a:rPr>
              <a:t>); </a:t>
            </a:r>
            <a:r>
              <a:rPr lang="ru-RU" sz="2000" dirty="0">
                <a:solidFill>
                  <a:srgbClr val="008000"/>
                </a:solidFill>
                <a:latin typeface="+mn-lt"/>
              </a:rPr>
              <a:t>// </a:t>
            </a:r>
            <a:r>
              <a:rPr lang="ru-RU" sz="2000" dirty="0" err="1" smtClean="0">
                <a:solidFill>
                  <a:srgbClr val="008000"/>
                </a:solidFill>
                <a:latin typeface="+mn-lt"/>
              </a:rPr>
              <a:t>відкриття</a:t>
            </a:r>
            <a:r>
              <a:rPr lang="ru-RU" sz="2000" dirty="0" smtClean="0">
                <a:solidFill>
                  <a:srgbClr val="008000"/>
                </a:solidFill>
                <a:latin typeface="+mn-lt"/>
              </a:rPr>
              <a:t> файлу </a:t>
            </a:r>
            <a:r>
              <a:rPr lang="ru-RU" sz="2000" dirty="0">
                <a:solidFill>
                  <a:srgbClr val="008000"/>
                </a:solidFill>
                <a:latin typeface="+mn-lt"/>
              </a:rPr>
              <a:t>для </a:t>
            </a:r>
            <a:r>
              <a:rPr lang="ru-RU" sz="2000" dirty="0" err="1" smtClean="0">
                <a:solidFill>
                  <a:srgbClr val="008000"/>
                </a:solidFill>
                <a:latin typeface="+mn-lt"/>
              </a:rPr>
              <a:t>запису</a:t>
            </a:r>
            <a:endParaRPr lang="ru-RU" sz="2000" dirty="0">
              <a:solidFill>
                <a:srgbClr val="000000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FF"/>
                </a:solidFill>
                <a:latin typeface="+mn-lt"/>
              </a:rPr>
              <a:t>     </a:t>
            </a:r>
            <a:r>
              <a:rPr lang="en-GB" sz="2000" dirty="0" smtClean="0">
                <a:solidFill>
                  <a:srgbClr val="0000FF"/>
                </a:solidFill>
                <a:latin typeface="+mn-lt"/>
              </a:rPr>
              <a:t>if</a:t>
            </a:r>
            <a:r>
              <a:rPr lang="en-GB" sz="20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+mn-lt"/>
              </a:rPr>
              <a:t>out.is_open</a:t>
            </a:r>
            <a:r>
              <a:rPr lang="en-GB" sz="2000" dirty="0">
                <a:solidFill>
                  <a:srgbClr val="000000"/>
                </a:solidFill>
                <a:latin typeface="+mn-lt"/>
              </a:rPr>
              <a:t>())</a:t>
            </a:r>
          </a:p>
          <a:p>
            <a:r>
              <a:rPr lang="uk-UA" sz="2000" dirty="0" smtClean="0">
                <a:solidFill>
                  <a:srgbClr val="000000"/>
                </a:solidFill>
                <a:latin typeface="+mn-lt"/>
              </a:rPr>
              <a:t>     {</a:t>
            </a:r>
            <a:endParaRPr lang="uk-UA" sz="2000" dirty="0">
              <a:solidFill>
                <a:srgbClr val="000000"/>
              </a:solidFill>
              <a:latin typeface="+mn-lt"/>
            </a:endParaRPr>
          </a:p>
          <a:p>
            <a:r>
              <a:rPr lang="uk-UA" sz="2000" b="1" dirty="0" smtClean="0">
                <a:solidFill>
                  <a:srgbClr val="000000"/>
                </a:solidFill>
                <a:latin typeface="+mn-lt"/>
              </a:rPr>
              <a:t>         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out </a:t>
            </a:r>
            <a:r>
              <a:rPr lang="en-US" sz="2000" b="1" dirty="0">
                <a:solidFill>
                  <a:srgbClr val="008080"/>
                </a:solidFill>
                <a:latin typeface="+mn-lt"/>
              </a:rPr>
              <a:t>&lt;&lt;</a:t>
            </a:r>
            <a:r>
              <a:rPr lang="en-US" sz="20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A31515"/>
                </a:solidFill>
                <a:latin typeface="+mn-lt"/>
              </a:rPr>
              <a:t>"Hello World!"</a:t>
            </a:r>
            <a:r>
              <a:rPr lang="en-US" sz="20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+mn-lt"/>
              </a:rPr>
              <a:t>&lt;&lt;</a:t>
            </a:r>
            <a:r>
              <a:rPr lang="en-US" sz="20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+mn-lt"/>
              </a:rPr>
              <a:t>std</a:t>
            </a:r>
            <a:r>
              <a:rPr lang="en-US" sz="2000" b="1" dirty="0">
                <a:solidFill>
                  <a:srgbClr val="000000"/>
                </a:solidFill>
                <a:latin typeface="+mn-lt"/>
              </a:rPr>
              <a:t>::</a:t>
            </a:r>
            <a:r>
              <a:rPr lang="en-US" sz="2000" b="1" dirty="0" err="1">
                <a:solidFill>
                  <a:srgbClr val="000000"/>
                </a:solidFill>
                <a:latin typeface="+mn-lt"/>
              </a:rPr>
              <a:t>endl</a:t>
            </a:r>
            <a:r>
              <a:rPr lang="en-US" sz="2000" b="1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r>
              <a:rPr lang="uk-UA" sz="2000" dirty="0" smtClean="0">
                <a:solidFill>
                  <a:srgbClr val="000000"/>
                </a:solidFill>
                <a:latin typeface="+mn-lt"/>
              </a:rPr>
              <a:t>      }</a:t>
            </a:r>
            <a:endParaRPr lang="uk-UA" sz="2000" dirty="0">
              <a:solidFill>
                <a:srgbClr val="000000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+mn-lt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::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+mn-lt"/>
              </a:rPr>
              <a:t>"End of program"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::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r>
              <a:rPr lang="uk-UA" sz="2000" dirty="0" smtClean="0">
                <a:solidFill>
                  <a:srgbClr val="0000FF"/>
                </a:solidFill>
                <a:latin typeface="+mn-lt"/>
              </a:rPr>
              <a:t>      </a:t>
            </a:r>
            <a:r>
              <a:rPr lang="en-GB" sz="2000" dirty="0" smtClean="0">
                <a:solidFill>
                  <a:srgbClr val="0000FF"/>
                </a:solidFill>
                <a:latin typeface="+mn-lt"/>
              </a:rPr>
              <a:t>return</a:t>
            </a:r>
            <a:r>
              <a:rPr lang="en-GB" sz="20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+mn-lt"/>
              </a:rPr>
              <a:t>0;</a:t>
            </a:r>
          </a:p>
          <a:p>
            <a:r>
              <a:rPr lang="uk-UA" sz="2000" dirty="0">
                <a:solidFill>
                  <a:srgbClr val="000000"/>
                </a:solidFill>
                <a:latin typeface="+mn-lt"/>
              </a:rPr>
              <a:t>}</a:t>
            </a:r>
            <a:endParaRPr lang="uk-UA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0096" y="1674584"/>
            <a:ext cx="5040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Якщо файл існує, то він заново перезаписується, старий вміст </a:t>
            </a:r>
            <a:r>
              <a:rPr lang="uk-UA" dirty="0" err="1" smtClean="0"/>
              <a:t>знащується</a:t>
            </a:r>
            <a:r>
              <a:rPr lang="uk-UA" dirty="0" smtClean="0"/>
              <a:t>.</a:t>
            </a:r>
          </a:p>
          <a:p>
            <a:r>
              <a:rPr lang="uk-UA" dirty="0" err="1" smtClean="0"/>
              <a:t>Дозаписування</a:t>
            </a:r>
            <a:r>
              <a:rPr lang="uk-UA" dirty="0" smtClean="0"/>
              <a:t> файлу відбувається тільки в кінець файлу з використання режиму </a:t>
            </a:r>
            <a:r>
              <a:rPr lang="en-GB" b="1" dirty="0" err="1"/>
              <a:t>ios</a:t>
            </a:r>
            <a:r>
              <a:rPr lang="en-GB" b="1" dirty="0"/>
              <a:t>::app</a:t>
            </a:r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974633" y="3409147"/>
            <a:ext cx="5217365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::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out(</a:t>
            </a:r>
            <a:r>
              <a:rPr lang="en-US" sz="2000" dirty="0">
                <a:solidFill>
                  <a:srgbClr val="A31515"/>
                </a:solidFill>
                <a:latin typeface="Calibri" panose="020F0502020204030204" pitchFamily="34" charset="0"/>
              </a:rPr>
              <a:t>"D:\\hello.txt"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std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::</a:t>
            </a: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ios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::app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GB" sz="2000" dirty="0">
                <a:solidFill>
                  <a:srgbClr val="0000FF"/>
                </a:solidFill>
                <a:latin typeface="Calibri" panose="020F0502020204030204" pitchFamily="34" charset="0"/>
              </a:rPr>
              <a:t>if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out.is_open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())</a:t>
            </a:r>
          </a:p>
          <a:p>
            <a:r>
              <a:rPr lang="uk-UA" sz="20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out &lt;&lt; </a:t>
            </a:r>
            <a:r>
              <a:rPr lang="en-US" sz="2000" b="1" dirty="0">
                <a:solidFill>
                  <a:srgbClr val="A31515"/>
                </a:solidFill>
                <a:latin typeface="Calibri" panose="020F0502020204030204" pitchFamily="34" charset="0"/>
              </a:rPr>
              <a:t>"Welcome to CPP"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&lt;&lt; </a:t>
            </a: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std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::</a:t>
            </a: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uk-UA" sz="20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out.close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  <a:endParaRPr lang="uk-UA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606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" y="1"/>
            <a:ext cx="121919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  <a:latin typeface="+mn-lt"/>
              </a:rPr>
              <a:t>Читання з файлу класів потоків</a:t>
            </a:r>
            <a:endParaRPr 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3352" y="980728"/>
            <a:ext cx="11449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+mn-lt"/>
              </a:rPr>
              <a:t>Для  </a:t>
            </a:r>
            <a:r>
              <a:rPr lang="ru-RU" sz="2000" dirty="0" err="1" smtClean="0">
                <a:solidFill>
                  <a:srgbClr val="000000"/>
                </a:solidFill>
                <a:latin typeface="+mn-lt"/>
              </a:rPr>
              <a:t>читання</a:t>
            </a:r>
            <a:r>
              <a:rPr lang="ru-RU" sz="20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  <a:latin typeface="+mn-lt"/>
              </a:rPr>
              <a:t>даних</a:t>
            </a:r>
            <a:r>
              <a:rPr lang="ru-RU" sz="2000" dirty="0" smtClean="0">
                <a:solidFill>
                  <a:srgbClr val="000000"/>
                </a:solidFill>
                <a:latin typeface="+mn-lt"/>
              </a:rPr>
              <a:t> з файлу </a:t>
            </a:r>
            <a:r>
              <a:rPr lang="ru-RU" sz="2000" dirty="0">
                <a:solidFill>
                  <a:srgbClr val="000000"/>
                </a:solidFill>
                <a:latin typeface="+mn-lt"/>
              </a:rPr>
              <a:t>для </a:t>
            </a:r>
            <a:r>
              <a:rPr lang="ru-RU" sz="2000" dirty="0" smtClean="0">
                <a:solidFill>
                  <a:srgbClr val="000000"/>
                </a:solidFill>
                <a:latin typeface="+mn-lt"/>
              </a:rPr>
              <a:t>об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’</a:t>
            </a:r>
            <a:r>
              <a:rPr lang="uk-UA" sz="2000" dirty="0" smtClean="0">
                <a:solidFill>
                  <a:srgbClr val="000000"/>
                </a:solidFill>
                <a:latin typeface="+mn-lt"/>
              </a:rPr>
              <a:t>є</a:t>
            </a:r>
            <a:r>
              <a:rPr lang="ru-RU" sz="2000" dirty="0" err="1" smtClean="0">
                <a:solidFill>
                  <a:srgbClr val="000000"/>
                </a:solidFill>
                <a:latin typeface="+mn-lt"/>
              </a:rPr>
              <a:t>ктів</a:t>
            </a:r>
            <a:r>
              <a:rPr lang="ru-RU" sz="20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000" b="1" dirty="0" err="1">
                <a:solidFill>
                  <a:srgbClr val="000000"/>
                </a:solidFill>
                <a:latin typeface="+mn-lt"/>
              </a:rPr>
              <a:t>ifstream</a:t>
            </a:r>
            <a:r>
              <a:rPr lang="ru-RU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+mn-lt"/>
              </a:rPr>
              <a:t>та </a:t>
            </a:r>
            <a:r>
              <a:rPr lang="ru-RU" sz="2000" b="1" dirty="0" err="1">
                <a:solidFill>
                  <a:srgbClr val="000000"/>
                </a:solidFill>
                <a:latin typeface="+mn-lt"/>
              </a:rPr>
              <a:t>fstream</a:t>
            </a:r>
            <a:r>
              <a:rPr lang="ru-RU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  <a:latin typeface="+mn-lt"/>
              </a:rPr>
              <a:t>може</a:t>
            </a:r>
            <a:r>
              <a:rPr lang="ru-RU" sz="20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  <a:latin typeface="+mn-lt"/>
              </a:rPr>
              <a:t>застосовуватися</a:t>
            </a:r>
            <a:r>
              <a:rPr lang="ru-RU" sz="20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+mn-lt"/>
              </a:rPr>
              <a:t>оператор &gt;&gt; (</a:t>
            </a:r>
            <a:r>
              <a:rPr lang="ru-RU" sz="2000" dirty="0" smtClean="0">
                <a:solidFill>
                  <a:srgbClr val="000000"/>
                </a:solidFill>
                <a:latin typeface="+mn-lt"/>
              </a:rPr>
              <a:t>так само як і </a:t>
            </a:r>
            <a:r>
              <a:rPr lang="ru-RU" sz="2000" dirty="0">
                <a:solidFill>
                  <a:srgbClr val="000000"/>
                </a:solidFill>
                <a:latin typeface="+mn-lt"/>
              </a:rPr>
              <a:t>при </a:t>
            </a:r>
            <a:r>
              <a:rPr lang="ru-RU" sz="2000" dirty="0" err="1" smtClean="0">
                <a:solidFill>
                  <a:srgbClr val="000000"/>
                </a:solidFill>
                <a:latin typeface="+mn-lt"/>
              </a:rPr>
              <a:t>читанні</a:t>
            </a:r>
            <a:r>
              <a:rPr lang="ru-RU" sz="2000" dirty="0" smtClean="0">
                <a:solidFill>
                  <a:srgbClr val="000000"/>
                </a:solidFill>
                <a:latin typeface="+mn-lt"/>
              </a:rPr>
              <a:t> з </a:t>
            </a:r>
            <a:r>
              <a:rPr lang="ru-RU" sz="2000" dirty="0" err="1" smtClean="0">
                <a:solidFill>
                  <a:srgbClr val="000000"/>
                </a:solidFill>
                <a:latin typeface="+mn-lt"/>
              </a:rPr>
              <a:t>консолі</a:t>
            </a:r>
            <a:r>
              <a:rPr lang="ru-RU" sz="2000" dirty="0" smtClean="0">
                <a:solidFill>
                  <a:srgbClr val="000000"/>
                </a:solidFill>
                <a:latin typeface="+mn-lt"/>
              </a:rPr>
              <a:t>):</a:t>
            </a:r>
            <a:endParaRPr lang="uk-UA" sz="20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75520" y="1844824"/>
            <a:ext cx="7272808" cy="440120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808080"/>
                </a:solidFill>
                <a:latin typeface="+mn-lt"/>
              </a:rPr>
              <a:t>#include</a:t>
            </a:r>
            <a:r>
              <a:rPr lang="en-GB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000" dirty="0">
                <a:solidFill>
                  <a:srgbClr val="A31515"/>
                </a:solidFill>
                <a:latin typeface="+mn-lt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+mn-lt"/>
              </a:rPr>
              <a:t>iostream</a:t>
            </a:r>
            <a:r>
              <a:rPr lang="en-GB" sz="2000" dirty="0">
                <a:solidFill>
                  <a:srgbClr val="A31515"/>
                </a:solidFill>
                <a:latin typeface="+mn-lt"/>
              </a:rPr>
              <a:t>&gt;</a:t>
            </a:r>
            <a:endParaRPr lang="en-GB" sz="2000" dirty="0">
              <a:solidFill>
                <a:srgbClr val="000000"/>
              </a:solidFill>
              <a:latin typeface="+mn-lt"/>
            </a:endParaRPr>
          </a:p>
          <a:p>
            <a:r>
              <a:rPr lang="en-GB" sz="2000" dirty="0">
                <a:solidFill>
                  <a:srgbClr val="808080"/>
                </a:solidFill>
                <a:latin typeface="+mn-lt"/>
              </a:rPr>
              <a:t>#include</a:t>
            </a:r>
            <a:r>
              <a:rPr lang="en-GB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000" dirty="0">
                <a:solidFill>
                  <a:srgbClr val="A31515"/>
                </a:solidFill>
                <a:latin typeface="+mn-lt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+mn-lt"/>
              </a:rPr>
              <a:t>fstream</a:t>
            </a:r>
            <a:r>
              <a:rPr lang="en-GB" sz="2000" dirty="0">
                <a:solidFill>
                  <a:srgbClr val="A31515"/>
                </a:solidFill>
                <a:latin typeface="+mn-lt"/>
              </a:rPr>
              <a:t>&gt;</a:t>
            </a:r>
            <a:endParaRPr lang="en-GB" sz="2000" dirty="0">
              <a:solidFill>
                <a:srgbClr val="000000"/>
              </a:solidFill>
              <a:latin typeface="+mn-lt"/>
            </a:endParaRPr>
          </a:p>
          <a:p>
            <a:endParaRPr lang="uk-UA" sz="2000" dirty="0">
              <a:solidFill>
                <a:srgbClr val="000000"/>
              </a:solidFill>
              <a:latin typeface="+mn-lt"/>
            </a:endParaRPr>
          </a:p>
          <a:p>
            <a:r>
              <a:rPr lang="en-GB" sz="2000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+mn-lt"/>
              </a:rPr>
              <a:t> main()</a:t>
            </a:r>
          </a:p>
          <a:p>
            <a:r>
              <a:rPr lang="uk-UA" sz="2000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lang="ru-RU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+mn-lt"/>
              </a:rPr>
              <a:t>   </a:t>
            </a:r>
            <a:r>
              <a:rPr lang="ru-RU" sz="2000" dirty="0" err="1" smtClean="0">
                <a:solidFill>
                  <a:srgbClr val="000000"/>
                </a:solidFill>
                <a:latin typeface="+mn-lt"/>
              </a:rPr>
              <a:t>std</a:t>
            </a:r>
            <a:r>
              <a:rPr lang="ru-RU" sz="2000" dirty="0" smtClean="0">
                <a:solidFill>
                  <a:srgbClr val="000000"/>
                </a:solidFill>
                <a:latin typeface="+mn-lt"/>
              </a:rPr>
              <a:t>::</a:t>
            </a:r>
            <a:r>
              <a:rPr lang="en-US" sz="2000" dirty="0" err="1" smtClean="0">
                <a:solidFill>
                  <a:srgbClr val="2B91AF"/>
                </a:solidFill>
                <a:latin typeface="+mn-lt"/>
              </a:rPr>
              <a:t>i</a:t>
            </a:r>
            <a:r>
              <a:rPr lang="ru-RU" sz="2000" dirty="0" err="1" smtClean="0">
                <a:solidFill>
                  <a:srgbClr val="2B91AF"/>
                </a:solidFill>
                <a:latin typeface="+mn-lt"/>
              </a:rPr>
              <a:t>fstream</a:t>
            </a:r>
            <a:r>
              <a:rPr lang="ru-RU" sz="20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in</a:t>
            </a:r>
            <a:r>
              <a:rPr lang="ru-RU" sz="2000" dirty="0" smtClean="0">
                <a:solidFill>
                  <a:srgbClr val="000000"/>
                </a:solidFill>
                <a:latin typeface="+mn-lt"/>
              </a:rPr>
              <a:t>;          </a:t>
            </a:r>
            <a:r>
              <a:rPr lang="ru-RU" sz="2000" dirty="0">
                <a:solidFill>
                  <a:srgbClr val="008000"/>
                </a:solidFill>
                <a:latin typeface="+mn-lt"/>
              </a:rPr>
              <a:t>// </a:t>
            </a:r>
            <a:r>
              <a:rPr lang="ru-RU" sz="2000" dirty="0" err="1" smtClean="0">
                <a:solidFill>
                  <a:srgbClr val="008000"/>
                </a:solidFill>
                <a:latin typeface="+mn-lt"/>
              </a:rPr>
              <a:t>потік</a:t>
            </a:r>
            <a:r>
              <a:rPr lang="ru-RU" sz="2000" dirty="0" smtClean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8000"/>
                </a:solidFill>
                <a:latin typeface="+mn-lt"/>
              </a:rPr>
              <a:t>для </a:t>
            </a:r>
            <a:r>
              <a:rPr lang="ru-RU" sz="2000" dirty="0" err="1" smtClean="0">
                <a:solidFill>
                  <a:srgbClr val="008000"/>
                </a:solidFill>
                <a:latin typeface="+mn-lt"/>
              </a:rPr>
              <a:t>запису</a:t>
            </a:r>
            <a:endParaRPr lang="ru-RU" sz="2000" dirty="0">
              <a:solidFill>
                <a:srgbClr val="000000"/>
              </a:solidFill>
              <a:latin typeface="+mn-lt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in</a:t>
            </a:r>
            <a:r>
              <a:rPr lang="ru-RU" sz="2000" dirty="0" smtClean="0">
                <a:solidFill>
                  <a:srgbClr val="000000"/>
                </a:solidFill>
                <a:latin typeface="+mn-lt"/>
              </a:rPr>
              <a:t>.</a:t>
            </a:r>
            <a:r>
              <a:rPr lang="ru-RU" sz="2000" dirty="0" err="1" smtClean="0">
                <a:solidFill>
                  <a:srgbClr val="000000"/>
                </a:solidFill>
                <a:latin typeface="+mn-lt"/>
              </a:rPr>
              <a:t>open</a:t>
            </a:r>
            <a:r>
              <a:rPr lang="ru-RU" sz="2000" dirty="0">
                <a:solidFill>
                  <a:srgbClr val="000000"/>
                </a:solidFill>
                <a:latin typeface="+mn-lt"/>
              </a:rPr>
              <a:t>(</a:t>
            </a:r>
            <a:r>
              <a:rPr lang="ru-RU" sz="2000" dirty="0">
                <a:solidFill>
                  <a:srgbClr val="A31515"/>
                </a:solidFill>
                <a:latin typeface="+mn-lt"/>
              </a:rPr>
              <a:t>"D:\\hello.txt"</a:t>
            </a:r>
            <a:r>
              <a:rPr lang="ru-RU" sz="2000" dirty="0">
                <a:solidFill>
                  <a:srgbClr val="000000"/>
                </a:solidFill>
                <a:latin typeface="+mn-lt"/>
              </a:rPr>
              <a:t>); </a:t>
            </a:r>
            <a:r>
              <a:rPr lang="ru-RU" sz="2000" dirty="0">
                <a:solidFill>
                  <a:srgbClr val="008000"/>
                </a:solidFill>
                <a:latin typeface="+mn-lt"/>
              </a:rPr>
              <a:t>// </a:t>
            </a:r>
            <a:r>
              <a:rPr lang="ru-RU" sz="2000" dirty="0" err="1" smtClean="0">
                <a:solidFill>
                  <a:srgbClr val="008000"/>
                </a:solidFill>
                <a:latin typeface="+mn-lt"/>
              </a:rPr>
              <a:t>відкриття</a:t>
            </a:r>
            <a:r>
              <a:rPr lang="ru-RU" sz="2000" dirty="0" smtClean="0">
                <a:solidFill>
                  <a:srgbClr val="008000"/>
                </a:solidFill>
                <a:latin typeface="+mn-lt"/>
              </a:rPr>
              <a:t> файлу </a:t>
            </a:r>
            <a:r>
              <a:rPr lang="ru-RU" sz="2000" dirty="0">
                <a:solidFill>
                  <a:srgbClr val="008000"/>
                </a:solidFill>
                <a:latin typeface="+mn-lt"/>
              </a:rPr>
              <a:t>для </a:t>
            </a:r>
            <a:r>
              <a:rPr lang="ru-RU" sz="2000" dirty="0" err="1" smtClean="0">
                <a:solidFill>
                  <a:srgbClr val="008000"/>
                </a:solidFill>
                <a:latin typeface="+mn-lt"/>
              </a:rPr>
              <a:t>запису</a:t>
            </a:r>
            <a:endParaRPr lang="ru-RU" sz="2000" dirty="0">
              <a:solidFill>
                <a:srgbClr val="000000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FF"/>
                </a:solidFill>
                <a:latin typeface="+mn-lt"/>
              </a:rPr>
              <a:t>     </a:t>
            </a:r>
            <a:r>
              <a:rPr lang="ru-RU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  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//если файл уже существует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000" dirty="0" smtClean="0">
                <a:solidFill>
                  <a:srgbClr val="000000"/>
                </a:solidFill>
                <a:latin typeface="+mn-lt"/>
              </a:rPr>
              <a:t>     {</a:t>
            </a:r>
            <a:endParaRPr lang="uk-UA" sz="2000" dirty="0">
              <a:solidFill>
                <a:srgbClr val="000000"/>
              </a:solidFill>
              <a:latin typeface="+mn-lt"/>
            </a:endParaRPr>
          </a:p>
          <a:p>
            <a:r>
              <a:rPr lang="uk-UA" sz="2000" b="1" dirty="0" smtClean="0">
                <a:solidFill>
                  <a:srgbClr val="000000"/>
                </a:solidFill>
                <a:latin typeface="+mn-lt"/>
              </a:rPr>
              <a:t>         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in&gt;&gt; </a:t>
            </a:r>
            <a:r>
              <a:rPr lang="en-US" sz="2000" b="1" dirty="0">
                <a:solidFill>
                  <a:srgbClr val="A31515"/>
                </a:solidFill>
                <a:latin typeface="+mn-lt"/>
              </a:rPr>
              <a:t>"Hello World!"</a:t>
            </a:r>
            <a:r>
              <a:rPr lang="en-US" sz="20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;</a:t>
            </a:r>
            <a:endParaRPr lang="en-US" sz="2000" b="1" dirty="0">
              <a:solidFill>
                <a:srgbClr val="000000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00"/>
                </a:solidFill>
                <a:latin typeface="+mn-lt"/>
              </a:rPr>
              <a:t>      }</a:t>
            </a:r>
            <a:endParaRPr lang="uk-UA" sz="2000" dirty="0">
              <a:solidFill>
                <a:srgbClr val="000000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+mn-lt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::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+mn-lt"/>
              </a:rPr>
              <a:t>"End of program"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::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r>
              <a:rPr lang="uk-UA" sz="2000" dirty="0" smtClean="0">
                <a:solidFill>
                  <a:srgbClr val="0000FF"/>
                </a:solidFill>
                <a:latin typeface="+mn-lt"/>
              </a:rPr>
              <a:t>      </a:t>
            </a:r>
            <a:r>
              <a:rPr lang="en-GB" sz="2000" dirty="0" smtClean="0">
                <a:solidFill>
                  <a:srgbClr val="0000FF"/>
                </a:solidFill>
                <a:latin typeface="+mn-lt"/>
              </a:rPr>
              <a:t>return</a:t>
            </a:r>
            <a:r>
              <a:rPr lang="en-GB" sz="20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+mn-lt"/>
              </a:rPr>
              <a:t>0;</a:t>
            </a:r>
          </a:p>
          <a:p>
            <a:r>
              <a:rPr lang="uk-UA" sz="2000" dirty="0">
                <a:solidFill>
                  <a:srgbClr val="000000"/>
                </a:solidFill>
                <a:latin typeface="+mn-lt"/>
              </a:rPr>
              <a:t>}</a:t>
            </a:r>
            <a:endParaRPr lang="uk-UA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98830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115888"/>
            <a:ext cx="12072664" cy="576262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Обробка текстових файлів (</a:t>
            </a:r>
            <a:r>
              <a:rPr lang="ru-RU" sz="3600" b="1" dirty="0" smtClean="0">
                <a:solidFill>
                  <a:schemeClr val="bg1"/>
                </a:solidFill>
              </a:rPr>
              <a:t>Приклад лаб. роб. </a:t>
            </a:r>
            <a:r>
              <a:rPr lang="uk-UA" sz="3600" b="1" dirty="0" smtClean="0">
                <a:solidFill>
                  <a:schemeClr val="bg1"/>
                </a:solidFill>
              </a:rPr>
              <a:t>)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57</a:t>
            </a:fld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459923" y="1124744"/>
            <a:ext cx="7040113" cy="3371131"/>
          </a:xfrm>
          <a:prstGeom prst="roundRect">
            <a:avLst/>
          </a:prstGeom>
          <a:solidFill>
            <a:srgbClr val="F0E9FB"/>
          </a:solidFill>
          <a:ln w="38100">
            <a:noFill/>
            <a:prstDash val="dash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uk-UA" sz="2000" dirty="0"/>
              <a:t>Створити текстовий файл шляхом уведення його рядків з клавіатури. 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dirty="0"/>
              <a:t>У кожному рядку цього файлу знайти найдовше слово і дописати його в кінець рядка.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uk-UA" sz="2000" dirty="0" smtClean="0"/>
              <a:t>Змінені </a:t>
            </a:r>
            <a:r>
              <a:rPr lang="uk-UA" sz="2000" dirty="0"/>
              <a:t>рядки записати у файл</a:t>
            </a:r>
            <a:r>
              <a:rPr lang="uk-UA" sz="2000" dirty="0" smtClean="0"/>
              <a:t>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uk-UA" sz="2000" dirty="0"/>
          </a:p>
          <a:p>
            <a:pPr algn="ctr"/>
            <a:r>
              <a:rPr lang="uk-UA" sz="2000" dirty="0"/>
              <a:t>Уважатимемо, що слова </a:t>
            </a:r>
          </a:p>
          <a:p>
            <a:pPr algn="ctr"/>
            <a:r>
              <a:rPr lang="uk-UA" sz="2000" dirty="0"/>
              <a:t>відокремлюються одне від одного </a:t>
            </a:r>
            <a:endParaRPr lang="en-US" sz="2000" dirty="0" smtClean="0"/>
          </a:p>
          <a:p>
            <a:pPr algn="ctr"/>
            <a:r>
              <a:rPr lang="uk-UA" sz="2000" dirty="0" smtClean="0"/>
              <a:t>довільною </a:t>
            </a:r>
            <a:r>
              <a:rPr lang="uk-UA" sz="2000" dirty="0"/>
              <a:t>кількістю символів пробілів.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9" y="1301279"/>
            <a:ext cx="2214186" cy="95030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9" name="Picture 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06002"/>
            <a:ext cx="1046043" cy="104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0301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58</a:t>
            </a:fld>
            <a:endParaRPr lang="ru-RU"/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283258" y="1124744"/>
            <a:ext cx="11593287" cy="3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52352" bIns="38088" anchor="ctr">
            <a:spAutoFit/>
          </a:bodyPr>
          <a:lstStyle/>
          <a:p>
            <a:pPr algn="ctr"/>
            <a:r>
              <a:rPr lang="uk-UA" sz="2400" b="1" dirty="0"/>
              <a:t>Алгоритм програми пошуку найдовших слів </a:t>
            </a:r>
            <a:br>
              <a:rPr lang="uk-UA" sz="2400" b="1" dirty="0"/>
            </a:br>
            <a:r>
              <a:rPr lang="uk-UA" sz="2400" b="1" dirty="0"/>
              <a:t>у рядках текстового </a:t>
            </a:r>
            <a:r>
              <a:rPr lang="uk-UA" sz="2400" b="1" dirty="0"/>
              <a:t>файлу</a:t>
            </a:r>
            <a:endParaRPr lang="uk-UA" sz="2400" b="1" dirty="0"/>
          </a:p>
          <a:p>
            <a:pPr algn="ctr"/>
            <a:endParaRPr lang="ru-RU" sz="2400" b="1" dirty="0"/>
          </a:p>
          <a:p>
            <a:r>
              <a:rPr lang="uk-UA" sz="2200" dirty="0"/>
              <a:t>	1.Створити текстовий файл шляхом введення </a:t>
            </a:r>
            <a:r>
              <a:rPr lang="uk-UA" sz="2200" dirty="0" smtClean="0"/>
              <a:t>його </a:t>
            </a:r>
            <a:r>
              <a:rPr lang="uk-UA" sz="2200" dirty="0"/>
              <a:t>рядків з </a:t>
            </a:r>
            <a:r>
              <a:rPr lang="uk-UA" sz="2200" dirty="0" smtClean="0"/>
              <a:t>клавіатури</a:t>
            </a:r>
          </a:p>
          <a:p>
            <a:r>
              <a:rPr lang="uk-UA" sz="2200" dirty="0" smtClean="0"/>
              <a:t>	2. Вивести вміст файлу на </a:t>
            </a:r>
            <a:r>
              <a:rPr lang="uk-UA" sz="2200" dirty="0"/>
              <a:t>екран.</a:t>
            </a:r>
            <a:endParaRPr lang="ru-RU" sz="2200" dirty="0"/>
          </a:p>
          <a:p>
            <a:r>
              <a:rPr lang="uk-UA" sz="2200" dirty="0"/>
              <a:t>	2.Обробити послідовно рядки </a:t>
            </a:r>
            <a:r>
              <a:rPr lang="uk-UA" sz="2200" dirty="0"/>
              <a:t>файлу.</a:t>
            </a:r>
            <a:endParaRPr lang="ru-RU" sz="2200" dirty="0"/>
          </a:p>
          <a:p>
            <a:r>
              <a:rPr lang="uk-UA" sz="2200" dirty="0"/>
              <a:t>		2.1.Зчитати рядок із </a:t>
            </a:r>
            <a:r>
              <a:rPr lang="uk-UA" sz="2200" dirty="0"/>
              <a:t>файлу у </a:t>
            </a:r>
            <a:r>
              <a:rPr lang="uk-UA" sz="2200" dirty="0"/>
              <a:t>рядкову змінну.</a:t>
            </a:r>
            <a:endParaRPr lang="ru-RU" sz="2200" dirty="0"/>
          </a:p>
          <a:p>
            <a:r>
              <a:rPr lang="uk-UA" sz="2200" dirty="0"/>
              <a:t>		2.2.Визначити у рядку найдовше слово </a:t>
            </a:r>
            <a:r>
              <a:rPr lang="uk-UA" sz="2200" dirty="0" smtClean="0"/>
              <a:t>та  </a:t>
            </a:r>
            <a:r>
              <a:rPr lang="uk-UA" sz="2200" dirty="0"/>
              <a:t>дописати його в кінець рядка.</a:t>
            </a:r>
            <a:endParaRPr lang="ru-RU" sz="2200" dirty="0"/>
          </a:p>
          <a:p>
            <a:r>
              <a:rPr lang="uk-UA" sz="2200" dirty="0"/>
              <a:t>		2.3.Отриманий рядок записати у новий файл.</a:t>
            </a:r>
            <a:endParaRPr lang="ru-RU" sz="2200" dirty="0"/>
          </a:p>
          <a:p>
            <a:r>
              <a:rPr lang="uk-UA" sz="2200" dirty="0"/>
              <a:t>	3.Вивести файл, який було створено в </a:t>
            </a:r>
            <a:r>
              <a:rPr lang="uk-UA" sz="2200" dirty="0" smtClean="0"/>
              <a:t>результаті </a:t>
            </a:r>
            <a:r>
              <a:rPr lang="uk-UA" sz="2200" dirty="0"/>
              <a:t>виконання кроку </a:t>
            </a:r>
            <a:r>
              <a:rPr lang="uk-UA" sz="2200" dirty="0" smtClean="0"/>
              <a:t>2, на екран</a:t>
            </a:r>
            <a:endParaRPr lang="uk-UA" sz="22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115888"/>
            <a:ext cx="12072664" cy="576262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385763" rtl="0" eaLnBrk="1" latinLnBrk="0" hangingPunct="1">
              <a:spcBef>
                <a:spcPct val="0"/>
              </a:spcBef>
              <a:buNone/>
              <a:defRPr sz="185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sz="3600" b="1" dirty="0" smtClean="0">
                <a:solidFill>
                  <a:schemeClr val="bg1"/>
                </a:solidFill>
              </a:rPr>
              <a:t>Обробка текстових файлів (</a:t>
            </a:r>
            <a:r>
              <a:rPr lang="ru-RU" sz="3600" b="1" dirty="0" smtClean="0">
                <a:solidFill>
                  <a:schemeClr val="bg1"/>
                </a:solidFill>
              </a:rPr>
              <a:t>Приклад лаб. роб. </a:t>
            </a:r>
            <a:r>
              <a:rPr lang="uk-UA" sz="3600" b="1" dirty="0" smtClean="0">
                <a:solidFill>
                  <a:schemeClr val="bg1"/>
                </a:solidFill>
              </a:rPr>
              <a:t>)</a:t>
            </a:r>
            <a:endParaRPr lang="uk-UA" sz="3600" b="1" dirty="0">
              <a:solidFill>
                <a:schemeClr val="bg1"/>
              </a:solidFill>
            </a:endParaRPr>
          </a:p>
        </p:txBody>
      </p:sp>
      <p:pic>
        <p:nvPicPr>
          <p:cNvPr id="8" name="Picture 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28932"/>
            <a:ext cx="1222375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5156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052736"/>
            <a:ext cx="9788003" cy="5031319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 bwMode="auto">
          <a:xfrm>
            <a:off x="0" y="115888"/>
            <a:ext cx="12072664" cy="576262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385763" rtl="0" eaLnBrk="1" latinLnBrk="0" hangingPunct="1">
              <a:spcBef>
                <a:spcPct val="0"/>
              </a:spcBef>
              <a:buNone/>
              <a:defRPr sz="185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sz="3600" b="1" dirty="0" smtClean="0">
                <a:solidFill>
                  <a:schemeClr val="bg1"/>
                </a:solidFill>
              </a:rPr>
              <a:t>Обробка текстових файлів (</a:t>
            </a:r>
            <a:r>
              <a:rPr lang="ru-RU" sz="3600" b="1" dirty="0" smtClean="0">
                <a:solidFill>
                  <a:schemeClr val="bg1"/>
                </a:solidFill>
              </a:rPr>
              <a:t>Приклад лаб. роб. </a:t>
            </a:r>
            <a:r>
              <a:rPr lang="uk-UA" sz="3600" b="1" dirty="0" smtClean="0">
                <a:solidFill>
                  <a:schemeClr val="bg1"/>
                </a:solidFill>
              </a:rPr>
              <a:t>)</a:t>
            </a:r>
            <a:endParaRPr lang="uk-U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1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18160" y="1335832"/>
            <a:ext cx="11233248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660033"/>
              </a:buClr>
              <a:buFont typeface="Wingdings" panose="05000000000000000000" pitchFamily="2" charset="2"/>
              <a:buChar char="q"/>
            </a:pPr>
            <a:r>
              <a:rPr lang="uk-UA" sz="2400" dirty="0">
                <a:latin typeface="+mn-lt"/>
              </a:rPr>
              <a:t>Файл як логічний об’єкт є послідовністю значень певного типу, тобто він складається з </a:t>
            </a:r>
            <a:r>
              <a:rPr lang="uk-UA" sz="2400" b="1" dirty="0">
                <a:latin typeface="+mn-lt"/>
              </a:rPr>
              <a:t>однотипних компонентів. </a:t>
            </a:r>
          </a:p>
          <a:p>
            <a:pPr marL="342900" indent="-342900">
              <a:spcAft>
                <a:spcPts val="600"/>
              </a:spcAft>
              <a:buClr>
                <a:srgbClr val="660033"/>
              </a:buClr>
              <a:buFont typeface="Wingdings" panose="05000000000000000000" pitchFamily="2" charset="2"/>
              <a:buChar char="q"/>
            </a:pPr>
            <a:r>
              <a:rPr lang="uk-UA" sz="2400" dirty="0">
                <a:latin typeface="+mn-lt"/>
              </a:rPr>
              <a:t>Файл — це структурована сутність даних.</a:t>
            </a:r>
          </a:p>
          <a:p>
            <a:pPr marL="342900" indent="-342900">
              <a:spcAft>
                <a:spcPts val="600"/>
              </a:spcAft>
              <a:buClr>
                <a:srgbClr val="660033"/>
              </a:buClr>
              <a:buFont typeface="Wingdings" panose="05000000000000000000" pitchFamily="2" charset="2"/>
              <a:buChar char="q"/>
            </a:pPr>
            <a:r>
              <a:rPr lang="uk-UA" sz="2400" dirty="0">
                <a:latin typeface="+mn-lt"/>
              </a:rPr>
              <a:t>Оскільки компоненти </a:t>
            </a:r>
            <a:r>
              <a:rPr lang="uk-UA" sz="2400" dirty="0">
                <a:latin typeface="+mn-lt"/>
              </a:rPr>
              <a:t>файлу </a:t>
            </a:r>
            <a:r>
              <a:rPr lang="uk-UA" sz="2400" dirty="0">
                <a:latin typeface="+mn-lt"/>
              </a:rPr>
              <a:t>належать до одного типу, то структура логічного </a:t>
            </a:r>
            <a:r>
              <a:rPr lang="uk-UA" sz="2400" dirty="0">
                <a:latin typeface="+mn-lt"/>
              </a:rPr>
              <a:t>файлу нагадує </a:t>
            </a:r>
            <a:r>
              <a:rPr lang="uk-UA" sz="2400" dirty="0">
                <a:latin typeface="+mn-lt"/>
              </a:rPr>
              <a:t>структуру масиву.</a:t>
            </a:r>
            <a:r>
              <a:rPr lang="ru-RU" sz="2400" dirty="0">
                <a:latin typeface="+mn-lt"/>
              </a:rPr>
              <a:t> 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432176" y="0"/>
            <a:ext cx="5635625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3200" b="1">
                <a:solidFill>
                  <a:schemeClr val="bg1"/>
                </a:solidFill>
              </a:rPr>
              <a:t>Фізичний і логічний файли</a:t>
            </a:r>
            <a:endParaRPr lang="ru-RU" sz="3200" b="1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836712"/>
            <a:ext cx="11089232" cy="5645657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 bwMode="auto">
          <a:xfrm>
            <a:off x="0" y="115888"/>
            <a:ext cx="12072664" cy="576262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385763" rtl="0" eaLnBrk="1" latinLnBrk="0" hangingPunct="1">
              <a:spcBef>
                <a:spcPct val="0"/>
              </a:spcBef>
              <a:buNone/>
              <a:defRPr sz="185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sz="3600" b="1" dirty="0" smtClean="0">
                <a:solidFill>
                  <a:schemeClr val="bg1"/>
                </a:solidFill>
              </a:rPr>
              <a:t>Обробка текстових файлів (</a:t>
            </a:r>
            <a:r>
              <a:rPr lang="ru-RU" sz="3600" b="1" dirty="0" smtClean="0">
                <a:solidFill>
                  <a:schemeClr val="bg1"/>
                </a:solidFill>
              </a:rPr>
              <a:t>Приклад лаб. роб. </a:t>
            </a:r>
            <a:r>
              <a:rPr lang="uk-UA" sz="3600" b="1" dirty="0" smtClean="0">
                <a:solidFill>
                  <a:schemeClr val="bg1"/>
                </a:solidFill>
              </a:rPr>
              <a:t>)</a:t>
            </a:r>
            <a:endParaRPr lang="uk-U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3412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7"/>
            <a:ext cx="12192000" cy="684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00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18"/>
            <a:ext cx="12192000" cy="67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33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836712"/>
            <a:ext cx="9370987" cy="5679842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 bwMode="auto">
          <a:xfrm>
            <a:off x="0" y="115888"/>
            <a:ext cx="12072664" cy="576262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385763" rtl="0" eaLnBrk="1" latinLnBrk="0" hangingPunct="1">
              <a:spcBef>
                <a:spcPct val="0"/>
              </a:spcBef>
              <a:buNone/>
              <a:defRPr sz="185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sz="3600" b="1" dirty="0" smtClean="0">
                <a:solidFill>
                  <a:schemeClr val="bg1"/>
                </a:solidFill>
              </a:rPr>
              <a:t>Обробка текстових файлів (</a:t>
            </a:r>
            <a:r>
              <a:rPr lang="ru-RU" sz="3600" b="1" dirty="0" smtClean="0">
                <a:solidFill>
                  <a:schemeClr val="bg1"/>
                </a:solidFill>
              </a:rPr>
              <a:t>Приклад лаб. роб. </a:t>
            </a:r>
            <a:r>
              <a:rPr lang="uk-UA" sz="3600" b="1" dirty="0" smtClean="0">
                <a:solidFill>
                  <a:schemeClr val="bg1"/>
                </a:solidFill>
              </a:rPr>
              <a:t>)</a:t>
            </a:r>
            <a:endParaRPr lang="uk-U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9045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64</a:t>
            </a:fld>
            <a:endParaRPr lang="ru-RU"/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1524000" y="19171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58" y="661859"/>
            <a:ext cx="7054531" cy="6128886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0" y="115888"/>
            <a:ext cx="12072664" cy="576262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385763" rtl="0" eaLnBrk="1" latinLnBrk="0" hangingPunct="1">
              <a:spcBef>
                <a:spcPct val="0"/>
              </a:spcBef>
              <a:buNone/>
              <a:defRPr sz="185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sz="3600" b="1" dirty="0" smtClean="0">
                <a:solidFill>
                  <a:schemeClr val="bg1"/>
                </a:solidFill>
              </a:rPr>
              <a:t>Обробка текстових файлів (Результати п</a:t>
            </a:r>
            <a:r>
              <a:rPr lang="ru-RU" sz="3600" b="1" dirty="0" err="1" smtClean="0">
                <a:solidFill>
                  <a:schemeClr val="bg1"/>
                </a:solidFill>
              </a:rPr>
              <a:t>рикладу</a:t>
            </a:r>
            <a:r>
              <a:rPr lang="ru-RU" sz="3600" b="1" dirty="0" smtClean="0">
                <a:solidFill>
                  <a:schemeClr val="bg1"/>
                </a:solidFill>
              </a:rPr>
              <a:t> лаб. роб. </a:t>
            </a:r>
            <a:r>
              <a:rPr lang="uk-UA" sz="3600" b="1" dirty="0" smtClean="0">
                <a:solidFill>
                  <a:schemeClr val="bg1"/>
                </a:solidFill>
              </a:rPr>
              <a:t>)</a:t>
            </a:r>
            <a:endParaRPr lang="uk-UA" sz="36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02" y="1556792"/>
            <a:ext cx="409983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332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ChangeArrowheads="1"/>
          </p:cNvSpPr>
          <p:nvPr/>
        </p:nvSpPr>
        <p:spPr bwMode="auto">
          <a:xfrm>
            <a:off x="1498681" y="415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uk-UA" smtClean="0">
              <a:solidFill>
                <a:srgbClr val="000000"/>
              </a:solidFill>
            </a:endParaRPr>
          </a:p>
        </p:txBody>
      </p:sp>
      <p:graphicFrame>
        <p:nvGraphicFramePr>
          <p:cNvPr id="54288" name="Group 16"/>
          <p:cNvGraphicFramePr>
            <a:graphicFrameLocks noGrp="1"/>
          </p:cNvGraphicFramePr>
          <p:nvPr/>
        </p:nvGraphicFramePr>
        <p:xfrm>
          <a:off x="1428750" y="952500"/>
          <a:ext cx="207964" cy="517880"/>
        </p:xfrm>
        <a:graphic>
          <a:graphicData uri="http://schemas.openxmlformats.org/drawingml/2006/table">
            <a:tbl>
              <a:tblPr/>
              <a:tblGrid>
                <a:gridCol w="207964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282" marR="91282"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3014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114" y="1"/>
            <a:ext cx="12588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524000" y="692696"/>
            <a:ext cx="9231954" cy="5909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створити текстовий файл, якщо файл існує, дописати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  //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нові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рядки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і вивести на екран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conio.h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file name:"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ввод имени файла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fname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ru-R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//определить объект </a:t>
            </a:r>
            <a:endParaRPr lang="ru-RU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класса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іfstream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открыть файл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</a:t>
            </a: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//записи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не заменять, если файл существует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           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//если файл уже существует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"file already exist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сообщений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иначе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запись в файл строки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ofs.close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закрыть файл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//определить новый объект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::out |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::ate);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открыть файл для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//записи в режиме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дополнения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7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ChangeArrowheads="1"/>
          </p:cNvSpPr>
          <p:nvPr/>
        </p:nvSpPr>
        <p:spPr bwMode="auto">
          <a:xfrm>
            <a:off x="1428750" y="41751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uk-UA" smtClean="0">
              <a:solidFill>
                <a:srgbClr val="000000"/>
              </a:solidFill>
            </a:endParaRPr>
          </a:p>
        </p:txBody>
      </p:sp>
      <p:graphicFrame>
        <p:nvGraphicFramePr>
          <p:cNvPr id="54288" name="Group 16"/>
          <p:cNvGraphicFramePr>
            <a:graphicFrameLocks noGrp="1"/>
          </p:cNvGraphicFramePr>
          <p:nvPr/>
        </p:nvGraphicFramePr>
        <p:xfrm>
          <a:off x="1428750" y="952500"/>
          <a:ext cx="207964" cy="517880"/>
        </p:xfrm>
        <a:graphic>
          <a:graphicData uri="http://schemas.openxmlformats.org/drawingml/2006/table">
            <a:tbl>
              <a:tblPr/>
              <a:tblGrid>
                <a:gridCol w="207964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282" marR="91282"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3014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114" y="1"/>
            <a:ext cx="12588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621055" y="862778"/>
            <a:ext cx="89644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[20];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string:"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дополнить новой строкой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"continue y / n"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endl;;</a:t>
            </a: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fs.close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закрыть файл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fs.open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fname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//открыть для чтения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[20];</a:t>
            </a:r>
          </a:p>
          <a:p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			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//читать символы, писать их на экран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fs.getline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str,</a:t>
            </a:r>
            <a:r>
              <a:rPr lang="ru-RU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//читать строку из файла в память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экран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"pause"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ru-RU" dirty="0" smtClean="0">
                <a:solidFill>
                  <a:srgbClr val="0099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smtClean="0">
                <a:solidFill>
                  <a:srgbClr val="0099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 of main()</a:t>
            </a:r>
            <a:endParaRPr lang="ru-RU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1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428750" y="41751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uk-UA" smtClean="0">
              <a:solidFill>
                <a:srgbClr val="000000"/>
              </a:solidFill>
            </a:endParaRP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1196976"/>
            <a:ext cx="55245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8372" name="Group 4"/>
          <p:cNvGraphicFramePr>
            <a:graphicFrameLocks noGrp="1"/>
          </p:cNvGraphicFramePr>
          <p:nvPr/>
        </p:nvGraphicFramePr>
        <p:xfrm>
          <a:off x="1428750" y="952500"/>
          <a:ext cx="207964" cy="517880"/>
        </p:xfrm>
        <a:graphic>
          <a:graphicData uri="http://schemas.openxmlformats.org/drawingml/2006/table">
            <a:tbl>
              <a:tblPr/>
              <a:tblGrid>
                <a:gridCol w="207964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282" marR="91282" marT="45580" marB="4558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5062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5589240"/>
            <a:ext cx="12588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4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547529" y="1"/>
            <a:ext cx="9120471" cy="88024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sz="3200" b="1" dirty="0">
                <a:solidFill>
                  <a:schemeClr val="bg1"/>
                </a:solidFill>
              </a:rPr>
              <a:t>Домашнє </a:t>
            </a:r>
            <a:r>
              <a:rPr lang="uk-UA" sz="3200" b="1" dirty="0">
                <a:solidFill>
                  <a:schemeClr val="bg1"/>
                </a:solidFill>
              </a:rPr>
              <a:t>завдання:</a:t>
            </a:r>
          </a:p>
          <a:p>
            <a:pPr algn="ctr">
              <a:lnSpc>
                <a:spcPct val="80000"/>
              </a:lnSpc>
            </a:pPr>
            <a:r>
              <a:rPr lang="uk-UA" sz="3200" b="1" dirty="0">
                <a:solidFill>
                  <a:schemeClr val="bg1"/>
                </a:solidFill>
              </a:rPr>
              <a:t> відповіді подати в конспекті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407368" y="1382287"/>
            <a:ext cx="1159328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sz="2000" dirty="0"/>
              <a:t>1. Визначити істинні твердження.</a:t>
            </a:r>
            <a:endParaRPr lang="ru-RU" sz="2000" dirty="0"/>
          </a:p>
          <a:p>
            <a:r>
              <a:rPr lang="uk-UA" sz="2000" dirty="0"/>
              <a:t>1.1.	Компоненти </a:t>
            </a:r>
            <a:r>
              <a:rPr lang="uk-UA" sz="2000" dirty="0"/>
              <a:t>файлу мають </a:t>
            </a:r>
            <a:r>
              <a:rPr lang="uk-UA" sz="2000" dirty="0"/>
              <a:t>один і той самий тип.</a:t>
            </a:r>
            <a:endParaRPr lang="ru-RU" sz="2000" dirty="0"/>
          </a:p>
          <a:p>
            <a:r>
              <a:rPr lang="uk-UA" sz="2000" dirty="0"/>
              <a:t>1.2.	Усі процедури запису даних до текстових файлів можна застосувати і до бінарних файлів. </a:t>
            </a:r>
            <a:endParaRPr lang="ru-RU" sz="2000" dirty="0"/>
          </a:p>
          <a:p>
            <a:r>
              <a:rPr lang="uk-UA" sz="2000" dirty="0"/>
              <a:t>1.3.	Розмір </a:t>
            </a:r>
            <a:r>
              <a:rPr lang="uk-UA" sz="2000" dirty="0"/>
              <a:t>файлу визначається </a:t>
            </a:r>
            <a:r>
              <a:rPr lang="uk-UA" sz="2000" dirty="0"/>
              <a:t>під час оголошення покажчика на тип FILE.</a:t>
            </a:r>
            <a:endParaRPr lang="ru-RU" sz="2000" dirty="0"/>
          </a:p>
          <a:p>
            <a:r>
              <a:rPr lang="uk-UA" sz="2000" dirty="0"/>
              <a:t>1.4.	Після закриття </a:t>
            </a:r>
            <a:r>
              <a:rPr lang="uk-UA" sz="2000" dirty="0"/>
              <a:t>файлу зв’язок </a:t>
            </a:r>
            <a:r>
              <a:rPr lang="uk-UA" sz="2000" dirty="0"/>
              <a:t>покажчика на файл із фізичним файлом не переривається.</a:t>
            </a:r>
            <a:endParaRPr lang="ru-RU" sz="2000" dirty="0"/>
          </a:p>
          <a:p>
            <a:r>
              <a:rPr lang="uk-UA" sz="2000" dirty="0"/>
              <a:t>1.5.	Один фізичний файл можна зв’язати лише з одним покажчиком на файл.</a:t>
            </a:r>
            <a:endParaRPr lang="ru-RU" sz="2000" dirty="0"/>
          </a:p>
          <a:p>
            <a:r>
              <a:rPr lang="uk-UA" sz="2000" dirty="0"/>
              <a:t>2. Прямі на площині, що задані рівняннями A1x + B1y + С1 = 0 і            A2x + B2y + С2 = 0, є паралельними тоді, коли A1 / B1= A2 / B2. </a:t>
            </a:r>
          </a:p>
          <a:p>
            <a:r>
              <a:rPr lang="uk-UA" sz="2000" dirty="0"/>
              <a:t>Нехай F — файл, що містить коефіцієнти рівнянь декількох прямих. Переписати із </a:t>
            </a:r>
            <a:r>
              <a:rPr lang="uk-UA" sz="2000" dirty="0"/>
              <a:t>файлу F </a:t>
            </a:r>
            <a:r>
              <a:rPr lang="uk-UA" sz="2000" dirty="0"/>
              <a:t>до </a:t>
            </a:r>
            <a:r>
              <a:rPr lang="uk-UA" sz="2000" dirty="0"/>
              <a:t>файлу G </a:t>
            </a:r>
            <a:r>
              <a:rPr lang="uk-UA" sz="2000" dirty="0"/>
              <a:t>коефіцієнти рівнянь тих прямих, для яких у файлі F задано хоча б одну паралельну пряму. 	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68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12192000" cy="908050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3600" b="1" dirty="0" err="1">
                <a:solidFill>
                  <a:schemeClr val="bg1"/>
                </a:solidFill>
              </a:rPr>
              <a:t>Розбіжності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мі</a:t>
            </a:r>
            <a:r>
              <a:rPr lang="uk-UA" sz="3600" b="1" dirty="0">
                <a:solidFill>
                  <a:schemeClr val="bg1"/>
                </a:solidFill>
              </a:rPr>
              <a:t>ж масивами та логічними файлами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7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69445"/>
              </p:ext>
            </p:extLst>
          </p:nvPr>
        </p:nvGraphicFramePr>
        <p:xfrm>
          <a:off x="839416" y="908050"/>
          <a:ext cx="9649072" cy="5181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824536"/>
                <a:gridCol w="48245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/>
                        <a:t>Масив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/>
                        <a:t>Файл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2000" dirty="0" smtClean="0"/>
                        <a:t>Під час оголошення масиву слід визначити кількість його елементів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000" dirty="0" smtClean="0"/>
                        <a:t>Під час оголошення файлової змінної розмір файлу невідомий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2000" dirty="0" smtClean="0"/>
                        <a:t>Розмір масиву не може змінюватися під час роботи з ним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000" dirty="0" smtClean="0"/>
                        <a:t>Розмір файлу може змінюватися в процесі роботи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2000" dirty="0" smtClean="0"/>
                        <a:t>Для доступу до елементів масиву застосовують індексацію елементів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000" dirty="0" smtClean="0"/>
                        <a:t>Для доступу до компонентів файлу використовується покажчик на поточний компонент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dirty="0" err="1" smtClean="0">
                          <a:solidFill>
                            <a:schemeClr val="tx1"/>
                          </a:solidFill>
                        </a:rPr>
                        <a:t>Кінець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 цифрового </a:t>
                      </a:r>
                      <a:r>
                        <a:rPr lang="ru-RU" sz="2000" dirty="0" err="1" smtClean="0">
                          <a:solidFill>
                            <a:schemeClr val="tx1"/>
                          </a:solidFill>
                        </a:rPr>
                        <a:t>масиву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2000" dirty="0" err="1" smtClean="0">
                          <a:solidFill>
                            <a:schemeClr val="tx1"/>
                          </a:solidFill>
                        </a:rPr>
                        <a:t>нічим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 не </a:t>
                      </a:r>
                      <a:r>
                        <a:rPr lang="ru-RU" sz="2000" dirty="0" err="1" smtClean="0">
                          <a:solidFill>
                            <a:schemeClr val="tx1"/>
                          </a:solidFill>
                        </a:rPr>
                        <a:t>позначається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algn="l"/>
                      <a:r>
                        <a:rPr lang="ru-RU" sz="2000" dirty="0" err="1" smtClean="0">
                          <a:solidFill>
                            <a:schemeClr val="tx1"/>
                          </a:solidFill>
                        </a:rPr>
                        <a:t>Кінець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 рядку </a:t>
                      </a:r>
                      <a:r>
                        <a:rPr lang="ru-RU" sz="2000" dirty="0" err="1" smtClean="0">
                          <a:solidFill>
                            <a:schemeClr val="tx1"/>
                          </a:solidFill>
                        </a:rPr>
                        <a:t>позначається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 Нуль-символом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‘\0’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smtClean="0"/>
                        <a:t>Наприкінці фізичного файлу записується керуючий символ з кодом 26 (</a:t>
                      </a:r>
                      <a:r>
                        <a:rPr lang="uk-UA" sz="2000" dirty="0" err="1" smtClean="0"/>
                        <a:t>Ctrl+Z</a:t>
                      </a:r>
                      <a:r>
                        <a:rPr lang="uk-UA" sz="2000" dirty="0" smtClean="0"/>
                        <a:t>), що є ознакою завершення фізичного файлу;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2000" dirty="0" smtClean="0"/>
                        <a:t>Тип елементів масиву може бути і файловим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(</a:t>
                      </a:r>
                      <a:r>
                        <a:rPr lang="uk-UA" sz="2000" dirty="0" smtClean="0"/>
                        <a:t>масив</a:t>
                      </a:r>
                      <a:r>
                        <a:rPr lang="uk-UA" sz="2000" baseline="0" dirty="0" smtClean="0"/>
                        <a:t> файлів</a:t>
                      </a:r>
                      <a:r>
                        <a:rPr lang="en-US" sz="2000" dirty="0" smtClean="0"/>
                        <a:t>)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smtClean="0"/>
                        <a:t>Компоненти файлу можуть належати до будь-якого типу даних, окрім файлового</a:t>
                      </a:r>
                      <a:endParaRPr lang="ru-RU" sz="2000" dirty="0" smtClean="0"/>
                    </a:p>
                    <a:p>
                      <a:pPr algn="l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919289" y="0"/>
            <a:ext cx="8442325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ru-RU" sz="3600" b="1" dirty="0" err="1">
                <a:solidFill>
                  <a:schemeClr val="bg1"/>
                </a:solidFill>
              </a:rPr>
              <a:t>Способи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організації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даних</a:t>
            </a:r>
            <a:r>
              <a:rPr lang="ru-RU" sz="3600" b="1" dirty="0">
                <a:solidFill>
                  <a:schemeClr val="bg1"/>
                </a:solidFill>
              </a:rPr>
              <a:t> у файлах</a:t>
            </a:r>
          </a:p>
        </p:txBody>
      </p:sp>
      <p:grpSp>
        <p:nvGrpSpPr>
          <p:cNvPr id="46" name="Группа 45"/>
          <p:cNvGrpSpPr/>
          <p:nvPr/>
        </p:nvGrpSpPr>
        <p:grpSpPr>
          <a:xfrm>
            <a:off x="911424" y="2132856"/>
            <a:ext cx="9100812" cy="4123899"/>
            <a:chOff x="568490" y="1109415"/>
            <a:chExt cx="8076636" cy="4060984"/>
          </a:xfrm>
        </p:grpSpPr>
        <p:sp>
          <p:nvSpPr>
            <p:cNvPr id="4" name="TextBox 3"/>
            <p:cNvSpPr txBox="1"/>
            <p:nvPr/>
          </p:nvSpPr>
          <p:spPr>
            <a:xfrm>
              <a:off x="568490" y="1603819"/>
              <a:ext cx="703053" cy="424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2200" dirty="0">
                  <a:latin typeface="+mn-lt"/>
                </a:rPr>
                <a:t>файл</a:t>
              </a:r>
              <a:endParaRPr lang="ru-RU" sz="2200" dirty="0"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32427" y="1115204"/>
              <a:ext cx="1218889" cy="424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2200" dirty="0">
                  <a:solidFill>
                    <a:srgbClr val="C00000"/>
                  </a:solidFill>
                  <a:latin typeface="+mn-lt"/>
                </a:rPr>
                <a:t>текстовий</a:t>
              </a:r>
              <a:endParaRPr lang="ru-RU" sz="22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32427" y="2060848"/>
              <a:ext cx="1142637" cy="424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2200" dirty="0">
                  <a:solidFill>
                    <a:srgbClr val="C00000"/>
                  </a:solidFill>
                  <a:latin typeface="+mn-lt"/>
                </a:rPr>
                <a:t>бінарний</a:t>
              </a:r>
              <a:endParaRPr lang="ru-RU" sz="22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46037" y="1109415"/>
              <a:ext cx="2307126" cy="424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2200" dirty="0">
                  <a:solidFill>
                    <a:srgbClr val="0000CC"/>
                  </a:solidFill>
                  <a:latin typeface="+mn-lt"/>
                </a:rPr>
                <a:t>Послідовний доступ</a:t>
              </a:r>
              <a:endParaRPr lang="ru-RU" sz="2200" dirty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56988" y="2060848"/>
              <a:ext cx="2364030" cy="424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2200" dirty="0">
                  <a:solidFill>
                    <a:srgbClr val="0000CC"/>
                  </a:solidFill>
                  <a:latin typeface="+mn-lt"/>
                </a:rPr>
                <a:t>Послідовний доступ </a:t>
              </a:r>
              <a:endParaRPr lang="ru-RU" sz="2200" dirty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14132" y="2782734"/>
              <a:ext cx="1780364" cy="424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2200" dirty="0">
                  <a:solidFill>
                    <a:srgbClr val="0000CC"/>
                  </a:solidFill>
                  <a:latin typeface="+mn-lt"/>
                </a:rPr>
                <a:t>Прямий доступ</a:t>
              </a:r>
              <a:endParaRPr lang="ru-RU" sz="2200" dirty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24311" y="1127698"/>
              <a:ext cx="800187" cy="424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2200" dirty="0">
                  <a:latin typeface="+mn-lt"/>
                </a:rPr>
                <a:t>Рядки</a:t>
              </a:r>
              <a:endParaRPr lang="ru-RU" sz="2200" dirty="0">
                <a:latin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47864" y="3645024"/>
              <a:ext cx="2048724" cy="424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2200" dirty="0">
                  <a:latin typeface="+mn-lt"/>
                </a:rPr>
                <a:t>Покажчик у файлі</a:t>
              </a:r>
              <a:endParaRPr lang="ru-RU" sz="2200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43597" y="4746086"/>
              <a:ext cx="2126967" cy="424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2200" dirty="0">
                  <a:latin typeface="+mn-lt"/>
                </a:rPr>
                <a:t>Масив покажчиків</a:t>
              </a:r>
              <a:endParaRPr lang="ru-RU" sz="22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64114" y="4746086"/>
              <a:ext cx="1012668" cy="424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2200" dirty="0">
                  <a:latin typeface="+mn-lt"/>
                </a:rPr>
                <a:t>Дерево </a:t>
              </a:r>
              <a:endParaRPr lang="ru-RU" sz="22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75924" y="4724052"/>
              <a:ext cx="917865" cy="424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2200" dirty="0">
                  <a:latin typeface="+mn-lt"/>
                </a:rPr>
                <a:t>Список</a:t>
              </a:r>
              <a:endParaRPr lang="ru-RU" sz="22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72200" y="4724052"/>
              <a:ext cx="2272926" cy="424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2200" dirty="0">
                  <a:latin typeface="+mn-lt"/>
                </a:rPr>
                <a:t>Адреса компонента</a:t>
              </a:r>
              <a:endParaRPr lang="ru-RU" sz="2200" dirty="0">
                <a:latin typeface="+mn-lt"/>
              </a:endParaRPr>
            </a:p>
          </p:txBody>
        </p:sp>
        <p:cxnSp>
          <p:nvCxnSpPr>
            <p:cNvPr id="18" name="Прямая со стрелкой 17"/>
            <p:cNvCxnSpPr>
              <a:stCxn id="4" idx="3"/>
            </p:cNvCxnSpPr>
            <p:nvPr/>
          </p:nvCxnSpPr>
          <p:spPr>
            <a:xfrm flipV="1">
              <a:off x="1271543" y="1459556"/>
              <a:ext cx="521083" cy="3564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endCxn id="6" idx="1"/>
            </p:cNvCxnSpPr>
            <p:nvPr/>
          </p:nvCxnSpPr>
          <p:spPr>
            <a:xfrm>
              <a:off x="1333443" y="1998132"/>
              <a:ext cx="298984" cy="274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endCxn id="7" idx="1"/>
            </p:cNvCxnSpPr>
            <p:nvPr/>
          </p:nvCxnSpPr>
          <p:spPr>
            <a:xfrm flipV="1">
              <a:off x="3078494" y="1321572"/>
              <a:ext cx="467543" cy="363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6391582" y="1343141"/>
              <a:ext cx="468942" cy="147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/>
            <p:nvPr/>
          </p:nvCxnSpPr>
          <p:spPr>
            <a:xfrm>
              <a:off x="3033986" y="2263457"/>
              <a:ext cx="468942" cy="147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/>
            <p:nvPr/>
          </p:nvCxnSpPr>
          <p:spPr>
            <a:xfrm>
              <a:off x="2944331" y="2511743"/>
              <a:ext cx="468942" cy="3537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/>
            <p:nvPr/>
          </p:nvCxnSpPr>
          <p:spPr>
            <a:xfrm>
              <a:off x="4318387" y="3179906"/>
              <a:ext cx="1" cy="4622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335794" y="2795186"/>
              <a:ext cx="2013444" cy="757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2200" dirty="0">
                  <a:latin typeface="+mn-lt"/>
                </a:rPr>
                <a:t>Запис фіксованої </a:t>
              </a:r>
            </a:p>
            <a:p>
              <a:r>
                <a:rPr lang="uk-UA" sz="2200" dirty="0">
                  <a:latin typeface="+mn-lt"/>
                </a:rPr>
                <a:t>довжини</a:t>
              </a:r>
              <a:endParaRPr lang="ru-RU" sz="2200" dirty="0">
                <a:latin typeface="+mn-lt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>
              <a:off x="5589699" y="3003005"/>
              <a:ext cx="468942" cy="147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>
              <a:off x="4116593" y="4149080"/>
              <a:ext cx="0" cy="4900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flipH="1">
              <a:off x="2411760" y="4149080"/>
              <a:ext cx="1224136" cy="5749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5437795" y="4014356"/>
              <a:ext cx="1366453" cy="6248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endCxn id="15" idx="0"/>
            </p:cNvCxnSpPr>
            <p:nvPr/>
          </p:nvCxnSpPr>
          <p:spPr>
            <a:xfrm>
              <a:off x="4803822" y="4014356"/>
              <a:ext cx="931035" cy="7096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911424" y="891210"/>
            <a:ext cx="9995883" cy="81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33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600"/>
              </a:spcBef>
              <a:buFontTx/>
              <a:buAutoNum type="arabicPeriod"/>
            </a:pPr>
            <a:r>
              <a:rPr lang="ru-RU" sz="2300" dirty="0" smtClean="0">
                <a:solidFill>
                  <a:srgbClr val="000000"/>
                </a:solidFill>
                <a:latin typeface="+mn-lt"/>
              </a:rPr>
              <a:t> За </a:t>
            </a:r>
            <a:r>
              <a:rPr lang="ru-RU" sz="2300" dirty="0">
                <a:solidFill>
                  <a:srgbClr val="000000"/>
                </a:solidFill>
                <a:latin typeface="+mn-lt"/>
              </a:rPr>
              <a:t>типом </a:t>
            </a:r>
            <a:r>
              <a:rPr lang="ru-RU" sz="2300" dirty="0" err="1">
                <a:solidFill>
                  <a:srgbClr val="000000"/>
                </a:solidFill>
                <a:latin typeface="+mn-lt"/>
              </a:rPr>
              <a:t>компонентів</a:t>
            </a:r>
            <a:r>
              <a:rPr lang="ru-RU" sz="23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+mn-lt"/>
              </a:rPr>
              <a:t>розрізняють</a:t>
            </a:r>
            <a:r>
              <a:rPr lang="ru-RU" sz="23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300" b="1" i="1" dirty="0" err="1">
                <a:solidFill>
                  <a:srgbClr val="C00000"/>
                </a:solidFill>
                <a:latin typeface="+mn-lt"/>
              </a:rPr>
              <a:t>текстові</a:t>
            </a:r>
            <a:r>
              <a:rPr lang="ru-RU" sz="2300" dirty="0">
                <a:solidFill>
                  <a:srgbClr val="C00000"/>
                </a:solidFill>
                <a:latin typeface="+mn-lt"/>
              </a:rPr>
              <a:t> та </a:t>
            </a:r>
            <a:r>
              <a:rPr lang="ru-RU" sz="2300" b="1" i="1" dirty="0" err="1">
                <a:solidFill>
                  <a:srgbClr val="C00000"/>
                </a:solidFill>
                <a:latin typeface="+mn-lt"/>
              </a:rPr>
              <a:t>бінарні</a:t>
            </a:r>
            <a:r>
              <a:rPr lang="ru-RU" sz="23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+mn-lt"/>
              </a:rPr>
              <a:t>файли</a:t>
            </a:r>
            <a:r>
              <a:rPr lang="ru-RU" sz="23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 marL="0" indent="0">
              <a:spcBef>
                <a:spcPts val="600"/>
              </a:spcBef>
              <a:buFontTx/>
              <a:buAutoNum type="arabicPeriod"/>
            </a:pPr>
            <a:r>
              <a:rPr lang="ru-RU" sz="2300" dirty="0" smtClean="0">
                <a:solidFill>
                  <a:srgbClr val="000000"/>
                </a:solidFill>
                <a:latin typeface="+mn-lt"/>
              </a:rPr>
              <a:t> За </a:t>
            </a:r>
            <a:r>
              <a:rPr lang="ru-RU" sz="2300" dirty="0">
                <a:solidFill>
                  <a:srgbClr val="000000"/>
                </a:solidFill>
                <a:latin typeface="+mn-lt"/>
              </a:rPr>
              <a:t>методом доступу — </a:t>
            </a:r>
            <a:r>
              <a:rPr lang="ru-RU" sz="2300" dirty="0" err="1">
                <a:solidFill>
                  <a:srgbClr val="000000"/>
                </a:solidFill>
                <a:latin typeface="+mn-lt"/>
              </a:rPr>
              <a:t>файли</a:t>
            </a:r>
            <a:r>
              <a:rPr lang="ru-RU" sz="23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300" b="1" i="1" dirty="0" err="1">
                <a:solidFill>
                  <a:srgbClr val="0000CC"/>
                </a:solidFill>
                <a:latin typeface="+mn-lt"/>
              </a:rPr>
              <a:t>послідовного</a:t>
            </a:r>
            <a:r>
              <a:rPr lang="ru-RU" sz="2300" dirty="0">
                <a:solidFill>
                  <a:srgbClr val="0000CC"/>
                </a:solidFill>
                <a:latin typeface="+mn-lt"/>
              </a:rPr>
              <a:t> і </a:t>
            </a:r>
            <a:r>
              <a:rPr lang="ru-RU" sz="2300" b="1" i="1" dirty="0">
                <a:solidFill>
                  <a:srgbClr val="0000CC"/>
                </a:solidFill>
                <a:latin typeface="+mn-lt"/>
              </a:rPr>
              <a:t>прямого</a:t>
            </a:r>
            <a:r>
              <a:rPr lang="ru-RU" sz="23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300" b="1" i="1" dirty="0">
                <a:solidFill>
                  <a:srgbClr val="0000CC"/>
                </a:solidFill>
                <a:latin typeface="+mn-lt"/>
              </a:rPr>
              <a:t>доступу</a:t>
            </a:r>
            <a:endParaRPr lang="uk-UA" sz="2300" b="1" i="1" dirty="0">
              <a:solidFill>
                <a:srgbClr val="0000C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939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12192000" cy="792163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Тестові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файли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518900" y="6635750"/>
            <a:ext cx="673100" cy="200025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774826" y="2060576"/>
            <a:ext cx="88931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33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endParaRPr lang="uk-UA" sz="2200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1344" y="1036300"/>
            <a:ext cx="1180931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b="1" dirty="0">
                <a:latin typeface="+mn-lt"/>
              </a:rPr>
              <a:t>Текстовий файл </a:t>
            </a:r>
            <a:r>
              <a:rPr lang="uk-UA" sz="2200" dirty="0">
                <a:latin typeface="+mn-lt"/>
              </a:rPr>
              <a:t>є сукупність символьних рядків змінної довжини. </a:t>
            </a:r>
          </a:p>
          <a:p>
            <a:r>
              <a:rPr lang="uk-UA" sz="2200" dirty="0">
                <a:latin typeface="+mn-lt"/>
              </a:rPr>
              <a:t>Кожен рядок завершується маркером </a:t>
            </a:r>
            <a:r>
              <a:rPr lang="uk-UA" sz="2200" dirty="0">
                <a:solidFill>
                  <a:srgbClr val="C00000"/>
                </a:solidFill>
                <a:latin typeface="+mn-lt"/>
              </a:rPr>
              <a:t>кінця рядка </a:t>
            </a:r>
            <a:r>
              <a:rPr lang="uk-UA" sz="2200" dirty="0">
                <a:latin typeface="+mn-lt"/>
              </a:rPr>
              <a:t>— </a:t>
            </a:r>
            <a:r>
              <a:rPr lang="uk-UA" sz="2200" b="1" dirty="0">
                <a:latin typeface="+mn-lt"/>
              </a:rPr>
              <a:t>пара </a:t>
            </a:r>
            <a:r>
              <a:rPr lang="uk-UA" sz="2200" b="1" dirty="0">
                <a:latin typeface="+mn-lt"/>
              </a:rPr>
              <a:t>символів, що мають коди 13 («повернення каретки») та 10 (перехід до нового рядка). </a:t>
            </a:r>
          </a:p>
          <a:p>
            <a:r>
              <a:rPr lang="uk-UA" sz="2200" dirty="0">
                <a:latin typeface="+mn-lt"/>
              </a:rPr>
              <a:t>Наприкінці файлу, окрім маркера кінця рядка, записується маркер </a:t>
            </a:r>
            <a:r>
              <a:rPr lang="uk-UA" sz="2200" b="1" dirty="0">
                <a:latin typeface="+mn-lt"/>
              </a:rPr>
              <a:t>кінця файлу </a:t>
            </a:r>
            <a:r>
              <a:rPr lang="uk-UA" sz="2200" dirty="0">
                <a:latin typeface="+mn-lt"/>
              </a:rPr>
              <a:t>— керуючий символ з кодом 26. </a:t>
            </a:r>
          </a:p>
        </p:txBody>
      </p:sp>
      <p:pic>
        <p:nvPicPr>
          <p:cNvPr id="98311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3933825"/>
            <a:ext cx="76009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1757</TotalTime>
  <Words>4625</Words>
  <Application>Microsoft Office PowerPoint</Application>
  <PresentationFormat>Широкоэкранный</PresentationFormat>
  <Paragraphs>720</Paragraphs>
  <Slides>68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75" baseType="lpstr">
      <vt:lpstr>Arial</vt:lpstr>
      <vt:lpstr>Calibri</vt:lpstr>
      <vt:lpstr>Consolas</vt:lpstr>
      <vt:lpstr>Times New Roman</vt:lpstr>
      <vt:lpstr>Wingdings</vt:lpstr>
      <vt:lpstr>Тема Office</vt:lpstr>
      <vt:lpstr>Точечный рисунок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Розбіжності між масивами та логічними файлами</vt:lpstr>
      <vt:lpstr>Презентация PowerPoint</vt:lpstr>
      <vt:lpstr> Тестові файли</vt:lpstr>
      <vt:lpstr> Бінарні файли</vt:lpstr>
      <vt:lpstr> Оголошення змінних файлового типу (бібліотека stdio.h)</vt:lpstr>
      <vt:lpstr> Оголошення змінних файлового типу (бібліотека stdio.h)</vt:lpstr>
      <vt:lpstr> Дескриптор файлу</vt:lpstr>
      <vt:lpstr>Відкриття та закриття файлів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Приклад. Зчитування текстових файлів </vt:lpstr>
      <vt:lpstr>Зчитування текстових файлів </vt:lpstr>
      <vt:lpstr>Зчитування текстових файлів </vt:lpstr>
      <vt:lpstr>Приклад. Зчитування текстових файлів </vt:lpstr>
      <vt:lpstr>Записування текстових файлів</vt:lpstr>
      <vt:lpstr>Записування текстових файлів</vt:lpstr>
      <vt:lpstr>Приклад. Записування текстових файлів </vt:lpstr>
      <vt:lpstr>Записування текстових файлів</vt:lpstr>
      <vt:lpstr>Записування текстових файлів</vt:lpstr>
      <vt:lpstr>Презентация PowerPoint</vt:lpstr>
      <vt:lpstr>Презентация PowerPoint</vt:lpstr>
      <vt:lpstr>Презентация PowerPoint</vt:lpstr>
      <vt:lpstr>Зчитування та запис текстових файлів за форматом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Обробка текстових файлів (Приклад лаб. роб. 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sigma</dc:creator>
  <cp:lastModifiedBy>Tetyana Kovalyuk</cp:lastModifiedBy>
  <cp:revision>100</cp:revision>
  <dcterms:created xsi:type="dcterms:W3CDTF">2013-02-03T20:54:49Z</dcterms:created>
  <dcterms:modified xsi:type="dcterms:W3CDTF">2020-12-06T20:58:54Z</dcterms:modified>
</cp:coreProperties>
</file>