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5"/>
  </p:notesMasterIdLst>
  <p:sldIdLst>
    <p:sldId id="313" r:id="rId2"/>
    <p:sldId id="314" r:id="rId3"/>
    <p:sldId id="315" r:id="rId4"/>
    <p:sldId id="259" r:id="rId5"/>
    <p:sldId id="260" r:id="rId6"/>
    <p:sldId id="261" r:id="rId7"/>
    <p:sldId id="262" r:id="rId8"/>
    <p:sldId id="263" r:id="rId9"/>
    <p:sldId id="280" r:id="rId10"/>
    <p:sldId id="282" r:id="rId11"/>
    <p:sldId id="281" r:id="rId12"/>
    <p:sldId id="283" r:id="rId13"/>
    <p:sldId id="264" r:id="rId14"/>
    <p:sldId id="265" r:id="rId15"/>
    <p:sldId id="276" r:id="rId16"/>
    <p:sldId id="298" r:id="rId17"/>
    <p:sldId id="299" r:id="rId18"/>
    <p:sldId id="287" r:id="rId19"/>
    <p:sldId id="286" r:id="rId20"/>
    <p:sldId id="316" r:id="rId21"/>
    <p:sldId id="317" r:id="rId22"/>
    <p:sldId id="318" r:id="rId23"/>
    <p:sldId id="266" r:id="rId24"/>
    <p:sldId id="293" r:id="rId25"/>
    <p:sldId id="277" r:id="rId26"/>
    <p:sldId id="320" r:id="rId27"/>
    <p:sldId id="319" r:id="rId28"/>
    <p:sldId id="267" r:id="rId29"/>
    <p:sldId id="268" r:id="rId30"/>
    <p:sldId id="278" r:id="rId31"/>
    <p:sldId id="300" r:id="rId32"/>
    <p:sldId id="321" r:id="rId33"/>
    <p:sldId id="322" r:id="rId34"/>
    <p:sldId id="269" r:id="rId35"/>
    <p:sldId id="279" r:id="rId36"/>
    <p:sldId id="310" r:id="rId37"/>
    <p:sldId id="309" r:id="rId38"/>
    <p:sldId id="311" r:id="rId39"/>
    <p:sldId id="312" r:id="rId40"/>
    <p:sldId id="325" r:id="rId41"/>
    <p:sldId id="324" r:id="rId42"/>
    <p:sldId id="323" r:id="rId43"/>
    <p:sldId id="308" r:id="rId44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CFD"/>
    <a:srgbClr val="FFFFCC"/>
    <a:srgbClr val="008000"/>
    <a:srgbClr val="000099"/>
    <a:srgbClr val="F0BF34"/>
    <a:srgbClr val="0000CC"/>
    <a:srgbClr val="F7F466"/>
    <a:srgbClr val="CECA92"/>
    <a:srgbClr val="E99211"/>
    <a:srgbClr val="C25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30" autoAdjust="0"/>
    <p:restoredTop sz="94652" autoAdjust="0"/>
  </p:normalViewPr>
  <p:slideViewPr>
    <p:cSldViewPr>
      <p:cViewPr varScale="1">
        <p:scale>
          <a:sx n="82" d="100"/>
          <a:sy n="82" d="100"/>
        </p:scale>
        <p:origin x="59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A36D6-2C87-4FF1-BF0C-112B218F1234}" type="datetimeFigureOut">
              <a:rPr lang="uk-UA" smtClean="0"/>
              <a:t>03.12.2020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7E07C-7C90-4521-B9B4-78BB196F277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382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406C0-DF12-41A1-89E2-E566BC94A3FD}" type="slidenum">
              <a:rPr lang="es-UY" altLang="ru-RU" smtClean="0">
                <a:solidFill>
                  <a:prstClr val="black"/>
                </a:solidFill>
              </a:rPr>
              <a:pPr/>
              <a:t>2</a:t>
            </a:fld>
            <a:endParaRPr lang="es-UY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02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19872" y="764704"/>
            <a:ext cx="12192000" cy="583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157276" y="6584540"/>
            <a:ext cx="10545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616FDA04-F16B-4005-BA77-CF455FF4A0ED}" type="slidenum">
              <a:rPr lang="ru-RU" sz="1050" smtClean="0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sz="1050" dirty="0" smtClean="0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/65</a:t>
            </a:r>
            <a:endParaRPr lang="ru-RU" sz="1050" dirty="0">
              <a:solidFill>
                <a:prstClr val="white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311691" y="6550226"/>
            <a:ext cx="6624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sz="1200" dirty="0" smtClean="0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Т.В. </a:t>
            </a:r>
            <a:r>
              <a:rPr lang="uk-UA" sz="1200" dirty="0" err="1" smtClean="0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Ковалюк</a:t>
            </a:r>
            <a:r>
              <a:rPr lang="uk-UA" sz="1200" dirty="0" smtClean="0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. Основи програмування КНУ ім. Т. Шевченка</a:t>
            </a:r>
            <a:endParaRPr lang="ru-RU" sz="1200" dirty="0">
              <a:solidFill>
                <a:prstClr val="white"/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684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524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D04B52F-C640-4067-934A-AFB87DDFDD19}" type="datetime1">
              <a:rPr lang="ru-RU" smtClean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03.12.2020</a:t>
            </a:fld>
            <a:endParaRPr lang="ru-RU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5E563E6-D636-4699-96F0-972CDB769374}" type="slidenum">
              <a:rPr lang="ru-RU" smtClean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"/>
            <a:ext cx="12192000" cy="686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6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514350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51435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514350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../example/ex31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example/ex31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../example/ex31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6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../example/ex31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../example/ex31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../example/ex31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5" Type="http://schemas.openxmlformats.org/officeDocument/2006/relationships/image" Target="../media/image22.png"/><Relationship Id="rId4" Type="http://schemas.microsoft.com/office/2007/relationships/hdphoto" Target="../media/hdphoto7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../example/ex31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7.wd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../example/ex31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7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../example/ex31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7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hyperlink" Target="../example/ex31" TargetMode="External"/><Relationship Id="rId5" Type="http://schemas.openxmlformats.org/officeDocument/2006/relationships/image" Target="../media/image4.emf"/><Relationship Id="rId4" Type="http://schemas.openxmlformats.org/officeDocument/2006/relationships/oleObject" Target="../embeddings/_________Microsoft_Word_97_20031.doc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51384" y="548680"/>
            <a:ext cx="11305255" cy="1898598"/>
          </a:xfrm>
          <a:prstGeom prst="rect">
            <a:avLst/>
          </a:prstGeom>
          <a:noFill/>
          <a:effectLst>
            <a:outerShdw blurRad="50800" dist="152400" dir="5400000" algn="ctr" rotWithShape="0">
              <a:schemeClr val="tx1"/>
            </a:outerShdw>
          </a:effectLst>
        </p:spPr>
        <p:txBody>
          <a:bodyPr wrap="square" lIns="51435" tIns="25718" rIns="51435" bIns="2571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uk-UA" sz="6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Основи програмування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uk-UA" sz="60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(С/С++)</a:t>
            </a:r>
            <a:endParaRPr lang="ru-RU" sz="6000" b="1" dirty="0">
              <a:ln w="9525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4" name="WordArt 5"/>
          <p:cNvSpPr>
            <a:spLocks noChangeArrowheads="1" noChangeShapeType="1" noTextEdit="1"/>
          </p:cNvSpPr>
          <p:nvPr/>
        </p:nvSpPr>
        <p:spPr bwMode="auto">
          <a:xfrm>
            <a:off x="1703511" y="3284984"/>
            <a:ext cx="9001000" cy="2237095"/>
          </a:xfrm>
          <a:prstGeom prst="rect">
            <a:avLst/>
          </a:prstGeom>
          <a:effectLst>
            <a:outerShdw blurRad="50800" dist="635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2025" b="1" kern="10" dirty="0">
                <a:solidFill>
                  <a:prstClr val="white"/>
                </a:solidFill>
                <a:latin typeface="+mn-lt"/>
                <a:cs typeface="Times New Roman"/>
              </a:rPr>
              <a:t>Лектор </a:t>
            </a:r>
          </a:p>
          <a:p>
            <a:pPr algn="ctr"/>
            <a:r>
              <a:rPr lang="uk-UA" sz="2025" b="1" kern="10" dirty="0" err="1">
                <a:solidFill>
                  <a:prstClr val="white"/>
                </a:solidFill>
                <a:latin typeface="+mn-lt"/>
                <a:cs typeface="Times New Roman"/>
              </a:rPr>
              <a:t>к.т.н</a:t>
            </a:r>
            <a:r>
              <a:rPr lang="uk-UA" sz="2025" b="1" kern="10" dirty="0">
                <a:solidFill>
                  <a:prstClr val="white"/>
                </a:solidFill>
                <a:latin typeface="+mn-lt"/>
                <a:cs typeface="Times New Roman"/>
              </a:rPr>
              <a:t>. доцент кафедри програмних систем і технологій  </a:t>
            </a:r>
          </a:p>
          <a:p>
            <a:pPr algn="ctr"/>
            <a:r>
              <a:rPr lang="uk-UA" sz="2025" b="1" kern="10" dirty="0">
                <a:solidFill>
                  <a:prstClr val="white"/>
                </a:solidFill>
                <a:latin typeface="+mn-lt"/>
                <a:cs typeface="Times New Roman"/>
              </a:rPr>
              <a:t>КНУ ім. Тараса Шевченка</a:t>
            </a:r>
          </a:p>
          <a:p>
            <a:pPr algn="ctr"/>
            <a:r>
              <a:rPr lang="ru-RU" sz="2025" b="1" kern="10" dirty="0" err="1">
                <a:solidFill>
                  <a:prstClr val="white"/>
                </a:solidFill>
                <a:latin typeface="+mn-lt"/>
                <a:cs typeface="Times New Roman"/>
              </a:rPr>
              <a:t>Ковалюк</a:t>
            </a:r>
            <a:r>
              <a:rPr lang="ru-RU" sz="2025" b="1" kern="10" dirty="0">
                <a:solidFill>
                  <a:prstClr val="white"/>
                </a:solidFill>
                <a:latin typeface="+mn-lt"/>
                <a:cs typeface="Times New Roman"/>
              </a:rPr>
              <a:t> </a:t>
            </a:r>
            <a:r>
              <a:rPr lang="ru-RU" sz="2025" b="1" kern="10" dirty="0" err="1">
                <a:solidFill>
                  <a:prstClr val="white"/>
                </a:solidFill>
                <a:latin typeface="+mn-lt"/>
                <a:cs typeface="Times New Roman"/>
              </a:rPr>
              <a:t>Тетяна</a:t>
            </a:r>
            <a:r>
              <a:rPr lang="ru-RU" sz="2025" b="1" kern="10" dirty="0">
                <a:solidFill>
                  <a:prstClr val="white"/>
                </a:solidFill>
                <a:latin typeface="+mn-lt"/>
                <a:cs typeface="Times New Roman"/>
              </a:rPr>
              <a:t> </a:t>
            </a:r>
            <a:r>
              <a:rPr lang="ru-RU" sz="2025" b="1" kern="10" dirty="0" err="1">
                <a:solidFill>
                  <a:prstClr val="white"/>
                </a:solidFill>
                <a:latin typeface="+mn-lt"/>
                <a:cs typeface="Times New Roman"/>
              </a:rPr>
              <a:t>Володимирівна</a:t>
            </a:r>
            <a:endParaRPr lang="ru-RU" sz="2025" b="1" kern="10" dirty="0">
              <a:solidFill>
                <a:prstClr val="white"/>
              </a:solidFill>
              <a:latin typeface="+mn-lt"/>
              <a:cs typeface="Times New Roman"/>
            </a:endParaRPr>
          </a:p>
          <a:p>
            <a:pPr algn="ctr"/>
            <a:r>
              <a:rPr lang="ru-RU" sz="2025" b="1" kern="10" dirty="0" err="1">
                <a:solidFill>
                  <a:prstClr val="white"/>
                </a:solidFill>
                <a:latin typeface="+mn-lt"/>
                <a:cs typeface="Times New Roman"/>
              </a:rPr>
              <a:t>tkovalyuk</a:t>
            </a:r>
            <a:r>
              <a:rPr lang="ru-RU" sz="2025" b="1" kern="10" dirty="0">
                <a:solidFill>
                  <a:prstClr val="white"/>
                </a:solidFill>
                <a:latin typeface="+mn-lt"/>
                <a:cs typeface="Times New Roman"/>
              </a:rPr>
              <a:t>@</a:t>
            </a:r>
            <a:r>
              <a:rPr lang="en-US" sz="2025" b="1" kern="10" dirty="0">
                <a:solidFill>
                  <a:prstClr val="white"/>
                </a:solidFill>
                <a:latin typeface="+mn-lt"/>
                <a:cs typeface="Times New Roman"/>
              </a:rPr>
              <a:t>ukr.net</a:t>
            </a:r>
            <a:endParaRPr lang="ru-RU" sz="2025" b="1" kern="10" dirty="0">
              <a:solidFill>
                <a:prstClr val="white"/>
              </a:solidFill>
              <a:latin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468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9036050" cy="692150"/>
          </a:xfrm>
          <a:prstGeom prst="rect">
            <a:avLst/>
          </a:prstGeom>
        </p:spPr>
        <p:txBody>
          <a:bodyPr/>
          <a:lstStyle/>
          <a:p>
            <a:r>
              <a:rPr lang="ru-RU" sz="3600" b="1" dirty="0" err="1">
                <a:solidFill>
                  <a:schemeClr val="bg1"/>
                </a:solidFill>
                <a:latin typeface="+mn-lt"/>
              </a:rPr>
              <a:t>Операції</a:t>
            </a:r>
            <a:r>
              <a:rPr lang="ru-RU" sz="3600" b="1" dirty="0">
                <a:solidFill>
                  <a:schemeClr val="bg1"/>
                </a:solidFill>
                <a:latin typeface="+mn-lt"/>
              </a:rPr>
              <a:t> над структурами </a:t>
            </a:r>
            <a:endParaRPr lang="uk-UA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9409114" y="6453189"/>
            <a:ext cx="1258887" cy="390525"/>
          </a:xfrm>
        </p:spPr>
        <p:txBody>
          <a:bodyPr/>
          <a:lstStyle/>
          <a:p>
            <a:fld id="{B776D946-4407-4165-A42F-11B88C0C256F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09346" y="3217565"/>
            <a:ext cx="11917324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dirty="0"/>
              <a:t>Присвоєння значень змінних типу структури іншим змінним можливе тільки за умови їх </a:t>
            </a:r>
            <a:r>
              <a:rPr lang="uk-UA" b="1" dirty="0">
                <a:solidFill>
                  <a:srgbClr val="0000CC"/>
                </a:solidFill>
              </a:rPr>
              <a:t>однорідності</a:t>
            </a:r>
            <a:r>
              <a:rPr lang="uk-UA" dirty="0"/>
              <a:t>, тобто змінні, що беруть участь у присвоєнні, повинні мати однаковий склад компонентів та їх типів. Наприклад, для оголошених нижче змінних Z1 та Z2 присвоєння є коректним.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07368" y="908721"/>
            <a:ext cx="1152128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/>
            <a:r>
              <a:rPr lang="uk-UA" dirty="0">
                <a:solidFill>
                  <a:srgbClr val="000000"/>
                </a:solidFill>
              </a:rPr>
              <a:t>Над полями структур можна здійснювати будь-які операції, що є допустимими для типів цих полів. </a:t>
            </a:r>
          </a:p>
          <a:p>
            <a:pPr lvl="0"/>
            <a:r>
              <a:rPr lang="uk-UA" dirty="0">
                <a:solidFill>
                  <a:srgbClr val="000000"/>
                </a:solidFill>
              </a:rPr>
              <a:t>Для екземплярів структуру як цілісних об’єктів означена тільки одна операція — </a:t>
            </a:r>
            <a:r>
              <a:rPr lang="uk-UA" b="1" dirty="0">
                <a:solidFill>
                  <a:srgbClr val="0000CC"/>
                </a:solidFill>
              </a:rPr>
              <a:t>присвоєння.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783632" y="2108521"/>
            <a:ext cx="9001000" cy="70788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srgbClr val="FF0000"/>
                </a:solidFill>
              </a:rPr>
              <a:t>Слід пам’ятати, що присвоєння значення змінній деякого типу структури призведе до присвоєнь значень </a:t>
            </a:r>
            <a:r>
              <a:rPr lang="uk-UA" sz="2000" b="1" dirty="0">
                <a:solidFill>
                  <a:srgbClr val="FF0000"/>
                </a:solidFill>
              </a:rPr>
              <a:t>усім полям цієї змінної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870" y="1619217"/>
            <a:ext cx="865873" cy="146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375920" y="4255080"/>
            <a:ext cx="280831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uk-UA" sz="2000" b="1" dirty="0" err="1">
                <a:solidFill>
                  <a:srgbClr val="0000CC"/>
                </a:solidFill>
              </a:rPr>
              <a:t>type</a:t>
            </a:r>
            <a:r>
              <a:rPr lang="uk-UA" sz="2000" b="1" dirty="0">
                <a:solidFill>
                  <a:srgbClr val="0000CC"/>
                </a:solidFill>
              </a:rPr>
              <a:t> Z1,Z2;</a:t>
            </a:r>
            <a:br>
              <a:rPr lang="uk-UA" sz="2000" b="1" dirty="0">
                <a:solidFill>
                  <a:srgbClr val="0000CC"/>
                </a:solidFill>
              </a:rPr>
            </a:br>
            <a:r>
              <a:rPr lang="uk-UA" sz="2000" b="1" dirty="0">
                <a:solidFill>
                  <a:srgbClr val="0000CC"/>
                </a:solidFill>
              </a:rPr>
              <a:t>Z1.str='A'; Z1.number=65;</a:t>
            </a:r>
            <a:br>
              <a:rPr lang="uk-UA" sz="2000" b="1" dirty="0">
                <a:solidFill>
                  <a:srgbClr val="0000CC"/>
                </a:solidFill>
              </a:rPr>
            </a:br>
            <a:r>
              <a:rPr lang="uk-UA" sz="2000" b="1" dirty="0">
                <a:solidFill>
                  <a:srgbClr val="0000CC"/>
                </a:solidFill>
              </a:rPr>
              <a:t>Z2=Z1;</a:t>
            </a:r>
            <a:endParaRPr lang="ru-RU" sz="2000" b="1" dirty="0">
              <a:solidFill>
                <a:srgbClr val="0000CC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022806" y="4273127"/>
            <a:ext cx="2286000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uk-UA" sz="2000" b="1" dirty="0" err="1">
                <a:solidFill>
                  <a:srgbClr val="000099"/>
                </a:solidFill>
              </a:rPr>
              <a:t>struct</a:t>
            </a:r>
            <a:r>
              <a:rPr lang="uk-UA" sz="2000" b="1" dirty="0">
                <a:solidFill>
                  <a:srgbClr val="000099"/>
                </a:solidFill>
              </a:rPr>
              <a:t> </a:t>
            </a:r>
            <a:r>
              <a:rPr lang="uk-UA" sz="2000" b="1" dirty="0" err="1">
                <a:solidFill>
                  <a:srgbClr val="000099"/>
                </a:solidFill>
              </a:rPr>
              <a:t>type</a:t>
            </a:r>
            <a:r>
              <a:rPr lang="uk-UA" sz="2000" b="1" dirty="0">
                <a:solidFill>
                  <a:srgbClr val="000099"/>
                </a:solidFill>
              </a:rPr>
              <a:t>{</a:t>
            </a:r>
            <a:br>
              <a:rPr lang="uk-UA" sz="2000" b="1" dirty="0">
                <a:solidFill>
                  <a:srgbClr val="000099"/>
                </a:solidFill>
              </a:rPr>
            </a:br>
            <a:r>
              <a:rPr lang="uk-UA" sz="2000" b="1" dirty="0">
                <a:solidFill>
                  <a:srgbClr val="000099"/>
                </a:solidFill>
              </a:rPr>
              <a:t>   </a:t>
            </a:r>
            <a:r>
              <a:rPr lang="uk-UA" sz="2000" b="1" dirty="0" err="1">
                <a:solidFill>
                  <a:srgbClr val="000099"/>
                </a:solidFill>
              </a:rPr>
              <a:t>char</a:t>
            </a:r>
            <a:r>
              <a:rPr lang="uk-UA" sz="2000" b="1" dirty="0">
                <a:solidFill>
                  <a:srgbClr val="000099"/>
                </a:solidFill>
              </a:rPr>
              <a:t> </a:t>
            </a:r>
            <a:r>
              <a:rPr lang="uk-UA" sz="2000" b="1" dirty="0" err="1">
                <a:solidFill>
                  <a:srgbClr val="000099"/>
                </a:solidFill>
              </a:rPr>
              <a:t>str</a:t>
            </a:r>
            <a:r>
              <a:rPr lang="uk-UA" sz="2000" b="1" dirty="0">
                <a:solidFill>
                  <a:srgbClr val="000099"/>
                </a:solidFill>
              </a:rPr>
              <a:t>;</a:t>
            </a:r>
            <a:br>
              <a:rPr lang="uk-UA" sz="2000" b="1" dirty="0">
                <a:solidFill>
                  <a:srgbClr val="000099"/>
                </a:solidFill>
              </a:rPr>
            </a:br>
            <a:r>
              <a:rPr lang="uk-UA" sz="2000" b="1" dirty="0">
                <a:solidFill>
                  <a:srgbClr val="000099"/>
                </a:solidFill>
              </a:rPr>
              <a:t>   </a:t>
            </a:r>
            <a:r>
              <a:rPr lang="uk-UA" sz="2000" b="1" dirty="0" err="1">
                <a:solidFill>
                  <a:srgbClr val="000099"/>
                </a:solidFill>
              </a:rPr>
              <a:t>float</a:t>
            </a:r>
            <a:r>
              <a:rPr lang="uk-UA" sz="2000" b="1" dirty="0">
                <a:solidFill>
                  <a:srgbClr val="000099"/>
                </a:solidFill>
              </a:rPr>
              <a:t> </a:t>
            </a:r>
            <a:r>
              <a:rPr lang="uk-UA" sz="2000" b="1" dirty="0" err="1">
                <a:solidFill>
                  <a:srgbClr val="000099"/>
                </a:solidFill>
              </a:rPr>
              <a:t>number</a:t>
            </a:r>
            <a:r>
              <a:rPr lang="uk-UA" sz="2000" b="1" dirty="0">
                <a:solidFill>
                  <a:srgbClr val="000099"/>
                </a:solidFill>
              </a:rPr>
              <a:t>;</a:t>
            </a:r>
            <a:br>
              <a:rPr lang="uk-UA" sz="2000" b="1" dirty="0">
                <a:solidFill>
                  <a:srgbClr val="000099"/>
                </a:solidFill>
              </a:rPr>
            </a:br>
            <a:r>
              <a:rPr lang="uk-UA" sz="2000" b="1" dirty="0">
                <a:solidFill>
                  <a:srgbClr val="000099"/>
                </a:solidFill>
              </a:rPr>
              <a:t>};</a:t>
            </a:r>
            <a:endParaRPr lang="ru-RU" sz="20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57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9409114" y="6453189"/>
            <a:ext cx="1258887" cy="390525"/>
          </a:xfrm>
        </p:spPr>
        <p:txBody>
          <a:bodyPr/>
          <a:lstStyle/>
          <a:p>
            <a:fld id="{B776D946-4407-4165-A42F-11B88C0C256F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87889" y="1412777"/>
            <a:ext cx="6048671" cy="3384375"/>
          </a:xfrm>
          <a:prstGeom prst="roundRect">
            <a:avLst/>
          </a:prstGeom>
          <a:solidFill>
            <a:schemeClr val="bg1"/>
          </a:solidFill>
          <a:ln>
            <a:solidFill>
              <a:srgbClr val="000099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Розглянемо приклад, у якому екземпляри структур обмінюються значеннями. Потрібно впорядкувати два екземпляри структур за відомостями про людину, що має більший </a:t>
            </a:r>
            <a:r>
              <a:rPr lang="uk-UA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прибуток.</a:t>
            </a:r>
            <a:endParaRPr lang="uk-UA" sz="2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204864"/>
            <a:ext cx="2753010" cy="1072761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8" name="Заголовок 2"/>
          <p:cNvSpPr txBox="1">
            <a:spLocks/>
          </p:cNvSpPr>
          <p:nvPr/>
        </p:nvSpPr>
        <p:spPr>
          <a:xfrm>
            <a:off x="0" y="-22225"/>
            <a:ext cx="12192000" cy="642913"/>
          </a:xfrm>
          <a:prstGeom prst="rect">
            <a:avLst/>
          </a:prstGeom>
        </p:spPr>
        <p:txBody>
          <a:bodyPr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3600" b="1" smtClean="0">
                <a:solidFill>
                  <a:schemeClr val="bg1"/>
                </a:solidFill>
                <a:latin typeface="+mn-lt"/>
              </a:rPr>
              <a:t>Приклад. Доступ до полів та операції над структурами </a:t>
            </a:r>
            <a:endParaRPr lang="uk-UA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98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409114" y="6453189"/>
            <a:ext cx="1258887" cy="390525"/>
          </a:xfrm>
        </p:spPr>
        <p:txBody>
          <a:bodyPr/>
          <a:lstStyle/>
          <a:p>
            <a:fld id="{B776D946-4407-4165-A42F-11B88C0C256F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6" name="Заголовок 2"/>
          <p:cNvSpPr txBox="1">
            <a:spLocks/>
          </p:cNvSpPr>
          <p:nvPr/>
        </p:nvSpPr>
        <p:spPr>
          <a:xfrm>
            <a:off x="0" y="-22225"/>
            <a:ext cx="12192000" cy="642913"/>
          </a:xfrm>
          <a:prstGeom prst="rect">
            <a:avLst/>
          </a:prstGeom>
        </p:spPr>
        <p:txBody>
          <a:bodyPr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3600" b="1" smtClean="0">
                <a:solidFill>
                  <a:schemeClr val="bg1"/>
                </a:solidFill>
                <a:latin typeface="+mn-lt"/>
              </a:rPr>
              <a:t>Приклад. Доступ до полів та операції над структурами </a:t>
            </a:r>
            <a:endParaRPr lang="uk-UA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0609" y="764704"/>
            <a:ext cx="4608512" cy="3083921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rgbClr val="808080"/>
                </a:solidFill>
                <a:latin typeface="Calibri" panose="020F0502020204030204" pitchFamily="34" charset="0"/>
              </a:rPr>
              <a:t>#include</a:t>
            </a:r>
            <a:r>
              <a:rPr lang="en-GB" dirty="0">
                <a:solidFill>
                  <a:srgbClr val="A31515"/>
                </a:solidFill>
                <a:latin typeface="Calibri" panose="020F0502020204030204" pitchFamily="34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alibri" panose="020F0502020204030204" pitchFamily="34" charset="0"/>
              </a:rPr>
              <a:t>iostream</a:t>
            </a:r>
            <a:r>
              <a:rPr lang="en-GB" dirty="0">
                <a:solidFill>
                  <a:srgbClr val="A31515"/>
                </a:solidFill>
                <a:latin typeface="Calibri" panose="020F0502020204030204" pitchFamily="34" charset="0"/>
              </a:rPr>
              <a:t>&gt;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808080"/>
                </a:solidFill>
                <a:latin typeface="Calibri" panose="020F0502020204030204" pitchFamily="34" charset="0"/>
              </a:rPr>
              <a:t>#include</a:t>
            </a:r>
            <a:r>
              <a:rPr lang="en-GB" dirty="0">
                <a:solidFill>
                  <a:srgbClr val="A31515"/>
                </a:solidFill>
                <a:latin typeface="Calibri" panose="020F0502020204030204" pitchFamily="34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alibri" panose="020F0502020204030204" pitchFamily="34" charset="0"/>
              </a:rPr>
              <a:t>string.h</a:t>
            </a:r>
            <a:r>
              <a:rPr lang="en-GB" dirty="0">
                <a:solidFill>
                  <a:srgbClr val="A31515"/>
                </a:solidFill>
                <a:latin typeface="Calibri" panose="020F0502020204030204" pitchFamily="34" charset="0"/>
              </a:rPr>
              <a:t>&gt;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808080"/>
                </a:solidFill>
                <a:latin typeface="Calibri" panose="020F0502020204030204" pitchFamily="34" charset="0"/>
              </a:rPr>
              <a:t>#include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alibri" panose="020F0502020204030204" pitchFamily="34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alibri" panose="020F0502020204030204" pitchFamily="34" charset="0"/>
              </a:rPr>
              <a:t>stdlib.h</a:t>
            </a:r>
            <a:r>
              <a:rPr lang="en-GB" dirty="0">
                <a:solidFill>
                  <a:srgbClr val="A31515"/>
                </a:solidFill>
                <a:latin typeface="Calibri" panose="020F0502020204030204" pitchFamily="34" charset="0"/>
              </a:rPr>
              <a:t>&gt;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 </a:t>
            </a:r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</a:t>
            </a:r>
            <a:r>
              <a:rPr lang="en-GB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GB" dirty="0">
                <a:solidFill>
                  <a:srgbClr val="008000"/>
                </a:solidFill>
                <a:latin typeface="Calibri" panose="020F0502020204030204" pitchFamily="34" charset="0"/>
              </a:rPr>
              <a:t>for _</a:t>
            </a:r>
            <a:r>
              <a:rPr lang="en-GB" dirty="0" err="1">
                <a:solidFill>
                  <a:srgbClr val="008000"/>
                </a:solidFill>
                <a:latin typeface="Calibri" panose="020F0502020204030204" pitchFamily="34" charset="0"/>
              </a:rPr>
              <a:t>countof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FF"/>
                </a:solidFill>
                <a:latin typeface="Calibri" panose="020F0502020204030204" pitchFamily="34" charset="0"/>
              </a:rPr>
              <a:t>using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alibri" panose="020F0502020204030204" pitchFamily="34" charset="0"/>
              </a:rPr>
              <a:t>namespace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std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ru-RU" dirty="0" err="1" smtClean="0">
                <a:solidFill>
                  <a:srgbClr val="0000FF"/>
                </a:solidFill>
                <a:latin typeface="Calibri" panose="020F0502020204030204" pitchFamily="34" charset="0"/>
              </a:rPr>
              <a:t>struct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 smtClean="0">
                <a:solidFill>
                  <a:srgbClr val="2B91AF"/>
                </a:solidFill>
                <a:latin typeface="Calibri" panose="020F0502020204030204" pitchFamily="34" charset="0"/>
              </a:rPr>
              <a:t>person</a:t>
            </a:r>
            <a:endParaRPr lang="ru-RU" dirty="0" smtClean="0">
              <a:solidFill>
                <a:srgbClr val="2B91AF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{                 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ru-RU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Calibri" panose="020F0502020204030204" pitchFamily="34" charset="0"/>
              </a:rPr>
              <a:t>оголошення</a:t>
            </a:r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 типу </a:t>
            </a:r>
            <a:r>
              <a:rPr lang="ru-RU" dirty="0" err="1">
                <a:solidFill>
                  <a:srgbClr val="008000"/>
                </a:solidFill>
                <a:latin typeface="Calibri" panose="020F0502020204030204" pitchFamily="34" charset="0"/>
              </a:rPr>
              <a:t>структури</a:t>
            </a:r>
            <a:endParaRPr lang="ru-RU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alibri" panose="020F0502020204030204" pitchFamily="34" charset="0"/>
              </a:rPr>
              <a:t>char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first_name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[15]; </a:t>
            </a:r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dirty="0">
                <a:solidFill>
                  <a:srgbClr val="008000"/>
                </a:solidFill>
                <a:latin typeface="Calibri" panose="020F0502020204030204" pitchFamily="34" charset="0"/>
              </a:rPr>
              <a:t>поле ім’я людини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alibri" panose="020F0502020204030204" pitchFamily="34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profit; </a:t>
            </a:r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       </a:t>
            </a:r>
            <a:r>
              <a:rPr lang="en-GB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dirty="0">
                <a:solidFill>
                  <a:srgbClr val="008000"/>
                </a:solidFill>
                <a:latin typeface="Calibri" panose="020F0502020204030204" pitchFamily="34" charset="0"/>
              </a:rPr>
              <a:t>поле доход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 };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2B91AF"/>
                </a:solidFill>
                <a:latin typeface="Calibri" panose="020F0502020204030204" pitchFamily="34" charset="0"/>
              </a:rPr>
              <a:t>person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man1, man2,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</a:p>
          <a:p>
            <a:pPr>
              <a:lnSpc>
                <a:spcPct val="90000"/>
              </a:lnSpc>
            </a:pPr>
            <a:r>
              <a:rPr lang="en-GB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dirty="0">
                <a:solidFill>
                  <a:srgbClr val="008000"/>
                </a:solidFill>
                <a:latin typeface="Calibri" panose="020F0502020204030204" pitchFamily="34" charset="0"/>
              </a:rPr>
              <a:t>екземпляри структур, 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uk-UA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dirty="0">
                <a:solidFill>
                  <a:srgbClr val="008000"/>
                </a:solidFill>
                <a:latin typeface="Calibri" panose="020F0502020204030204" pitchFamily="34" charset="0"/>
              </a:rPr>
              <a:t>що обмінюються </a:t>
            </a:r>
            <a:r>
              <a:rPr lang="uk-UA" dirty="0" smtClean="0">
                <a:solidFill>
                  <a:srgbClr val="008000"/>
                </a:solidFill>
                <a:latin typeface="Calibri" panose="020F0502020204030204" pitchFamily="34" charset="0"/>
              </a:rPr>
              <a:t>значеннями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943872" y="690391"/>
            <a:ext cx="7248128" cy="5978560"/>
          </a:xfrm>
          <a:prstGeom prst="rect">
            <a:avLst/>
          </a:prstGeom>
          <a:solidFill>
            <a:schemeClr val="bg1"/>
          </a:solidFill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GB" sz="1700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main()</a:t>
            </a:r>
          </a:p>
          <a:p>
            <a:pPr>
              <a:lnSpc>
                <a:spcPct val="90000"/>
              </a:lnSpc>
            </a:pPr>
            <a:r>
              <a:rPr lang="uk-UA" sz="1700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fr-FR" sz="1700" dirty="0">
                <a:solidFill>
                  <a:srgbClr val="000000"/>
                </a:solidFill>
                <a:latin typeface="Calibri" panose="020F0502020204030204" pitchFamily="34" charset="0"/>
              </a:rPr>
              <a:t>    cout</a:t>
            </a:r>
            <a:r>
              <a:rPr lang="fr-FR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fr-FR" sz="1700" dirty="0">
                <a:solidFill>
                  <a:srgbClr val="A31515"/>
                </a:solidFill>
                <a:latin typeface="Calibri" panose="020F0502020204030204" pitchFamily="34" charset="0"/>
              </a:rPr>
              <a:t>"Demo structures exchange values "</a:t>
            </a:r>
            <a:r>
              <a:rPr lang="fr-FR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fr-FR" sz="1700" dirty="0">
                <a:solidFill>
                  <a:srgbClr val="000000"/>
                </a:solidFill>
                <a:latin typeface="Calibri" panose="020F0502020204030204" pitchFamily="34" charset="0"/>
              </a:rPr>
              <a:t>endl;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A31515"/>
                </a:solidFill>
                <a:latin typeface="Calibri" panose="020F0502020204030204" pitchFamily="34" charset="0"/>
              </a:rPr>
              <a:t>"enter value 'profit' for name 'Ivanov'"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uk-UA" sz="1700" dirty="0">
                <a:solidFill>
                  <a:srgbClr val="000000"/>
                </a:solidFill>
                <a:latin typeface="Calibri" panose="020F0502020204030204" pitchFamily="34" charset="0"/>
              </a:rPr>
              <a:t>				</a:t>
            </a:r>
            <a:r>
              <a:rPr lang="en-GB" sz="17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700" dirty="0">
                <a:solidFill>
                  <a:srgbClr val="008000"/>
                </a:solidFill>
                <a:latin typeface="Calibri" panose="020F0502020204030204" pitchFamily="34" charset="0"/>
              </a:rPr>
              <a:t>присвоєння </a:t>
            </a:r>
            <a:r>
              <a:rPr lang="uk-UA" sz="17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значень </a:t>
            </a:r>
            <a:r>
              <a:rPr lang="en-US" sz="1700" dirty="0" err="1" smtClean="0">
                <a:solidFill>
                  <a:srgbClr val="008000"/>
                </a:solidFill>
                <a:latin typeface="Calibri" panose="020F0502020204030204" pitchFamily="34" charset="0"/>
              </a:rPr>
              <a:t>полям</a:t>
            </a:r>
            <a:r>
              <a:rPr lang="en-US" sz="17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en-US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структур</a:t>
            </a:r>
            <a:endParaRPr lang="en-US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strcpy_s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(man1.first_name, </a:t>
            </a:r>
            <a:r>
              <a:rPr lang="en-US" sz="1700" dirty="0">
                <a:solidFill>
                  <a:srgbClr val="6F008A"/>
                </a:solidFill>
                <a:latin typeface="Calibri" panose="020F0502020204030204" pitchFamily="34" charset="0"/>
              </a:rPr>
              <a:t>_</a:t>
            </a:r>
            <a:r>
              <a:rPr lang="en-US" sz="1700" dirty="0" err="1">
                <a:solidFill>
                  <a:srgbClr val="6F008A"/>
                </a:solidFill>
                <a:latin typeface="Calibri" panose="020F0502020204030204" pitchFamily="34" charset="0"/>
              </a:rPr>
              <a:t>countof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(man1.first_name),</a:t>
            </a:r>
            <a:r>
              <a:rPr lang="en-US" sz="1700" dirty="0">
                <a:solidFill>
                  <a:srgbClr val="A31515"/>
                </a:solidFill>
                <a:latin typeface="Calibri" panose="020F0502020204030204" pitchFamily="34" charset="0"/>
              </a:rPr>
              <a:t>"Ivanov"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); </a:t>
            </a:r>
            <a:endParaRPr lang="uk-UA" sz="17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uk-UA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7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en-GB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man1.profit;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alibri" panose="020F0502020204030204" pitchFamily="34" charset="0"/>
              </a:rPr>
              <a:t>"enter fields 'profit' for name '</a:t>
            </a:r>
            <a:r>
              <a:rPr lang="en-US" sz="1700" dirty="0" err="1">
                <a:solidFill>
                  <a:srgbClr val="A31515"/>
                </a:solidFill>
                <a:latin typeface="Calibri" panose="020F0502020204030204" pitchFamily="34" charset="0"/>
              </a:rPr>
              <a:t>Petrov</a:t>
            </a:r>
            <a:r>
              <a:rPr lang="en-US" sz="1700" dirty="0">
                <a:solidFill>
                  <a:srgbClr val="A31515"/>
                </a:solidFill>
                <a:latin typeface="Calibri" panose="020F0502020204030204" pitchFamily="34" charset="0"/>
              </a:rPr>
              <a:t>'"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strcpy_s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(man2.first_name, </a:t>
            </a:r>
            <a:r>
              <a:rPr lang="en-GB" sz="1700" dirty="0">
                <a:solidFill>
                  <a:srgbClr val="6F008A"/>
                </a:solidFill>
                <a:latin typeface="Calibri" panose="020F0502020204030204" pitchFamily="34" charset="0"/>
              </a:rPr>
              <a:t>_</a:t>
            </a:r>
            <a:r>
              <a:rPr lang="en-GB" sz="1700" dirty="0" err="1">
                <a:solidFill>
                  <a:srgbClr val="6F008A"/>
                </a:solidFill>
                <a:latin typeface="Calibri" panose="020F0502020204030204" pitchFamily="34" charset="0"/>
              </a:rPr>
              <a:t>countof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(man2.first_name),</a:t>
            </a:r>
            <a:r>
              <a:rPr lang="en-GB" sz="1700" dirty="0">
                <a:solidFill>
                  <a:srgbClr val="A31515"/>
                </a:solidFill>
                <a:latin typeface="Calibri" panose="020F0502020204030204" pitchFamily="34" charset="0"/>
              </a:rPr>
              <a:t>"</a:t>
            </a:r>
            <a:r>
              <a:rPr lang="en-GB" sz="1700" dirty="0" err="1">
                <a:solidFill>
                  <a:srgbClr val="A31515"/>
                </a:solidFill>
                <a:latin typeface="Calibri" panose="020F0502020204030204" pitchFamily="34" charset="0"/>
              </a:rPr>
              <a:t>Petrov</a:t>
            </a:r>
            <a:r>
              <a:rPr lang="en-GB" sz="1700" dirty="0">
                <a:solidFill>
                  <a:srgbClr val="A31515"/>
                </a:solidFill>
                <a:latin typeface="Calibri" panose="020F0502020204030204" pitchFamily="34" charset="0"/>
              </a:rPr>
              <a:t>"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man2.profit;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700" dirty="0">
                <a:solidFill>
                  <a:srgbClr val="A31515"/>
                </a:solidFill>
                <a:latin typeface="Calibri" panose="020F0502020204030204" pitchFamily="34" charset="0"/>
              </a:rPr>
              <a:t>"value of fields before exchange"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man1.first_name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A31515"/>
                </a:solidFill>
                <a:latin typeface="Calibri" panose="020F0502020204030204" pitchFamily="34" charset="0"/>
              </a:rPr>
              <a:t>" "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man1.profit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man2.first_name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A31515"/>
                </a:solidFill>
                <a:latin typeface="Calibri" panose="020F0502020204030204" pitchFamily="34" charset="0"/>
              </a:rPr>
              <a:t>" "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man2.profit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700" b="1" dirty="0">
                <a:solidFill>
                  <a:srgbClr val="000099"/>
                </a:solidFill>
                <a:latin typeface="Calibri" panose="020F0502020204030204" pitchFamily="34" charset="0"/>
              </a:rPr>
              <a:t>if (man1.profit &lt; man2.profit)</a:t>
            </a:r>
          </a:p>
          <a:p>
            <a:pPr>
              <a:lnSpc>
                <a:spcPct val="90000"/>
              </a:lnSpc>
            </a:pPr>
            <a:r>
              <a:rPr lang="ru-RU" sz="1700" b="1" dirty="0">
                <a:solidFill>
                  <a:srgbClr val="000099"/>
                </a:solidFill>
                <a:latin typeface="Calibri" panose="020F0502020204030204" pitchFamily="34" charset="0"/>
              </a:rPr>
              <a:t>    {             </a:t>
            </a:r>
            <a:r>
              <a:rPr lang="ru-RU" sz="1700" b="1" dirty="0" smtClean="0">
                <a:solidFill>
                  <a:srgbClr val="000099"/>
                </a:solidFill>
                <a:latin typeface="Calibri" panose="020F0502020204030204" pitchFamily="34" charset="0"/>
              </a:rPr>
              <a:t>		</a:t>
            </a:r>
            <a:r>
              <a:rPr lang="ru-RU" sz="17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обмін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значеннями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між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екземплярами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структур</a:t>
            </a:r>
            <a:endParaRPr lang="ru-RU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ru-RU" sz="17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ru-RU" sz="1700" b="1" dirty="0" err="1">
                <a:solidFill>
                  <a:srgbClr val="000099"/>
                </a:solidFill>
                <a:latin typeface="Calibri" panose="020F0502020204030204" pitchFamily="34" charset="0"/>
              </a:rPr>
              <a:t>tmp</a:t>
            </a:r>
            <a:r>
              <a:rPr lang="ru-RU" sz="1700" b="1" dirty="0">
                <a:solidFill>
                  <a:srgbClr val="000099"/>
                </a:solidFill>
                <a:latin typeface="Calibri" panose="020F0502020204030204" pitchFamily="34" charset="0"/>
              </a:rPr>
              <a:t> = man1</a:t>
            </a:r>
            <a:r>
              <a:rPr lang="ru-RU" sz="1700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ru-RU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ru-RU" sz="17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використання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структур як </a:t>
            </a:r>
            <a:r>
              <a:rPr lang="ru-RU" sz="1700" b="1" dirty="0" err="1">
                <a:solidFill>
                  <a:srgbClr val="008000"/>
                </a:solidFill>
                <a:latin typeface="Calibri" panose="020F0502020204030204" pitchFamily="34" charset="0"/>
              </a:rPr>
              <a:t>цілісних</a:t>
            </a:r>
            <a:r>
              <a:rPr lang="ru-RU" sz="1700" b="1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700" b="1" dirty="0" err="1">
                <a:solidFill>
                  <a:srgbClr val="008000"/>
                </a:solidFill>
                <a:latin typeface="Calibri" panose="020F0502020204030204" pitchFamily="34" charset="0"/>
              </a:rPr>
              <a:t>об'єктів</a:t>
            </a:r>
            <a:endParaRPr lang="ru-RU" sz="17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1700" b="1" dirty="0">
                <a:solidFill>
                  <a:srgbClr val="000099"/>
                </a:solidFill>
                <a:latin typeface="Calibri" panose="020F0502020204030204" pitchFamily="34" charset="0"/>
              </a:rPr>
              <a:t>        man1 = man2;</a:t>
            </a:r>
          </a:p>
          <a:p>
            <a:pPr>
              <a:lnSpc>
                <a:spcPct val="90000"/>
              </a:lnSpc>
            </a:pPr>
            <a:r>
              <a:rPr lang="en-GB" sz="1700" b="1" dirty="0">
                <a:solidFill>
                  <a:srgbClr val="000099"/>
                </a:solidFill>
                <a:latin typeface="Calibri" panose="020F0502020204030204" pitchFamily="34" charset="0"/>
              </a:rPr>
              <a:t>        man2 = </a:t>
            </a:r>
            <a:r>
              <a:rPr lang="en-GB" sz="1700" b="1" dirty="0" err="1">
                <a:solidFill>
                  <a:srgbClr val="000099"/>
                </a:solidFill>
                <a:latin typeface="Calibri" panose="020F0502020204030204" pitchFamily="34" charset="0"/>
              </a:rPr>
              <a:t>tmp</a:t>
            </a:r>
            <a:r>
              <a:rPr lang="en-GB" sz="1700" b="1" dirty="0">
                <a:solidFill>
                  <a:srgbClr val="000099"/>
                </a:solidFill>
                <a:latin typeface="Calibri" panose="020F050202020403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uk-UA" sz="1700" b="1" dirty="0">
                <a:solidFill>
                  <a:srgbClr val="000099"/>
                </a:solidFill>
                <a:latin typeface="Calibri" panose="020F0502020204030204" pitchFamily="34" charset="0"/>
              </a:rPr>
              <a:t>    };</a:t>
            </a:r>
          </a:p>
          <a:p>
            <a:pPr>
              <a:lnSpc>
                <a:spcPct val="90000"/>
              </a:lnSpc>
            </a:pPr>
            <a:r>
              <a:rPr lang="ru-RU" sz="17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вивести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значення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полів</a:t>
            </a:r>
            <a:r>
              <a:rPr lang="ru-RU" sz="1700" dirty="0">
                <a:solidFill>
                  <a:srgbClr val="008000"/>
                </a:solidFill>
                <a:latin typeface="Calibri" panose="020F0502020204030204" pitchFamily="34" charset="0"/>
              </a:rPr>
              <a:t> на </a:t>
            </a:r>
            <a:r>
              <a:rPr lang="ru-RU" sz="1700" dirty="0" err="1">
                <a:solidFill>
                  <a:srgbClr val="008000"/>
                </a:solidFill>
                <a:latin typeface="Calibri" panose="020F0502020204030204" pitchFamily="34" charset="0"/>
              </a:rPr>
              <a:t>екран</a:t>
            </a:r>
            <a:endParaRPr lang="ru-RU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alibri" panose="020F0502020204030204" pitchFamily="34" charset="0"/>
              </a:rPr>
              <a:t>"value of fields after exchange"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US" sz="17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man1.first_name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A31515"/>
                </a:solidFill>
                <a:latin typeface="Calibri" panose="020F0502020204030204" pitchFamily="34" charset="0"/>
              </a:rPr>
              <a:t>" "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man1.profit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man2.first_name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A31515"/>
                </a:solidFill>
                <a:latin typeface="Calibri" panose="020F0502020204030204" pitchFamily="34" charset="0"/>
              </a:rPr>
              <a:t>" "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man2.profit </a:t>
            </a:r>
            <a:r>
              <a:rPr lang="en-GB" sz="17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7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    system(</a:t>
            </a:r>
            <a:r>
              <a:rPr lang="en-GB" sz="1700" dirty="0">
                <a:solidFill>
                  <a:srgbClr val="A31515"/>
                </a:solidFill>
                <a:latin typeface="Calibri" panose="020F0502020204030204" pitchFamily="34" charset="0"/>
              </a:rPr>
              <a:t>"pause"</a:t>
            </a:r>
            <a:r>
              <a:rPr lang="en-GB" sz="170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uk-UA" sz="17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uk-UA" sz="1700" dirty="0">
              <a:latin typeface="Calibri" panose="020F050202020403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9" y="3854414"/>
            <a:ext cx="4124325" cy="2924175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80609" y="5157192"/>
            <a:ext cx="1190855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80608" y="5715862"/>
            <a:ext cx="1190855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333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4763"/>
            <a:ext cx="12192000" cy="850900"/>
          </a:xfrm>
          <a:prstGeom prst="rect">
            <a:avLst/>
          </a:prstGeom>
        </p:spPr>
        <p:txBody>
          <a:bodyPr/>
          <a:lstStyle/>
          <a:p>
            <a:r>
              <a:rPr lang="uk-UA" sz="3600" b="1" dirty="0">
                <a:solidFill>
                  <a:schemeClr val="bg1"/>
                </a:solidFill>
                <a:latin typeface="+mn-lt"/>
              </a:rPr>
              <a:t>Масиви структур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4294967295"/>
          </p:nvPr>
        </p:nvSpPr>
        <p:spPr>
          <a:xfrm>
            <a:off x="87541" y="862767"/>
            <a:ext cx="11953327" cy="1342097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ru-RU" sz="2000" dirty="0" err="1">
                <a:latin typeface="Arial" pitchFamily="34" charset="0"/>
                <a:cs typeface="Arial" pitchFamily="34" charset="0"/>
              </a:rPr>
              <a:t>Елементи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масиву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структур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обробляються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відповідно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типів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оголошені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полів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структури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latin typeface="Arial" pitchFamily="34" charset="0"/>
                <a:cs typeface="Arial" pitchFamily="34" charset="0"/>
              </a:rPr>
              <a:t>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разі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звернення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до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полів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структури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є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елементом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масиву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застосовуються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дві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операції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: </a:t>
            </a:r>
          </a:p>
          <a:p>
            <a:pPr lvl="2" indent="-342900">
              <a:spcBef>
                <a:spcPts val="0"/>
              </a:spcBef>
              <a:buFont typeface="Wingdings" pitchFamily="2" charset="2"/>
              <a:buChar char="Ø"/>
            </a:pPr>
            <a:r>
              <a:rPr lang="ru-RU" sz="2000" b="1" dirty="0" err="1">
                <a:latin typeface="Arial" pitchFamily="34" charset="0"/>
                <a:cs typeface="Arial" pitchFamily="34" charset="0"/>
              </a:rPr>
              <a:t>індексування</a:t>
            </a:r>
            <a:r>
              <a:rPr lang="ru-RU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([ ]) </a:t>
            </a:r>
            <a:endParaRPr lang="ru-RU" sz="2000" b="1" dirty="0">
              <a:latin typeface="Arial" pitchFamily="34" charset="0"/>
              <a:cs typeface="Arial" pitchFamily="34" charset="0"/>
            </a:endParaRPr>
          </a:p>
          <a:p>
            <a:pPr lvl="2" indent="-342900">
              <a:spcBef>
                <a:spcPts val="0"/>
              </a:spcBef>
              <a:buFont typeface="Wingdings" pitchFamily="2" charset="2"/>
              <a:buChar char="Ø"/>
            </a:pPr>
            <a:r>
              <a:rPr lang="ru-RU" sz="2000" b="1" dirty="0">
                <a:latin typeface="Arial" pitchFamily="34" charset="0"/>
                <a:cs typeface="Arial" pitchFamily="34" charset="0"/>
              </a:rPr>
              <a:t>доступу до компонента (-&gt;).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294967295"/>
          </p:nvPr>
        </p:nvSpPr>
        <p:spPr>
          <a:xfrm>
            <a:off x="9409114" y="6453189"/>
            <a:ext cx="1258887" cy="390525"/>
          </a:xfrm>
        </p:spPr>
        <p:txBody>
          <a:bodyPr/>
          <a:lstStyle/>
          <a:p>
            <a:fld id="{B776D946-4407-4165-A42F-11B88C0C256F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911424" y="2588334"/>
            <a:ext cx="10116615" cy="81781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  <a:effectLst>
            <a:glow>
              <a:srgbClr val="F5E587"/>
            </a:glow>
          </a:effectLst>
          <a:scene3d>
            <a:camera prst="orthographicFront"/>
            <a:lightRig rig="threePt" dir="t"/>
          </a:scene3d>
          <a:sp3d prstMaterial="translucentPowder">
            <a:bevelT w="101600" h="196850" prst="artDeco"/>
            <a:bevelB w="114300" h="17780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Aft>
                <a:spcPts val="600"/>
              </a:spcAft>
            </a:pPr>
            <a:r>
              <a:rPr lang="ru-RU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ru-RU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ім’я</a:t>
            </a:r>
            <a:r>
              <a:rPr lang="ru-RU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масиву</a:t>
            </a:r>
            <a:r>
              <a:rPr lang="ru-RU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структур&gt;[&lt;</a:t>
            </a:r>
            <a:r>
              <a:rPr lang="ru-RU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індекс</a:t>
            </a:r>
            <a:r>
              <a:rPr lang="ru-RU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елемента</a:t>
            </a:r>
            <a:r>
              <a:rPr lang="ru-RU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масиву</a:t>
            </a:r>
            <a:r>
              <a:rPr lang="ru-RU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структур&gt;].&lt;</a:t>
            </a:r>
            <a:r>
              <a:rPr lang="ru-RU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ім’я</a:t>
            </a:r>
            <a:r>
              <a:rPr lang="ru-RU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поля&gt; </a:t>
            </a:r>
          </a:p>
          <a:p>
            <a:pPr lvl="0">
              <a:spcAft>
                <a:spcPts val="600"/>
              </a:spcAft>
            </a:pPr>
            <a:r>
              <a:rPr lang="ru-RU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(&lt;</a:t>
            </a:r>
            <a:r>
              <a:rPr lang="ru-RU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ім’я</a:t>
            </a:r>
            <a:r>
              <a:rPr lang="ru-RU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покажчика</a:t>
            </a:r>
            <a:r>
              <a:rPr lang="ru-RU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&gt; +&lt;</a:t>
            </a:r>
            <a:r>
              <a:rPr lang="ru-RU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індекс</a:t>
            </a:r>
            <a:r>
              <a:rPr lang="ru-RU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елемента</a:t>
            </a:r>
            <a:r>
              <a:rPr lang="ru-RU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масиву</a:t>
            </a:r>
            <a:r>
              <a:rPr lang="ru-RU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структур&gt;) -&gt; &lt;</a:t>
            </a:r>
            <a:r>
              <a:rPr lang="ru-RU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ім’я</a:t>
            </a:r>
            <a:r>
              <a:rPr lang="ru-RU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поля&gt;</a:t>
            </a:r>
            <a:endParaRPr lang="uk-UA" sz="20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3565" y="3952662"/>
            <a:ext cx="11737303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sz="2000" dirty="0">
                <a:latin typeface="Arial" pitchFamily="34" charset="0"/>
                <a:cs typeface="Arial" pitchFamily="34" charset="0"/>
              </a:rPr>
              <a:t>Для отримання доступу до наступних елементів масиву здійснюється </a:t>
            </a:r>
            <a:r>
              <a:rPr lang="uk-UA" sz="2000" b="1" dirty="0">
                <a:latin typeface="Arial" pitchFamily="34" charset="0"/>
                <a:cs typeface="Arial" pitchFamily="34" charset="0"/>
              </a:rPr>
              <a:t>індексування покажчиків </a:t>
            </a:r>
            <a:r>
              <a:rPr lang="uk-UA" sz="2000" dirty="0">
                <a:latin typeface="Arial" pitchFamily="34" charset="0"/>
                <a:cs typeface="Arial" pitchFamily="34" charset="0"/>
              </a:rPr>
              <a:t>за допомогою операції додавання (+). </a:t>
            </a:r>
          </a:p>
          <a:p>
            <a:r>
              <a:rPr lang="uk-UA" sz="2000" dirty="0">
                <a:latin typeface="Arial" pitchFamily="34" charset="0"/>
                <a:cs typeface="Arial" pitchFamily="34" charset="0"/>
              </a:rPr>
              <a:t>Якщо значення покажчика збільшити на ціле число, отримаємо адресу елемента, індекс якого задано як доданок. </a:t>
            </a:r>
          </a:p>
        </p:txBody>
      </p:sp>
    </p:spTree>
    <p:extLst>
      <p:ext uri="{BB962C8B-B14F-4D97-AF65-F5344CB8AC3E}">
        <p14:creationId xmlns:p14="http://schemas.microsoft.com/office/powerpoint/2010/main" val="425391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4294967295"/>
          </p:nvPr>
        </p:nvSpPr>
        <p:spPr>
          <a:xfrm>
            <a:off x="407368" y="995150"/>
            <a:ext cx="11521280" cy="11811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uk-UA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Якщо операцію індексування застосувати до масиву, який є елементом структури, матимемо синтаксичну конструкцію іншого вигляду:</a:t>
            </a:r>
          </a:p>
          <a:p>
            <a:pPr marL="0" indent="0">
              <a:buNone/>
            </a:pPr>
            <a:endParaRPr lang="uk-UA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294967295"/>
          </p:nvPr>
        </p:nvSpPr>
        <p:spPr>
          <a:xfrm>
            <a:off x="9409114" y="6453189"/>
            <a:ext cx="1258887" cy="390525"/>
          </a:xfrm>
        </p:spPr>
        <p:txBody>
          <a:bodyPr/>
          <a:lstStyle/>
          <a:p>
            <a:fld id="{B776D946-4407-4165-A42F-11B88C0C256F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07369" y="2046541"/>
            <a:ext cx="11377262" cy="7920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99"/>
            </a:solidFill>
          </a:ln>
          <a:effectLst>
            <a:glow>
              <a:srgbClr val="F5E587"/>
            </a:glow>
            <a:outerShdw blurRad="50800" dist="50800" dir="5400000" algn="ctr" rotWithShape="0">
              <a:srgbClr val="FFC000"/>
            </a:outerShdw>
          </a:effectLst>
          <a:scene3d>
            <a:camera prst="orthographicFront"/>
            <a:lightRig rig="threePt" dir="t"/>
          </a:scene3d>
          <a:sp3d prstMaterial="translucentPowder">
            <a:bevelT w="101600" h="196850" prst="artDeco"/>
            <a:bevelB w="114300" h="17780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ru-RU" sz="21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ім’я</a:t>
            </a:r>
            <a:r>
              <a:rPr lang="ru-RU" sz="2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змінної</a:t>
            </a:r>
            <a:r>
              <a:rPr lang="ru-RU" sz="2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типу </a:t>
            </a:r>
            <a:r>
              <a:rPr lang="ru-RU" sz="21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структури</a:t>
            </a:r>
            <a:r>
              <a:rPr lang="ru-RU" sz="2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&gt;.&lt;</a:t>
            </a:r>
            <a:r>
              <a:rPr lang="ru-RU" sz="21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ім’я</a:t>
            </a:r>
            <a:r>
              <a:rPr lang="ru-RU" sz="2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поля </a:t>
            </a:r>
            <a:r>
              <a:rPr lang="ru-RU" sz="21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структури</a:t>
            </a:r>
            <a:r>
              <a:rPr lang="ru-RU" sz="2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&gt;[&lt;</a:t>
            </a:r>
            <a:r>
              <a:rPr lang="ru-RU" sz="21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індекс</a:t>
            </a:r>
            <a:r>
              <a:rPr lang="ru-RU" sz="2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елемента</a:t>
            </a:r>
            <a:r>
              <a:rPr lang="ru-RU" sz="2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масиву</a:t>
            </a:r>
            <a:r>
              <a:rPr lang="ru-RU" sz="2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&gt;]</a:t>
            </a:r>
            <a:endParaRPr lang="uk-UA" sz="21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1344" y="3214088"/>
            <a:ext cx="1166529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200" dirty="0">
                <a:latin typeface="Arial" pitchFamily="34" charset="0"/>
                <a:cs typeface="Arial" pitchFamily="34" charset="0"/>
              </a:rPr>
              <a:t>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разі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використання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покажчика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на структуру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синтаксична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конструкція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має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такий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вигляд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:</a:t>
            </a:r>
            <a:endParaRPr lang="uk-UA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631504" y="4166163"/>
            <a:ext cx="8508422" cy="10333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99"/>
            </a:solidFill>
          </a:ln>
          <a:effectLst>
            <a:glow>
              <a:srgbClr val="F5E587"/>
            </a:glow>
            <a:outerShdw blurRad="50800" dist="50800" dir="5400000" algn="ctr" rotWithShape="0">
              <a:srgbClr val="F0BF34"/>
            </a:outerShdw>
          </a:effectLst>
          <a:scene3d>
            <a:camera prst="orthographicFront"/>
            <a:lightRig rig="threePt" dir="t"/>
          </a:scene3d>
          <a:sp3d prstMaterial="translucentPowder">
            <a:bevelT w="101600" h="196850" prst="artDeco"/>
            <a:bevelB w="114300" h="17780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(&lt;</a:t>
            </a:r>
            <a:r>
              <a:rPr lang="ru-RU" sz="21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ім’я</a:t>
            </a:r>
            <a:r>
              <a:rPr lang="ru-RU" sz="2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покажчика</a:t>
            </a:r>
            <a:r>
              <a:rPr lang="ru-RU" sz="2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 + &lt;</a:t>
            </a:r>
            <a:r>
              <a:rPr lang="ru-RU" sz="21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індекс</a:t>
            </a:r>
            <a:r>
              <a:rPr lang="ru-RU" sz="2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елемента</a:t>
            </a:r>
            <a:r>
              <a:rPr lang="ru-RU" sz="2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масиву</a:t>
            </a:r>
            <a:r>
              <a:rPr lang="ru-RU" sz="2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структур&gt;) -&gt;  </a:t>
            </a:r>
          </a:p>
          <a:p>
            <a:pPr lvl="0"/>
            <a:r>
              <a:rPr lang="ru-RU" sz="2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ru-RU" sz="21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ім’я</a:t>
            </a:r>
            <a:r>
              <a:rPr lang="ru-RU" sz="2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поля&gt;[&lt;</a:t>
            </a:r>
            <a:r>
              <a:rPr lang="ru-RU" sz="21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індекс</a:t>
            </a:r>
            <a:r>
              <a:rPr lang="ru-RU" sz="2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елемента</a:t>
            </a:r>
            <a:r>
              <a:rPr lang="ru-RU" sz="2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1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масиву</a:t>
            </a:r>
            <a:r>
              <a:rPr lang="ru-RU" sz="21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&gt;]</a:t>
            </a:r>
            <a:endParaRPr lang="uk-UA" sz="21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Заголовок 2"/>
          <p:cNvSpPr txBox="1">
            <a:spLocks/>
          </p:cNvSpPr>
          <p:nvPr/>
        </p:nvSpPr>
        <p:spPr>
          <a:xfrm>
            <a:off x="0" y="4763"/>
            <a:ext cx="12192000" cy="850900"/>
          </a:xfrm>
          <a:prstGeom prst="rect">
            <a:avLst/>
          </a:prstGeom>
        </p:spPr>
        <p:txBody>
          <a:bodyPr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sz="3600" b="1" dirty="0" smtClean="0">
                <a:solidFill>
                  <a:schemeClr val="bg1"/>
                </a:solidFill>
                <a:latin typeface="+mn-lt"/>
              </a:rPr>
              <a:t>Масиви структур</a:t>
            </a:r>
            <a:endParaRPr lang="uk-UA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4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765176"/>
            <a:ext cx="2223895" cy="22750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-96688" y="0"/>
            <a:ext cx="12288688" cy="649287"/>
          </a:xfrm>
          <a:prstGeom prst="rect">
            <a:avLst/>
          </a:prstGeom>
        </p:spPr>
        <p:txBody>
          <a:bodyPr/>
          <a:lstStyle/>
          <a:p>
            <a:r>
              <a:rPr lang="ru-RU" sz="4000" b="1" dirty="0">
                <a:solidFill>
                  <a:schemeClr val="bg1"/>
                </a:solidFill>
                <a:latin typeface="+mn-lt"/>
              </a:rPr>
              <a:t>Приклад. </a:t>
            </a:r>
            <a:r>
              <a:rPr lang="ru-RU" sz="4000" b="1" dirty="0" err="1">
                <a:solidFill>
                  <a:schemeClr val="bg1"/>
                </a:solidFill>
                <a:latin typeface="+mn-lt"/>
              </a:rPr>
              <a:t>Масиви</a:t>
            </a:r>
            <a:r>
              <a:rPr lang="ru-RU" sz="4000" b="1" dirty="0">
                <a:solidFill>
                  <a:schemeClr val="bg1"/>
                </a:solidFill>
                <a:latin typeface="+mn-lt"/>
              </a:rPr>
              <a:t> структур</a:t>
            </a:r>
            <a:endParaRPr lang="uk-UA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9409114" y="6453189"/>
            <a:ext cx="1258887" cy="390525"/>
          </a:xfrm>
        </p:spPr>
        <p:txBody>
          <a:bodyPr/>
          <a:lstStyle/>
          <a:p>
            <a:fld id="{B776D946-4407-4165-A42F-11B88C0C256F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943872" y="1628800"/>
            <a:ext cx="6480720" cy="3425796"/>
          </a:xfrm>
          <a:prstGeom prst="roundRect">
            <a:avLst/>
          </a:prstGeom>
          <a:solidFill>
            <a:schemeClr val="bg1"/>
          </a:solidFill>
          <a:ln>
            <a:solidFill>
              <a:srgbClr val="000099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Створимо телефонний довідник, дані до якого користувач уводить з клавіатури. </a:t>
            </a:r>
            <a:endParaRPr lang="uk-UA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uk-UA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Потрібно здійснити: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виведення </a:t>
            </a:r>
            <a:r>
              <a:rPr lang="uk-UA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даних, </a:t>
            </a:r>
            <a:endParaRPr lang="uk-UA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сортування </a:t>
            </a:r>
            <a:r>
              <a:rPr lang="uk-UA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записів довідника за </a:t>
            </a:r>
            <a:r>
              <a:rPr lang="uk-UA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алфавітом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uk-UA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пошук </a:t>
            </a:r>
            <a:r>
              <a:rPr lang="uk-UA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номера потрібного абонента. </a:t>
            </a:r>
            <a:r>
              <a:rPr lang="uk-UA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uk-UA" sz="2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3326404"/>
            <a:ext cx="1863855" cy="726285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</p:spTree>
    <p:extLst>
      <p:ext uri="{BB962C8B-B14F-4D97-AF65-F5344CB8AC3E}">
        <p14:creationId xmlns:p14="http://schemas.microsoft.com/office/powerpoint/2010/main" val="161213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409114" y="6453189"/>
            <a:ext cx="1258887" cy="390525"/>
          </a:xfrm>
        </p:spPr>
        <p:txBody>
          <a:bodyPr/>
          <a:lstStyle/>
          <a:p>
            <a:fld id="{B776D946-4407-4165-A42F-11B88C0C256F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4439816" y="744552"/>
            <a:ext cx="3693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dirty="0"/>
              <a:t>Алгоритм роботи програми</a:t>
            </a:r>
            <a:endParaRPr lang="ru-RU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6823" y="1081847"/>
            <a:ext cx="11527849" cy="53553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uk-UA" b="1" dirty="0"/>
              <a:t>С</a:t>
            </a:r>
            <a:r>
              <a:rPr lang="uk-UA" b="1" dirty="0" smtClean="0"/>
              <a:t>творити </a:t>
            </a:r>
            <a:r>
              <a:rPr lang="uk-UA" b="1" dirty="0"/>
              <a:t>масив </a:t>
            </a:r>
            <a:r>
              <a:rPr lang="uk-UA" b="1" dirty="0" smtClean="0"/>
              <a:t>структур</a:t>
            </a:r>
          </a:p>
          <a:p>
            <a:pPr lvl="1"/>
            <a:r>
              <a:rPr lang="uk-UA" dirty="0" smtClean="0"/>
              <a:t>1.1. Вибрати перший елемент масиву структур</a:t>
            </a:r>
          </a:p>
          <a:p>
            <a:pPr lvl="1"/>
            <a:r>
              <a:rPr lang="uk-UA" dirty="0" smtClean="0"/>
              <a:t>1.2. ввести значення полів структури</a:t>
            </a:r>
          </a:p>
          <a:p>
            <a:pPr lvl="1"/>
            <a:r>
              <a:rPr lang="uk-UA" dirty="0" smtClean="0"/>
              <a:t>1.3. перейти до наступного елемента</a:t>
            </a:r>
          </a:p>
          <a:p>
            <a:pPr lvl="1"/>
            <a:r>
              <a:rPr lang="uk-UA" dirty="0" smtClean="0"/>
              <a:t>1.4. якщо слід повторити введення, перейти на п.1.2, </a:t>
            </a:r>
          </a:p>
          <a:p>
            <a:pPr lvl="1"/>
            <a:r>
              <a:rPr lang="uk-UA" dirty="0" smtClean="0"/>
              <a:t>інакше </a:t>
            </a:r>
            <a:r>
              <a:rPr lang="uk-UA" dirty="0"/>
              <a:t>запам’ятати кількість </a:t>
            </a:r>
            <a:r>
              <a:rPr lang="uk-UA" dirty="0" smtClean="0"/>
              <a:t>введених структур</a:t>
            </a:r>
          </a:p>
          <a:p>
            <a:pPr marL="342900" indent="-342900">
              <a:buAutoNum type="arabicPeriod"/>
            </a:pPr>
            <a:r>
              <a:rPr lang="uk-UA" b="1" dirty="0"/>
              <a:t>В</a:t>
            </a:r>
            <a:r>
              <a:rPr lang="uk-UA" b="1" dirty="0" smtClean="0"/>
              <a:t>ивести </a:t>
            </a:r>
            <a:r>
              <a:rPr lang="uk-UA" b="1" dirty="0"/>
              <a:t>на екран значення полів </a:t>
            </a:r>
            <a:r>
              <a:rPr lang="uk-UA" b="1" dirty="0" smtClean="0"/>
              <a:t>структур</a:t>
            </a:r>
          </a:p>
          <a:p>
            <a:r>
              <a:rPr lang="uk-UA" dirty="0" smtClean="0"/>
              <a:t>        2.1. вивести шапку таблиці полів імені, адреси, </a:t>
            </a:r>
            <a:r>
              <a:rPr lang="uk-UA" dirty="0" err="1" smtClean="0"/>
              <a:t>№телефону</a:t>
            </a:r>
            <a:endParaRPr lang="uk-UA" dirty="0" smtClean="0"/>
          </a:p>
          <a:p>
            <a:r>
              <a:rPr lang="uk-UA" dirty="0"/>
              <a:t> </a:t>
            </a:r>
            <a:r>
              <a:rPr lang="uk-UA" dirty="0" smtClean="0"/>
              <a:t>       2.2. вибрати перший елемент масиву структур</a:t>
            </a:r>
          </a:p>
          <a:p>
            <a:r>
              <a:rPr lang="uk-UA" dirty="0"/>
              <a:t> </a:t>
            </a:r>
            <a:r>
              <a:rPr lang="uk-UA" dirty="0" smtClean="0"/>
              <a:t>       2.3. вивести значення полів</a:t>
            </a:r>
          </a:p>
          <a:p>
            <a:r>
              <a:rPr lang="uk-UA" dirty="0"/>
              <a:t> </a:t>
            </a:r>
            <a:r>
              <a:rPr lang="uk-UA" dirty="0" smtClean="0"/>
              <a:t>       2.4. перейти до наступного елементу масиву</a:t>
            </a:r>
          </a:p>
          <a:p>
            <a:r>
              <a:rPr lang="uk-UA" dirty="0"/>
              <a:t> </a:t>
            </a:r>
            <a:r>
              <a:rPr lang="uk-UA" dirty="0" smtClean="0"/>
              <a:t>       2.5. якщо елемент не останній, повторити п.2.3, інакше сортувати масив 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uk-UA" b="1" dirty="0"/>
              <a:t>С</a:t>
            </a:r>
            <a:r>
              <a:rPr lang="uk-UA" b="1" dirty="0" smtClean="0"/>
              <a:t>ортувати </a:t>
            </a:r>
            <a:r>
              <a:rPr lang="uk-UA" b="1" dirty="0"/>
              <a:t>масив структур по полю </a:t>
            </a:r>
            <a:r>
              <a:rPr lang="uk-UA" b="1" dirty="0" smtClean="0"/>
              <a:t>імені</a:t>
            </a:r>
          </a:p>
          <a:p>
            <a:r>
              <a:rPr lang="uk-UA" dirty="0" smtClean="0"/>
              <a:t>      3.1. вибрати  перший елемент масиву структур</a:t>
            </a:r>
          </a:p>
          <a:p>
            <a:r>
              <a:rPr lang="uk-UA" dirty="0"/>
              <a:t> </a:t>
            </a:r>
            <a:r>
              <a:rPr lang="uk-UA" dirty="0" smtClean="0"/>
              <a:t>     3.2. вибрати наступний елемент масиву структур</a:t>
            </a:r>
          </a:p>
          <a:p>
            <a:r>
              <a:rPr lang="uk-UA" dirty="0"/>
              <a:t> </a:t>
            </a:r>
            <a:r>
              <a:rPr lang="uk-UA" dirty="0" smtClean="0"/>
              <a:t>     3.3. якщо значення імені поточного елементу масиву більше значення Імені наступного  елементу,</a:t>
            </a:r>
          </a:p>
          <a:p>
            <a:r>
              <a:rPr lang="uk-UA" dirty="0"/>
              <a:t> </a:t>
            </a:r>
            <a:r>
              <a:rPr lang="uk-UA" dirty="0" smtClean="0"/>
              <a:t>            поміняти елементи місцями</a:t>
            </a:r>
          </a:p>
          <a:p>
            <a:r>
              <a:rPr lang="uk-UA" dirty="0"/>
              <a:t> </a:t>
            </a:r>
            <a:r>
              <a:rPr lang="uk-UA" dirty="0" smtClean="0"/>
              <a:t>     3.4.  перейти до наступного елемента масиву</a:t>
            </a:r>
          </a:p>
          <a:p>
            <a:r>
              <a:rPr lang="uk-UA" dirty="0" smtClean="0"/>
              <a:t>      3.5</a:t>
            </a:r>
            <a:r>
              <a:rPr lang="uk-UA" dirty="0"/>
              <a:t>. якщо елемент не останній, повторити п. 3.3. інакше перейти на п. 3.2 </a:t>
            </a:r>
            <a:r>
              <a:rPr lang="uk-UA" dirty="0" smtClean="0"/>
              <a:t>   </a:t>
            </a:r>
          </a:p>
        </p:txBody>
      </p:sp>
      <p:sp>
        <p:nvSpPr>
          <p:cNvPr id="7" name="Заголовок 2"/>
          <p:cNvSpPr txBox="1">
            <a:spLocks/>
          </p:cNvSpPr>
          <p:nvPr/>
        </p:nvSpPr>
        <p:spPr>
          <a:xfrm>
            <a:off x="-96688" y="0"/>
            <a:ext cx="12288688" cy="649287"/>
          </a:xfrm>
          <a:prstGeom prst="rect">
            <a:avLst/>
          </a:prstGeom>
        </p:spPr>
        <p:txBody>
          <a:bodyPr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4000" b="1" dirty="0" smtClean="0">
                <a:solidFill>
                  <a:schemeClr val="bg1"/>
                </a:solidFill>
                <a:latin typeface="+mn-lt"/>
              </a:rPr>
              <a:t>Приклад. </a:t>
            </a:r>
            <a:r>
              <a:rPr lang="ru-RU" sz="4000" b="1" dirty="0" err="1" smtClean="0">
                <a:solidFill>
                  <a:schemeClr val="bg1"/>
                </a:solidFill>
                <a:latin typeface="+mn-lt"/>
              </a:rPr>
              <a:t>Масиви</a:t>
            </a:r>
            <a:r>
              <a:rPr lang="ru-RU" sz="4000" b="1" dirty="0" smtClean="0">
                <a:solidFill>
                  <a:schemeClr val="bg1"/>
                </a:solidFill>
                <a:latin typeface="+mn-lt"/>
              </a:rPr>
              <a:t> структур</a:t>
            </a:r>
            <a:endParaRPr lang="uk-UA" sz="4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41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409114" y="6453189"/>
            <a:ext cx="1258887" cy="390525"/>
          </a:xfrm>
        </p:spPr>
        <p:txBody>
          <a:bodyPr/>
          <a:lstStyle/>
          <a:p>
            <a:fld id="{B776D946-4407-4165-A42F-11B88C0C256F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4570436" y="908720"/>
            <a:ext cx="3346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/>
              <a:t>Алгоритм роботи програми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43100" y="1700808"/>
            <a:ext cx="10009112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dirty="0" smtClean="0"/>
              <a:t>4. </a:t>
            </a:r>
            <a:r>
              <a:rPr lang="uk-UA" b="1" dirty="0" smtClean="0"/>
              <a:t>Вивести </a:t>
            </a:r>
            <a:r>
              <a:rPr lang="uk-UA" b="1" dirty="0"/>
              <a:t>на екран </a:t>
            </a:r>
            <a:r>
              <a:rPr lang="uk-UA" dirty="0"/>
              <a:t>значення полів </a:t>
            </a:r>
            <a:r>
              <a:rPr lang="uk-UA" dirty="0" smtClean="0"/>
              <a:t>структур, перебираючи елементи масиву з першої до останньої структури</a:t>
            </a:r>
          </a:p>
          <a:p>
            <a:r>
              <a:rPr lang="uk-UA" dirty="0" smtClean="0"/>
              <a:t>5. </a:t>
            </a:r>
            <a:r>
              <a:rPr lang="uk-UA" b="1" dirty="0" smtClean="0"/>
              <a:t>Виконати пошук </a:t>
            </a:r>
            <a:r>
              <a:rPr lang="uk-UA" dirty="0" smtClean="0"/>
              <a:t>заданого з клавіатури значення елемента в масиві</a:t>
            </a:r>
          </a:p>
          <a:p>
            <a:pPr lvl="1"/>
            <a:r>
              <a:rPr lang="uk-UA" dirty="0" smtClean="0"/>
              <a:t>5.1. повторювати </a:t>
            </a:r>
            <a:r>
              <a:rPr lang="uk-UA" dirty="0"/>
              <a:t>пошук, поки не натиснуто клавішу </a:t>
            </a:r>
            <a:r>
              <a:rPr lang="uk-UA" dirty="0" err="1" smtClean="0"/>
              <a:t>Esc</a:t>
            </a:r>
            <a:endParaRPr lang="uk-UA" dirty="0" smtClean="0"/>
          </a:p>
          <a:p>
            <a:pPr lvl="1"/>
            <a:r>
              <a:rPr lang="uk-UA" dirty="0" smtClean="0"/>
              <a:t>5.2. задати ліву та праву межі масиву</a:t>
            </a:r>
          </a:p>
          <a:p>
            <a:pPr lvl="1"/>
            <a:r>
              <a:rPr lang="uk-UA" dirty="0" smtClean="0"/>
              <a:t>5.2. знайти середину масиву</a:t>
            </a:r>
          </a:p>
          <a:p>
            <a:pPr lvl="1"/>
            <a:r>
              <a:rPr lang="uk-UA" dirty="0"/>
              <a:t>5</a:t>
            </a:r>
            <a:r>
              <a:rPr lang="uk-UA" dirty="0" smtClean="0"/>
              <a:t>.3. якщо значення елементу, що знаходиться в середині масиву співпадає із заданим,</a:t>
            </a:r>
          </a:p>
          <a:p>
            <a:pPr lvl="1"/>
            <a:r>
              <a:rPr lang="uk-UA" dirty="0"/>
              <a:t> </a:t>
            </a:r>
            <a:r>
              <a:rPr lang="uk-UA" dirty="0" smtClean="0"/>
              <a:t>      визначити ознаку успішності пошук, інакше</a:t>
            </a:r>
          </a:p>
          <a:p>
            <a:pPr lvl="1"/>
            <a:r>
              <a:rPr lang="uk-UA" dirty="0" smtClean="0"/>
              <a:t>5.4. якщо значення </a:t>
            </a:r>
            <a:r>
              <a:rPr lang="uk-UA" dirty="0"/>
              <a:t>елементу, що знаходиться в середині масиву </a:t>
            </a:r>
            <a:r>
              <a:rPr lang="uk-UA" dirty="0" smtClean="0"/>
              <a:t>менше заданого, </a:t>
            </a:r>
          </a:p>
          <a:p>
            <a:pPr lvl="1"/>
            <a:r>
              <a:rPr lang="uk-UA" dirty="0"/>
              <a:t> </a:t>
            </a:r>
            <a:r>
              <a:rPr lang="uk-UA" dirty="0" smtClean="0"/>
              <a:t>      повторити пошук для лівої частини масиву, інакше</a:t>
            </a:r>
          </a:p>
          <a:p>
            <a:pPr lvl="1"/>
            <a:r>
              <a:rPr lang="uk-UA" dirty="0" smtClean="0"/>
              <a:t>5.5. повторити пошук для правої межі масиву </a:t>
            </a:r>
            <a:endParaRPr lang="ru-RU" dirty="0"/>
          </a:p>
        </p:txBody>
      </p:sp>
      <p:sp>
        <p:nvSpPr>
          <p:cNvPr id="8" name="Заголовок 2"/>
          <p:cNvSpPr txBox="1">
            <a:spLocks/>
          </p:cNvSpPr>
          <p:nvPr/>
        </p:nvSpPr>
        <p:spPr>
          <a:xfrm>
            <a:off x="-96688" y="0"/>
            <a:ext cx="12288688" cy="649287"/>
          </a:xfrm>
          <a:prstGeom prst="rect">
            <a:avLst/>
          </a:prstGeom>
        </p:spPr>
        <p:txBody>
          <a:bodyPr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4000" b="1" dirty="0" smtClean="0">
                <a:solidFill>
                  <a:schemeClr val="bg1"/>
                </a:solidFill>
                <a:latin typeface="+mn-lt"/>
              </a:rPr>
              <a:t>Приклад. </a:t>
            </a:r>
            <a:r>
              <a:rPr lang="ru-RU" sz="4000" b="1" dirty="0" err="1" smtClean="0">
                <a:solidFill>
                  <a:schemeClr val="bg1"/>
                </a:solidFill>
                <a:latin typeface="+mn-lt"/>
              </a:rPr>
              <a:t>Масиви</a:t>
            </a:r>
            <a:r>
              <a:rPr lang="ru-RU" sz="4000" b="1" dirty="0" smtClean="0">
                <a:solidFill>
                  <a:schemeClr val="bg1"/>
                </a:solidFill>
                <a:latin typeface="+mn-lt"/>
              </a:rPr>
              <a:t> структур</a:t>
            </a:r>
            <a:endParaRPr lang="uk-UA" sz="4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335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 txBox="1">
            <a:spLocks/>
          </p:cNvSpPr>
          <p:nvPr/>
        </p:nvSpPr>
        <p:spPr>
          <a:xfrm>
            <a:off x="-96688" y="0"/>
            <a:ext cx="12288688" cy="649287"/>
          </a:xfrm>
          <a:prstGeom prst="rect">
            <a:avLst/>
          </a:prstGeom>
        </p:spPr>
        <p:txBody>
          <a:bodyPr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4000" b="1" dirty="0" smtClean="0">
                <a:solidFill>
                  <a:schemeClr val="bg1"/>
                </a:solidFill>
                <a:latin typeface="+mn-lt"/>
              </a:rPr>
              <a:t>Приклад. </a:t>
            </a:r>
            <a:r>
              <a:rPr lang="ru-RU" sz="4000" b="1" dirty="0" err="1" smtClean="0">
                <a:solidFill>
                  <a:schemeClr val="bg1"/>
                </a:solidFill>
                <a:latin typeface="+mn-lt"/>
              </a:rPr>
              <a:t>Масиви</a:t>
            </a:r>
            <a:r>
              <a:rPr lang="ru-RU" sz="4000" b="1" dirty="0" smtClean="0">
                <a:solidFill>
                  <a:schemeClr val="bg1"/>
                </a:solidFill>
                <a:latin typeface="+mn-lt"/>
              </a:rPr>
              <a:t> структур</a:t>
            </a:r>
            <a:endParaRPr lang="uk-UA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7328" y="922383"/>
            <a:ext cx="5184576" cy="4524315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//ex9_1.cpp. 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Телефонний довідник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alibri" panose="020F0502020204030204" pitchFamily="34" charset="0"/>
              </a:rPr>
              <a:t>#include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alibri" panose="020F0502020204030204" pitchFamily="34" charset="0"/>
              </a:rPr>
              <a:t>iostream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alibri" panose="020F0502020204030204" pitchFamily="34" charset="0"/>
              </a:rPr>
              <a:t>#include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alibri" panose="020F0502020204030204" pitchFamily="34" charset="0"/>
              </a:rPr>
              <a:t>iomanip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alibri" panose="020F0502020204030204" pitchFamily="34" charset="0"/>
              </a:rPr>
              <a:t>#include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alibri" panose="020F0502020204030204" pitchFamily="34" charset="0"/>
              </a:rPr>
              <a:t>string.h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;                            </a:t>
            </a:r>
            <a:r>
              <a:rPr lang="en-US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простір</a:t>
            </a:r>
            <a:r>
              <a:rPr lang="en-US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  <a:latin typeface="Calibri" panose="020F0502020204030204" pitchFamily="34" charset="0"/>
              </a:rPr>
              <a:t>імен</a:t>
            </a:r>
            <a:endParaRPr lang="uk-UA" sz="1600" dirty="0" smtClean="0">
              <a:solidFill>
                <a:srgbClr val="008000"/>
              </a:solidFill>
              <a:latin typeface="Calibri" panose="020F0502020204030204" pitchFamily="34" charset="0"/>
            </a:endParaRPr>
          </a:p>
          <a:p>
            <a:r>
              <a:rPr lang="uk-UA" sz="16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//оголошення структурного типу та змінних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struct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alibri" panose="020F0502020204030204" pitchFamily="34" charset="0"/>
              </a:rPr>
              <a:t>datas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{                                       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//тип записів довідника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char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username[15];                    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прізвище абонента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char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address[20];                        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адреса абонента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char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phone[8];                          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телефон абонента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};</a:t>
            </a:r>
          </a:p>
          <a:p>
            <a:r>
              <a:rPr lang="en-GB" sz="1600" dirty="0" err="1">
                <a:solidFill>
                  <a:srgbClr val="2B91AF"/>
                </a:solidFill>
                <a:latin typeface="Calibri" panose="020F0502020204030204" pitchFamily="34" charset="0"/>
              </a:rPr>
              <a:t>datas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directory[10];                 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масив записів довідника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number;                               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кількість записів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middle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;                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індекс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середнього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елемента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масиву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char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name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[15];                     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значення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імені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для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пошуку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bool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flag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;                          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ознака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успішності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пошуку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char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key;                             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код натиснутої </a:t>
            </a:r>
            <a:r>
              <a:rPr lang="uk-UA" sz="16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клавіші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447928" y="918336"/>
            <a:ext cx="6096000" cy="4524315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>
            <a:spAutoFit/>
          </a:bodyPr>
          <a:lstStyle/>
          <a:p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//===========  створення масиву записів   ====================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create()</a:t>
            </a: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  i;                            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індекс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елемента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масиву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"enter phonebook data"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endParaRPr lang="en-GB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= 0;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do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{                               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ввести дані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</a:rPr>
              <a:t>"name: 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;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directory[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].username;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</a:rPr>
              <a:t>"address: 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directory[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].address;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libri" panose="020F0502020204030204" pitchFamily="34" charset="0"/>
              </a:rPr>
              <a:t>tel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; 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directory[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].phone;</a:t>
            </a:r>
          </a:p>
          <a:p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i++;                     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//перейти до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наступного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запису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"continue? y/n"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key;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endParaRPr lang="en-GB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}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((key != 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</a:rPr>
              <a:t>'n'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) &amp;&amp; (key != 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</a:rPr>
              <a:t>'N'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)); </a:t>
            </a:r>
            <a:r>
              <a:rPr lang="en-US" sz="1600" dirty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number =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                   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запам’ятати кількість записів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endParaRPr lang="uk-UA" sz="16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47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409114" y="6453189"/>
            <a:ext cx="1258887" cy="390525"/>
          </a:xfrm>
        </p:spPr>
        <p:txBody>
          <a:bodyPr/>
          <a:lstStyle/>
          <a:p>
            <a:fld id="{B776D946-4407-4165-A42F-11B88C0C256F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7" name="Заголовок 2"/>
          <p:cNvSpPr txBox="1">
            <a:spLocks/>
          </p:cNvSpPr>
          <p:nvPr/>
        </p:nvSpPr>
        <p:spPr>
          <a:xfrm>
            <a:off x="-96688" y="0"/>
            <a:ext cx="12288688" cy="649287"/>
          </a:xfrm>
          <a:prstGeom prst="rect">
            <a:avLst/>
          </a:prstGeom>
        </p:spPr>
        <p:txBody>
          <a:bodyPr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4000" b="1" dirty="0" smtClean="0">
                <a:solidFill>
                  <a:schemeClr val="bg1"/>
                </a:solidFill>
                <a:latin typeface="+mn-lt"/>
              </a:rPr>
              <a:t>Приклад. </a:t>
            </a:r>
            <a:r>
              <a:rPr lang="ru-RU" sz="4000" b="1" dirty="0" err="1" smtClean="0">
                <a:solidFill>
                  <a:schemeClr val="bg1"/>
                </a:solidFill>
                <a:latin typeface="+mn-lt"/>
              </a:rPr>
              <a:t>Масиви</a:t>
            </a:r>
            <a:r>
              <a:rPr lang="ru-RU" sz="4000" b="1" dirty="0" smtClean="0">
                <a:solidFill>
                  <a:schemeClr val="bg1"/>
                </a:solidFill>
                <a:latin typeface="+mn-lt"/>
              </a:rPr>
              <a:t> структур</a:t>
            </a:r>
            <a:endParaRPr lang="uk-UA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927648" y="1412776"/>
            <a:ext cx="5591944" cy="2800767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//========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виведення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масиву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 у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вигляді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таблиці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=========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print()</a:t>
            </a: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</a:rPr>
              <a:t>"----User name------address------telephone----"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en-GB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&lt; number;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++)</a:t>
            </a: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    {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setw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(10)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directory[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].username;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setw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(14)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directory[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].address;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setw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(14)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directory[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].phone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88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WordArt 4"/>
          <p:cNvSpPr>
            <a:spLocks noChangeArrowheads="1" noChangeShapeType="1" noTextEdit="1"/>
          </p:cNvSpPr>
          <p:nvPr/>
        </p:nvSpPr>
        <p:spPr bwMode="auto">
          <a:xfrm>
            <a:off x="2135560" y="1844824"/>
            <a:ext cx="8136904" cy="160630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Структури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та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об’єднання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uk-U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в С/С++</a:t>
            </a:r>
            <a:endParaRPr lang="ru-RU" sz="2025" b="1" kern="1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363" name="WordArt 5"/>
          <p:cNvSpPr>
            <a:spLocks noChangeArrowheads="1" noChangeShapeType="1" noTextEdit="1"/>
          </p:cNvSpPr>
          <p:nvPr/>
        </p:nvSpPr>
        <p:spPr bwMode="auto">
          <a:xfrm>
            <a:off x="4079777" y="188640"/>
            <a:ext cx="2619600" cy="399676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 extrusionH="76200" contourW="12700">
            <a:extrusionClr>
              <a:schemeClr val="tx1"/>
            </a:extrusionClr>
            <a:contourClr>
              <a:schemeClr val="tx1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2025" b="1" kern="1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Розділ</a:t>
            </a:r>
            <a:r>
              <a:rPr lang="ru-RU" sz="2025" b="1" kern="1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25" b="1" kern="1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2025" b="1" kern="1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331104" y="5283699"/>
            <a:ext cx="336649" cy="148233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 alt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2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 txBox="1">
            <a:spLocks/>
          </p:cNvSpPr>
          <p:nvPr/>
        </p:nvSpPr>
        <p:spPr>
          <a:xfrm>
            <a:off x="-96688" y="0"/>
            <a:ext cx="12288688" cy="649287"/>
          </a:xfrm>
          <a:prstGeom prst="rect">
            <a:avLst/>
          </a:prstGeom>
        </p:spPr>
        <p:txBody>
          <a:bodyPr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4000" b="1" dirty="0" smtClean="0">
                <a:solidFill>
                  <a:schemeClr val="bg1"/>
                </a:solidFill>
                <a:latin typeface="+mn-lt"/>
              </a:rPr>
              <a:t>Приклад. </a:t>
            </a:r>
            <a:r>
              <a:rPr lang="ru-RU" sz="4000" b="1" dirty="0" err="1" smtClean="0">
                <a:solidFill>
                  <a:schemeClr val="bg1"/>
                </a:solidFill>
                <a:latin typeface="+mn-lt"/>
              </a:rPr>
              <a:t>Масиви</a:t>
            </a:r>
            <a:r>
              <a:rPr lang="ru-RU" sz="4000" b="1" dirty="0" smtClean="0">
                <a:solidFill>
                  <a:schemeClr val="bg1"/>
                </a:solidFill>
                <a:latin typeface="+mn-lt"/>
              </a:rPr>
              <a:t> структур</a:t>
            </a:r>
            <a:endParaRPr lang="uk-UA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836712"/>
            <a:ext cx="5879976" cy="4031873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//====</a:t>
            </a:r>
            <a:r>
              <a:rPr lang="ru-RU" sz="1600" dirty="0" err="1" smtClean="0">
                <a:solidFill>
                  <a:srgbClr val="008000"/>
                </a:solidFill>
                <a:latin typeface="Calibri" panose="020F0502020204030204" pitchFamily="34" charset="0"/>
              </a:rPr>
              <a:t>сортування</a:t>
            </a:r>
            <a:r>
              <a:rPr lang="ru-RU" sz="16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масиву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структур за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алфавітом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===========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sort()                            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бульбашкове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 сортування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 err="1">
                <a:solidFill>
                  <a:srgbClr val="2B91AF"/>
                </a:solidFill>
                <a:latin typeface="Calibri" panose="020F0502020204030204" pitchFamily="34" charset="0"/>
              </a:rPr>
              <a:t>datas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                             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допоміжна структура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en-GB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= 0;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&lt; number - 1;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++)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for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en-GB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j =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+ 1; j &lt; number; j++)</a:t>
            </a: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{    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strcmp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(directory[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].username, directory[j].username) &gt; 0)</a:t>
            </a: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{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directory[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];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переставлення елементів місцями 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directory[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]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directory[j];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directory[j]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tmp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}</a:t>
            </a: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}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"sort complete"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uk-U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47656" y="836712"/>
            <a:ext cx="6096000" cy="4031873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//=============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бінарний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пошук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запису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у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масиві</a:t>
            </a:r>
            <a:r>
              <a:rPr lang="ru-RU" sz="16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=========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BinSearch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alibri" panose="020F0502020204030204" pitchFamily="34" charset="0"/>
              </a:rPr>
              <a:t>left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alibri" panose="020F0502020204030204" pitchFamily="34" charset="0"/>
              </a:rPr>
              <a:t>right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{          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left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,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right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–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ліва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та права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межі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пошуку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в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масиві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en-GB" sz="1600" dirty="0">
                <a:solidFill>
                  <a:srgbClr val="808080"/>
                </a:solidFill>
                <a:latin typeface="Calibri" panose="020F0502020204030204" pitchFamily="34" charset="0"/>
              </a:rPr>
              <a:t>left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&gt; </a:t>
            </a:r>
            <a:r>
              <a:rPr lang="en-GB" sz="1600" dirty="0">
                <a:solidFill>
                  <a:srgbClr val="808080"/>
                </a:solidFill>
                <a:latin typeface="Calibri" panose="020F0502020204030204" pitchFamily="34" charset="0"/>
              </a:rPr>
              <a:t>right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ru-R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flag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ru-RU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false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;                   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ознака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виходу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з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рекурсії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else</a:t>
            </a:r>
            <a:endParaRPr lang="en-GB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    {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middle = (</a:t>
            </a:r>
            <a:r>
              <a:rPr lang="en-GB" sz="1600" dirty="0">
                <a:solidFill>
                  <a:srgbClr val="808080"/>
                </a:solidFill>
                <a:latin typeface="Calibri" panose="020F0502020204030204" pitchFamily="34" charset="0"/>
              </a:rPr>
              <a:t>left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+ </a:t>
            </a:r>
            <a:r>
              <a:rPr lang="en-GB" sz="1600" dirty="0">
                <a:solidFill>
                  <a:srgbClr val="808080"/>
                </a:solidFill>
                <a:latin typeface="Calibri" panose="020F0502020204030204" pitchFamily="34" charset="0"/>
              </a:rPr>
              <a:t>right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) / 2;         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індекс середини масиву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strcmp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(name, directory[middle].username) == 0)</a:t>
            </a:r>
          </a:p>
          <a:p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ru-R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flag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= </a:t>
            </a:r>
            <a:r>
              <a:rPr lang="ru-RU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true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;           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ознака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успішності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пошуку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елемента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strcmp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(name, directory[middle].username) &lt; 0)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BinSearch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alibri" panose="020F0502020204030204" pitchFamily="34" charset="0"/>
              </a:rPr>
              <a:t>left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, middle - 1);   </a:t>
            </a:r>
            <a:r>
              <a:rPr lang="en-US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пошук</a:t>
            </a:r>
            <a:r>
              <a:rPr lang="en-US" sz="1600" dirty="0">
                <a:solidFill>
                  <a:srgbClr val="008000"/>
                </a:solidFill>
                <a:latin typeface="Calibri" panose="020F0502020204030204" pitchFamily="34" charset="0"/>
              </a:rPr>
              <a:t> у </a:t>
            </a:r>
            <a:r>
              <a:rPr lang="en-US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лівій</a:t>
            </a:r>
            <a:r>
              <a:rPr lang="en-US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частині</a:t>
            </a:r>
            <a:r>
              <a:rPr lang="en-US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BinSearch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(middle + 1, </a:t>
            </a:r>
            <a:r>
              <a:rPr lang="en-US" sz="1600" dirty="0">
                <a:solidFill>
                  <a:srgbClr val="808080"/>
                </a:solidFill>
                <a:latin typeface="Calibri" panose="020F0502020204030204" pitchFamily="34" charset="0"/>
              </a:rPr>
              <a:t>right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en-US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пошук</a:t>
            </a:r>
            <a:r>
              <a:rPr lang="en-US" sz="1600" dirty="0">
                <a:solidFill>
                  <a:srgbClr val="008000"/>
                </a:solidFill>
                <a:latin typeface="Calibri" panose="020F0502020204030204" pitchFamily="34" charset="0"/>
              </a:rPr>
              <a:t> у </a:t>
            </a:r>
            <a:r>
              <a:rPr lang="en-US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правій</a:t>
            </a:r>
            <a:r>
              <a:rPr lang="en-US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частині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uk-U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53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 txBox="1">
            <a:spLocks/>
          </p:cNvSpPr>
          <p:nvPr/>
        </p:nvSpPr>
        <p:spPr>
          <a:xfrm>
            <a:off x="-96688" y="0"/>
            <a:ext cx="12288688" cy="649287"/>
          </a:xfrm>
          <a:prstGeom prst="rect">
            <a:avLst/>
          </a:prstGeom>
        </p:spPr>
        <p:txBody>
          <a:bodyPr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4000" b="1" dirty="0" smtClean="0">
                <a:solidFill>
                  <a:schemeClr val="bg1"/>
                </a:solidFill>
                <a:latin typeface="+mn-lt"/>
              </a:rPr>
              <a:t>Приклад. </a:t>
            </a:r>
            <a:r>
              <a:rPr lang="ru-RU" sz="4000" b="1" dirty="0" err="1" smtClean="0">
                <a:solidFill>
                  <a:schemeClr val="bg1"/>
                </a:solidFill>
                <a:latin typeface="+mn-lt"/>
              </a:rPr>
              <a:t>Масиви</a:t>
            </a:r>
            <a:r>
              <a:rPr lang="ru-RU" sz="4000" b="1" dirty="0" smtClean="0">
                <a:solidFill>
                  <a:schemeClr val="bg1"/>
                </a:solidFill>
                <a:latin typeface="+mn-lt"/>
              </a:rPr>
              <a:t> структур</a:t>
            </a:r>
            <a:endParaRPr lang="uk-UA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9336" y="836712"/>
            <a:ext cx="5616624" cy="5262979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//================головна функція =================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main()</a:t>
            </a: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"Demo: phonebook"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do</a:t>
            </a:r>
            <a:endParaRPr lang="en-GB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    {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"======= MENU ========="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"1.Create phonebook 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"2.Output phonebook"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"3.Sort phonebook"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</a:rPr>
              <a:t>"4.Search </a:t>
            </a:r>
            <a:r>
              <a:rPr lang="en-US" sz="1600" dirty="0" err="1">
                <a:solidFill>
                  <a:srgbClr val="A31515"/>
                </a:solidFill>
                <a:latin typeface="Calibri" panose="020F0502020204030204" pitchFamily="34" charset="0"/>
              </a:rPr>
              <a:t>abonent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</a:rPr>
              <a:t> in phonebook"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"5.Exit"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</a:rPr>
              <a:t>"to select command press key 1-5"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key;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switch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(key)</a:t>
            </a: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{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case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'1'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: create();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break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case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'2'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</a:t>
            </a:r>
            <a:r>
              <a:rPr lang="en-US" sz="1600" dirty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cout</a:t>
            </a:r>
            <a:r>
              <a:rPr lang="en-US" sz="1600" dirty="0">
                <a:solidFill>
                  <a:srgbClr val="008000"/>
                </a:solidFill>
                <a:latin typeface="Calibri" panose="020F0502020204030204" pitchFamily="34" charset="0"/>
              </a:rPr>
              <a:t> &lt;&lt; "array of input records" &lt;&lt; </a:t>
            </a:r>
            <a:r>
              <a:rPr lang="en-US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endl</a:t>
            </a:r>
            <a:r>
              <a:rPr lang="en-US" sz="1600" dirty="0">
                <a:solidFill>
                  <a:srgbClr val="008000"/>
                </a:solidFill>
                <a:latin typeface="Calibri" panose="020F0502020204030204" pitchFamily="34" charset="0"/>
              </a:rPr>
              <a:t>;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ru-R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print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();          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вивести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на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екран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значення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полів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структур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break</a:t>
            </a:r>
            <a:r>
              <a:rPr lang="en-GB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  <a:endParaRPr lang="en-GB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951984" y="852809"/>
            <a:ext cx="6096000" cy="4278094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case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'3'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</a:p>
          <a:p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ru-R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sort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();             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сортувати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масив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структур по полю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імені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break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case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'4'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</a:rPr>
              <a:t>"enter name for search:"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name;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BinSearch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(0, number - 1);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(flag)                              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елемент знайдено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</a:rPr>
              <a:t>"item="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middle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</a:rPr>
              <a:t>" user name-&gt;"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directory[middle].username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"  phone-&gt;"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directory[middle].phone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</a:rPr>
              <a:t>"record not found"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break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}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}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while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(key!=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'5'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);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system(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"pause"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92253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 txBox="1">
            <a:spLocks/>
          </p:cNvSpPr>
          <p:nvPr/>
        </p:nvSpPr>
        <p:spPr>
          <a:xfrm>
            <a:off x="-96688" y="0"/>
            <a:ext cx="12288688" cy="649287"/>
          </a:xfrm>
          <a:prstGeom prst="rect">
            <a:avLst/>
          </a:prstGeom>
        </p:spPr>
        <p:txBody>
          <a:bodyPr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4000" b="1" dirty="0" smtClean="0">
                <a:solidFill>
                  <a:schemeClr val="bg1"/>
                </a:solidFill>
                <a:latin typeface="+mn-lt"/>
              </a:rPr>
              <a:t>Приклад. </a:t>
            </a:r>
            <a:r>
              <a:rPr lang="ru-RU" sz="4000" b="1" dirty="0" err="1" smtClean="0">
                <a:solidFill>
                  <a:schemeClr val="bg1"/>
                </a:solidFill>
                <a:latin typeface="+mn-lt"/>
              </a:rPr>
              <a:t>Масиви</a:t>
            </a:r>
            <a:r>
              <a:rPr lang="ru-RU" sz="4000" b="1" dirty="0" smtClean="0">
                <a:solidFill>
                  <a:schemeClr val="bg1"/>
                </a:solidFill>
                <a:latin typeface="+mn-lt"/>
              </a:rPr>
              <a:t> структур</a:t>
            </a:r>
            <a:endParaRPr lang="uk-UA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52184" y="859487"/>
            <a:ext cx="324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Результати роботи програми</a:t>
            </a:r>
            <a:endParaRPr lang="uk-UA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836712"/>
            <a:ext cx="3316573" cy="558204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908720"/>
            <a:ext cx="3560825" cy="558204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351" y="1308397"/>
            <a:ext cx="3781425" cy="4638675"/>
          </a:xfrm>
          <a:prstGeom prst="rect">
            <a:avLst/>
          </a:prstGeom>
        </p:spPr>
      </p:pic>
      <p:sp>
        <p:nvSpPr>
          <p:cNvPr id="9" name="Овал 8"/>
          <p:cNvSpPr/>
          <p:nvPr/>
        </p:nvSpPr>
        <p:spPr>
          <a:xfrm>
            <a:off x="7392144" y="3429000"/>
            <a:ext cx="374441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7266666" y="5445224"/>
            <a:ext cx="374441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775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2192000" cy="692695"/>
          </a:xfrm>
          <a:prstGeom prst="rect">
            <a:avLst/>
          </a:prstGeom>
        </p:spPr>
        <p:txBody>
          <a:bodyPr/>
          <a:lstStyle/>
          <a:p>
            <a:r>
              <a:rPr lang="uk-UA" sz="3600" b="1" dirty="0">
                <a:solidFill>
                  <a:schemeClr val="bg1"/>
                </a:solidFill>
                <a:latin typeface="+mn-lt"/>
              </a:rPr>
              <a:t>Функції та структури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4294967295"/>
          </p:nvPr>
        </p:nvSpPr>
        <p:spPr>
          <a:xfrm>
            <a:off x="335360" y="1169988"/>
            <a:ext cx="11809312" cy="2907084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uk-UA" sz="2200" dirty="0">
                <a:latin typeface="Arial" pitchFamily="34" charset="0"/>
                <a:cs typeface="Arial" pitchFamily="34" charset="0"/>
              </a:rPr>
              <a:t>Структурні змінні можна використовувати як </a:t>
            </a:r>
            <a:r>
              <a:rPr lang="uk-UA" sz="22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аргументи функцій </a:t>
            </a:r>
            <a:r>
              <a:rPr lang="uk-UA" sz="2200" dirty="0">
                <a:latin typeface="Arial" pitchFamily="34" charset="0"/>
                <a:cs typeface="Arial" pitchFamily="34" charset="0"/>
              </a:rPr>
              <a:t>подібно до будь-якої змінної стандартного типу. 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uk-UA" sz="2200" dirty="0">
                <a:latin typeface="Arial" pitchFamily="34" charset="0"/>
                <a:cs typeface="Arial" pitchFamily="34" charset="0"/>
              </a:rPr>
              <a:t>Аргументи функції можна передавати як значення, посилання чи покажчики. 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uk-UA" sz="2200" dirty="0">
                <a:latin typeface="Arial" pitchFamily="34" charset="0"/>
                <a:cs typeface="Arial" pitchFamily="34" charset="0"/>
              </a:rPr>
              <a:t>Виклик функції розглядається як вираз, якщо його значення дорівнює значенню, що повертає ця функція. 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uk-UA" sz="2200" dirty="0">
                <a:latin typeface="Arial" pitchFamily="34" charset="0"/>
                <a:cs typeface="Arial" pitchFamily="34" charset="0"/>
              </a:rPr>
              <a:t>Таке значення можна присвоїти змінній, надрукувати чи використати в інший спосіб. 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uk-UA" sz="2200" b="1" dirty="0">
                <a:latin typeface="Arial" pitchFamily="34" charset="0"/>
                <a:cs typeface="Arial" pitchFamily="34" charset="0"/>
              </a:rPr>
              <a:t>Структурні змінні також можна </a:t>
            </a:r>
            <a:r>
              <a:rPr lang="uk-UA" sz="22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повертати з функцій </a:t>
            </a:r>
            <a:r>
              <a:rPr lang="uk-UA" sz="2200" b="1" dirty="0">
                <a:latin typeface="Arial" pitchFamily="34" charset="0"/>
                <a:cs typeface="Arial" pitchFamily="34" charset="0"/>
              </a:rPr>
              <a:t>за допомогою оператора 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return. </a:t>
            </a:r>
            <a:endParaRPr lang="uk-UA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409114" y="6453189"/>
            <a:ext cx="1258887" cy="390525"/>
          </a:xfrm>
        </p:spPr>
        <p:txBody>
          <a:bodyPr/>
          <a:lstStyle/>
          <a:p>
            <a:fld id="{B776D946-4407-4165-A42F-11B88C0C256F}" type="slidenum">
              <a:rPr lang="es-ES" smtClean="0"/>
              <a:pPr/>
              <a:t>23</a:t>
            </a:fld>
            <a:endParaRPr lang="es-E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376327" y="4488210"/>
            <a:ext cx="1825436" cy="21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4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409114" y="6453189"/>
            <a:ext cx="1258887" cy="390525"/>
          </a:xfrm>
        </p:spPr>
        <p:txBody>
          <a:bodyPr/>
          <a:lstStyle/>
          <a:p>
            <a:fld id="{B776D946-4407-4165-A42F-11B88C0C256F}" type="slidenum">
              <a:rPr lang="es-ES" smtClean="0"/>
              <a:pPr/>
              <a:t>24</a:t>
            </a:fld>
            <a:endParaRPr lang="es-E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070024" y="4220708"/>
            <a:ext cx="1753428" cy="223248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559496" y="1221197"/>
            <a:ext cx="10441160" cy="17851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uk-UA" sz="2000" dirty="0"/>
              <a:t>Масив структур слід передавати функції </a:t>
            </a:r>
            <a:r>
              <a:rPr lang="uk-UA" sz="2000" b="1" dirty="0">
                <a:solidFill>
                  <a:srgbClr val="000099"/>
                </a:solidFill>
              </a:rPr>
              <a:t>тільки як покажчик </a:t>
            </a:r>
            <a:r>
              <a:rPr lang="uk-UA" sz="2000" dirty="0"/>
              <a:t>на свій перший елемент. 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uk-UA" sz="2000" dirty="0"/>
              <a:t>Передача структур як посилань, запобігає витратам, які зв’язані з їх копіюванням. 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uk-UA" sz="2000" dirty="0"/>
              <a:t>Щоб захистити вхідні дані від змін слід передавати структурні аргументи великих обсягів як константні посилання з ключовим словом </a:t>
            </a:r>
            <a:r>
              <a:rPr lang="en-US" sz="2000" b="1" dirty="0" err="1">
                <a:solidFill>
                  <a:srgbClr val="000099"/>
                </a:solidFill>
              </a:rPr>
              <a:t>const</a:t>
            </a:r>
            <a:r>
              <a:rPr lang="uk-UA" sz="2000" dirty="0"/>
              <a:t>.</a:t>
            </a:r>
            <a:endParaRPr lang="ru-RU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1043944"/>
            <a:ext cx="1025770" cy="2091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Заголовок 2"/>
          <p:cNvSpPr txBox="1">
            <a:spLocks/>
          </p:cNvSpPr>
          <p:nvPr/>
        </p:nvSpPr>
        <p:spPr>
          <a:xfrm>
            <a:off x="407368" y="0"/>
            <a:ext cx="12192000" cy="692695"/>
          </a:xfrm>
          <a:prstGeom prst="rect">
            <a:avLst/>
          </a:prstGeom>
        </p:spPr>
        <p:txBody>
          <a:bodyPr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sz="3600" b="1" dirty="0" smtClean="0">
                <a:solidFill>
                  <a:schemeClr val="bg1"/>
                </a:solidFill>
                <a:latin typeface="+mn-lt"/>
              </a:rPr>
              <a:t>Функції та структури</a:t>
            </a:r>
            <a:endParaRPr lang="uk-UA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267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115889"/>
            <a:ext cx="12288688" cy="648815"/>
          </a:xfrm>
          <a:prstGeom prst="rect">
            <a:avLst/>
          </a:prstGeom>
        </p:spPr>
        <p:txBody>
          <a:bodyPr/>
          <a:lstStyle/>
          <a:p>
            <a:r>
              <a:rPr lang="ru-RU" sz="3600" b="1" dirty="0">
                <a:solidFill>
                  <a:schemeClr val="bg1"/>
                </a:solidFill>
                <a:latin typeface="+mn-lt"/>
              </a:rPr>
              <a:t>Приклад. </a:t>
            </a: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Р</a:t>
            </a:r>
            <a:r>
              <a:rPr lang="uk-UA" sz="3600" b="1" dirty="0" err="1" smtClean="0">
                <a:solidFill>
                  <a:schemeClr val="bg1"/>
                </a:solidFill>
                <a:latin typeface="+mn-lt"/>
              </a:rPr>
              <a:t>еалізація</a:t>
            </a:r>
            <a:r>
              <a:rPr lang="uk-UA" sz="3600" b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uk-UA" sz="3600" b="1" dirty="0">
                <a:solidFill>
                  <a:schemeClr val="bg1"/>
                </a:solidFill>
                <a:latin typeface="+mn-lt"/>
              </a:rPr>
              <a:t>механізму передачі структурної змінної функції</a:t>
            </a:r>
            <a:endParaRPr lang="ru-RU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9409114" y="6453189"/>
            <a:ext cx="1258887" cy="390525"/>
          </a:xfrm>
        </p:spPr>
        <p:txBody>
          <a:bodyPr/>
          <a:lstStyle/>
          <a:p>
            <a:fld id="{B776D946-4407-4165-A42F-11B88C0C256F}" type="slidenum">
              <a:rPr lang="es-ES" smtClean="0"/>
              <a:pPr/>
              <a:t>25</a:t>
            </a:fld>
            <a:endParaRPr lang="es-ES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431704" y="1070330"/>
            <a:ext cx="8208912" cy="4770122"/>
          </a:xfrm>
          <a:prstGeom prst="roundRect">
            <a:avLst/>
          </a:prstGeom>
          <a:solidFill>
            <a:schemeClr val="bg1"/>
          </a:solidFill>
          <a:ln>
            <a:solidFill>
              <a:srgbClr val="000099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Створимо тип </a:t>
            </a:r>
            <a:r>
              <a:rPr lang="en-US" sz="2200" dirty="0">
                <a:solidFill>
                  <a:srgbClr val="000099"/>
                </a:solidFill>
                <a:cs typeface="Times New Roman" pitchFamily="18" charset="0"/>
              </a:rPr>
              <a:t>person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uk-UA" sz="22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структури, що містить поля «</a:t>
            </a:r>
            <a:r>
              <a:rPr lang="uk-UA" sz="2200" dirty="0">
                <a:solidFill>
                  <a:srgbClr val="000099"/>
                </a:solidFill>
                <a:cs typeface="Times New Roman" pitchFamily="18" charset="0"/>
              </a:rPr>
              <a:t>ім’я</a:t>
            </a:r>
            <a:r>
              <a:rPr lang="uk-UA" sz="22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», «</a:t>
            </a:r>
            <a:r>
              <a:rPr lang="uk-UA" sz="2200" dirty="0">
                <a:solidFill>
                  <a:srgbClr val="000099"/>
                </a:solidFill>
                <a:cs typeface="Times New Roman" pitchFamily="18" charset="0"/>
              </a:rPr>
              <a:t>назва фірми</a:t>
            </a:r>
            <a:r>
              <a:rPr lang="uk-UA" sz="22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», «</a:t>
            </a:r>
            <a:r>
              <a:rPr lang="uk-UA" sz="2200" dirty="0">
                <a:solidFill>
                  <a:srgbClr val="000099"/>
                </a:solidFill>
                <a:cs typeface="Times New Roman" pitchFamily="18" charset="0"/>
              </a:rPr>
              <a:t>посада</a:t>
            </a:r>
            <a:r>
              <a:rPr lang="uk-UA" sz="22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», «</a:t>
            </a:r>
            <a:r>
              <a:rPr lang="uk-UA" sz="2200" dirty="0">
                <a:solidFill>
                  <a:srgbClr val="000099"/>
                </a:solidFill>
                <a:cs typeface="Times New Roman" pitchFamily="18" charset="0"/>
              </a:rPr>
              <a:t>розмір заробітної платні</a:t>
            </a:r>
            <a:r>
              <a:rPr lang="uk-UA" sz="22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». Нагадаємо, що синтаксис оголошення </a:t>
            </a:r>
            <a:r>
              <a:rPr lang="uk-UA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параметра-покажчика</a:t>
            </a:r>
            <a:r>
              <a:rPr lang="uk-UA" sz="2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uk-UA" sz="22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на тип </a:t>
            </a:r>
            <a:r>
              <a:rPr lang="en-US" sz="2200" dirty="0">
                <a:solidFill>
                  <a:srgbClr val="000099"/>
                </a:solidFill>
                <a:cs typeface="Times New Roman" pitchFamily="18" charset="0"/>
              </a:rPr>
              <a:t>person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uk-UA" sz="22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має вигляд </a:t>
            </a:r>
            <a:r>
              <a:rPr lang="en-US" sz="2200" dirty="0">
                <a:solidFill>
                  <a:srgbClr val="000099"/>
                </a:solidFill>
                <a:cs typeface="Times New Roman" pitchFamily="18" charset="0"/>
              </a:rPr>
              <a:t>person* </a:t>
            </a:r>
            <a:r>
              <a:rPr lang="en-US" sz="2200" dirty="0" err="1">
                <a:solidFill>
                  <a:srgbClr val="000099"/>
                </a:solidFill>
                <a:cs typeface="Times New Roman" pitchFamily="18" charset="0"/>
              </a:rPr>
              <a:t>ptrman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, </a:t>
            </a:r>
            <a:endParaRPr lang="uk-UA" sz="2200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ctr"/>
            <a:r>
              <a:rPr lang="uk-UA" sz="2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де </a:t>
            </a:r>
            <a:r>
              <a:rPr lang="en-US" sz="2200" dirty="0" err="1">
                <a:solidFill>
                  <a:srgbClr val="000099"/>
                </a:solidFill>
                <a:cs typeface="Times New Roman" pitchFamily="18" charset="0"/>
              </a:rPr>
              <a:t>ptrman</a:t>
            </a:r>
            <a:r>
              <a:rPr lang="en-US" sz="2200" dirty="0">
                <a:solidFill>
                  <a:srgbClr val="000099"/>
                </a:solidFill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— </a:t>
            </a:r>
            <a:r>
              <a:rPr lang="uk-UA" sz="22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ідентифікатор покажчика. </a:t>
            </a:r>
            <a:endParaRPr lang="uk-UA" sz="2200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ctr"/>
            <a:r>
              <a:rPr lang="uk-UA" sz="2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Оголошення </a:t>
            </a:r>
            <a:r>
              <a:rPr lang="uk-UA" sz="2200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параметра-посилання</a:t>
            </a:r>
            <a:r>
              <a:rPr lang="uk-UA" sz="22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подається у вигляді </a:t>
            </a:r>
            <a:r>
              <a:rPr lang="en-US" sz="2200" dirty="0">
                <a:solidFill>
                  <a:srgbClr val="000099"/>
                </a:solidFill>
                <a:cs typeface="Times New Roman" pitchFamily="18" charset="0"/>
              </a:rPr>
              <a:t>person&amp; man, </a:t>
            </a:r>
            <a:r>
              <a:rPr lang="uk-UA" sz="22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де </a:t>
            </a:r>
            <a:r>
              <a:rPr lang="en-US" sz="2200" dirty="0">
                <a:solidFill>
                  <a:srgbClr val="000099"/>
                </a:solidFill>
                <a:cs typeface="Times New Roman" pitchFamily="18" charset="0"/>
              </a:rPr>
              <a:t>man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— </a:t>
            </a:r>
            <a:r>
              <a:rPr lang="uk-UA" sz="22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ідентифікатор посилання. </a:t>
            </a:r>
            <a:endParaRPr lang="uk-UA" sz="2200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ctr"/>
            <a:r>
              <a:rPr lang="uk-UA" sz="2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Потрібно замінити значення полів структури, використовуючи параметри-посилання та параметри-покажчики. </a:t>
            </a:r>
          </a:p>
          <a:p>
            <a:pPr algn="ctr"/>
            <a:r>
              <a:rPr lang="uk-UA" sz="2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Оскільки </a:t>
            </a:r>
            <a:r>
              <a:rPr lang="uk-UA" sz="22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посилання є іншим </a:t>
            </a:r>
            <a:r>
              <a:rPr lang="uk-UA" sz="2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ім’ям </a:t>
            </a:r>
            <a:r>
              <a:rPr lang="uk-UA" sz="22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об’єкта, а покажчик — його адресою, то виклики функцій виглядатимуть так: </a:t>
            </a:r>
            <a:r>
              <a:rPr lang="en-US" sz="2200" dirty="0">
                <a:solidFill>
                  <a:srgbClr val="000099"/>
                </a:solidFill>
                <a:cs typeface="Times New Roman" pitchFamily="18" charset="0"/>
              </a:rPr>
              <a:t>change(people</a:t>
            </a:r>
            <a:r>
              <a:rPr lang="en-US" sz="2200" dirty="0" smtClean="0">
                <a:solidFill>
                  <a:srgbClr val="000099"/>
                </a:solidFill>
                <a:cs typeface="Times New Roman" pitchFamily="18" charset="0"/>
              </a:rPr>
              <a:t>)</a:t>
            </a:r>
            <a:r>
              <a:rPr lang="uk-UA" sz="22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r>
              <a:rPr lang="uk-UA" sz="2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для параметра-посилання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 </a:t>
            </a:r>
            <a:endParaRPr lang="uk-UA" sz="2200" dirty="0" smtClean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pPr algn="ctr"/>
            <a:r>
              <a:rPr lang="en-US" sz="2200" dirty="0" smtClean="0">
                <a:solidFill>
                  <a:srgbClr val="000099"/>
                </a:solidFill>
                <a:cs typeface="Times New Roman" pitchFamily="18" charset="0"/>
              </a:rPr>
              <a:t>replace</a:t>
            </a:r>
            <a:r>
              <a:rPr lang="en-US" sz="2200" dirty="0">
                <a:solidFill>
                  <a:srgbClr val="000099"/>
                </a:solidFill>
                <a:cs typeface="Times New Roman" pitchFamily="18" charset="0"/>
              </a:rPr>
              <a:t>(&amp;people</a:t>
            </a:r>
            <a:r>
              <a:rPr lang="en-US" sz="2200" dirty="0" smtClean="0">
                <a:solidFill>
                  <a:srgbClr val="000099"/>
                </a:solidFill>
                <a:cs typeface="Times New Roman" pitchFamily="18" charset="0"/>
              </a:rPr>
              <a:t>)</a:t>
            </a:r>
            <a:r>
              <a:rPr lang="uk-UA" sz="2200" dirty="0" smtClean="0">
                <a:solidFill>
                  <a:srgbClr val="000099"/>
                </a:solidFill>
                <a:cs typeface="Times New Roman" pitchFamily="18" charset="0"/>
              </a:rPr>
              <a:t> </a:t>
            </a:r>
            <a:r>
              <a:rPr lang="uk-UA" sz="2200" dirty="0" smtClean="0">
                <a:solidFill>
                  <a:schemeClr val="tx1"/>
                </a:solidFill>
                <a:cs typeface="Times New Roman" pitchFamily="18" charset="0"/>
              </a:rPr>
              <a:t>для параметра-покажчика </a:t>
            </a:r>
            <a:endParaRPr lang="uk-UA" sz="2200" dirty="0">
              <a:solidFill>
                <a:schemeClr val="tx1"/>
              </a:solidFill>
              <a:cs typeface="Times New Roman" pitchFamily="18" charset="0"/>
            </a:endParaRPr>
          </a:p>
        </p:txBody>
      </p:sp>
      <p:pic>
        <p:nvPicPr>
          <p:cNvPr id="7" name="Рисунок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84" y="1070330"/>
            <a:ext cx="1944216" cy="75760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</p:spTree>
    <p:extLst>
      <p:ext uri="{BB962C8B-B14F-4D97-AF65-F5344CB8AC3E}">
        <p14:creationId xmlns:p14="http://schemas.microsoft.com/office/powerpoint/2010/main" val="222731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9336" y="836712"/>
            <a:ext cx="4824536" cy="5509200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//ex9_2.cpp. 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структури як </a:t>
            </a:r>
            <a:r>
              <a:rPr lang="uk-UA" sz="16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параметри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alibri" panose="020F0502020204030204" pitchFamily="34" charset="0"/>
              </a:rPr>
              <a:t>#include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alibri" panose="020F0502020204030204" pitchFamily="34" charset="0"/>
              </a:rPr>
              <a:t>iostream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alibri" panose="020F0502020204030204" pitchFamily="34" charset="0"/>
              </a:rPr>
              <a:t>#include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alibri" panose="020F0502020204030204" pitchFamily="34" charset="0"/>
              </a:rPr>
              <a:t>string.h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alibri" panose="020F0502020204030204" pitchFamily="34" charset="0"/>
              </a:rPr>
              <a:t>#include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alibri" panose="020F0502020204030204" pitchFamily="34" charset="0"/>
              </a:rPr>
              <a:t>stdlib.h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 for _</a:t>
            </a:r>
            <a:r>
              <a:rPr lang="en-GB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countof</a:t>
            </a:r>
            <a:endParaRPr lang="en-GB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using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namespace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std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ru-RU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struct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latin typeface="Calibri" panose="020F0502020204030204" pitchFamily="34" charset="0"/>
              </a:rPr>
              <a:t>person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{                    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опис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типу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структури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char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name[20];                        </a:t>
            </a:r>
            <a:r>
              <a:rPr lang="uk-U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GB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ім'я людини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char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firm[15];                         </a:t>
            </a:r>
            <a:r>
              <a:rPr lang="uk-U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GB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назва фірми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char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posada[10];                         </a:t>
            </a:r>
            <a:r>
              <a:rPr lang="uk-U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en-GB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посада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float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profit;                      </a:t>
            </a:r>
            <a:r>
              <a:rPr lang="uk-U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</a:t>
            </a:r>
            <a:r>
              <a:rPr lang="en-GB" sz="16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заробітня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 платня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};</a:t>
            </a:r>
          </a:p>
          <a:p>
            <a:r>
              <a:rPr lang="ru-RU" sz="1600" dirty="0" err="1">
                <a:solidFill>
                  <a:srgbClr val="2B91AF"/>
                </a:solidFill>
                <a:latin typeface="Calibri" panose="020F0502020204030204" pitchFamily="34" charset="0"/>
              </a:rPr>
              <a:t>person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people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;          </a:t>
            </a:r>
            <a:r>
              <a:rPr lang="ru-RU" sz="16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змінна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структурного типу 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//=======введення значень полів структури </a:t>
            </a:r>
            <a:r>
              <a:rPr lang="uk-UA" sz="16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===== 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2B91AF"/>
                </a:solidFill>
                <a:latin typeface="Calibri" panose="020F0502020204030204" pitchFamily="34" charset="0"/>
              </a:rPr>
              <a:t>person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input()</a:t>
            </a: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>
                <a:solidFill>
                  <a:srgbClr val="2B91AF"/>
                </a:solidFill>
                <a:latin typeface="Calibri" panose="020F0502020204030204" pitchFamily="34" charset="0"/>
              </a:rPr>
              <a:t>person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man;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</a:rPr>
              <a:t>"input name of man: 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;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man.name;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</a:rPr>
              <a:t>"input his firm: 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;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man.firm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</a:rPr>
              <a:t>"input his posada: 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man.posada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"input his profit: 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man.profit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man; </a:t>
            </a:r>
            <a:r>
              <a:rPr lang="uk-U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          </a:t>
            </a:r>
            <a:r>
              <a:rPr lang="en-GB" sz="16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повернення структури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uk-UA" sz="1600" dirty="0">
              <a:latin typeface="Calibri" panose="020F0502020204030204" pitchFamily="34" charset="0"/>
            </a:endParaRPr>
          </a:p>
        </p:txBody>
      </p:sp>
      <p:sp>
        <p:nvSpPr>
          <p:cNvPr id="3" name="Заголовок 2"/>
          <p:cNvSpPr txBox="1">
            <a:spLocks/>
          </p:cNvSpPr>
          <p:nvPr/>
        </p:nvSpPr>
        <p:spPr>
          <a:xfrm>
            <a:off x="0" y="115889"/>
            <a:ext cx="12288688" cy="648815"/>
          </a:xfrm>
          <a:prstGeom prst="rect">
            <a:avLst/>
          </a:prstGeom>
        </p:spPr>
        <p:txBody>
          <a:bodyPr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Приклад. Р</a:t>
            </a:r>
            <a:r>
              <a:rPr lang="uk-UA" sz="3600" b="1" dirty="0" err="1" smtClean="0">
                <a:solidFill>
                  <a:schemeClr val="bg1"/>
                </a:solidFill>
                <a:latin typeface="+mn-lt"/>
              </a:rPr>
              <a:t>еалізація</a:t>
            </a:r>
            <a:r>
              <a:rPr lang="uk-UA" sz="3600" b="1" dirty="0" smtClean="0">
                <a:solidFill>
                  <a:schemeClr val="bg1"/>
                </a:solidFill>
                <a:latin typeface="+mn-lt"/>
              </a:rPr>
              <a:t> механізму передачі структурної змінної функції</a:t>
            </a:r>
            <a:endParaRPr lang="ru-RU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663952" y="764704"/>
            <a:ext cx="6096000" cy="5509200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>
            <a:spAutoFit/>
          </a:bodyPr>
          <a:lstStyle/>
          <a:p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//=======виведення значень полів структури============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output()</a:t>
            </a: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</a:rPr>
              <a:t>"====name:"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people.name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</a:rPr>
              <a:t>" firm:"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people.firm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" posada:"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people.posada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" profit:"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people.profit</a:t>
            </a:r>
            <a:endParaRPr lang="en-GB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"====="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uk-U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//========= зміна значення поля структури ==============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change(</a:t>
            </a:r>
            <a:r>
              <a:rPr lang="en-GB" sz="1600" dirty="0">
                <a:solidFill>
                  <a:srgbClr val="2B91AF"/>
                </a:solidFill>
                <a:latin typeface="Calibri" panose="020F0502020204030204" pitchFamily="34" charset="0"/>
              </a:rPr>
              <a:t>person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&amp; </a:t>
            </a:r>
            <a:r>
              <a:rPr lang="en-GB" sz="1600" dirty="0">
                <a:solidFill>
                  <a:srgbClr val="808080"/>
                </a:solidFill>
                <a:latin typeface="Calibri" panose="020F0502020204030204" pitchFamily="34" charset="0"/>
              </a:rPr>
              <a:t>man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//параметр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man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–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посилання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на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структурну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змінну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people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strcpy_s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GB" sz="1600" dirty="0" err="1">
                <a:solidFill>
                  <a:srgbClr val="808080"/>
                </a:solidFill>
                <a:latin typeface="Calibri" panose="020F0502020204030204" pitchFamily="34" charset="0"/>
              </a:rPr>
              <a:t>man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.firm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GB" sz="1600" dirty="0">
                <a:solidFill>
                  <a:srgbClr val="6F008A"/>
                </a:solidFill>
                <a:latin typeface="Calibri" panose="020F0502020204030204" pitchFamily="34" charset="0"/>
              </a:rPr>
              <a:t>_</a:t>
            </a:r>
            <a:r>
              <a:rPr lang="en-GB" sz="1600" dirty="0" err="1">
                <a:solidFill>
                  <a:srgbClr val="6F008A"/>
                </a:solidFill>
                <a:latin typeface="Calibri" panose="020F0502020204030204" pitchFamily="34" charset="0"/>
              </a:rPr>
              <a:t>countof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GB" sz="1600" dirty="0" err="1">
                <a:solidFill>
                  <a:srgbClr val="808080"/>
                </a:solidFill>
                <a:latin typeface="Calibri" panose="020F0502020204030204" pitchFamily="34" charset="0"/>
              </a:rPr>
              <a:t>man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.firm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),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"DELL"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uk-U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//========== заміна значень полів структури ============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replace(</a:t>
            </a:r>
            <a:r>
              <a:rPr lang="en-GB" sz="1600" dirty="0">
                <a:solidFill>
                  <a:srgbClr val="2B91AF"/>
                </a:solidFill>
                <a:latin typeface="Calibri" panose="020F0502020204030204" pitchFamily="34" charset="0"/>
              </a:rPr>
              <a:t>person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* </a:t>
            </a:r>
            <a:r>
              <a:rPr lang="en-GB" sz="1600" dirty="0" err="1">
                <a:solidFill>
                  <a:srgbClr val="808080"/>
                </a:solidFill>
                <a:latin typeface="Calibri" panose="020F0502020204030204" pitchFamily="34" charset="0"/>
              </a:rPr>
              <a:t>ptrman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{        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//параметр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ptrman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–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покажчик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на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структурний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тип  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"input new posada:"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808080"/>
                </a:solidFill>
                <a:latin typeface="Calibri" panose="020F0502020204030204" pitchFamily="34" charset="0"/>
              </a:rPr>
              <a:t>ptrman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-&gt;posada;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 err="1">
                <a:solidFill>
                  <a:srgbClr val="808080"/>
                </a:solidFill>
                <a:latin typeface="Calibri" panose="020F0502020204030204" pitchFamily="34" charset="0"/>
              </a:rPr>
              <a:t>ptrman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-&gt;profit = 50000;</a:t>
            </a:r>
          </a:p>
          <a:p>
            <a:r>
              <a:rPr lang="uk-U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  <a:p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982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1700808"/>
            <a:ext cx="5753100" cy="311467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980728"/>
            <a:ext cx="6096000" cy="4247317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>
            <a:spAutoFit/>
          </a:bodyPr>
          <a:lstStyle/>
          <a:p>
            <a:r>
              <a:rPr lang="uk-UA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//===========точка входу в програму===============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main()</a:t>
            </a:r>
          </a:p>
          <a:p>
            <a:r>
              <a:rPr lang="uk-UA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alibri" panose="020F0502020204030204" pitchFamily="34" charset="0"/>
              </a:rPr>
              <a:t>"structures as arguments"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people </a:t>
            </a:r>
            <a:r>
              <a:rPr lang="en-GB" dirty="0">
                <a:solidFill>
                  <a:srgbClr val="008080"/>
                </a:solidFill>
                <a:latin typeface="Calibri" panose="020F0502020204030204" pitchFamily="34" charset="0"/>
              </a:rPr>
              <a:t>=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input();                  </a:t>
            </a:r>
            <a:r>
              <a:rPr lang="en-GB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dirty="0">
                <a:solidFill>
                  <a:srgbClr val="008000"/>
                </a:solidFill>
                <a:latin typeface="Calibri" panose="020F0502020204030204" pitchFamily="34" charset="0"/>
              </a:rPr>
              <a:t>повернути структуру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alibri" panose="020F0502020204030204" pitchFamily="34" charset="0"/>
              </a:rPr>
              <a:t>"initialize structure variable people"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output();                </a:t>
            </a:r>
            <a:r>
              <a:rPr lang="en-GB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dirty="0">
                <a:solidFill>
                  <a:srgbClr val="008000"/>
                </a:solidFill>
                <a:latin typeface="Calibri" panose="020F0502020204030204" pitchFamily="34" charset="0"/>
              </a:rPr>
              <a:t>використати глобальну змінну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change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people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);       </a:t>
            </a:r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Calibri" panose="020F0502020204030204" pitchFamily="34" charset="0"/>
              </a:rPr>
              <a:t>передати</a:t>
            </a:r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 та </a:t>
            </a:r>
            <a:r>
              <a:rPr lang="ru-RU" dirty="0" err="1">
                <a:solidFill>
                  <a:srgbClr val="008000"/>
                </a:solidFill>
                <a:latin typeface="Calibri" panose="020F0502020204030204" pitchFamily="34" charset="0"/>
              </a:rPr>
              <a:t>повернути</a:t>
            </a:r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alibri" panose="020F0502020204030204" pitchFamily="34" charset="0"/>
              </a:rPr>
              <a:t>посилання</a:t>
            </a:r>
            <a:endParaRPr lang="ru-RU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alibri" panose="020F0502020204030204" pitchFamily="34" charset="0"/>
              </a:rPr>
              <a:t>"after firm change 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output();</a:t>
            </a:r>
          </a:p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replace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people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);      </a:t>
            </a:r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Calibri" panose="020F0502020204030204" pitchFamily="34" charset="0"/>
              </a:rPr>
              <a:t>передати</a:t>
            </a:r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 та </a:t>
            </a:r>
            <a:r>
              <a:rPr lang="ru-RU" dirty="0" err="1">
                <a:solidFill>
                  <a:srgbClr val="008000"/>
                </a:solidFill>
                <a:latin typeface="Calibri" panose="020F0502020204030204" pitchFamily="34" charset="0"/>
              </a:rPr>
              <a:t>повернути</a:t>
            </a:r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alibri" panose="020F0502020204030204" pitchFamily="34" charset="0"/>
              </a:rPr>
              <a:t>покажчик</a:t>
            </a:r>
            <a:endParaRPr lang="ru-RU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alibri" panose="020F0502020204030204" pitchFamily="34" charset="0"/>
              </a:rPr>
              <a:t>"after replace posada and profit"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output();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system(</a:t>
            </a:r>
            <a:r>
              <a:rPr lang="en-GB" dirty="0">
                <a:solidFill>
                  <a:srgbClr val="A31515"/>
                </a:solidFill>
                <a:latin typeface="Calibri" panose="020F0502020204030204" pitchFamily="34" charset="0"/>
              </a:rPr>
              <a:t>"pause"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uk-UA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7752184" y="859487"/>
            <a:ext cx="324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Результати роботи програми</a:t>
            </a:r>
            <a:endParaRPr lang="uk-UA" dirty="0"/>
          </a:p>
        </p:txBody>
      </p:sp>
      <p:sp>
        <p:nvSpPr>
          <p:cNvPr id="5" name="Заголовок 2"/>
          <p:cNvSpPr txBox="1">
            <a:spLocks/>
          </p:cNvSpPr>
          <p:nvPr/>
        </p:nvSpPr>
        <p:spPr>
          <a:xfrm>
            <a:off x="0" y="115889"/>
            <a:ext cx="12288688" cy="648815"/>
          </a:xfrm>
          <a:prstGeom prst="rect">
            <a:avLst/>
          </a:prstGeom>
        </p:spPr>
        <p:txBody>
          <a:bodyPr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3600" b="1" smtClean="0">
                <a:solidFill>
                  <a:schemeClr val="bg1"/>
                </a:solidFill>
                <a:latin typeface="+mn-lt"/>
              </a:rPr>
              <a:t>Приклад. Р</a:t>
            </a:r>
            <a:r>
              <a:rPr lang="uk-UA" sz="3600" b="1" smtClean="0">
                <a:solidFill>
                  <a:schemeClr val="bg1"/>
                </a:solidFill>
                <a:latin typeface="+mn-lt"/>
              </a:rPr>
              <a:t>еалізація механізму передачі структурної змінної функції</a:t>
            </a:r>
            <a:endParaRPr lang="ru-RU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0422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409114" y="6453189"/>
            <a:ext cx="1258887" cy="390525"/>
          </a:xfrm>
        </p:spPr>
        <p:txBody>
          <a:bodyPr/>
          <a:lstStyle/>
          <a:p>
            <a:fld id="{B776D946-4407-4165-A42F-11B88C0C256F}" type="slidenum">
              <a:rPr lang="es-ES" smtClean="0"/>
              <a:pPr/>
              <a:t>28</a:t>
            </a:fld>
            <a:endParaRPr lang="es-ES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215680" y="1042568"/>
            <a:ext cx="4464496" cy="3801829"/>
          </a:xfrm>
          <a:prstGeom prst="roundRect">
            <a:avLst/>
          </a:prstGeom>
          <a:solidFill>
            <a:srgbClr val="FFFF00">
              <a:alpha val="15000"/>
            </a:srgbClr>
          </a:solidFill>
          <a:ln w="12700">
            <a:solidFill>
              <a:srgbClr val="CA6410"/>
            </a:solidFill>
          </a:ln>
          <a:effectLst>
            <a:glow>
              <a:srgbClr val="F5E587"/>
            </a:glow>
          </a:effectLst>
          <a:scene3d>
            <a:camera prst="orthographicFront"/>
            <a:lightRig rig="threePt" dir="t"/>
          </a:scene3d>
          <a:sp3d prstMaterial="translucentPowder">
            <a:bevelT w="101600" h="196850" prst="artDeco"/>
            <a:bevelB w="114300" h="17780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20000"/>
              </a:spcBef>
            </a:pPr>
            <a:r>
              <a:rPr lang="ru-RU" sz="2200" kern="0" dirty="0" err="1">
                <a:solidFill>
                  <a:srgbClr val="000000"/>
                </a:solidFill>
                <a:latin typeface="Segoe Script" pitchFamily="34" charset="0"/>
                <a:cs typeface="Times New Roman" pitchFamily="18" charset="0"/>
              </a:rPr>
              <a:t>Якщо</a:t>
            </a:r>
            <a:r>
              <a:rPr lang="ru-RU" sz="2200" kern="0" dirty="0">
                <a:solidFill>
                  <a:srgbClr val="000000"/>
                </a:solidFill>
                <a:latin typeface="Segoe Script" pitchFamily="34" charset="0"/>
                <a:cs typeface="Times New Roman" pitchFamily="18" charset="0"/>
              </a:rPr>
              <a:t> структура </a:t>
            </a:r>
            <a:r>
              <a:rPr lang="uk-UA" sz="2200" kern="0" dirty="0">
                <a:solidFill>
                  <a:srgbClr val="000000"/>
                </a:solidFill>
                <a:latin typeface="Segoe Script" pitchFamily="34" charset="0"/>
                <a:cs typeface="Times New Roman" pitchFamily="18" charset="0"/>
              </a:rPr>
              <a:t>має</a:t>
            </a:r>
            <a:r>
              <a:rPr lang="ru-RU" sz="2200" kern="0" dirty="0">
                <a:solidFill>
                  <a:srgbClr val="000000"/>
                </a:solidFill>
                <a:latin typeface="Segoe Script" pitchFamily="34" charset="0"/>
                <a:cs typeface="Times New Roman" pitchFamily="18" charset="0"/>
              </a:rPr>
              <a:t> великий </a:t>
            </a:r>
            <a:r>
              <a:rPr lang="uk-UA" sz="2200" kern="0" dirty="0">
                <a:solidFill>
                  <a:srgbClr val="000000"/>
                </a:solidFill>
                <a:latin typeface="Segoe Script" pitchFamily="34" charset="0"/>
                <a:cs typeface="Times New Roman" pitchFamily="18" charset="0"/>
              </a:rPr>
              <a:t>розмір</a:t>
            </a:r>
            <a:r>
              <a:rPr lang="ru-RU" sz="2200" kern="0" dirty="0">
                <a:solidFill>
                  <a:srgbClr val="000000"/>
                </a:solidFill>
                <a:latin typeface="Segoe Script" pitchFamily="34" charset="0"/>
                <a:cs typeface="Times New Roman" pitchFamily="18" charset="0"/>
              </a:rPr>
              <a:t>, </a:t>
            </a:r>
            <a:r>
              <a:rPr lang="uk-UA" sz="2200" kern="0" dirty="0">
                <a:solidFill>
                  <a:srgbClr val="000000"/>
                </a:solidFill>
                <a:latin typeface="Segoe Script" pitchFamily="34" charset="0"/>
                <a:cs typeface="Times New Roman" pitchFamily="18" charset="0"/>
              </a:rPr>
              <a:t>під</a:t>
            </a:r>
            <a:r>
              <a:rPr lang="ru-RU" sz="2200" kern="0" dirty="0">
                <a:solidFill>
                  <a:srgbClr val="000000"/>
                </a:solidFill>
                <a:latin typeface="Segoe Script" pitchFamily="34" charset="0"/>
                <a:cs typeface="Times New Roman" pitchFamily="18" charset="0"/>
              </a:rPr>
              <a:t> час </a:t>
            </a:r>
            <a:r>
              <a:rPr lang="ru-RU" sz="2200" kern="0" dirty="0" err="1">
                <a:solidFill>
                  <a:srgbClr val="000000"/>
                </a:solidFill>
                <a:latin typeface="Segoe Script" pitchFamily="34" charset="0"/>
                <a:cs typeface="Times New Roman" pitchFamily="18" charset="0"/>
              </a:rPr>
              <a:t>її</a:t>
            </a:r>
            <a:r>
              <a:rPr lang="ru-RU" sz="2200" kern="0" dirty="0">
                <a:solidFill>
                  <a:srgbClr val="000000"/>
                </a:solidFill>
                <a:latin typeface="Segoe Script" pitchFamily="34" charset="0"/>
                <a:cs typeface="Times New Roman" pitchFamily="18" charset="0"/>
              </a:rPr>
              <a:t> </a:t>
            </a:r>
            <a:r>
              <a:rPr lang="uk-UA" sz="2200" kern="0" dirty="0">
                <a:solidFill>
                  <a:srgbClr val="000000"/>
                </a:solidFill>
                <a:latin typeface="Segoe Script" pitchFamily="34" charset="0"/>
                <a:cs typeface="Times New Roman" pitchFamily="18" charset="0"/>
              </a:rPr>
              <a:t>передавання</a:t>
            </a:r>
            <a:r>
              <a:rPr lang="ru-RU" sz="2200" kern="0" dirty="0">
                <a:solidFill>
                  <a:srgbClr val="000000"/>
                </a:solidFill>
                <a:latin typeface="Segoe Script" pitchFamily="34" charset="0"/>
                <a:cs typeface="Times New Roman" pitchFamily="18" charset="0"/>
              </a:rPr>
              <a:t> </a:t>
            </a:r>
            <a:r>
              <a:rPr lang="uk-UA" sz="2200" kern="0" dirty="0">
                <a:solidFill>
                  <a:srgbClr val="000000"/>
                </a:solidFill>
                <a:latin typeface="Segoe Script" pitchFamily="34" charset="0"/>
                <a:cs typeface="Times New Roman" pitchFamily="18" charset="0"/>
              </a:rPr>
              <a:t>функції</a:t>
            </a:r>
            <a:r>
              <a:rPr lang="ru-RU" sz="2200" kern="0" dirty="0">
                <a:solidFill>
                  <a:srgbClr val="000000"/>
                </a:solidFill>
                <a:latin typeface="Segoe Script" pitchFamily="34" charset="0"/>
                <a:cs typeface="Times New Roman" pitchFamily="18" charset="0"/>
              </a:rPr>
              <a:t> </a:t>
            </a:r>
            <a:r>
              <a:rPr lang="uk-UA" sz="2200" kern="0" dirty="0">
                <a:solidFill>
                  <a:srgbClr val="000000"/>
                </a:solidFill>
                <a:latin typeface="Segoe Script" pitchFamily="34" charset="0"/>
                <a:cs typeface="Times New Roman" pitchFamily="18" charset="0"/>
              </a:rPr>
              <a:t>може</a:t>
            </a:r>
            <a:r>
              <a:rPr lang="ru-RU" sz="2200" kern="0" dirty="0">
                <a:solidFill>
                  <a:srgbClr val="000000"/>
                </a:solidFill>
                <a:latin typeface="Segoe Script" pitchFamily="34" charset="0"/>
                <a:cs typeface="Times New Roman" pitchFamily="18" charset="0"/>
              </a:rPr>
              <a:t> </a:t>
            </a:r>
            <a:r>
              <a:rPr lang="uk-UA" sz="2200" kern="0" dirty="0">
                <a:solidFill>
                  <a:srgbClr val="000000"/>
                </a:solidFill>
                <a:latin typeface="Segoe Script" pitchFamily="34" charset="0"/>
                <a:cs typeface="Times New Roman" pitchFamily="18" charset="0"/>
              </a:rPr>
              <a:t>виникнути</a:t>
            </a:r>
            <a:r>
              <a:rPr lang="ru-RU" sz="2200" kern="0" dirty="0">
                <a:solidFill>
                  <a:srgbClr val="000000"/>
                </a:solidFill>
                <a:latin typeface="Segoe Script" pitchFamily="34" charset="0"/>
                <a:cs typeface="Times New Roman" pitchFamily="18" charset="0"/>
              </a:rPr>
              <a:t> </a:t>
            </a:r>
            <a:r>
              <a:rPr lang="uk-UA" sz="2200" kern="0" dirty="0">
                <a:solidFill>
                  <a:srgbClr val="000000"/>
                </a:solidFill>
                <a:latin typeface="Segoe Script" pitchFamily="34" charset="0"/>
                <a:cs typeface="Times New Roman" pitchFamily="18" charset="0"/>
              </a:rPr>
              <a:t>помилка</a:t>
            </a:r>
            <a:r>
              <a:rPr lang="ru-RU" sz="2200" kern="0" dirty="0">
                <a:solidFill>
                  <a:srgbClr val="000000"/>
                </a:solidFill>
                <a:latin typeface="Segoe Script" pitchFamily="34" charset="0"/>
                <a:cs typeface="Times New Roman" pitchFamily="18" charset="0"/>
              </a:rPr>
              <a:t> </a:t>
            </a:r>
            <a:r>
              <a:rPr lang="uk-UA" sz="2200" kern="0" dirty="0">
                <a:solidFill>
                  <a:srgbClr val="000000"/>
                </a:solidFill>
                <a:latin typeface="Segoe Script" pitchFamily="34" charset="0"/>
                <a:cs typeface="Times New Roman" pitchFamily="18" charset="0"/>
              </a:rPr>
              <a:t>переповнення</a:t>
            </a:r>
            <a:r>
              <a:rPr lang="ru-RU" sz="2200" kern="0" dirty="0">
                <a:solidFill>
                  <a:srgbClr val="000000"/>
                </a:solidFill>
                <a:latin typeface="Segoe Script" pitchFamily="34" charset="0"/>
                <a:cs typeface="Times New Roman" pitchFamily="18" charset="0"/>
              </a:rPr>
              <a:t> стеку, тому структуру </a:t>
            </a:r>
            <a:r>
              <a:rPr lang="uk-UA" sz="2200" kern="0" dirty="0">
                <a:solidFill>
                  <a:srgbClr val="000000"/>
                </a:solidFill>
                <a:latin typeface="Segoe Script" pitchFamily="34" charset="0"/>
                <a:cs typeface="Times New Roman" pitchFamily="18" charset="0"/>
              </a:rPr>
              <a:t>слід передавати</a:t>
            </a:r>
            <a:r>
              <a:rPr lang="ru-RU" sz="2200" kern="0" dirty="0">
                <a:solidFill>
                  <a:srgbClr val="000000"/>
                </a:solidFill>
                <a:latin typeface="Segoe Script" pitchFamily="34" charset="0"/>
                <a:cs typeface="Times New Roman" pitchFamily="18" charset="0"/>
              </a:rPr>
              <a:t> як </a:t>
            </a:r>
            <a:r>
              <a:rPr lang="uk-UA" sz="2200" b="1" kern="0" dirty="0">
                <a:solidFill>
                  <a:srgbClr val="000000"/>
                </a:solidFill>
                <a:latin typeface="Segoe Script" pitchFamily="34" charset="0"/>
                <a:cs typeface="Times New Roman" pitchFamily="18" charset="0"/>
              </a:rPr>
              <a:t>покажчик</a:t>
            </a:r>
            <a:r>
              <a:rPr lang="ru-RU" sz="2200" b="1" kern="0" dirty="0">
                <a:solidFill>
                  <a:srgbClr val="000000"/>
                </a:solidFill>
                <a:latin typeface="Segoe Script" pitchFamily="34" charset="0"/>
                <a:cs typeface="Times New Roman" pitchFamily="18" charset="0"/>
              </a:rPr>
              <a:t> </a:t>
            </a:r>
            <a:r>
              <a:rPr lang="ru-RU" sz="2200" b="1" kern="0" dirty="0" err="1">
                <a:solidFill>
                  <a:srgbClr val="000000"/>
                </a:solidFill>
                <a:latin typeface="Segoe Script" pitchFamily="34" charset="0"/>
                <a:cs typeface="Times New Roman" pitchFamily="18" charset="0"/>
              </a:rPr>
              <a:t>або</a:t>
            </a:r>
            <a:r>
              <a:rPr lang="ru-RU" sz="2200" b="1" kern="0" dirty="0">
                <a:solidFill>
                  <a:srgbClr val="000000"/>
                </a:solidFill>
                <a:latin typeface="Segoe Script" pitchFamily="34" charset="0"/>
                <a:cs typeface="Times New Roman" pitchFamily="18" charset="0"/>
              </a:rPr>
              <a:t> </a:t>
            </a:r>
            <a:r>
              <a:rPr lang="uk-UA" sz="2200" b="1" kern="0" dirty="0">
                <a:solidFill>
                  <a:srgbClr val="000000"/>
                </a:solidFill>
                <a:latin typeface="Segoe Script" pitchFamily="34" charset="0"/>
                <a:cs typeface="Times New Roman" pitchFamily="18" charset="0"/>
              </a:rPr>
              <a:t>посилання</a:t>
            </a:r>
            <a:r>
              <a:rPr lang="en-US" sz="2200" b="1" kern="0" dirty="0">
                <a:solidFill>
                  <a:srgbClr val="000000"/>
                </a:solidFill>
                <a:latin typeface="Segoe Script" pitchFamily="34" charset="0"/>
                <a:cs typeface="Times New Roman" pitchFamily="18" charset="0"/>
              </a:rPr>
              <a:t> !</a:t>
            </a:r>
            <a:endParaRPr lang="uk-UA" sz="2200" b="1" kern="0" dirty="0">
              <a:solidFill>
                <a:srgbClr val="000000"/>
              </a:solidFill>
              <a:latin typeface="Segoe Script" pitchFamily="34" charset="0"/>
              <a:cs typeface="Times New Roman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935" y="1456859"/>
            <a:ext cx="2103280" cy="2116157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44" y="1196752"/>
            <a:ext cx="1251630" cy="2552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Заголовок 2"/>
          <p:cNvSpPr txBox="1">
            <a:spLocks/>
          </p:cNvSpPr>
          <p:nvPr/>
        </p:nvSpPr>
        <p:spPr>
          <a:xfrm>
            <a:off x="0" y="1"/>
            <a:ext cx="12192000" cy="692695"/>
          </a:xfrm>
          <a:prstGeom prst="rect">
            <a:avLst/>
          </a:prstGeom>
        </p:spPr>
        <p:txBody>
          <a:bodyPr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sz="3600" b="1" smtClean="0">
                <a:solidFill>
                  <a:schemeClr val="bg1"/>
                </a:solidFill>
                <a:latin typeface="+mn-lt"/>
              </a:rPr>
              <a:t>Функції та структури</a:t>
            </a:r>
            <a:endParaRPr lang="uk-UA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117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3"/>
          <p:cNvSpPr>
            <a:spLocks noGrp="1"/>
          </p:cNvSpPr>
          <p:nvPr>
            <p:ph idx="4294967295"/>
          </p:nvPr>
        </p:nvSpPr>
        <p:spPr>
          <a:xfrm>
            <a:off x="191344" y="1049340"/>
            <a:ext cx="11737304" cy="2341044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uk-UA" sz="2200" dirty="0">
                <a:latin typeface="Arial" pitchFamily="34" charset="0"/>
                <a:cs typeface="Arial" pitchFamily="34" charset="0"/>
              </a:rPr>
              <a:t>Функції можуть бути елементами структури, і тоді між типом даних та функціями встановлюється явний зв’язок. Такі функції називають </a:t>
            </a:r>
            <a:r>
              <a:rPr lang="uk-UA" sz="22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функціями-членами</a:t>
            </a:r>
            <a:r>
              <a:rPr lang="uk-UA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uk-UA" sz="2200" dirty="0">
                <a:latin typeface="Arial" pitchFamily="34" charset="0"/>
                <a:cs typeface="Arial" pitchFamily="34" charset="0"/>
              </a:rPr>
              <a:t>Визначення функцій, прототипи яких оголошено в типі структури, подаються за межами типу з використанням </a:t>
            </a:r>
            <a:r>
              <a:rPr lang="uk-UA" sz="22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операції розширення (дозволу) області видимості </a:t>
            </a:r>
            <a:r>
              <a:rPr lang="uk-UA" sz="2200" b="1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uk-UA" sz="2200" dirty="0" smtClean="0">
                <a:latin typeface="Arial" pitchFamily="34" charset="0"/>
                <a:cs typeface="Arial" pitchFamily="34" charset="0"/>
              </a:rPr>
              <a:t> </a:t>
            </a:r>
            <a:endParaRPr lang="uk-UA" sz="22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uk-UA" sz="2200" dirty="0">
                <a:latin typeface="Arial" pitchFamily="34" charset="0"/>
                <a:cs typeface="Arial" pitchFamily="34" charset="0"/>
              </a:rPr>
              <a:t>Область дії такої функції поширюється на всю структуру. Операція </a:t>
            </a:r>
            <a:r>
              <a:rPr lang="uk-UA" sz="22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uk-UA" sz="2200" dirty="0">
                <a:latin typeface="Arial" pitchFamily="34" charset="0"/>
                <a:cs typeface="Arial" pitchFamily="34" charset="0"/>
              </a:rPr>
              <a:t> об’єднує ім’я типу структури та ім’я функції, оголошеної в цьому типі.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409114" y="6453189"/>
            <a:ext cx="1258887" cy="390525"/>
          </a:xfrm>
        </p:spPr>
        <p:txBody>
          <a:bodyPr/>
          <a:lstStyle/>
          <a:p>
            <a:fld id="{B776D946-4407-4165-A42F-11B88C0C256F}" type="slidenum">
              <a:rPr lang="es-ES" smtClean="0"/>
              <a:pPr/>
              <a:t>29</a:t>
            </a:fld>
            <a:endParaRPr lang="es-ES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5400" y="3573016"/>
            <a:ext cx="11305256" cy="969348"/>
          </a:xfrm>
          <a:prstGeom prst="roundRect">
            <a:avLst/>
          </a:prstGeom>
          <a:solidFill>
            <a:srgbClr val="F9FCFD">
              <a:alpha val="82745"/>
            </a:srgbClr>
          </a:solidFill>
          <a:ln>
            <a:solidFill>
              <a:srgbClr val="000099"/>
            </a:solidFill>
          </a:ln>
          <a:effectLst/>
          <a:scene3d>
            <a:camera prst="orthographicFront">
              <a:rot lat="0" lon="0" rev="0"/>
            </a:camera>
            <a:lightRig rig="soft" dir="t"/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20000"/>
              </a:spcBef>
            </a:pPr>
            <a:r>
              <a:rPr lang="uk-UA" sz="2200" b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&lt;тип&gt; &lt;ім’я типу структури&gt;::&lt;ім’я функції&gt;(&lt;список параметрів&gt;) </a:t>
            </a:r>
            <a:endParaRPr lang="uk-UA" sz="2200" b="1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>
              <a:spcBef>
                <a:spcPct val="20000"/>
              </a:spcBef>
            </a:pPr>
            <a:r>
              <a:rPr lang="uk-UA" sz="2200" b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{&lt;</a:t>
            </a:r>
            <a:r>
              <a:rPr lang="uk-UA" sz="2200" b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тіло функції&gt;} </a:t>
            </a:r>
          </a:p>
        </p:txBody>
      </p:sp>
      <p:sp>
        <p:nvSpPr>
          <p:cNvPr id="7" name="Заголовок 2"/>
          <p:cNvSpPr txBox="1">
            <a:spLocks/>
          </p:cNvSpPr>
          <p:nvPr/>
        </p:nvSpPr>
        <p:spPr>
          <a:xfrm>
            <a:off x="0" y="1"/>
            <a:ext cx="12192000" cy="692695"/>
          </a:xfrm>
          <a:prstGeom prst="rect">
            <a:avLst/>
          </a:prstGeom>
        </p:spPr>
        <p:txBody>
          <a:bodyPr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sz="3600" b="1" smtClean="0">
                <a:solidFill>
                  <a:schemeClr val="bg1"/>
                </a:solidFill>
                <a:latin typeface="+mn-lt"/>
              </a:rPr>
              <a:t>Функції та структури</a:t>
            </a:r>
            <a:endParaRPr lang="uk-UA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490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9121378" y="5657850"/>
            <a:ext cx="403622" cy="342900"/>
          </a:xfrm>
        </p:spPr>
        <p:txBody>
          <a:bodyPr/>
          <a:lstStyle/>
          <a:p>
            <a:fld id="{49CF7378-A773-4CED-9760-F5AC915C80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663189"/>
            <a:ext cx="1958027" cy="2707394"/>
          </a:xfrm>
          <a:prstGeom prst="rect">
            <a:avLst/>
          </a:prstGeom>
        </p:spPr>
      </p:pic>
      <p:sp>
        <p:nvSpPr>
          <p:cNvPr id="5" name="WordArt 5"/>
          <p:cNvSpPr>
            <a:spLocks noChangeArrowheads="1" noChangeShapeType="1" noTextEdit="1"/>
          </p:cNvSpPr>
          <p:nvPr/>
        </p:nvSpPr>
        <p:spPr bwMode="auto">
          <a:xfrm>
            <a:off x="5159897" y="260648"/>
            <a:ext cx="1539479" cy="29468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 extrusionH="76200" contourW="12700">
            <a:extrusionClr>
              <a:schemeClr val="tx1"/>
            </a:extrusionClr>
            <a:contourClr>
              <a:schemeClr val="tx1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2025" b="1" kern="1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Зміст</a:t>
            </a:r>
            <a:endParaRPr lang="ru-RU" sz="2025" b="1" kern="1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39816" y="1628800"/>
            <a:ext cx="6600525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000" dirty="0"/>
              <a:t>Тип </a:t>
            </a:r>
            <a:r>
              <a:rPr lang="ru-RU" sz="2000" dirty="0" err="1"/>
              <a:t>даних</a:t>
            </a:r>
            <a:r>
              <a:rPr lang="ru-RU" sz="2000" dirty="0"/>
              <a:t> структура та </a:t>
            </a:r>
            <a:r>
              <a:rPr lang="ru-RU" sz="2000" dirty="0" err="1"/>
              <a:t>її</a:t>
            </a:r>
            <a:r>
              <a:rPr lang="ru-RU" sz="2000" dirty="0"/>
              <a:t> </a:t>
            </a:r>
            <a:r>
              <a:rPr lang="ru-RU" sz="2000" dirty="0" err="1" smtClean="0"/>
              <a:t>оголошення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Доступ до </a:t>
            </a:r>
            <a:r>
              <a:rPr lang="ru-RU" sz="2000" dirty="0" err="1"/>
              <a:t>полів</a:t>
            </a:r>
            <a:r>
              <a:rPr lang="ru-RU" sz="2000" dirty="0"/>
              <a:t> та </a:t>
            </a:r>
            <a:r>
              <a:rPr lang="ru-RU" sz="2000" dirty="0" err="1"/>
              <a:t>операції</a:t>
            </a:r>
            <a:r>
              <a:rPr lang="ru-RU" sz="2000" dirty="0"/>
              <a:t> над </a:t>
            </a:r>
            <a:r>
              <a:rPr lang="ru-RU" sz="2000" dirty="0" smtClean="0"/>
              <a:t>структурами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uk-UA" sz="2000" dirty="0"/>
              <a:t>Операції над структурами 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uk-UA" sz="2000" dirty="0"/>
              <a:t>Масиви </a:t>
            </a:r>
            <a:r>
              <a:rPr lang="uk-UA" sz="2000" dirty="0" smtClean="0"/>
              <a:t>структур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uk-UA" sz="2000" dirty="0" smtClean="0"/>
              <a:t>Функції </a:t>
            </a:r>
            <a:r>
              <a:rPr lang="uk-UA" sz="2000" dirty="0"/>
              <a:t>та </a:t>
            </a:r>
            <a:r>
              <a:rPr lang="uk-UA" sz="2000" dirty="0" smtClean="0"/>
              <a:t>структури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err="1"/>
              <a:t>Реалізація</a:t>
            </a:r>
            <a:r>
              <a:rPr lang="ru-RU" sz="2000" dirty="0"/>
              <a:t> </a:t>
            </a:r>
            <a:r>
              <a:rPr lang="ru-RU" sz="2000" dirty="0" err="1"/>
              <a:t>механізму</a:t>
            </a:r>
            <a:r>
              <a:rPr lang="ru-RU" sz="2000" dirty="0"/>
              <a:t> </a:t>
            </a:r>
            <a:r>
              <a:rPr lang="ru-RU" sz="2000" dirty="0" err="1"/>
              <a:t>передачі</a:t>
            </a:r>
            <a:r>
              <a:rPr lang="ru-RU" sz="2000" dirty="0"/>
              <a:t> </a:t>
            </a:r>
            <a:r>
              <a:rPr lang="ru-RU" sz="2000" dirty="0" err="1"/>
              <a:t>структурної</a:t>
            </a:r>
            <a:r>
              <a:rPr lang="ru-RU" sz="2000" dirty="0"/>
              <a:t> </a:t>
            </a:r>
            <a:r>
              <a:rPr lang="ru-RU" sz="2000" dirty="0" err="1"/>
              <a:t>змінної</a:t>
            </a:r>
            <a:r>
              <a:rPr lang="ru-RU" sz="2000" dirty="0"/>
              <a:t> 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err="1"/>
              <a:t>Структури</a:t>
            </a:r>
            <a:r>
              <a:rPr lang="ru-RU" sz="2000" dirty="0"/>
              <a:t> з </a:t>
            </a:r>
            <a:r>
              <a:rPr lang="ru-RU" sz="2000" dirty="0" err="1" smtClean="0"/>
              <a:t>функціями</a:t>
            </a:r>
            <a:r>
              <a:rPr lang="ru-RU" sz="2000" dirty="0" smtClean="0"/>
              <a:t>-членами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uk-UA" sz="2000" dirty="0"/>
              <a:t>Об’єднання 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uk-UA" sz="2000" dirty="0" smtClean="0"/>
              <a:t>Структури з об</a:t>
            </a:r>
            <a:r>
              <a:rPr lang="en-US" sz="2000" dirty="0" smtClean="0"/>
              <a:t>’</a:t>
            </a:r>
            <a:r>
              <a:rPr lang="uk-UA" sz="2000" dirty="0" smtClean="0"/>
              <a:t>єднаннями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39758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12192000" cy="620687"/>
          </a:xfrm>
          <a:prstGeom prst="rect">
            <a:avLst/>
          </a:prstGeom>
        </p:spPr>
        <p:txBody>
          <a:bodyPr/>
          <a:lstStyle/>
          <a:p>
            <a:r>
              <a:rPr lang="ru-RU" sz="3600" b="1" dirty="0">
                <a:solidFill>
                  <a:schemeClr val="bg1"/>
                </a:solidFill>
                <a:latin typeface="+mn-lt"/>
              </a:rPr>
              <a:t>Приклад. </a:t>
            </a:r>
            <a:r>
              <a:rPr lang="ru-RU" sz="3600" b="1" dirty="0" err="1">
                <a:solidFill>
                  <a:schemeClr val="bg1"/>
                </a:solidFill>
                <a:latin typeface="+mn-lt"/>
              </a:rPr>
              <a:t>Масиви</a:t>
            </a:r>
            <a:r>
              <a:rPr lang="ru-RU" sz="36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структур з </a:t>
            </a:r>
            <a:r>
              <a:rPr lang="ru-RU" sz="3600" b="1" dirty="0" err="1" smtClean="0">
                <a:solidFill>
                  <a:schemeClr val="bg1"/>
                </a:solidFill>
                <a:latin typeface="+mn-lt"/>
              </a:rPr>
              <a:t>функціями</a:t>
            </a: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-членами</a:t>
            </a:r>
            <a:endParaRPr lang="uk-UA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9409114" y="6453189"/>
            <a:ext cx="1258887" cy="390525"/>
          </a:xfrm>
        </p:spPr>
        <p:txBody>
          <a:bodyPr/>
          <a:lstStyle/>
          <a:p>
            <a:fld id="{B776D946-4407-4165-A42F-11B88C0C256F}" type="slidenum">
              <a:rPr lang="es-ES" smtClean="0"/>
              <a:pPr/>
              <a:t>30</a:t>
            </a:fld>
            <a:endParaRPr lang="es-ES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727848" y="1592722"/>
            <a:ext cx="6624736" cy="3888432"/>
          </a:xfrm>
          <a:prstGeom prst="roundRect">
            <a:avLst/>
          </a:prstGeom>
          <a:solidFill>
            <a:schemeClr val="bg1"/>
          </a:solidFill>
          <a:ln>
            <a:solidFill>
              <a:srgbClr val="000099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Задано </a:t>
            </a:r>
            <a:r>
              <a:rPr lang="ru-RU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координати</a:t>
            </a: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центрів</a:t>
            </a: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і </a:t>
            </a:r>
            <a:r>
              <a:rPr lang="ru-RU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радіусів</a:t>
            </a: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двох</a:t>
            </a: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кіл</a:t>
            </a: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ctr"/>
            <a:r>
              <a:rPr lang="ru-RU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Потрібно</a:t>
            </a: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визначити</a:t>
            </a: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їхнє</a:t>
            </a: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ru-RU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взаємне</a:t>
            </a: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розташування</a:t>
            </a: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ctr"/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Кола </a:t>
            </a:r>
            <a:r>
              <a:rPr lang="ru-RU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можуть</a:t>
            </a: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бути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ru-RU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концентричними</a:t>
            </a: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ru-RU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торкатися</a:t>
            </a: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одне</a:t>
            </a: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одного </a:t>
            </a:r>
            <a:r>
              <a:rPr lang="ru-RU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або</a:t>
            </a: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1714500" lvl="3" indent="-342900">
              <a:buFont typeface="Wingdings" pitchFamily="2" charset="2"/>
              <a:buChar char="Ø"/>
            </a:pPr>
            <a:r>
              <a:rPr lang="ru-RU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перетинатися</a:t>
            </a:r>
            <a:r>
              <a:rPr lang="ru-RU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uk-UA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uk-UA" sz="2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2132856"/>
            <a:ext cx="2088232" cy="813718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</p:spTree>
    <p:extLst>
      <p:ext uri="{BB962C8B-B14F-4D97-AF65-F5344CB8AC3E}">
        <p14:creationId xmlns:p14="http://schemas.microsoft.com/office/powerpoint/2010/main" val="78220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071664" y="1196752"/>
            <a:ext cx="8208912" cy="4608512"/>
          </a:xfrm>
          <a:prstGeom prst="roundRect">
            <a:avLst/>
          </a:prstGeom>
          <a:solidFill>
            <a:schemeClr val="bg1"/>
          </a:solidFill>
          <a:ln>
            <a:solidFill>
              <a:srgbClr val="000099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uk-UA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Кола концентричні, якщо їх центри співпадають, тобто кола мають однакові координати </a:t>
            </a:r>
            <a:r>
              <a:rPr lang="uk-UA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x,y</a:t>
            </a:r>
            <a:r>
              <a:rPr lang="uk-UA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центра. 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uk-UA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Кола торкаються, якщо </a:t>
            </a:r>
            <a:r>
              <a:rPr lang="uk-UA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відстань між центрами кіл дорівнює сумі їх радіусів. 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uk-UA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Кола перетинаються, якщо </a:t>
            </a:r>
            <a:r>
              <a:rPr lang="uk-UA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сума їх радіусів більше за відстань між їх центрами. 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uk-UA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Квадрат відстані між двома точками </a:t>
            </a:r>
            <a:r>
              <a:rPr lang="uk-UA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розраховується як сума квадратів різниці відповідних координат.    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1412776"/>
            <a:ext cx="2088232" cy="813718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9409114" y="6453189"/>
            <a:ext cx="1258887" cy="390525"/>
          </a:xfrm>
        </p:spPr>
        <p:txBody>
          <a:bodyPr/>
          <a:lstStyle/>
          <a:p>
            <a:fld id="{B776D946-4407-4165-A42F-11B88C0C256F}" type="slidenum">
              <a:rPr lang="es-ES" smtClean="0"/>
              <a:pPr/>
              <a:t>31</a:t>
            </a:fld>
            <a:endParaRPr lang="es-ES"/>
          </a:p>
        </p:txBody>
      </p:sp>
      <p:sp>
        <p:nvSpPr>
          <p:cNvPr id="8" name="Заголовок 2"/>
          <p:cNvSpPr txBox="1">
            <a:spLocks/>
          </p:cNvSpPr>
          <p:nvPr/>
        </p:nvSpPr>
        <p:spPr>
          <a:xfrm>
            <a:off x="0" y="1"/>
            <a:ext cx="12192000" cy="620687"/>
          </a:xfrm>
          <a:prstGeom prst="rect">
            <a:avLst/>
          </a:prstGeom>
        </p:spPr>
        <p:txBody>
          <a:bodyPr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Приклад. </a:t>
            </a:r>
            <a:r>
              <a:rPr lang="ru-RU" sz="3600" b="1" dirty="0" err="1" smtClean="0">
                <a:solidFill>
                  <a:schemeClr val="bg1"/>
                </a:solidFill>
                <a:latin typeface="+mn-lt"/>
              </a:rPr>
              <a:t>Структури</a:t>
            </a: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 з </a:t>
            </a:r>
            <a:r>
              <a:rPr lang="ru-RU" sz="3600" b="1" dirty="0" err="1" smtClean="0">
                <a:solidFill>
                  <a:schemeClr val="bg1"/>
                </a:solidFill>
                <a:latin typeface="+mn-lt"/>
              </a:rPr>
              <a:t>функціями</a:t>
            </a: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-членами</a:t>
            </a:r>
            <a:endParaRPr lang="uk-UA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20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0" y="1"/>
            <a:ext cx="12192000" cy="620687"/>
          </a:xfrm>
          <a:prstGeom prst="rect">
            <a:avLst/>
          </a:prstGeom>
        </p:spPr>
        <p:txBody>
          <a:bodyPr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Приклад. </a:t>
            </a:r>
            <a:r>
              <a:rPr lang="ru-RU" sz="3600" b="1" dirty="0" err="1" smtClean="0">
                <a:solidFill>
                  <a:schemeClr val="bg1"/>
                </a:solidFill>
                <a:latin typeface="+mn-lt"/>
              </a:rPr>
              <a:t>Структури</a:t>
            </a: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 з </a:t>
            </a:r>
            <a:r>
              <a:rPr lang="ru-RU" sz="3600" b="1" dirty="0" err="1" smtClean="0">
                <a:solidFill>
                  <a:schemeClr val="bg1"/>
                </a:solidFill>
                <a:latin typeface="+mn-lt"/>
              </a:rPr>
              <a:t>функціями</a:t>
            </a: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-членами</a:t>
            </a:r>
            <a:endParaRPr lang="uk-UA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4780" y="825987"/>
            <a:ext cx="5395156" cy="5262979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//ex9_3.cpp. 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функції та структури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alibri" panose="020F0502020204030204" pitchFamily="34" charset="0"/>
              </a:rPr>
              <a:t>#include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alibri" panose="020F0502020204030204" pitchFamily="34" charset="0"/>
              </a:rPr>
              <a:t>iostream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alibri" panose="020F0502020204030204" pitchFamily="34" charset="0"/>
              </a:rPr>
              <a:t>#include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alibri" panose="020F0502020204030204" pitchFamily="34" charset="0"/>
              </a:rPr>
              <a:t>math.h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using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namespace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std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struct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alibri" panose="020F0502020204030204" pitchFamily="34" charset="0"/>
              </a:rPr>
              <a:t>circle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uk-UA" sz="16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{                           </a:t>
            </a:r>
            <a:r>
              <a:rPr lang="uk-U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опис структури 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x, y, </a:t>
            </a:r>
            <a:r>
              <a:rPr lang="ru-R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radius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;  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координати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центра кола та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його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радіус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void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setvalue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();      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завдання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значень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полів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структури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16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    </a:t>
            </a:r>
            <a:r>
              <a:rPr lang="ru-RU" sz="1600" dirty="0" err="1" smtClean="0">
                <a:solidFill>
                  <a:srgbClr val="0000FF"/>
                </a:solidFill>
                <a:latin typeface="Calibri" panose="020F0502020204030204" pitchFamily="34" charset="0"/>
              </a:rPr>
              <a:t>void</a:t>
            </a:r>
            <a:r>
              <a:rPr lang="ru-RU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draw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()              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виведення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інформації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про кола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    {</a:t>
            </a:r>
          </a:p>
          <a:p>
            <a:r>
              <a:rPr lang="es-E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cout </a:t>
            </a:r>
            <a:r>
              <a:rPr lang="es-E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s-E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alibri" panose="020F0502020204030204" pitchFamily="34" charset="0"/>
              </a:rPr>
              <a:t>"x="</a:t>
            </a:r>
            <a:r>
              <a:rPr lang="es-E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s-ES" sz="1600" dirty="0">
                <a:solidFill>
                  <a:srgbClr val="000000"/>
                </a:solidFill>
                <a:latin typeface="Calibri" panose="020F0502020204030204" pitchFamily="34" charset="0"/>
              </a:rPr>
              <a:t> x </a:t>
            </a:r>
            <a:r>
              <a:rPr lang="es-E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s-E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1600" dirty="0">
                <a:solidFill>
                  <a:srgbClr val="A31515"/>
                </a:solidFill>
                <a:latin typeface="Calibri" panose="020F0502020204030204" pitchFamily="34" charset="0"/>
              </a:rPr>
              <a:t>" y="</a:t>
            </a:r>
            <a:r>
              <a:rPr lang="es-E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s-E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s-ES" sz="1600" dirty="0">
                <a:solidFill>
                  <a:srgbClr val="000000"/>
                </a:solidFill>
                <a:latin typeface="Calibri" panose="020F0502020204030204" pitchFamily="34" charset="0"/>
              </a:rPr>
              <a:t> y </a:t>
            </a:r>
            <a:r>
              <a:rPr lang="es-E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s-ES" sz="1600" dirty="0">
                <a:solidFill>
                  <a:srgbClr val="000000"/>
                </a:solidFill>
                <a:latin typeface="Calibri" panose="020F0502020204030204" pitchFamily="34" charset="0"/>
              </a:rPr>
              <a:t> endl;</a:t>
            </a: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    }</a:t>
            </a: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};</a:t>
            </a:r>
          </a:p>
          <a:p>
            <a:r>
              <a:rPr lang="uk-UA" sz="16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//============================================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alibri" panose="020F0502020204030204" pitchFamily="34" charset="0"/>
              </a:rPr>
              <a:t>circle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::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setvalue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()           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введення значень полів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"x="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  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x;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"y="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  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y;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"radius="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radius;</a:t>
            </a:r>
          </a:p>
          <a:p>
            <a:r>
              <a:rPr lang="uk-U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35960" y="825987"/>
            <a:ext cx="6456040" cy="3539430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//=====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визначити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взаємне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розташування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двох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кіл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============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sz="1600" dirty="0">
                <a:solidFill>
                  <a:srgbClr val="0000FF"/>
                </a:solidFill>
                <a:latin typeface="Calibri" panose="020F0502020204030204" pitchFamily="34" charset="0"/>
              </a:rPr>
              <a:t>void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</a:rPr>
              <a:t> location(</a:t>
            </a:r>
            <a:r>
              <a:rPr lang="fr-FR" sz="1600" dirty="0">
                <a:solidFill>
                  <a:srgbClr val="2B91AF"/>
                </a:solidFill>
                <a:latin typeface="Calibri" panose="020F0502020204030204" pitchFamily="34" charset="0"/>
              </a:rPr>
              <a:t>circle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latin typeface="Calibri" panose="020F0502020204030204" pitchFamily="34" charset="0"/>
              </a:rPr>
              <a:t>c1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fr-FR" sz="1600" dirty="0">
                <a:solidFill>
                  <a:srgbClr val="2B91AF"/>
                </a:solidFill>
                <a:latin typeface="Calibri" panose="020F0502020204030204" pitchFamily="34" charset="0"/>
              </a:rPr>
              <a:t>circle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fr-FR" sz="1600" dirty="0">
                <a:solidFill>
                  <a:srgbClr val="808080"/>
                </a:solidFill>
                <a:latin typeface="Calibri" panose="020F0502020204030204" pitchFamily="34" charset="0"/>
              </a:rPr>
              <a:t>c2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s-E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s-ES" sz="1600" dirty="0">
                <a:solidFill>
                  <a:srgbClr val="0000FF"/>
                </a:solidFill>
                <a:latin typeface="Calibri" panose="020F0502020204030204" pitchFamily="34" charset="0"/>
              </a:rPr>
              <a:t>if</a:t>
            </a:r>
            <a:r>
              <a:rPr lang="es-ES" sz="1600" dirty="0">
                <a:solidFill>
                  <a:srgbClr val="000000"/>
                </a:solidFill>
                <a:latin typeface="Calibri" panose="020F0502020204030204" pitchFamily="34" charset="0"/>
              </a:rPr>
              <a:t> ((</a:t>
            </a:r>
            <a:r>
              <a:rPr lang="es-ES" sz="1600" dirty="0">
                <a:solidFill>
                  <a:srgbClr val="808080"/>
                </a:solidFill>
                <a:latin typeface="Calibri" panose="020F0502020204030204" pitchFamily="34" charset="0"/>
              </a:rPr>
              <a:t>c1</a:t>
            </a:r>
            <a:r>
              <a:rPr lang="es-ES" sz="1600" dirty="0">
                <a:solidFill>
                  <a:srgbClr val="000000"/>
                </a:solidFill>
                <a:latin typeface="Calibri" panose="020F0502020204030204" pitchFamily="34" charset="0"/>
              </a:rPr>
              <a:t>.x == </a:t>
            </a:r>
            <a:r>
              <a:rPr lang="es-ES" sz="1600" dirty="0">
                <a:solidFill>
                  <a:srgbClr val="808080"/>
                </a:solidFill>
                <a:latin typeface="Calibri" panose="020F0502020204030204" pitchFamily="34" charset="0"/>
              </a:rPr>
              <a:t>c2</a:t>
            </a:r>
            <a:r>
              <a:rPr lang="es-ES" sz="1600" dirty="0">
                <a:solidFill>
                  <a:srgbClr val="000000"/>
                </a:solidFill>
                <a:latin typeface="Calibri" panose="020F0502020204030204" pitchFamily="34" charset="0"/>
              </a:rPr>
              <a:t>.x) &amp;&amp; (</a:t>
            </a:r>
            <a:r>
              <a:rPr lang="es-ES" sz="1600" dirty="0">
                <a:solidFill>
                  <a:srgbClr val="808080"/>
                </a:solidFill>
                <a:latin typeface="Calibri" panose="020F0502020204030204" pitchFamily="34" charset="0"/>
              </a:rPr>
              <a:t>c1</a:t>
            </a:r>
            <a:r>
              <a:rPr lang="es-ES" sz="1600" dirty="0">
                <a:solidFill>
                  <a:srgbClr val="000000"/>
                </a:solidFill>
                <a:latin typeface="Calibri" panose="020F0502020204030204" pitchFamily="34" charset="0"/>
              </a:rPr>
              <a:t>.y == </a:t>
            </a:r>
            <a:r>
              <a:rPr lang="es-ES" sz="1600" dirty="0">
                <a:solidFill>
                  <a:srgbClr val="808080"/>
                </a:solidFill>
                <a:latin typeface="Calibri" panose="020F0502020204030204" pitchFamily="34" charset="0"/>
              </a:rPr>
              <a:t>c2</a:t>
            </a:r>
            <a:r>
              <a:rPr lang="es-ES" sz="1600" dirty="0">
                <a:solidFill>
                  <a:srgbClr val="000000"/>
                </a:solidFill>
                <a:latin typeface="Calibri" panose="020F0502020204030204" pitchFamily="34" charset="0"/>
              </a:rPr>
              <a:t>.y))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"circles are concentricity"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else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(pow((</a:t>
            </a:r>
            <a:r>
              <a:rPr lang="en-GB" sz="1600" dirty="0">
                <a:solidFill>
                  <a:srgbClr val="808080"/>
                </a:solidFill>
                <a:latin typeface="Calibri" panose="020F0502020204030204" pitchFamily="34" charset="0"/>
              </a:rPr>
              <a:t>c1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.x - </a:t>
            </a:r>
            <a:r>
              <a:rPr lang="en-GB" sz="1600" dirty="0">
                <a:solidFill>
                  <a:srgbClr val="808080"/>
                </a:solidFill>
                <a:latin typeface="Calibri" panose="020F0502020204030204" pitchFamily="34" charset="0"/>
              </a:rPr>
              <a:t>c2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.x), (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double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)2) + pow((</a:t>
            </a:r>
            <a:r>
              <a:rPr lang="en-GB" sz="1600" dirty="0">
                <a:solidFill>
                  <a:srgbClr val="808080"/>
                </a:solidFill>
                <a:latin typeface="Calibri" panose="020F0502020204030204" pitchFamily="34" charset="0"/>
              </a:rPr>
              <a:t>c1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.y - </a:t>
            </a:r>
            <a:r>
              <a:rPr lang="en-GB" sz="1600" dirty="0">
                <a:solidFill>
                  <a:srgbClr val="808080"/>
                </a:solidFill>
                <a:latin typeface="Calibri" panose="020F0502020204030204" pitchFamily="34" charset="0"/>
              </a:rPr>
              <a:t>c2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.y), (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double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)2)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== pow((</a:t>
            </a:r>
            <a:r>
              <a:rPr lang="en-GB" sz="1600" dirty="0">
                <a:solidFill>
                  <a:srgbClr val="808080"/>
                </a:solidFill>
                <a:latin typeface="Calibri" panose="020F0502020204030204" pitchFamily="34" charset="0"/>
              </a:rPr>
              <a:t>c1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.radius + </a:t>
            </a:r>
            <a:r>
              <a:rPr lang="en-GB" sz="1600" dirty="0">
                <a:solidFill>
                  <a:srgbClr val="808080"/>
                </a:solidFill>
                <a:latin typeface="Calibri" panose="020F0502020204030204" pitchFamily="34" charset="0"/>
              </a:rPr>
              <a:t>c2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.radius), (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double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)2))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"circles are touching"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else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(pow((</a:t>
            </a:r>
            <a:r>
              <a:rPr lang="en-GB" sz="1600" dirty="0">
                <a:solidFill>
                  <a:srgbClr val="808080"/>
                </a:solidFill>
                <a:latin typeface="Calibri" panose="020F0502020204030204" pitchFamily="34" charset="0"/>
              </a:rPr>
              <a:t>c1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.x - </a:t>
            </a:r>
            <a:r>
              <a:rPr lang="en-GB" sz="1600" dirty="0">
                <a:solidFill>
                  <a:srgbClr val="808080"/>
                </a:solidFill>
                <a:latin typeface="Calibri" panose="020F0502020204030204" pitchFamily="34" charset="0"/>
              </a:rPr>
              <a:t>c2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.x), (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double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)2) + pow((</a:t>
            </a:r>
            <a:r>
              <a:rPr lang="en-GB" sz="1600" dirty="0">
                <a:solidFill>
                  <a:srgbClr val="808080"/>
                </a:solidFill>
                <a:latin typeface="Calibri" panose="020F0502020204030204" pitchFamily="34" charset="0"/>
              </a:rPr>
              <a:t>c1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.y - </a:t>
            </a:r>
            <a:r>
              <a:rPr lang="en-GB" sz="1600" dirty="0">
                <a:solidFill>
                  <a:srgbClr val="808080"/>
                </a:solidFill>
                <a:latin typeface="Calibri" panose="020F0502020204030204" pitchFamily="34" charset="0"/>
              </a:rPr>
              <a:t>c2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.y), (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double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)2)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&lt; pow((</a:t>
            </a:r>
            <a:r>
              <a:rPr lang="en-GB" sz="1600" dirty="0">
                <a:solidFill>
                  <a:srgbClr val="808080"/>
                </a:solidFill>
                <a:latin typeface="Calibri" panose="020F0502020204030204" pitchFamily="34" charset="0"/>
              </a:rPr>
              <a:t>c1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.radius + </a:t>
            </a:r>
            <a:r>
              <a:rPr lang="en-GB" sz="1600" dirty="0">
                <a:solidFill>
                  <a:srgbClr val="808080"/>
                </a:solidFill>
                <a:latin typeface="Calibri" panose="020F0502020204030204" pitchFamily="34" charset="0"/>
              </a:rPr>
              <a:t>c2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.radius), (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double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)2))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</a:rPr>
              <a:t>"circles are crossing"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uk-U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53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0" y="1"/>
            <a:ext cx="12192000" cy="620687"/>
          </a:xfrm>
          <a:prstGeom prst="rect">
            <a:avLst/>
          </a:prstGeom>
        </p:spPr>
        <p:txBody>
          <a:bodyPr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Приклад. </a:t>
            </a:r>
            <a:r>
              <a:rPr lang="ru-RU" sz="3600" b="1" dirty="0" err="1" smtClean="0">
                <a:solidFill>
                  <a:schemeClr val="bg1"/>
                </a:solidFill>
                <a:latin typeface="+mn-lt"/>
              </a:rPr>
              <a:t>Структури</a:t>
            </a: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 з </a:t>
            </a:r>
            <a:r>
              <a:rPr lang="ru-RU" sz="3600" b="1" dirty="0" err="1" smtClean="0">
                <a:solidFill>
                  <a:schemeClr val="bg1"/>
                </a:solidFill>
                <a:latin typeface="+mn-lt"/>
              </a:rPr>
              <a:t>функціями</a:t>
            </a: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-членами</a:t>
            </a:r>
            <a:endParaRPr lang="uk-UA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1344" y="980728"/>
            <a:ext cx="6096000" cy="3970318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>
            <a:spAutoFit/>
          </a:bodyPr>
          <a:lstStyle/>
          <a:p>
            <a:r>
              <a:rPr lang="uk-UA" dirty="0">
                <a:solidFill>
                  <a:srgbClr val="008000"/>
                </a:solidFill>
                <a:latin typeface="Calibri" panose="020F0502020204030204" pitchFamily="34" charset="0"/>
              </a:rPr>
              <a:t>//=======основна функція======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main()</a:t>
            </a:r>
          </a:p>
          <a:p>
            <a:r>
              <a:rPr lang="uk-UA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alibri" panose="020F0502020204030204" pitchFamily="34" charset="0"/>
              </a:rPr>
              <a:t>"Demo using function-members"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dirty="0">
                <a:solidFill>
                  <a:srgbClr val="2B91AF"/>
                </a:solidFill>
                <a:latin typeface="Calibri" panose="020F0502020204030204" pitchFamily="34" charset="0"/>
              </a:rPr>
              <a:t>circle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kolo1, kolo2;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alibri" panose="020F0502020204030204" pitchFamily="34" charset="0"/>
              </a:rPr>
              <a:t>"enter coordinates of circle centre 1"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kolo1.setvalue();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alibri" panose="020F0502020204030204" pitchFamily="34" charset="0"/>
              </a:rPr>
              <a:t>"enter coordinates of circle centre 2"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kolo2.setvalue();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kolo1.draw();  </a:t>
            </a:r>
            <a:endParaRPr lang="uk-UA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GB" dirty="0" smtClean="0">
                <a:solidFill>
                  <a:srgbClr val="000000"/>
                </a:solidFill>
                <a:latin typeface="Calibri" panose="020F0502020204030204" pitchFamily="34" charset="0"/>
              </a:rPr>
              <a:t>kolo2.draw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();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location(kolo1, kolo2);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system(</a:t>
            </a:r>
            <a:r>
              <a:rPr lang="en-GB" dirty="0">
                <a:solidFill>
                  <a:srgbClr val="A31515"/>
                </a:solidFill>
                <a:latin typeface="Calibri" panose="020F0502020204030204" pitchFamily="34" charset="0"/>
              </a:rPr>
              <a:t>"pause"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);                </a:t>
            </a:r>
            <a:r>
              <a:rPr lang="en-GB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dirty="0">
                <a:solidFill>
                  <a:srgbClr val="008000"/>
                </a:solidFill>
                <a:latin typeface="Calibri" panose="020F0502020204030204" pitchFamily="34" charset="0"/>
              </a:rPr>
              <a:t>затримка зображення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3732486"/>
            <a:ext cx="6192688" cy="260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396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115890"/>
            <a:ext cx="12072664" cy="605266"/>
          </a:xfrm>
          <a:prstGeom prst="rect">
            <a:avLst/>
          </a:prstGeom>
        </p:spPr>
        <p:txBody>
          <a:bodyPr/>
          <a:lstStyle/>
          <a:p>
            <a:r>
              <a:rPr lang="uk-UA" sz="4000" b="1" dirty="0">
                <a:solidFill>
                  <a:schemeClr val="bg1"/>
                </a:solidFill>
                <a:latin typeface="+mn-lt"/>
              </a:rPr>
              <a:t>Об’єднання 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4294967295"/>
          </p:nvPr>
        </p:nvSpPr>
        <p:spPr>
          <a:xfrm>
            <a:off x="191344" y="946151"/>
            <a:ext cx="12000656" cy="2195513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cs typeface="Times New Roman" pitchFamily="18" charset="0"/>
              </a:rPr>
              <a:t>C</a:t>
            </a:r>
            <a:r>
              <a:rPr lang="ru-RU" sz="2200" dirty="0" err="1">
                <a:cs typeface="Times New Roman" pitchFamily="18" charset="0"/>
              </a:rPr>
              <a:t>труктура</a:t>
            </a:r>
            <a:r>
              <a:rPr lang="ru-RU" sz="2200" dirty="0">
                <a:cs typeface="Times New Roman" pitchFamily="18" charset="0"/>
              </a:rPr>
              <a:t>, яка </a:t>
            </a:r>
            <a:r>
              <a:rPr lang="ru-RU" sz="2200" dirty="0" err="1">
                <a:cs typeface="Times New Roman" pitchFamily="18" charset="0"/>
              </a:rPr>
              <a:t>зберігає</a:t>
            </a:r>
            <a:r>
              <a:rPr lang="ru-RU" sz="2200" dirty="0">
                <a:cs typeface="Times New Roman" pitchFamily="18" charset="0"/>
              </a:rPr>
              <a:t> </a:t>
            </a:r>
            <a:r>
              <a:rPr lang="ru-RU" sz="2200" dirty="0" err="1">
                <a:cs typeface="Times New Roman" pitchFamily="18" charset="0"/>
              </a:rPr>
              <a:t>елементи</a:t>
            </a:r>
            <a:r>
              <a:rPr lang="ru-RU" sz="2200" dirty="0">
                <a:cs typeface="Times New Roman" pitchFamily="18" charset="0"/>
              </a:rPr>
              <a:t> в адресному </a:t>
            </a:r>
            <a:r>
              <a:rPr lang="ru-RU" sz="2200" dirty="0" err="1">
                <a:cs typeface="Times New Roman" pitchFamily="18" charset="0"/>
              </a:rPr>
              <a:t>просторі</a:t>
            </a:r>
            <a:r>
              <a:rPr lang="ru-RU" sz="2200" dirty="0">
                <a:cs typeface="Times New Roman" pitchFamily="18" charset="0"/>
              </a:rPr>
              <a:t>, </a:t>
            </a:r>
            <a:r>
              <a:rPr lang="ru-RU" sz="2200" dirty="0" err="1">
                <a:cs typeface="Times New Roman" pitchFamily="18" charset="0"/>
              </a:rPr>
              <a:t>що</a:t>
            </a:r>
            <a:r>
              <a:rPr lang="ru-RU" sz="2200" dirty="0">
                <a:cs typeface="Times New Roman" pitchFamily="18" charset="0"/>
              </a:rPr>
              <a:t> є </a:t>
            </a:r>
            <a:r>
              <a:rPr lang="ru-RU" sz="2200" dirty="0" err="1">
                <a:cs typeface="Times New Roman" pitchFamily="18" charset="0"/>
              </a:rPr>
              <a:t>розділеним</a:t>
            </a:r>
            <a:r>
              <a:rPr lang="en-US" sz="2200" dirty="0">
                <a:cs typeface="Times New Roman" pitchFamily="18" charset="0"/>
              </a:rPr>
              <a:t> </a:t>
            </a:r>
            <a:r>
              <a:rPr lang="ru-RU" sz="2200" dirty="0" err="1">
                <a:cs typeface="Times New Roman" pitchFamily="18" charset="0"/>
              </a:rPr>
              <a:t>назива</a:t>
            </a:r>
            <a:r>
              <a:rPr lang="uk-UA" sz="2200" dirty="0">
                <a:cs typeface="Times New Roman" pitchFamily="18" charset="0"/>
              </a:rPr>
              <a:t>є</a:t>
            </a:r>
            <a:r>
              <a:rPr lang="ru-RU" sz="2200" dirty="0" err="1">
                <a:cs typeface="Times New Roman" pitchFamily="18" charset="0"/>
              </a:rPr>
              <a:t>ться</a:t>
            </a:r>
            <a:r>
              <a:rPr lang="ru-RU" sz="2200" dirty="0">
                <a:cs typeface="Times New Roman" pitchFamily="18" charset="0"/>
              </a:rPr>
              <a:t> </a:t>
            </a:r>
            <a:r>
              <a:rPr lang="ru-RU" sz="2200" b="1" dirty="0" err="1">
                <a:solidFill>
                  <a:srgbClr val="000099"/>
                </a:solidFill>
                <a:cs typeface="Times New Roman" pitchFamily="18" charset="0"/>
              </a:rPr>
              <a:t>об’єднанням</a:t>
            </a:r>
            <a:r>
              <a:rPr lang="ru-RU" sz="2200" dirty="0">
                <a:cs typeface="Times New Roman" pitchFamily="18" charset="0"/>
              </a:rPr>
              <a:t>. </a:t>
            </a:r>
            <a:endParaRPr lang="ru-RU" sz="22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200" dirty="0" err="1" smtClean="0">
                <a:cs typeface="Times New Roman" pitchFamily="18" charset="0"/>
              </a:rPr>
              <a:t>Особливостями</a:t>
            </a:r>
            <a:r>
              <a:rPr lang="ru-RU" sz="2200" dirty="0" smtClean="0">
                <a:cs typeface="Times New Roman" pitchFamily="18" charset="0"/>
              </a:rPr>
              <a:t> </a:t>
            </a:r>
            <a:r>
              <a:rPr lang="ru-RU" sz="2200" dirty="0" err="1">
                <a:cs typeface="Times New Roman" pitchFamily="18" charset="0"/>
              </a:rPr>
              <a:t>об’єднання</a:t>
            </a:r>
            <a:r>
              <a:rPr lang="ru-RU" sz="2200" dirty="0">
                <a:cs typeface="Times New Roman" pitchFamily="18" charset="0"/>
              </a:rPr>
              <a:t> є те, </a:t>
            </a:r>
            <a:r>
              <a:rPr lang="ru-RU" sz="2200" dirty="0" err="1">
                <a:cs typeface="Times New Roman" pitchFamily="18" charset="0"/>
              </a:rPr>
              <a:t>що</a:t>
            </a:r>
            <a:r>
              <a:rPr lang="ru-RU" sz="2200" dirty="0">
                <a:cs typeface="Times New Roman" pitchFamily="18" charset="0"/>
              </a:rPr>
              <a:t> </a:t>
            </a:r>
            <a:r>
              <a:rPr lang="ru-RU" sz="2200" dirty="0" err="1">
                <a:cs typeface="Times New Roman" pitchFamily="18" charset="0"/>
              </a:rPr>
              <a:t>його</a:t>
            </a:r>
            <a:r>
              <a:rPr lang="ru-RU" sz="2200" dirty="0">
                <a:cs typeface="Times New Roman" pitchFamily="18" charset="0"/>
              </a:rPr>
              <a:t> </a:t>
            </a:r>
            <a:r>
              <a:rPr lang="ru-RU" sz="2200" dirty="0" err="1">
                <a:cs typeface="Times New Roman" pitchFamily="18" charset="0"/>
              </a:rPr>
              <a:t>елементи</a:t>
            </a:r>
            <a:r>
              <a:rPr lang="ru-RU" sz="2200" dirty="0">
                <a:cs typeface="Times New Roman" pitchFamily="18" charset="0"/>
              </a:rPr>
              <a:t> </a:t>
            </a:r>
            <a:r>
              <a:rPr lang="ru-RU" sz="2200" dirty="0" err="1">
                <a:cs typeface="Times New Roman" pitchFamily="18" charset="0"/>
              </a:rPr>
              <a:t>розміщуються</a:t>
            </a:r>
            <a:r>
              <a:rPr lang="ru-RU" sz="2200" dirty="0">
                <a:cs typeface="Times New Roman" pitchFamily="18" charset="0"/>
              </a:rPr>
              <a:t> </a:t>
            </a:r>
            <a:r>
              <a:rPr lang="ru-RU" sz="2200" b="1" dirty="0">
                <a:cs typeface="Times New Roman" pitchFamily="18" charset="0"/>
              </a:rPr>
              <a:t>за одною </a:t>
            </a:r>
            <a:r>
              <a:rPr lang="ru-RU" sz="2200" b="1" dirty="0" err="1">
                <a:cs typeface="Times New Roman" pitchFamily="18" charset="0"/>
              </a:rPr>
              <a:t>адресою</a:t>
            </a:r>
            <a:r>
              <a:rPr lang="ru-RU" sz="2200" dirty="0">
                <a:cs typeface="Times New Roman" pitchFamily="18" charset="0"/>
              </a:rPr>
              <a:t>, </a:t>
            </a:r>
            <a:r>
              <a:rPr lang="ru-RU" sz="2200" dirty="0" err="1">
                <a:cs typeface="Times New Roman" pitchFamily="18" charset="0"/>
              </a:rPr>
              <a:t>тобто</a:t>
            </a:r>
            <a:r>
              <a:rPr lang="ru-RU" sz="2200" dirty="0">
                <a:cs typeface="Times New Roman" pitchFamily="18" charset="0"/>
              </a:rPr>
              <a:t> </a:t>
            </a:r>
            <a:r>
              <a:rPr lang="ru-RU" sz="2200" dirty="0" err="1">
                <a:cs typeface="Times New Roman" pitchFamily="18" charset="0"/>
              </a:rPr>
              <a:t>перекривають</a:t>
            </a:r>
            <a:r>
              <a:rPr lang="ru-RU" sz="2200" dirty="0">
                <a:cs typeface="Times New Roman" pitchFamily="18" charset="0"/>
              </a:rPr>
              <a:t> один одного. </a:t>
            </a:r>
            <a:endParaRPr lang="ru-RU" sz="22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200" dirty="0" smtClean="0">
                <a:cs typeface="Times New Roman" pitchFamily="18" charset="0"/>
              </a:rPr>
              <a:t>Очевидно</a:t>
            </a:r>
            <a:r>
              <a:rPr lang="ru-RU" sz="2200" dirty="0">
                <a:cs typeface="Times New Roman" pitchFamily="18" charset="0"/>
              </a:rPr>
              <a:t>, </a:t>
            </a:r>
            <a:r>
              <a:rPr lang="ru-RU" sz="2200" dirty="0" err="1">
                <a:cs typeface="Times New Roman" pitchFamily="18" charset="0"/>
              </a:rPr>
              <a:t>що</a:t>
            </a:r>
            <a:r>
              <a:rPr lang="ru-RU" sz="2200" dirty="0">
                <a:cs typeface="Times New Roman" pitchFamily="18" charset="0"/>
              </a:rPr>
              <a:t> </a:t>
            </a:r>
            <a:r>
              <a:rPr lang="ru-RU" sz="2200" dirty="0" err="1">
                <a:cs typeface="Times New Roman" pitchFamily="18" charset="0"/>
              </a:rPr>
              <a:t>розмір</a:t>
            </a:r>
            <a:r>
              <a:rPr lang="ru-RU" sz="2200" dirty="0">
                <a:cs typeface="Times New Roman" pitchFamily="18" charset="0"/>
              </a:rPr>
              <a:t> </a:t>
            </a:r>
            <a:r>
              <a:rPr lang="ru-RU" sz="2200" dirty="0" err="1">
                <a:cs typeface="Times New Roman" pitchFamily="18" charset="0"/>
              </a:rPr>
              <a:t>пам’яті</a:t>
            </a:r>
            <a:r>
              <a:rPr lang="ru-RU" sz="2200" dirty="0">
                <a:cs typeface="Times New Roman" pitchFamily="18" charset="0"/>
              </a:rPr>
              <a:t>, яку </a:t>
            </a:r>
            <a:r>
              <a:rPr lang="ru-RU" sz="2200" dirty="0" err="1">
                <a:cs typeface="Times New Roman" pitchFamily="18" charset="0"/>
              </a:rPr>
              <a:t>виділяє</a:t>
            </a:r>
            <a:r>
              <a:rPr lang="ru-RU" sz="2200" dirty="0">
                <a:cs typeface="Times New Roman" pitchFamily="18" charset="0"/>
              </a:rPr>
              <a:t> </a:t>
            </a:r>
            <a:r>
              <a:rPr lang="ru-RU" sz="2200" dirty="0" err="1">
                <a:cs typeface="Times New Roman" pitchFamily="18" charset="0"/>
              </a:rPr>
              <a:t>компілятор</a:t>
            </a:r>
            <a:r>
              <a:rPr lang="ru-RU" sz="2200" dirty="0">
                <a:cs typeface="Times New Roman" pitchFamily="18" charset="0"/>
              </a:rPr>
              <a:t>, </a:t>
            </a:r>
            <a:r>
              <a:rPr lang="ru-RU" sz="2200" dirty="0" err="1">
                <a:cs typeface="Times New Roman" pitchFamily="18" charset="0"/>
              </a:rPr>
              <a:t>визначається</a:t>
            </a:r>
            <a:r>
              <a:rPr lang="ru-RU" sz="2200" dirty="0">
                <a:cs typeface="Times New Roman" pitchFamily="18" charset="0"/>
              </a:rPr>
              <a:t> </a:t>
            </a:r>
            <a:r>
              <a:rPr lang="ru-RU" sz="2200" dirty="0" err="1">
                <a:cs typeface="Times New Roman" pitchFamily="18" charset="0"/>
              </a:rPr>
              <a:t>розміром</a:t>
            </a:r>
            <a:r>
              <a:rPr lang="ru-RU" sz="2200" dirty="0">
                <a:cs typeface="Times New Roman" pitchFamily="18" charset="0"/>
              </a:rPr>
              <a:t> </a:t>
            </a:r>
            <a:r>
              <a:rPr lang="ru-RU" sz="2200" dirty="0" err="1">
                <a:cs typeface="Times New Roman" pitchFamily="18" charset="0"/>
              </a:rPr>
              <a:t>найбільшого</a:t>
            </a:r>
            <a:r>
              <a:rPr lang="ru-RU" sz="2200" dirty="0">
                <a:cs typeface="Times New Roman" pitchFamily="18" charset="0"/>
              </a:rPr>
              <a:t> </a:t>
            </a:r>
            <a:r>
              <a:rPr lang="ru-RU" sz="2200" dirty="0" err="1">
                <a:cs typeface="Times New Roman" pitchFamily="18" charset="0"/>
              </a:rPr>
              <a:t>елемента</a:t>
            </a:r>
            <a:r>
              <a:rPr lang="ru-RU" sz="2200" dirty="0">
                <a:cs typeface="Times New Roman" pitchFamily="18" charset="0"/>
              </a:rPr>
              <a:t> </a:t>
            </a:r>
            <a:r>
              <a:rPr lang="ru-RU" sz="2200" dirty="0" err="1">
                <a:cs typeface="Times New Roman" pitchFamily="18" charset="0"/>
              </a:rPr>
              <a:t>об’єднання</a:t>
            </a:r>
            <a:r>
              <a:rPr lang="ru-RU" sz="2200" dirty="0">
                <a:cs typeface="Times New Roman" pitchFamily="18" charset="0"/>
              </a:rPr>
              <a:t>. </a:t>
            </a:r>
            <a:endParaRPr lang="uk-UA" sz="2200" dirty="0">
              <a:cs typeface="Times New Roman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4294967295"/>
          </p:nvPr>
        </p:nvSpPr>
        <p:spPr>
          <a:xfrm>
            <a:off x="9409114" y="6453189"/>
            <a:ext cx="1258887" cy="390525"/>
          </a:xfrm>
        </p:spPr>
        <p:txBody>
          <a:bodyPr/>
          <a:lstStyle/>
          <a:p>
            <a:fld id="{B776D946-4407-4165-A42F-11B88C0C256F}" type="slidenum">
              <a:rPr lang="es-ES" smtClean="0"/>
              <a:pPr/>
              <a:t>34</a:t>
            </a:fld>
            <a:endParaRPr lang="es-E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4581128"/>
            <a:ext cx="2579390" cy="179108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015880" y="3072068"/>
            <a:ext cx="64087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err="1">
                <a:latin typeface="+mn-lt"/>
                <a:cs typeface="Times New Roman" pitchFamily="18" charset="0"/>
              </a:rPr>
              <a:t>Оголошення</a:t>
            </a:r>
            <a:r>
              <a:rPr lang="ru-RU" sz="2200" b="1" dirty="0">
                <a:latin typeface="+mn-lt"/>
                <a:cs typeface="Times New Roman" pitchFamily="18" charset="0"/>
              </a:rPr>
              <a:t> </a:t>
            </a:r>
            <a:r>
              <a:rPr lang="ru-RU" sz="2200" b="1" dirty="0" err="1">
                <a:latin typeface="+mn-lt"/>
                <a:cs typeface="Times New Roman" pitchFamily="18" charset="0"/>
              </a:rPr>
              <a:t>об’єднання</a:t>
            </a:r>
            <a:r>
              <a:rPr lang="ru-RU" sz="2200" b="1" dirty="0">
                <a:latin typeface="+mn-lt"/>
                <a:cs typeface="Times New Roman" pitchFamily="18" charset="0"/>
              </a:rPr>
              <a:t> </a:t>
            </a:r>
            <a:r>
              <a:rPr lang="ru-RU" sz="2200" b="1" dirty="0" err="1">
                <a:latin typeface="+mn-lt"/>
                <a:cs typeface="Times New Roman" pitchFamily="18" charset="0"/>
              </a:rPr>
              <a:t>має</a:t>
            </a:r>
            <a:r>
              <a:rPr lang="ru-RU" sz="2200" b="1" dirty="0">
                <a:latin typeface="+mn-lt"/>
                <a:cs typeface="Times New Roman" pitchFamily="18" charset="0"/>
              </a:rPr>
              <a:t> </a:t>
            </a:r>
            <a:r>
              <a:rPr lang="ru-RU" sz="2200" b="1" dirty="0" err="1">
                <a:latin typeface="+mn-lt"/>
                <a:cs typeface="Times New Roman" pitchFamily="18" charset="0"/>
              </a:rPr>
              <a:t>такий</a:t>
            </a:r>
            <a:r>
              <a:rPr lang="ru-RU" sz="2200" b="1" dirty="0">
                <a:latin typeface="+mn-lt"/>
                <a:cs typeface="Times New Roman" pitchFamily="18" charset="0"/>
              </a:rPr>
              <a:t> синтаксис:</a:t>
            </a:r>
            <a:endParaRPr lang="uk-UA" sz="2200" b="1" dirty="0">
              <a:latin typeface="+mn-lt"/>
              <a:cs typeface="Times New Roman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663952" y="3727950"/>
            <a:ext cx="4464496" cy="2500244"/>
          </a:xfrm>
          <a:prstGeom prst="roundRect">
            <a:avLst/>
          </a:prstGeom>
          <a:solidFill>
            <a:srgbClr val="F9FCFD">
              <a:alpha val="15000"/>
            </a:srgbClr>
          </a:solidFill>
          <a:ln w="12700">
            <a:solidFill>
              <a:srgbClr val="000099"/>
            </a:solidFill>
          </a:ln>
          <a:effectLst>
            <a:glow>
              <a:srgbClr val="F5E587"/>
            </a:glow>
          </a:effectLst>
          <a:scene3d>
            <a:camera prst="orthographicFront"/>
            <a:lightRig rig="threePt" dir="t"/>
          </a:scene3d>
          <a:sp3d prstMaterial="translucentPowder">
            <a:bevelT w="101600" h="196850" prst="artDeco"/>
            <a:bevelB w="114300" h="17780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20000"/>
              </a:spcBef>
            </a:pPr>
            <a:r>
              <a:rPr lang="en-US" sz="2200" b="1" kern="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union [&lt;</a:t>
            </a:r>
            <a:r>
              <a:rPr lang="uk-UA" sz="2200" b="1" kern="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ім’я типу</a:t>
            </a:r>
            <a:r>
              <a:rPr lang="uk-UA" sz="2200" b="1" kern="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&gt;]</a:t>
            </a:r>
          </a:p>
          <a:p>
            <a:pPr lvl="0">
              <a:spcBef>
                <a:spcPct val="20000"/>
              </a:spcBef>
            </a:pPr>
            <a:r>
              <a:rPr lang="uk-UA" sz="2200" b="1" kern="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{ </a:t>
            </a:r>
            <a:endParaRPr lang="uk-UA" sz="2200" b="1" kern="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ct val="20000"/>
              </a:spcBef>
            </a:pPr>
            <a:r>
              <a:rPr lang="uk-UA" sz="2200" b="1" kern="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       &lt;список_1 полів&gt;; </a:t>
            </a:r>
          </a:p>
          <a:p>
            <a:pPr lvl="0">
              <a:spcBef>
                <a:spcPct val="20000"/>
              </a:spcBef>
            </a:pPr>
            <a:r>
              <a:rPr lang="uk-UA" sz="2200" b="1" kern="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       ... </a:t>
            </a:r>
          </a:p>
          <a:p>
            <a:pPr lvl="0">
              <a:spcBef>
                <a:spcPct val="20000"/>
              </a:spcBef>
            </a:pPr>
            <a:r>
              <a:rPr lang="uk-UA" sz="2200" b="1" kern="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       &lt;список_</a:t>
            </a:r>
            <a:r>
              <a:rPr lang="en-US" sz="2200" b="1" kern="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uk-UA" sz="2200" b="1" kern="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полів&gt;; </a:t>
            </a:r>
          </a:p>
          <a:p>
            <a:pPr lvl="0">
              <a:spcBef>
                <a:spcPct val="20000"/>
              </a:spcBef>
            </a:pPr>
            <a:r>
              <a:rPr lang="uk-UA" sz="2200" b="1" kern="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uk-UA" sz="2200" b="1" kern="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}[&lt;</a:t>
            </a:r>
            <a:r>
              <a:rPr lang="uk-UA" sz="2200" b="1" kern="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ідентифікатор&gt;];</a:t>
            </a:r>
          </a:p>
        </p:txBody>
      </p:sp>
    </p:spTree>
    <p:extLst>
      <p:ext uri="{BB962C8B-B14F-4D97-AF65-F5344CB8AC3E}">
        <p14:creationId xmlns:p14="http://schemas.microsoft.com/office/powerpoint/2010/main" val="17016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1539876" y="115889"/>
            <a:ext cx="9128125" cy="720725"/>
          </a:xfrm>
          <a:prstGeom prst="rect">
            <a:avLst/>
          </a:prstGeom>
        </p:spPr>
        <p:txBody>
          <a:bodyPr/>
          <a:lstStyle/>
          <a:p>
            <a:r>
              <a:rPr lang="ru-RU" sz="3600" b="1" dirty="0">
                <a:solidFill>
                  <a:schemeClr val="bg1"/>
                </a:solidFill>
                <a:latin typeface="+mn-lt"/>
              </a:rPr>
              <a:t>Приклад. </a:t>
            </a:r>
            <a:r>
              <a:rPr lang="ru-RU" sz="3600" b="1" dirty="0" err="1" smtClean="0">
                <a:solidFill>
                  <a:schemeClr val="bg1"/>
                </a:solidFill>
                <a:latin typeface="+mn-lt"/>
              </a:rPr>
              <a:t>Використання</a:t>
            </a: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 о</a:t>
            </a:r>
            <a:r>
              <a:rPr lang="uk-UA" sz="3600" b="1" dirty="0" err="1" smtClean="0">
                <a:solidFill>
                  <a:schemeClr val="bg1"/>
                </a:solidFill>
                <a:latin typeface="+mn-lt"/>
              </a:rPr>
              <a:t>б’єднання</a:t>
            </a:r>
            <a:r>
              <a:rPr lang="uk-UA" sz="3600" b="1" dirty="0" smtClean="0">
                <a:solidFill>
                  <a:schemeClr val="bg1"/>
                </a:solidFill>
                <a:latin typeface="+mn-lt"/>
              </a:rPr>
              <a:t> </a:t>
            </a:r>
            <a:endParaRPr lang="uk-UA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9409114" y="6453189"/>
            <a:ext cx="1258887" cy="390525"/>
          </a:xfrm>
        </p:spPr>
        <p:txBody>
          <a:bodyPr/>
          <a:lstStyle/>
          <a:p>
            <a:fld id="{B776D946-4407-4165-A42F-11B88C0C256F}" type="slidenum">
              <a:rPr lang="es-ES" smtClean="0"/>
              <a:pPr/>
              <a:t>35</a:t>
            </a:fld>
            <a:endParaRPr lang="es-ES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183042" y="983409"/>
            <a:ext cx="8365128" cy="5322985"/>
          </a:xfrm>
          <a:prstGeom prst="roundRect">
            <a:avLst/>
          </a:prstGeom>
          <a:solidFill>
            <a:schemeClr val="bg1"/>
          </a:solidFill>
          <a:ln>
            <a:solidFill>
              <a:srgbClr val="000099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uk-UA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Потрібно створити масив структур з інформацією про викладачів і студентів навчальних закладів. </a:t>
            </a:r>
          </a:p>
          <a:p>
            <a:pPr algn="just"/>
            <a:r>
              <a:rPr lang="uk-UA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Для викладачів суттєвими </a:t>
            </a:r>
            <a:r>
              <a:rPr lang="uk-UA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є характеристики</a:t>
            </a:r>
            <a:r>
              <a:rPr lang="uk-UA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uk-UA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науковий ступінь, </a:t>
            </a: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uk-UA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кількість наукових праць, </a:t>
            </a: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uk-UA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назва дисципліни, яку вони викладають</a:t>
            </a:r>
            <a:r>
              <a:rPr lang="uk-UA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 </a:t>
            </a:r>
          </a:p>
          <a:p>
            <a:pPr algn="just"/>
            <a:r>
              <a:rPr lang="uk-UA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Для студентів це:</a:t>
            </a:r>
          </a:p>
          <a:p>
            <a:pPr marL="800100" lvl="1" indent="-342900" algn="just">
              <a:buFont typeface="Wingdings" pitchFamily="2" charset="2"/>
              <a:buChar char="q"/>
            </a:pPr>
            <a:r>
              <a:rPr lang="uk-UA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середній бал, </a:t>
            </a:r>
          </a:p>
          <a:p>
            <a:pPr marL="800100" lvl="1" indent="-342900" algn="just">
              <a:buFont typeface="Wingdings" pitchFamily="2" charset="2"/>
              <a:buChar char="q"/>
            </a:pPr>
            <a:r>
              <a:rPr lang="uk-UA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форма </a:t>
            </a:r>
            <a:r>
              <a:rPr lang="uk-UA" sz="2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навчання </a:t>
            </a:r>
            <a:r>
              <a:rPr lang="uk-UA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(денна або заочна) </a:t>
            </a:r>
          </a:p>
          <a:p>
            <a:pPr algn="just"/>
            <a:r>
              <a:rPr lang="uk-UA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Ці особи мають також спільні характеристики, такі як </a:t>
            </a:r>
            <a:endParaRPr lang="uk-UA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uk-UA" sz="2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прізвище </a:t>
            </a:r>
          </a:p>
          <a:p>
            <a:pPr marL="800100" lvl="1" indent="-342900" algn="just">
              <a:buFont typeface="Wingdings" panose="05000000000000000000" pitchFamily="2" charset="2"/>
              <a:buChar char="v"/>
            </a:pPr>
            <a:r>
              <a:rPr lang="uk-UA" sz="20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плата </a:t>
            </a:r>
            <a:r>
              <a:rPr lang="uk-UA" sz="20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за роботу (заробітна плата або стипендія). </a:t>
            </a:r>
          </a:p>
          <a:p>
            <a:pPr algn="just"/>
            <a:r>
              <a:rPr lang="uk-UA" sz="2000" dirty="0">
                <a:solidFill>
                  <a:schemeClr val="tx1"/>
                </a:solidFill>
              </a:rPr>
              <a:t>Необхідно </a:t>
            </a:r>
            <a:r>
              <a:rPr lang="uk-UA" sz="2000" dirty="0" err="1">
                <a:solidFill>
                  <a:schemeClr val="tx1"/>
                </a:solidFill>
              </a:rPr>
              <a:t>ініціалізувати</a:t>
            </a:r>
            <a:r>
              <a:rPr lang="uk-UA" sz="2000" dirty="0">
                <a:solidFill>
                  <a:schemeClr val="tx1"/>
                </a:solidFill>
              </a:rPr>
              <a:t> список викладачів і студентів та вивести дані про тих людей, дохід яких (посадовий оклад або стипендія) перевищує заданий рівень.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endParaRPr lang="uk-UA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6" y="1628800"/>
            <a:ext cx="1859938" cy="72475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082" y="5140194"/>
            <a:ext cx="1217918" cy="15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7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409114" y="6453189"/>
            <a:ext cx="1258887" cy="390525"/>
          </a:xfrm>
        </p:spPr>
        <p:txBody>
          <a:bodyPr/>
          <a:lstStyle/>
          <a:p>
            <a:fld id="{B776D946-4407-4165-A42F-11B88C0C256F}" type="slidenum">
              <a:rPr lang="es-ES" smtClean="0"/>
              <a:pPr/>
              <a:t>36</a:t>
            </a:fld>
            <a:endParaRPr lang="es-ES"/>
          </a:p>
        </p:txBody>
      </p:sp>
      <p:pic>
        <p:nvPicPr>
          <p:cNvPr id="7" name="Рисунок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7" y="5517232"/>
            <a:ext cx="1859938" cy="72475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383535"/>
              </p:ext>
            </p:extLst>
          </p:nvPr>
        </p:nvGraphicFramePr>
        <p:xfrm>
          <a:off x="2469845" y="3356992"/>
          <a:ext cx="7266673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6253"/>
                <a:gridCol w="1617467"/>
                <a:gridCol w="2029706"/>
                <a:gridCol w="1893247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прізвище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науковий ступінь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посадовий оклад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кількість наукових праць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Колмогоров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Д.фіз-мат.н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50000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300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Корольов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Д.т.н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45000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548573"/>
              </p:ext>
            </p:extLst>
          </p:nvPr>
        </p:nvGraphicFramePr>
        <p:xfrm>
          <a:off x="2501735" y="1268760"/>
          <a:ext cx="7266672" cy="140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6252"/>
                <a:gridCol w="1617467"/>
                <a:gridCol w="2029706"/>
                <a:gridCol w="1893247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прізвище</a:t>
                      </a:r>
                      <a:endParaRPr lang="ru-RU" sz="2000" dirty="0"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середній бал</a:t>
                      </a:r>
                      <a:endParaRPr lang="ru-RU" sz="2000" dirty="0"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форма навчання </a:t>
                      </a:r>
                      <a:endParaRPr lang="ru-RU" sz="2000" dirty="0"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розмір стипендії</a:t>
                      </a:r>
                      <a:endParaRPr lang="ru-RU" sz="2000" dirty="0"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F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Іванов</a:t>
                      </a:r>
                      <a:endParaRPr lang="ru-RU" sz="2000"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4,2</a:t>
                      </a:r>
                      <a:endParaRPr lang="ru-RU" sz="2000"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денна</a:t>
                      </a:r>
                      <a:endParaRPr lang="ru-RU" sz="2000"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smtClean="0"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7200</a:t>
                      </a:r>
                      <a:endParaRPr lang="ru-RU" sz="2000" dirty="0"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F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Петров</a:t>
                      </a:r>
                      <a:endParaRPr lang="ru-RU" sz="2000"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3,5</a:t>
                      </a:r>
                      <a:endParaRPr lang="ru-RU" sz="2000"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заочна</a:t>
                      </a:r>
                      <a:endParaRPr lang="ru-RU" sz="2000" dirty="0"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000" dirty="0"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FD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678239" y="36173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Arial" pitchFamily="34" charset="0"/>
            </a:endParaRPr>
          </a:p>
        </p:txBody>
      </p:sp>
      <p:sp>
        <p:nvSpPr>
          <p:cNvPr id="12" name="Заголовок 2"/>
          <p:cNvSpPr txBox="1">
            <a:spLocks/>
          </p:cNvSpPr>
          <p:nvPr/>
        </p:nvSpPr>
        <p:spPr>
          <a:xfrm>
            <a:off x="1539876" y="115889"/>
            <a:ext cx="9128125" cy="720725"/>
          </a:xfrm>
          <a:prstGeom prst="rect">
            <a:avLst/>
          </a:prstGeom>
        </p:spPr>
        <p:txBody>
          <a:bodyPr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Приклад. </a:t>
            </a:r>
            <a:r>
              <a:rPr lang="ru-RU" sz="3600" b="1" dirty="0" err="1" smtClean="0">
                <a:solidFill>
                  <a:schemeClr val="bg1"/>
                </a:solidFill>
                <a:latin typeface="+mn-lt"/>
              </a:rPr>
              <a:t>Використання</a:t>
            </a: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 о</a:t>
            </a:r>
            <a:r>
              <a:rPr lang="uk-UA" sz="3600" b="1" dirty="0" err="1" smtClean="0">
                <a:solidFill>
                  <a:schemeClr val="bg1"/>
                </a:solidFill>
                <a:latin typeface="+mn-lt"/>
              </a:rPr>
              <a:t>б’єднання</a:t>
            </a:r>
            <a:r>
              <a:rPr lang="uk-UA" sz="3600" b="1" dirty="0" smtClean="0">
                <a:solidFill>
                  <a:schemeClr val="bg1"/>
                </a:solidFill>
                <a:latin typeface="+mn-lt"/>
              </a:rPr>
              <a:t> </a:t>
            </a:r>
            <a:endParaRPr lang="uk-UA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416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409114" y="6453189"/>
            <a:ext cx="1258887" cy="390525"/>
          </a:xfrm>
        </p:spPr>
        <p:txBody>
          <a:bodyPr/>
          <a:lstStyle/>
          <a:p>
            <a:fld id="{B776D946-4407-4165-A42F-11B88C0C256F}" type="slidenum">
              <a:rPr lang="es-ES" smtClean="0"/>
              <a:pPr/>
              <a:t>37</a:t>
            </a:fld>
            <a:endParaRPr lang="es-ES"/>
          </a:p>
        </p:txBody>
      </p:sp>
      <p:sp>
        <p:nvSpPr>
          <p:cNvPr id="5" name="Прямоугольник 4"/>
          <p:cNvSpPr/>
          <p:nvPr/>
        </p:nvSpPr>
        <p:spPr>
          <a:xfrm>
            <a:off x="551384" y="1028343"/>
            <a:ext cx="11233248" cy="393954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uk-UA" sz="2200" dirty="0"/>
              <a:t>Відомості про викладачів і студентів подамо у вигляді </a:t>
            </a:r>
            <a:r>
              <a:rPr lang="uk-UA" sz="2200" b="1" dirty="0"/>
              <a:t>масиву структур</a:t>
            </a:r>
            <a:r>
              <a:rPr lang="uk-UA" sz="2200" dirty="0"/>
              <a:t>. 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uk-UA" sz="2200" dirty="0"/>
              <a:t>Оскільки викладачі та студенти мають різні реквізити, то слід використовувати </a:t>
            </a:r>
            <a:r>
              <a:rPr lang="uk-UA" sz="2200" b="1" dirty="0">
                <a:solidFill>
                  <a:srgbClr val="000099"/>
                </a:solidFill>
              </a:rPr>
              <a:t>структури з об’єднаннями</a:t>
            </a:r>
            <a:r>
              <a:rPr lang="uk-UA" sz="2200" dirty="0"/>
              <a:t>. 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uk-UA" sz="2200" b="1" dirty="0">
                <a:solidFill>
                  <a:srgbClr val="000099"/>
                </a:solidFill>
              </a:rPr>
              <a:t>Фіксована частина структури </a:t>
            </a:r>
            <a:r>
              <a:rPr lang="uk-UA" sz="2200" dirty="0"/>
              <a:t>має містити спільні для студента та викладача характеристики, тобто прізвище та доход. 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uk-UA" sz="2200" dirty="0"/>
              <a:t>Інші характеристики відображатимуться полями об’єднання. 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uk-UA" sz="2200" dirty="0"/>
              <a:t>У функціях введення та виведення даних використаємо </a:t>
            </a:r>
            <a:r>
              <a:rPr lang="uk-UA" sz="2200" b="1" dirty="0">
                <a:solidFill>
                  <a:srgbClr val="000099"/>
                </a:solidFill>
              </a:rPr>
              <a:t>значення поля ознаки </a:t>
            </a:r>
            <a:r>
              <a:rPr lang="uk-UA" sz="2200" dirty="0"/>
              <a:t>для активізації потрібного варіанта структури. 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q"/>
            </a:pPr>
            <a:r>
              <a:rPr lang="uk-UA" sz="2200" dirty="0"/>
              <a:t>Введення </a:t>
            </a:r>
            <a:r>
              <a:rPr lang="uk-UA" sz="2200" dirty="0">
                <a:solidFill>
                  <a:srgbClr val="000099"/>
                </a:solidFill>
              </a:rPr>
              <a:t>значення 1</a:t>
            </a:r>
            <a:r>
              <a:rPr lang="uk-UA" sz="2200" dirty="0"/>
              <a:t> активізує частину структури про викладача, </a:t>
            </a:r>
            <a:endParaRPr lang="uk-UA" sz="2200" dirty="0" smtClean="0"/>
          </a:p>
          <a:p>
            <a:pPr>
              <a:spcAft>
                <a:spcPts val="600"/>
              </a:spcAft>
            </a:pPr>
            <a:r>
              <a:rPr lang="uk-UA" sz="2200" dirty="0" smtClean="0">
                <a:solidFill>
                  <a:srgbClr val="000099"/>
                </a:solidFill>
              </a:rPr>
              <a:t>значення </a:t>
            </a:r>
            <a:r>
              <a:rPr lang="uk-UA" sz="2200" dirty="0">
                <a:solidFill>
                  <a:srgbClr val="000099"/>
                </a:solidFill>
              </a:rPr>
              <a:t>2</a:t>
            </a:r>
            <a:r>
              <a:rPr lang="uk-UA" sz="2200" dirty="0"/>
              <a:t> — структуру студента.</a:t>
            </a:r>
            <a:endParaRPr lang="ru-RU" sz="2200" dirty="0"/>
          </a:p>
        </p:txBody>
      </p:sp>
      <p:sp>
        <p:nvSpPr>
          <p:cNvPr id="7" name="Заголовок 2"/>
          <p:cNvSpPr txBox="1">
            <a:spLocks/>
          </p:cNvSpPr>
          <p:nvPr/>
        </p:nvSpPr>
        <p:spPr>
          <a:xfrm>
            <a:off x="1539876" y="115889"/>
            <a:ext cx="9128125" cy="720725"/>
          </a:xfrm>
          <a:prstGeom prst="rect">
            <a:avLst/>
          </a:prstGeom>
        </p:spPr>
        <p:txBody>
          <a:bodyPr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Приклад. </a:t>
            </a:r>
            <a:r>
              <a:rPr lang="ru-RU" sz="3600" b="1" dirty="0" err="1" smtClean="0">
                <a:solidFill>
                  <a:schemeClr val="bg1"/>
                </a:solidFill>
                <a:latin typeface="+mn-lt"/>
              </a:rPr>
              <a:t>Використання</a:t>
            </a: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 о</a:t>
            </a:r>
            <a:r>
              <a:rPr lang="uk-UA" sz="3600" b="1" dirty="0" err="1" smtClean="0">
                <a:solidFill>
                  <a:schemeClr val="bg1"/>
                </a:solidFill>
                <a:latin typeface="+mn-lt"/>
              </a:rPr>
              <a:t>б’єднання</a:t>
            </a:r>
            <a:r>
              <a:rPr lang="uk-UA" sz="3600" b="1" dirty="0" smtClean="0">
                <a:solidFill>
                  <a:schemeClr val="bg1"/>
                </a:solidFill>
                <a:latin typeface="+mn-lt"/>
              </a:rPr>
              <a:t> </a:t>
            </a:r>
            <a:endParaRPr lang="uk-UA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372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9409114" y="6453189"/>
            <a:ext cx="1258887" cy="390525"/>
          </a:xfrm>
        </p:spPr>
        <p:txBody>
          <a:bodyPr/>
          <a:lstStyle/>
          <a:p>
            <a:fld id="{B776D946-4407-4165-A42F-11B88C0C256F}" type="slidenum">
              <a:rPr lang="es-ES" smtClean="0"/>
              <a:pPr/>
              <a:t>38</a:t>
            </a:fld>
            <a:endParaRPr lang="es-ES"/>
          </a:p>
        </p:txBody>
      </p:sp>
      <p:pic>
        <p:nvPicPr>
          <p:cNvPr id="7" name="Рисунок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5373216"/>
            <a:ext cx="1859938" cy="72475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678239" y="36173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Arial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217650"/>
              </p:ext>
            </p:extLst>
          </p:nvPr>
        </p:nvGraphicFramePr>
        <p:xfrm>
          <a:off x="2999657" y="980728"/>
          <a:ext cx="5419895" cy="175260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688191"/>
                <a:gridCol w="2731704"/>
              </a:tblGrid>
              <a:tr h="120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000099"/>
                          </a:solidFill>
                          <a:effectLst/>
                        </a:rPr>
                        <a:t>Прізвище</a:t>
                      </a:r>
                      <a:endParaRPr lang="ru-RU" sz="2000" b="1" dirty="0"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000099"/>
                          </a:solidFill>
                          <a:effectLst/>
                        </a:rPr>
                        <a:t>Доход</a:t>
                      </a:r>
                      <a:endParaRPr lang="ru-RU" sz="2000" b="1" dirty="0"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err="1">
                          <a:effectLst/>
                        </a:rPr>
                        <a:t>Колмогоров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5000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Корольов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4500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Іванов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720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Петров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016326"/>
              </p:ext>
            </p:extLst>
          </p:nvPr>
        </p:nvGraphicFramePr>
        <p:xfrm>
          <a:off x="2999656" y="3212976"/>
          <a:ext cx="5472608" cy="140208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714335"/>
                <a:gridCol w="2758273"/>
              </a:tblGrid>
              <a:tr h="120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000099"/>
                          </a:solidFill>
                          <a:effectLst/>
                        </a:rPr>
                        <a:t>Науковий ступінь</a:t>
                      </a:r>
                      <a:endParaRPr lang="ru-RU" sz="2000" dirty="0"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000099"/>
                          </a:solidFill>
                          <a:effectLst/>
                        </a:rPr>
                        <a:t>кількість наукових праць</a:t>
                      </a:r>
                      <a:endParaRPr lang="ru-RU" sz="2000" dirty="0"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rgbClr val="000099"/>
                          </a:solidFill>
                          <a:effectLst/>
                        </a:rPr>
                        <a:t>Д.фіз-мат.н</a:t>
                      </a:r>
                      <a:endParaRPr lang="ru-RU" sz="2000"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rgbClr val="000099"/>
                          </a:solidFill>
                          <a:effectLst/>
                        </a:rPr>
                        <a:t>300</a:t>
                      </a:r>
                      <a:endParaRPr lang="ru-RU" sz="2000"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err="1">
                          <a:solidFill>
                            <a:srgbClr val="000099"/>
                          </a:solidFill>
                          <a:effectLst/>
                        </a:rPr>
                        <a:t>Д.т.н</a:t>
                      </a:r>
                      <a:endParaRPr lang="ru-RU" sz="2000" dirty="0"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000099"/>
                          </a:solidFill>
                          <a:effectLst/>
                        </a:rPr>
                        <a:t>200</a:t>
                      </a:r>
                      <a:endParaRPr lang="ru-RU" sz="2000" dirty="0"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075110"/>
              </p:ext>
            </p:extLst>
          </p:nvPr>
        </p:nvGraphicFramePr>
        <p:xfrm>
          <a:off x="3071664" y="5068936"/>
          <a:ext cx="5472608" cy="105156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714336"/>
                <a:gridCol w="2758272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008000"/>
                          </a:solidFill>
                          <a:effectLst/>
                        </a:rPr>
                        <a:t>середній бал</a:t>
                      </a:r>
                      <a:endParaRPr lang="ru-RU" sz="2000" dirty="0"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008000"/>
                          </a:solidFill>
                          <a:effectLst/>
                        </a:rPr>
                        <a:t>форма навчання </a:t>
                      </a:r>
                      <a:endParaRPr lang="ru-RU" sz="2000" dirty="0"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F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rgbClr val="008000"/>
                          </a:solidFill>
                          <a:effectLst/>
                        </a:rPr>
                        <a:t>4,2</a:t>
                      </a:r>
                      <a:endParaRPr lang="ru-RU" sz="2000"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rgbClr val="008000"/>
                          </a:solidFill>
                          <a:effectLst/>
                        </a:rPr>
                        <a:t>денна</a:t>
                      </a:r>
                      <a:endParaRPr lang="ru-RU" sz="2000"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F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rgbClr val="008000"/>
                          </a:solidFill>
                          <a:effectLst/>
                        </a:rPr>
                        <a:t>3,5</a:t>
                      </a:r>
                      <a:endParaRPr lang="ru-RU" sz="2000"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008000"/>
                          </a:solidFill>
                          <a:effectLst/>
                        </a:rPr>
                        <a:t>заочна</a:t>
                      </a:r>
                      <a:endParaRPr lang="ru-RU" sz="2000" dirty="0">
                        <a:solidFill>
                          <a:srgbClr val="0080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FD"/>
                    </a:solidFill>
                  </a:tcPr>
                </a:tc>
              </a:tr>
            </a:tbl>
          </a:graphicData>
        </a:graphic>
      </p:graphicFrame>
      <p:sp>
        <p:nvSpPr>
          <p:cNvPr id="12" name="Заголовок 2"/>
          <p:cNvSpPr txBox="1">
            <a:spLocks/>
          </p:cNvSpPr>
          <p:nvPr/>
        </p:nvSpPr>
        <p:spPr>
          <a:xfrm>
            <a:off x="1539876" y="115889"/>
            <a:ext cx="9128125" cy="720725"/>
          </a:xfrm>
          <a:prstGeom prst="rect">
            <a:avLst/>
          </a:prstGeom>
        </p:spPr>
        <p:txBody>
          <a:bodyPr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Приклад. </a:t>
            </a:r>
            <a:r>
              <a:rPr lang="ru-RU" sz="3600" b="1" dirty="0" err="1" smtClean="0">
                <a:solidFill>
                  <a:schemeClr val="bg1"/>
                </a:solidFill>
                <a:latin typeface="+mn-lt"/>
              </a:rPr>
              <a:t>Використання</a:t>
            </a: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 о</a:t>
            </a:r>
            <a:r>
              <a:rPr lang="uk-UA" sz="3600" b="1" dirty="0" err="1" smtClean="0">
                <a:solidFill>
                  <a:schemeClr val="bg1"/>
                </a:solidFill>
                <a:latin typeface="+mn-lt"/>
              </a:rPr>
              <a:t>б’єднання</a:t>
            </a:r>
            <a:r>
              <a:rPr lang="uk-UA" sz="3600" b="1" dirty="0" smtClean="0">
                <a:solidFill>
                  <a:schemeClr val="bg1"/>
                </a:solidFill>
                <a:latin typeface="+mn-lt"/>
              </a:rPr>
              <a:t> </a:t>
            </a:r>
            <a:endParaRPr lang="uk-UA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24392" y="1628800"/>
            <a:ext cx="153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Спільні поля</a:t>
            </a:r>
            <a:endParaRPr lang="uk-UA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8544272" y="1772816"/>
            <a:ext cx="93610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38992" y="3617397"/>
            <a:ext cx="23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Поля для викладача</a:t>
            </a:r>
            <a:endParaRPr lang="uk-UA" dirty="0"/>
          </a:p>
        </p:txBody>
      </p:sp>
      <p:sp>
        <p:nvSpPr>
          <p:cNvPr id="15" name="TextBox 14"/>
          <p:cNvSpPr txBox="1"/>
          <p:nvPr/>
        </p:nvSpPr>
        <p:spPr>
          <a:xfrm>
            <a:off x="9477386" y="5366263"/>
            <a:ext cx="221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Поля для студента</a:t>
            </a:r>
            <a:endParaRPr lang="uk-UA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8544272" y="3816417"/>
            <a:ext cx="93610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>
            <a:off x="8602888" y="5569069"/>
            <a:ext cx="93610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46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409114" y="6453189"/>
            <a:ext cx="1258887" cy="390525"/>
          </a:xfrm>
        </p:spPr>
        <p:txBody>
          <a:bodyPr/>
          <a:lstStyle/>
          <a:p>
            <a:fld id="{B776D946-4407-4165-A42F-11B88C0C256F}" type="slidenum">
              <a:rPr lang="es-ES" smtClean="0"/>
              <a:pPr/>
              <a:t>39</a:t>
            </a:fld>
            <a:endParaRPr lang="es-ES"/>
          </a:p>
        </p:txBody>
      </p:sp>
      <p:pic>
        <p:nvPicPr>
          <p:cNvPr id="7" name="Рисунок 6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048" y="1052736"/>
            <a:ext cx="1859938" cy="724759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678239" y="36173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latin typeface="Arial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422430"/>
              </p:ext>
            </p:extLst>
          </p:nvPr>
        </p:nvGraphicFramePr>
        <p:xfrm>
          <a:off x="2423592" y="980728"/>
          <a:ext cx="5680722" cy="175260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140052"/>
                <a:gridCol w="2365223"/>
                <a:gridCol w="2175447"/>
              </a:tblGrid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Тег</a:t>
                      </a:r>
                      <a:endParaRPr lang="ru-RU" sz="2000" dirty="0"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Прізвище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Доход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teacher</a:t>
                      </a:r>
                      <a:endParaRPr lang="ru-RU" sz="2000" dirty="0"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Колмогоров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5000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teacher</a:t>
                      </a:r>
                      <a:endParaRPr lang="ru-RU" sz="2000" dirty="0"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Корольов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4500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student</a:t>
                      </a:r>
                      <a:endParaRPr lang="ru-RU" sz="2000" dirty="0"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Іванов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720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student</a:t>
                      </a:r>
                      <a:endParaRPr lang="ru-RU" sz="2000" dirty="0"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Петров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027435"/>
              </p:ext>
            </p:extLst>
          </p:nvPr>
        </p:nvGraphicFramePr>
        <p:xfrm>
          <a:off x="2423593" y="2925763"/>
          <a:ext cx="5688631" cy="140208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296788"/>
                <a:gridCol w="2178291"/>
                <a:gridCol w="2213552"/>
              </a:tblGrid>
              <a:tr h="1206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Тег</a:t>
                      </a:r>
                      <a:endParaRPr lang="ru-RU" sz="2000" dirty="0"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Науковий ступінь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кількість наукових праць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teacher</a:t>
                      </a:r>
                      <a:endParaRPr lang="ru-RU" sz="2000" dirty="0"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Д.фіз-мат.н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300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teacher</a:t>
                      </a:r>
                      <a:endParaRPr lang="ru-RU" sz="2000" dirty="0"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Д.т.н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82687"/>
              </p:ext>
            </p:extLst>
          </p:nvPr>
        </p:nvGraphicFramePr>
        <p:xfrm>
          <a:off x="2495600" y="4797152"/>
          <a:ext cx="5688632" cy="140208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1296789"/>
                <a:gridCol w="2178291"/>
                <a:gridCol w="2213552"/>
              </a:tblGrid>
              <a:tr h="6290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Тег</a:t>
                      </a:r>
                      <a:endParaRPr lang="ru-RU" sz="2000" dirty="0"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середній бал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форма навчання 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F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student</a:t>
                      </a:r>
                      <a:endParaRPr lang="ru-RU" sz="2000" dirty="0"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4,2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денна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FD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99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student</a:t>
                      </a:r>
                      <a:endParaRPr lang="ru-RU" sz="2000" dirty="0">
                        <a:solidFill>
                          <a:srgbClr val="000099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3,5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заочна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FD"/>
                    </a:solidFill>
                  </a:tcPr>
                </a:tc>
              </a:tr>
            </a:tbl>
          </a:graphicData>
        </a:graphic>
      </p:graphicFrame>
      <p:sp>
        <p:nvSpPr>
          <p:cNvPr id="14" name="Заголовок 2"/>
          <p:cNvSpPr txBox="1">
            <a:spLocks/>
          </p:cNvSpPr>
          <p:nvPr/>
        </p:nvSpPr>
        <p:spPr>
          <a:xfrm>
            <a:off x="1539876" y="115889"/>
            <a:ext cx="9128125" cy="720725"/>
          </a:xfrm>
          <a:prstGeom prst="rect">
            <a:avLst/>
          </a:prstGeom>
        </p:spPr>
        <p:txBody>
          <a:bodyPr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Приклад. </a:t>
            </a:r>
            <a:r>
              <a:rPr lang="ru-RU" sz="3600" b="1" dirty="0" err="1" smtClean="0">
                <a:solidFill>
                  <a:schemeClr val="bg1"/>
                </a:solidFill>
                <a:latin typeface="+mn-lt"/>
              </a:rPr>
              <a:t>Використання</a:t>
            </a: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 о</a:t>
            </a:r>
            <a:r>
              <a:rPr lang="uk-UA" sz="3600" b="1" dirty="0" err="1" smtClean="0">
                <a:solidFill>
                  <a:schemeClr val="bg1"/>
                </a:solidFill>
                <a:latin typeface="+mn-lt"/>
              </a:rPr>
              <a:t>б’єднання</a:t>
            </a:r>
            <a:r>
              <a:rPr lang="uk-UA" sz="3600" b="1" dirty="0" smtClean="0">
                <a:solidFill>
                  <a:schemeClr val="bg1"/>
                </a:solidFill>
                <a:latin typeface="+mn-lt"/>
              </a:rPr>
              <a:t> </a:t>
            </a:r>
            <a:endParaRPr lang="uk-UA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508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1569721" y="1"/>
            <a:ext cx="9144000" cy="548680"/>
          </a:xfrm>
          <a:prstGeom prst="rect">
            <a:avLst/>
          </a:prstGeom>
        </p:spPr>
        <p:txBody>
          <a:bodyPr/>
          <a:lstStyle/>
          <a:p>
            <a:r>
              <a:rPr lang="uk-UA" sz="3600" b="1" dirty="0">
                <a:solidFill>
                  <a:schemeClr val="bg1"/>
                </a:solidFill>
                <a:latin typeface="+mn-lt"/>
              </a:rPr>
              <a:t>Тип даних структура та її оголошення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9409114" y="6453189"/>
            <a:ext cx="1258887" cy="390525"/>
          </a:xfrm>
        </p:spPr>
        <p:txBody>
          <a:bodyPr/>
          <a:lstStyle/>
          <a:p>
            <a:fld id="{B776D946-4407-4165-A42F-11B88C0C256F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78460" y="979329"/>
            <a:ext cx="11305256" cy="1800200"/>
          </a:xfrm>
          <a:prstGeom prst="roundRect">
            <a:avLst/>
          </a:prstGeom>
          <a:noFill/>
          <a:ln w="12700">
            <a:noFill/>
          </a:ln>
          <a:effectLst>
            <a:glow rad="800100">
              <a:srgbClr val="F5E587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200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Структура</a:t>
            </a:r>
            <a:r>
              <a:rPr lang="uk-UA" sz="22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— це складений тип даних, що являє собою об’єднання фіксованої кількості змінних одного або кількох типів. </a:t>
            </a:r>
          </a:p>
          <a:p>
            <a:r>
              <a:rPr lang="uk-UA" sz="22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Змінні, що входять до складу запису, називають його </a:t>
            </a:r>
            <a:r>
              <a:rPr lang="uk-UA" sz="2200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полями</a:t>
            </a:r>
            <a:r>
              <a:rPr lang="uk-UA" sz="22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78460" y="3018271"/>
            <a:ext cx="11161240" cy="11079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200" dirty="0" err="1">
                <a:latin typeface="Arial" pitchFamily="34" charset="0"/>
                <a:cs typeface="Arial" pitchFamily="34" charset="0"/>
              </a:rPr>
              <a:t>Можливість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інтегрувати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в одну структуру </a:t>
            </a:r>
            <a:r>
              <a:rPr lang="ru-RU" sz="2200" b="1" dirty="0" err="1">
                <a:latin typeface="Arial" pitchFamily="34" charset="0"/>
                <a:cs typeface="Arial" pitchFamily="34" charset="0"/>
              </a:rPr>
              <a:t>різнотипні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dirty="0" err="1">
                <a:latin typeface="Arial" pitchFamily="34" charset="0"/>
                <a:cs typeface="Arial" pitchFamily="34" charset="0"/>
              </a:rPr>
              <a:t>компоненти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і є головною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відмінністю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структури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від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масиву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Ідентифікатор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типу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структури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задає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користувач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тому структуру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називають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типом </a:t>
            </a:r>
            <a:r>
              <a:rPr lang="ru-RU" sz="22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2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користувача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</a:t>
            </a:r>
            <a:endParaRPr lang="uk-UA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409114" y="6453189"/>
            <a:ext cx="1258887" cy="390525"/>
          </a:xfrm>
        </p:spPr>
        <p:txBody>
          <a:bodyPr/>
          <a:lstStyle/>
          <a:p>
            <a:fld id="{B776D946-4407-4165-A42F-11B88C0C256F}" type="slidenum">
              <a:rPr lang="es-ES" smtClean="0"/>
              <a:pPr/>
              <a:t>40</a:t>
            </a:fld>
            <a:endParaRPr lang="es-ES"/>
          </a:p>
        </p:txBody>
      </p:sp>
      <p:sp>
        <p:nvSpPr>
          <p:cNvPr id="6" name="Заголовок 2"/>
          <p:cNvSpPr txBox="1">
            <a:spLocks/>
          </p:cNvSpPr>
          <p:nvPr/>
        </p:nvSpPr>
        <p:spPr>
          <a:xfrm>
            <a:off x="1539876" y="15255"/>
            <a:ext cx="9128125" cy="720725"/>
          </a:xfrm>
          <a:prstGeom prst="rect">
            <a:avLst/>
          </a:prstGeom>
        </p:spPr>
        <p:txBody>
          <a:bodyPr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Приклад. </a:t>
            </a:r>
            <a:r>
              <a:rPr lang="ru-RU" sz="3600" b="1" dirty="0" err="1" smtClean="0">
                <a:solidFill>
                  <a:schemeClr val="bg1"/>
                </a:solidFill>
                <a:latin typeface="+mn-lt"/>
              </a:rPr>
              <a:t>Використання</a:t>
            </a: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 о</a:t>
            </a:r>
            <a:r>
              <a:rPr lang="uk-UA" sz="3600" b="1" dirty="0" err="1" smtClean="0">
                <a:solidFill>
                  <a:schemeClr val="bg1"/>
                </a:solidFill>
                <a:latin typeface="+mn-lt"/>
              </a:rPr>
              <a:t>б’єднання</a:t>
            </a:r>
            <a:r>
              <a:rPr lang="uk-UA" sz="3600" b="1" dirty="0" smtClean="0">
                <a:solidFill>
                  <a:schemeClr val="bg1"/>
                </a:solidFill>
                <a:latin typeface="+mn-lt"/>
              </a:rPr>
              <a:t> </a:t>
            </a:r>
            <a:endParaRPr lang="uk-UA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694" y="610136"/>
            <a:ext cx="6096000" cy="62478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//ex9_4.cpp.            //Журнал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обліку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викладачів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і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студентів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alibri" panose="020F0502020204030204" pitchFamily="34" charset="0"/>
              </a:rPr>
              <a:t>#include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alibri" panose="020F0502020204030204" pitchFamily="34" charset="0"/>
              </a:rPr>
              <a:t>iostream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alibri" panose="020F0502020204030204" pitchFamily="34" charset="0"/>
              </a:rPr>
              <a:t>#include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alibri" panose="020F0502020204030204" pitchFamily="34" charset="0"/>
              </a:rPr>
              <a:t>iomanip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alibri" panose="020F0502020204030204" pitchFamily="34" charset="0"/>
              </a:rPr>
              <a:t>#include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&lt;</a:t>
            </a:r>
            <a:r>
              <a:rPr lang="en-GB" sz="1600" dirty="0" err="1">
                <a:solidFill>
                  <a:srgbClr val="A31515"/>
                </a:solidFill>
                <a:latin typeface="Calibri" panose="020F0502020204030204" pitchFamily="34" charset="0"/>
              </a:rPr>
              <a:t>string.h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&gt;</a:t>
            </a:r>
            <a:endParaRPr lang="en-GB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using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namespace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std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enum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alibri" panose="020F0502020204030204" pitchFamily="34" charset="0"/>
              </a:rPr>
              <a:t>individ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{ </a:t>
            </a:r>
            <a:r>
              <a:rPr lang="en-GB" sz="1600" dirty="0">
                <a:solidFill>
                  <a:srgbClr val="2F4F4F"/>
                </a:solidFill>
                <a:latin typeface="Calibri" panose="020F0502020204030204" pitchFamily="34" charset="0"/>
              </a:rPr>
              <a:t>TEACHER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GB" sz="1600" dirty="0">
                <a:solidFill>
                  <a:srgbClr val="2F4F4F"/>
                </a:solidFill>
                <a:latin typeface="Calibri" panose="020F0502020204030204" pitchFamily="34" charset="0"/>
              </a:rPr>
              <a:t>STUDENT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};             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статус особи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struct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smtClean="0">
                <a:solidFill>
                  <a:srgbClr val="2B91AF"/>
                </a:solidFill>
                <a:latin typeface="Calibri" panose="020F0502020204030204" pitchFamily="34" charset="0"/>
              </a:rPr>
              <a:t>person</a:t>
            </a:r>
            <a:endParaRPr lang="uk-UA" sz="1600" dirty="0" smtClean="0">
              <a:solidFill>
                <a:srgbClr val="2B91AF"/>
              </a:solidFill>
              <a:latin typeface="Calibri" panose="020F0502020204030204" pitchFamily="34" charset="0"/>
            </a:endParaRPr>
          </a:p>
          <a:p>
            <a:r>
              <a:rPr lang="en-GB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char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name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[15];            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прізвище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викладача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або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студента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finance;              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заробітна плата або стипендія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 err="1">
                <a:solidFill>
                  <a:srgbClr val="2B91AF"/>
                </a:solidFill>
                <a:latin typeface="Calibri" panose="020F0502020204030204" pitchFamily="34" charset="0"/>
              </a:rPr>
              <a:t>individ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tag;                                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ознака особи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ru-RU" sz="1600" b="1" dirty="0" err="1">
                <a:solidFill>
                  <a:srgbClr val="0000FF"/>
                </a:solidFill>
                <a:latin typeface="Calibri" panose="020F0502020204030204" pitchFamily="34" charset="0"/>
              </a:rPr>
              <a:t>union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ru-RU" sz="16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{        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об’єднання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даних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про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викладачів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і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студентів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 err="1" smtClean="0">
                <a:solidFill>
                  <a:srgbClr val="0000FF"/>
                </a:solidFill>
                <a:latin typeface="Calibri" panose="020F0502020204030204" pitchFamily="34" charset="0"/>
              </a:rPr>
              <a:t>struct</a:t>
            </a:r>
            <a:endParaRPr lang="uk-UA" sz="1600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r>
              <a:rPr lang="uk-UA" sz="1600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uk-UA" sz="1600" dirty="0" smtClean="0">
                <a:solidFill>
                  <a:srgbClr val="0000FF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{                          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дані про викладачів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char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degree[10];                 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науковий ступінь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GB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number;              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кількість наукових праць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uk-U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GB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} tutor;                 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змінна структури "викладачів"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struct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uk-UA" sz="16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k-U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{                            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дані про студента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GB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mark;                            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середній бал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char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form[10];                     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форма навчання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uk-U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GB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} learner;                  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змінна структури "студент"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    };                             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//кінець оголошення об’єднання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};                                  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//кінець оголошення </a:t>
            </a:r>
            <a:r>
              <a:rPr lang="uk-UA" sz="16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структури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84032" y="1268760"/>
            <a:ext cx="5328592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B91AF"/>
                </a:solidFill>
                <a:latin typeface="Calibri" panose="020F0502020204030204" pitchFamily="34" charset="0"/>
              </a:rPr>
              <a:t>person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list[10];                 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список викладачів і студентів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n;                              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кількість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елементів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масиву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level;                                     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рівень доходу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9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409114" y="6453189"/>
            <a:ext cx="1258887" cy="390525"/>
          </a:xfrm>
        </p:spPr>
        <p:txBody>
          <a:bodyPr/>
          <a:lstStyle/>
          <a:p>
            <a:fld id="{B776D946-4407-4165-A42F-11B88C0C256F}" type="slidenum">
              <a:rPr lang="es-ES" smtClean="0"/>
              <a:pPr/>
              <a:t>41</a:t>
            </a:fld>
            <a:endParaRPr lang="es-ES"/>
          </a:p>
        </p:txBody>
      </p:sp>
      <p:sp>
        <p:nvSpPr>
          <p:cNvPr id="3" name="Прямоугольник 2"/>
          <p:cNvSpPr/>
          <p:nvPr/>
        </p:nvSpPr>
        <p:spPr>
          <a:xfrm>
            <a:off x="0" y="764704"/>
            <a:ext cx="5735960" cy="600164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//==========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введення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масиву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викладачів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і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студентів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======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Input()</a:t>
            </a: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sign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;                          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ознака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категорії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людини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char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ch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;                          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ознака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завершення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циклу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ru-RU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i = 0;                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лічильник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елементів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масиву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записів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do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uk-UA" sz="16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k-U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GB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  <a:endParaRPr lang="en-GB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</a:rPr>
              <a:t>"input type of person: 1-teacher, 2-student 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ru-R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sign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;                         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//ввести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ознаку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об’єкта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(sign == 1) list[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].tag = </a:t>
            </a:r>
            <a:r>
              <a:rPr lang="en-US" sz="1600" dirty="0">
                <a:solidFill>
                  <a:srgbClr val="2F4F4F"/>
                </a:solidFill>
                <a:latin typeface="Calibri" panose="020F0502020204030204" pitchFamily="34" charset="0"/>
              </a:rPr>
              <a:t>TEACHER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else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list[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].tag = </a:t>
            </a:r>
            <a:r>
              <a:rPr lang="en-GB" sz="1600" dirty="0">
                <a:solidFill>
                  <a:srgbClr val="2F4F4F"/>
                </a:solidFill>
                <a:latin typeface="Calibri" panose="020F0502020204030204" pitchFamily="34" charset="0"/>
              </a:rPr>
              <a:t>STUDENT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switch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(list[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].tag)</a:t>
            </a: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{</a:t>
            </a:r>
          </a:p>
          <a:p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ru-RU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case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>
                <a:solidFill>
                  <a:srgbClr val="2F4F4F"/>
                </a:solidFill>
                <a:latin typeface="Calibri" panose="020F0502020204030204" pitchFamily="34" charset="0"/>
              </a:rPr>
              <a:t>TEACHER</a:t>
            </a:r>
            <a:r>
              <a:rPr lang="ru-RU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{                  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//ввести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дані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про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викладача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</a:rPr>
              <a:t>"name of teacher: 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list[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].name;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"scientific degree: 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list[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].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tutor.degree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</a:rPr>
              <a:t>"number of scientific works: 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list[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].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tutor.number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</a:rPr>
              <a:t>" finance of teacher: 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list[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].finance;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break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uk-U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07968" y="939196"/>
            <a:ext cx="6096000" cy="37856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case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>
                <a:solidFill>
                  <a:srgbClr val="2F4F4F"/>
                </a:solidFill>
                <a:latin typeface="Calibri" panose="020F0502020204030204" pitchFamily="34" charset="0"/>
              </a:rPr>
              <a:t>STUDENT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endParaRPr lang="ru-RU" sz="16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{                   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//ввести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дані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про студента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</a:rPr>
              <a:t>"name of student: 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list[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].name;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"average mark: 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list[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].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learner.mark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</a:rPr>
              <a:t>"form of learning: 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list[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].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learner.form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</a:rPr>
              <a:t>" finance of student: 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list[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].finance;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break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}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GB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}                                           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//end of switch</a:t>
            </a:r>
            <a:endParaRPr lang="en-GB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"continue? y/n"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++;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ch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ru-RU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} </a:t>
            </a:r>
            <a:r>
              <a:rPr lang="ru-RU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while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ru-R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ch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!= </a:t>
            </a:r>
            <a:r>
              <a:rPr lang="ru-RU" sz="1600" dirty="0">
                <a:solidFill>
                  <a:srgbClr val="A31515"/>
                </a:solidFill>
                <a:latin typeface="Calibri" panose="020F0502020204030204" pitchFamily="34" charset="0"/>
              </a:rPr>
              <a:t>'n'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);       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натиснути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’n’ для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завершення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введення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n =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uk-U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Заголовок 2"/>
          <p:cNvSpPr txBox="1">
            <a:spLocks/>
          </p:cNvSpPr>
          <p:nvPr/>
        </p:nvSpPr>
        <p:spPr>
          <a:xfrm>
            <a:off x="1539876" y="115889"/>
            <a:ext cx="9128125" cy="720725"/>
          </a:xfrm>
          <a:prstGeom prst="rect">
            <a:avLst/>
          </a:prstGeom>
        </p:spPr>
        <p:txBody>
          <a:bodyPr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Приклад. </a:t>
            </a:r>
            <a:r>
              <a:rPr lang="ru-RU" sz="3600" b="1" dirty="0" err="1" smtClean="0">
                <a:solidFill>
                  <a:schemeClr val="bg1"/>
                </a:solidFill>
                <a:latin typeface="+mn-lt"/>
              </a:rPr>
              <a:t>Використання</a:t>
            </a: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 о</a:t>
            </a:r>
            <a:r>
              <a:rPr lang="uk-UA" sz="3600" b="1" dirty="0" err="1" smtClean="0">
                <a:solidFill>
                  <a:schemeClr val="bg1"/>
                </a:solidFill>
                <a:latin typeface="+mn-lt"/>
              </a:rPr>
              <a:t>б’єднання</a:t>
            </a:r>
            <a:r>
              <a:rPr lang="uk-UA" sz="3600" b="1" dirty="0" smtClean="0">
                <a:solidFill>
                  <a:schemeClr val="bg1"/>
                </a:solidFill>
                <a:latin typeface="+mn-lt"/>
              </a:rPr>
              <a:t> </a:t>
            </a:r>
            <a:endParaRPr lang="uk-UA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155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409114" y="6453189"/>
            <a:ext cx="1258887" cy="390525"/>
          </a:xfrm>
        </p:spPr>
        <p:txBody>
          <a:bodyPr/>
          <a:lstStyle/>
          <a:p>
            <a:fld id="{B776D946-4407-4165-A42F-11B88C0C256F}" type="slidenum">
              <a:rPr lang="es-ES" smtClean="0"/>
              <a:pPr/>
              <a:t>42</a:t>
            </a:fld>
            <a:endParaRPr lang="es-ES"/>
          </a:p>
        </p:txBody>
      </p:sp>
      <p:sp>
        <p:nvSpPr>
          <p:cNvPr id="6" name="Заголовок 2"/>
          <p:cNvSpPr txBox="1">
            <a:spLocks/>
          </p:cNvSpPr>
          <p:nvPr/>
        </p:nvSpPr>
        <p:spPr>
          <a:xfrm>
            <a:off x="1539876" y="115889"/>
            <a:ext cx="9128125" cy="720725"/>
          </a:xfrm>
          <a:prstGeom prst="rect">
            <a:avLst/>
          </a:prstGeom>
        </p:spPr>
        <p:txBody>
          <a:bodyPr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Приклад. </a:t>
            </a:r>
            <a:r>
              <a:rPr lang="ru-RU" sz="3600" b="1" dirty="0" err="1" smtClean="0">
                <a:solidFill>
                  <a:schemeClr val="bg1"/>
                </a:solidFill>
                <a:latin typeface="+mn-lt"/>
              </a:rPr>
              <a:t>Використання</a:t>
            </a: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 о</a:t>
            </a:r>
            <a:r>
              <a:rPr lang="uk-UA" sz="3600" b="1" dirty="0" err="1" smtClean="0">
                <a:solidFill>
                  <a:schemeClr val="bg1"/>
                </a:solidFill>
                <a:latin typeface="+mn-lt"/>
              </a:rPr>
              <a:t>б’єднання</a:t>
            </a:r>
            <a:r>
              <a:rPr lang="uk-UA" sz="3600" b="1" dirty="0" smtClean="0">
                <a:solidFill>
                  <a:schemeClr val="bg1"/>
                </a:solidFill>
                <a:latin typeface="+mn-lt"/>
              </a:rPr>
              <a:t> </a:t>
            </a:r>
            <a:endParaRPr lang="uk-UA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775" y="810827"/>
            <a:ext cx="6096000" cy="600164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//=======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вивести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масив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викладачів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і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студентів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===============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Output()</a:t>
            </a: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"enter finance level: 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ru-R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cin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>
                <a:solidFill>
                  <a:srgbClr val="008080"/>
                </a:solidFill>
                <a:latin typeface="Calibri" panose="020F0502020204030204" pitchFamily="34" charset="0"/>
              </a:rPr>
              <a:t>&gt;&gt;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level</a:t>
            </a:r>
            <a:r>
              <a:rPr lang="ru-RU" sz="1600" dirty="0">
                <a:solidFill>
                  <a:srgbClr val="000000"/>
                </a:solidFill>
                <a:latin typeface="Calibri" panose="020F0502020204030204" pitchFamily="34" charset="0"/>
              </a:rPr>
              <a:t>;                      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введення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alibri" panose="020F0502020204030204" pitchFamily="34" charset="0"/>
              </a:rPr>
              <a:t>рівня</a:t>
            </a:r>
            <a:r>
              <a:rPr lang="ru-RU" sz="1600" dirty="0">
                <a:solidFill>
                  <a:srgbClr val="008000"/>
                </a:solidFill>
                <a:latin typeface="Calibri" panose="020F0502020204030204" pitchFamily="34" charset="0"/>
              </a:rPr>
              <a:t> доходу</a:t>
            </a:r>
            <a:endParaRPr lang="ru-RU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nn-NO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nn-NO" sz="1600" dirty="0">
                <a:solidFill>
                  <a:srgbClr val="0000FF"/>
                </a:solidFill>
                <a:latin typeface="Calibri" panose="020F0502020204030204" pitchFamily="34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alibri" panose="020F0502020204030204" pitchFamily="34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alibri" panose="020F0502020204030204" pitchFamily="34" charset="0"/>
              </a:rPr>
              <a:t> i = 0; i &lt; n; i++)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if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(list[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].finance &gt; level)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switch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(list[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].tag)</a:t>
            </a: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{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case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2F4F4F"/>
                </a:solidFill>
                <a:latin typeface="Calibri" panose="020F0502020204030204" pitchFamily="34" charset="0"/>
              </a:rPr>
              <a:t>TEACHER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{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</a:rPr>
              <a:t>"teacher :"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setw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(10)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list[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].name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setw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(10)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list[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].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tutor.degree</a:t>
            </a:r>
            <a:endParaRPr lang="en-GB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setw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(10)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list[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].finance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setw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(5)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list[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].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tutor.number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break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}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case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2F4F4F"/>
                </a:solidFill>
                <a:latin typeface="Calibri" panose="020F0502020204030204" pitchFamily="34" charset="0"/>
              </a:rPr>
              <a:t>STUDENT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{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</a:rPr>
              <a:t>"student :"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setw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(10)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list[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].name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setw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(10)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list[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].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learner.mark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setw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(5)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list[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].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learner.form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list[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].finance </a:t>
            </a:r>
            <a:r>
              <a:rPr lang="en-GB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</a:t>
            </a:r>
            <a:r>
              <a:rPr lang="en-GB" sz="1600" dirty="0">
                <a:solidFill>
                  <a:srgbClr val="0000FF"/>
                </a:solidFill>
                <a:latin typeface="Calibri" panose="020F0502020204030204" pitchFamily="34" charset="0"/>
              </a:rPr>
              <a:t>break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   }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     }                                  </a:t>
            </a:r>
            <a:r>
              <a:rPr lang="en-GB" sz="1600" dirty="0">
                <a:solidFill>
                  <a:srgbClr val="008000"/>
                </a:solidFill>
                <a:latin typeface="Calibri" panose="020F0502020204030204" pitchFamily="34" charset="0"/>
              </a:rPr>
              <a:t>//end of switch     </a:t>
            </a:r>
            <a:endParaRPr lang="en-GB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528048" y="1503324"/>
            <a:ext cx="5303912" cy="206210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uk-UA" sz="1600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//============= </a:t>
            </a:r>
            <a:r>
              <a:rPr lang="uk-UA" sz="1600" dirty="0">
                <a:solidFill>
                  <a:srgbClr val="008000"/>
                </a:solidFill>
                <a:latin typeface="Calibri" panose="020F0502020204030204" pitchFamily="34" charset="0"/>
              </a:rPr>
              <a:t>головна програма =============</a:t>
            </a:r>
            <a:endParaRPr lang="uk-U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600" dirty="0" err="1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main()</a:t>
            </a: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libri" panose="020F0502020204030204" pitchFamily="34" charset="0"/>
              </a:rPr>
              <a:t>"Demo: using union"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Input();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Output();</a:t>
            </a:r>
          </a:p>
          <a:p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    system(</a:t>
            </a:r>
            <a:r>
              <a:rPr lang="en-GB" sz="1600" dirty="0">
                <a:solidFill>
                  <a:srgbClr val="A31515"/>
                </a:solidFill>
                <a:latin typeface="Calibri" panose="020F0502020204030204" pitchFamily="34" charset="0"/>
              </a:rPr>
              <a:t>"pause"</a:t>
            </a:r>
            <a:r>
              <a:rPr lang="en-GB" sz="1600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uk-UA" sz="1600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38004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409114" y="6453189"/>
            <a:ext cx="1258887" cy="390525"/>
          </a:xfrm>
        </p:spPr>
        <p:txBody>
          <a:bodyPr/>
          <a:lstStyle/>
          <a:p>
            <a:fld id="{B776D946-4407-4165-A42F-11B88C0C256F}" type="slidenum">
              <a:rPr lang="es-ES" smtClean="0"/>
              <a:pPr/>
              <a:t>43</a:t>
            </a:fld>
            <a:endParaRPr lang="es-E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816" y="1228914"/>
            <a:ext cx="4381500" cy="5210175"/>
          </a:xfrm>
          <a:prstGeom prst="rect">
            <a:avLst/>
          </a:prstGeom>
        </p:spPr>
      </p:pic>
      <p:sp>
        <p:nvSpPr>
          <p:cNvPr id="8" name="Заголовок 2"/>
          <p:cNvSpPr txBox="1">
            <a:spLocks/>
          </p:cNvSpPr>
          <p:nvPr/>
        </p:nvSpPr>
        <p:spPr>
          <a:xfrm>
            <a:off x="1539876" y="115889"/>
            <a:ext cx="9128125" cy="720725"/>
          </a:xfrm>
          <a:prstGeom prst="rect">
            <a:avLst/>
          </a:prstGeom>
        </p:spPr>
        <p:txBody>
          <a:bodyPr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Приклад. </a:t>
            </a:r>
            <a:r>
              <a:rPr lang="ru-RU" sz="3600" b="1" dirty="0" err="1" smtClean="0">
                <a:solidFill>
                  <a:schemeClr val="bg1"/>
                </a:solidFill>
                <a:latin typeface="+mn-lt"/>
              </a:rPr>
              <a:t>Використання</a:t>
            </a: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 о</a:t>
            </a:r>
            <a:r>
              <a:rPr lang="uk-UA" sz="3600" b="1" dirty="0" err="1" smtClean="0">
                <a:solidFill>
                  <a:schemeClr val="bg1"/>
                </a:solidFill>
                <a:latin typeface="+mn-lt"/>
              </a:rPr>
              <a:t>б’єднання</a:t>
            </a:r>
            <a:r>
              <a:rPr lang="uk-UA" sz="3600" b="1" dirty="0" smtClean="0">
                <a:solidFill>
                  <a:schemeClr val="bg1"/>
                </a:solidFill>
                <a:latin typeface="+mn-lt"/>
              </a:rPr>
              <a:t> </a:t>
            </a:r>
            <a:endParaRPr lang="uk-UA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047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4294967295"/>
          </p:nvPr>
        </p:nvSpPr>
        <p:spPr>
          <a:xfrm>
            <a:off x="407368" y="1052513"/>
            <a:ext cx="11449272" cy="187166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ru-RU" sz="2000" dirty="0" err="1">
                <a:latin typeface="Arial" pitchFamily="34" charset="0"/>
                <a:cs typeface="Arial" pitchFamily="34" charset="0"/>
              </a:rPr>
              <a:t>Оголошення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структур як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типів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даних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здійснюють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частині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глобальних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оголошень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Після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цього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їх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можна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використовувати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для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оголошення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змінних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типу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структури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—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це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робиться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в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місцях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оголошення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глобальних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або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локальних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змінних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0">
              <a:buNone/>
            </a:pPr>
            <a:r>
              <a:rPr lang="ru-RU" sz="2000" dirty="0" err="1">
                <a:latin typeface="Arial" pitchFamily="34" charset="0"/>
                <a:cs typeface="Arial" pitchFamily="34" charset="0"/>
              </a:rPr>
              <a:t>Змінну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типу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структури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err="1">
                <a:latin typeface="Arial" pitchFamily="34" charset="0"/>
                <a:cs typeface="Arial" pitchFamily="34" charset="0"/>
              </a:rPr>
              <a:t>називають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екземпляром</a:t>
            </a:r>
            <a:r>
              <a:rPr lang="ru-RU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структури</a:t>
            </a:r>
            <a:r>
              <a:rPr lang="ru-RU" sz="20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409114" y="6453189"/>
            <a:ext cx="1258887" cy="390525"/>
          </a:xfrm>
        </p:spPr>
        <p:txBody>
          <a:bodyPr/>
          <a:lstStyle/>
          <a:p>
            <a:fld id="{B776D946-4407-4165-A42F-11B88C0C256F}" type="slidenum">
              <a:rPr lang="es-ES" smtClean="0"/>
              <a:pPr/>
              <a:t>5</a:t>
            </a:fld>
            <a:endParaRPr lang="es-E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3681598"/>
            <a:ext cx="2664991" cy="2771591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8" name="Скругленный прямоугольник 7"/>
          <p:cNvSpPr/>
          <p:nvPr/>
        </p:nvSpPr>
        <p:spPr>
          <a:xfrm>
            <a:off x="5015880" y="3068960"/>
            <a:ext cx="4824536" cy="1748354"/>
          </a:xfrm>
          <a:prstGeom prst="roundRect">
            <a:avLst/>
          </a:prstGeom>
          <a:solidFill>
            <a:schemeClr val="bg1">
              <a:alpha val="15000"/>
            </a:schemeClr>
          </a:solidFill>
          <a:ln w="12700">
            <a:solidFill>
              <a:srgbClr val="CA6410"/>
            </a:solidFill>
          </a:ln>
          <a:effectLst>
            <a:glow>
              <a:srgbClr val="F5E587"/>
            </a:glow>
          </a:effectLst>
          <a:scene3d>
            <a:camera prst="orthographicFront"/>
            <a:lightRig rig="threePt" dir="t"/>
          </a:scene3d>
          <a:sp3d prstMaterial="translucentPowder">
            <a:bevelT w="101600" h="196850" prst="artDeco"/>
            <a:bevelB w="114300" h="17780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sz="22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&lt;</a:t>
            </a:r>
            <a:r>
              <a:rPr lang="uk-UA" sz="22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ім’я типу структури&gt; {  </a:t>
            </a:r>
          </a:p>
          <a:p>
            <a:pPr lvl="0"/>
            <a:r>
              <a:rPr lang="uk-UA" sz="22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                 &lt;тип&gt; &lt;ім’я поля1&gt;; </a:t>
            </a:r>
          </a:p>
          <a:p>
            <a:pPr lvl="0"/>
            <a:r>
              <a:rPr lang="uk-UA" sz="22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                   ... </a:t>
            </a:r>
          </a:p>
          <a:p>
            <a:pPr lvl="0"/>
            <a:r>
              <a:rPr lang="uk-UA" sz="22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                 &lt;тип&gt; &lt;ім’я поля</a:t>
            </a:r>
            <a:r>
              <a:rPr lang="en-US" sz="22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N&gt;; </a:t>
            </a:r>
          </a:p>
          <a:p>
            <a:pPr lvl="0"/>
            <a:r>
              <a:rPr lang="en-US" sz="22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               };</a:t>
            </a:r>
            <a:endParaRPr lang="uk-UA" sz="2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1569721" y="1"/>
            <a:ext cx="9144000" cy="548680"/>
          </a:xfrm>
          <a:prstGeom prst="rect">
            <a:avLst/>
          </a:prstGeom>
        </p:spPr>
        <p:txBody>
          <a:bodyPr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sz="3600" b="1" dirty="0">
                <a:solidFill>
                  <a:schemeClr val="bg1"/>
                </a:solidFill>
                <a:latin typeface="+mn-lt"/>
              </a:rPr>
              <a:t>Тип даних структура та її оголошення</a:t>
            </a:r>
          </a:p>
        </p:txBody>
      </p:sp>
    </p:spTree>
    <p:extLst>
      <p:ext uri="{BB962C8B-B14F-4D97-AF65-F5344CB8AC3E}">
        <p14:creationId xmlns:p14="http://schemas.microsoft.com/office/powerpoint/2010/main" val="421539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409114" y="6453189"/>
            <a:ext cx="1258887" cy="390525"/>
          </a:xfrm>
        </p:spPr>
        <p:txBody>
          <a:bodyPr/>
          <a:lstStyle/>
          <a:p>
            <a:fld id="{B776D946-4407-4165-A42F-11B88C0C256F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5" name="Прямоугольник 4"/>
          <p:cNvSpPr/>
          <p:nvPr/>
        </p:nvSpPr>
        <p:spPr>
          <a:xfrm>
            <a:off x="263352" y="1196752"/>
            <a:ext cx="11737304" cy="17851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Проте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структура </a:t>
            </a:r>
            <a:r>
              <a:rPr lang="ru-RU" sz="22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не </a:t>
            </a:r>
            <a:r>
              <a:rPr lang="ru-RU" sz="22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може</a:t>
            </a:r>
            <a:r>
              <a:rPr lang="ru-RU" sz="22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мати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якості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елемента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dirty="0" err="1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екземпляри</a:t>
            </a:r>
            <a:r>
              <a:rPr lang="ru-RU" sz="2200" dirty="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самої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себе, </a:t>
            </a:r>
          </a:p>
          <a:p>
            <a:r>
              <a:rPr lang="ru-RU" sz="2200" dirty="0" err="1">
                <a:latin typeface="Arial" pitchFamily="34" charset="0"/>
                <a:cs typeface="Arial" pitchFamily="34" charset="0"/>
              </a:rPr>
              <a:t>хоча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включати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до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неї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покажчик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на той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самий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тип </a:t>
            </a:r>
            <a:r>
              <a:rPr lang="ru-RU" sz="22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можна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. </a:t>
            </a:r>
          </a:p>
          <a:p>
            <a:endParaRPr lang="ru-RU" sz="2200" dirty="0">
              <a:latin typeface="Arial" pitchFamily="34" charset="0"/>
              <a:cs typeface="Arial" pitchFamily="34" charset="0"/>
            </a:endParaRPr>
          </a:p>
          <a:p>
            <a:r>
              <a:rPr lang="ru-RU" sz="2200" dirty="0">
                <a:latin typeface="Arial" pitchFamily="34" charset="0"/>
                <a:cs typeface="Arial" pitchFamily="34" charset="0"/>
              </a:rPr>
              <a:t>Структуру, полем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якої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є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покажчик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на той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самий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структурний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тип,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називають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структурою з </a:t>
            </a:r>
            <a:r>
              <a:rPr lang="ru-RU" sz="22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самоадресацією</a:t>
            </a:r>
            <a:r>
              <a:rPr lang="ru-RU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. </a:t>
            </a:r>
            <a:endParaRPr lang="uk-UA" sz="22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07368" y="3284984"/>
            <a:ext cx="4968552" cy="21236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sz="2200" b="1" dirty="0">
                <a:latin typeface="Arial" pitchFamily="34" charset="0"/>
                <a:cs typeface="Arial" pitchFamily="34" charset="0"/>
              </a:rPr>
              <a:t>Екземпляри структури </a:t>
            </a:r>
            <a:r>
              <a:rPr lang="uk-UA" sz="2200" dirty="0">
                <a:latin typeface="Arial" pitchFamily="34" charset="0"/>
                <a:cs typeface="Arial" pitchFamily="34" charset="0"/>
              </a:rPr>
              <a:t>можуть подаватися аналогічно змінним інших типів 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uk-UA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змінні типу структури,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uk-UA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покажчики на структури,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uk-UA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масиви структур </a:t>
            </a:r>
            <a:r>
              <a:rPr lang="uk-UA" sz="22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663953" y="3078769"/>
            <a:ext cx="6012160" cy="2138116"/>
          </a:xfrm>
          <a:prstGeom prst="roundRect">
            <a:avLst/>
          </a:prstGeom>
          <a:solidFill>
            <a:schemeClr val="bg1">
              <a:alpha val="15000"/>
            </a:schemeClr>
          </a:solidFill>
          <a:ln w="12700">
            <a:solidFill>
              <a:srgbClr val="CA6410"/>
            </a:solidFill>
          </a:ln>
          <a:effectLst>
            <a:glow>
              <a:srgbClr val="F5E587"/>
            </a:glow>
          </a:effectLst>
          <a:scene3d>
            <a:camera prst="orthographicFront"/>
            <a:lightRig rig="threePt" dir="t"/>
          </a:scene3d>
          <a:sp3d prstMaterial="translucentPowder">
            <a:bevelT w="101600" h="196850" prst="artDeco"/>
            <a:bevelB w="114300" h="17780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uk-UA" sz="2200" b="1" dirty="0">
                <a:solidFill>
                  <a:srgbClr val="000099"/>
                </a:solidFill>
                <a:cs typeface="Times New Roman" pitchFamily="18" charset="0"/>
              </a:rPr>
              <a:t>&lt;ім’я типу структури&gt; &lt;ім’я змінної&gt;; </a:t>
            </a:r>
          </a:p>
          <a:p>
            <a:pPr lvl="0"/>
            <a:r>
              <a:rPr lang="uk-UA" sz="2200" b="1" dirty="0">
                <a:solidFill>
                  <a:srgbClr val="000099"/>
                </a:solidFill>
                <a:cs typeface="Times New Roman" pitchFamily="18" charset="0"/>
              </a:rPr>
              <a:t>&lt;ім’я типу структури&gt;* &lt;ім’я покажчика&gt;;</a:t>
            </a:r>
          </a:p>
          <a:p>
            <a:r>
              <a:rPr lang="uk-UA" sz="2200" b="1" dirty="0">
                <a:solidFill>
                  <a:srgbClr val="000099"/>
                </a:solidFill>
                <a:cs typeface="Times New Roman" pitchFamily="18" charset="0"/>
              </a:rPr>
              <a:t>&lt;ім’я типу структури&gt; &lt;ім’я масиву&gt;</a:t>
            </a:r>
            <a:r>
              <a:rPr lang="en-US" sz="2200" b="1" dirty="0">
                <a:solidFill>
                  <a:srgbClr val="000099"/>
                </a:solidFill>
                <a:cs typeface="Times New Roman" pitchFamily="18" charset="0"/>
              </a:rPr>
              <a:t>[</a:t>
            </a:r>
            <a:r>
              <a:rPr lang="uk-UA" sz="2200" b="1" dirty="0">
                <a:solidFill>
                  <a:srgbClr val="000099"/>
                </a:solidFill>
                <a:cs typeface="Times New Roman" pitchFamily="18" charset="0"/>
              </a:rPr>
              <a:t>кількість структур</a:t>
            </a:r>
            <a:r>
              <a:rPr lang="en-US" sz="2200" b="1" dirty="0">
                <a:solidFill>
                  <a:srgbClr val="000099"/>
                </a:solidFill>
                <a:cs typeface="Times New Roman" pitchFamily="18" charset="0"/>
              </a:rPr>
              <a:t>]</a:t>
            </a:r>
            <a:r>
              <a:rPr lang="uk-UA" sz="2200" b="1" dirty="0">
                <a:solidFill>
                  <a:srgbClr val="000099"/>
                </a:solidFill>
                <a:cs typeface="Times New Roman" pitchFamily="18" charset="0"/>
              </a:rPr>
              <a:t>;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1569721" y="1"/>
            <a:ext cx="9144000" cy="548680"/>
          </a:xfrm>
          <a:prstGeom prst="rect">
            <a:avLst/>
          </a:prstGeom>
        </p:spPr>
        <p:txBody>
          <a:bodyPr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uk-UA" sz="3600" b="1" dirty="0">
                <a:solidFill>
                  <a:schemeClr val="bg1"/>
                </a:solidFill>
                <a:latin typeface="+mn-lt"/>
              </a:rPr>
              <a:t>Тип даних структура та її оголошення</a:t>
            </a:r>
          </a:p>
        </p:txBody>
      </p:sp>
    </p:spTree>
    <p:extLst>
      <p:ext uri="{BB962C8B-B14F-4D97-AF65-F5344CB8AC3E}">
        <p14:creationId xmlns:p14="http://schemas.microsoft.com/office/powerpoint/2010/main" val="198998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119336" y="0"/>
            <a:ext cx="12072664" cy="639157"/>
          </a:xfrm>
          <a:prstGeom prst="rect">
            <a:avLst/>
          </a:prstGeom>
        </p:spPr>
        <p:txBody>
          <a:bodyPr/>
          <a:lstStyle/>
          <a:p>
            <a:r>
              <a:rPr lang="ru-RU" sz="4000" b="1" dirty="0">
                <a:solidFill>
                  <a:schemeClr val="bg1"/>
                </a:solidFill>
                <a:latin typeface="+mn-lt"/>
              </a:rPr>
              <a:t>Доступ до </a:t>
            </a:r>
            <a:r>
              <a:rPr lang="ru-RU" sz="4000" b="1" dirty="0" err="1">
                <a:solidFill>
                  <a:schemeClr val="bg1"/>
                </a:solidFill>
                <a:latin typeface="+mn-lt"/>
              </a:rPr>
              <a:t>полів</a:t>
            </a:r>
            <a:r>
              <a:rPr lang="ru-RU" sz="4000" b="1" dirty="0">
                <a:solidFill>
                  <a:schemeClr val="bg1"/>
                </a:solidFill>
                <a:latin typeface="+mn-lt"/>
              </a:rPr>
              <a:t> та </a:t>
            </a:r>
            <a:r>
              <a:rPr lang="ru-RU" sz="4000" b="1" dirty="0" err="1">
                <a:solidFill>
                  <a:schemeClr val="bg1"/>
                </a:solidFill>
                <a:latin typeface="+mn-lt"/>
              </a:rPr>
              <a:t>операції</a:t>
            </a:r>
            <a:r>
              <a:rPr lang="ru-RU" sz="4000" b="1" dirty="0">
                <a:solidFill>
                  <a:schemeClr val="bg1"/>
                </a:solidFill>
                <a:latin typeface="+mn-lt"/>
              </a:rPr>
              <a:t> над структурами</a:t>
            </a:r>
            <a:endParaRPr lang="uk-UA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4294967295"/>
          </p:nvPr>
        </p:nvSpPr>
        <p:spPr>
          <a:xfrm>
            <a:off x="335360" y="964619"/>
            <a:ext cx="11856640" cy="77946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ru-RU" sz="2200" dirty="0" err="1">
                <a:latin typeface="Arial" pitchFamily="34" charset="0"/>
                <a:cs typeface="Arial" pitchFamily="34" charset="0"/>
              </a:rPr>
              <a:t>Звернення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до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полів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структур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здійснюється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через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складене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ім’я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що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має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такий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синтаксис: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294967295"/>
          </p:nvPr>
        </p:nvSpPr>
        <p:spPr>
          <a:xfrm>
            <a:off x="9409114" y="6453189"/>
            <a:ext cx="1258887" cy="390525"/>
          </a:xfrm>
        </p:spPr>
        <p:txBody>
          <a:bodyPr/>
          <a:lstStyle/>
          <a:p>
            <a:fld id="{B776D946-4407-4165-A42F-11B88C0C256F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566862" y="2010047"/>
            <a:ext cx="6672244" cy="576064"/>
          </a:xfrm>
          <a:prstGeom prst="roundRect">
            <a:avLst/>
          </a:prstGeom>
          <a:solidFill>
            <a:schemeClr val="accent5">
              <a:lumMod val="20000"/>
              <a:lumOff val="80000"/>
              <a:alpha val="83000"/>
            </a:schemeClr>
          </a:solidFill>
          <a:ln>
            <a:solidFill>
              <a:srgbClr val="000099"/>
            </a:solidFill>
          </a:ln>
          <a:effectLst/>
          <a:scene3d>
            <a:camera prst="orthographicFront">
              <a:rot lat="0" lon="0" rev="0"/>
            </a:camera>
            <a:lightRig rig="soft" dir="t"/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20000"/>
              </a:spcBef>
            </a:pPr>
            <a:r>
              <a:rPr lang="ru-RU" sz="2200" b="1" kern="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ru-RU" sz="2200" b="1" kern="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ім’я</a:t>
            </a:r>
            <a:r>
              <a:rPr lang="ru-RU" sz="2200" b="1" kern="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kern="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змінної</a:t>
            </a:r>
            <a:r>
              <a:rPr lang="ru-RU" sz="2200" b="1" kern="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типу </a:t>
            </a:r>
            <a:r>
              <a:rPr lang="ru-RU" sz="2200" b="1" kern="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структури</a:t>
            </a:r>
            <a:r>
              <a:rPr lang="ru-RU" sz="2200" b="1" kern="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&gt;.&lt;</a:t>
            </a:r>
            <a:r>
              <a:rPr lang="ru-RU" sz="2200" b="1" kern="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ім’я</a:t>
            </a:r>
            <a:r>
              <a:rPr lang="ru-RU" sz="2200" b="1" kern="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поля&gt; </a:t>
            </a:r>
            <a:endParaRPr lang="uk-UA" sz="2200" b="1" kern="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79376" y="2996952"/>
            <a:ext cx="11449272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uk-UA" sz="2200" dirty="0">
                <a:latin typeface="Arial" pitchFamily="34" charset="0"/>
                <a:cs typeface="Arial" pitchFamily="34" charset="0"/>
              </a:rPr>
              <a:t>Крапку, що записується між іменем змінної типу структури та іменем поля, називають символом </a:t>
            </a:r>
            <a:r>
              <a:rPr lang="uk-UA" sz="22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операції доступу </a:t>
            </a:r>
            <a:r>
              <a:rPr lang="uk-UA" sz="2200" dirty="0">
                <a:latin typeface="Arial" pitchFamily="34" charset="0"/>
                <a:cs typeface="Arial" pitchFamily="34" charset="0"/>
              </a:rPr>
              <a:t>до поля структури або </a:t>
            </a:r>
            <a:r>
              <a:rPr lang="uk-UA" sz="22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операцією крапка</a:t>
            </a:r>
            <a:r>
              <a:rPr lang="uk-UA" sz="22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23392" y="4104948"/>
            <a:ext cx="11305256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200" dirty="0">
                <a:latin typeface="Arial" pitchFamily="34" charset="0"/>
                <a:cs typeface="Arial" pitchFamily="34" charset="0"/>
              </a:rPr>
              <a:t>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разі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оголошення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покажчика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на структуру доступ до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полів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змінної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типу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структури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здійснюється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за </a:t>
            </a:r>
            <a:r>
              <a:rPr lang="ru-RU" sz="2200" b="1" dirty="0" err="1">
                <a:latin typeface="Arial" pitchFamily="34" charset="0"/>
                <a:cs typeface="Arial" pitchFamily="34" charset="0"/>
              </a:rPr>
              <a:t>допомогою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dirty="0" err="1">
                <a:latin typeface="Arial" pitchFamily="34" charset="0"/>
                <a:cs typeface="Arial" pitchFamily="34" charset="0"/>
              </a:rPr>
              <a:t>операції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 -&gt;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(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стрілка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) через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складене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err="1">
                <a:latin typeface="Arial" pitchFamily="34" charset="0"/>
                <a:cs typeface="Arial" pitchFamily="34" charset="0"/>
              </a:rPr>
              <a:t>ім’я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:</a:t>
            </a:r>
            <a:endParaRPr lang="uk-UA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482604" y="5212944"/>
            <a:ext cx="7645844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99"/>
            </a:solidFill>
          </a:ln>
          <a:effectLst>
            <a:outerShdw blurRad="711200" sx="109000" sy="109000" algn="ctr" rotWithShape="0">
              <a:schemeClr val="bg1">
                <a:lumMod val="50000"/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soft" dir="t"/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20000"/>
              </a:spcBef>
            </a:pPr>
            <a:r>
              <a:rPr lang="ru-RU" sz="2200" b="1" kern="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ru-RU" sz="2200" b="1" kern="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ім’я</a:t>
            </a:r>
            <a:r>
              <a:rPr lang="ru-RU" sz="2200" b="1" kern="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kern="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покажчика</a:t>
            </a:r>
            <a:r>
              <a:rPr lang="ru-RU" sz="2200" b="1" kern="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на тип </a:t>
            </a:r>
            <a:r>
              <a:rPr lang="ru-RU" sz="2200" b="1" kern="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структури</a:t>
            </a:r>
            <a:r>
              <a:rPr lang="ru-RU" sz="2200" b="1" kern="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&gt; -&gt; &lt;</a:t>
            </a:r>
            <a:r>
              <a:rPr lang="ru-RU" sz="2200" b="1" kern="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ім’я</a:t>
            </a:r>
            <a:r>
              <a:rPr lang="ru-RU" sz="2200" b="1" kern="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поля&gt; </a:t>
            </a:r>
            <a:endParaRPr lang="uk-UA" sz="2200" b="1" kern="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79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230740"/>
              </p:ext>
            </p:extLst>
          </p:nvPr>
        </p:nvGraphicFramePr>
        <p:xfrm>
          <a:off x="1149519" y="980728"/>
          <a:ext cx="9396293" cy="2952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Document" r:id="rId4" imgW="5083379" imgH="1477191" progId="Word.Document.8">
                  <p:embed/>
                </p:oleObj>
              </mc:Choice>
              <mc:Fallback>
                <p:oleObj name="Document" r:id="rId4" imgW="5083379" imgH="1477191" progId="Word.Document.8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519" y="980728"/>
                        <a:ext cx="9396293" cy="295232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8723"/>
          </a:xfrm>
          <a:prstGeom prst="rect">
            <a:avLst/>
          </a:prstGeom>
        </p:spPr>
        <p:txBody>
          <a:bodyPr/>
          <a:lstStyle/>
          <a:p>
            <a:r>
              <a:rPr lang="ru-RU" sz="3600" b="1" dirty="0">
                <a:solidFill>
                  <a:schemeClr val="bg1"/>
                </a:solidFill>
                <a:latin typeface="+mn-lt"/>
              </a:rPr>
              <a:t>Приклад. Доступ до </a:t>
            </a:r>
            <a:r>
              <a:rPr lang="ru-RU" sz="3600" b="1" dirty="0" err="1">
                <a:solidFill>
                  <a:schemeClr val="bg1"/>
                </a:solidFill>
                <a:latin typeface="+mn-lt"/>
              </a:rPr>
              <a:t>полів</a:t>
            </a:r>
            <a:r>
              <a:rPr lang="ru-RU" sz="3600" b="1" dirty="0">
                <a:solidFill>
                  <a:schemeClr val="bg1"/>
                </a:solidFill>
                <a:latin typeface="+mn-lt"/>
              </a:rPr>
              <a:t> та </a:t>
            </a:r>
            <a:r>
              <a:rPr lang="ru-RU" sz="3600" b="1" dirty="0" err="1">
                <a:solidFill>
                  <a:schemeClr val="bg1"/>
                </a:solidFill>
                <a:latin typeface="+mn-lt"/>
              </a:rPr>
              <a:t>операції</a:t>
            </a:r>
            <a:r>
              <a:rPr lang="ru-RU" sz="3600" b="1" dirty="0">
                <a:solidFill>
                  <a:schemeClr val="bg1"/>
                </a:solidFill>
                <a:latin typeface="+mn-lt"/>
              </a:rPr>
              <a:t> над структурами </a:t>
            </a:r>
            <a:endParaRPr lang="uk-UA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294967295"/>
          </p:nvPr>
        </p:nvSpPr>
        <p:spPr>
          <a:xfrm>
            <a:off x="9409114" y="6453189"/>
            <a:ext cx="1258887" cy="390525"/>
          </a:xfrm>
        </p:spPr>
        <p:txBody>
          <a:bodyPr/>
          <a:lstStyle/>
          <a:p>
            <a:fld id="{B776D946-4407-4165-A42F-11B88C0C256F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495600" y="3625889"/>
            <a:ext cx="8712968" cy="28273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889000" dist="50800" dir="5400000" sx="109000" sy="109000" algn="ctr" rotWithShape="0">
              <a:schemeClr val="bg1">
                <a:lumMod val="95000"/>
                <a:alpha val="80000"/>
              </a:schemeClr>
            </a:outerShdw>
          </a:effectLst>
          <a:scene3d>
            <a:camera prst="orthographicFront"/>
            <a:lightRig rig="threePt" dir="t"/>
          </a:scene3d>
          <a:sp3d prstMaterial="soft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Оголошено структуру </a:t>
            </a:r>
            <a:r>
              <a:rPr lang="en-US" sz="22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person</a:t>
            </a:r>
            <a:r>
              <a:rPr lang="en-U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з полями «ім’я», «адреса», «день народження», «прибуток», у якій поле «адреса» має тип структури </a:t>
            </a:r>
            <a:r>
              <a:rPr lang="en-US" sz="2200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home_address</a:t>
            </a:r>
            <a:r>
              <a:rPr lang="en-US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uk-UA" sz="2200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з полями «місто», «вулиця», «номер будинку». </a:t>
            </a:r>
            <a:endParaRPr lang="en-US" sz="2200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r>
              <a:rPr lang="uk-UA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Доступ до полів структури здійснюється за допомогою операцій крапка та </a:t>
            </a:r>
            <a:r>
              <a:rPr lang="uk-UA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стрілка.</a:t>
            </a:r>
            <a:endParaRPr lang="uk-UA" sz="22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>
            <a:hlinkClick r:id="rId6" action="ppaction://hlinkfile"/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64" y="4656742"/>
            <a:ext cx="1376504" cy="53638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1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9409114" y="6453189"/>
            <a:ext cx="1258887" cy="390525"/>
          </a:xfrm>
        </p:spPr>
        <p:txBody>
          <a:bodyPr/>
          <a:lstStyle/>
          <a:p>
            <a:fld id="{B776D946-4407-4165-A42F-11B88C0C256F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7" name="Заголовок 2"/>
          <p:cNvSpPr txBox="1">
            <a:spLocks/>
          </p:cNvSpPr>
          <p:nvPr/>
        </p:nvSpPr>
        <p:spPr>
          <a:xfrm>
            <a:off x="0" y="0"/>
            <a:ext cx="12192000" cy="688723"/>
          </a:xfrm>
          <a:prstGeom prst="rect">
            <a:avLst/>
          </a:prstGeom>
        </p:spPr>
        <p:txBody>
          <a:bodyPr/>
          <a:lstStyle>
            <a:lvl1pPr algn="ctr" defTabSz="514350" rtl="0" eaLnBrk="1" latinLnBrk="0" hangingPunct="1"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ru-RU" sz="3600" b="1" smtClean="0">
                <a:solidFill>
                  <a:schemeClr val="bg1"/>
                </a:solidFill>
                <a:latin typeface="+mn-lt"/>
              </a:rPr>
              <a:t>Приклад. Доступ до полів та операції над структурами </a:t>
            </a:r>
            <a:endParaRPr lang="uk-UA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9336" y="815036"/>
            <a:ext cx="3816424" cy="5632311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08080"/>
                </a:solidFill>
                <a:latin typeface="Calibri" panose="020F0502020204030204" pitchFamily="34" charset="0"/>
              </a:rPr>
              <a:t>#include</a:t>
            </a:r>
            <a:r>
              <a:rPr lang="en-GB" dirty="0">
                <a:solidFill>
                  <a:srgbClr val="A31515"/>
                </a:solidFill>
                <a:latin typeface="Calibri" panose="020F0502020204030204" pitchFamily="34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alibri" panose="020F0502020204030204" pitchFamily="34" charset="0"/>
              </a:rPr>
              <a:t>iostream</a:t>
            </a:r>
            <a:r>
              <a:rPr lang="en-GB" dirty="0">
                <a:solidFill>
                  <a:srgbClr val="A31515"/>
                </a:solidFill>
                <a:latin typeface="Calibri" panose="020F0502020204030204" pitchFamily="34" charset="0"/>
              </a:rPr>
              <a:t>&gt;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rgbClr val="808080"/>
                </a:solidFill>
                <a:latin typeface="Calibri" panose="020F0502020204030204" pitchFamily="34" charset="0"/>
              </a:rPr>
              <a:t>#include</a:t>
            </a:r>
            <a:r>
              <a:rPr lang="en-GB" dirty="0">
                <a:solidFill>
                  <a:srgbClr val="A31515"/>
                </a:solidFill>
                <a:latin typeface="Calibri" panose="020F0502020204030204" pitchFamily="34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alibri" panose="020F0502020204030204" pitchFamily="34" charset="0"/>
              </a:rPr>
              <a:t>string.h</a:t>
            </a:r>
            <a:r>
              <a:rPr lang="en-GB" dirty="0">
                <a:solidFill>
                  <a:srgbClr val="A31515"/>
                </a:solidFill>
                <a:latin typeface="Calibri" panose="020F0502020204030204" pitchFamily="34" charset="0"/>
              </a:rPr>
              <a:t>&gt;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rgbClr val="808080"/>
                </a:solidFill>
                <a:latin typeface="Calibri" panose="020F0502020204030204" pitchFamily="34" charset="0"/>
              </a:rPr>
              <a:t>#include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A31515"/>
                </a:solidFill>
                <a:latin typeface="Calibri" panose="020F0502020204030204" pitchFamily="34" charset="0"/>
              </a:rPr>
              <a:t>&lt;</a:t>
            </a:r>
            <a:r>
              <a:rPr lang="en-GB" dirty="0" err="1">
                <a:solidFill>
                  <a:srgbClr val="A31515"/>
                </a:solidFill>
                <a:latin typeface="Calibri" panose="020F0502020204030204" pitchFamily="34" charset="0"/>
              </a:rPr>
              <a:t>stdlib.h</a:t>
            </a:r>
            <a:r>
              <a:rPr lang="en-GB" dirty="0">
                <a:solidFill>
                  <a:srgbClr val="A31515"/>
                </a:solidFill>
                <a:latin typeface="Calibri" panose="020F0502020204030204" pitchFamily="34" charset="0"/>
              </a:rPr>
              <a:t>&gt;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 </a:t>
            </a:r>
            <a:r>
              <a:rPr lang="en-GB" dirty="0">
                <a:solidFill>
                  <a:srgbClr val="008000"/>
                </a:solidFill>
                <a:latin typeface="Calibri" panose="020F0502020204030204" pitchFamily="34" charset="0"/>
              </a:rPr>
              <a:t>// for _</a:t>
            </a:r>
            <a:r>
              <a:rPr lang="en-GB" dirty="0" err="1">
                <a:solidFill>
                  <a:srgbClr val="008000"/>
                </a:solidFill>
                <a:latin typeface="Calibri" panose="020F0502020204030204" pitchFamily="34" charset="0"/>
              </a:rPr>
              <a:t>countof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dirty="0" smtClean="0">
                <a:solidFill>
                  <a:srgbClr val="0000FF"/>
                </a:solidFill>
                <a:latin typeface="Calibri" panose="020F0502020204030204" pitchFamily="34" charset="0"/>
              </a:rPr>
              <a:t>using</a:t>
            </a:r>
            <a:r>
              <a:rPr lang="en-GB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alibri" panose="020F0502020204030204" pitchFamily="34" charset="0"/>
              </a:rPr>
              <a:t>namespace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std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en-GB" dirty="0" err="1" smtClean="0">
                <a:solidFill>
                  <a:srgbClr val="0000FF"/>
                </a:solidFill>
                <a:latin typeface="Calibri" panose="020F0502020204030204" pitchFamily="34" charset="0"/>
              </a:rPr>
              <a:t>int</a:t>
            </a:r>
            <a:r>
              <a:rPr lang="en-GB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main()</a:t>
            </a:r>
          </a:p>
          <a:p>
            <a:r>
              <a:rPr lang="uk-UA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latin typeface="Calibri" panose="020F0502020204030204" pitchFamily="34" charset="0"/>
              </a:rPr>
              <a:t>struct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2B91AF"/>
                </a:solidFill>
                <a:latin typeface="Calibri" panose="020F0502020204030204" pitchFamily="34" charset="0"/>
              </a:rPr>
              <a:t>home_address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uk-UA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en-GB" dirty="0" smtClean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  <a:r>
              <a:rPr lang="en-GB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dirty="0">
                <a:solidFill>
                  <a:srgbClr val="008000"/>
                </a:solidFill>
                <a:latin typeface="Calibri" panose="020F0502020204030204" pitchFamily="34" charset="0"/>
              </a:rPr>
              <a:t>оголошення типів структур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alibri" panose="020F0502020204030204" pitchFamily="34" charset="0"/>
              </a:rPr>
              <a:t>char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town[10];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alibri" panose="020F0502020204030204" pitchFamily="34" charset="0"/>
              </a:rPr>
              <a:t>char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street[20];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alibri" panose="020F0502020204030204" pitchFamily="34" charset="0"/>
              </a:rPr>
              <a:t>short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house;</a:t>
            </a:r>
          </a:p>
          <a:p>
            <a:r>
              <a:rPr lang="uk-UA" dirty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</a:t>
            </a:r>
            <a:r>
              <a:rPr lang="uk-UA" dirty="0">
                <a:solidFill>
                  <a:srgbClr val="000000"/>
                </a:solidFill>
                <a:latin typeface="Calibri" panose="020F0502020204030204" pitchFamily="34" charset="0"/>
              </a:rPr>
              <a:t>};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dirty="0" err="1">
                <a:solidFill>
                  <a:srgbClr val="0000FF"/>
                </a:solidFill>
                <a:latin typeface="Calibri" panose="020F0502020204030204" pitchFamily="34" charset="0"/>
              </a:rPr>
              <a:t>struct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2B91AF"/>
                </a:solidFill>
                <a:latin typeface="Calibri" panose="020F0502020204030204" pitchFamily="34" charset="0"/>
              </a:rPr>
              <a:t>person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uk-UA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uk-UA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dirty="0" smtClean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alibri" panose="020F0502020204030204" pitchFamily="34" charset="0"/>
              </a:rPr>
              <a:t>char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first_name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[15];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alibri" panose="020F0502020204030204" pitchFamily="34" charset="0"/>
              </a:rPr>
              <a:t>char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last_name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[15];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dirty="0" err="1">
                <a:solidFill>
                  <a:srgbClr val="2B91AF"/>
                </a:solidFill>
                <a:latin typeface="Calibri" panose="020F0502020204030204" pitchFamily="34" charset="0"/>
              </a:rPr>
              <a:t>home_address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address;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alibri" panose="020F0502020204030204" pitchFamily="34" charset="0"/>
              </a:rPr>
              <a:t>char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birthday[8];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GB" dirty="0">
                <a:solidFill>
                  <a:srgbClr val="0000FF"/>
                </a:solidFill>
                <a:latin typeface="Calibri" panose="020F0502020204030204" pitchFamily="34" charset="0"/>
              </a:rPr>
              <a:t>float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profit;</a:t>
            </a:r>
          </a:p>
          <a:p>
            <a:r>
              <a:rPr lang="uk-UA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uk-UA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}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endParaRPr lang="uk-UA" dirty="0">
              <a:latin typeface="Calibri" panose="020F050202020403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079776" y="882771"/>
            <a:ext cx="7992888" cy="3139321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alibri" panose="020F0502020204030204" pitchFamily="34" charset="0"/>
              </a:rPr>
              <a:t>"Demo action 'assignment' with structure"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ru-RU" dirty="0" err="1">
                <a:solidFill>
                  <a:srgbClr val="2B91AF"/>
                </a:solidFill>
                <a:latin typeface="Calibri" panose="020F0502020204030204" pitchFamily="34" charset="0"/>
              </a:rPr>
              <a:t>person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man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;          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		</a:t>
            </a:r>
            <a:r>
              <a:rPr lang="ru-RU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Calibri" panose="020F0502020204030204" pitchFamily="34" charset="0"/>
              </a:rPr>
              <a:t>оголошення</a:t>
            </a:r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alibri" panose="020F0502020204030204" pitchFamily="34" charset="0"/>
              </a:rPr>
              <a:t>змінної</a:t>
            </a:r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 типу </a:t>
            </a:r>
            <a:r>
              <a:rPr lang="ru-RU" dirty="0" err="1">
                <a:solidFill>
                  <a:srgbClr val="008000"/>
                </a:solidFill>
                <a:latin typeface="Calibri" panose="020F0502020204030204" pitchFamily="34" charset="0"/>
              </a:rPr>
              <a:t>структури</a:t>
            </a:r>
            <a:endParaRPr lang="ru-RU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strcpy_s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man.first_name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GB" dirty="0">
                <a:solidFill>
                  <a:srgbClr val="6F008A"/>
                </a:solidFill>
                <a:latin typeface="Calibri" panose="020F0502020204030204" pitchFamily="34" charset="0"/>
              </a:rPr>
              <a:t>_</a:t>
            </a:r>
            <a:r>
              <a:rPr lang="en-GB" dirty="0" err="1">
                <a:solidFill>
                  <a:srgbClr val="6F008A"/>
                </a:solidFill>
                <a:latin typeface="Calibri" panose="020F0502020204030204" pitchFamily="34" charset="0"/>
              </a:rPr>
              <a:t>countof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man.first_name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),</a:t>
            </a:r>
            <a:r>
              <a:rPr lang="en-GB" dirty="0">
                <a:solidFill>
                  <a:srgbClr val="A31515"/>
                </a:solidFill>
                <a:latin typeface="Calibri" panose="020F0502020204030204" pitchFamily="34" charset="0"/>
              </a:rPr>
              <a:t>"Ivan"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  <a:r>
              <a:rPr lang="en-GB" dirty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uk-UA" dirty="0">
                <a:solidFill>
                  <a:srgbClr val="008000"/>
                </a:solidFill>
                <a:latin typeface="Calibri" panose="020F0502020204030204" pitchFamily="34" charset="0"/>
              </a:rPr>
              <a:t>присвоєння </a:t>
            </a:r>
            <a:endParaRPr lang="uk-UA" dirty="0" smtClean="0">
              <a:solidFill>
                <a:srgbClr val="008000"/>
              </a:solidFill>
              <a:latin typeface="Calibri" panose="020F0502020204030204" pitchFamily="34" charset="0"/>
            </a:endParaRPr>
          </a:p>
          <a:p>
            <a:r>
              <a:rPr lang="uk-UA" dirty="0" smtClean="0">
                <a:solidFill>
                  <a:srgbClr val="008000"/>
                </a:solidFill>
                <a:latin typeface="Calibri" panose="020F0502020204030204" pitchFamily="34" charset="0"/>
              </a:rPr>
              <a:t>						//полю </a:t>
            </a:r>
            <a:r>
              <a:rPr lang="uk-UA" dirty="0">
                <a:solidFill>
                  <a:srgbClr val="008000"/>
                </a:solidFill>
                <a:latin typeface="Calibri" panose="020F0502020204030204" pitchFamily="34" charset="0"/>
              </a:rPr>
              <a:t>значення</a:t>
            </a:r>
            <a:endParaRPr lang="uk-U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strcpy_s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man.address.town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GB" dirty="0">
                <a:solidFill>
                  <a:srgbClr val="6F008A"/>
                </a:solidFill>
                <a:latin typeface="Calibri" panose="020F0502020204030204" pitchFamily="34" charset="0"/>
              </a:rPr>
              <a:t>_</a:t>
            </a:r>
            <a:r>
              <a:rPr lang="en-GB" dirty="0" err="1">
                <a:solidFill>
                  <a:srgbClr val="6F008A"/>
                </a:solidFill>
                <a:latin typeface="Calibri" panose="020F0502020204030204" pitchFamily="34" charset="0"/>
              </a:rPr>
              <a:t>countof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man.address.town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),</a:t>
            </a:r>
            <a:r>
              <a:rPr lang="en-GB" dirty="0">
                <a:solidFill>
                  <a:srgbClr val="A31515"/>
                </a:solidFill>
                <a:latin typeface="Calibri" panose="020F0502020204030204" pitchFamily="34" charset="0"/>
              </a:rPr>
              <a:t>"Kiev"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strcpy_s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man.address.street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GB" dirty="0">
                <a:solidFill>
                  <a:srgbClr val="6F008A"/>
                </a:solidFill>
                <a:latin typeface="Calibri" panose="020F0502020204030204" pitchFamily="34" charset="0"/>
              </a:rPr>
              <a:t>_</a:t>
            </a:r>
            <a:r>
              <a:rPr lang="en-GB" dirty="0" err="1">
                <a:solidFill>
                  <a:srgbClr val="6F008A"/>
                </a:solidFill>
                <a:latin typeface="Calibri" panose="020F0502020204030204" pitchFamily="34" charset="0"/>
              </a:rPr>
              <a:t>countof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man.address.street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),</a:t>
            </a:r>
            <a:r>
              <a:rPr lang="en-GB" dirty="0">
                <a:solidFill>
                  <a:srgbClr val="A31515"/>
                </a:solidFill>
                <a:latin typeface="Calibri" panose="020F0502020204030204" pitchFamily="34" charset="0"/>
              </a:rPr>
              <a:t>"Victory"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man.address.house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= 42;</a:t>
            </a:r>
          </a:p>
          <a:p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ru-RU" dirty="0" err="1">
                <a:solidFill>
                  <a:srgbClr val="2B91AF"/>
                </a:solidFill>
                <a:latin typeface="Calibri" panose="020F0502020204030204" pitchFamily="34" charset="0"/>
              </a:rPr>
              <a:t>person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* 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pointer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 = &amp;</a:t>
            </a:r>
            <a:r>
              <a:rPr lang="ru-RU" dirty="0" err="1">
                <a:solidFill>
                  <a:srgbClr val="000000"/>
                </a:solidFill>
                <a:latin typeface="Calibri" panose="020F0502020204030204" pitchFamily="34" charset="0"/>
              </a:rPr>
              <a:t>man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</a:rPr>
              <a:t>;     </a:t>
            </a:r>
            <a:r>
              <a:rPr 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ru-RU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</a:t>
            </a:r>
            <a:r>
              <a:rPr lang="ru-RU" dirty="0" err="1">
                <a:solidFill>
                  <a:srgbClr val="008000"/>
                </a:solidFill>
                <a:latin typeface="Calibri" panose="020F0502020204030204" pitchFamily="34" charset="0"/>
              </a:rPr>
              <a:t>ініціалізація</a:t>
            </a:r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alibri" panose="020F0502020204030204" pitchFamily="34" charset="0"/>
              </a:rPr>
              <a:t>покажчика</a:t>
            </a:r>
            <a:r>
              <a:rPr lang="ru-RU" dirty="0">
                <a:solidFill>
                  <a:srgbClr val="008000"/>
                </a:solidFill>
                <a:latin typeface="Calibri" panose="020F0502020204030204" pitchFamily="34" charset="0"/>
              </a:rPr>
              <a:t> на структуру</a:t>
            </a:r>
            <a:endParaRPr lang="ru-RU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alibri" panose="020F0502020204030204" pitchFamily="34" charset="0"/>
              </a:rPr>
              <a:t>"field 'name'="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pointer-&gt;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first_name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  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alibri" panose="020F0502020204030204" pitchFamily="34" charset="0"/>
              </a:rPr>
              <a:t>" field 'address'="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pointer-&gt;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address.town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;</a:t>
            </a:r>
          </a:p>
          <a:p>
            <a:r>
              <a:rPr lang="uk-UA" dirty="0">
                <a:solidFill>
                  <a:srgbClr val="000000"/>
                </a:solidFill>
                <a:latin typeface="Calibri" panose="020F0502020204030204" pitchFamily="34" charset="0"/>
              </a:rPr>
              <a:t>}</a:t>
            </a:r>
            <a:endParaRPr lang="uk-UA" dirty="0">
              <a:latin typeface="Calibri" panose="020F050202020403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4365104"/>
            <a:ext cx="6264696" cy="151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8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3155</TotalTime>
  <Words>4334</Words>
  <Application>Microsoft Office PowerPoint</Application>
  <PresentationFormat>Широкоэкранный</PresentationFormat>
  <Paragraphs>710</Paragraphs>
  <Slides>43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50" baseType="lpstr">
      <vt:lpstr>Arial</vt:lpstr>
      <vt:lpstr>Calibri</vt:lpstr>
      <vt:lpstr>Segoe Script</vt:lpstr>
      <vt:lpstr>Times New Roman</vt:lpstr>
      <vt:lpstr>Wingdings</vt:lpstr>
      <vt:lpstr>Тема Office</vt:lpstr>
      <vt:lpstr>Document</vt:lpstr>
      <vt:lpstr>Презентация PowerPoint</vt:lpstr>
      <vt:lpstr>Презентация PowerPoint</vt:lpstr>
      <vt:lpstr>Презентация PowerPoint</vt:lpstr>
      <vt:lpstr>Тип даних структура та її оголошення</vt:lpstr>
      <vt:lpstr>Презентация PowerPoint</vt:lpstr>
      <vt:lpstr>Презентация PowerPoint</vt:lpstr>
      <vt:lpstr>Доступ до полів та операції над структурами</vt:lpstr>
      <vt:lpstr>Приклад. Доступ до полів та операції над структурами </vt:lpstr>
      <vt:lpstr>Презентация PowerPoint</vt:lpstr>
      <vt:lpstr>Операції над структурами </vt:lpstr>
      <vt:lpstr>Презентация PowerPoint</vt:lpstr>
      <vt:lpstr>Презентация PowerPoint</vt:lpstr>
      <vt:lpstr>Масиви структур</vt:lpstr>
      <vt:lpstr>Презентация PowerPoint</vt:lpstr>
      <vt:lpstr>Приклад. Масиви структур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Функції та структури</vt:lpstr>
      <vt:lpstr>Презентация PowerPoint</vt:lpstr>
      <vt:lpstr>Приклад. Реалізація механізму передачі структурної змінної функції</vt:lpstr>
      <vt:lpstr>Презентация PowerPoint</vt:lpstr>
      <vt:lpstr>Презентация PowerPoint</vt:lpstr>
      <vt:lpstr>Презентация PowerPoint</vt:lpstr>
      <vt:lpstr>Презентация PowerPoint</vt:lpstr>
      <vt:lpstr>Приклад. Масиви структур з функціями-членами</vt:lpstr>
      <vt:lpstr>Презентация PowerPoint</vt:lpstr>
      <vt:lpstr>Презентация PowerPoint</vt:lpstr>
      <vt:lpstr>Презентация PowerPoint</vt:lpstr>
      <vt:lpstr>Об’єднання </vt:lpstr>
      <vt:lpstr>Приклад. Використання об’єднання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Tetyana Kovalyuk</cp:lastModifiedBy>
  <cp:revision>401</cp:revision>
  <dcterms:created xsi:type="dcterms:W3CDTF">2010-05-23T14:28:12Z</dcterms:created>
  <dcterms:modified xsi:type="dcterms:W3CDTF">2020-12-03T08:30:10Z</dcterms:modified>
</cp:coreProperties>
</file>