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91"/>
  </p:notesMasterIdLst>
  <p:sldIdLst>
    <p:sldId id="345" r:id="rId2"/>
    <p:sldId id="259" r:id="rId3"/>
    <p:sldId id="260" r:id="rId4"/>
    <p:sldId id="261" r:id="rId5"/>
    <p:sldId id="262" r:id="rId6"/>
    <p:sldId id="256" r:id="rId7"/>
    <p:sldId id="257" r:id="rId8"/>
    <p:sldId id="264" r:id="rId9"/>
    <p:sldId id="271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9" r:id="rId22"/>
    <p:sldId id="279" r:id="rId23"/>
    <p:sldId id="281" r:id="rId24"/>
    <p:sldId id="282" r:id="rId25"/>
    <p:sldId id="280" r:id="rId26"/>
    <p:sldId id="283" r:id="rId27"/>
    <p:sldId id="270" r:id="rId28"/>
    <p:sldId id="302" r:id="rId29"/>
    <p:sldId id="285" r:id="rId30"/>
    <p:sldId id="286" r:id="rId31"/>
    <p:sldId id="284" r:id="rId32"/>
    <p:sldId id="287" r:id="rId33"/>
    <p:sldId id="263" r:id="rId34"/>
    <p:sldId id="288" r:id="rId35"/>
    <p:sldId id="303" r:id="rId36"/>
    <p:sldId id="304" r:id="rId37"/>
    <p:sldId id="306" r:id="rId38"/>
    <p:sldId id="307" r:id="rId39"/>
    <p:sldId id="346" r:id="rId40"/>
    <p:sldId id="347" r:id="rId41"/>
    <p:sldId id="348" r:id="rId42"/>
    <p:sldId id="308" r:id="rId43"/>
    <p:sldId id="305" r:id="rId44"/>
    <p:sldId id="309" r:id="rId45"/>
    <p:sldId id="310" r:id="rId46"/>
    <p:sldId id="312" r:id="rId47"/>
    <p:sldId id="349" r:id="rId48"/>
    <p:sldId id="314" r:id="rId49"/>
    <p:sldId id="322" r:id="rId50"/>
    <p:sldId id="321" r:id="rId51"/>
    <p:sldId id="331" r:id="rId52"/>
    <p:sldId id="315" r:id="rId53"/>
    <p:sldId id="350" r:id="rId54"/>
    <p:sldId id="319" r:id="rId55"/>
    <p:sldId id="316" r:id="rId56"/>
    <p:sldId id="329" r:id="rId57"/>
    <p:sldId id="320" r:id="rId58"/>
    <p:sldId id="326" r:id="rId59"/>
    <p:sldId id="328" r:id="rId60"/>
    <p:sldId id="327" r:id="rId61"/>
    <p:sldId id="317" r:id="rId62"/>
    <p:sldId id="332" r:id="rId63"/>
    <p:sldId id="333" r:id="rId64"/>
    <p:sldId id="336" r:id="rId65"/>
    <p:sldId id="338" r:id="rId66"/>
    <p:sldId id="337" r:id="rId67"/>
    <p:sldId id="339" r:id="rId68"/>
    <p:sldId id="290" r:id="rId69"/>
    <p:sldId id="334" r:id="rId70"/>
    <p:sldId id="291" r:id="rId71"/>
    <p:sldId id="335" r:id="rId72"/>
    <p:sldId id="318" r:id="rId73"/>
    <p:sldId id="292" r:id="rId74"/>
    <p:sldId id="351" r:id="rId75"/>
    <p:sldId id="354" r:id="rId76"/>
    <p:sldId id="356" r:id="rId77"/>
    <p:sldId id="357" r:id="rId78"/>
    <p:sldId id="352" r:id="rId79"/>
    <p:sldId id="359" r:id="rId80"/>
    <p:sldId id="360" r:id="rId81"/>
    <p:sldId id="340" r:id="rId82"/>
    <p:sldId id="341" r:id="rId83"/>
    <p:sldId id="342" r:id="rId84"/>
    <p:sldId id="296" r:id="rId85"/>
    <p:sldId id="343" r:id="rId86"/>
    <p:sldId id="297" r:id="rId87"/>
    <p:sldId id="355" r:id="rId88"/>
    <p:sldId id="299" r:id="rId89"/>
    <p:sldId id="344" r:id="rId9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000099"/>
    <a:srgbClr val="D2FAFE"/>
    <a:srgbClr val="FFFF99"/>
    <a:srgbClr val="CCFFFF"/>
    <a:srgbClr val="990000"/>
    <a:srgbClr val="00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 autoAdjust="0"/>
    <p:restoredTop sz="93322" autoAdjust="0"/>
  </p:normalViewPr>
  <p:slideViewPr>
    <p:cSldViewPr>
      <p:cViewPr varScale="1">
        <p:scale>
          <a:sx n="75" d="100"/>
          <a:sy n="75" d="100"/>
        </p:scale>
        <p:origin x="8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7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138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33CBFF-78A4-4074-818E-16469871E6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0160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4D06A-669A-46DF-A87E-00859F833F34}" type="slidenum">
              <a:rPr lang="ru-RU" altLang="ru-RU"/>
              <a:pPr/>
              <a:t>35</a:t>
            </a:fld>
            <a:endParaRPr lang="ru-RU" altLang="ru-RU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57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F0A561-0F3F-43B3-B266-3C58EEFB2CEE}" type="slidenum">
              <a:rPr lang="ru-RU" altLang="ru-RU"/>
              <a:pPr/>
              <a:t>36</a:t>
            </a:fld>
            <a:endParaRPr lang="ru-RU" altLang="ru-RU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839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35811-D917-4828-ABCB-D6B868A43383}" type="slidenum">
              <a:rPr lang="ru-RU" altLang="ru-RU"/>
              <a:pPr/>
              <a:t>37</a:t>
            </a:fld>
            <a:endParaRPr lang="ru-RU" altLang="ru-RU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760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053E0-9CA2-4A97-9056-69EEE14F10C6}" type="slidenum">
              <a:rPr lang="ru-RU" altLang="ru-RU"/>
              <a:pPr/>
              <a:t>38</a:t>
            </a:fld>
            <a:endParaRPr lang="ru-RU" altLang="ru-RU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45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A431F-BBCA-4F33-95E4-72872CFCC34B}" type="slidenum">
              <a:rPr lang="ru-RU" altLang="ru-RU"/>
              <a:pPr/>
              <a:t>42</a:t>
            </a:fld>
            <a:endParaRPr lang="ru-RU" altLang="ru-RU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633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CBFF-78A4-4074-818E-16469871E601}" type="slidenum">
              <a:rPr lang="ru-RU" altLang="ru-RU" smtClean="0"/>
              <a:pPr/>
              <a:t>47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3721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687270"/>
            <a:ext cx="12192000" cy="58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088556" y="6525349"/>
            <a:ext cx="93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616FDA04-F16B-4005-BA77-CF455FF4A0ED}" type="slidenum">
              <a:rPr lang="ru-RU" sz="160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60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/</a:t>
            </a:r>
            <a:r>
              <a:rPr lang="ru-RU" sz="160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89</a:t>
            </a:r>
            <a:endParaRPr lang="ru-RU" sz="160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11691" y="6550226"/>
            <a:ext cx="662473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788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Т.В. </a:t>
            </a:r>
            <a:r>
              <a:rPr lang="uk-UA" sz="788" dirty="0" err="1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Ковалюк</a:t>
            </a:r>
            <a:r>
              <a:rPr lang="uk-UA" sz="788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. Основи програмування КНУ ім. Т. Шевченка</a:t>
            </a:r>
            <a:endParaRPr lang="ru-RU" sz="788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32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99F6258-5C02-48CB-AFFC-8888E6D24173}" type="datetimeFigureOut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11.11.2020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5E563E6-D636-4699-96F0-972CDB769374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3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hyperlink" Target="examples_semestr1/ex5_1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examples_semestr1/ex5_2.cpp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8.png"/><Relationship Id="rId5" Type="http://schemas.openxmlformats.org/officeDocument/2006/relationships/image" Target="../media/image5.gi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5.gif"/><Relationship Id="rId4" Type="http://schemas.openxmlformats.org/officeDocument/2006/relationships/image" Target="../media/image20.png"/><Relationship Id="rId9" Type="http://schemas.openxmlformats.org/officeDocument/2006/relationships/hyperlink" Target="examples_semestr1/ex5_2.cpp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examples_semestr1/ex5_3.cpp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examples_semestr1/ex5_4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.gi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hyperlink" Target="examples_semestr1/ex5_4.cpp" TargetMode="Externa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6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7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gif"/><Relationship Id="rId5" Type="http://schemas.openxmlformats.org/officeDocument/2006/relationships/image" Target="../media/image28.png"/><Relationship Id="rId4" Type="http://schemas.openxmlformats.org/officeDocument/2006/relationships/hyperlink" Target="example/ex35/ex35.sln" TargetMode="External"/><Relationship Id="rId9" Type="http://schemas.openxmlformats.org/officeDocument/2006/relationships/hyperlink" Target="examples_semestr1/ex5_5.cpp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hyperlink" Target="examples_semestr1/ex5_5.cpp" TargetMode="Externa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hyperlink" Target="examples_semestr1/ex5_5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hyperlink" Target="examples_semestr1/ex5_5.cpp" TargetMode="Externa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examples_semestr1/ex5_5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examples_semestr1/ex5_5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.gi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examples_semestr1/ex5_7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hyperlink" Target="examples_semestr1/ex5_7.cpp" TargetMode="Externa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7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hyperlink" Target="examples_semestr1/ex5_7.cpp" TargetMode="Externa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8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examples_semestr1/ex5_7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.gi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examples_semestr1/ex5_7.cpp" TargetMode="External"/><Relationship Id="rId3" Type="http://schemas.openxmlformats.org/officeDocument/2006/relationships/image" Target="../media/image35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.gif"/><Relationship Id="rId4" Type="http://schemas.openxmlformats.org/officeDocument/2006/relationships/image" Target="../media/image4.png"/><Relationship Id="rId9" Type="http://schemas.openxmlformats.org/officeDocument/2006/relationships/image" Target="../media/image36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hyperlink" Target="examples_semestr1/ex5_7.cpp" TargetMode="Externa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32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hyperlink" Target="examples_semestr1/ex5_7.cpp" TargetMode="Externa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33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95400" y="548680"/>
            <a:ext cx="10657184" cy="22679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51435" tIns="25718" rIns="51435" bIns="2571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7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Основи програмування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7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(С/С++)</a:t>
            </a:r>
            <a:endParaRPr lang="ru-RU" sz="7200" b="1" dirty="0">
              <a:ln w="9525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839416" y="4005064"/>
            <a:ext cx="10657184" cy="25742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2025" b="1" kern="10" dirty="0">
                <a:solidFill>
                  <a:prstClr val="white"/>
                </a:solidFill>
                <a:latin typeface="Calibri"/>
                <a:cs typeface="Times New Roman"/>
              </a:rPr>
              <a:t>Лектор </a:t>
            </a:r>
          </a:p>
          <a:p>
            <a:pPr algn="ctr"/>
            <a:r>
              <a:rPr lang="uk-UA" sz="2025" b="1" kern="10" dirty="0" err="1">
                <a:solidFill>
                  <a:prstClr val="white"/>
                </a:solidFill>
                <a:latin typeface="Calibri"/>
                <a:cs typeface="Times New Roman"/>
              </a:rPr>
              <a:t>к.т.н</a:t>
            </a:r>
            <a:r>
              <a:rPr lang="uk-UA" sz="2025" b="1" kern="10" dirty="0">
                <a:solidFill>
                  <a:prstClr val="white"/>
                </a:solidFill>
                <a:latin typeface="Calibri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2025" b="1" kern="10" dirty="0">
                <a:solidFill>
                  <a:prstClr val="white"/>
                </a:solidFill>
                <a:latin typeface="Calibri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2025" b="1" kern="10" dirty="0" err="1">
                <a:solidFill>
                  <a:prstClr val="white"/>
                </a:solidFill>
                <a:latin typeface="Calibri"/>
                <a:cs typeface="Times New Roman"/>
              </a:rPr>
              <a:t>Ковалюк</a:t>
            </a:r>
            <a:r>
              <a:rPr lang="ru-RU" sz="2025" b="1" kern="10" dirty="0">
                <a:solidFill>
                  <a:prstClr val="white"/>
                </a:solidFill>
                <a:latin typeface="Calibri"/>
                <a:cs typeface="Times New Roman"/>
              </a:rPr>
              <a:t> </a:t>
            </a:r>
            <a:r>
              <a:rPr lang="ru-RU" sz="2025" b="1" kern="10" dirty="0" err="1">
                <a:solidFill>
                  <a:prstClr val="white"/>
                </a:solidFill>
                <a:latin typeface="Calibri"/>
                <a:cs typeface="Times New Roman"/>
              </a:rPr>
              <a:t>Тетяна</a:t>
            </a:r>
            <a:r>
              <a:rPr lang="ru-RU" sz="2025" b="1" kern="10" dirty="0">
                <a:solidFill>
                  <a:prstClr val="white"/>
                </a:solidFill>
                <a:latin typeface="Calibri"/>
                <a:cs typeface="Times New Roman"/>
              </a:rPr>
              <a:t> </a:t>
            </a:r>
            <a:r>
              <a:rPr lang="ru-RU" sz="2025" b="1" kern="10" dirty="0" err="1">
                <a:solidFill>
                  <a:prstClr val="white"/>
                </a:solidFill>
                <a:latin typeface="Calibri"/>
                <a:cs typeface="Times New Roman"/>
              </a:rPr>
              <a:t>Володимирівна</a:t>
            </a:r>
            <a:endParaRPr lang="ru-RU" sz="2025" b="1" kern="10" dirty="0">
              <a:solidFill>
                <a:prstClr val="white"/>
              </a:solidFill>
              <a:latin typeface="Calibri"/>
              <a:cs typeface="Times New Roman"/>
            </a:endParaRPr>
          </a:p>
          <a:p>
            <a:pPr algn="ctr"/>
            <a:r>
              <a:rPr lang="ru-RU" sz="2025" b="1" kern="10" dirty="0" err="1">
                <a:solidFill>
                  <a:prstClr val="white"/>
                </a:solidFill>
                <a:latin typeface="Calibri"/>
                <a:cs typeface="Times New Roman"/>
              </a:rPr>
              <a:t>tkovalyuk</a:t>
            </a:r>
            <a:r>
              <a:rPr lang="ru-RU" sz="2025" b="1" kern="10" dirty="0">
                <a:solidFill>
                  <a:prstClr val="white"/>
                </a:solidFill>
                <a:latin typeface="Calibri"/>
                <a:cs typeface="Times New Roman"/>
              </a:rPr>
              <a:t>@</a:t>
            </a:r>
            <a:r>
              <a:rPr lang="en-US" sz="2025" b="1" kern="10" dirty="0">
                <a:solidFill>
                  <a:prstClr val="white"/>
                </a:solidFill>
                <a:latin typeface="Calibri"/>
                <a:cs typeface="Times New Roman"/>
              </a:rPr>
              <a:t>ukr.net</a:t>
            </a:r>
            <a:endParaRPr lang="ru-RU" sz="2025" b="1" kern="10" dirty="0">
              <a:solidFill>
                <a:prstClr val="white"/>
              </a:solidFill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121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775520" y="2746285"/>
            <a:ext cx="10009111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400" dirty="0"/>
              <a:t>У разі, коли типи змінних, на які посилатимуться  різні покажчики, не однакові, генерується </a:t>
            </a:r>
            <a:r>
              <a:rPr lang="uk-UA" altLang="ru-RU" sz="2400" b="1" dirty="0">
                <a:solidFill>
                  <a:srgbClr val="0000CC"/>
                </a:solidFill>
              </a:rPr>
              <a:t>синтаксична помилка</a:t>
            </a:r>
            <a:r>
              <a:rPr lang="uk-UA" altLang="ru-RU" sz="2400" dirty="0"/>
              <a:t>, наприклад,</a:t>
            </a:r>
          </a:p>
          <a:p>
            <a:r>
              <a:rPr lang="uk-UA" altLang="ru-RU" sz="2400" dirty="0" err="1"/>
              <a:t>еrror</a:t>
            </a:r>
            <a:r>
              <a:rPr lang="uk-UA" altLang="ru-RU" sz="2400" dirty="0"/>
              <a:t> C2440: '=' : </a:t>
            </a:r>
            <a:r>
              <a:rPr lang="uk-UA" altLang="ru-RU" sz="2400" dirty="0" err="1"/>
              <a:t>cannot</a:t>
            </a:r>
            <a:r>
              <a:rPr lang="uk-UA" altLang="ru-RU" sz="2400" dirty="0"/>
              <a:t> </a:t>
            </a:r>
            <a:r>
              <a:rPr lang="uk-UA" altLang="ru-RU" sz="2400" dirty="0" err="1"/>
              <a:t>convert</a:t>
            </a:r>
            <a:r>
              <a:rPr lang="uk-UA" altLang="ru-RU" sz="2400" dirty="0"/>
              <a:t> </a:t>
            </a:r>
            <a:r>
              <a:rPr lang="uk-UA" altLang="ru-RU" sz="2400" dirty="0" err="1"/>
              <a:t>from</a:t>
            </a:r>
            <a:r>
              <a:rPr lang="uk-UA" altLang="ru-RU" sz="2400" dirty="0"/>
              <a:t> '</a:t>
            </a:r>
            <a:r>
              <a:rPr lang="uk-UA" altLang="ru-RU" sz="2400" dirty="0" err="1"/>
              <a:t>float</a:t>
            </a:r>
            <a:r>
              <a:rPr lang="uk-UA" altLang="ru-RU" sz="2400" dirty="0"/>
              <a:t> *' </a:t>
            </a:r>
            <a:r>
              <a:rPr lang="uk-UA" altLang="ru-RU" sz="2400" dirty="0" err="1"/>
              <a:t>to</a:t>
            </a:r>
            <a:r>
              <a:rPr lang="uk-UA" altLang="ru-RU" sz="2400" dirty="0"/>
              <a:t> '</a:t>
            </a:r>
            <a:r>
              <a:rPr lang="uk-UA" altLang="ru-RU" sz="2400" dirty="0" err="1"/>
              <a:t>int</a:t>
            </a:r>
            <a:r>
              <a:rPr lang="uk-UA" altLang="ru-RU" sz="2400" dirty="0"/>
              <a:t> *'.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1775520" y="1379965"/>
            <a:ext cx="10009112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400" dirty="0" smtClean="0"/>
              <a:t>Використання </a:t>
            </a:r>
            <a:r>
              <a:rPr lang="uk-UA" altLang="ru-RU" sz="2400" dirty="0" err="1"/>
              <a:t>неініціалізованого</a:t>
            </a:r>
            <a:r>
              <a:rPr lang="uk-UA" altLang="ru-RU" sz="2400" dirty="0"/>
              <a:t> покажчика приводить до </a:t>
            </a:r>
            <a:r>
              <a:rPr lang="uk-UA" altLang="ru-RU" sz="2400" dirty="0" smtClean="0"/>
              <a:t>синтаксичних </a:t>
            </a:r>
            <a:r>
              <a:rPr lang="uk-UA" altLang="ru-RU" sz="2400" b="1" dirty="0" smtClean="0">
                <a:solidFill>
                  <a:srgbClr val="0000CC"/>
                </a:solidFill>
              </a:rPr>
              <a:t>помилок</a:t>
            </a:r>
            <a:r>
              <a:rPr lang="uk-UA" altLang="ru-RU" sz="2400" dirty="0" smtClean="0"/>
              <a:t>. </a:t>
            </a:r>
            <a:endParaRPr lang="uk-UA" altLang="ru-RU" sz="2400" dirty="0"/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003075"/>
              </p:ext>
            </p:extLst>
          </p:nvPr>
        </p:nvGraphicFramePr>
        <p:xfrm>
          <a:off x="551384" y="1399936"/>
          <a:ext cx="6715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4" name="Точечный рисунок" r:id="rId3" imgW="257007" imgH="276117" progId="Paint.Picture">
                  <p:embed/>
                </p:oleObj>
              </mc:Choice>
              <mc:Fallback>
                <p:oleObj name="Точечный рисунок" r:id="rId3" imgW="257007" imgH="2761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1399936"/>
                        <a:ext cx="6715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415015"/>
              </p:ext>
            </p:extLst>
          </p:nvPr>
        </p:nvGraphicFramePr>
        <p:xfrm>
          <a:off x="571228" y="2808339"/>
          <a:ext cx="6715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5" name="Точечный рисунок" r:id="rId5" imgW="257007" imgH="276117" progId="Paint.Picture">
                  <p:embed/>
                </p:oleObj>
              </mc:Choice>
              <mc:Fallback>
                <p:oleObj name="Точечный рисунок" r:id="rId5" imgW="257007" imgH="27611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28" y="2808339"/>
                        <a:ext cx="6715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0" y="27516"/>
            <a:ext cx="12192000" cy="68474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2352" bIns="38088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Оголошення та ініціалізація змінних посилальних типів 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775520" y="4617948"/>
            <a:ext cx="10009113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400" dirty="0"/>
              <a:t>Константні значення, арифметичні вирази та регістрові змінні не зберігають значення в оперативній пам’яті, тому застосувати до них операцію </a:t>
            </a:r>
            <a:r>
              <a:rPr lang="uk-UA" altLang="ru-RU" sz="2400" dirty="0">
                <a:solidFill>
                  <a:srgbClr val="0000CC"/>
                </a:solidFill>
              </a:rPr>
              <a:t>&amp; неприпустимо</a:t>
            </a:r>
            <a:r>
              <a:rPr lang="uk-UA" altLang="ru-RU" sz="2400" dirty="0"/>
              <a:t>. </a:t>
            </a: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93973"/>
              </p:ext>
            </p:extLst>
          </p:nvPr>
        </p:nvGraphicFramePr>
        <p:xfrm>
          <a:off x="540644" y="4797152"/>
          <a:ext cx="6715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6" name="Точечный рисунок" r:id="rId6" imgW="257007" imgH="276117" progId="Paint.Picture">
                  <p:embed/>
                </p:oleObj>
              </mc:Choice>
              <mc:Fallback>
                <p:oleObj name="Точечный рисунок" r:id="rId6" imgW="257007" imgH="276117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44" y="4797152"/>
                        <a:ext cx="6715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281609" y="940079"/>
            <a:ext cx="11665296" cy="4524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 Основне застосування посилання полягає у передачі аргументів у функцію та повернення значень у програму. </a:t>
            </a:r>
            <a:endParaRPr lang="uk-UA" altLang="ru-RU" sz="2400" dirty="0" smtClean="0"/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uk-UA" altLang="ru-RU" sz="2400" dirty="0"/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 Посилання є </a:t>
            </a:r>
            <a:r>
              <a:rPr lang="uk-UA" altLang="ru-RU" sz="2400" b="1" dirty="0">
                <a:solidFill>
                  <a:srgbClr val="000099"/>
                </a:solidFill>
              </a:rPr>
              <a:t>псевдонімом змінної</a:t>
            </a:r>
            <a:r>
              <a:rPr lang="uk-UA" altLang="ru-RU" sz="2400" dirty="0"/>
              <a:t>, тобто її альтернативним іменем і для нього </a:t>
            </a:r>
            <a:r>
              <a:rPr lang="uk-UA" altLang="ru-RU" sz="2400" dirty="0">
                <a:solidFill>
                  <a:srgbClr val="C00000"/>
                </a:solidFill>
              </a:rPr>
              <a:t>не резервується  місце в оперативній пам’яті</a:t>
            </a:r>
            <a:r>
              <a:rPr lang="uk-UA" altLang="ru-RU" sz="2400" dirty="0"/>
              <a:t>.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uk-UA" altLang="ru-RU" sz="2400" dirty="0"/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 Синтаксис оголошення посилання застосовує символ &amp;, який записують після типу змінної:</a:t>
            </a:r>
            <a:endParaRPr lang="ru-RU" altLang="ru-RU" sz="2400" dirty="0"/>
          </a:p>
          <a:p>
            <a:pPr algn="ctr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b="1" dirty="0">
                <a:solidFill>
                  <a:srgbClr val="0000CC"/>
                </a:solidFill>
              </a:rPr>
              <a:t>&lt;тип&gt;&amp; &lt;</a:t>
            </a:r>
            <a:r>
              <a:rPr lang="uk-UA" altLang="ru-RU" sz="2400" b="1" dirty="0" err="1">
                <a:solidFill>
                  <a:srgbClr val="0000CC"/>
                </a:solidFill>
              </a:rPr>
              <a:t>ідентифікатор_посилання</a:t>
            </a:r>
            <a:r>
              <a:rPr lang="uk-UA" altLang="ru-RU" sz="2400" b="1" dirty="0">
                <a:solidFill>
                  <a:srgbClr val="0000CC"/>
                </a:solidFill>
              </a:rPr>
              <a:t> &gt;;</a:t>
            </a:r>
            <a:r>
              <a:rPr lang="uk-UA" altLang="ru-RU" sz="2400" dirty="0"/>
              <a:t> </a:t>
            </a:r>
          </a:p>
          <a:p>
            <a:pPr algn="ctr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uk-UA" altLang="ru-RU" sz="2400" dirty="0"/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Посилання слід </a:t>
            </a:r>
            <a:r>
              <a:rPr lang="uk-UA" altLang="ru-RU" sz="2400" b="1" dirty="0" err="1">
                <a:solidFill>
                  <a:srgbClr val="C00000"/>
                </a:solidFill>
              </a:rPr>
              <a:t>iнiцiалiзувати</a:t>
            </a:r>
            <a:r>
              <a:rPr lang="uk-UA" altLang="ru-RU" sz="2400" b="1" dirty="0">
                <a:solidFill>
                  <a:srgbClr val="C00000"/>
                </a:solidFill>
              </a:rPr>
              <a:t> ім’ям змінної</a:t>
            </a:r>
            <a:r>
              <a:rPr lang="uk-UA" altLang="ru-RU" sz="2400" dirty="0"/>
              <a:t>. Це здійснюється під час оголошення посилання або виклику функції</a:t>
            </a:r>
            <a:r>
              <a:rPr lang="ru-RU" altLang="ru-RU" sz="2400" dirty="0"/>
              <a:t> </a:t>
            </a:r>
            <a:endParaRPr lang="uk-UA" altLang="ru-RU" sz="24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2855914" y="-30163"/>
            <a:ext cx="6516687" cy="73977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152352" bIns="38088" anchor="ctr">
            <a:spAutoFit/>
          </a:bodyPr>
          <a:lstStyle/>
          <a:p>
            <a:pPr algn="ctr"/>
            <a:r>
              <a:rPr lang="uk-UA" altLang="ru-RU" sz="3600" b="1">
                <a:solidFill>
                  <a:schemeClr val="bg1"/>
                </a:solidFill>
              </a:rPr>
              <a:t>Поняття посилання </a:t>
            </a:r>
            <a:endParaRPr lang="ru-RU" altLang="ru-RU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767408" y="1399732"/>
            <a:ext cx="10657184" cy="2462213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uk-UA" altLang="ru-RU" sz="2400" b="1" dirty="0"/>
              <a:t>Приклад 5.3</a:t>
            </a:r>
          </a:p>
          <a:p>
            <a:pPr>
              <a:spcAft>
                <a:spcPts val="600"/>
              </a:spcAft>
            </a:pPr>
            <a:endParaRPr lang="ru-RU" altLang="ru-RU" sz="2400" dirty="0"/>
          </a:p>
          <a:p>
            <a:pPr>
              <a:spcAft>
                <a:spcPts val="600"/>
              </a:spcAft>
            </a:pPr>
            <a:r>
              <a:rPr lang="uk-UA" altLang="ru-RU" sz="2400" dirty="0" err="1"/>
              <a:t>int</a:t>
            </a:r>
            <a:r>
              <a:rPr lang="uk-UA" altLang="ru-RU" sz="2400" dirty="0"/>
              <a:t> </a:t>
            </a:r>
            <a:r>
              <a:rPr lang="uk-UA" altLang="ru-RU" sz="2400" dirty="0" err="1"/>
              <a:t>variable</a:t>
            </a:r>
            <a:r>
              <a:rPr lang="uk-UA" altLang="ru-RU" sz="2400" dirty="0"/>
              <a:t>=10;           </a:t>
            </a:r>
            <a:r>
              <a:rPr lang="uk-UA" altLang="ru-RU" sz="2400" dirty="0" smtClean="0"/>
              <a:t>      </a:t>
            </a:r>
            <a:r>
              <a:rPr lang="uk-UA" altLang="ru-RU" sz="2400" dirty="0" smtClean="0">
                <a:solidFill>
                  <a:srgbClr val="009900"/>
                </a:solidFill>
              </a:rPr>
              <a:t>//</a:t>
            </a:r>
            <a:r>
              <a:rPr lang="uk-UA" altLang="ru-RU" sz="2400" dirty="0">
                <a:solidFill>
                  <a:srgbClr val="009900"/>
                </a:solidFill>
              </a:rPr>
              <a:t>ініціалізація змінної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 err="1">
                <a:solidFill>
                  <a:srgbClr val="000099"/>
                </a:solidFill>
              </a:rPr>
              <a:t>int</a:t>
            </a:r>
            <a:r>
              <a:rPr lang="uk-UA" altLang="ru-RU" sz="2400" dirty="0">
                <a:solidFill>
                  <a:srgbClr val="000099"/>
                </a:solidFill>
              </a:rPr>
              <a:t>&amp; </a:t>
            </a:r>
            <a:r>
              <a:rPr lang="uk-UA" altLang="ru-RU" sz="2400" dirty="0" err="1">
                <a:solidFill>
                  <a:srgbClr val="000099"/>
                </a:solidFill>
              </a:rPr>
              <a:t>reference</a:t>
            </a:r>
            <a:r>
              <a:rPr lang="uk-UA" altLang="ru-RU" sz="2400" dirty="0">
                <a:solidFill>
                  <a:srgbClr val="000099"/>
                </a:solidFill>
              </a:rPr>
              <a:t> </a:t>
            </a:r>
            <a:r>
              <a:rPr lang="uk-UA" altLang="ru-RU" sz="2400" dirty="0"/>
              <a:t>= </a:t>
            </a:r>
            <a:r>
              <a:rPr lang="uk-UA" altLang="ru-RU" sz="2400" dirty="0" err="1"/>
              <a:t>variable</a:t>
            </a:r>
            <a:r>
              <a:rPr lang="uk-UA" altLang="ru-RU" sz="2400" dirty="0"/>
              <a:t>; </a:t>
            </a:r>
            <a:r>
              <a:rPr lang="uk-UA" altLang="ru-RU" sz="2400" dirty="0">
                <a:solidFill>
                  <a:srgbClr val="009900"/>
                </a:solidFill>
              </a:rPr>
              <a:t>//</a:t>
            </a:r>
            <a:r>
              <a:rPr lang="uk-UA" altLang="ru-RU" sz="2400" dirty="0" err="1">
                <a:solidFill>
                  <a:srgbClr val="009900"/>
                </a:solidFill>
              </a:rPr>
              <a:t>iнiцiалiзацiя</a:t>
            </a:r>
            <a:r>
              <a:rPr lang="uk-UA" altLang="ru-RU" sz="2400" dirty="0">
                <a:solidFill>
                  <a:srgbClr val="009900"/>
                </a:solidFill>
              </a:rPr>
              <a:t> посилання 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en-US" altLang="ru-RU" sz="2400" dirty="0" err="1" smtClean="0">
                <a:solidFill>
                  <a:srgbClr val="C00000"/>
                </a:solidFill>
              </a:rPr>
              <a:t>int</a:t>
            </a:r>
            <a:r>
              <a:rPr lang="en-US" altLang="ru-RU" sz="2400" dirty="0" smtClean="0">
                <a:solidFill>
                  <a:srgbClr val="C00000"/>
                </a:solidFill>
              </a:rPr>
              <a:t> *</a:t>
            </a:r>
            <a:r>
              <a:rPr lang="uk-UA" altLang="ru-RU" sz="2400" dirty="0" err="1" smtClean="0">
                <a:solidFill>
                  <a:srgbClr val="C00000"/>
                </a:solidFill>
              </a:rPr>
              <a:t>pointer</a:t>
            </a:r>
            <a:r>
              <a:rPr lang="uk-UA" altLang="ru-RU" sz="2400" dirty="0" smtClean="0">
                <a:solidFill>
                  <a:srgbClr val="C00000"/>
                </a:solidFill>
              </a:rPr>
              <a:t> </a:t>
            </a:r>
            <a:r>
              <a:rPr lang="uk-UA" altLang="ru-RU" sz="2400" dirty="0">
                <a:solidFill>
                  <a:srgbClr val="C00000"/>
                </a:solidFill>
              </a:rPr>
              <a:t>=&amp;</a:t>
            </a:r>
            <a:r>
              <a:rPr lang="uk-UA" altLang="ru-RU" sz="2400" dirty="0" err="1">
                <a:solidFill>
                  <a:srgbClr val="C00000"/>
                </a:solidFill>
              </a:rPr>
              <a:t>variable</a:t>
            </a:r>
            <a:r>
              <a:rPr lang="uk-UA" altLang="ru-RU" sz="2400" dirty="0">
                <a:solidFill>
                  <a:srgbClr val="C00000"/>
                </a:solidFill>
              </a:rPr>
              <a:t>; </a:t>
            </a:r>
            <a:r>
              <a:rPr lang="en-US" altLang="ru-RU" sz="2400" dirty="0"/>
              <a:t> </a:t>
            </a:r>
            <a:r>
              <a:rPr lang="en-US" altLang="ru-RU" sz="2400" dirty="0" smtClean="0"/>
              <a:t>  </a:t>
            </a:r>
            <a:r>
              <a:rPr lang="uk-UA" altLang="ru-RU" sz="2400" dirty="0" smtClean="0"/>
              <a:t> </a:t>
            </a:r>
            <a:r>
              <a:rPr lang="uk-UA" altLang="ru-RU" sz="2400" dirty="0" smtClean="0">
                <a:solidFill>
                  <a:srgbClr val="009900"/>
                </a:solidFill>
              </a:rPr>
              <a:t>//</a:t>
            </a:r>
            <a:r>
              <a:rPr lang="uk-UA" altLang="ru-RU" sz="2400" dirty="0" err="1">
                <a:solidFill>
                  <a:srgbClr val="009900"/>
                </a:solidFill>
              </a:rPr>
              <a:t>iнiцiалiзацiя</a:t>
            </a:r>
            <a:r>
              <a:rPr lang="uk-UA" altLang="ru-RU" sz="2400" dirty="0">
                <a:solidFill>
                  <a:srgbClr val="009900"/>
                </a:solidFill>
              </a:rPr>
              <a:t> покажчика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 err="1">
                <a:solidFill>
                  <a:srgbClr val="000099"/>
                </a:solidFill>
              </a:rPr>
              <a:t>float</a:t>
            </a:r>
            <a:r>
              <a:rPr lang="uk-UA" altLang="ru-RU" sz="2400" dirty="0">
                <a:solidFill>
                  <a:srgbClr val="000099"/>
                </a:solidFill>
              </a:rPr>
              <a:t>&amp; </a:t>
            </a:r>
            <a:r>
              <a:rPr lang="uk-UA" altLang="ru-RU" sz="2400" dirty="0" err="1">
                <a:solidFill>
                  <a:srgbClr val="000099"/>
                </a:solidFill>
              </a:rPr>
              <a:t>ref</a:t>
            </a:r>
            <a:r>
              <a:rPr lang="uk-UA" altLang="ru-RU" sz="2400" dirty="0">
                <a:solidFill>
                  <a:srgbClr val="000099"/>
                </a:solidFill>
              </a:rPr>
              <a:t> </a:t>
            </a:r>
            <a:r>
              <a:rPr lang="uk-UA" altLang="ru-RU" sz="2400" dirty="0"/>
              <a:t>= </a:t>
            </a:r>
            <a:r>
              <a:rPr lang="uk-UA" altLang="ru-RU" sz="2400" dirty="0" err="1"/>
              <a:t>variable</a:t>
            </a:r>
            <a:r>
              <a:rPr lang="uk-UA" altLang="ru-RU" sz="2400" dirty="0"/>
              <a:t>;     </a:t>
            </a:r>
            <a:r>
              <a:rPr lang="uk-UA" altLang="ru-RU" sz="2400" dirty="0" smtClean="0"/>
              <a:t>    </a:t>
            </a:r>
            <a:r>
              <a:rPr lang="uk-UA" altLang="ru-RU" sz="2400" dirty="0" smtClean="0">
                <a:solidFill>
                  <a:srgbClr val="009900"/>
                </a:solidFill>
              </a:rPr>
              <a:t>//</a:t>
            </a:r>
            <a:r>
              <a:rPr lang="en-US" altLang="ru-RU" sz="2400" dirty="0" smtClean="0">
                <a:solidFill>
                  <a:srgbClr val="009900"/>
                </a:solidFill>
              </a:rPr>
              <a:t>error</a:t>
            </a:r>
            <a:endParaRPr lang="uk-UA" altLang="ru-RU" sz="2400" dirty="0">
              <a:solidFill>
                <a:srgbClr val="009900"/>
              </a:solidFill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2855914" y="-30163"/>
            <a:ext cx="6516687" cy="739776"/>
          </a:xfrm>
          <a:prstGeom prst="rect">
            <a:avLst/>
          </a:prstGeom>
          <a:noFill/>
          <a:ln>
            <a:noFill/>
          </a:ln>
          <a:effectLst>
            <a:outerShdw dist="56796" dir="1593903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152352" bIns="38088" anchor="ctr">
            <a:spAutoFit/>
          </a:bodyPr>
          <a:lstStyle/>
          <a:p>
            <a:pPr algn="ctr"/>
            <a:r>
              <a:rPr lang="uk-UA" altLang="ru-RU" sz="3600" b="1">
                <a:solidFill>
                  <a:schemeClr val="bg1"/>
                </a:solidFill>
              </a:rPr>
              <a:t>Поняття посилання </a:t>
            </a:r>
            <a:endParaRPr lang="ru-RU" altLang="ru-RU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000375" y="0"/>
            <a:ext cx="6351588" cy="641350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Операції над покажчиками 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2135188" y="1284794"/>
            <a:ext cx="7993062" cy="3046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Адресування</a:t>
            </a:r>
            <a:endParaRPr lang="ru-RU" altLang="ru-RU" sz="2400" dirty="0"/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</a:t>
            </a:r>
            <a:r>
              <a:rPr lang="uk-UA" altLang="ru-RU" sz="2400" dirty="0" err="1"/>
              <a:t>Розименування</a:t>
            </a:r>
            <a:r>
              <a:rPr lang="uk-UA" altLang="ru-RU" sz="2400" dirty="0"/>
              <a:t>. </a:t>
            </a:r>
            <a:endParaRPr lang="ru-RU" altLang="ru-RU" sz="2400" dirty="0"/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Операція присвоєння </a:t>
            </a:r>
            <a:endParaRPr lang="ru-RU" altLang="ru-RU" sz="2400" dirty="0"/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Арифметичні операції: </a:t>
            </a:r>
          </a:p>
          <a:p>
            <a:pPr marL="1257300" lvl="2" indent="-342900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/>
              <a:t> </a:t>
            </a:r>
            <a:r>
              <a:rPr lang="uk-UA" altLang="ru-RU" sz="2400" dirty="0" err="1"/>
              <a:t>унарні</a:t>
            </a:r>
            <a:r>
              <a:rPr lang="uk-UA" altLang="ru-RU" sz="2400" dirty="0"/>
              <a:t> операції </a:t>
            </a:r>
            <a:r>
              <a:rPr lang="uk-UA" altLang="ru-RU" sz="2400" dirty="0" err="1"/>
              <a:t>інкремента</a:t>
            </a:r>
            <a:r>
              <a:rPr lang="uk-UA" altLang="ru-RU" sz="2400" dirty="0"/>
              <a:t> та </a:t>
            </a:r>
            <a:r>
              <a:rPr lang="uk-UA" altLang="ru-RU" sz="2400" dirty="0" err="1"/>
              <a:t>декремента</a:t>
            </a:r>
            <a:r>
              <a:rPr lang="uk-UA" altLang="ru-RU" sz="2400" dirty="0"/>
              <a:t>,</a:t>
            </a:r>
          </a:p>
          <a:p>
            <a:pPr marL="1257300" lvl="2" indent="-342900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/>
              <a:t> додавання та віднімання цілого числа, </a:t>
            </a:r>
          </a:p>
          <a:p>
            <a:pPr marL="1257300" lvl="2" indent="-342900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/>
              <a:t> віднімання одного покажчика з іншого.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Порівняння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000375" y="0"/>
            <a:ext cx="6351588" cy="641350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Операції над покажчиками 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747677" y="1916832"/>
            <a:ext cx="8856984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400" dirty="0" err="1"/>
              <a:t>Унарна</a:t>
            </a:r>
            <a:r>
              <a:rPr lang="uk-UA" altLang="ru-RU" sz="2400" dirty="0"/>
              <a:t> операція &amp; повертає адресу свого аргументу.  </a:t>
            </a:r>
            <a:endParaRPr lang="uk-UA" altLang="ru-RU" sz="2400" dirty="0" smtClean="0"/>
          </a:p>
          <a:p>
            <a:r>
              <a:rPr lang="uk-UA" altLang="ru-RU" sz="2400" dirty="0" smtClean="0">
                <a:solidFill>
                  <a:srgbClr val="006600"/>
                </a:solidFill>
              </a:rPr>
              <a:t>Приклад</a:t>
            </a:r>
            <a:r>
              <a:rPr lang="uk-UA" altLang="ru-RU" sz="2400" dirty="0" smtClean="0"/>
              <a:t> </a:t>
            </a:r>
            <a:endParaRPr lang="uk-UA" altLang="ru-RU" sz="2400" dirty="0"/>
          </a:p>
          <a:p>
            <a:pPr algn="ctr"/>
            <a:r>
              <a:rPr lang="uk-UA" altLang="ru-RU" sz="2400" dirty="0" err="1">
                <a:solidFill>
                  <a:srgbClr val="0000CC"/>
                </a:solidFill>
              </a:rPr>
              <a:t>int</a:t>
            </a:r>
            <a:r>
              <a:rPr lang="uk-UA" altLang="ru-RU" sz="2400" dirty="0">
                <a:solidFill>
                  <a:srgbClr val="0000CC"/>
                </a:solidFill>
              </a:rPr>
              <a:t> </a:t>
            </a:r>
            <a:r>
              <a:rPr lang="uk-UA" altLang="ru-RU" sz="2400" dirty="0" err="1">
                <a:solidFill>
                  <a:srgbClr val="0000CC"/>
                </a:solidFill>
              </a:rPr>
              <a:t>ivalue</a:t>
            </a:r>
            <a:r>
              <a:rPr lang="uk-UA" altLang="ru-RU" sz="2400" dirty="0">
                <a:solidFill>
                  <a:srgbClr val="0000CC"/>
                </a:solidFill>
              </a:rPr>
              <a:t>=10; </a:t>
            </a:r>
            <a:br>
              <a:rPr lang="uk-UA" altLang="ru-RU" sz="2400" dirty="0">
                <a:solidFill>
                  <a:srgbClr val="0000CC"/>
                </a:solidFill>
              </a:rPr>
            </a:br>
            <a:r>
              <a:rPr lang="uk-UA" altLang="ru-RU" sz="2400" dirty="0">
                <a:solidFill>
                  <a:srgbClr val="0000CC"/>
                </a:solidFill>
              </a:rPr>
              <a:t>     </a:t>
            </a:r>
            <a:r>
              <a:rPr lang="uk-UA" altLang="ru-RU" sz="2400" dirty="0" err="1">
                <a:solidFill>
                  <a:srgbClr val="0000CC"/>
                </a:solidFill>
              </a:rPr>
              <a:t>int</a:t>
            </a:r>
            <a:r>
              <a:rPr lang="uk-UA" altLang="ru-RU" sz="2400" dirty="0">
                <a:solidFill>
                  <a:srgbClr val="0000CC"/>
                </a:solidFill>
              </a:rPr>
              <a:t>* </a:t>
            </a:r>
            <a:r>
              <a:rPr lang="uk-UA" altLang="ru-RU" sz="2400" dirty="0" err="1">
                <a:solidFill>
                  <a:srgbClr val="0000CC"/>
                </a:solidFill>
              </a:rPr>
              <a:t>iptr</a:t>
            </a:r>
            <a:r>
              <a:rPr lang="uk-UA" altLang="ru-RU" sz="2400" dirty="0">
                <a:solidFill>
                  <a:srgbClr val="0000CC"/>
                </a:solidFill>
              </a:rPr>
              <a:t>=&amp;</a:t>
            </a:r>
            <a:r>
              <a:rPr lang="uk-UA" altLang="ru-RU" sz="2400" dirty="0" err="1">
                <a:solidFill>
                  <a:srgbClr val="0000CC"/>
                </a:solidFill>
              </a:rPr>
              <a:t>ivalue</a:t>
            </a:r>
            <a:r>
              <a:rPr lang="uk-UA" altLang="ru-RU" sz="2400" dirty="0">
                <a:solidFill>
                  <a:srgbClr val="0000CC"/>
                </a:solidFill>
              </a:rPr>
              <a:t>;</a:t>
            </a:r>
            <a:br>
              <a:rPr lang="uk-UA" altLang="ru-RU" sz="2400" dirty="0">
                <a:solidFill>
                  <a:srgbClr val="0000CC"/>
                </a:solidFill>
              </a:rPr>
            </a:br>
            <a:endParaRPr lang="uk-UA" altLang="ru-RU" sz="2400" dirty="0">
              <a:solidFill>
                <a:srgbClr val="0000CC"/>
              </a:solidFill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4511676" y="1125538"/>
            <a:ext cx="338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Адресування змінної</a:t>
            </a:r>
            <a:endParaRPr lang="ru-RU" altLang="ru-RU" sz="2400" b="1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004419"/>
              </p:ext>
            </p:extLst>
          </p:nvPr>
        </p:nvGraphicFramePr>
        <p:xfrm>
          <a:off x="767408" y="4039840"/>
          <a:ext cx="6715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8" name="Точечный рисунок" r:id="rId3" imgW="257007" imgH="276117" progId="Paint.Picture">
                  <p:embed/>
                </p:oleObj>
              </mc:Choice>
              <mc:Fallback>
                <p:oleObj name="Точечный рисунок" r:id="rId3" imgW="257007" imgH="2761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4039840"/>
                        <a:ext cx="6715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063552" y="4005064"/>
            <a:ext cx="8640960" cy="83099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altLang="ru-RU" sz="2400" b="1" dirty="0">
                <a:solidFill>
                  <a:srgbClr val="C00000"/>
                </a:solidFill>
              </a:rPr>
              <a:t>Операція адресації не застосовна до констант, виразів і регістрових змінних.</a:t>
            </a:r>
            <a:endParaRPr lang="ru-RU" altLang="ru-RU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000375" y="0"/>
            <a:ext cx="6351588" cy="641350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Операції над покажчиками 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35360" y="1667437"/>
            <a:ext cx="11665296" cy="39549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Операція </a:t>
            </a:r>
            <a:r>
              <a:rPr lang="uk-UA" altLang="ru-RU" sz="2400" b="1" dirty="0" err="1"/>
              <a:t>розименування</a:t>
            </a:r>
            <a:r>
              <a:rPr lang="uk-UA" altLang="ru-RU" sz="2400" dirty="0"/>
              <a:t> застосовується для </a:t>
            </a:r>
            <a:r>
              <a:rPr lang="uk-UA" altLang="ru-RU" sz="2400" dirty="0">
                <a:solidFill>
                  <a:srgbClr val="C00000"/>
                </a:solidFill>
              </a:rPr>
              <a:t>отримання значення змінної </a:t>
            </a:r>
            <a:r>
              <a:rPr lang="uk-UA" altLang="ru-RU" sz="2400" dirty="0"/>
              <a:t>за її </a:t>
            </a:r>
            <a:r>
              <a:rPr lang="uk-UA" altLang="ru-RU" sz="2400" dirty="0" err="1"/>
              <a:t>адресою</a:t>
            </a:r>
            <a:r>
              <a:rPr lang="uk-UA" altLang="ru-RU" sz="2400" dirty="0"/>
              <a:t>.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Операція позначається символом *, який записують перед іменем покажчика.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Операція * повертає об’єкт, на який вказує покажчик.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uk-UA" altLang="ru-RU" sz="2400" dirty="0">
                <a:solidFill>
                  <a:srgbClr val="006600"/>
                </a:solidFill>
              </a:rPr>
              <a:t>Приклад </a:t>
            </a:r>
          </a:p>
          <a:p>
            <a:pPr lvl="1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en-US" altLang="ru-RU" sz="2400" dirty="0" smtClean="0"/>
              <a:t>float </a:t>
            </a:r>
            <a:r>
              <a:rPr lang="en-US" altLang="ru-RU" sz="2400" dirty="0"/>
              <a:t>*</a:t>
            </a:r>
            <a:r>
              <a:rPr lang="en-US" altLang="ru-RU" sz="2400" dirty="0" err="1"/>
              <a:t>ptr</a:t>
            </a:r>
            <a:r>
              <a:rPr lang="en-US" altLang="ru-RU" sz="2400" dirty="0"/>
              <a:t>, </a:t>
            </a:r>
            <a:r>
              <a:rPr lang="en-US" altLang="ru-RU" sz="2400" dirty="0" err="1"/>
              <a:t>var</a:t>
            </a:r>
            <a:r>
              <a:rPr lang="en-US" altLang="ru-RU" sz="2400" dirty="0"/>
              <a:t>=10;</a:t>
            </a:r>
          </a:p>
          <a:p>
            <a:pPr lvl="1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en-US" altLang="ru-RU" sz="2400" dirty="0" err="1"/>
              <a:t>ptr</a:t>
            </a:r>
            <a:r>
              <a:rPr lang="en-US" altLang="ru-RU" sz="2400" dirty="0"/>
              <a:t>=&amp;</a:t>
            </a:r>
            <a:r>
              <a:rPr lang="en-US" altLang="ru-RU" sz="2400" dirty="0" err="1"/>
              <a:t>var</a:t>
            </a:r>
            <a:r>
              <a:rPr lang="en-US" altLang="ru-RU" sz="2400" dirty="0" smtClean="0"/>
              <a:t>;</a:t>
            </a:r>
            <a:r>
              <a:rPr lang="uk-UA" altLang="ru-RU" sz="2400" dirty="0" smtClean="0"/>
              <a:t> //адресація</a:t>
            </a:r>
            <a:endParaRPr lang="en-US" altLang="ru-RU" sz="2400" dirty="0"/>
          </a:p>
          <a:p>
            <a:pPr lvl="1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en-US" altLang="ru-RU" sz="2400" dirty="0" err="1"/>
              <a:t>var</a:t>
            </a:r>
            <a:r>
              <a:rPr lang="en-US" altLang="ru-RU" sz="2400" dirty="0"/>
              <a:t>=*</a:t>
            </a:r>
            <a:r>
              <a:rPr lang="en-US" altLang="ru-RU" sz="2400" dirty="0" err="1"/>
              <a:t>ptr</a:t>
            </a:r>
            <a:r>
              <a:rPr lang="en-US" altLang="ru-RU" sz="2400" dirty="0" smtClean="0"/>
              <a:t>;</a:t>
            </a:r>
            <a:r>
              <a:rPr lang="uk-UA" altLang="ru-RU" sz="2400" dirty="0" smtClean="0"/>
              <a:t>  //</a:t>
            </a:r>
            <a:r>
              <a:rPr lang="uk-UA" altLang="ru-RU" sz="2400" dirty="0" err="1" smtClean="0"/>
              <a:t>розименування</a:t>
            </a:r>
            <a:endParaRPr lang="en-US" altLang="ru-RU" sz="2400" dirty="0"/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uk-UA" altLang="ru-RU" sz="2400" dirty="0"/>
              <a:t> </a:t>
            </a:r>
            <a:endParaRPr lang="ru-RU" altLang="ru-RU" sz="2400" dirty="0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4151313" y="1125538"/>
            <a:ext cx="424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Розименування покажчика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000375" y="0"/>
            <a:ext cx="6351588" cy="641350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Операції над покажчиками 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623392" y="1891463"/>
            <a:ext cx="11377264" cy="30623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 err="1"/>
              <a:t>Розименований</a:t>
            </a:r>
            <a:r>
              <a:rPr lang="uk-UA" altLang="ru-RU" sz="2400" dirty="0"/>
              <a:t> покажчик можна використовувати в лівій частині оператора присвоєння. </a:t>
            </a:r>
            <a:endParaRPr lang="en-US" altLang="ru-RU" sz="2400" dirty="0"/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Ця операція рівнозначна операції присвоєння значення змінній. </a:t>
            </a:r>
            <a:endParaRPr lang="en-US" altLang="ru-RU" sz="2400" dirty="0"/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uk-UA" altLang="ru-RU" sz="2400" dirty="0">
                <a:solidFill>
                  <a:srgbClr val="006600"/>
                </a:solidFill>
              </a:rPr>
              <a:t>Наприклад, </a:t>
            </a:r>
            <a:endParaRPr lang="en-US" altLang="ru-RU" sz="2400" dirty="0">
              <a:solidFill>
                <a:srgbClr val="006600"/>
              </a:solidFill>
            </a:endParaRPr>
          </a:p>
          <a:p>
            <a:pPr lvl="2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ptr</a:t>
            </a:r>
            <a:r>
              <a:rPr lang="uk-UA" altLang="ru-RU" sz="2400" dirty="0"/>
              <a:t>=&amp;</a:t>
            </a:r>
            <a:r>
              <a:rPr lang="uk-UA" altLang="ru-RU" sz="2400" dirty="0" err="1"/>
              <a:t>var</a:t>
            </a:r>
            <a:r>
              <a:rPr lang="uk-UA" altLang="ru-RU" sz="2400" dirty="0"/>
              <a:t>;</a:t>
            </a:r>
            <a:endParaRPr lang="en-US" altLang="ru-RU" sz="2400" dirty="0"/>
          </a:p>
          <a:p>
            <a:pPr lvl="2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en-US" altLang="ru-RU" sz="2400" dirty="0"/>
              <a:t> </a:t>
            </a:r>
            <a:r>
              <a:rPr lang="uk-UA" altLang="ru-RU" sz="2400" dirty="0"/>
              <a:t>*</a:t>
            </a:r>
            <a:r>
              <a:rPr lang="uk-UA" altLang="ru-RU" sz="2400" dirty="0" err="1"/>
              <a:t>ptr</a:t>
            </a:r>
            <a:r>
              <a:rPr lang="uk-UA" altLang="ru-RU" sz="2400" dirty="0"/>
              <a:t>=5.123, </a:t>
            </a:r>
            <a:endParaRPr lang="en-US" altLang="ru-RU" sz="2400" dirty="0"/>
          </a:p>
          <a:p>
            <a:pPr lvl="2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en-US" altLang="ru-RU" sz="2400" dirty="0"/>
              <a:t>  </a:t>
            </a:r>
            <a:r>
              <a:rPr lang="uk-UA" altLang="ru-RU" sz="2400" dirty="0" err="1"/>
              <a:t>var</a:t>
            </a:r>
            <a:r>
              <a:rPr lang="uk-UA" altLang="ru-RU" sz="2400" dirty="0"/>
              <a:t>=5.123. </a:t>
            </a:r>
            <a:endParaRPr lang="ru-RU" altLang="ru-RU" sz="2400" dirty="0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4151313" y="1125538"/>
            <a:ext cx="424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Розименування покажчика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000375" y="0"/>
            <a:ext cx="6351588" cy="641350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Операції над покажчиками 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055440" y="1439675"/>
            <a:ext cx="11017224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Clr>
                <a:srgbClr val="0000CC"/>
              </a:buClr>
            </a:pPr>
            <a:r>
              <a:rPr lang="uk-UA" altLang="ru-RU" sz="2400" dirty="0"/>
              <a:t>Під час введення даних </a:t>
            </a:r>
            <a:r>
              <a:rPr lang="uk-UA" altLang="ru-RU" sz="2400" b="1" dirty="0" err="1"/>
              <a:t>розименований</a:t>
            </a:r>
            <a:r>
              <a:rPr lang="uk-UA" altLang="ru-RU" sz="2400" dirty="0"/>
              <a:t> покажчик можна використовувати для зберігання вхідних значень</a:t>
            </a:r>
            <a:r>
              <a:rPr lang="uk-UA" altLang="ru-RU" sz="2400" dirty="0" smtClean="0"/>
              <a:t>,</a:t>
            </a:r>
          </a:p>
          <a:p>
            <a:pPr>
              <a:buClr>
                <a:srgbClr val="0000CC"/>
              </a:buClr>
            </a:pPr>
            <a:r>
              <a:rPr lang="uk-UA" altLang="ru-RU" sz="2400" dirty="0" smtClean="0"/>
              <a:t> </a:t>
            </a:r>
            <a:r>
              <a:rPr lang="uk-UA" altLang="ru-RU" sz="2400" dirty="0">
                <a:solidFill>
                  <a:srgbClr val="006600"/>
                </a:solidFill>
              </a:rPr>
              <a:t>наприклад, </a:t>
            </a:r>
          </a:p>
          <a:p>
            <a:pPr>
              <a:buClr>
                <a:srgbClr val="0000CC"/>
              </a:buClr>
            </a:pPr>
            <a:r>
              <a:rPr lang="uk-UA" altLang="ru-RU" sz="2400" dirty="0">
                <a:solidFill>
                  <a:srgbClr val="006600"/>
                </a:solidFill>
              </a:rPr>
              <a:t> </a:t>
            </a:r>
            <a:r>
              <a:rPr lang="uk-UA" altLang="ru-RU" sz="2400" dirty="0" smtClean="0">
                <a:solidFill>
                  <a:srgbClr val="006600"/>
                </a:solidFill>
              </a:rPr>
              <a:t>    </a:t>
            </a:r>
            <a:r>
              <a:rPr lang="en-US" altLang="ru-RU" sz="2400" dirty="0" smtClean="0"/>
              <a:t>float </a:t>
            </a:r>
            <a:r>
              <a:rPr lang="en-US" altLang="ru-RU" sz="2400" dirty="0"/>
              <a:t>*</a:t>
            </a:r>
            <a:r>
              <a:rPr lang="en-US" altLang="ru-RU" sz="2400" dirty="0" err="1"/>
              <a:t>ptr</a:t>
            </a:r>
            <a:r>
              <a:rPr lang="en-US" altLang="ru-RU" sz="2400" dirty="0"/>
              <a:t>, </a:t>
            </a:r>
            <a:r>
              <a:rPr lang="en-US" altLang="ru-RU" sz="2400" dirty="0" err="1"/>
              <a:t>var</a:t>
            </a:r>
            <a:r>
              <a:rPr lang="en-US" altLang="ru-RU" sz="2400" dirty="0"/>
              <a:t>=10;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en-US" altLang="ru-RU" sz="2400" dirty="0" err="1"/>
              <a:t>ptr</a:t>
            </a:r>
            <a:r>
              <a:rPr lang="en-US" altLang="ru-RU" sz="2400" dirty="0"/>
              <a:t>=&amp;</a:t>
            </a:r>
            <a:r>
              <a:rPr lang="en-US" altLang="ru-RU" sz="2400" dirty="0" err="1"/>
              <a:t>var</a:t>
            </a:r>
            <a:r>
              <a:rPr lang="en-US" altLang="ru-RU" sz="2400" dirty="0"/>
              <a:t>;</a:t>
            </a:r>
            <a:r>
              <a:rPr lang="uk-UA" altLang="ru-RU" sz="2400" dirty="0"/>
              <a:t> </a:t>
            </a:r>
            <a:r>
              <a:rPr lang="uk-UA" altLang="ru-RU" sz="2400" dirty="0">
                <a:solidFill>
                  <a:srgbClr val="009900"/>
                </a:solidFill>
              </a:rPr>
              <a:t>//адресація</a:t>
            </a:r>
            <a:endParaRPr lang="en-US" altLang="ru-RU" sz="2400" dirty="0">
              <a:solidFill>
                <a:srgbClr val="009900"/>
              </a:solidFill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uk-UA" altLang="ru-RU" sz="2400" dirty="0" smtClean="0">
                <a:solidFill>
                  <a:srgbClr val="0000CC"/>
                </a:solidFill>
              </a:rPr>
              <a:t>      </a:t>
            </a:r>
            <a:r>
              <a:rPr lang="uk-UA" altLang="ru-RU" sz="2400" dirty="0" err="1" smtClean="0">
                <a:solidFill>
                  <a:srgbClr val="0000CC"/>
                </a:solidFill>
              </a:rPr>
              <a:t>cin</a:t>
            </a:r>
            <a:r>
              <a:rPr lang="uk-UA" altLang="ru-RU" sz="2400" dirty="0">
                <a:solidFill>
                  <a:srgbClr val="0000CC"/>
                </a:solidFill>
              </a:rPr>
              <a:t>&gt;&gt;*</a:t>
            </a:r>
            <a:r>
              <a:rPr lang="uk-UA" altLang="ru-RU" sz="2400" dirty="0" err="1">
                <a:solidFill>
                  <a:srgbClr val="0000CC"/>
                </a:solidFill>
              </a:rPr>
              <a:t>ptr</a:t>
            </a:r>
            <a:r>
              <a:rPr lang="en-US" altLang="ru-RU" sz="2400" dirty="0">
                <a:solidFill>
                  <a:srgbClr val="0000CC"/>
                </a:solidFill>
              </a:rPr>
              <a:t>;</a:t>
            </a:r>
            <a:r>
              <a:rPr lang="uk-UA" altLang="ru-RU" sz="2400" dirty="0">
                <a:solidFill>
                  <a:srgbClr val="006600"/>
                </a:solidFill>
              </a:rPr>
              <a:t> </a:t>
            </a:r>
            <a:r>
              <a:rPr lang="en-US" altLang="ru-RU" sz="2400" dirty="0" smtClean="0">
                <a:solidFill>
                  <a:srgbClr val="006600"/>
                </a:solidFill>
              </a:rPr>
              <a:t>/</a:t>
            </a:r>
            <a:r>
              <a:rPr lang="uk-UA" altLang="ru-RU" sz="2400" dirty="0" smtClean="0">
                <a:solidFill>
                  <a:srgbClr val="006600"/>
                </a:solidFill>
              </a:rPr>
              <a:t>*що </a:t>
            </a:r>
            <a:r>
              <a:rPr lang="uk-UA" altLang="ru-RU" sz="2400" dirty="0">
                <a:solidFill>
                  <a:srgbClr val="006600"/>
                </a:solidFill>
              </a:rPr>
              <a:t>рівнозначно оператору </a:t>
            </a:r>
            <a:r>
              <a:rPr lang="uk-UA" altLang="ru-RU" sz="2400" dirty="0" smtClean="0">
                <a:solidFill>
                  <a:srgbClr val="006600"/>
                </a:solidFill>
              </a:rPr>
              <a:t>*/</a:t>
            </a:r>
            <a:r>
              <a:rPr lang="en-US" altLang="ru-RU" sz="2400" dirty="0" smtClean="0">
                <a:solidFill>
                  <a:srgbClr val="006600"/>
                </a:solidFill>
              </a:rPr>
              <a:t>  </a:t>
            </a:r>
            <a:r>
              <a:rPr lang="uk-UA" altLang="ru-RU" sz="2400" dirty="0" err="1">
                <a:solidFill>
                  <a:srgbClr val="0000CC"/>
                </a:solidFill>
              </a:rPr>
              <a:t>cin</a:t>
            </a:r>
            <a:r>
              <a:rPr lang="uk-UA" altLang="ru-RU" sz="2400" dirty="0">
                <a:solidFill>
                  <a:srgbClr val="0000CC"/>
                </a:solidFill>
              </a:rPr>
              <a:t>&gt;&gt;</a:t>
            </a:r>
            <a:r>
              <a:rPr lang="uk-UA" altLang="ru-RU" sz="2400" dirty="0" err="1">
                <a:solidFill>
                  <a:srgbClr val="0000CC"/>
                </a:solidFill>
              </a:rPr>
              <a:t>var</a:t>
            </a:r>
            <a:r>
              <a:rPr lang="en-US" altLang="ru-RU" sz="2400" dirty="0">
                <a:solidFill>
                  <a:srgbClr val="0000CC"/>
                </a:solidFill>
              </a:rPr>
              <a:t>;</a:t>
            </a:r>
            <a:endParaRPr lang="uk-UA" altLang="ru-RU" sz="2400" dirty="0">
              <a:solidFill>
                <a:srgbClr val="0000CC"/>
              </a:solidFill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351584" y="4546324"/>
            <a:ext cx="9217024" cy="1200329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400" dirty="0" err="1"/>
              <a:t>Розименування</a:t>
            </a:r>
            <a:r>
              <a:rPr lang="uk-UA" altLang="ru-RU" sz="2400" dirty="0"/>
              <a:t> </a:t>
            </a:r>
            <a:r>
              <a:rPr lang="uk-UA" altLang="ru-RU" sz="2400" dirty="0" err="1"/>
              <a:t>неініцілізованого</a:t>
            </a:r>
            <a:r>
              <a:rPr lang="uk-UA" altLang="ru-RU" sz="2400" dirty="0"/>
              <a:t> покажчика, або покажчика із значенням 0 (NULL) є </a:t>
            </a:r>
            <a:r>
              <a:rPr lang="uk-UA" altLang="ru-RU" sz="2400" b="1" dirty="0">
                <a:solidFill>
                  <a:srgbClr val="FF0000"/>
                </a:solidFill>
              </a:rPr>
              <a:t>невиправною помилкою часу виконання</a:t>
            </a:r>
            <a:r>
              <a:rPr lang="en-US" altLang="ru-RU" sz="2400" b="1" dirty="0">
                <a:solidFill>
                  <a:srgbClr val="FF0000"/>
                </a:solidFill>
              </a:rPr>
              <a:t> (fatal error)</a:t>
            </a:r>
            <a:r>
              <a:rPr lang="uk-UA" altLang="ru-RU" sz="2400" b="1" dirty="0"/>
              <a:t>.    </a:t>
            </a:r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057484"/>
              </p:ext>
            </p:extLst>
          </p:nvPr>
        </p:nvGraphicFramePr>
        <p:xfrm>
          <a:off x="1069976" y="4786125"/>
          <a:ext cx="671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8" name="Точечный рисунок" r:id="rId3" imgW="257007" imgH="276117" progId="Paint.Picture">
                  <p:embed/>
                </p:oleObj>
              </mc:Choice>
              <mc:Fallback>
                <p:oleObj name="Точечный рисунок" r:id="rId3" imgW="257007" imgH="27611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6" y="4786125"/>
                        <a:ext cx="6715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3791744" y="872326"/>
            <a:ext cx="424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 dirty="0" err="1"/>
              <a:t>Розименування</a:t>
            </a:r>
            <a:r>
              <a:rPr lang="uk-UA" altLang="ru-RU" sz="2400" b="1" dirty="0"/>
              <a:t> покажчика</a:t>
            </a:r>
            <a:endParaRPr lang="ru-RU" altLang="ru-RU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000375" y="0"/>
            <a:ext cx="6351588" cy="641350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Операції над покажчиками 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91344" y="1784212"/>
            <a:ext cx="11593288" cy="3508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Операція </a:t>
            </a:r>
            <a:r>
              <a:rPr lang="uk-UA" altLang="ru-RU" sz="2400" b="1" i="1" dirty="0"/>
              <a:t>присвоєння</a:t>
            </a:r>
            <a:r>
              <a:rPr lang="uk-UA" altLang="ru-RU" sz="2400" dirty="0"/>
              <a:t> використовується для надання значення покажчику. </a:t>
            </a:r>
            <a:endParaRPr lang="en-US" altLang="ru-RU" sz="2400" dirty="0"/>
          </a:p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Покажчику можна присвоїти значення іншого покажчика, якщо вони посилаються на один і той самий тип.</a:t>
            </a:r>
            <a:endParaRPr lang="en-US" altLang="ru-RU" sz="2400" dirty="0"/>
          </a:p>
          <a:p>
            <a:pPr algn="just">
              <a:spcAft>
                <a:spcPts val="600"/>
              </a:spcAft>
              <a:buClr>
                <a:srgbClr val="0000CC"/>
              </a:buClr>
            </a:pPr>
            <a:r>
              <a:rPr lang="uk-UA" altLang="ru-RU" sz="2400" b="1" dirty="0">
                <a:solidFill>
                  <a:srgbClr val="0000CC"/>
                </a:solidFill>
              </a:rPr>
              <a:t>                  </a:t>
            </a:r>
            <a:r>
              <a:rPr lang="uk-UA" altLang="ru-RU" sz="2400" b="1" dirty="0" err="1">
                <a:solidFill>
                  <a:srgbClr val="0000CC"/>
                </a:solidFill>
              </a:rPr>
              <a:t>int</a:t>
            </a:r>
            <a:r>
              <a:rPr lang="uk-UA" altLang="ru-RU" sz="2400" b="1" dirty="0">
                <a:solidFill>
                  <a:srgbClr val="0000CC"/>
                </a:solidFill>
              </a:rPr>
              <a:t>* p1, *p2</a:t>
            </a:r>
            <a:r>
              <a:rPr lang="en-US" altLang="ru-RU" sz="2400" b="1" dirty="0">
                <a:solidFill>
                  <a:srgbClr val="0000CC"/>
                </a:solidFill>
              </a:rPr>
              <a:t>;</a:t>
            </a:r>
            <a:r>
              <a:rPr lang="uk-UA" altLang="ru-RU" sz="2400" b="1" dirty="0">
                <a:solidFill>
                  <a:srgbClr val="0000CC"/>
                </a:solidFill>
              </a:rPr>
              <a:t> </a:t>
            </a:r>
            <a:endParaRPr lang="en-US" altLang="ru-RU" sz="2400" b="1" dirty="0">
              <a:solidFill>
                <a:srgbClr val="0000CC"/>
              </a:solidFill>
            </a:endParaRPr>
          </a:p>
          <a:p>
            <a:pPr algn="just">
              <a:spcAft>
                <a:spcPts val="600"/>
              </a:spcAft>
              <a:buClr>
                <a:srgbClr val="0000CC"/>
              </a:buClr>
            </a:pPr>
            <a:r>
              <a:rPr lang="uk-UA" altLang="ru-RU" sz="2400" b="1" dirty="0">
                <a:solidFill>
                  <a:srgbClr val="0000CC"/>
                </a:solidFill>
              </a:rPr>
              <a:t>                  p1=p2</a:t>
            </a:r>
            <a:r>
              <a:rPr lang="en-US" altLang="ru-RU" sz="2400" b="1" dirty="0">
                <a:solidFill>
                  <a:srgbClr val="0000CC"/>
                </a:solidFill>
              </a:rPr>
              <a:t>;</a:t>
            </a:r>
          </a:p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У разі різних типів покажчиків використовують операцію приведення типів </a:t>
            </a:r>
          </a:p>
          <a:p>
            <a:pPr algn="just">
              <a:spcAft>
                <a:spcPts val="600"/>
              </a:spcAft>
              <a:buClr>
                <a:srgbClr val="0000CC"/>
              </a:buClr>
            </a:pPr>
            <a:r>
              <a:rPr lang="uk-UA" altLang="ru-RU" sz="2400" b="1" dirty="0">
                <a:solidFill>
                  <a:srgbClr val="0000CC"/>
                </a:solidFill>
              </a:rPr>
              <a:t>                 </a:t>
            </a:r>
            <a:r>
              <a:rPr lang="uk-UA" altLang="ru-RU" sz="2400" b="1" dirty="0" err="1">
                <a:solidFill>
                  <a:srgbClr val="0000CC"/>
                </a:solidFill>
              </a:rPr>
              <a:t>float</a:t>
            </a:r>
            <a:r>
              <a:rPr lang="uk-UA" altLang="ru-RU" sz="2400" b="1" dirty="0">
                <a:solidFill>
                  <a:srgbClr val="0000CC"/>
                </a:solidFill>
              </a:rPr>
              <a:t>* p3=&amp;</a:t>
            </a:r>
            <a:r>
              <a:rPr lang="uk-UA" altLang="ru-RU" sz="2400" b="1" dirty="0" err="1">
                <a:solidFill>
                  <a:srgbClr val="0000CC"/>
                </a:solidFill>
              </a:rPr>
              <a:t>var</a:t>
            </a:r>
            <a:r>
              <a:rPr lang="en-US" altLang="ru-RU" sz="2400" b="1" dirty="0">
                <a:solidFill>
                  <a:srgbClr val="0000CC"/>
                </a:solidFill>
              </a:rPr>
              <a:t>;</a:t>
            </a:r>
            <a:r>
              <a:rPr lang="uk-UA" altLang="ru-RU" sz="2400" dirty="0">
                <a:solidFill>
                  <a:srgbClr val="0000CC"/>
                </a:solidFill>
              </a:rPr>
              <a:t> </a:t>
            </a:r>
            <a:endParaRPr lang="en-US" altLang="ru-RU" sz="2400" dirty="0">
              <a:solidFill>
                <a:srgbClr val="0000CC"/>
              </a:solidFill>
            </a:endParaRPr>
          </a:p>
          <a:p>
            <a:pPr algn="just">
              <a:spcAft>
                <a:spcPts val="600"/>
              </a:spcAft>
              <a:buClr>
                <a:srgbClr val="0000CC"/>
              </a:buClr>
            </a:pPr>
            <a:r>
              <a:rPr lang="uk-UA" altLang="ru-RU" sz="2400" b="1" dirty="0">
                <a:solidFill>
                  <a:srgbClr val="0000CC"/>
                </a:solidFill>
              </a:rPr>
              <a:t>                 p1=(</a:t>
            </a:r>
            <a:r>
              <a:rPr lang="uk-UA" altLang="ru-RU" sz="2400" b="1" dirty="0" err="1">
                <a:solidFill>
                  <a:srgbClr val="0000CC"/>
                </a:solidFill>
              </a:rPr>
              <a:t>int</a:t>
            </a:r>
            <a:r>
              <a:rPr lang="uk-UA" altLang="ru-RU" sz="2400" b="1" dirty="0">
                <a:solidFill>
                  <a:srgbClr val="0000CC"/>
                </a:solidFill>
              </a:rPr>
              <a:t>*)p3</a:t>
            </a:r>
            <a:r>
              <a:rPr lang="en-US" altLang="ru-RU" sz="2400" b="1" dirty="0">
                <a:solidFill>
                  <a:srgbClr val="0000CC"/>
                </a:solidFill>
              </a:rPr>
              <a:t>;</a:t>
            </a:r>
            <a:r>
              <a:rPr lang="uk-UA" altLang="ru-RU" sz="2400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4079876" y="981075"/>
            <a:ext cx="519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Присвоєння значення покажчику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3000375" y="0"/>
            <a:ext cx="6351588" cy="641350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Операції над покажчиками 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479376" y="1788071"/>
            <a:ext cx="11233248" cy="4154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400" dirty="0"/>
              <a:t>Операції </a:t>
            </a:r>
            <a:r>
              <a:rPr lang="uk-UA" altLang="ru-RU" sz="2400" b="1" dirty="0" err="1"/>
              <a:t>інкремента</a:t>
            </a:r>
            <a:r>
              <a:rPr lang="uk-UA" altLang="ru-RU" sz="2400" b="1" dirty="0"/>
              <a:t> та </a:t>
            </a:r>
            <a:r>
              <a:rPr lang="uk-UA" altLang="ru-RU" sz="2400" b="1" dirty="0" err="1"/>
              <a:t>декремента</a:t>
            </a:r>
            <a:r>
              <a:rPr lang="uk-UA" altLang="ru-RU" sz="2400" dirty="0"/>
              <a:t> модифікують значення </a:t>
            </a:r>
            <a:r>
              <a:rPr lang="uk-UA" altLang="ru-RU" sz="2400" dirty="0" err="1"/>
              <a:t>операнда</a:t>
            </a:r>
            <a:r>
              <a:rPr lang="uk-UA" altLang="ru-RU" sz="2400" dirty="0"/>
              <a:t>-покажчика на число, яке дорівнює розміру об’єкта, на який посилається покажчик. </a:t>
            </a:r>
          </a:p>
          <a:p>
            <a:endParaRPr lang="uk-UA" altLang="ru-RU" sz="2400" dirty="0"/>
          </a:p>
          <a:p>
            <a:r>
              <a:rPr lang="uk-UA" altLang="ru-RU" sz="2400" dirty="0">
                <a:solidFill>
                  <a:srgbClr val="009900"/>
                </a:solidFill>
              </a:rPr>
              <a:t>Наприклад</a:t>
            </a:r>
            <a:r>
              <a:rPr lang="uk-UA" altLang="ru-RU" sz="2400" dirty="0">
                <a:solidFill>
                  <a:srgbClr val="0000CC"/>
                </a:solidFill>
              </a:rPr>
              <a:t>, </a:t>
            </a:r>
          </a:p>
          <a:p>
            <a:r>
              <a:rPr lang="uk-UA" altLang="ru-RU" sz="2400" dirty="0">
                <a:solidFill>
                  <a:srgbClr val="0000CC"/>
                </a:solidFill>
              </a:rPr>
              <a:t>                          </a:t>
            </a:r>
            <a:r>
              <a:rPr lang="uk-UA" altLang="ru-RU" sz="2400" dirty="0" err="1">
                <a:solidFill>
                  <a:srgbClr val="0000CC"/>
                </a:solidFill>
              </a:rPr>
              <a:t>int</a:t>
            </a:r>
            <a:r>
              <a:rPr lang="uk-UA" altLang="ru-RU" sz="2400" dirty="0">
                <a:solidFill>
                  <a:srgbClr val="0000CC"/>
                </a:solidFill>
              </a:rPr>
              <a:t>* </a:t>
            </a:r>
            <a:r>
              <a:rPr lang="uk-UA" altLang="ru-RU" sz="2400" dirty="0" err="1">
                <a:solidFill>
                  <a:srgbClr val="0000CC"/>
                </a:solidFill>
              </a:rPr>
              <a:t>ptr</a:t>
            </a:r>
            <a:r>
              <a:rPr lang="uk-UA" altLang="ru-RU" sz="2400" dirty="0">
                <a:solidFill>
                  <a:srgbClr val="0000CC"/>
                </a:solidFill>
              </a:rPr>
              <a:t>= 0x0012fe60</a:t>
            </a:r>
            <a:r>
              <a:rPr lang="en-US" altLang="ru-RU" sz="2400" dirty="0">
                <a:solidFill>
                  <a:srgbClr val="0000CC"/>
                </a:solidFill>
              </a:rPr>
              <a:t>;</a:t>
            </a:r>
            <a:r>
              <a:rPr lang="uk-UA" altLang="ru-RU" sz="2400" dirty="0">
                <a:solidFill>
                  <a:srgbClr val="0000CC"/>
                </a:solidFill>
              </a:rPr>
              <a:t>                </a:t>
            </a:r>
            <a:endParaRPr lang="en-US" altLang="ru-RU" sz="2400" dirty="0">
              <a:solidFill>
                <a:srgbClr val="0000CC"/>
              </a:solidFill>
            </a:endParaRPr>
          </a:p>
          <a:p>
            <a:r>
              <a:rPr lang="uk-UA" altLang="ru-RU" sz="2400" dirty="0">
                <a:solidFill>
                  <a:srgbClr val="0000CC"/>
                </a:solidFill>
              </a:rPr>
              <a:t>                          </a:t>
            </a:r>
            <a:r>
              <a:rPr lang="uk-UA" altLang="ru-RU" sz="2400" dirty="0" err="1">
                <a:solidFill>
                  <a:srgbClr val="0000CC"/>
                </a:solidFill>
              </a:rPr>
              <a:t>ptr</a:t>
            </a:r>
            <a:r>
              <a:rPr lang="uk-UA" altLang="ru-RU" sz="2400" dirty="0">
                <a:solidFill>
                  <a:srgbClr val="0000CC"/>
                </a:solidFill>
              </a:rPr>
              <a:t>++</a:t>
            </a:r>
            <a:r>
              <a:rPr lang="en-US" altLang="ru-RU" sz="2400" dirty="0">
                <a:solidFill>
                  <a:srgbClr val="0000CC"/>
                </a:solidFill>
              </a:rPr>
              <a:t>; </a:t>
            </a:r>
            <a:r>
              <a:rPr lang="uk-UA" altLang="ru-RU" sz="2400" dirty="0">
                <a:solidFill>
                  <a:srgbClr val="0000CC"/>
                </a:solidFill>
              </a:rPr>
              <a:t>                         </a:t>
            </a:r>
            <a:r>
              <a:rPr lang="en-US" altLang="ru-RU" sz="2400" dirty="0">
                <a:solidFill>
                  <a:srgbClr val="006600"/>
                </a:solidFill>
              </a:rPr>
              <a:t>// </a:t>
            </a:r>
            <a:r>
              <a:rPr lang="uk-UA" altLang="ru-RU" sz="2400" dirty="0">
                <a:solidFill>
                  <a:srgbClr val="006600"/>
                </a:solidFill>
              </a:rPr>
              <a:t>0x0012fe64</a:t>
            </a:r>
            <a:endParaRPr lang="en-US" altLang="ru-RU" sz="2400" dirty="0">
              <a:solidFill>
                <a:srgbClr val="006600"/>
              </a:solidFill>
            </a:endParaRPr>
          </a:p>
          <a:p>
            <a:r>
              <a:rPr lang="uk-UA" altLang="ru-RU" sz="2400" dirty="0"/>
              <a:t>Результатом операції стане адреса, яка на 4 байти більше попередньої.</a:t>
            </a:r>
          </a:p>
          <a:p>
            <a:r>
              <a:rPr lang="uk-UA" altLang="ru-RU" sz="2400" dirty="0"/>
              <a:t> </a:t>
            </a:r>
          </a:p>
          <a:p>
            <a:r>
              <a:rPr lang="uk-UA" altLang="ru-RU" sz="2400" dirty="0"/>
              <a:t>Аналогічно виконується операція </a:t>
            </a:r>
            <a:r>
              <a:rPr lang="uk-UA" altLang="ru-RU" sz="2400" dirty="0" err="1"/>
              <a:t>декремента</a:t>
            </a:r>
            <a:r>
              <a:rPr lang="uk-UA" altLang="ru-RU" sz="2400" dirty="0"/>
              <a:t>.</a:t>
            </a:r>
          </a:p>
          <a:p>
            <a:endParaRPr lang="uk-UA" altLang="ru-RU" sz="2400" dirty="0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3359150" y="1052513"/>
            <a:ext cx="545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Інкремент та декремент покажчика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WordArt 3"/>
          <p:cNvSpPr>
            <a:spLocks noChangeArrowheads="1" noChangeShapeType="1" noTextEdit="1"/>
          </p:cNvSpPr>
          <p:nvPr/>
        </p:nvSpPr>
        <p:spPr bwMode="auto">
          <a:xfrm>
            <a:off x="2135189" y="1125538"/>
            <a:ext cx="8137525" cy="3092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45791" dir="2021404" algn="ctr" rotWithShape="0">
                    <a:srgbClr val="FFFF00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Розділ</a:t>
            </a:r>
            <a:r>
              <a:rPr lang="ru-RU" sz="3600" kern="10" dirty="0">
                <a:solidFill>
                  <a:schemeClr val="bg1"/>
                </a:solidFill>
                <a:effectLst>
                  <a:outerShdw dist="45791" dir="2021404" algn="ctr" rotWithShape="0">
                    <a:srgbClr val="FFFF00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45791" dir="2021404" algn="ctr" rotWithShape="0">
                    <a:srgbClr val="FFFF00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Покажчики</a:t>
            </a:r>
            <a:r>
              <a:rPr lang="ru-RU" sz="3600" kern="10" dirty="0">
                <a:solidFill>
                  <a:schemeClr val="bg1"/>
                </a:solidFill>
                <a:effectLst>
                  <a:outerShdw dist="45791" dir="2021404" algn="ctr" rotWithShape="0">
                    <a:srgbClr val="FFFF00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3600" kern="10" dirty="0" err="1">
                <a:solidFill>
                  <a:schemeClr val="bg1"/>
                </a:solidFill>
                <a:effectLst>
                  <a:outerShdw dist="45791" dir="2021404" algn="ctr" rotWithShape="0">
                    <a:srgbClr val="FFFF00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endParaRPr lang="ru-RU" sz="3600" kern="10" dirty="0">
              <a:solidFill>
                <a:schemeClr val="bg1"/>
              </a:solidFill>
              <a:effectLst>
                <a:outerShdw dist="45791" dir="2021404" algn="ctr" rotWithShape="0">
                  <a:srgbClr val="FFFF00">
                    <a:alpha val="8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000375" y="0"/>
            <a:ext cx="6351588" cy="641350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Операції над покажчиками 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35360" y="1430580"/>
            <a:ext cx="11449272" cy="48320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200" dirty="0"/>
              <a:t>Коли до покажчика </a:t>
            </a:r>
            <a:r>
              <a:rPr lang="uk-UA" altLang="ru-RU" sz="2200" b="1" dirty="0"/>
              <a:t>додається або віднімається  ціле число</a:t>
            </a:r>
            <a:r>
              <a:rPr lang="uk-UA" altLang="ru-RU" sz="2200" dirty="0"/>
              <a:t>, значення покажчика збільшується чи зменшується на величину, що дорівнює цілому числу, помноженому на розмір об’єкта, що на нього посилається покажчик. </a:t>
            </a:r>
            <a:r>
              <a:rPr lang="en-US" altLang="ru-RU" sz="2200" dirty="0" smtClean="0"/>
              <a:t> </a:t>
            </a:r>
            <a:endParaRPr lang="uk-UA" altLang="ru-RU" sz="2200" dirty="0" smtClean="0"/>
          </a:p>
          <a:p>
            <a:r>
              <a:rPr lang="en-US" altLang="ru-RU" sz="2200" noProof="1" smtClean="0">
                <a:solidFill>
                  <a:srgbClr val="0000CC"/>
                </a:solidFill>
              </a:rPr>
              <a:t>int </a:t>
            </a:r>
            <a:r>
              <a:rPr lang="en-US" altLang="ru-RU" sz="2200" noProof="1">
                <a:solidFill>
                  <a:srgbClr val="0000CC"/>
                </a:solidFill>
              </a:rPr>
              <a:t>main</a:t>
            </a:r>
            <a:r>
              <a:rPr lang="en-US" altLang="ru-RU" sz="2200" noProof="1" smtClean="0">
                <a:solidFill>
                  <a:srgbClr val="0000CC"/>
                </a:solidFill>
              </a:rPr>
              <a:t>()</a:t>
            </a:r>
            <a:endParaRPr lang="uk-UA" altLang="ru-RU" sz="2200" noProof="1" smtClean="0">
              <a:solidFill>
                <a:srgbClr val="0000CC"/>
              </a:solidFill>
            </a:endParaRPr>
          </a:p>
          <a:p>
            <a:r>
              <a:rPr lang="en-US" altLang="ru-RU" sz="2200" noProof="1" smtClean="0">
                <a:solidFill>
                  <a:srgbClr val="0000CC"/>
                </a:solidFill>
              </a:rPr>
              <a:t>{</a:t>
            </a:r>
            <a:endParaRPr lang="en-US" altLang="ru-RU" sz="2200" noProof="1">
              <a:solidFill>
                <a:srgbClr val="0000CC"/>
              </a:solidFill>
            </a:endParaRPr>
          </a:p>
          <a:p>
            <a:r>
              <a:rPr lang="en-US" altLang="ru-RU" sz="2200" dirty="0">
                <a:solidFill>
                  <a:srgbClr val="0000CC"/>
                </a:solidFill>
              </a:rPr>
              <a:t>    </a:t>
            </a:r>
            <a:r>
              <a:rPr lang="en-US" altLang="ru-RU" sz="2200" dirty="0" err="1">
                <a:solidFill>
                  <a:srgbClr val="0000CC"/>
                </a:solidFill>
              </a:rPr>
              <a:t>i</a:t>
            </a:r>
            <a:r>
              <a:rPr lang="en-US" altLang="ru-RU" sz="2200" noProof="1">
                <a:solidFill>
                  <a:srgbClr val="0000CC"/>
                </a:solidFill>
              </a:rPr>
              <a:t>nt *ptr;</a:t>
            </a:r>
            <a:r>
              <a:rPr lang="en-US" altLang="ru-RU" sz="2200" dirty="0">
                <a:solidFill>
                  <a:srgbClr val="0000CC"/>
                </a:solidFill>
              </a:rPr>
              <a:t> </a:t>
            </a:r>
            <a:r>
              <a:rPr lang="en-US" altLang="ru-RU" sz="2200" noProof="1">
                <a:solidFill>
                  <a:srgbClr val="0000CC"/>
                </a:solidFill>
              </a:rPr>
              <a:t>int var;</a:t>
            </a:r>
          </a:p>
          <a:p>
            <a:r>
              <a:rPr lang="en-US" altLang="ru-RU" sz="2200" dirty="0">
                <a:solidFill>
                  <a:srgbClr val="0000CC"/>
                </a:solidFill>
              </a:rPr>
              <a:t>    </a:t>
            </a:r>
            <a:r>
              <a:rPr lang="en-US" altLang="ru-RU" sz="2200" noProof="1">
                <a:solidFill>
                  <a:srgbClr val="0000CC"/>
                </a:solidFill>
              </a:rPr>
              <a:t>ptr=&amp;var;</a:t>
            </a:r>
          </a:p>
          <a:p>
            <a:r>
              <a:rPr lang="en-US" altLang="ru-RU" sz="2200" noProof="1">
                <a:solidFill>
                  <a:srgbClr val="0000CC"/>
                </a:solidFill>
              </a:rPr>
              <a:t>    cout&lt;&lt;ptr;</a:t>
            </a:r>
          </a:p>
          <a:p>
            <a:r>
              <a:rPr lang="en-US" altLang="ru-RU" sz="2200" dirty="0">
                <a:solidFill>
                  <a:srgbClr val="0000CC"/>
                </a:solidFill>
              </a:rPr>
              <a:t>    c</a:t>
            </a:r>
            <a:r>
              <a:rPr lang="en-US" altLang="ru-RU" sz="2200" noProof="1">
                <a:solidFill>
                  <a:srgbClr val="0000CC"/>
                </a:solidFill>
              </a:rPr>
              <a:t>in&gt;&gt;*ptr;</a:t>
            </a:r>
            <a:r>
              <a:rPr lang="en-US" altLang="ru-RU" sz="2200" dirty="0">
                <a:solidFill>
                  <a:srgbClr val="0000CC"/>
                </a:solidFill>
              </a:rPr>
              <a:t> c</a:t>
            </a:r>
            <a:r>
              <a:rPr lang="en-US" altLang="ru-RU" sz="2200" noProof="1">
                <a:solidFill>
                  <a:srgbClr val="0000CC"/>
                </a:solidFill>
              </a:rPr>
              <a:t>out&lt;&lt;*ptr;</a:t>
            </a:r>
          </a:p>
          <a:p>
            <a:r>
              <a:rPr lang="en-US" altLang="ru-RU" sz="2200" dirty="0">
                <a:solidFill>
                  <a:srgbClr val="0000CC"/>
                </a:solidFill>
              </a:rPr>
              <a:t>    </a:t>
            </a:r>
            <a:r>
              <a:rPr lang="en-US" altLang="ru-RU" sz="2200" noProof="1">
                <a:solidFill>
                  <a:srgbClr val="0000CC"/>
                </a:solidFill>
              </a:rPr>
              <a:t>ptr+=3;</a:t>
            </a:r>
            <a:r>
              <a:rPr lang="en-US" altLang="ru-RU" sz="2200" dirty="0">
                <a:solidFill>
                  <a:srgbClr val="0000CC"/>
                </a:solidFill>
              </a:rPr>
              <a:t>     </a:t>
            </a:r>
            <a:r>
              <a:rPr lang="en-US" altLang="ru-RU" sz="2200" noProof="1">
                <a:solidFill>
                  <a:srgbClr val="0000CC"/>
                </a:solidFill>
              </a:rPr>
              <a:t>cout&lt;&lt;ptr&lt;&lt;endl;</a:t>
            </a:r>
            <a:endParaRPr lang="en-US" altLang="ru-RU" sz="2200" dirty="0">
              <a:solidFill>
                <a:srgbClr val="0000CC"/>
              </a:solidFill>
            </a:endParaRPr>
          </a:p>
          <a:p>
            <a:r>
              <a:rPr lang="en-US" altLang="ru-RU" sz="2200" dirty="0">
                <a:solidFill>
                  <a:srgbClr val="0000CC"/>
                </a:solidFill>
              </a:rPr>
              <a:t>}</a:t>
            </a:r>
            <a:endParaRPr lang="en-US" altLang="ru-RU" sz="2200" noProof="1">
              <a:solidFill>
                <a:srgbClr val="0000CC"/>
              </a:solidFill>
            </a:endParaRPr>
          </a:p>
          <a:p>
            <a:r>
              <a:rPr lang="uk-UA" altLang="ru-RU" sz="2200" dirty="0"/>
              <a:t>Визначити значення покажчика можна за формулою</a:t>
            </a:r>
            <a:r>
              <a:rPr lang="en-US" altLang="ru-RU" sz="2200" dirty="0"/>
              <a:t>:</a:t>
            </a:r>
          </a:p>
          <a:p>
            <a:pPr algn="ctr"/>
            <a:r>
              <a:rPr lang="en-US" altLang="ru-RU" sz="2200" dirty="0">
                <a:solidFill>
                  <a:srgbClr val="0000CC"/>
                </a:solidFill>
              </a:rPr>
              <a:t>&lt;</a:t>
            </a:r>
            <a:r>
              <a:rPr lang="uk-UA" altLang="ru-RU" sz="2200" dirty="0">
                <a:solidFill>
                  <a:srgbClr val="0000CC"/>
                </a:solidFill>
              </a:rPr>
              <a:t>значення покажчика</a:t>
            </a:r>
            <a:r>
              <a:rPr lang="en-US" altLang="ru-RU" sz="2200" dirty="0">
                <a:solidFill>
                  <a:srgbClr val="0000CC"/>
                </a:solidFill>
              </a:rPr>
              <a:t>&gt;</a:t>
            </a:r>
            <a:r>
              <a:rPr lang="uk-UA" altLang="ru-RU" sz="2200" dirty="0">
                <a:solidFill>
                  <a:srgbClr val="0000CC"/>
                </a:solidFill>
              </a:rPr>
              <a:t>=</a:t>
            </a:r>
            <a:r>
              <a:rPr lang="en-US" altLang="ru-RU" sz="2200" dirty="0">
                <a:solidFill>
                  <a:srgbClr val="0000CC"/>
                </a:solidFill>
              </a:rPr>
              <a:t>&lt;</a:t>
            </a:r>
            <a:r>
              <a:rPr lang="uk-UA" altLang="ru-RU" sz="2200" dirty="0" err="1">
                <a:solidFill>
                  <a:srgbClr val="0000CC"/>
                </a:solidFill>
              </a:rPr>
              <a:t>ідентификатор</a:t>
            </a:r>
            <a:r>
              <a:rPr lang="uk-UA" altLang="ru-RU" sz="2200" dirty="0">
                <a:solidFill>
                  <a:srgbClr val="0000CC"/>
                </a:solidFill>
              </a:rPr>
              <a:t> покажчика</a:t>
            </a:r>
            <a:r>
              <a:rPr lang="en-US" altLang="ru-RU" sz="2200" dirty="0">
                <a:solidFill>
                  <a:srgbClr val="0000CC"/>
                </a:solidFill>
              </a:rPr>
              <a:t>&gt;+&lt;</a:t>
            </a:r>
            <a:r>
              <a:rPr lang="uk-UA" altLang="ru-RU" sz="2200" dirty="0">
                <a:solidFill>
                  <a:srgbClr val="0000CC"/>
                </a:solidFill>
              </a:rPr>
              <a:t>ціле число</a:t>
            </a:r>
            <a:r>
              <a:rPr lang="en-US" altLang="ru-RU" sz="2200" dirty="0">
                <a:solidFill>
                  <a:srgbClr val="0000CC"/>
                </a:solidFill>
              </a:rPr>
              <a:t>&gt;</a:t>
            </a:r>
            <a:r>
              <a:rPr lang="en-US" altLang="ru-RU" sz="2200" b="1" dirty="0">
                <a:solidFill>
                  <a:srgbClr val="0000CC"/>
                </a:solidFill>
                <a:sym typeface="Symbol" panose="05050102010706020507" pitchFamily="18" charset="2"/>
              </a:rPr>
              <a:t> </a:t>
            </a:r>
            <a:r>
              <a:rPr lang="uk-UA" altLang="ru-RU" sz="2200" dirty="0" err="1">
                <a:solidFill>
                  <a:srgbClr val="0000CC"/>
                </a:solidFill>
              </a:rPr>
              <a:t>sizeof</a:t>
            </a:r>
            <a:r>
              <a:rPr lang="uk-UA" altLang="ru-RU" sz="2200" dirty="0">
                <a:solidFill>
                  <a:srgbClr val="0000CC"/>
                </a:solidFill>
              </a:rPr>
              <a:t>(</a:t>
            </a:r>
            <a:r>
              <a:rPr lang="en-US" altLang="ru-RU" sz="2200" dirty="0">
                <a:solidFill>
                  <a:srgbClr val="0000CC"/>
                </a:solidFill>
              </a:rPr>
              <a:t>&lt;</a:t>
            </a:r>
            <a:r>
              <a:rPr lang="uk-UA" altLang="ru-RU" sz="2200" dirty="0">
                <a:solidFill>
                  <a:srgbClr val="0000CC"/>
                </a:solidFill>
              </a:rPr>
              <a:t>тип</a:t>
            </a:r>
            <a:r>
              <a:rPr lang="en-US" altLang="ru-RU" sz="2200" dirty="0">
                <a:solidFill>
                  <a:srgbClr val="0000CC"/>
                </a:solidFill>
              </a:rPr>
              <a:t>&gt;</a:t>
            </a:r>
            <a:r>
              <a:rPr lang="uk-UA" altLang="ru-RU" sz="2200" dirty="0">
                <a:solidFill>
                  <a:srgbClr val="0000CC"/>
                </a:solidFill>
              </a:rPr>
              <a:t>).</a:t>
            </a:r>
            <a:r>
              <a:rPr lang="uk-UA" altLang="ru-RU" sz="2200" dirty="0"/>
              <a:t> </a:t>
            </a:r>
            <a:endParaRPr lang="en-US" altLang="ru-RU" sz="2200" b="1" dirty="0">
              <a:sym typeface="Symbol" panose="05050102010706020507" pitchFamily="18" charset="2"/>
            </a:endParaRPr>
          </a:p>
          <a:p>
            <a:r>
              <a:rPr lang="uk-UA" altLang="ru-RU" sz="2200" dirty="0"/>
              <a:t> </a:t>
            </a:r>
            <a:r>
              <a:rPr lang="uk-UA" altLang="ru-RU" sz="2200" dirty="0">
                <a:solidFill>
                  <a:srgbClr val="006600"/>
                </a:solidFill>
              </a:rPr>
              <a:t>Приклад, </a:t>
            </a:r>
            <a:r>
              <a:rPr lang="uk-UA" altLang="ru-RU" sz="2200" dirty="0" err="1">
                <a:solidFill>
                  <a:srgbClr val="006600"/>
                </a:solidFill>
              </a:rPr>
              <a:t>ptr</a:t>
            </a:r>
            <a:r>
              <a:rPr lang="uk-UA" altLang="ru-RU" sz="2200" dirty="0">
                <a:solidFill>
                  <a:srgbClr val="006600"/>
                </a:solidFill>
              </a:rPr>
              <a:t> + 3 </a:t>
            </a:r>
            <a:r>
              <a:rPr lang="uk-UA" altLang="ru-RU" sz="2200" b="1" dirty="0">
                <a:solidFill>
                  <a:srgbClr val="006600"/>
                </a:solidFill>
                <a:sym typeface="Symbol" panose="05050102010706020507" pitchFamily="18" charset="2"/>
              </a:rPr>
              <a:t></a:t>
            </a:r>
            <a:r>
              <a:rPr lang="uk-UA" altLang="ru-RU" sz="2200" dirty="0">
                <a:solidFill>
                  <a:srgbClr val="006600"/>
                </a:solidFill>
              </a:rPr>
              <a:t> </a:t>
            </a:r>
            <a:r>
              <a:rPr lang="uk-UA" altLang="ru-RU" sz="2200" dirty="0" err="1">
                <a:solidFill>
                  <a:srgbClr val="006600"/>
                </a:solidFill>
              </a:rPr>
              <a:t>sizeof</a:t>
            </a:r>
            <a:r>
              <a:rPr lang="uk-UA" altLang="ru-RU" sz="2200" dirty="0">
                <a:solidFill>
                  <a:srgbClr val="006600"/>
                </a:solidFill>
              </a:rPr>
              <a:t>(</a:t>
            </a:r>
            <a:r>
              <a:rPr lang="uk-UA" altLang="ru-RU" sz="2200" dirty="0" err="1">
                <a:solidFill>
                  <a:srgbClr val="006600"/>
                </a:solidFill>
              </a:rPr>
              <a:t>int</a:t>
            </a:r>
            <a:r>
              <a:rPr lang="uk-UA" altLang="ru-RU" sz="2200" dirty="0">
                <a:solidFill>
                  <a:srgbClr val="006600"/>
                </a:solidFill>
              </a:rPr>
              <a:t>).</a:t>
            </a:r>
            <a:r>
              <a:rPr lang="uk-UA" altLang="ru-RU" sz="2200" dirty="0"/>
              <a:t>  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4904"/>
            <a:ext cx="5427612" cy="216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306763" y="800214"/>
            <a:ext cx="604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 dirty="0"/>
              <a:t>Додавання та віднімання цілого числа</a:t>
            </a:r>
            <a:endParaRPr lang="ru-RU" altLang="ru-RU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24000" y="25442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994586"/>
              </p:ext>
            </p:extLst>
          </p:nvPr>
        </p:nvGraphicFramePr>
        <p:xfrm>
          <a:off x="911424" y="1119187"/>
          <a:ext cx="9900591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5" name="CorelDRAW" r:id="rId3" imgW="5430157" imgH="1563189" progId="CorelDRAW.Graphic.12">
                  <p:embed/>
                </p:oleObj>
              </mc:Choice>
              <mc:Fallback>
                <p:oleObj name="CorelDRAW" r:id="rId3" imgW="5430157" imgH="1563189" progId="CorelDRAW.Graphic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119187"/>
                        <a:ext cx="9900591" cy="266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000375" y="0"/>
            <a:ext cx="6351588" cy="641350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Операції над покажчиками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25972" y="4260850"/>
            <a:ext cx="11089232" cy="144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altLang="ru-RU" sz="2200" dirty="0"/>
              <a:t>Якщо початкове значення </a:t>
            </a:r>
            <a:r>
              <a:rPr lang="uk-UA" altLang="ru-RU" sz="2200" dirty="0" err="1">
                <a:solidFill>
                  <a:srgbClr val="0000CC"/>
                </a:solidFill>
              </a:rPr>
              <a:t>ptr</a:t>
            </a:r>
            <a:r>
              <a:rPr lang="uk-UA" altLang="ru-RU" sz="2200" dirty="0"/>
              <a:t> дорівнювало </a:t>
            </a:r>
            <a:r>
              <a:rPr lang="uk-UA" altLang="ru-RU" sz="2200" dirty="0">
                <a:solidFill>
                  <a:srgbClr val="0000CC"/>
                </a:solidFill>
              </a:rPr>
              <a:t>0x0012fe60,</a:t>
            </a:r>
            <a:r>
              <a:rPr lang="uk-UA" altLang="ru-RU" sz="2200" dirty="0"/>
              <a:t> то після </a:t>
            </a:r>
            <a:r>
              <a:rPr lang="uk-UA" altLang="ru-RU" sz="2200" b="1" dirty="0"/>
              <a:t>додавання</a:t>
            </a:r>
            <a:r>
              <a:rPr lang="uk-UA" altLang="ru-RU" sz="2200" dirty="0"/>
              <a:t> цілого числа 3 отримуємо адресу </a:t>
            </a:r>
            <a:r>
              <a:rPr lang="uk-UA" altLang="ru-RU" sz="2200" dirty="0">
                <a:solidFill>
                  <a:srgbClr val="0000CC"/>
                </a:solidFill>
              </a:rPr>
              <a:t>0x0012fe6c.</a:t>
            </a:r>
            <a:r>
              <a:rPr lang="uk-UA" altLang="ru-RU" sz="2200" dirty="0"/>
              <a:t> </a:t>
            </a:r>
          </a:p>
          <a:p>
            <a:r>
              <a:rPr lang="uk-UA" altLang="ru-RU" sz="2200" dirty="0"/>
              <a:t>Якщо змінна-покажчик </a:t>
            </a:r>
            <a:r>
              <a:rPr lang="uk-UA" altLang="ru-RU" sz="2200" dirty="0" err="1">
                <a:solidFill>
                  <a:srgbClr val="0000CC"/>
                </a:solidFill>
              </a:rPr>
              <a:t>ptr</a:t>
            </a:r>
            <a:r>
              <a:rPr lang="uk-UA" altLang="ru-RU" sz="2200" dirty="0"/>
              <a:t> має значення </a:t>
            </a:r>
            <a:r>
              <a:rPr lang="uk-UA" altLang="ru-RU" sz="2200" dirty="0">
                <a:solidFill>
                  <a:srgbClr val="0000CC"/>
                </a:solidFill>
              </a:rPr>
              <a:t>0x0012fe6c,</a:t>
            </a:r>
            <a:r>
              <a:rPr lang="uk-UA" altLang="ru-RU" sz="2200" dirty="0"/>
              <a:t> операція </a:t>
            </a:r>
            <a:r>
              <a:rPr lang="uk-UA" altLang="ru-RU" sz="2200" b="1" dirty="0"/>
              <a:t>віднімання</a:t>
            </a:r>
            <a:r>
              <a:rPr lang="uk-UA" altLang="ru-RU" sz="2200" dirty="0"/>
              <a:t>, наприклад, </a:t>
            </a:r>
            <a:r>
              <a:rPr lang="uk-UA" altLang="ru-RU" sz="2200" dirty="0" err="1">
                <a:solidFill>
                  <a:srgbClr val="0000CC"/>
                </a:solidFill>
              </a:rPr>
              <a:t>ptr</a:t>
            </a:r>
            <a:r>
              <a:rPr lang="uk-UA" altLang="ru-RU" sz="2200" dirty="0">
                <a:solidFill>
                  <a:srgbClr val="0000CC"/>
                </a:solidFill>
              </a:rPr>
              <a:t>-=2</a:t>
            </a:r>
            <a:r>
              <a:rPr lang="uk-UA" altLang="ru-RU" sz="2200" dirty="0"/>
              <a:t>, повертатиме значення </a:t>
            </a:r>
            <a:r>
              <a:rPr lang="uk-UA" altLang="ru-RU" sz="2200" dirty="0">
                <a:solidFill>
                  <a:srgbClr val="0000CC"/>
                </a:solidFill>
              </a:rPr>
              <a:t>0x012fe64</a:t>
            </a:r>
            <a:r>
              <a:rPr lang="uk-UA" altLang="ru-RU" sz="2200" dirty="0"/>
              <a:t> (рис. 5.3).</a:t>
            </a:r>
            <a:endParaRPr lang="ru-RU" altLang="ru-RU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000375" y="0"/>
            <a:ext cx="6351588" cy="641350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Операції над покажчиками 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407368" y="1790174"/>
            <a:ext cx="11521280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400" dirty="0"/>
              <a:t>Результатом </a:t>
            </a:r>
            <a:r>
              <a:rPr lang="uk-UA" altLang="ru-RU" sz="2400" b="1" dirty="0"/>
              <a:t>віднімання одного покажчика з іншого</a:t>
            </a:r>
            <a:r>
              <a:rPr lang="uk-UA" altLang="ru-RU" sz="2400" dirty="0"/>
              <a:t> є ціле число, яке дорівнює </a:t>
            </a:r>
            <a:r>
              <a:rPr lang="uk-UA" altLang="ru-RU" sz="2400" dirty="0">
                <a:solidFill>
                  <a:srgbClr val="C00000"/>
                </a:solidFill>
              </a:rPr>
              <a:t>кількості елементів між комірками пам’яті</a:t>
            </a:r>
            <a:r>
              <a:rPr lang="uk-UA" altLang="ru-RU" sz="2400" dirty="0"/>
              <a:t>, на які посилаються покажчики. </a:t>
            </a:r>
          </a:p>
          <a:p>
            <a:endParaRPr lang="uk-UA" altLang="ru-RU" sz="2400" dirty="0"/>
          </a:p>
          <a:p>
            <a:r>
              <a:rPr lang="uk-UA" altLang="ru-RU" sz="2400" dirty="0">
                <a:solidFill>
                  <a:srgbClr val="0000CC"/>
                </a:solidFill>
              </a:rPr>
              <a:t>           </a:t>
            </a:r>
            <a:r>
              <a:rPr lang="en-US" altLang="ru-RU" sz="2400" dirty="0" err="1" smtClean="0">
                <a:solidFill>
                  <a:srgbClr val="0000CC"/>
                </a:solidFill>
              </a:rPr>
              <a:t>const</a:t>
            </a:r>
            <a:r>
              <a:rPr lang="uk-UA" altLang="ru-RU" sz="2400" dirty="0" smtClean="0">
                <a:solidFill>
                  <a:srgbClr val="0000CC"/>
                </a:solidFill>
              </a:rPr>
              <a:t> </a:t>
            </a:r>
            <a:r>
              <a:rPr lang="uk-UA" altLang="ru-RU" sz="2400" dirty="0" err="1">
                <a:solidFill>
                  <a:srgbClr val="0000CC"/>
                </a:solidFill>
              </a:rPr>
              <a:t>char</a:t>
            </a:r>
            <a:r>
              <a:rPr lang="uk-UA" altLang="ru-RU" sz="2400" dirty="0">
                <a:solidFill>
                  <a:srgbClr val="0000CC"/>
                </a:solidFill>
              </a:rPr>
              <a:t>* str1="</a:t>
            </a:r>
            <a:r>
              <a:rPr lang="uk-UA" altLang="ru-RU" sz="2400" dirty="0" err="1">
                <a:solidFill>
                  <a:srgbClr val="0000CC"/>
                </a:solidFill>
              </a:rPr>
              <a:t>program</a:t>
            </a:r>
            <a:r>
              <a:rPr lang="uk-UA" altLang="ru-RU" sz="2400" dirty="0">
                <a:solidFill>
                  <a:srgbClr val="0000CC"/>
                </a:solidFill>
              </a:rPr>
              <a:t>";</a:t>
            </a:r>
            <a:br>
              <a:rPr lang="uk-UA" altLang="ru-RU" sz="2400" dirty="0">
                <a:solidFill>
                  <a:srgbClr val="0000CC"/>
                </a:solidFill>
              </a:rPr>
            </a:br>
            <a:r>
              <a:rPr lang="uk-UA" altLang="ru-RU" sz="2400" dirty="0">
                <a:solidFill>
                  <a:srgbClr val="0000CC"/>
                </a:solidFill>
              </a:rPr>
              <a:t>           </a:t>
            </a:r>
            <a:r>
              <a:rPr lang="en-US" altLang="ru-RU" sz="2400" dirty="0" err="1" smtClean="0">
                <a:solidFill>
                  <a:srgbClr val="0000CC"/>
                </a:solidFill>
              </a:rPr>
              <a:t>const</a:t>
            </a:r>
            <a:r>
              <a:rPr lang="en-US" altLang="ru-RU" sz="2400" dirty="0" smtClean="0">
                <a:solidFill>
                  <a:srgbClr val="0000CC"/>
                </a:solidFill>
              </a:rPr>
              <a:t> </a:t>
            </a:r>
            <a:r>
              <a:rPr lang="uk-UA" altLang="ru-RU" sz="2400" dirty="0" err="1" smtClean="0">
                <a:solidFill>
                  <a:srgbClr val="0000CC"/>
                </a:solidFill>
              </a:rPr>
              <a:t>char</a:t>
            </a:r>
            <a:r>
              <a:rPr lang="uk-UA" altLang="ru-RU" sz="2400" dirty="0">
                <a:solidFill>
                  <a:srgbClr val="0000CC"/>
                </a:solidFill>
              </a:rPr>
              <a:t>* str2=</a:t>
            </a:r>
            <a:r>
              <a:rPr lang="uk-UA" altLang="ru-RU" sz="2400" dirty="0" err="1">
                <a:solidFill>
                  <a:srgbClr val="0000CC"/>
                </a:solidFill>
              </a:rPr>
              <a:t>strrchr</a:t>
            </a:r>
            <a:r>
              <a:rPr lang="uk-UA" altLang="ru-RU" sz="2400" dirty="0">
                <a:solidFill>
                  <a:srgbClr val="0000CC"/>
                </a:solidFill>
              </a:rPr>
              <a:t>(str1,'m');</a:t>
            </a:r>
            <a:br>
              <a:rPr lang="uk-UA" altLang="ru-RU" sz="2400" dirty="0">
                <a:solidFill>
                  <a:srgbClr val="0000CC"/>
                </a:solidFill>
              </a:rPr>
            </a:br>
            <a:r>
              <a:rPr lang="uk-UA" altLang="ru-RU" sz="2400" dirty="0">
                <a:solidFill>
                  <a:srgbClr val="0000CC"/>
                </a:solidFill>
              </a:rPr>
              <a:t>            </a:t>
            </a:r>
            <a:r>
              <a:rPr lang="uk-UA" altLang="ru-RU" sz="2400" dirty="0" err="1">
                <a:solidFill>
                  <a:srgbClr val="0000CC"/>
                </a:solidFill>
              </a:rPr>
              <a:t>cout</a:t>
            </a:r>
            <a:r>
              <a:rPr lang="uk-UA" altLang="ru-RU" sz="2400" dirty="0">
                <a:solidFill>
                  <a:srgbClr val="0000CC"/>
                </a:solidFill>
              </a:rPr>
              <a:t>&lt;&lt;str2-str1&lt;&lt;</a:t>
            </a:r>
            <a:r>
              <a:rPr lang="uk-UA" altLang="ru-RU" sz="2400" dirty="0" err="1">
                <a:solidFill>
                  <a:srgbClr val="0000CC"/>
                </a:solidFill>
              </a:rPr>
              <a:t>endl</a:t>
            </a:r>
            <a:r>
              <a:rPr lang="uk-UA" altLang="ru-RU" sz="2400" dirty="0">
                <a:solidFill>
                  <a:srgbClr val="0000CC"/>
                </a:solidFill>
              </a:rPr>
              <a:t>;</a:t>
            </a:r>
            <a:r>
              <a:rPr lang="uk-UA" altLang="ru-RU" sz="2400" dirty="0"/>
              <a:t> </a:t>
            </a:r>
          </a:p>
          <a:p>
            <a:endParaRPr lang="uk-UA" altLang="ru-RU" sz="2400" dirty="0"/>
          </a:p>
          <a:p>
            <a:r>
              <a:rPr lang="uk-UA" altLang="ru-RU" sz="2400" dirty="0"/>
              <a:t>Результатом операції </a:t>
            </a:r>
            <a:r>
              <a:rPr lang="uk-UA" altLang="ru-RU" sz="2400" dirty="0" smtClean="0">
                <a:solidFill>
                  <a:srgbClr val="0000CC"/>
                </a:solidFill>
              </a:rPr>
              <a:t>str2 - str1</a:t>
            </a:r>
            <a:r>
              <a:rPr lang="uk-UA" altLang="ru-RU" sz="2400" dirty="0" smtClean="0"/>
              <a:t> </a:t>
            </a:r>
            <a:r>
              <a:rPr lang="uk-UA" altLang="ru-RU" sz="2400" dirty="0"/>
              <a:t>буде число 6, що дорівнює кількості символів між першим та останній символами рядка.</a:t>
            </a:r>
            <a:endParaRPr lang="ru-RU" altLang="ru-RU" sz="2400" dirty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927351" y="1052513"/>
            <a:ext cx="605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Віднімання одного покажчика з іншого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3000375" y="0"/>
            <a:ext cx="6351588" cy="641350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Операції над покажчиками 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2639616" y="1550897"/>
            <a:ext cx="8856711" cy="1200329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uk-UA" altLang="ru-RU" sz="2400" dirty="0"/>
              <a:t>Якщо в операції віднімання задіяні покажчики, котрі посилаються на дані різного типу, то </a:t>
            </a:r>
            <a:r>
              <a:rPr lang="uk-UA" altLang="ru-RU" sz="2400" dirty="0" smtClean="0"/>
              <a:t>виникає синтаксична помилка через </a:t>
            </a:r>
            <a:r>
              <a:rPr lang="uk-UA" altLang="ru-RU" sz="2400" b="1" dirty="0" smtClean="0">
                <a:solidFill>
                  <a:srgbClr val="C00000"/>
                </a:solidFill>
              </a:rPr>
              <a:t>несумісні типи </a:t>
            </a:r>
            <a:r>
              <a:rPr lang="uk-UA" altLang="ru-RU" sz="2400" b="1" dirty="0" err="1" smtClean="0">
                <a:solidFill>
                  <a:srgbClr val="C00000"/>
                </a:solidFill>
              </a:rPr>
              <a:t>покажчків</a:t>
            </a:r>
            <a:endParaRPr lang="ru-RU" altLang="ru-RU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555037"/>
              </p:ext>
            </p:extLst>
          </p:nvPr>
        </p:nvGraphicFramePr>
        <p:xfrm>
          <a:off x="1271464" y="1790700"/>
          <a:ext cx="6715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Точечный рисунок" r:id="rId3" imgW="257007" imgH="276117" progId="Paint.Picture">
                  <p:embed/>
                </p:oleObj>
              </mc:Choice>
              <mc:Fallback>
                <p:oleObj name="Точечный рисунок" r:id="rId3" imgW="257007" imgH="2761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1790700"/>
                        <a:ext cx="671512" cy="720725"/>
                      </a:xfrm>
                      <a:prstGeom prst="rect">
                        <a:avLst/>
                      </a:prstGeom>
                      <a:noFill/>
                      <a:ln w="76200" cmpd="tri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3000375" y="0"/>
            <a:ext cx="6351588" cy="641350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Операції над покажчиками 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79525" y="1541984"/>
            <a:ext cx="11593288" cy="3939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tri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 Порівнюються </a:t>
            </a:r>
            <a:r>
              <a:rPr lang="uk-UA" altLang="ru-RU" sz="2200" dirty="0">
                <a:solidFill>
                  <a:srgbClr val="0000CC"/>
                </a:solidFill>
              </a:rPr>
              <a:t>адреси</a:t>
            </a:r>
            <a:r>
              <a:rPr lang="uk-UA" altLang="ru-RU" sz="2200" dirty="0"/>
              <a:t>, що зберігаються в покажчиках. </a:t>
            </a:r>
          </a:p>
          <a:p>
            <a:pPr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 Значення, що повертаються</a:t>
            </a:r>
            <a:r>
              <a:rPr lang="uk-UA" altLang="ru-RU" sz="2200" dirty="0">
                <a:solidFill>
                  <a:srgbClr val="C00000"/>
                </a:solidFill>
              </a:rPr>
              <a:t>, </a:t>
            </a:r>
            <a:r>
              <a:rPr lang="uk-UA" altLang="ru-RU" sz="2200" dirty="0" err="1">
                <a:solidFill>
                  <a:srgbClr val="C00000"/>
                </a:solidFill>
              </a:rPr>
              <a:t>true</a:t>
            </a:r>
            <a:r>
              <a:rPr lang="uk-UA" altLang="ru-RU" sz="2200" dirty="0">
                <a:solidFill>
                  <a:srgbClr val="C00000"/>
                </a:solidFill>
              </a:rPr>
              <a:t> (!0), </a:t>
            </a:r>
            <a:r>
              <a:rPr lang="uk-UA" altLang="ru-RU" sz="2200" dirty="0" err="1">
                <a:solidFill>
                  <a:srgbClr val="C00000"/>
                </a:solidFill>
              </a:rPr>
              <a:t>false</a:t>
            </a:r>
            <a:r>
              <a:rPr lang="uk-UA" altLang="ru-RU" sz="2200" dirty="0">
                <a:solidFill>
                  <a:srgbClr val="C00000"/>
                </a:solidFill>
              </a:rPr>
              <a:t> (0) </a:t>
            </a:r>
            <a:r>
              <a:rPr lang="uk-UA" altLang="ru-RU" sz="2200" dirty="0"/>
              <a:t>можна використовувати в умовних виразах і присвоювати змінним типу </a:t>
            </a:r>
            <a:r>
              <a:rPr lang="uk-UA" altLang="ru-RU" sz="2200" dirty="0" err="1"/>
              <a:t>int</a:t>
            </a:r>
            <a:r>
              <a:rPr lang="uk-UA" altLang="ru-RU" sz="2200" dirty="0"/>
              <a:t> аналогічно результатам інших логічних операцій. </a:t>
            </a:r>
          </a:p>
          <a:p>
            <a:pPr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 Один покажчик </a:t>
            </a:r>
            <a:r>
              <a:rPr lang="uk-UA" altLang="ru-RU" sz="2200" dirty="0">
                <a:solidFill>
                  <a:srgbClr val="0000CC"/>
                </a:solidFill>
              </a:rPr>
              <a:t>менший</a:t>
            </a:r>
            <a:r>
              <a:rPr lang="uk-UA" altLang="ru-RU" sz="2200" dirty="0"/>
              <a:t> за інший, якщо він указує на комірку пам’яті з </a:t>
            </a:r>
            <a:r>
              <a:rPr lang="uk-UA" altLang="ru-RU" sz="2200" dirty="0">
                <a:solidFill>
                  <a:srgbClr val="0000CC"/>
                </a:solidFill>
              </a:rPr>
              <a:t>меншою </a:t>
            </a:r>
            <a:r>
              <a:rPr lang="uk-UA" altLang="ru-RU" sz="2200" dirty="0" err="1">
                <a:solidFill>
                  <a:srgbClr val="0000CC"/>
                </a:solidFill>
              </a:rPr>
              <a:t>адресою</a:t>
            </a:r>
            <a:r>
              <a:rPr lang="uk-UA" altLang="ru-RU" sz="2200" dirty="0"/>
              <a:t>. </a:t>
            </a:r>
          </a:p>
          <a:p>
            <a:pPr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 Покажчики можна перевірити на </a:t>
            </a:r>
            <a:r>
              <a:rPr lang="uk-UA" altLang="ru-RU" sz="2200" dirty="0">
                <a:solidFill>
                  <a:srgbClr val="0000CC"/>
                </a:solidFill>
              </a:rPr>
              <a:t>рівність</a:t>
            </a:r>
            <a:r>
              <a:rPr lang="uk-UA" altLang="ru-RU" sz="2200" dirty="0"/>
              <a:t> чи </a:t>
            </a:r>
            <a:r>
              <a:rPr lang="uk-UA" altLang="ru-RU" sz="2200" dirty="0">
                <a:solidFill>
                  <a:srgbClr val="0000CC"/>
                </a:solidFill>
              </a:rPr>
              <a:t>нерівність нулю</a:t>
            </a:r>
            <a:r>
              <a:rPr lang="uk-UA" altLang="ru-RU" sz="2200" dirty="0"/>
              <a:t>. </a:t>
            </a:r>
          </a:p>
          <a:p>
            <a:pPr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 Нульове значення покажчика означає, що він не пов'язаний з жодним об’єктом. </a:t>
            </a:r>
          </a:p>
          <a:p>
            <a:pPr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 Покажчик можна порівнювати з </a:t>
            </a:r>
            <a:r>
              <a:rPr lang="uk-UA" altLang="ru-RU" sz="2200" dirty="0">
                <a:solidFill>
                  <a:srgbClr val="0000CC"/>
                </a:solidFill>
              </a:rPr>
              <a:t>константним виразом</a:t>
            </a:r>
            <a:r>
              <a:rPr lang="uk-UA" altLang="ru-RU" sz="2200" dirty="0"/>
              <a:t>, результатом якого є нуль. </a:t>
            </a:r>
          </a:p>
          <a:p>
            <a:pPr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 Припустимо порівняння одного покажчика з іншим, що має тип </a:t>
            </a:r>
            <a:r>
              <a:rPr lang="uk-UA" altLang="ru-RU" sz="2200" dirty="0" err="1">
                <a:solidFill>
                  <a:srgbClr val="0000CC"/>
                </a:solidFill>
              </a:rPr>
              <a:t>void</a:t>
            </a:r>
            <a:r>
              <a:rPr lang="uk-UA" altLang="ru-RU" sz="2200" dirty="0"/>
              <a:t>. </a:t>
            </a:r>
            <a:endParaRPr lang="ru-RU" altLang="ru-RU" sz="2200" dirty="0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3792539" y="1031875"/>
            <a:ext cx="417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Порівнювання покажчиків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719514" y="0"/>
            <a:ext cx="5413375" cy="64135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Покажчики на тип void 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119336" y="908720"/>
            <a:ext cx="11953328" cy="52322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/>
              <a:t> У мовах С/С++ існує покажчик, який може вказувати на будь-який тип даних.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/>
              <a:t> Він називається покажчиком типу </a:t>
            </a:r>
            <a:r>
              <a:rPr lang="uk-UA" altLang="ru-RU" sz="2300" dirty="0" err="1">
                <a:solidFill>
                  <a:srgbClr val="0000CC"/>
                </a:solidFill>
              </a:rPr>
              <a:t>void</a:t>
            </a:r>
            <a:r>
              <a:rPr lang="uk-UA" altLang="ru-RU" sz="2300" dirty="0"/>
              <a:t> і його оголошують так:</a:t>
            </a:r>
            <a:endParaRPr lang="ru-RU" altLang="ru-RU" sz="2300" dirty="0"/>
          </a:p>
          <a:p>
            <a:pPr algn="ctr">
              <a:spcBef>
                <a:spcPts val="600"/>
              </a:spcBef>
              <a:buClr>
                <a:srgbClr val="990000"/>
              </a:buClr>
            </a:pPr>
            <a:r>
              <a:rPr lang="uk-UA" altLang="ru-RU" sz="2300" b="1" dirty="0" err="1">
                <a:solidFill>
                  <a:srgbClr val="0000CC"/>
                </a:solidFill>
              </a:rPr>
              <a:t>void</a:t>
            </a:r>
            <a:r>
              <a:rPr lang="uk-UA" altLang="ru-RU" sz="2300" b="1" dirty="0">
                <a:solidFill>
                  <a:srgbClr val="0000CC"/>
                </a:solidFill>
              </a:rPr>
              <a:t>* &lt;ідентифікатор&gt;;</a:t>
            </a:r>
          </a:p>
          <a:p>
            <a:pPr algn="ctr"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endParaRPr lang="ru-RU" altLang="ru-RU" sz="2300" b="1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/>
              <a:t> Змінній типу </a:t>
            </a:r>
            <a:r>
              <a:rPr lang="uk-UA" altLang="ru-RU" sz="2300" dirty="0" err="1">
                <a:solidFill>
                  <a:srgbClr val="0000CC"/>
                </a:solidFill>
              </a:rPr>
              <a:t>void</a:t>
            </a:r>
            <a:r>
              <a:rPr lang="uk-UA" altLang="ru-RU" sz="2300" dirty="0">
                <a:solidFill>
                  <a:srgbClr val="0000CC"/>
                </a:solidFill>
              </a:rPr>
              <a:t>*</a:t>
            </a:r>
            <a:r>
              <a:rPr lang="uk-UA" altLang="ru-RU" sz="2300" dirty="0"/>
              <a:t> можна присвоїти покажчик на будь-який тип, і </a:t>
            </a:r>
            <a:r>
              <a:rPr lang="uk-UA" altLang="ru-RU" sz="2300" dirty="0" err="1"/>
              <a:t>void</a:t>
            </a:r>
            <a:r>
              <a:rPr lang="uk-UA" altLang="ru-RU" sz="2300" dirty="0"/>
              <a:t>-покажчик можна присвоїти покажчику будь-якого типу. В обох випадках приведення типів не потрібне.</a:t>
            </a:r>
          </a:p>
          <a:p>
            <a:pPr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/>
              <a:t> Покажчик на </a:t>
            </a:r>
            <a:r>
              <a:rPr lang="uk-UA" altLang="ru-RU" sz="2300" dirty="0" err="1">
                <a:solidFill>
                  <a:srgbClr val="0000CC"/>
                </a:solidFill>
              </a:rPr>
              <a:t>void</a:t>
            </a:r>
            <a:r>
              <a:rPr lang="uk-UA" altLang="ru-RU" sz="2300" dirty="0"/>
              <a:t> </a:t>
            </a:r>
            <a:r>
              <a:rPr lang="uk-UA" altLang="ru-RU" sz="2300" dirty="0">
                <a:solidFill>
                  <a:srgbClr val="0000CC"/>
                </a:solidFill>
              </a:rPr>
              <a:t>не можна </a:t>
            </a:r>
            <a:r>
              <a:rPr lang="uk-UA" altLang="ru-RU" sz="2300" dirty="0" err="1">
                <a:solidFill>
                  <a:srgbClr val="0000CC"/>
                </a:solidFill>
              </a:rPr>
              <a:t>розименувати</a:t>
            </a:r>
            <a:r>
              <a:rPr lang="uk-UA" altLang="ru-RU" sz="2300" dirty="0"/>
              <a:t>, оскільки він містить адресу пам’яті для невідомого типу даних, розмір якого невідомий компілятору.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/>
              <a:t> Компілятор має знати тип даних, розмір елемента даних в байтах, щоб правильно </a:t>
            </a:r>
            <a:r>
              <a:rPr lang="uk-UA" altLang="ru-RU" sz="2300" dirty="0" err="1"/>
              <a:t>розименувати</a:t>
            </a:r>
            <a:r>
              <a:rPr lang="uk-UA" altLang="ru-RU" sz="2300" dirty="0"/>
              <a:t> покажчик.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/>
              <a:t> Компілятор не може визначити розмір елемента даних в байтах у випадку покажчика на </a:t>
            </a:r>
            <a:r>
              <a:rPr lang="uk-UA" altLang="ru-RU" sz="2300" dirty="0" err="1">
                <a:solidFill>
                  <a:srgbClr val="0000CC"/>
                </a:solidFill>
              </a:rPr>
              <a:t>void</a:t>
            </a:r>
            <a:r>
              <a:rPr lang="uk-UA" altLang="ru-RU" sz="2300" dirty="0"/>
              <a:t>. </a:t>
            </a:r>
            <a:endParaRPr lang="ru-RU" altLang="ru-RU" sz="23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3719514" y="0"/>
            <a:ext cx="5413375" cy="64135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Покажчики на тип void 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91344" y="2196123"/>
            <a:ext cx="11737303" cy="16466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Найчастіше </a:t>
            </a:r>
            <a:r>
              <a:rPr lang="uk-UA" altLang="ru-RU" sz="2400" dirty="0" err="1"/>
              <a:t>void</a:t>
            </a:r>
            <a:r>
              <a:rPr lang="uk-UA" altLang="ru-RU" sz="2400" dirty="0"/>
              <a:t>-покажчики використовуються </a:t>
            </a:r>
            <a:r>
              <a:rPr lang="uk-UA" altLang="ru-RU" sz="2400" b="1" dirty="0"/>
              <a:t>для передачі їх у функції</a:t>
            </a:r>
            <a:r>
              <a:rPr lang="uk-UA" altLang="ru-RU" sz="2400" dirty="0"/>
              <a:t>, котрі працюють незалежно від типу даних, на які вказує покажчик. </a:t>
            </a:r>
          </a:p>
          <a:p>
            <a:pPr marL="342900" indent="-342900"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Також </a:t>
            </a:r>
            <a:r>
              <a:rPr lang="uk-UA" altLang="ru-RU" sz="2400" dirty="0" err="1"/>
              <a:t>void</a:t>
            </a:r>
            <a:r>
              <a:rPr lang="uk-UA" altLang="ru-RU" sz="2400" dirty="0"/>
              <a:t>-покажчики можна використовувати для </a:t>
            </a:r>
            <a:r>
              <a:rPr lang="uk-UA" altLang="ru-RU" sz="2400" b="1" dirty="0"/>
              <a:t>повернення з функцій</a:t>
            </a:r>
            <a:r>
              <a:rPr lang="uk-UA" altLang="ru-RU" sz="2400" dirty="0"/>
              <a:t> нетипізованих об’єктів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3987800" y="1071563"/>
            <a:ext cx="488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Застосування void-покажчиків 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30" y="993211"/>
            <a:ext cx="1704419" cy="55557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87044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" y="5661248"/>
            <a:ext cx="1116013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5448301" y="908051"/>
            <a:ext cx="201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Приклад 5.4</a:t>
            </a:r>
            <a:endParaRPr lang="ru-RU" altLang="ru-RU" sz="2400" b="1"/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3143250" y="0"/>
            <a:ext cx="6445250" cy="579438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>
                <a:solidFill>
                  <a:schemeClr val="bg1"/>
                </a:solidFill>
              </a:rPr>
              <a:t>Застосування void-покажчиків </a:t>
            </a:r>
            <a:endParaRPr lang="ru-RU" altLang="ru-RU" sz="3200" b="1">
              <a:solidFill>
                <a:schemeClr val="bg1"/>
              </a:solidFill>
            </a:endParaRPr>
          </a:p>
        </p:txBody>
      </p:sp>
      <p:grpSp>
        <p:nvGrpSpPr>
          <p:cNvPr id="87053" name="Group 13"/>
          <p:cNvGrpSpPr>
            <a:grpSpLocks/>
          </p:cNvGrpSpPr>
          <p:nvPr/>
        </p:nvGrpSpPr>
        <p:grpSpPr bwMode="auto">
          <a:xfrm>
            <a:off x="2927351" y="1916114"/>
            <a:ext cx="6119813" cy="3348037"/>
            <a:chOff x="567" y="981"/>
            <a:chExt cx="3855" cy="2109"/>
          </a:xfrm>
        </p:grpSpPr>
        <p:pic>
          <p:nvPicPr>
            <p:cNvPr id="87050" name="Скругленный прямоугольник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981"/>
              <a:ext cx="3855" cy="2109"/>
            </a:xfrm>
            <a:prstGeom prst="rect">
              <a:avLst/>
            </a:prstGeom>
            <a:noFill/>
            <a:effectLst>
              <a:outerShdw dist="107763" dir="8100000" algn="ctr" rotWithShape="0">
                <a:schemeClr val="tx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051" name="Text Box 11"/>
            <p:cNvSpPr txBox="1">
              <a:spLocks noChangeArrowheads="1"/>
            </p:cNvSpPr>
            <p:nvPr/>
          </p:nvSpPr>
          <p:spPr bwMode="auto">
            <a:xfrm>
              <a:off x="1013" y="1092"/>
              <a:ext cx="3226" cy="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uk-UA" altLang="ru-RU" sz="2400"/>
                <a:t> Ввести </a:t>
              </a:r>
            </a:p>
            <a:p>
              <a:pPr algn="ctr"/>
              <a:r>
                <a:rPr lang="uk-UA" altLang="ru-RU" sz="2400"/>
                <a:t>з клавіатури дані відповідного </a:t>
              </a:r>
            </a:p>
            <a:p>
              <a:pPr algn="ctr"/>
              <a:r>
                <a:rPr lang="uk-UA" altLang="ru-RU" sz="2400"/>
                <a:t>запитові типу. Після цього </a:t>
              </a:r>
            </a:p>
            <a:p>
              <a:pPr algn="ctr"/>
              <a:r>
                <a:rPr lang="uk-UA" altLang="ru-RU" sz="2400"/>
                <a:t>введене значення та його </a:t>
              </a:r>
            </a:p>
            <a:p>
              <a:pPr algn="ctr"/>
              <a:r>
                <a:rPr lang="uk-UA" altLang="ru-RU" sz="2400"/>
                <a:t>адресу в оперативній пам’яті </a:t>
              </a:r>
            </a:p>
            <a:p>
              <a:pPr algn="ctr"/>
              <a:r>
                <a:rPr lang="uk-UA" altLang="ru-RU" sz="2400"/>
                <a:t>необхідно вивести.</a:t>
              </a:r>
              <a:r>
                <a:rPr lang="en-US" altLang="ru-RU" sz="2400"/>
                <a:t> </a:t>
              </a:r>
              <a:endParaRPr lang="uk-UA" altLang="ru-RU" sz="24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1703512" y="1278247"/>
            <a:ext cx="8748712" cy="4893647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200" dirty="0">
                <a:solidFill>
                  <a:srgbClr val="006600"/>
                </a:solidFill>
              </a:rPr>
              <a:t>//ex5_1.cpp </a:t>
            </a:r>
            <a:r>
              <a:rPr lang="uk-UA" altLang="ru-RU" sz="2200" dirty="0" err="1">
                <a:solidFill>
                  <a:srgbClr val="006600"/>
                </a:solidFill>
              </a:rPr>
              <a:t>void</a:t>
            </a:r>
            <a:r>
              <a:rPr lang="uk-UA" altLang="ru-RU" sz="2200" dirty="0">
                <a:solidFill>
                  <a:srgbClr val="006600"/>
                </a:solidFill>
              </a:rPr>
              <a:t> покажчики</a:t>
            </a:r>
            <a:br>
              <a:rPr lang="uk-UA" altLang="ru-RU" sz="2200" dirty="0">
                <a:solidFill>
                  <a:srgbClr val="006600"/>
                </a:solidFill>
              </a:rPr>
            </a:br>
            <a:r>
              <a:rPr lang="uk-UA" altLang="ru-RU" sz="2200" dirty="0"/>
              <a:t>#</a:t>
            </a:r>
            <a:r>
              <a:rPr lang="uk-UA" altLang="ru-RU" sz="2200" dirty="0" err="1"/>
              <a:t>include</a:t>
            </a:r>
            <a:r>
              <a:rPr lang="uk-UA" altLang="ru-RU" sz="2200" dirty="0"/>
              <a:t>&lt;</a:t>
            </a:r>
            <a:r>
              <a:rPr lang="uk-UA" altLang="ru-RU" sz="2200" dirty="0" err="1"/>
              <a:t>iostream</a:t>
            </a:r>
            <a:r>
              <a:rPr lang="uk-UA" altLang="ru-RU" sz="2200" dirty="0"/>
              <a:t>&gt;</a:t>
            </a:r>
            <a:br>
              <a:rPr lang="uk-UA" altLang="ru-RU" sz="2200" dirty="0"/>
            </a:br>
            <a:r>
              <a:rPr lang="uk-UA" altLang="ru-RU" sz="2200" dirty="0"/>
              <a:t>#</a:t>
            </a:r>
            <a:r>
              <a:rPr lang="uk-UA" altLang="ru-RU" sz="2200" dirty="0" err="1"/>
              <a:t>include</a:t>
            </a:r>
            <a:r>
              <a:rPr lang="uk-UA" altLang="ru-RU" sz="2200" dirty="0"/>
              <a:t>&lt;</a:t>
            </a:r>
            <a:r>
              <a:rPr lang="uk-UA" altLang="ru-RU" sz="2200" dirty="0" err="1"/>
              <a:t>stdio.h</a:t>
            </a:r>
            <a:r>
              <a:rPr lang="uk-UA" altLang="ru-RU" sz="2200" dirty="0"/>
              <a:t>&gt;</a:t>
            </a:r>
            <a:br>
              <a:rPr lang="uk-UA" altLang="ru-RU" sz="2200" dirty="0"/>
            </a:br>
            <a:r>
              <a:rPr lang="uk-UA" altLang="ru-RU" sz="2200" dirty="0" err="1"/>
              <a:t>using</a:t>
            </a:r>
            <a:r>
              <a:rPr lang="uk-UA" altLang="ru-RU" sz="2200" dirty="0"/>
              <a:t> </a:t>
            </a:r>
            <a:r>
              <a:rPr lang="uk-UA" altLang="ru-RU" sz="2200" dirty="0" err="1"/>
              <a:t>namespace</a:t>
            </a:r>
            <a:r>
              <a:rPr lang="uk-UA" altLang="ru-RU" sz="2200" dirty="0"/>
              <a:t> </a:t>
            </a:r>
            <a:r>
              <a:rPr lang="uk-UA" altLang="ru-RU" sz="2200" dirty="0" err="1"/>
              <a:t>std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>
                <a:solidFill>
                  <a:srgbClr val="006600"/>
                </a:solidFill>
              </a:rPr>
              <a:t>//========== виведення значень, що введені =====</a:t>
            </a:r>
            <a:br>
              <a:rPr lang="uk-UA" altLang="ru-RU" sz="2200" dirty="0">
                <a:solidFill>
                  <a:srgbClr val="006600"/>
                </a:solidFill>
              </a:rPr>
            </a:br>
            <a:r>
              <a:rPr lang="uk-UA" altLang="ru-RU" sz="2200" dirty="0" err="1"/>
              <a:t>void</a:t>
            </a:r>
            <a:r>
              <a:rPr lang="uk-UA" altLang="ru-RU" sz="2200" dirty="0"/>
              <a:t> </a:t>
            </a:r>
            <a:r>
              <a:rPr lang="uk-UA" altLang="ru-RU" sz="2200" dirty="0" err="1"/>
              <a:t>output</a:t>
            </a:r>
            <a:r>
              <a:rPr lang="uk-UA" altLang="ru-RU" sz="2200" dirty="0"/>
              <a:t>(</a:t>
            </a:r>
            <a:r>
              <a:rPr lang="uk-UA" altLang="ru-RU" sz="2200" dirty="0" err="1"/>
              <a:t>void</a:t>
            </a:r>
            <a:r>
              <a:rPr lang="uk-UA" altLang="ru-RU" sz="2200" dirty="0"/>
              <a:t>* </a:t>
            </a:r>
            <a:r>
              <a:rPr lang="uk-UA" altLang="ru-RU" sz="2200" dirty="0" err="1"/>
              <a:t>ptr</a:t>
            </a:r>
            <a:r>
              <a:rPr lang="uk-UA" altLang="ru-RU" sz="2200" dirty="0"/>
              <a:t>, </a:t>
            </a:r>
            <a:r>
              <a:rPr lang="uk-UA" altLang="ru-RU" sz="2200" dirty="0" err="1"/>
              <a:t>int</a:t>
            </a:r>
            <a:r>
              <a:rPr lang="uk-UA" altLang="ru-RU" sz="2200" dirty="0"/>
              <a:t> </a:t>
            </a:r>
            <a:r>
              <a:rPr lang="uk-UA" altLang="ru-RU" sz="2200" dirty="0" err="1"/>
              <a:t>flag</a:t>
            </a:r>
            <a:r>
              <a:rPr lang="uk-UA" altLang="ru-RU" sz="2200" dirty="0"/>
              <a:t>)</a:t>
            </a:r>
            <a:br>
              <a:rPr lang="uk-UA" altLang="ru-RU" sz="2200" dirty="0"/>
            </a:br>
            <a:r>
              <a:rPr lang="uk-UA" altLang="ru-RU" sz="2200" dirty="0"/>
              <a:t>{        </a:t>
            </a:r>
            <a:r>
              <a:rPr lang="uk-UA" altLang="ru-RU" sz="2200" dirty="0">
                <a:solidFill>
                  <a:srgbClr val="006600"/>
                </a:solidFill>
              </a:rPr>
              <a:t>//параметри: </a:t>
            </a:r>
            <a:r>
              <a:rPr lang="uk-UA" altLang="ru-RU" sz="2200" dirty="0" err="1">
                <a:solidFill>
                  <a:srgbClr val="006600"/>
                </a:solidFill>
              </a:rPr>
              <a:t>ptr</a:t>
            </a:r>
            <a:r>
              <a:rPr lang="uk-UA" altLang="ru-RU" sz="2200" dirty="0">
                <a:solidFill>
                  <a:srgbClr val="006600"/>
                </a:solidFill>
              </a:rPr>
              <a:t> – покажчик на дані будь-якого типу,</a:t>
            </a:r>
            <a:br>
              <a:rPr lang="uk-UA" altLang="ru-RU" sz="2200" dirty="0">
                <a:solidFill>
                  <a:srgbClr val="006600"/>
                </a:solidFill>
              </a:rPr>
            </a:br>
            <a:r>
              <a:rPr lang="uk-UA" altLang="ru-RU" sz="2200" dirty="0">
                <a:solidFill>
                  <a:srgbClr val="006600"/>
                </a:solidFill>
              </a:rPr>
              <a:t>                         //</a:t>
            </a:r>
            <a:r>
              <a:rPr lang="uk-UA" altLang="ru-RU" sz="2200" dirty="0" err="1">
                <a:solidFill>
                  <a:srgbClr val="006600"/>
                </a:solidFill>
              </a:rPr>
              <a:t>flag</a:t>
            </a:r>
            <a:r>
              <a:rPr lang="uk-UA" altLang="ru-RU" sz="2200" dirty="0">
                <a:solidFill>
                  <a:srgbClr val="006600"/>
                </a:solidFill>
              </a:rPr>
              <a:t> – ознака заданого типу даних</a:t>
            </a:r>
            <a:br>
              <a:rPr lang="uk-UA" altLang="ru-RU" sz="2200" dirty="0">
                <a:solidFill>
                  <a:srgbClr val="006600"/>
                </a:solidFill>
              </a:rPr>
            </a:br>
            <a:r>
              <a:rPr lang="uk-UA" altLang="ru-RU" sz="2200" dirty="0"/>
              <a:t>   </a:t>
            </a:r>
            <a:r>
              <a:rPr lang="uk-UA" altLang="ru-RU" sz="2200" dirty="0" err="1"/>
              <a:t>switch</a:t>
            </a:r>
            <a:r>
              <a:rPr lang="uk-UA" altLang="ru-RU" sz="2200" dirty="0"/>
              <a:t>(</a:t>
            </a:r>
            <a:r>
              <a:rPr lang="uk-UA" altLang="ru-RU" sz="2200" dirty="0" err="1"/>
              <a:t>flag</a:t>
            </a:r>
            <a:r>
              <a:rPr lang="uk-UA" altLang="ru-RU" sz="2200" dirty="0"/>
              <a:t>)          </a:t>
            </a:r>
            <a:r>
              <a:rPr lang="uk-UA" altLang="ru-RU" sz="2200" dirty="0">
                <a:solidFill>
                  <a:srgbClr val="006600"/>
                </a:solidFill>
              </a:rPr>
              <a:t>//аналізувати ознаку введеного типу</a:t>
            </a:r>
            <a:br>
              <a:rPr lang="uk-UA" altLang="ru-RU" sz="2200" dirty="0">
                <a:solidFill>
                  <a:srgbClr val="006600"/>
                </a:solidFill>
              </a:rPr>
            </a:br>
            <a:r>
              <a:rPr lang="uk-UA" altLang="ru-RU" sz="2200" dirty="0"/>
              <a:t>   {</a:t>
            </a:r>
            <a:br>
              <a:rPr lang="uk-UA" altLang="ru-RU" sz="2200" dirty="0"/>
            </a:br>
            <a:r>
              <a:rPr lang="uk-UA" altLang="ru-RU" sz="2200" dirty="0"/>
              <a:t>    </a:t>
            </a:r>
            <a:r>
              <a:rPr lang="uk-UA" altLang="ru-RU" sz="2200" dirty="0" err="1"/>
              <a:t>case</a:t>
            </a:r>
            <a:r>
              <a:rPr lang="uk-UA" altLang="ru-RU" sz="2200" dirty="0"/>
              <a:t> 1:                                  </a:t>
            </a:r>
            <a:r>
              <a:rPr lang="uk-UA" altLang="ru-RU" sz="2200" dirty="0">
                <a:solidFill>
                  <a:srgbClr val="006600"/>
                </a:solidFill>
              </a:rPr>
              <a:t>//вивести рядок</a:t>
            </a:r>
            <a:br>
              <a:rPr lang="uk-UA" altLang="ru-RU" sz="2200" dirty="0">
                <a:solidFill>
                  <a:srgbClr val="006600"/>
                </a:solidFill>
              </a:rPr>
            </a:br>
            <a:r>
              <a:rPr lang="en-GB" sz="2400" dirty="0"/>
              <a:t> </a:t>
            </a:r>
            <a:r>
              <a:rPr lang="en-GB" sz="2400" dirty="0"/>
              <a:t> </a:t>
            </a:r>
            <a:r>
              <a:rPr lang="en-GB" sz="2400" dirty="0" smtClean="0"/>
              <a:t>   </a:t>
            </a:r>
            <a:r>
              <a:rPr lang="en-GB" sz="2400" dirty="0" err="1" smtClean="0"/>
              <a:t>cout</a:t>
            </a:r>
            <a:r>
              <a:rPr lang="en-GB" sz="2400" dirty="0" smtClean="0"/>
              <a:t> </a:t>
            </a:r>
            <a:r>
              <a:rPr lang="en-GB" sz="2400" dirty="0"/>
              <a:t>&lt;&lt; "entered string: "&lt;&lt; (char*)</a:t>
            </a:r>
            <a:r>
              <a:rPr lang="en-GB" sz="2400" dirty="0" err="1"/>
              <a:t>ptr</a:t>
            </a:r>
            <a:r>
              <a:rPr lang="en-GB" sz="2400" dirty="0"/>
              <a:t> &lt;&lt; </a:t>
            </a:r>
          </a:p>
          <a:p>
            <a:r>
              <a:rPr lang="en-US" sz="2400" dirty="0"/>
              <a:t>            " to the address " &lt;&lt; </a:t>
            </a:r>
            <a:r>
              <a:rPr lang="en-US" sz="2400" dirty="0" err="1"/>
              <a:t>ptr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 </a:t>
            </a:r>
            <a:r>
              <a:rPr lang="uk-UA" altLang="ru-RU" sz="2200" dirty="0" smtClean="0"/>
              <a:t>     </a:t>
            </a:r>
            <a:endParaRPr lang="en-US" altLang="ru-RU" sz="2200" dirty="0" smtClean="0"/>
          </a:p>
          <a:p>
            <a:r>
              <a:rPr lang="en-US" altLang="ru-RU" sz="2200" dirty="0"/>
              <a:t> </a:t>
            </a:r>
            <a:r>
              <a:rPr lang="en-US" altLang="ru-RU" sz="2200" dirty="0" smtClean="0"/>
              <a:t>   </a:t>
            </a:r>
            <a:r>
              <a:rPr lang="uk-UA" altLang="ru-RU" sz="2200" dirty="0" smtClean="0"/>
              <a:t> </a:t>
            </a:r>
            <a:r>
              <a:rPr lang="uk-UA" altLang="ru-RU" sz="2200" dirty="0" err="1"/>
              <a:t>break</a:t>
            </a:r>
            <a:r>
              <a:rPr lang="uk-UA" altLang="ru-RU" sz="2200" dirty="0"/>
              <a:t>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833771"/>
            <a:ext cx="1704419" cy="41629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22884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5953126"/>
            <a:ext cx="792163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5357938" y="778542"/>
            <a:ext cx="201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 dirty="0"/>
              <a:t>Приклад 5.4</a:t>
            </a:r>
            <a:endParaRPr lang="ru-RU" altLang="ru-RU" sz="2400" b="1" dirty="0"/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3143250" y="0"/>
            <a:ext cx="6445250" cy="579438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>
                <a:solidFill>
                  <a:schemeClr val="bg1"/>
                </a:solidFill>
              </a:rPr>
              <a:t>Застосування void-покажчиків </a:t>
            </a:r>
            <a:endParaRPr lang="ru-RU" altLang="ru-RU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623392" y="1832481"/>
            <a:ext cx="11449272" cy="30469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dirty="0" err="1"/>
              <a:t>case</a:t>
            </a:r>
            <a:r>
              <a:rPr lang="uk-UA" altLang="ru-RU" sz="2400" dirty="0"/>
              <a:t> 2:                             </a:t>
            </a:r>
            <a:r>
              <a:rPr lang="uk-UA" altLang="ru-RU" sz="2400" dirty="0">
                <a:solidFill>
                  <a:srgbClr val="006600"/>
                </a:solidFill>
              </a:rPr>
              <a:t>//вивести ціле число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/>
              <a:t>      </a:t>
            </a:r>
            <a:r>
              <a:rPr lang="uk-UA" altLang="ru-RU" sz="2400" dirty="0" err="1"/>
              <a:t>cout</a:t>
            </a:r>
            <a:r>
              <a:rPr lang="uk-UA" altLang="ru-RU" sz="2400" dirty="0"/>
              <a:t>&lt;&lt;"</a:t>
            </a:r>
            <a:r>
              <a:rPr lang="uk-UA" altLang="ru-RU" sz="2400" dirty="0" err="1"/>
              <a:t>entered</a:t>
            </a:r>
            <a:r>
              <a:rPr lang="uk-UA" altLang="ru-RU" sz="2400" dirty="0"/>
              <a:t> </a:t>
            </a:r>
            <a:r>
              <a:rPr lang="uk-UA" altLang="ru-RU" sz="2400" dirty="0" err="1"/>
              <a:t>integer</a:t>
            </a:r>
            <a:r>
              <a:rPr lang="uk-UA" altLang="ru-RU" sz="2400" dirty="0"/>
              <a:t>: "&lt;&lt;*(</a:t>
            </a:r>
            <a:r>
              <a:rPr lang="uk-UA" altLang="ru-RU" sz="2400" dirty="0" err="1"/>
              <a:t>int</a:t>
            </a:r>
            <a:r>
              <a:rPr lang="uk-UA" altLang="ru-RU" sz="2400" dirty="0"/>
              <a:t>*)</a:t>
            </a:r>
            <a:r>
              <a:rPr lang="uk-UA" altLang="ru-RU" sz="2400" dirty="0" err="1"/>
              <a:t>ptr</a:t>
            </a:r>
            <a:r>
              <a:rPr lang="uk-UA" altLang="ru-RU" sz="2400" dirty="0" smtClean="0"/>
              <a:t>&lt;&lt;" </a:t>
            </a:r>
            <a:r>
              <a:rPr lang="uk-UA" altLang="ru-RU" sz="2400" dirty="0" err="1"/>
              <a:t>to</a:t>
            </a:r>
            <a:r>
              <a:rPr lang="uk-UA" altLang="ru-RU" sz="2400" dirty="0"/>
              <a:t> </a:t>
            </a:r>
            <a:r>
              <a:rPr lang="uk-UA" altLang="ru-RU" sz="2400" dirty="0" err="1"/>
              <a:t>the</a:t>
            </a:r>
            <a:r>
              <a:rPr lang="uk-UA" altLang="ru-RU" sz="2400" dirty="0"/>
              <a:t> </a:t>
            </a:r>
            <a:r>
              <a:rPr lang="uk-UA" altLang="ru-RU" sz="2400" dirty="0" err="1"/>
              <a:t>address</a:t>
            </a:r>
            <a:r>
              <a:rPr lang="uk-UA" altLang="ru-RU" sz="2400" dirty="0"/>
              <a:t> </a:t>
            </a:r>
            <a:r>
              <a:rPr lang="uk-UA" altLang="ru-RU" sz="2400" dirty="0" smtClean="0"/>
              <a:t>"&lt;&lt;</a:t>
            </a:r>
            <a:r>
              <a:rPr lang="en-US" altLang="ru-RU" sz="2400" dirty="0" smtClean="0"/>
              <a:t>p</a:t>
            </a:r>
            <a:r>
              <a:rPr lang="uk-UA" altLang="ru-RU" sz="2400" dirty="0" err="1" smtClean="0"/>
              <a:t>tr</a:t>
            </a:r>
            <a:r>
              <a:rPr lang="uk-UA" altLang="ru-RU" sz="2400" dirty="0"/>
              <a:t>&lt;&lt;</a:t>
            </a:r>
            <a:r>
              <a:rPr lang="uk-UA" altLang="ru-RU" sz="2400" dirty="0" err="1"/>
              <a:t>endl</a:t>
            </a:r>
            <a:r>
              <a:rPr lang="uk-UA" altLang="ru-RU" sz="2400" dirty="0"/>
              <a:t>;</a:t>
            </a:r>
            <a:br>
              <a:rPr lang="uk-UA" altLang="ru-RU" sz="2400" dirty="0"/>
            </a:br>
            <a:r>
              <a:rPr lang="uk-UA" altLang="ru-RU" sz="2400" dirty="0"/>
              <a:t>       </a:t>
            </a:r>
            <a:r>
              <a:rPr lang="uk-UA" altLang="ru-RU" sz="2400" dirty="0" err="1"/>
              <a:t>break</a:t>
            </a:r>
            <a:r>
              <a:rPr lang="uk-UA" altLang="ru-RU" sz="2400" dirty="0"/>
              <a:t>;</a:t>
            </a:r>
            <a:br>
              <a:rPr lang="uk-UA" altLang="ru-RU" sz="2400" dirty="0"/>
            </a:br>
            <a:r>
              <a:rPr lang="uk-UA" altLang="ru-RU" sz="2400" dirty="0" err="1" smtClean="0"/>
              <a:t>case</a:t>
            </a:r>
            <a:r>
              <a:rPr lang="uk-UA" altLang="ru-RU" sz="2400" dirty="0" smtClean="0"/>
              <a:t> </a:t>
            </a:r>
            <a:r>
              <a:rPr lang="uk-UA" altLang="ru-RU" sz="2400" dirty="0"/>
              <a:t>3:                           </a:t>
            </a:r>
            <a:r>
              <a:rPr lang="uk-UA" altLang="ru-RU" sz="2400" dirty="0">
                <a:solidFill>
                  <a:srgbClr val="006600"/>
                </a:solidFill>
              </a:rPr>
              <a:t>//вивести дійсне число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/>
              <a:t>       </a:t>
            </a:r>
            <a:r>
              <a:rPr lang="uk-UA" altLang="ru-RU" sz="2400" dirty="0" err="1"/>
              <a:t>cout</a:t>
            </a:r>
            <a:r>
              <a:rPr lang="uk-UA" altLang="ru-RU" sz="2400" dirty="0"/>
              <a:t>&lt;&lt;"</a:t>
            </a:r>
            <a:r>
              <a:rPr lang="uk-UA" altLang="ru-RU" sz="2400" dirty="0" err="1"/>
              <a:t>entered</a:t>
            </a:r>
            <a:r>
              <a:rPr lang="uk-UA" altLang="ru-RU" sz="2400" dirty="0"/>
              <a:t> </a:t>
            </a:r>
            <a:r>
              <a:rPr lang="uk-UA" altLang="ru-RU" sz="2400" dirty="0" err="1"/>
              <a:t>float</a:t>
            </a:r>
            <a:r>
              <a:rPr lang="uk-UA" altLang="ru-RU" sz="2400" dirty="0"/>
              <a:t>: "&lt;&lt;*(</a:t>
            </a:r>
            <a:r>
              <a:rPr lang="uk-UA" altLang="ru-RU" sz="2400" dirty="0" err="1"/>
              <a:t>float</a:t>
            </a:r>
            <a:r>
              <a:rPr lang="uk-UA" altLang="ru-RU" sz="2400" dirty="0"/>
              <a:t>*)</a:t>
            </a:r>
            <a:r>
              <a:rPr lang="uk-UA" altLang="ru-RU" sz="2400" dirty="0" err="1"/>
              <a:t>ptr</a:t>
            </a:r>
            <a:r>
              <a:rPr lang="uk-UA" altLang="ru-RU" sz="2400" dirty="0" smtClean="0"/>
              <a:t>&lt;&lt;" </a:t>
            </a:r>
            <a:r>
              <a:rPr lang="uk-UA" altLang="ru-RU" sz="2400" dirty="0" err="1"/>
              <a:t>to</a:t>
            </a:r>
            <a:r>
              <a:rPr lang="uk-UA" altLang="ru-RU" sz="2400" dirty="0"/>
              <a:t> </a:t>
            </a:r>
            <a:r>
              <a:rPr lang="uk-UA" altLang="ru-RU" sz="2400" dirty="0" err="1"/>
              <a:t>the</a:t>
            </a:r>
            <a:r>
              <a:rPr lang="uk-UA" altLang="ru-RU" sz="2400" dirty="0"/>
              <a:t> </a:t>
            </a:r>
            <a:r>
              <a:rPr lang="uk-UA" altLang="ru-RU" sz="2400" dirty="0" err="1"/>
              <a:t>address</a:t>
            </a:r>
            <a:r>
              <a:rPr lang="uk-UA" altLang="ru-RU" sz="2400" dirty="0"/>
              <a:t> </a:t>
            </a:r>
            <a:r>
              <a:rPr lang="uk-UA" altLang="ru-RU" sz="2400" dirty="0" smtClean="0"/>
              <a:t>"&lt;&lt;</a:t>
            </a:r>
            <a:r>
              <a:rPr lang="uk-UA" altLang="ru-RU" sz="2400" dirty="0" err="1" smtClean="0"/>
              <a:t>ptr</a:t>
            </a:r>
            <a:r>
              <a:rPr lang="uk-UA" altLang="ru-RU" sz="2400" dirty="0"/>
              <a:t>&lt;&lt;</a:t>
            </a:r>
            <a:r>
              <a:rPr lang="uk-UA" altLang="ru-RU" sz="2400" dirty="0" err="1"/>
              <a:t>endl</a:t>
            </a:r>
            <a:r>
              <a:rPr lang="uk-UA" altLang="ru-RU" sz="2400" dirty="0"/>
              <a:t>;</a:t>
            </a:r>
            <a:br>
              <a:rPr lang="uk-UA" altLang="ru-RU" sz="2400" dirty="0"/>
            </a:br>
            <a:r>
              <a:rPr lang="uk-UA" altLang="ru-RU" sz="2400" dirty="0"/>
              <a:t>       </a:t>
            </a:r>
            <a:r>
              <a:rPr lang="uk-UA" altLang="ru-RU" sz="2400" dirty="0" err="1"/>
              <a:t>break</a:t>
            </a:r>
            <a:r>
              <a:rPr lang="uk-UA" altLang="ru-RU" sz="2400" dirty="0"/>
              <a:t>;</a:t>
            </a:r>
            <a:br>
              <a:rPr lang="uk-UA" altLang="ru-RU" sz="2400" dirty="0"/>
            </a:br>
            <a:r>
              <a:rPr lang="uk-UA" altLang="ru-RU" sz="2400" dirty="0"/>
              <a:t>   }</a:t>
            </a:r>
            <a:br>
              <a:rPr lang="uk-UA" altLang="ru-RU" sz="2400" dirty="0"/>
            </a:br>
            <a:r>
              <a:rPr lang="uk-UA" altLang="ru-RU" sz="2400" dirty="0"/>
              <a:t>}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3143251" y="1"/>
            <a:ext cx="6454775" cy="5889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>
                <a:solidFill>
                  <a:schemeClr val="bg1"/>
                </a:solidFill>
              </a:rPr>
              <a:t>Застосування void-покажчиків </a:t>
            </a:r>
            <a:endParaRPr lang="ru-RU" altLang="ru-RU" sz="3200" b="1">
              <a:solidFill>
                <a:schemeClr val="bg1"/>
              </a:solidFill>
            </a:endParaRPr>
          </a:p>
        </p:txBody>
      </p:sp>
      <p:pic>
        <p:nvPicPr>
          <p:cNvPr id="118788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" y="5921375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802046" y="698873"/>
            <a:ext cx="938995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50850"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b="1" dirty="0"/>
              <a:t>5.1. Поняття посилальних типів даних</a:t>
            </a:r>
            <a:endParaRPr lang="ru-RU" altLang="ru-RU" sz="2400" b="1" dirty="0"/>
          </a:p>
          <a:p>
            <a:r>
              <a:rPr lang="uk-UA" altLang="ru-RU" sz="2400" b="1" dirty="0"/>
              <a:t>5.2. Оголошення та ініціалізація змінних посилальних </a:t>
            </a:r>
            <a:endParaRPr lang="uk-UA" altLang="ru-RU" sz="2400" b="1" dirty="0" smtClean="0"/>
          </a:p>
          <a:p>
            <a:r>
              <a:rPr lang="uk-UA" altLang="ru-RU" sz="2400" b="1" dirty="0"/>
              <a:t> </a:t>
            </a:r>
            <a:r>
              <a:rPr lang="uk-UA" altLang="ru-RU" sz="2400" b="1" dirty="0" smtClean="0"/>
              <a:t>      </a:t>
            </a:r>
            <a:r>
              <a:rPr lang="uk-UA" altLang="ru-RU" sz="2400" b="1" dirty="0" smtClean="0"/>
              <a:t>типів</a:t>
            </a:r>
            <a:endParaRPr lang="ru-RU" altLang="ru-RU" sz="2400" b="1" dirty="0"/>
          </a:p>
          <a:p>
            <a:r>
              <a:rPr lang="uk-UA" altLang="ru-RU" sz="2400" b="1" dirty="0"/>
              <a:t>5.3. Операції над покажчиками</a:t>
            </a:r>
            <a:endParaRPr lang="ru-RU" altLang="ru-RU" sz="2400" b="1" dirty="0"/>
          </a:p>
          <a:p>
            <a:r>
              <a:rPr lang="uk-UA" altLang="ru-RU" sz="2400" b="1" dirty="0"/>
              <a:t>5.4. Покажчики на тип </a:t>
            </a:r>
            <a:r>
              <a:rPr lang="uk-UA" altLang="ru-RU" sz="2400" b="1" dirty="0" err="1"/>
              <a:t>void</a:t>
            </a:r>
            <a:endParaRPr lang="ru-RU" altLang="ru-RU" sz="2400" b="1" dirty="0"/>
          </a:p>
          <a:p>
            <a:r>
              <a:rPr lang="uk-UA" altLang="ru-RU" sz="2400" b="1" dirty="0"/>
              <a:t>5.5. Покажчики та функції</a:t>
            </a:r>
            <a:endParaRPr lang="ru-RU" altLang="ru-RU" sz="2400" b="1" dirty="0"/>
          </a:p>
          <a:p>
            <a:pPr lvl="2"/>
            <a:r>
              <a:rPr lang="uk-UA" altLang="ru-RU" sz="2400" b="1" dirty="0"/>
              <a:t>5.5.1. Покажчики на функції</a:t>
            </a:r>
            <a:endParaRPr lang="ru-RU" altLang="ru-RU" sz="2400" b="1" dirty="0"/>
          </a:p>
          <a:p>
            <a:pPr lvl="2"/>
            <a:r>
              <a:rPr lang="uk-UA" altLang="ru-RU" sz="2400" b="1" dirty="0"/>
              <a:t>5.5.2. Покажчики та посилання як параметри функції</a:t>
            </a:r>
            <a:endParaRPr lang="ru-RU" altLang="ru-RU" sz="2400" b="1" dirty="0"/>
          </a:p>
          <a:p>
            <a:pPr lvl="2"/>
            <a:r>
              <a:rPr lang="uk-UA" altLang="ru-RU" sz="2400" b="1" dirty="0"/>
              <a:t>5.5.3. Застосування специфікатора </a:t>
            </a:r>
            <a:r>
              <a:rPr lang="uk-UA" altLang="ru-RU" sz="2400" b="1" dirty="0" err="1">
                <a:solidFill>
                  <a:srgbClr val="0000CC"/>
                </a:solidFill>
              </a:rPr>
              <a:t>const</a:t>
            </a:r>
            <a:r>
              <a:rPr lang="uk-UA" altLang="ru-RU" sz="2400" b="1" dirty="0"/>
              <a:t>  з </a:t>
            </a:r>
            <a:endParaRPr lang="uk-UA" altLang="ru-RU" sz="2400" b="1" dirty="0" smtClean="0"/>
          </a:p>
          <a:p>
            <a:pPr lvl="2"/>
            <a:r>
              <a:rPr lang="uk-UA" altLang="ru-RU" sz="2400" b="1" dirty="0"/>
              <a:t> </a:t>
            </a:r>
            <a:r>
              <a:rPr lang="uk-UA" altLang="ru-RU" sz="2400" b="1" dirty="0" smtClean="0"/>
              <a:t>         </a:t>
            </a:r>
            <a:r>
              <a:rPr lang="uk-UA" altLang="ru-RU" sz="2400" b="1" dirty="0" smtClean="0"/>
              <a:t> покажчиками </a:t>
            </a:r>
            <a:r>
              <a:rPr lang="uk-UA" altLang="ru-RU" sz="2400" b="1" dirty="0"/>
              <a:t>та посиланнями</a:t>
            </a:r>
            <a:endParaRPr lang="ru-RU" altLang="ru-RU" sz="2400" b="1" dirty="0"/>
          </a:p>
          <a:p>
            <a:pPr lvl="2"/>
            <a:r>
              <a:rPr lang="uk-UA" altLang="ru-RU" sz="2400" b="1" dirty="0"/>
              <a:t>5.5.4. Функції, що повертають покажчики та посилання</a:t>
            </a:r>
          </a:p>
          <a:p>
            <a:r>
              <a:rPr lang="uk-UA" altLang="ru-RU" sz="2400" b="1" dirty="0"/>
              <a:t>5.6. </a:t>
            </a:r>
            <a:r>
              <a:rPr lang="uk-UA" altLang="ru-RU" sz="2400" b="1" dirty="0" smtClean="0"/>
              <a:t>Покажчики та масиви</a:t>
            </a:r>
          </a:p>
          <a:p>
            <a:r>
              <a:rPr lang="uk-UA" altLang="ru-RU" sz="2400" b="1" dirty="0" smtClean="0"/>
              <a:t>5.7. Покажчики </a:t>
            </a:r>
            <a:r>
              <a:rPr lang="uk-UA" altLang="ru-RU" sz="2400" b="1" dirty="0"/>
              <a:t>на </a:t>
            </a:r>
            <a:r>
              <a:rPr lang="uk-UA" altLang="ru-RU" sz="2400" b="1" dirty="0" smtClean="0"/>
              <a:t>покажчики. Покажчики та матриц</a:t>
            </a:r>
            <a:r>
              <a:rPr lang="uk-UA" altLang="ru-RU" sz="2400" b="1" dirty="0"/>
              <a:t>і</a:t>
            </a:r>
            <a:r>
              <a:rPr lang="ru-RU" altLang="ru-RU" sz="2400" b="1" dirty="0" smtClean="0"/>
              <a:t> </a:t>
            </a:r>
            <a:endParaRPr lang="ru-RU" altLang="ru-RU" sz="2400" b="1" dirty="0"/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232401" y="0"/>
            <a:ext cx="1412875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Зміст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340768"/>
            <a:ext cx="2610702" cy="3609859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2" name="Прямоугольник 1"/>
          <p:cNvSpPr/>
          <p:nvPr/>
        </p:nvSpPr>
        <p:spPr>
          <a:xfrm>
            <a:off x="407368" y="6049749"/>
            <a:ext cx="1152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https://github.com/tkovalyuk/Basic_C_Programming/blob/master/MethodLabWorkC%2B%2Bv8.rar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5760" y="5680417"/>
            <a:ext cx="147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solidFill>
                  <a:srgbClr val="0000CC"/>
                </a:solidFill>
              </a:rPr>
              <a:t>Методичка</a:t>
            </a:r>
            <a:r>
              <a:rPr lang="uk-UA" dirty="0" smtClean="0">
                <a:solidFill>
                  <a:srgbClr val="0000CC"/>
                </a:solidFill>
              </a:rPr>
              <a:t>: </a:t>
            </a:r>
            <a:endParaRPr lang="ru-RU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839416" y="799616"/>
            <a:ext cx="10197207" cy="4893647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dirty="0" err="1"/>
              <a:t>int</a:t>
            </a:r>
            <a:r>
              <a:rPr lang="uk-UA" altLang="ru-RU" sz="2400" dirty="0"/>
              <a:t> </a:t>
            </a:r>
            <a:r>
              <a:rPr lang="uk-UA" altLang="ru-RU" sz="2400" dirty="0" err="1"/>
              <a:t>main</a:t>
            </a:r>
            <a:r>
              <a:rPr lang="uk-UA" altLang="ru-RU" sz="2400" dirty="0"/>
              <a:t>()                           </a:t>
            </a:r>
            <a:r>
              <a:rPr lang="uk-UA" altLang="ru-RU" sz="2400" dirty="0">
                <a:solidFill>
                  <a:srgbClr val="006600"/>
                </a:solidFill>
              </a:rPr>
              <a:t>//головна функція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/>
              <a:t>{</a:t>
            </a:r>
            <a:br>
              <a:rPr lang="uk-UA" altLang="ru-RU" sz="2400" dirty="0"/>
            </a:br>
            <a:r>
              <a:rPr lang="uk-UA" altLang="ru-RU" sz="2400" dirty="0"/>
              <a:t>   </a:t>
            </a:r>
            <a:r>
              <a:rPr lang="uk-UA" altLang="ru-RU" sz="2400" dirty="0" err="1"/>
              <a:t>int</a:t>
            </a:r>
            <a:r>
              <a:rPr lang="uk-UA" altLang="ru-RU" sz="2400" dirty="0"/>
              <a:t>* </a:t>
            </a:r>
            <a:r>
              <a:rPr lang="uk-UA" altLang="ru-RU" sz="2400" dirty="0" err="1"/>
              <a:t>iptr,ivar</a:t>
            </a:r>
            <a:r>
              <a:rPr lang="uk-UA" altLang="ru-RU" sz="2400" dirty="0"/>
              <a:t>;           </a:t>
            </a:r>
            <a:r>
              <a:rPr lang="en-US" altLang="ru-RU" sz="2400" dirty="0"/>
              <a:t>         </a:t>
            </a:r>
            <a:r>
              <a:rPr lang="uk-UA" altLang="ru-RU" sz="2400" dirty="0">
                <a:solidFill>
                  <a:srgbClr val="006600"/>
                </a:solidFill>
              </a:rPr>
              <a:t>//покажчик і змінна цілого типу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/>
              <a:t>   </a:t>
            </a:r>
            <a:r>
              <a:rPr lang="uk-UA" altLang="ru-RU" sz="2400" dirty="0" err="1"/>
              <a:t>float</a:t>
            </a:r>
            <a:r>
              <a:rPr lang="uk-UA" altLang="ru-RU" sz="2400" dirty="0"/>
              <a:t>* </a:t>
            </a:r>
            <a:r>
              <a:rPr lang="uk-UA" altLang="ru-RU" sz="2400" dirty="0" err="1"/>
              <a:t>fptr,fvar</a:t>
            </a:r>
            <a:r>
              <a:rPr lang="uk-UA" altLang="ru-RU" sz="2400" dirty="0"/>
              <a:t>;       </a:t>
            </a:r>
            <a:r>
              <a:rPr lang="en-US" altLang="ru-RU" sz="2400" dirty="0"/>
              <a:t>         </a:t>
            </a:r>
            <a:r>
              <a:rPr lang="uk-UA" altLang="ru-RU" sz="2400" dirty="0">
                <a:solidFill>
                  <a:srgbClr val="006600"/>
                </a:solidFill>
              </a:rPr>
              <a:t>//покажчик і змінна дійсного типу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/>
              <a:t>   </a:t>
            </a:r>
            <a:r>
              <a:rPr lang="uk-UA" altLang="ru-RU" sz="2400" dirty="0" err="1"/>
              <a:t>char</a:t>
            </a:r>
            <a:r>
              <a:rPr lang="uk-UA" altLang="ru-RU" sz="2400" dirty="0"/>
              <a:t>* </a:t>
            </a:r>
            <a:r>
              <a:rPr lang="uk-UA" altLang="ru-RU" sz="2400" dirty="0" err="1"/>
              <a:t>cptr,cvar</a:t>
            </a:r>
            <a:r>
              <a:rPr lang="uk-UA" altLang="ru-RU" sz="2400" dirty="0"/>
              <a:t>[20];   </a:t>
            </a:r>
            <a:r>
              <a:rPr lang="en-US" altLang="ru-RU" sz="2400" dirty="0"/>
              <a:t>     </a:t>
            </a:r>
            <a:r>
              <a:rPr lang="uk-UA" altLang="ru-RU" sz="2400" dirty="0">
                <a:solidFill>
                  <a:srgbClr val="006600"/>
                </a:solidFill>
              </a:rPr>
              <a:t>//покажчик і змінна рядкового типу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/>
              <a:t>   </a:t>
            </a:r>
            <a:r>
              <a:rPr lang="uk-UA" altLang="ru-RU" sz="2400" dirty="0" err="1"/>
              <a:t>int</a:t>
            </a:r>
            <a:r>
              <a:rPr lang="uk-UA" altLang="ru-RU" sz="2400" dirty="0"/>
              <a:t> </a:t>
            </a:r>
            <a:r>
              <a:rPr lang="uk-UA" altLang="ru-RU" sz="2400" dirty="0" err="1"/>
              <a:t>tag</a:t>
            </a:r>
            <a:r>
              <a:rPr lang="uk-UA" altLang="ru-RU" sz="2400" dirty="0"/>
              <a:t>;                     </a:t>
            </a:r>
            <a:r>
              <a:rPr lang="en-US" altLang="ru-RU" sz="2400" dirty="0"/>
              <a:t>       </a:t>
            </a:r>
            <a:r>
              <a:rPr lang="uk-UA" altLang="ru-RU" sz="2400" dirty="0">
                <a:solidFill>
                  <a:srgbClr val="006600"/>
                </a:solidFill>
              </a:rPr>
              <a:t>//ознака заданого типу даних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/>
              <a:t>   </a:t>
            </a:r>
            <a:r>
              <a:rPr lang="uk-UA" altLang="ru-RU" sz="2400" dirty="0" err="1"/>
              <a:t>cout</a:t>
            </a:r>
            <a:r>
              <a:rPr lang="uk-UA" altLang="ru-RU" sz="2400" dirty="0"/>
              <a:t>&lt;&lt;"</a:t>
            </a:r>
            <a:r>
              <a:rPr lang="uk-UA" altLang="ru-RU" sz="2400" dirty="0" err="1"/>
              <a:t>using</a:t>
            </a:r>
            <a:r>
              <a:rPr lang="uk-UA" altLang="ru-RU" sz="2400" dirty="0"/>
              <a:t> </a:t>
            </a:r>
            <a:r>
              <a:rPr lang="uk-UA" altLang="ru-RU" sz="2400" dirty="0" err="1"/>
              <a:t>void</a:t>
            </a:r>
            <a:r>
              <a:rPr lang="uk-UA" altLang="ru-RU" sz="2400" dirty="0"/>
              <a:t>*"&lt;&lt;</a:t>
            </a:r>
            <a:r>
              <a:rPr lang="uk-UA" altLang="ru-RU" sz="2400" dirty="0" err="1"/>
              <a:t>endl</a:t>
            </a:r>
            <a:r>
              <a:rPr lang="uk-UA" altLang="ru-RU" sz="2400" dirty="0"/>
              <a:t>;  </a:t>
            </a:r>
            <a:br>
              <a:rPr lang="uk-UA" altLang="ru-RU" sz="2400" dirty="0"/>
            </a:br>
            <a:r>
              <a:rPr lang="uk-UA" altLang="ru-RU" sz="2400" dirty="0"/>
              <a:t>   </a:t>
            </a:r>
            <a:r>
              <a:rPr lang="uk-UA" altLang="ru-RU" sz="2400" dirty="0" err="1" smtClean="0"/>
              <a:t>do</a:t>
            </a:r>
            <a:endParaRPr lang="uk-UA" altLang="ru-RU" sz="2400" dirty="0" smtClean="0"/>
          </a:p>
          <a:p>
            <a:r>
              <a:rPr lang="uk-UA" altLang="ru-RU" sz="2400" dirty="0"/>
              <a:t> </a:t>
            </a:r>
            <a:r>
              <a:rPr lang="uk-UA" altLang="ru-RU" sz="2400" dirty="0" smtClean="0"/>
              <a:t>  {                           </a:t>
            </a:r>
            <a:r>
              <a:rPr lang="en-US" altLang="ru-RU" sz="2400" dirty="0" smtClean="0"/>
              <a:t>      </a:t>
            </a:r>
            <a:r>
              <a:rPr lang="uk-UA" altLang="ru-RU" sz="2400" dirty="0">
                <a:solidFill>
                  <a:srgbClr val="006600"/>
                </a:solidFill>
              </a:rPr>
              <a:t>//вивести запит на вибір типу</a:t>
            </a:r>
            <a:r>
              <a:rPr lang="uk-UA" altLang="ru-RU" sz="2400" dirty="0"/>
              <a:t> </a:t>
            </a:r>
            <a:br>
              <a:rPr lang="uk-UA" altLang="ru-RU" sz="2400" dirty="0"/>
            </a:br>
            <a:r>
              <a:rPr lang="uk-UA" altLang="ru-RU" sz="2400" dirty="0"/>
              <a:t>   </a:t>
            </a:r>
            <a:r>
              <a:rPr lang="uk-UA" altLang="ru-RU" sz="2400" dirty="0" smtClean="0"/>
              <a:t>    </a:t>
            </a:r>
            <a:r>
              <a:rPr lang="uk-UA" altLang="ru-RU" sz="2400" dirty="0" err="1"/>
              <a:t>cout</a:t>
            </a:r>
            <a:r>
              <a:rPr lang="uk-UA" altLang="ru-RU" sz="2400" dirty="0"/>
              <a:t>&lt;&lt;"</a:t>
            </a:r>
            <a:r>
              <a:rPr lang="uk-UA" altLang="ru-RU" sz="2400" dirty="0" err="1"/>
              <a:t>select</a:t>
            </a:r>
            <a:r>
              <a:rPr lang="uk-UA" altLang="ru-RU" sz="2400" dirty="0"/>
              <a:t> </a:t>
            </a:r>
            <a:r>
              <a:rPr lang="uk-UA" altLang="ru-RU" sz="2400" dirty="0" err="1"/>
              <a:t>data</a:t>
            </a:r>
            <a:r>
              <a:rPr lang="uk-UA" altLang="ru-RU" sz="2400" dirty="0"/>
              <a:t> type:1-char,2-int,3-float,4-exit"&lt;&lt;</a:t>
            </a:r>
            <a:r>
              <a:rPr lang="uk-UA" altLang="ru-RU" sz="2400" dirty="0" err="1"/>
              <a:t>endl</a:t>
            </a:r>
            <a:r>
              <a:rPr lang="uk-UA" altLang="ru-RU" sz="2400" dirty="0"/>
              <a:t>;</a:t>
            </a:r>
            <a:br>
              <a:rPr lang="uk-UA" altLang="ru-RU" sz="2400" dirty="0"/>
            </a:br>
            <a:r>
              <a:rPr lang="uk-UA" altLang="ru-RU" sz="2400" dirty="0"/>
              <a:t>     </a:t>
            </a:r>
            <a:r>
              <a:rPr lang="uk-UA" altLang="ru-RU" sz="2400" dirty="0" smtClean="0"/>
              <a:t>  </a:t>
            </a:r>
            <a:r>
              <a:rPr lang="uk-UA" altLang="ru-RU" sz="2400" dirty="0" err="1" smtClean="0"/>
              <a:t>cin</a:t>
            </a:r>
            <a:r>
              <a:rPr lang="uk-UA" altLang="ru-RU" sz="2400" dirty="0"/>
              <a:t>&gt;&gt;</a:t>
            </a:r>
            <a:r>
              <a:rPr lang="uk-UA" altLang="ru-RU" sz="2400" dirty="0" err="1"/>
              <a:t>tag</a:t>
            </a:r>
            <a:r>
              <a:rPr lang="uk-UA" altLang="ru-RU" sz="2400" dirty="0"/>
              <a:t>;                      </a:t>
            </a:r>
            <a:r>
              <a:rPr lang="uk-UA" altLang="ru-RU" sz="2400" dirty="0">
                <a:solidFill>
                  <a:srgbClr val="006600"/>
                </a:solidFill>
              </a:rPr>
              <a:t>//задати тип даних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/>
              <a:t>     </a:t>
            </a:r>
            <a:r>
              <a:rPr lang="uk-UA" altLang="ru-RU" sz="2400" dirty="0" smtClean="0"/>
              <a:t>  </a:t>
            </a:r>
            <a:r>
              <a:rPr lang="uk-UA" altLang="ru-RU" sz="2400" dirty="0" err="1" smtClean="0"/>
              <a:t>fflush</a:t>
            </a:r>
            <a:r>
              <a:rPr lang="uk-UA" altLang="ru-RU" sz="2400" dirty="0" smtClean="0"/>
              <a:t>(</a:t>
            </a:r>
            <a:r>
              <a:rPr lang="uk-UA" altLang="ru-RU" sz="2400" dirty="0" err="1" smtClean="0"/>
              <a:t>stdin</a:t>
            </a:r>
            <a:r>
              <a:rPr lang="uk-UA" altLang="ru-RU" sz="2400" dirty="0"/>
              <a:t>);                 </a:t>
            </a:r>
            <a:r>
              <a:rPr lang="uk-UA" altLang="ru-RU" sz="2400" dirty="0">
                <a:solidFill>
                  <a:srgbClr val="006600"/>
                </a:solidFill>
              </a:rPr>
              <a:t>//очистити вхідний потік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endParaRPr lang="uk-UA" altLang="ru-RU" sz="2400" dirty="0"/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143250" y="0"/>
            <a:ext cx="6445250" cy="579438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>
                <a:solidFill>
                  <a:schemeClr val="bg1"/>
                </a:solidFill>
              </a:rPr>
              <a:t>Застосування void-покажчиків </a:t>
            </a:r>
            <a:endParaRPr lang="ru-RU" altLang="ru-RU" sz="3200" b="1">
              <a:solidFill>
                <a:schemeClr val="bg1"/>
              </a:solidFill>
            </a:endParaRPr>
          </a:p>
        </p:txBody>
      </p:sp>
      <p:pic>
        <p:nvPicPr>
          <p:cNvPr id="119812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8037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462311" y="954088"/>
            <a:ext cx="8496300" cy="52133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dirty="0" err="1"/>
              <a:t>switch</a:t>
            </a:r>
            <a:r>
              <a:rPr lang="uk-UA" altLang="ru-RU" sz="2400" dirty="0"/>
              <a:t>(</a:t>
            </a:r>
            <a:r>
              <a:rPr lang="uk-UA" altLang="ru-RU" sz="2400" dirty="0" err="1"/>
              <a:t>tag</a:t>
            </a:r>
            <a:r>
              <a:rPr lang="uk-UA" altLang="ru-RU" sz="2400" dirty="0"/>
              <a:t>)                 </a:t>
            </a:r>
            <a:r>
              <a:rPr lang="uk-UA" altLang="ru-RU" sz="2400" dirty="0">
                <a:solidFill>
                  <a:srgbClr val="006600"/>
                </a:solidFill>
              </a:rPr>
              <a:t>//аналізувати ознаку введеного типу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 smtClean="0"/>
              <a:t>{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 smtClean="0"/>
              <a:t>   </a:t>
            </a:r>
            <a:r>
              <a:rPr lang="uk-UA" altLang="ru-RU" sz="2400" dirty="0" err="1"/>
              <a:t>case</a:t>
            </a:r>
            <a:r>
              <a:rPr lang="uk-UA" altLang="ru-RU" sz="2400" dirty="0"/>
              <a:t> 1:                   </a:t>
            </a:r>
            <a:r>
              <a:rPr lang="uk-UA" altLang="ru-RU" sz="2400" dirty="0">
                <a:solidFill>
                  <a:srgbClr val="006600"/>
                </a:solidFill>
              </a:rPr>
              <a:t>//блок обробки рядка символів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cout</a:t>
            </a:r>
            <a:r>
              <a:rPr lang="uk-UA" altLang="ru-RU" sz="2400" dirty="0"/>
              <a:t>&lt;&lt;"</a:t>
            </a:r>
            <a:r>
              <a:rPr lang="uk-UA" altLang="ru-RU" sz="2400" dirty="0" err="1"/>
              <a:t>input</a:t>
            </a:r>
            <a:r>
              <a:rPr lang="uk-UA" altLang="ru-RU" sz="2400" dirty="0"/>
              <a:t> </a:t>
            </a:r>
            <a:r>
              <a:rPr lang="uk-UA" altLang="ru-RU" sz="2400" dirty="0" err="1"/>
              <a:t>string</a:t>
            </a:r>
            <a:r>
              <a:rPr lang="uk-UA" altLang="ru-RU" sz="2400" dirty="0"/>
              <a:t>: ";</a:t>
            </a:r>
            <a:br>
              <a:rPr lang="uk-UA" altLang="ru-RU" sz="2400" dirty="0"/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cptr</a:t>
            </a:r>
            <a:r>
              <a:rPr lang="uk-UA" altLang="ru-RU" sz="2400" dirty="0"/>
              <a:t>=</a:t>
            </a:r>
            <a:r>
              <a:rPr lang="uk-UA" altLang="ru-RU" sz="2400" dirty="0" err="1"/>
              <a:t>cvar</a:t>
            </a:r>
            <a:r>
              <a:rPr lang="uk-UA" altLang="ru-RU" sz="2400" dirty="0"/>
              <a:t>;           </a:t>
            </a:r>
            <a:r>
              <a:rPr lang="uk-UA" altLang="ru-RU" sz="2400" dirty="0">
                <a:solidFill>
                  <a:srgbClr val="006600"/>
                </a:solidFill>
              </a:rPr>
              <a:t>//</a:t>
            </a:r>
            <a:r>
              <a:rPr lang="uk-UA" altLang="ru-RU" sz="2400" dirty="0" err="1">
                <a:solidFill>
                  <a:srgbClr val="006600"/>
                </a:solidFill>
              </a:rPr>
              <a:t>ініціалізувати</a:t>
            </a:r>
            <a:r>
              <a:rPr lang="uk-UA" altLang="ru-RU" sz="2400" dirty="0">
                <a:solidFill>
                  <a:srgbClr val="006600"/>
                </a:solidFill>
              </a:rPr>
              <a:t> покажчик на рядок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/>
              <a:t>        </a:t>
            </a:r>
            <a:r>
              <a:rPr lang="en-US" altLang="ru-RU" sz="2400" dirty="0" err="1" smtClean="0"/>
              <a:t>cin</a:t>
            </a:r>
            <a:r>
              <a:rPr lang="en-US" altLang="ru-RU" sz="2400" dirty="0" smtClean="0"/>
              <a:t>&gt;&gt;</a:t>
            </a:r>
            <a:r>
              <a:rPr lang="uk-UA" altLang="ru-RU" sz="2400" dirty="0" err="1" smtClean="0"/>
              <a:t>cptr</a:t>
            </a:r>
            <a:r>
              <a:rPr lang="uk-UA" altLang="ru-RU" sz="2400" dirty="0" smtClean="0"/>
              <a:t>; </a:t>
            </a:r>
            <a:r>
              <a:rPr lang="en-US" altLang="ru-RU" sz="2400" dirty="0" smtClean="0"/>
              <a:t>          </a:t>
            </a:r>
            <a:r>
              <a:rPr lang="en-US" altLang="ru-RU" sz="2400" dirty="0"/>
              <a:t>/</a:t>
            </a:r>
            <a:r>
              <a:rPr lang="uk-UA" altLang="ru-RU" sz="2400" dirty="0">
                <a:solidFill>
                  <a:srgbClr val="006600"/>
                </a:solidFill>
              </a:rPr>
              <a:t>/ввести рядок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output</a:t>
            </a:r>
            <a:r>
              <a:rPr lang="uk-UA" altLang="ru-RU" sz="2400" dirty="0"/>
              <a:t>(</a:t>
            </a:r>
            <a:r>
              <a:rPr lang="uk-UA" altLang="ru-RU" sz="2400" dirty="0" err="1"/>
              <a:t>cptr,tag</a:t>
            </a:r>
            <a:r>
              <a:rPr lang="uk-UA" altLang="ru-RU" sz="2400" dirty="0"/>
              <a:t>);  </a:t>
            </a:r>
            <a:r>
              <a:rPr lang="uk-UA" altLang="ru-RU" sz="2400" dirty="0">
                <a:solidFill>
                  <a:srgbClr val="006600"/>
                </a:solidFill>
              </a:rPr>
              <a:t>//вивести рядка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break</a:t>
            </a:r>
            <a:r>
              <a:rPr lang="uk-UA" altLang="ru-RU" sz="2400" dirty="0"/>
              <a:t>;</a:t>
            </a:r>
            <a:br>
              <a:rPr lang="uk-UA" altLang="ru-RU" sz="2400" dirty="0"/>
            </a:br>
            <a:r>
              <a:rPr lang="uk-UA" altLang="ru-RU" sz="2400" dirty="0" smtClean="0"/>
              <a:t>   </a:t>
            </a:r>
            <a:r>
              <a:rPr lang="uk-UA" altLang="ru-RU" sz="2400" dirty="0" err="1"/>
              <a:t>case</a:t>
            </a:r>
            <a:r>
              <a:rPr lang="uk-UA" altLang="ru-RU" sz="2400" dirty="0"/>
              <a:t> 2:              </a:t>
            </a:r>
            <a:r>
              <a:rPr lang="en-US" altLang="ru-RU" sz="2400" dirty="0"/>
              <a:t>  </a:t>
            </a:r>
            <a:r>
              <a:rPr lang="uk-UA" altLang="ru-RU" sz="2400" dirty="0"/>
              <a:t>  </a:t>
            </a:r>
            <a:r>
              <a:rPr lang="uk-UA" altLang="ru-RU" sz="2400" dirty="0">
                <a:solidFill>
                  <a:srgbClr val="006600"/>
                </a:solidFill>
              </a:rPr>
              <a:t>//блок обробки даних цілого типу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cout</a:t>
            </a:r>
            <a:r>
              <a:rPr lang="uk-UA" altLang="ru-RU" sz="2400" dirty="0"/>
              <a:t>&lt;&lt;"</a:t>
            </a:r>
            <a:r>
              <a:rPr lang="uk-UA" altLang="ru-RU" sz="2400" dirty="0" err="1"/>
              <a:t>input</a:t>
            </a:r>
            <a:r>
              <a:rPr lang="uk-UA" altLang="ru-RU" sz="2400" dirty="0"/>
              <a:t> </a:t>
            </a:r>
            <a:r>
              <a:rPr lang="uk-UA" altLang="ru-RU" sz="2400" dirty="0" err="1"/>
              <a:t>integer</a:t>
            </a:r>
            <a:r>
              <a:rPr lang="uk-UA" altLang="ru-RU" sz="2400" dirty="0"/>
              <a:t>: ";</a:t>
            </a:r>
            <a:br>
              <a:rPr lang="uk-UA" altLang="ru-RU" sz="2400" dirty="0"/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iptr</a:t>
            </a:r>
            <a:r>
              <a:rPr lang="uk-UA" altLang="ru-RU" sz="2400" dirty="0"/>
              <a:t>=&amp;</a:t>
            </a:r>
            <a:r>
              <a:rPr lang="uk-UA" altLang="ru-RU" sz="2400" dirty="0" err="1"/>
              <a:t>ivar</a:t>
            </a:r>
            <a:r>
              <a:rPr lang="uk-UA" altLang="ru-RU" sz="2400" dirty="0"/>
              <a:t>;    </a:t>
            </a:r>
            <a:r>
              <a:rPr lang="en-US" altLang="ru-RU" sz="2400" dirty="0"/>
              <a:t>       </a:t>
            </a:r>
            <a:r>
              <a:rPr lang="uk-UA" altLang="ru-RU" sz="2400" dirty="0">
                <a:solidFill>
                  <a:srgbClr val="006600"/>
                </a:solidFill>
              </a:rPr>
              <a:t>//</a:t>
            </a:r>
            <a:r>
              <a:rPr lang="uk-UA" altLang="ru-RU" sz="2400" dirty="0" err="1">
                <a:solidFill>
                  <a:srgbClr val="006600"/>
                </a:solidFill>
              </a:rPr>
              <a:t>ініціалізувати</a:t>
            </a:r>
            <a:r>
              <a:rPr lang="uk-UA" altLang="ru-RU" sz="2400" dirty="0">
                <a:solidFill>
                  <a:srgbClr val="006600"/>
                </a:solidFill>
              </a:rPr>
              <a:t> покажчик на цілий тип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cin</a:t>
            </a:r>
            <a:r>
              <a:rPr lang="uk-UA" altLang="ru-RU" sz="2400" dirty="0"/>
              <a:t>&gt;&gt;*</a:t>
            </a:r>
            <a:r>
              <a:rPr lang="uk-UA" altLang="ru-RU" sz="2400" dirty="0" err="1"/>
              <a:t>iptr</a:t>
            </a:r>
            <a:r>
              <a:rPr lang="uk-UA" altLang="ru-RU" sz="2400" dirty="0"/>
              <a:t>;           </a:t>
            </a:r>
            <a:r>
              <a:rPr lang="uk-UA" altLang="ru-RU" sz="2400" dirty="0">
                <a:solidFill>
                  <a:srgbClr val="006600"/>
                </a:solidFill>
              </a:rPr>
              <a:t>//ввести ціле число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output</a:t>
            </a:r>
            <a:r>
              <a:rPr lang="uk-UA" altLang="ru-RU" sz="2400" dirty="0"/>
              <a:t>(</a:t>
            </a:r>
            <a:r>
              <a:rPr lang="uk-UA" altLang="ru-RU" sz="2400" dirty="0" err="1"/>
              <a:t>iptr,tag</a:t>
            </a:r>
            <a:r>
              <a:rPr lang="uk-UA" altLang="ru-RU" sz="2400" dirty="0"/>
              <a:t>);</a:t>
            </a:r>
            <a:br>
              <a:rPr lang="uk-UA" altLang="ru-RU" sz="2400" dirty="0"/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break</a:t>
            </a:r>
            <a:r>
              <a:rPr lang="uk-UA" altLang="ru-RU" sz="2400" dirty="0"/>
              <a:t>;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143250" y="0"/>
            <a:ext cx="6445250" cy="579438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>
                <a:solidFill>
                  <a:schemeClr val="bg1"/>
                </a:solidFill>
              </a:rPr>
              <a:t>Застосування void-покажчиків </a:t>
            </a:r>
            <a:endParaRPr lang="ru-RU" altLang="ru-RU" sz="3200" b="1">
              <a:solidFill>
                <a:schemeClr val="bg1"/>
              </a:solidFill>
            </a:endParaRPr>
          </a:p>
        </p:txBody>
      </p:sp>
      <p:pic>
        <p:nvPicPr>
          <p:cNvPr id="117764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172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0" y="5265738"/>
            <a:ext cx="1403350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1919288" y="1196976"/>
            <a:ext cx="8748712" cy="4117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/>
              <a:t> </a:t>
            </a:r>
            <a:r>
              <a:rPr lang="uk-UA" altLang="ru-RU" sz="2400" dirty="0" err="1" smtClean="0"/>
              <a:t>case</a:t>
            </a:r>
            <a:r>
              <a:rPr lang="uk-UA" altLang="ru-RU" sz="2400" dirty="0" smtClean="0"/>
              <a:t> </a:t>
            </a:r>
            <a:r>
              <a:rPr lang="uk-UA" altLang="ru-RU" sz="2400" dirty="0"/>
              <a:t>3:              </a:t>
            </a:r>
            <a:r>
              <a:rPr lang="en-US" altLang="ru-RU" sz="2400" dirty="0"/>
              <a:t>    </a:t>
            </a:r>
            <a:r>
              <a:rPr lang="uk-UA" altLang="ru-RU" sz="2400" dirty="0">
                <a:solidFill>
                  <a:srgbClr val="006600"/>
                </a:solidFill>
              </a:rPr>
              <a:t>//блок обробки даних дійсного типу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cout</a:t>
            </a:r>
            <a:r>
              <a:rPr lang="uk-UA" altLang="ru-RU" sz="2400" dirty="0"/>
              <a:t>&lt;&lt;"</a:t>
            </a:r>
            <a:r>
              <a:rPr lang="uk-UA" altLang="ru-RU" sz="2400" dirty="0" err="1"/>
              <a:t>input</a:t>
            </a:r>
            <a:r>
              <a:rPr lang="uk-UA" altLang="ru-RU" sz="2400" dirty="0"/>
              <a:t> </a:t>
            </a:r>
            <a:r>
              <a:rPr lang="uk-UA" altLang="ru-RU" sz="2400" dirty="0" err="1"/>
              <a:t>float</a:t>
            </a:r>
            <a:r>
              <a:rPr lang="uk-UA" altLang="ru-RU" sz="2400" dirty="0"/>
              <a:t>: ";</a:t>
            </a:r>
            <a:br>
              <a:rPr lang="uk-UA" altLang="ru-RU" sz="2400" dirty="0"/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fptr</a:t>
            </a:r>
            <a:r>
              <a:rPr lang="uk-UA" altLang="ru-RU" sz="2400" dirty="0"/>
              <a:t>=&amp;</a:t>
            </a:r>
            <a:r>
              <a:rPr lang="uk-UA" altLang="ru-RU" sz="2400" dirty="0" err="1"/>
              <a:t>fvar</a:t>
            </a:r>
            <a:r>
              <a:rPr lang="uk-UA" altLang="ru-RU" sz="2400" dirty="0"/>
              <a:t>;  </a:t>
            </a:r>
            <a:r>
              <a:rPr lang="en-US" altLang="ru-RU" sz="2400" dirty="0"/>
              <a:t>        </a:t>
            </a:r>
            <a:r>
              <a:rPr lang="uk-UA" altLang="ru-RU" sz="2400" dirty="0">
                <a:solidFill>
                  <a:srgbClr val="006600"/>
                </a:solidFill>
              </a:rPr>
              <a:t>//</a:t>
            </a:r>
            <a:r>
              <a:rPr lang="uk-UA" altLang="ru-RU" sz="2400" dirty="0" err="1">
                <a:solidFill>
                  <a:srgbClr val="006600"/>
                </a:solidFill>
              </a:rPr>
              <a:t>ініціалізувати</a:t>
            </a:r>
            <a:r>
              <a:rPr lang="uk-UA" altLang="ru-RU" sz="2400" dirty="0">
                <a:solidFill>
                  <a:srgbClr val="006600"/>
                </a:solidFill>
              </a:rPr>
              <a:t> покажчик на дійсний тип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cin</a:t>
            </a:r>
            <a:r>
              <a:rPr lang="uk-UA" altLang="ru-RU" sz="2400" dirty="0"/>
              <a:t>&gt;&gt;*</a:t>
            </a:r>
            <a:r>
              <a:rPr lang="uk-UA" altLang="ru-RU" sz="2400" dirty="0" err="1"/>
              <a:t>fptr</a:t>
            </a:r>
            <a:r>
              <a:rPr lang="uk-UA" altLang="ru-RU" sz="2400" dirty="0"/>
              <a:t>;          </a:t>
            </a:r>
            <a:r>
              <a:rPr lang="uk-UA" altLang="ru-RU" sz="2400" dirty="0">
                <a:solidFill>
                  <a:srgbClr val="006600"/>
                </a:solidFill>
              </a:rPr>
              <a:t>//ввести дійсне число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output</a:t>
            </a:r>
            <a:r>
              <a:rPr lang="uk-UA" altLang="ru-RU" sz="2400" dirty="0"/>
              <a:t>(</a:t>
            </a:r>
            <a:r>
              <a:rPr lang="uk-UA" altLang="ru-RU" sz="2400" dirty="0" err="1"/>
              <a:t>fptr,tag</a:t>
            </a:r>
            <a:r>
              <a:rPr lang="uk-UA" altLang="ru-RU" sz="2400" dirty="0"/>
              <a:t>);</a:t>
            </a:r>
            <a:br>
              <a:rPr lang="uk-UA" altLang="ru-RU" sz="2400" dirty="0"/>
            </a:br>
            <a:r>
              <a:rPr lang="uk-UA" altLang="ru-RU" sz="2400" dirty="0"/>
              <a:t>        </a:t>
            </a:r>
            <a:r>
              <a:rPr lang="uk-UA" altLang="ru-RU" sz="2400" dirty="0" err="1"/>
              <a:t>break</a:t>
            </a:r>
            <a:r>
              <a:rPr lang="uk-UA" altLang="ru-RU" sz="2400" dirty="0"/>
              <a:t>;</a:t>
            </a:r>
            <a:br>
              <a:rPr lang="uk-UA" altLang="ru-RU" sz="2400" dirty="0"/>
            </a:br>
            <a:r>
              <a:rPr lang="uk-UA" altLang="ru-RU" sz="2400" dirty="0"/>
              <a:t>   </a:t>
            </a:r>
            <a:r>
              <a:rPr lang="uk-UA" altLang="ru-RU" sz="2400" dirty="0" smtClean="0"/>
              <a:t>}</a:t>
            </a:r>
            <a:endParaRPr lang="ru-RU" altLang="ru-RU" sz="2400" dirty="0"/>
          </a:p>
          <a:p>
            <a:r>
              <a:rPr lang="uk-UA" altLang="ru-RU" sz="2400" dirty="0"/>
              <a:t> </a:t>
            </a:r>
            <a:r>
              <a:rPr lang="uk-UA" altLang="ru-RU" sz="2400" dirty="0" smtClean="0"/>
              <a:t>}</a:t>
            </a:r>
            <a:r>
              <a:rPr lang="uk-UA" altLang="ru-RU" sz="2400" dirty="0" err="1"/>
              <a:t>while</a:t>
            </a:r>
            <a:r>
              <a:rPr lang="uk-UA" altLang="ru-RU" sz="2400" dirty="0"/>
              <a:t>(</a:t>
            </a:r>
            <a:r>
              <a:rPr lang="uk-UA" altLang="ru-RU" sz="2400" dirty="0" err="1"/>
              <a:t>tag</a:t>
            </a:r>
            <a:r>
              <a:rPr lang="uk-UA" altLang="ru-RU" sz="2400" dirty="0"/>
              <a:t>!=4);</a:t>
            </a:r>
            <a:br>
              <a:rPr lang="uk-UA" altLang="ru-RU" sz="2400" dirty="0"/>
            </a:br>
            <a:r>
              <a:rPr lang="uk-UA" altLang="ru-RU" sz="2400" dirty="0"/>
              <a:t>   </a:t>
            </a:r>
            <a:r>
              <a:rPr lang="uk-UA" altLang="ru-RU" sz="2400" dirty="0" err="1"/>
              <a:t>system</a:t>
            </a:r>
            <a:r>
              <a:rPr lang="uk-UA" altLang="ru-RU" sz="2400" dirty="0"/>
              <a:t>("</a:t>
            </a:r>
            <a:r>
              <a:rPr lang="uk-UA" altLang="ru-RU" sz="2400" dirty="0" err="1"/>
              <a:t>pause</a:t>
            </a:r>
            <a:r>
              <a:rPr lang="uk-UA" altLang="ru-RU" sz="2400" dirty="0"/>
              <a:t>");</a:t>
            </a:r>
            <a:br>
              <a:rPr lang="uk-UA" altLang="ru-RU" sz="2400" dirty="0"/>
            </a:br>
            <a:r>
              <a:rPr lang="uk-UA" altLang="ru-RU" sz="2400" dirty="0"/>
              <a:t>}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3143250" y="0"/>
            <a:ext cx="6445250" cy="579438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>
                <a:solidFill>
                  <a:schemeClr val="bg1"/>
                </a:solidFill>
              </a:rPr>
              <a:t>Застосування void-покажчиків </a:t>
            </a:r>
            <a:endParaRPr lang="ru-RU" altLang="ru-RU" sz="3200" b="1">
              <a:solidFill>
                <a:schemeClr val="bg1"/>
              </a:solidFill>
            </a:endParaRPr>
          </a:p>
        </p:txBody>
      </p:sp>
      <p:pic>
        <p:nvPicPr>
          <p:cNvPr id="120836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5805264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143250" y="-49213"/>
            <a:ext cx="7234238" cy="641351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Застосування void-покажчиків </a:t>
            </a:r>
            <a:endParaRPr lang="ru-RU" altLang="ru-RU" sz="3600" b="1">
              <a:solidFill>
                <a:schemeClr val="bg1"/>
              </a:solidFill>
            </a:endParaRPr>
          </a:p>
        </p:txBody>
      </p:sp>
      <p:pic>
        <p:nvPicPr>
          <p:cNvPr id="94211" name="Picture 3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5593556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557338"/>
            <a:ext cx="70564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503613" y="908050"/>
            <a:ext cx="5549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Результати роботи програми </a:t>
            </a:r>
            <a:r>
              <a:rPr lang="en-US" altLang="ru-RU" sz="2400" b="1"/>
              <a:t>ex5_1</a:t>
            </a:r>
            <a:endParaRPr lang="ru-RU" altLang="ru-RU" sz="2400" b="1"/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6743700" y="5734050"/>
            <a:ext cx="2444750" cy="571500"/>
            <a:chOff x="4513" y="2659"/>
            <a:chExt cx="1247" cy="360"/>
          </a:xfrm>
        </p:grpSpPr>
        <p:graphicFrame>
          <p:nvGraphicFramePr>
            <p:cNvPr id="94216" name="Object 8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32" name="Точечный рисунок" r:id="rId5" imgW="600159" imgH="571731" progId="Paint.Picture">
                    <p:embed/>
                  </p:oleObj>
                </mc:Choice>
                <mc:Fallback>
                  <p:oleObj name="Точечный рисунок" r:id="rId5" imgW="600159" imgH="571731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7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7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_1.cpp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3503614" y="0"/>
            <a:ext cx="5208587" cy="6413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Покажчики та функції 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367213" y="981075"/>
            <a:ext cx="356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2400" b="1"/>
              <a:t>Покажчики на функції 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263352" y="3157216"/>
            <a:ext cx="11928648" cy="26930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altLang="ru-RU" sz="2200" i="1" dirty="0"/>
              <a:t> </a:t>
            </a:r>
            <a:r>
              <a:rPr lang="uk-UA" altLang="ru-RU" sz="2200" b="1" i="1" dirty="0"/>
              <a:t>Покажчик на функцію</a:t>
            </a:r>
            <a:r>
              <a:rPr lang="uk-UA" altLang="ru-RU" sz="2200" b="1" dirty="0"/>
              <a:t> </a:t>
            </a:r>
            <a:r>
              <a:rPr lang="uk-UA" altLang="ru-RU" sz="2200" dirty="0"/>
              <a:t>містить адресу її в оперативній пам’яті. Ім’я функції — це </a:t>
            </a:r>
            <a:r>
              <a:rPr lang="uk-UA" altLang="ru-RU" sz="2200" dirty="0" smtClean="0"/>
              <a:t>адреса </a:t>
            </a:r>
            <a:r>
              <a:rPr lang="uk-UA" altLang="ru-RU" sz="2200" dirty="0"/>
              <a:t>її </a:t>
            </a:r>
            <a:r>
              <a:rPr lang="uk-UA" altLang="ru-RU" sz="2200" dirty="0" smtClean="0"/>
              <a:t>першої машинної команди (коду). </a:t>
            </a:r>
            <a:endParaRPr lang="uk-UA" altLang="ru-RU" sz="2200" dirty="0"/>
          </a:p>
          <a:p>
            <a:pPr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altLang="ru-RU" sz="2200" dirty="0"/>
              <a:t> </a:t>
            </a:r>
            <a:r>
              <a:rPr lang="uk-UA" altLang="ru-RU" sz="2200" dirty="0"/>
              <a:t>Основне призначення покажчиків на функції –</a:t>
            </a:r>
            <a:r>
              <a:rPr lang="en-US" altLang="ru-RU" sz="2200" dirty="0"/>
              <a:t> </a:t>
            </a:r>
            <a:r>
              <a:rPr lang="uk-UA" altLang="ru-RU" sz="2200" b="1" dirty="0"/>
              <a:t>передача функції як </a:t>
            </a:r>
            <a:r>
              <a:rPr lang="uk-UA" altLang="ru-RU" sz="2200" b="1" dirty="0" err="1"/>
              <a:t>аргумента</a:t>
            </a:r>
            <a:r>
              <a:rPr lang="uk-UA" altLang="ru-RU" sz="2200" dirty="0"/>
              <a:t> під час виклику інших функцій. </a:t>
            </a:r>
            <a:endParaRPr lang="en-US" altLang="ru-RU" sz="2200" dirty="0"/>
          </a:p>
          <a:p>
            <a:pPr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en-US" altLang="ru-RU" sz="2200" dirty="0"/>
              <a:t> </a:t>
            </a:r>
            <a:r>
              <a:rPr lang="uk-UA" altLang="ru-RU" sz="2200" dirty="0"/>
              <a:t>Покажчик на функцію можна передавати іншим функціям, повертати з них, зберігати, присвоювати іншим покажчикам на функції. </a:t>
            </a:r>
          </a:p>
          <a:p>
            <a:pPr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endParaRPr lang="uk-UA" altLang="ru-RU" sz="2200" dirty="0"/>
          </a:p>
        </p:txBody>
      </p:sp>
      <p:pic>
        <p:nvPicPr>
          <p:cNvPr id="6" name="Скругленный прямоугольник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484314"/>
            <a:ext cx="8453438" cy="144462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1991544" y="712788"/>
            <a:ext cx="8280920" cy="0"/>
          </a:xfrm>
          <a:prstGeom prst="line">
            <a:avLst/>
          </a:prstGeom>
          <a:ln w="28575" cap="rnd" cmpd="sng">
            <a:solidFill>
              <a:schemeClr val="accent4">
                <a:lumMod val="50000"/>
                <a:lumOff val="50000"/>
              </a:schemeClr>
            </a:solidFill>
            <a:prstDash val="soli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92" y="1501676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3503614" y="0"/>
            <a:ext cx="5208587" cy="6413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Покажчики та функції </a:t>
            </a:r>
          </a:p>
        </p:txBody>
      </p:sp>
      <p:pic>
        <p:nvPicPr>
          <p:cNvPr id="137229" name="Picture 13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589589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231" name="Group 15"/>
          <p:cNvGrpSpPr>
            <a:grpSpLocks/>
          </p:cNvGrpSpPr>
          <p:nvPr/>
        </p:nvGrpSpPr>
        <p:grpSpPr bwMode="auto">
          <a:xfrm>
            <a:off x="8174038" y="5772150"/>
            <a:ext cx="2444750" cy="571500"/>
            <a:chOff x="4513" y="2659"/>
            <a:chExt cx="1247" cy="360"/>
          </a:xfrm>
        </p:grpSpPr>
        <p:graphicFrame>
          <p:nvGraphicFramePr>
            <p:cNvPr id="137232" name="Object 16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63" name="Точечный рисунок" r:id="rId6" imgW="600159" imgH="571731" progId="Paint.Picture">
                    <p:embed/>
                  </p:oleObj>
                </mc:Choice>
                <mc:Fallback>
                  <p:oleObj name="Точечный рисунок" r:id="rId6" imgW="600159" imgH="571731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33" name="Text Box 17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8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8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8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8" action="ppaction://hlinkfile"/>
                </a:rPr>
                <a:t>_</a:t>
              </a:r>
              <a:r>
                <a:rPr lang="en-US" altLang="ru-RU" b="1">
                  <a:cs typeface="Arial" panose="020B0604020202020204" pitchFamily="34" charset="0"/>
                  <a:hlinkClick r:id="rId8" action="ppaction://hlinkfile"/>
                </a:rPr>
                <a:t>2</a:t>
              </a:r>
              <a:r>
                <a:rPr lang="ru-RU" altLang="ru-RU" b="1">
                  <a:cs typeface="Arial" panose="020B0604020202020204" pitchFamily="34" charset="0"/>
                  <a:hlinkClick r:id="rId8" action="ppaction://hlinkfile"/>
                </a:rPr>
                <a:t>.cpp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grpSp>
        <p:nvGrpSpPr>
          <p:cNvPr id="137235" name="Group 19"/>
          <p:cNvGrpSpPr>
            <a:grpSpLocks/>
          </p:cNvGrpSpPr>
          <p:nvPr/>
        </p:nvGrpSpPr>
        <p:grpSpPr bwMode="auto">
          <a:xfrm>
            <a:off x="1919289" y="1196976"/>
            <a:ext cx="6192837" cy="4621213"/>
            <a:chOff x="249" y="754"/>
            <a:chExt cx="3613" cy="2911"/>
          </a:xfrm>
        </p:grpSpPr>
        <p:pic>
          <p:nvPicPr>
            <p:cNvPr id="5" name="Скругленный прямоугольник 4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754"/>
              <a:ext cx="3613" cy="2911"/>
            </a:xfrm>
            <a:prstGeom prst="rect">
              <a:avLst/>
            </a:prstGeom>
            <a:noFill/>
            <a:effectLst>
              <a:outerShdw dist="45791" dir="2021404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37234" name="Object 18"/>
            <p:cNvGraphicFramePr>
              <a:graphicFrameLocks noChangeAspect="1"/>
            </p:cNvGraphicFramePr>
            <p:nvPr/>
          </p:nvGraphicFramePr>
          <p:xfrm>
            <a:off x="703" y="1026"/>
            <a:ext cx="2940" cy="2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64" name="Точечный рисунок" r:id="rId10" imgW="4667902" imgH="3666667" progId="Paint.Picture">
                    <p:embed/>
                  </p:oleObj>
                </mc:Choice>
                <mc:Fallback>
                  <p:oleObj name="Точечный рисунок" r:id="rId10" imgW="4667902" imgH="3666667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026"/>
                          <a:ext cx="2940" cy="2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2640014" y="1916113"/>
            <a:ext cx="540020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altLang="ru-RU" sz="2400" dirty="0"/>
              <a:t>Надрукувати таблиці значень декількох функцій: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</a:t>
            </a:r>
            <a:r>
              <a:rPr lang="uk-UA" altLang="ru-RU" sz="2400" b="1" dirty="0"/>
              <a:t>многочлен </a:t>
            </a:r>
            <a:r>
              <a:rPr lang="uk-UA" altLang="ru-RU" sz="2400" b="1" i="1" dirty="0"/>
              <a:t>x</a:t>
            </a:r>
            <a:r>
              <a:rPr lang="uk-UA" altLang="ru-RU" sz="2400" b="1" baseline="30000" dirty="0"/>
              <a:t>3</a:t>
            </a:r>
            <a:r>
              <a:rPr lang="uk-UA" altLang="ru-RU" sz="2400" b="1" i="1" dirty="0"/>
              <a:t>– x </a:t>
            </a:r>
            <a:r>
              <a:rPr lang="uk-UA" altLang="ru-RU" sz="2400" b="1" dirty="0"/>
              <a:t>+ 1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b="1" dirty="0"/>
              <a:t> степенева функція </a:t>
            </a:r>
            <a:r>
              <a:rPr lang="uk-UA" altLang="ru-RU" sz="2400" b="1" dirty="0" err="1"/>
              <a:t>e</a:t>
            </a:r>
            <a:r>
              <a:rPr lang="uk-UA" altLang="ru-RU" sz="2400" b="1" i="1" baseline="30000" dirty="0" err="1"/>
              <a:t>x</a:t>
            </a:r>
            <a:r>
              <a:rPr lang="uk-UA" altLang="ru-RU" sz="2400" b="1" baseline="30000" dirty="0"/>
              <a:t>–3</a:t>
            </a:r>
            <a:r>
              <a:rPr lang="uk-UA" altLang="ru-RU" sz="2400" b="1" dirty="0"/>
              <a:t>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b="1" dirty="0"/>
              <a:t>тригонометрична функція </a:t>
            </a:r>
            <a:r>
              <a:rPr lang="uk-UA" altLang="ru-RU" sz="2400" b="1" dirty="0" err="1"/>
              <a:t>sin</a:t>
            </a:r>
            <a:r>
              <a:rPr lang="uk-UA" altLang="ru-RU" sz="2400" b="1" dirty="0"/>
              <a:t> </a:t>
            </a:r>
            <a:r>
              <a:rPr lang="uk-UA" altLang="ru-RU" sz="2400" b="1" i="1" dirty="0"/>
              <a:t>x</a:t>
            </a:r>
            <a:r>
              <a:rPr lang="uk-UA" altLang="ru-RU" sz="2400" dirty="0"/>
              <a:t> на відрізку [</a:t>
            </a:r>
            <a:r>
              <a:rPr lang="uk-UA" altLang="ru-RU" sz="2400" i="1" dirty="0"/>
              <a:t>a</a:t>
            </a:r>
            <a:r>
              <a:rPr lang="uk-UA" altLang="ru-RU" sz="2400" dirty="0"/>
              <a:t>; </a:t>
            </a:r>
            <a:r>
              <a:rPr lang="uk-UA" altLang="ru-RU" sz="2400" i="1" dirty="0"/>
              <a:t>b</a:t>
            </a:r>
            <a:r>
              <a:rPr lang="uk-UA" altLang="ru-RU" sz="2400" dirty="0"/>
              <a:t>] із кроком </a:t>
            </a:r>
            <a:r>
              <a:rPr lang="uk-UA" altLang="ru-RU" sz="2400" i="1" dirty="0"/>
              <a:t>h</a:t>
            </a:r>
            <a:r>
              <a:rPr lang="uk-UA" altLang="ru-RU" sz="2400" dirty="0"/>
              <a:t>. </a:t>
            </a:r>
          </a:p>
          <a:p>
            <a:endParaRPr lang="ru-RU" altLang="ru-RU" sz="2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1991544" y="712788"/>
            <a:ext cx="8280920" cy="0"/>
          </a:xfrm>
          <a:prstGeom prst="line">
            <a:avLst/>
          </a:prstGeom>
          <a:ln w="28575" cap="rnd" cmpd="sng">
            <a:solidFill>
              <a:schemeClr val="accent4">
                <a:lumMod val="50000"/>
                <a:lumOff val="50000"/>
              </a:schemeClr>
            </a:solidFill>
            <a:prstDash val="soli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503614" y="0"/>
            <a:ext cx="5208587" cy="6413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Покажчики та функції </a:t>
            </a: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9376" y="1412875"/>
            <a:ext cx="11377264" cy="17235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Цю задачу розв’яжемо за допомогою </a:t>
            </a:r>
            <a:r>
              <a:rPr lang="uk-UA" altLang="ru-RU" sz="2400" dirty="0" smtClean="0"/>
              <a:t>функції, </a:t>
            </a:r>
            <a:r>
              <a:rPr lang="uk-UA" altLang="ru-RU" sz="2400" dirty="0"/>
              <a:t>що виводить значення </a:t>
            </a:r>
            <a:r>
              <a:rPr lang="uk-UA" altLang="ru-RU" sz="2400" dirty="0" smtClean="0"/>
              <a:t>іншої функції </a:t>
            </a:r>
            <a:r>
              <a:rPr lang="uk-UA" altLang="ru-RU" sz="2400" dirty="0"/>
              <a:t>на заданому відрізку. </a:t>
            </a:r>
          </a:p>
          <a:p>
            <a:pPr>
              <a:spcAft>
                <a:spcPts val="12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Сама функція буде аргументом цієї підпрограми, тобто підпрограма повинна мати параметр типу «функція».</a:t>
            </a:r>
            <a:endParaRPr lang="ru-RU" altLang="ru-RU" sz="2400" dirty="0"/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2135189" y="3860800"/>
            <a:ext cx="2376487" cy="1728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uk-UA" altLang="ru-RU" sz="2400"/>
              <a:t>Програма</a:t>
            </a:r>
            <a:endParaRPr lang="ru-RU" altLang="ru-RU" sz="2400"/>
          </a:p>
        </p:txBody>
      </p:sp>
      <p:sp>
        <p:nvSpPr>
          <p:cNvPr id="140309" name="Oval 21"/>
          <p:cNvSpPr>
            <a:spLocks noChangeArrowheads="1"/>
          </p:cNvSpPr>
          <p:nvPr/>
        </p:nvSpPr>
        <p:spPr bwMode="auto">
          <a:xfrm>
            <a:off x="5087939" y="4076700"/>
            <a:ext cx="1944687" cy="863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uk-UA" altLang="ru-RU" sz="2400"/>
              <a:t>функція</a:t>
            </a:r>
            <a:endParaRPr lang="ru-RU" altLang="ru-RU" sz="2400"/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7896225" y="3789364"/>
            <a:ext cx="2376488" cy="17287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uk-UA" altLang="ru-RU" sz="2400" dirty="0"/>
              <a:t>Функція</a:t>
            </a:r>
            <a:endParaRPr lang="ru-RU" altLang="ru-RU" sz="2400" dirty="0"/>
          </a:p>
        </p:txBody>
      </p:sp>
      <p:sp>
        <p:nvSpPr>
          <p:cNvPr id="140311" name="Line 23"/>
          <p:cNvSpPr>
            <a:spLocks noChangeShapeType="1"/>
          </p:cNvSpPr>
          <p:nvPr/>
        </p:nvSpPr>
        <p:spPr bwMode="auto">
          <a:xfrm>
            <a:off x="6959601" y="4508500"/>
            <a:ext cx="936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0312" name="Line 24"/>
          <p:cNvSpPr>
            <a:spLocks noChangeShapeType="1"/>
          </p:cNvSpPr>
          <p:nvPr/>
        </p:nvSpPr>
        <p:spPr bwMode="auto">
          <a:xfrm flipV="1">
            <a:off x="4440239" y="4508500"/>
            <a:ext cx="7191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1991544" y="712788"/>
            <a:ext cx="8280920" cy="0"/>
          </a:xfrm>
          <a:prstGeom prst="line">
            <a:avLst/>
          </a:prstGeom>
          <a:ln w="28575" cap="rnd" cmpd="sng">
            <a:solidFill>
              <a:schemeClr val="accent4">
                <a:lumMod val="50000"/>
                <a:lumOff val="50000"/>
              </a:schemeClr>
            </a:solidFill>
            <a:prstDash val="soli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3503614" y="0"/>
            <a:ext cx="5208587" cy="6413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Покажчики та функції </a:t>
            </a:r>
          </a:p>
        </p:txBody>
      </p:sp>
      <p:pic>
        <p:nvPicPr>
          <p:cNvPr id="4106" name="Скругленный прямоугольник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384" y="1628800"/>
            <a:ext cx="11305256" cy="4868862"/>
          </a:xfrm>
          <a:prstGeom prst="rect">
            <a:avLst/>
          </a:prstGeom>
          <a:noFill/>
          <a:effectLst>
            <a:outerShdw dist="107763" dir="18900000" algn="ctr" rotWithShape="0">
              <a:srgbClr val="5F5F5F">
                <a:alpha val="50000"/>
              </a:srgbClr>
            </a:outerShdw>
          </a:effectLst>
        </p:spPr>
      </p:pic>
      <p:sp>
        <p:nvSpPr>
          <p:cNvPr id="143366" name="Text Box 11"/>
          <p:cNvSpPr txBox="1">
            <a:spLocks noChangeArrowheads="1"/>
          </p:cNvSpPr>
          <p:nvPr/>
        </p:nvSpPr>
        <p:spPr bwMode="auto">
          <a:xfrm>
            <a:off x="983432" y="1839915"/>
            <a:ext cx="10369151" cy="389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ru-RU" sz="2400" b="1" dirty="0"/>
          </a:p>
          <a:p>
            <a:pPr algn="ctr"/>
            <a:r>
              <a:rPr lang="uk-UA" altLang="ru-RU" sz="2400" b="1" dirty="0">
                <a:solidFill>
                  <a:srgbClr val="000099"/>
                </a:solidFill>
              </a:rPr>
              <a:t>&lt;тип&gt; (*&lt;ідентифікатор покажчика&gt;)(&lt;оголошення параметрів&gt;);</a:t>
            </a:r>
            <a:endParaRPr lang="en-US" altLang="ru-RU" sz="2400" b="1" dirty="0">
              <a:solidFill>
                <a:srgbClr val="000099"/>
              </a:solidFill>
            </a:endParaRPr>
          </a:p>
          <a:p>
            <a:pPr algn="ctr"/>
            <a:endParaRPr lang="uk-UA" altLang="ru-RU" sz="2400" b="1" dirty="0"/>
          </a:p>
          <a:p>
            <a:r>
              <a:rPr lang="uk-UA" altLang="ru-RU" sz="2400" dirty="0"/>
              <a:t>Тут </a:t>
            </a:r>
            <a:r>
              <a:rPr lang="uk-UA" altLang="ru-RU" sz="2400" b="1" dirty="0"/>
              <a:t>&lt;ідентифікатор покажчика&gt;</a:t>
            </a:r>
            <a:r>
              <a:rPr lang="uk-UA" altLang="ru-RU" sz="2400" dirty="0"/>
              <a:t> — ім’я покажчика на функцію; </a:t>
            </a:r>
            <a:endParaRPr lang="en-US" altLang="ru-RU" sz="2400" dirty="0"/>
          </a:p>
          <a:p>
            <a:r>
              <a:rPr lang="uk-UA" altLang="ru-RU" sz="2400" b="1" dirty="0"/>
              <a:t>&lt;оголошення параметрів&gt;</a:t>
            </a:r>
            <a:r>
              <a:rPr lang="uk-UA" altLang="ru-RU" sz="2400" dirty="0"/>
              <a:t> — список параметрів (такий самий як список параметрів в оголошеннях функцій); </a:t>
            </a:r>
            <a:endParaRPr lang="en-US" altLang="ru-RU" sz="2400" dirty="0"/>
          </a:p>
          <a:p>
            <a:r>
              <a:rPr lang="uk-UA" altLang="ru-RU" sz="2400" b="1" dirty="0"/>
              <a:t>&lt;тип&gt;</a:t>
            </a:r>
            <a:r>
              <a:rPr lang="uk-UA" altLang="ru-RU" sz="2400" dirty="0"/>
              <a:t> — довільний неструктурований тип значення, що його повертає функція. </a:t>
            </a:r>
            <a:endParaRPr lang="en-US" altLang="ru-RU" sz="2400" dirty="0"/>
          </a:p>
          <a:p>
            <a:r>
              <a:rPr lang="uk-UA" altLang="ru-RU" sz="2400" dirty="0">
                <a:solidFill>
                  <a:srgbClr val="C00000"/>
                </a:solidFill>
              </a:rPr>
              <a:t>Імена функцій в оголошеннях покажчика на функцію </a:t>
            </a:r>
            <a:r>
              <a:rPr lang="uk-UA" altLang="ru-RU" sz="2400" b="1" dirty="0">
                <a:solidFill>
                  <a:srgbClr val="C00000"/>
                </a:solidFill>
              </a:rPr>
              <a:t>не зазначаються</a:t>
            </a:r>
            <a:r>
              <a:rPr lang="uk-UA" altLang="ru-RU" sz="2400" b="1" dirty="0"/>
              <a:t>.</a:t>
            </a:r>
            <a:endParaRPr lang="uk-UA" altLang="ru-RU" sz="2400" b="1" dirty="0">
              <a:cs typeface="Arial" panose="020B0604020202020204" pitchFamily="34" charset="0"/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2567608" y="1039814"/>
            <a:ext cx="761523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500" b="1" dirty="0"/>
              <a:t>C</a:t>
            </a:r>
            <a:r>
              <a:rPr lang="uk-UA" altLang="ru-RU" sz="2500" b="1" dirty="0" err="1"/>
              <a:t>интаксис</a:t>
            </a:r>
            <a:r>
              <a:rPr lang="uk-UA" altLang="ru-RU" sz="2500" b="1" dirty="0"/>
              <a:t> оголошення покажчика на функцію:</a:t>
            </a:r>
            <a:endParaRPr lang="ru-RU" altLang="ru-RU" sz="25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1991544" y="712788"/>
            <a:ext cx="8280920" cy="0"/>
          </a:xfrm>
          <a:prstGeom prst="line">
            <a:avLst/>
          </a:prstGeom>
          <a:ln w="28575" cap="rnd" cmpd="sng">
            <a:solidFill>
              <a:schemeClr val="accent4">
                <a:lumMod val="50000"/>
                <a:lumOff val="50000"/>
              </a:schemeClr>
            </a:solidFill>
            <a:prstDash val="soli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503614" y="0"/>
            <a:ext cx="5208587" cy="6413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Покажчики та функції </a:t>
            </a:r>
          </a:p>
        </p:txBody>
      </p:sp>
      <p:grpSp>
        <p:nvGrpSpPr>
          <p:cNvPr id="145418" name="Group 10"/>
          <p:cNvGrpSpPr>
            <a:grpSpLocks/>
          </p:cNvGrpSpPr>
          <p:nvPr/>
        </p:nvGrpSpPr>
        <p:grpSpPr bwMode="auto">
          <a:xfrm>
            <a:off x="3791744" y="1766889"/>
            <a:ext cx="5905500" cy="908050"/>
            <a:chOff x="1020" y="981"/>
            <a:chExt cx="3720" cy="572"/>
          </a:xfrm>
        </p:grpSpPr>
        <p:pic>
          <p:nvPicPr>
            <p:cNvPr id="2" name="Скругленный прямоугольник 5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20" y="981"/>
              <a:ext cx="3720" cy="572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145413" name="Text Box 11"/>
            <p:cNvSpPr txBox="1">
              <a:spLocks noChangeArrowheads="1"/>
            </p:cNvSpPr>
            <p:nvPr/>
          </p:nvSpPr>
          <p:spPr bwMode="auto">
            <a:xfrm>
              <a:off x="1746" y="1026"/>
              <a:ext cx="2177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uk-UA" altLang="ru-RU" sz="2400" b="1"/>
                <a:t>float (*func)(float);</a:t>
              </a:r>
              <a:r>
                <a:rPr lang="uk-UA" altLang="ru-RU" sz="2400"/>
                <a:t> </a:t>
              </a:r>
            </a:p>
          </p:txBody>
        </p:sp>
      </p:grpSp>
      <p:pic>
        <p:nvPicPr>
          <p:cNvPr id="145415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5776913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0" y="971398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pSp>
        <p:nvGrpSpPr>
          <p:cNvPr id="145419" name="Group 11"/>
          <p:cNvGrpSpPr>
            <a:grpSpLocks/>
          </p:cNvGrpSpPr>
          <p:nvPr/>
        </p:nvGrpSpPr>
        <p:grpSpPr bwMode="auto">
          <a:xfrm>
            <a:off x="3575050" y="3213100"/>
            <a:ext cx="5905500" cy="908050"/>
            <a:chOff x="1020" y="981"/>
            <a:chExt cx="3720" cy="572"/>
          </a:xfrm>
        </p:grpSpPr>
        <p:pic>
          <p:nvPicPr>
            <p:cNvPr id="3" name="Скругленный прямоугольник 5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20" y="981"/>
              <a:ext cx="3720" cy="572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145421" name="Text Box 11"/>
            <p:cNvSpPr txBox="1">
              <a:spLocks noChangeArrowheads="1"/>
            </p:cNvSpPr>
            <p:nvPr/>
          </p:nvSpPr>
          <p:spPr bwMode="auto">
            <a:xfrm>
              <a:off x="1746" y="1026"/>
              <a:ext cx="2177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uk-UA" altLang="ru-RU" sz="2400" b="1"/>
                <a:t>float Polynom(float x)</a:t>
              </a:r>
              <a:br>
                <a:rPr lang="uk-UA" altLang="ru-RU" sz="2400" b="1"/>
              </a:br>
              <a:r>
                <a:rPr lang="uk-UA" altLang="ru-RU" sz="2400" b="1"/>
                <a:t>{  return x*x*x-x+1; }</a:t>
              </a:r>
            </a:p>
          </p:txBody>
        </p:sp>
      </p:grpSp>
      <p:grpSp>
        <p:nvGrpSpPr>
          <p:cNvPr id="145428" name="Group 20"/>
          <p:cNvGrpSpPr>
            <a:grpSpLocks/>
          </p:cNvGrpSpPr>
          <p:nvPr/>
        </p:nvGrpSpPr>
        <p:grpSpPr bwMode="auto">
          <a:xfrm>
            <a:off x="3502819" y="4748983"/>
            <a:ext cx="5905500" cy="908050"/>
            <a:chOff x="1202" y="2886"/>
            <a:chExt cx="3720" cy="572"/>
          </a:xfrm>
        </p:grpSpPr>
        <p:pic>
          <p:nvPicPr>
            <p:cNvPr id="4106" name="Скругленный прямоугольник 5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2" y="2886"/>
              <a:ext cx="3720" cy="572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145424" name="Text Box 11"/>
            <p:cNvSpPr txBox="1">
              <a:spLocks noChangeArrowheads="1"/>
            </p:cNvSpPr>
            <p:nvPr/>
          </p:nvSpPr>
          <p:spPr bwMode="auto">
            <a:xfrm>
              <a:off x="1928" y="2931"/>
              <a:ext cx="2540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uk-UA" altLang="ru-RU" sz="2400"/>
                <a:t> </a:t>
              </a:r>
              <a:r>
                <a:rPr lang="uk-UA" altLang="ru-RU" sz="2400" b="1"/>
                <a:t>cout&lt;&lt;(*func)(x)&lt;&lt;endl;</a:t>
              </a:r>
            </a:p>
          </p:txBody>
        </p:sp>
      </p:grp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4248944" y="1016796"/>
            <a:ext cx="499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 dirty="0">
                <a:solidFill>
                  <a:srgbClr val="0000CC"/>
                </a:solidFill>
              </a:rPr>
              <a:t>Приклад покажчика на функцію</a:t>
            </a:r>
            <a:endParaRPr lang="ru-RU" altLang="ru-RU" sz="2400" b="1" dirty="0">
              <a:solidFill>
                <a:srgbClr val="0000CC"/>
              </a:solidFill>
            </a:endParaRP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3863976" y="2636838"/>
            <a:ext cx="471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>
                <a:solidFill>
                  <a:srgbClr val="0000CC"/>
                </a:solidFill>
              </a:rPr>
              <a:t>Приклад оголошення  функції</a:t>
            </a:r>
            <a:endParaRPr lang="ru-RU" altLang="ru-RU" sz="2400" b="1">
              <a:solidFill>
                <a:srgbClr val="0000CC"/>
              </a:solidFill>
            </a:endParaRP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128168" y="4119516"/>
            <a:ext cx="679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 dirty="0">
                <a:solidFill>
                  <a:srgbClr val="0000CC"/>
                </a:solidFill>
              </a:rPr>
              <a:t>Приклад виклику  функції через її покажчик</a:t>
            </a:r>
            <a:endParaRPr lang="ru-RU" altLang="ru-RU" sz="2400" b="1" dirty="0">
              <a:solidFill>
                <a:srgbClr val="0000CC"/>
              </a:solidFill>
            </a:endParaRPr>
          </a:p>
        </p:txBody>
      </p:sp>
      <p:grpSp>
        <p:nvGrpSpPr>
          <p:cNvPr id="145429" name="Group 21"/>
          <p:cNvGrpSpPr>
            <a:grpSpLocks/>
          </p:cNvGrpSpPr>
          <p:nvPr/>
        </p:nvGrpSpPr>
        <p:grpSpPr bwMode="auto">
          <a:xfrm>
            <a:off x="1491457" y="5949950"/>
            <a:ext cx="2444750" cy="571500"/>
            <a:chOff x="4513" y="2659"/>
            <a:chExt cx="1247" cy="360"/>
          </a:xfrm>
        </p:grpSpPr>
        <p:graphicFrame>
          <p:nvGraphicFramePr>
            <p:cNvPr id="145430" name="Object 22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7" name="Точечный рисунок" r:id="rId7" imgW="600159" imgH="571731" progId="Paint.Picture">
                    <p:embed/>
                  </p:oleObj>
                </mc:Choice>
                <mc:Fallback>
                  <p:oleObj name="Точечный рисунок" r:id="rId7" imgW="600159" imgH="571731" progId="Paint.Picture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31" name="Text Box 23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9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9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9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9" action="ppaction://hlinkfile"/>
                </a:rPr>
                <a:t>_</a:t>
              </a:r>
              <a:r>
                <a:rPr lang="en-US" altLang="ru-RU" b="1">
                  <a:cs typeface="Arial" panose="020B0604020202020204" pitchFamily="34" charset="0"/>
                  <a:hlinkClick r:id="rId9" action="ppaction://hlinkfile"/>
                </a:rPr>
                <a:t>2</a:t>
              </a:r>
              <a:r>
                <a:rPr lang="ru-RU" altLang="ru-RU" b="1">
                  <a:cs typeface="Arial" panose="020B0604020202020204" pitchFamily="34" charset="0"/>
                  <a:hlinkClick r:id="rId9" action="ppaction://hlinkfile"/>
                </a:rPr>
                <a:t>.cpp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0" y="235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Приклад покажчика на функцію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15480" y="980728"/>
            <a:ext cx="8592616" cy="5324535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5486400" algn="l"/>
              </a:tabLst>
            </a:pP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//ex5_2.сpp. Покажчики на функції. Табулювання довільних функцій</a:t>
            </a:r>
            <a:b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lower,upper,step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         </a:t>
            </a: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//межі відрізка, крок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b="1" dirty="0" err="1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b="1" dirty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(*</a:t>
            </a:r>
            <a:r>
              <a:rPr lang="uk-UA" sz="2000" b="1" dirty="0" err="1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uk-UA" sz="2000" b="1" dirty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uk-UA" sz="2000" b="1" dirty="0" err="1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b="1" dirty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);           </a:t>
            </a: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//покажчик на функцію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//======================== поліном ==========================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Polynom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x*x*x-x+1;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//==================== степенева функція ====================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(x-3);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2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479376" y="980728"/>
            <a:ext cx="11449271" cy="487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300" dirty="0"/>
              <a:t> До посилальних типів </a:t>
            </a:r>
            <a:r>
              <a:rPr lang="uk-UA" altLang="ru-RU" sz="2300" dirty="0" smtClean="0"/>
              <a:t>в</a:t>
            </a:r>
            <a:r>
              <a:rPr lang="en-US" altLang="ru-RU" sz="2300" dirty="0" smtClean="0"/>
              <a:t> C/C++ </a:t>
            </a:r>
            <a:r>
              <a:rPr lang="uk-UA" altLang="ru-RU" sz="2300" dirty="0" smtClean="0"/>
              <a:t>відносяться </a:t>
            </a:r>
            <a:r>
              <a:rPr lang="uk-UA" altLang="ru-RU" sz="2300" b="1" dirty="0"/>
              <a:t>покажчики та посилання</a:t>
            </a:r>
            <a:r>
              <a:rPr lang="uk-UA" altLang="ru-RU" sz="2300" dirty="0"/>
              <a:t>. </a:t>
            </a:r>
            <a:endParaRPr lang="en-US" altLang="ru-RU" sz="2300" dirty="0"/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300" dirty="0"/>
              <a:t> </a:t>
            </a:r>
            <a:r>
              <a:rPr lang="uk-UA" altLang="ru-RU" sz="2300" b="1" dirty="0"/>
              <a:t>Покажчики</a:t>
            </a:r>
            <a:r>
              <a:rPr lang="uk-UA" altLang="ru-RU" sz="2300" dirty="0"/>
              <a:t> дозволяють працювати з адресами комірок оперативної пам’яті, тим самим вони реалізують </a:t>
            </a:r>
            <a:r>
              <a:rPr lang="uk-UA" altLang="ru-RU" sz="2300" dirty="0">
                <a:solidFill>
                  <a:srgbClr val="990000"/>
                </a:solidFill>
              </a:rPr>
              <a:t>непрямий доступ до їх вмісту. </a:t>
            </a:r>
            <a:endParaRPr lang="en-US" altLang="ru-RU" sz="2300" dirty="0">
              <a:solidFill>
                <a:srgbClr val="990000"/>
              </a:solidFill>
            </a:endParaRP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300" dirty="0"/>
              <a:t> </a:t>
            </a:r>
            <a:r>
              <a:rPr lang="uk-UA" altLang="ru-RU" sz="2300" b="1" dirty="0"/>
              <a:t>Посилання</a:t>
            </a:r>
            <a:r>
              <a:rPr lang="uk-UA" altLang="ru-RU" sz="2300" dirty="0"/>
              <a:t> є альтернативними іменами змінних.</a:t>
            </a:r>
            <a:endParaRPr lang="en-US" altLang="ru-RU" sz="2300" dirty="0"/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300" dirty="0"/>
              <a:t> Покажчики </a:t>
            </a:r>
            <a:r>
              <a:rPr lang="uk-UA" altLang="ru-RU" sz="2300" dirty="0" smtClean="0"/>
              <a:t>застосовують:</a:t>
            </a:r>
          </a:p>
          <a:p>
            <a:pPr marL="800100" lvl="1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300" dirty="0" smtClean="0"/>
              <a:t> </a:t>
            </a:r>
            <a:r>
              <a:rPr lang="uk-UA" altLang="ru-RU" sz="2300" dirty="0"/>
              <a:t>для доступу до елементів структурованих типів, наприклад, масивів, </a:t>
            </a:r>
            <a:endParaRPr lang="uk-UA" altLang="ru-RU" sz="2300" dirty="0" smtClean="0"/>
          </a:p>
          <a:p>
            <a:pPr marL="800100" lvl="1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300" dirty="0" smtClean="0"/>
              <a:t>для </a:t>
            </a:r>
            <a:r>
              <a:rPr lang="uk-UA" altLang="ru-RU" sz="2300" dirty="0"/>
              <a:t>динамічного створювання та знищення змінних під час виконання програми</a:t>
            </a:r>
            <a:r>
              <a:rPr lang="uk-UA" altLang="ru-RU" sz="2300" dirty="0" smtClean="0"/>
              <a:t>,</a:t>
            </a:r>
          </a:p>
          <a:p>
            <a:pPr marL="800100" lvl="1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300" dirty="0" smtClean="0"/>
              <a:t> </a:t>
            </a:r>
            <a:r>
              <a:rPr lang="uk-UA" altLang="ru-RU" sz="2300" dirty="0"/>
              <a:t>утворення </a:t>
            </a:r>
            <a:r>
              <a:rPr lang="uk-UA" altLang="ru-RU" sz="2300" dirty="0" err="1"/>
              <a:t>спискових</a:t>
            </a:r>
            <a:r>
              <a:rPr lang="uk-UA" altLang="ru-RU" sz="2300" dirty="0"/>
              <a:t> структур (</a:t>
            </a:r>
            <a:r>
              <a:rPr lang="uk-UA" altLang="ru-RU" sz="2300" dirty="0" err="1"/>
              <a:t>стеків</a:t>
            </a:r>
            <a:r>
              <a:rPr lang="uk-UA" altLang="ru-RU" sz="2300" dirty="0"/>
              <a:t>, черг, дерев) тощо. </a:t>
            </a:r>
            <a:endParaRPr lang="en-US" altLang="ru-RU" sz="2300" dirty="0"/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300" dirty="0"/>
              <a:t> Застосування покажчиків і посилань як параметрів функцій дозволяє функції змінювати значення своїх аргументів, отже, </a:t>
            </a:r>
            <a:r>
              <a:rPr lang="uk-UA" altLang="ru-RU" sz="2300" b="1" dirty="0">
                <a:solidFill>
                  <a:srgbClr val="990000"/>
                </a:solidFill>
              </a:rPr>
              <a:t>повертати в програму більше ніж одне значення. </a:t>
            </a:r>
            <a:endParaRPr lang="ru-RU" altLang="ru-RU" sz="2300" b="1" dirty="0">
              <a:solidFill>
                <a:srgbClr val="990000"/>
              </a:solidFill>
            </a:endParaRP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2424113" y="0"/>
            <a:ext cx="7993062" cy="6413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Поняття посилальних типів даних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0" y="235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Приклад покажчика на функцію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368" y="836712"/>
            <a:ext cx="11089232" cy="5478423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5486400" algn="l"/>
              </a:tabLst>
            </a:pPr>
            <a:r>
              <a:rPr lang="uk-UA" sz="2000" dirty="0" smtClean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//=========== </a:t>
            </a: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табулювання функції за покажчиком </a:t>
            </a:r>
            <a:r>
              <a:rPr lang="uk-UA" sz="2000" dirty="0" err="1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=========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a,float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b,float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b="1" dirty="0" err="1" smtClean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b="1" dirty="0" smtClean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dirty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uk-UA" sz="2000" b="1" dirty="0" err="1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uk-UA" sz="2000" b="1" dirty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uk-UA" sz="2000" b="1" dirty="0" err="1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b="1" dirty="0" smtClean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s[])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//a — нижня межа </a:t>
            </a:r>
            <a:r>
              <a:rPr lang="uk-UA" sz="2000" dirty="0" err="1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відрізка,b</a:t>
            </a: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— верхня межа, </a:t>
            </a:r>
            <a:b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//h — відстань між точками, </a:t>
            </a:r>
            <a:r>
              <a:rPr lang="uk-UA" sz="2000" dirty="0" err="1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— ім’я покажчика на функції,</a:t>
            </a:r>
            <a:b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//s — текстова назва функції</a:t>
            </a:r>
            <a:b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x;  </a:t>
            </a: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//значення аргументу функції, що є параметром циклу</a:t>
            </a:r>
            <a:b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&lt;&lt;"=================="&lt;&lt;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//вивести заголовок таблиці</a:t>
            </a:r>
            <a:b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&lt;&lt;"   x    |  "&lt;&lt;s&lt;&lt;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&lt;&lt;"=================="&lt;&lt;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x=a;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(x&lt;b)  </a:t>
            </a: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uk-UA" sz="2000" dirty="0" smtClean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поки не досягнуто правої межі відрізка</a:t>
            </a:r>
            <a:endParaRPr lang="uk-UA" sz="2000" dirty="0" smtClean="0">
              <a:solidFill>
                <a:srgbClr val="0099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5486400" algn="l"/>
              </a:tabLst>
            </a:pP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{       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5486400" algn="l"/>
              </a:tabLst>
            </a:pP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000" dirty="0" err="1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uk-UA" sz="2000" dirty="0" err="1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(6)&lt;&lt;x&lt;&lt;"|";</a:t>
            </a:r>
            <a:b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000" dirty="0" err="1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uk-UA" sz="2000" dirty="0" err="1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(10)&lt;&lt;</a:t>
            </a:r>
            <a:r>
              <a:rPr lang="uk-UA" sz="2000" b="1" dirty="0" smtClean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uk-UA" sz="2000" b="1" dirty="0" err="1" smtClean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uk-UA" sz="2000" b="1" dirty="0" smtClean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)(x)</a:t>
            </a: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uk-UA" sz="2000" dirty="0" err="1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r>
              <a:rPr lang="uk-UA" sz="2000" dirty="0" smtClean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//обчислити і вивести</a:t>
            </a: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значення </a:t>
            </a: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x+=h;                                                          </a:t>
            </a:r>
            <a:r>
              <a:rPr lang="uk-UA" sz="2000" dirty="0" smtClean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//збільшити значення аргументу</a:t>
            </a:r>
            <a:br>
              <a:rPr lang="uk-UA" sz="2000" dirty="0" smtClean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b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80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9416" y="1268760"/>
            <a:ext cx="8304584" cy="3693319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5486400" algn="l"/>
              </a:tabLst>
            </a:pPr>
            <a:r>
              <a:rPr lang="uk-UA" dirty="0">
                <a:solidFill>
                  <a:srgbClr val="0099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//=================== основна програма ======================</a:t>
            </a:r>
            <a:br>
              <a:rPr lang="uk-UA" dirty="0">
                <a:solidFill>
                  <a:srgbClr val="0099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b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"&lt;&lt;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lower,upper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"&lt;&lt;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0099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//табулювання многочлена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(lower,upper,step,</a:t>
            </a:r>
            <a:r>
              <a:rPr lang="uk-UA" b="1" dirty="0">
                <a:solidFill>
                  <a:srgbClr val="00009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Polynom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,"x^3-x+1"); </a:t>
            </a:r>
            <a:b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uk-UA" dirty="0">
                <a:solidFill>
                  <a:srgbClr val="0099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//т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абулювання експоненти</a:t>
            </a:r>
            <a:b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(lower,upper,step,</a:t>
            </a:r>
            <a:r>
              <a:rPr lang="uk-UA" b="1" dirty="0" err="1">
                <a:solidFill>
                  <a:srgbClr val="00009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Exponen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,"e^(x-3)");  </a:t>
            </a:r>
            <a:b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uk-UA" dirty="0">
                <a:solidFill>
                  <a:srgbClr val="0099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//табулювання стандартної функції синус</a:t>
            </a:r>
            <a:br>
              <a:rPr lang="uk-UA" dirty="0">
                <a:solidFill>
                  <a:srgbClr val="0099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(lower,upper,step,</a:t>
            </a:r>
            <a:r>
              <a:rPr lang="uk-UA" b="1" dirty="0" err="1">
                <a:solidFill>
                  <a:srgbClr val="00009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,"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(x)"); </a:t>
            </a:r>
            <a:b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uk-UA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pause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b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0" y="235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Приклад покажчика на функцію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12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3503614" y="0"/>
            <a:ext cx="5208587" cy="6413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Покажчики та функції 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1524000" y="1363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47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700214"/>
            <a:ext cx="7740650" cy="475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2855914" y="903715"/>
            <a:ext cx="68040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altLang="ru-RU" sz="2400">
                <a:cs typeface="Times New Roman" panose="02020603050405020304" pitchFamily="18" charset="0"/>
              </a:rPr>
              <a:t>Результати роботи програми ex5_2.</a:t>
            </a:r>
            <a:br>
              <a:rPr lang="uk-UA" altLang="ru-RU" sz="2400">
                <a:cs typeface="Times New Roman" panose="02020603050405020304" pitchFamily="18" charset="0"/>
              </a:rPr>
            </a:br>
            <a:r>
              <a:rPr lang="uk-UA" altLang="ru-RU" sz="2400">
                <a:cs typeface="Times New Roman" panose="02020603050405020304" pitchFamily="18" charset="0"/>
              </a:rPr>
              <a:t>Табулювання функцій</a:t>
            </a:r>
            <a:endParaRPr lang="uk-UA" altLang="ru-RU" sz="2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кругленный прямоугольник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44675"/>
            <a:ext cx="7200900" cy="2520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119336" y="60037"/>
            <a:ext cx="12072664" cy="584775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Покажчики та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посилання як </a:t>
            </a:r>
            <a:r>
              <a:rPr lang="uk-UA" altLang="ru-RU" sz="3200" b="1" dirty="0">
                <a:solidFill>
                  <a:schemeClr val="bg1"/>
                </a:solidFill>
              </a:rPr>
              <a:t>параметри функції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0" y="116632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Покажчики та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посилання як </a:t>
            </a:r>
            <a:r>
              <a:rPr lang="uk-UA" altLang="ru-RU" sz="3200" b="1" dirty="0">
                <a:solidFill>
                  <a:schemeClr val="bg1"/>
                </a:solidFill>
              </a:rPr>
              <a:t>параметри функції 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263352" y="1268414"/>
            <a:ext cx="11737303" cy="3342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ru-RU" altLang="ru-RU" sz="2400" dirty="0"/>
              <a:t> </a:t>
            </a:r>
            <a:r>
              <a:rPr lang="ru-RU" altLang="ru-RU" sz="2400" dirty="0" err="1"/>
              <a:t>Зазвичай</a:t>
            </a:r>
            <a:r>
              <a:rPr lang="en-US" altLang="ru-RU" sz="2400" dirty="0"/>
              <a:t> </a:t>
            </a:r>
            <a:r>
              <a:rPr lang="ru-RU" altLang="ru-RU" sz="2400" dirty="0" err="1"/>
              <a:t>функція</a:t>
            </a:r>
            <a:r>
              <a:rPr lang="ru-RU" altLang="ru-RU" sz="2400" dirty="0"/>
              <a:t> </a:t>
            </a:r>
            <a:r>
              <a:rPr lang="ru-RU" altLang="ru-RU" sz="2400" b="1" dirty="0" err="1">
                <a:solidFill>
                  <a:srgbClr val="0000CC"/>
                </a:solidFill>
              </a:rPr>
              <a:t>повертає</a:t>
            </a:r>
            <a:r>
              <a:rPr lang="ru-RU" altLang="ru-RU" sz="2400" b="1" dirty="0">
                <a:solidFill>
                  <a:srgbClr val="0000CC"/>
                </a:solidFill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</a:rPr>
              <a:t>одне</a:t>
            </a:r>
            <a:r>
              <a:rPr lang="ru-RU" altLang="ru-RU" sz="2400" b="1" dirty="0">
                <a:solidFill>
                  <a:srgbClr val="0000CC"/>
                </a:solidFill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</a:rPr>
              <a:t>значення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використовуючи</a:t>
            </a:r>
            <a:r>
              <a:rPr lang="ru-RU" altLang="ru-RU" sz="2400" dirty="0"/>
              <a:t> оператор </a:t>
            </a:r>
            <a:r>
              <a:rPr lang="ru-RU" altLang="ru-RU" sz="2400" dirty="0" err="1"/>
              <a:t>return</a:t>
            </a:r>
            <a:r>
              <a:rPr lang="ru-RU" altLang="ru-RU" sz="2400" dirty="0"/>
              <a:t>.</a:t>
            </a:r>
          </a:p>
          <a:p>
            <a: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ru-RU" altLang="ru-RU" sz="2400" dirty="0"/>
              <a:t> </a:t>
            </a:r>
            <a:r>
              <a:rPr lang="ru-RU" altLang="ru-RU" sz="2400" dirty="0" err="1"/>
              <a:t>Передавання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функції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аргументів-посилань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або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аргументівпокажчиків</a:t>
            </a:r>
            <a:r>
              <a:rPr lang="en-US" altLang="ru-RU" sz="2400" dirty="0"/>
              <a:t> </a:t>
            </a:r>
            <a:r>
              <a:rPr lang="ru-RU" altLang="ru-RU" sz="2400" dirty="0" err="1"/>
              <a:t>дають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змогу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повертати</a:t>
            </a:r>
            <a:r>
              <a:rPr lang="ru-RU" altLang="ru-RU" sz="2400" dirty="0"/>
              <a:t> з </a:t>
            </a:r>
            <a:r>
              <a:rPr lang="ru-RU" altLang="ru-RU" sz="2400" dirty="0" err="1"/>
              <a:t>функцій</a:t>
            </a:r>
            <a:r>
              <a:rPr lang="ru-RU" altLang="ru-RU" sz="2400" dirty="0"/>
              <a:t> </a:t>
            </a:r>
            <a:r>
              <a:rPr lang="ru-RU" altLang="ru-RU" sz="2400" b="1" dirty="0" err="1">
                <a:solidFill>
                  <a:srgbClr val="0000CC"/>
                </a:solidFill>
              </a:rPr>
              <a:t>більше</a:t>
            </a:r>
            <a:r>
              <a:rPr lang="ru-RU" altLang="ru-RU" sz="2400" b="1" dirty="0">
                <a:solidFill>
                  <a:srgbClr val="0000CC"/>
                </a:solidFill>
              </a:rPr>
              <a:t> одного </a:t>
            </a:r>
            <a:r>
              <a:rPr lang="ru-RU" altLang="ru-RU" sz="2400" b="1" dirty="0" err="1">
                <a:solidFill>
                  <a:srgbClr val="0000CC"/>
                </a:solidFill>
              </a:rPr>
              <a:t>значення</a:t>
            </a:r>
            <a:r>
              <a:rPr lang="ru-RU" altLang="ru-RU" sz="2400" dirty="0">
                <a:solidFill>
                  <a:srgbClr val="0000CC"/>
                </a:solidFill>
              </a:rPr>
              <a:t>.</a:t>
            </a:r>
          </a:p>
          <a:p>
            <a: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ru-RU" altLang="ru-RU" sz="2400" dirty="0"/>
              <a:t> У </a:t>
            </a:r>
            <a:r>
              <a:rPr lang="ru-RU" altLang="ru-RU" sz="2400" dirty="0" err="1"/>
              <a:t>цьому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випадку</a:t>
            </a:r>
            <a:r>
              <a:rPr lang="ru-RU" altLang="ru-RU" sz="2400" dirty="0"/>
              <a:t> </a:t>
            </a:r>
            <a:r>
              <a:rPr lang="ru-RU" altLang="ru-RU" sz="2400" b="1" dirty="0" err="1">
                <a:solidFill>
                  <a:srgbClr val="0000CC"/>
                </a:solidFill>
              </a:rPr>
              <a:t>функція</a:t>
            </a:r>
            <a:r>
              <a:rPr lang="ru-RU" altLang="ru-RU" sz="2400" b="1" dirty="0">
                <a:solidFill>
                  <a:srgbClr val="0000CC"/>
                </a:solidFill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</a:rPr>
              <a:t>має</a:t>
            </a:r>
            <a:r>
              <a:rPr lang="ru-RU" altLang="ru-RU" sz="2400" b="1" dirty="0">
                <a:solidFill>
                  <a:srgbClr val="0000CC"/>
                </a:solidFill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</a:rPr>
              <a:t>прямий</a:t>
            </a:r>
            <a:r>
              <a:rPr lang="ru-RU" altLang="ru-RU" sz="2400" b="1" dirty="0">
                <a:solidFill>
                  <a:srgbClr val="0000CC"/>
                </a:solidFill>
              </a:rPr>
              <a:t> доступ</a:t>
            </a:r>
            <a:r>
              <a:rPr lang="ru-RU" altLang="ru-RU" sz="2400" dirty="0"/>
              <a:t> до </a:t>
            </a:r>
            <a:r>
              <a:rPr lang="ru-RU" altLang="ru-RU" sz="2400" dirty="0" err="1"/>
              <a:t>значень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аргументів</a:t>
            </a:r>
            <a:r>
              <a:rPr lang="ru-RU" altLang="ru-RU" sz="2400" dirty="0"/>
              <a:t>. </a:t>
            </a:r>
          </a:p>
          <a:p>
            <a: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ru-RU" altLang="ru-RU" sz="2400" dirty="0"/>
              <a:t> </a:t>
            </a:r>
            <a:r>
              <a:rPr lang="ru-RU" altLang="ru-RU" sz="2400" dirty="0" err="1"/>
              <a:t>Під</a:t>
            </a:r>
            <a:r>
              <a:rPr lang="ru-RU" altLang="ru-RU" sz="2400" dirty="0"/>
              <a:t> час </a:t>
            </a:r>
            <a:r>
              <a:rPr lang="ru-RU" altLang="ru-RU" sz="2400" dirty="0" err="1"/>
              <a:t>оголошення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функції</a:t>
            </a:r>
            <a:r>
              <a:rPr lang="ru-RU" altLang="ru-RU" sz="2400" dirty="0"/>
              <a:t> </a:t>
            </a:r>
            <a:r>
              <a:rPr lang="ru-RU" altLang="ru-RU" sz="2400" b="1" dirty="0" err="1">
                <a:solidFill>
                  <a:srgbClr val="0000CC"/>
                </a:solidFill>
              </a:rPr>
              <a:t>параметри-посилання</a:t>
            </a:r>
            <a:r>
              <a:rPr lang="ru-RU" altLang="ru-RU" sz="2400" b="1" dirty="0">
                <a:solidFill>
                  <a:srgbClr val="0000CC"/>
                </a:solidFill>
              </a:rPr>
              <a:t> </a:t>
            </a:r>
            <a:r>
              <a:rPr lang="ru-RU" altLang="ru-RU" sz="2400" dirty="0" err="1"/>
              <a:t>вказують</a:t>
            </a:r>
            <a:r>
              <a:rPr lang="ru-RU" altLang="ru-RU" sz="2400" dirty="0"/>
              <a:t> у </a:t>
            </a:r>
            <a:r>
              <a:rPr lang="ru-RU" altLang="ru-RU" sz="2400" dirty="0" err="1"/>
              <a:t>її</a:t>
            </a:r>
            <a:r>
              <a:rPr lang="ru-RU" altLang="ru-RU" sz="2400" dirty="0"/>
              <a:t> заголовку, </a:t>
            </a:r>
            <a:r>
              <a:rPr lang="ru-RU" altLang="ru-RU" sz="2400" dirty="0" err="1"/>
              <a:t>використовуючи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операцію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посилання</a:t>
            </a:r>
            <a:r>
              <a:rPr lang="ru-RU" altLang="ru-RU" sz="2400" dirty="0"/>
              <a:t> </a:t>
            </a:r>
            <a:r>
              <a:rPr lang="ru-RU" altLang="ru-RU" sz="2400" b="1" dirty="0">
                <a:solidFill>
                  <a:srgbClr val="000099"/>
                </a:solidFill>
              </a:rPr>
              <a:t>&amp;</a:t>
            </a:r>
            <a:r>
              <a:rPr lang="ru-RU" altLang="ru-RU" sz="2400" dirty="0"/>
              <a:t>. </a:t>
            </a:r>
          </a:p>
          <a:p>
            <a: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ru-RU" altLang="ru-RU" sz="2400" dirty="0"/>
              <a:t> </a:t>
            </a:r>
            <a:r>
              <a:rPr lang="ru-RU" altLang="ru-RU" sz="2400" b="1" dirty="0" err="1">
                <a:solidFill>
                  <a:srgbClr val="0000CC"/>
                </a:solidFill>
              </a:rPr>
              <a:t>Параметри-покажчики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оголошують</a:t>
            </a:r>
            <a:r>
              <a:rPr lang="ru-RU" altLang="ru-RU" sz="2400" dirty="0"/>
              <a:t> в заголовку </a:t>
            </a:r>
            <a:r>
              <a:rPr lang="ru-RU" altLang="ru-RU" sz="2400" dirty="0" err="1"/>
              <a:t>функції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використовуючи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операцію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непрямої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адресації</a:t>
            </a:r>
            <a:r>
              <a:rPr lang="ru-RU" altLang="ru-RU" sz="2400" dirty="0"/>
              <a:t> *.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2221904" y="908720"/>
            <a:ext cx="7858635" cy="2304380"/>
          </a:xfrm>
          <a:prstGeom prst="roundRect">
            <a:avLst/>
          </a:prstGeom>
          <a:gradFill>
            <a:gsLst>
              <a:gs pos="26000">
                <a:srgbClr val="EDD3A5">
                  <a:alpha val="69000"/>
                </a:srgbClr>
              </a:gs>
              <a:gs pos="42000">
                <a:srgbClr val="F8BE56">
                  <a:lumMod val="67000"/>
                  <a:lumOff val="33000"/>
                  <a:alpha val="63000"/>
                </a:srgbClr>
              </a:gs>
              <a:gs pos="85000">
                <a:srgbClr val="FDF6E7"/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dkEdge">
            <a:bevelT w="196850" prst="artDeco"/>
            <a:bevelB w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ru-RU" altLang="ru-RU" sz="2400" b="1">
                <a:solidFill>
                  <a:srgbClr val="0000CC"/>
                </a:solidFill>
                <a:latin typeface="Calibri" panose="020F0502020204030204" pitchFamily="34" charset="0"/>
              </a:rPr>
              <a:t>//оголошення параметрів-покажчиків</a:t>
            </a:r>
            <a:r>
              <a:rPr lang="ru-RU" altLang="ru-RU" sz="24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algn="ctr">
              <a:spcBef>
                <a:spcPct val="20000"/>
              </a:spcBef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</a:rPr>
              <a:t>&lt;тип&gt; &lt;ім’я функції&gt;(&lt;тип*&gt; &lt;ідентифікатор&gt;) </a:t>
            </a:r>
          </a:p>
          <a:p>
            <a:pPr algn="ctr">
              <a:spcBef>
                <a:spcPct val="20000"/>
              </a:spcBef>
            </a:pPr>
            <a:r>
              <a:rPr lang="ru-RU" altLang="ru-RU" sz="2400" b="1">
                <a:solidFill>
                  <a:srgbClr val="0000CC"/>
                </a:solidFill>
                <a:latin typeface="Calibri" panose="020F0502020204030204" pitchFamily="34" charset="0"/>
              </a:rPr>
              <a:t>//оголошення параметрів-посилань</a:t>
            </a:r>
          </a:p>
          <a:p>
            <a:pPr algn="ctr">
              <a:spcBef>
                <a:spcPct val="20000"/>
              </a:spcBef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</a:rPr>
              <a:t>&lt;тип&gt; &lt;ім’я функції&gt;(&lt;тип&amp;&gt; &lt;ідентифікатор&gt;)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148092" y="4020667"/>
            <a:ext cx="7929833" cy="1080119"/>
          </a:xfrm>
          <a:prstGeom prst="roundRect">
            <a:avLst/>
          </a:prstGeom>
          <a:gradFill>
            <a:gsLst>
              <a:gs pos="26000">
                <a:srgbClr val="EDD3A5">
                  <a:alpha val="69000"/>
                </a:srgbClr>
              </a:gs>
              <a:gs pos="42000">
                <a:srgbClr val="F8BE56">
                  <a:lumMod val="67000"/>
                  <a:lumOff val="33000"/>
                  <a:alpha val="63000"/>
                </a:srgbClr>
              </a:gs>
              <a:gs pos="85000">
                <a:srgbClr val="FDF6E7"/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dkEdge">
            <a:bevelT w="196850" prst="artDeco"/>
            <a:bevelB w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</a:rPr>
              <a:t>&lt;ім’я функції&gt;(&lt;&amp;ім’я змінної&gt;) </a:t>
            </a:r>
            <a:r>
              <a:rPr lang="ru-RU" altLang="ru-RU" sz="2400">
                <a:solidFill>
                  <a:srgbClr val="000000"/>
                </a:solidFill>
                <a:latin typeface="Calibri" panose="020F0502020204030204" pitchFamily="34" charset="0"/>
              </a:rPr>
              <a:t>//аргумент-покажчик</a:t>
            </a: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</a:rPr>
              <a:t>&lt;ім’я функції&gt;(&lt;ім’я змінної&gt;) </a:t>
            </a:r>
            <a:r>
              <a:rPr lang="ru-RU" altLang="ru-RU" sz="2400">
                <a:solidFill>
                  <a:srgbClr val="000000"/>
                </a:solidFill>
                <a:latin typeface="Calibri" panose="020F0502020204030204" pitchFamily="34" charset="0"/>
              </a:rPr>
              <a:t>//аргумент-посилання</a:t>
            </a:r>
            <a:endParaRPr lang="uk-UA" altLang="ru-RU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3763621" y="3388283"/>
            <a:ext cx="477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 dirty="0">
                <a:solidFill>
                  <a:srgbClr val="0000CC"/>
                </a:solidFill>
              </a:rPr>
              <a:t>Виклик функції з аргументами</a:t>
            </a:r>
            <a:endParaRPr lang="ru-RU" altLang="ru-RU" sz="2400" b="1" dirty="0">
              <a:solidFill>
                <a:srgbClr val="0000CC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16632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Покажчики та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посилання як </a:t>
            </a:r>
            <a:r>
              <a:rPr lang="uk-UA" altLang="ru-RU" sz="3200" b="1" dirty="0">
                <a:solidFill>
                  <a:schemeClr val="bg1"/>
                </a:solidFill>
              </a:rPr>
              <a:t>параметри функції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81" name="Скругленный прямоугольник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196975"/>
            <a:ext cx="6398657" cy="498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919536" y="1341438"/>
            <a:ext cx="5760640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dirty="0"/>
              <a:t>Реалізувати перевантажені функції </a:t>
            </a:r>
            <a:r>
              <a:rPr lang="uk-UA" altLang="ru-RU" sz="2400" b="1" dirty="0" err="1"/>
              <a:t>swap</a:t>
            </a:r>
            <a:r>
              <a:rPr lang="uk-UA" altLang="ru-RU" sz="2400" b="1" dirty="0"/>
              <a:t>(), </a:t>
            </a:r>
            <a:r>
              <a:rPr lang="uk-UA" altLang="ru-RU" sz="2400" dirty="0"/>
              <a:t>що  упорядковують два числа за зростанням та спаданням.</a:t>
            </a:r>
          </a:p>
          <a:p>
            <a:pPr algn="ctr"/>
            <a:r>
              <a:rPr lang="uk-UA" altLang="ru-RU" sz="2400" dirty="0"/>
              <a:t>Функція повертатиме два значення.</a:t>
            </a:r>
          </a:p>
          <a:p>
            <a:pPr algn="ctr"/>
            <a:r>
              <a:rPr lang="uk-UA" altLang="ru-RU" sz="2400" dirty="0"/>
              <a:t>Використати параметри-покажчики та посилання.</a:t>
            </a:r>
          </a:p>
          <a:p>
            <a:pPr algn="ctr"/>
            <a:endParaRPr lang="uk-UA" alt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51" y="1560424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52590" name="Picture 1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589589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593" name="Group 17"/>
          <p:cNvGrpSpPr>
            <a:grpSpLocks/>
          </p:cNvGrpSpPr>
          <p:nvPr/>
        </p:nvGrpSpPr>
        <p:grpSpPr bwMode="auto">
          <a:xfrm>
            <a:off x="7922657" y="5772150"/>
            <a:ext cx="2444750" cy="571500"/>
            <a:chOff x="4513" y="2659"/>
            <a:chExt cx="1247" cy="360"/>
          </a:xfrm>
        </p:grpSpPr>
        <p:graphicFrame>
          <p:nvGraphicFramePr>
            <p:cNvPr id="152594" name="Object 18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11" name="Точечный рисунок" r:id="rId6" imgW="600159" imgH="571731" progId="Paint.Picture">
                    <p:embed/>
                  </p:oleObj>
                </mc:Choice>
                <mc:Fallback>
                  <p:oleObj name="Точечный рисунок" r:id="rId6" imgW="600159" imgH="571731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595" name="Text Box 19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8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8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8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8" action="ppaction://hlinkfile"/>
                </a:rPr>
                <a:t>_3.cpp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16632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Покажчики та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посилання як </a:t>
            </a:r>
            <a:r>
              <a:rPr lang="uk-UA" altLang="ru-RU" sz="3200" b="1" dirty="0">
                <a:solidFill>
                  <a:schemeClr val="bg1"/>
                </a:solidFill>
              </a:rPr>
              <a:t>параметри функції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5528"/>
            <a:ext cx="7176120" cy="7155805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uk-UA" sz="1700" dirty="0">
                <a:latin typeface="+mn-lt"/>
                <a:ea typeface="Times New Roman" panose="02020603050405020304" pitchFamily="18" charset="0"/>
              </a:rPr>
              <a:t>//ex5_3.cpp. Упорядкувати два числа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#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include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&lt;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iostream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&gt;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using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namespace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std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;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int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n,m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;                  </a:t>
            </a:r>
            <a:r>
              <a:rPr lang="uk-UA" sz="17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</a:rPr>
              <a:t>//числа, що міняються місцями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/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</a:rPr>
              <a:t>//======== упорядкування двох значень за спаданням ======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/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void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swap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(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int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&amp;a,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int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&amp;b)            </a:t>
            </a:r>
            <a:r>
              <a:rPr lang="uk-UA" sz="17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</a:rPr>
              <a:t>//параметри-посилання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/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{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  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if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(a&lt;b) a ^= b ^= a ^= b; 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}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</a:rPr>
              <a:t>//======== упорядкування двох значень за зростанням ======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/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void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swap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(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int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*a,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int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*b)           </a:t>
            </a:r>
            <a:r>
              <a:rPr lang="uk-UA" sz="17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</a:rPr>
              <a:t>// параметри-покажчики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/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{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  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if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(a&lt;b) {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int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tmp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=*a; *a=*b; *b=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tmp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;} 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} 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</a:rPr>
              <a:t>//==================== головна функція ================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/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int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main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()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{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  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cout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&lt;&lt;"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using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pointer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and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reference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parameters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of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function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"&lt;&lt;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endl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;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  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cout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&lt;&lt;"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enter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integer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n=";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cin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&gt;&gt;n;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  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cout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&lt;&lt;"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enter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integer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m=";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cin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&gt;&gt;m;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  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swap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(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n,m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);                      </a:t>
            </a:r>
            <a:r>
              <a:rPr lang="uk-UA" sz="17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</a:rPr>
              <a:t>//аргументи - змінні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/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  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cout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&lt;&lt;"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descending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ordering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: n="&lt;&lt;n&lt;&lt;" m="&lt;&lt;m&lt;&lt;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endl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;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  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swap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(&amp;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n,&amp;m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);             </a:t>
            </a:r>
            <a:r>
              <a:rPr lang="uk-UA" sz="17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</a:rPr>
              <a:t>//аргументи – адреси змінних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/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  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cout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&lt;&lt;"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ascending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ordering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: n="&lt;&lt;n&lt;&lt;" m="&lt;&lt;m&lt;&lt;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endl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;</a:t>
            </a:r>
            <a:br>
              <a:rPr lang="uk-UA" sz="1700" dirty="0">
                <a:latin typeface="+mn-lt"/>
                <a:ea typeface="Times New Roman" panose="02020603050405020304" pitchFamily="18" charset="0"/>
              </a:rPr>
            </a:br>
            <a:r>
              <a:rPr lang="uk-UA" sz="1700" dirty="0">
                <a:latin typeface="+mn-lt"/>
                <a:ea typeface="Times New Roman" panose="02020603050405020304" pitchFamily="18" charset="0"/>
              </a:rPr>
              <a:t>   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system</a:t>
            </a:r>
            <a:r>
              <a:rPr lang="uk-UA" sz="1700" dirty="0">
                <a:latin typeface="+mn-lt"/>
                <a:ea typeface="Times New Roman" panose="02020603050405020304" pitchFamily="18" charset="0"/>
              </a:rPr>
              <a:t>("</a:t>
            </a:r>
            <a:r>
              <a:rPr lang="uk-UA" sz="1700" dirty="0" err="1">
                <a:latin typeface="+mn-lt"/>
                <a:ea typeface="Times New Roman" panose="02020603050405020304" pitchFamily="18" charset="0"/>
              </a:rPr>
              <a:t>pause</a:t>
            </a:r>
            <a:r>
              <a:rPr lang="uk-UA" sz="1700" dirty="0" smtClean="0">
                <a:latin typeface="+mn-lt"/>
                <a:ea typeface="Times New Roman" panose="02020603050405020304" pitchFamily="18" charset="0"/>
              </a:rPr>
              <a:t>");</a:t>
            </a:r>
          </a:p>
          <a:p>
            <a:r>
              <a:rPr lang="en-US" sz="1700" dirty="0" smtClean="0">
                <a:latin typeface="+mn-lt"/>
                <a:ea typeface="Times New Roman" panose="02020603050405020304" pitchFamily="18" charset="0"/>
              </a:rPr>
              <a:t>}</a:t>
            </a:r>
            <a:endParaRPr lang="ru-RU" sz="1700" dirty="0">
              <a:latin typeface="+mn-lt"/>
            </a:endParaRPr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420888"/>
            <a:ext cx="5881916" cy="193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535" y="5517232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898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"/>
            <a:ext cx="12192000" cy="54868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200" b="1" dirty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>
                <a:solidFill>
                  <a:schemeClr val="bg1"/>
                </a:solidFill>
              </a:rPr>
              <a:t>const</a:t>
            </a:r>
            <a:r>
              <a:rPr lang="uk-UA" altLang="ru-RU" sz="3200" b="1" dirty="0">
                <a:solidFill>
                  <a:schemeClr val="bg1"/>
                </a:solidFill>
              </a:rPr>
              <a:t> з покажчиками та посиланнями </a:t>
            </a:r>
          </a:p>
        </p:txBody>
      </p:sp>
      <p:sp>
        <p:nvSpPr>
          <p:cNvPr id="154627" name="Объект 2"/>
          <p:cNvSpPr>
            <a:spLocks noGrp="1"/>
          </p:cNvSpPr>
          <p:nvPr>
            <p:ph idx="4294967295"/>
          </p:nvPr>
        </p:nvSpPr>
        <p:spPr bwMode="auto">
          <a:xfrm>
            <a:off x="263352" y="1125538"/>
            <a:ext cx="11928649" cy="16557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ru-RU" altLang="ru-RU" sz="2400" b="1" dirty="0"/>
              <a:t>  </a:t>
            </a:r>
            <a:r>
              <a:rPr lang="ru-RU" altLang="ru-RU" sz="2400" b="1" dirty="0" err="1">
                <a:solidFill>
                  <a:srgbClr val="0000CC"/>
                </a:solidFill>
              </a:rPr>
              <a:t>Неконстантний</a:t>
            </a:r>
            <a:r>
              <a:rPr lang="ru-RU" altLang="ru-RU" sz="2400" b="1" dirty="0">
                <a:solidFill>
                  <a:srgbClr val="0000CC"/>
                </a:solidFill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</a:rPr>
              <a:t>покажчик</a:t>
            </a:r>
            <a:r>
              <a:rPr lang="ru-RU" altLang="ru-RU" sz="2400" b="1" dirty="0">
                <a:solidFill>
                  <a:srgbClr val="0000CC"/>
                </a:solidFill>
              </a:rPr>
              <a:t> на </a:t>
            </a:r>
            <a:r>
              <a:rPr lang="ru-RU" altLang="ru-RU" sz="2400" b="1" dirty="0" err="1">
                <a:solidFill>
                  <a:srgbClr val="0000CC"/>
                </a:solidFill>
              </a:rPr>
              <a:t>неконстантні</a:t>
            </a:r>
            <a:r>
              <a:rPr lang="ru-RU" altLang="ru-RU" sz="2400" b="1" dirty="0">
                <a:solidFill>
                  <a:srgbClr val="0000CC"/>
                </a:solidFill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</a:rPr>
              <a:t>дані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дозволяє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модифікацію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 через </a:t>
            </a:r>
            <a:r>
              <a:rPr lang="ru-RU" altLang="ru-RU" sz="2400" dirty="0" err="1"/>
              <a:t>операцію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їх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розименування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самі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покажчики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також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можна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змінювати</a:t>
            </a:r>
            <a:r>
              <a:rPr lang="ru-RU" altLang="ru-RU" sz="2400" dirty="0"/>
              <a:t> для </a:t>
            </a:r>
            <a:r>
              <a:rPr lang="ru-RU" altLang="ru-RU" sz="2400" dirty="0" err="1"/>
              <a:t>посилання</a:t>
            </a:r>
            <a:r>
              <a:rPr lang="ru-RU" altLang="ru-RU" sz="2400" dirty="0"/>
              <a:t> на </a:t>
            </a:r>
            <a:r>
              <a:rPr lang="ru-RU" altLang="ru-RU" sz="2400" dirty="0" err="1"/>
              <a:t>інші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дані</a:t>
            </a:r>
            <a:r>
              <a:rPr lang="ru-RU" altLang="ru-RU" sz="2400" dirty="0"/>
              <a:t>. </a:t>
            </a:r>
          </a:p>
          <a:p>
            <a:pPr marL="0" indent="0">
              <a:buClr>
                <a:srgbClr val="990000"/>
              </a:buClr>
              <a:buNone/>
            </a:pPr>
            <a:endParaRPr lang="uk-UA" altLang="ru-RU" sz="2400" dirty="0"/>
          </a:p>
        </p:txBody>
      </p:sp>
      <p:sp>
        <p:nvSpPr>
          <p:cNvPr id="154629" name="Объект 2"/>
          <p:cNvSpPr txBox="1">
            <a:spLocks/>
          </p:cNvSpPr>
          <p:nvPr/>
        </p:nvSpPr>
        <p:spPr bwMode="auto">
          <a:xfrm>
            <a:off x="4152901" y="3933825"/>
            <a:ext cx="62642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ru-RU" altLang="ru-RU" sz="2200">
              <a:latin typeface="Calibri" panose="020F0502020204030204" pitchFamily="34" charset="0"/>
            </a:endParaRPr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1919288" y="3213100"/>
            <a:ext cx="8424862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dirty="0" err="1"/>
              <a:t>void</a:t>
            </a:r>
            <a:r>
              <a:rPr lang="ru-RU" altLang="ru-RU" sz="2400" dirty="0"/>
              <a:t> </a:t>
            </a:r>
            <a:r>
              <a:rPr lang="ru-RU" altLang="ru-RU" sz="2400" dirty="0" err="1"/>
              <a:t>func</a:t>
            </a:r>
            <a:r>
              <a:rPr lang="ru-RU" altLang="ru-RU" sz="2400" dirty="0"/>
              <a:t>(</a:t>
            </a:r>
            <a:r>
              <a:rPr lang="ru-RU" altLang="ru-RU" sz="2400" dirty="0" err="1"/>
              <a:t>int</a:t>
            </a:r>
            <a:r>
              <a:rPr lang="ru-RU" altLang="ru-RU" sz="2400" dirty="0"/>
              <a:t>* </a:t>
            </a:r>
            <a:r>
              <a:rPr lang="ru-RU" altLang="ru-RU" sz="2400" dirty="0" err="1"/>
              <a:t>par</a:t>
            </a:r>
            <a:r>
              <a:rPr lang="ru-RU" altLang="ru-RU" sz="2400" dirty="0"/>
              <a:t>) </a:t>
            </a:r>
            <a:r>
              <a:rPr lang="ru-RU" altLang="ru-RU" sz="2400" dirty="0">
                <a:solidFill>
                  <a:srgbClr val="006600"/>
                </a:solidFill>
              </a:rPr>
              <a:t>//заголовок </a:t>
            </a:r>
            <a:r>
              <a:rPr lang="ru-RU" altLang="ru-RU" sz="2400" dirty="0" err="1">
                <a:solidFill>
                  <a:srgbClr val="006600"/>
                </a:solidFill>
              </a:rPr>
              <a:t>функції</a:t>
            </a:r>
            <a:endParaRPr lang="ru-RU" altLang="ru-RU" sz="2400" dirty="0">
              <a:solidFill>
                <a:srgbClr val="006600"/>
              </a:solidFill>
            </a:endParaRPr>
          </a:p>
          <a:p>
            <a:r>
              <a:rPr lang="ru-RU" altLang="ru-RU" sz="2400" dirty="0" err="1"/>
              <a:t>int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arg</a:t>
            </a:r>
            <a:r>
              <a:rPr lang="ru-RU" altLang="ru-RU" sz="2400" dirty="0"/>
              <a:t>=5;</a:t>
            </a:r>
          </a:p>
          <a:p>
            <a:r>
              <a:rPr lang="ru-RU" altLang="ru-RU" sz="2400" dirty="0" err="1"/>
              <a:t>func</a:t>
            </a:r>
            <a:r>
              <a:rPr lang="ru-RU" altLang="ru-RU" sz="2400" dirty="0"/>
              <a:t>(&amp;</a:t>
            </a:r>
            <a:r>
              <a:rPr lang="ru-RU" altLang="ru-RU" sz="2400" dirty="0" err="1"/>
              <a:t>arg</a:t>
            </a:r>
            <a:r>
              <a:rPr lang="ru-RU" altLang="ru-RU" sz="2400" dirty="0"/>
              <a:t>); </a:t>
            </a:r>
            <a:r>
              <a:rPr lang="ru-RU" altLang="ru-RU" sz="2400" dirty="0">
                <a:solidFill>
                  <a:srgbClr val="006600"/>
                </a:solidFill>
              </a:rPr>
              <a:t>//</a:t>
            </a:r>
            <a:r>
              <a:rPr lang="ru-RU" altLang="ru-RU" sz="2400" dirty="0" err="1">
                <a:solidFill>
                  <a:srgbClr val="006600"/>
                </a:solidFill>
              </a:rPr>
              <a:t>виклик</a:t>
            </a:r>
            <a:r>
              <a:rPr lang="ru-RU" altLang="ru-RU" sz="2400" dirty="0">
                <a:solidFill>
                  <a:srgbClr val="006600"/>
                </a:solidFill>
              </a:rPr>
              <a:t> </a:t>
            </a:r>
            <a:r>
              <a:rPr lang="ru-RU" altLang="ru-RU" sz="2400" dirty="0" err="1">
                <a:solidFill>
                  <a:srgbClr val="006600"/>
                </a:solidFill>
              </a:rPr>
              <a:t>функції</a:t>
            </a:r>
            <a:r>
              <a:rPr lang="ru-RU" altLang="ru-RU" sz="2400" dirty="0">
                <a:solidFill>
                  <a:srgbClr val="006600"/>
                </a:solidFill>
              </a:rPr>
              <a:t> з </a:t>
            </a:r>
            <a:r>
              <a:rPr lang="ru-RU" altLang="ru-RU" sz="2400" dirty="0" err="1">
                <a:solidFill>
                  <a:srgbClr val="006600"/>
                </a:solidFill>
              </a:rPr>
              <a:t>неконстантним</a:t>
            </a:r>
            <a:r>
              <a:rPr lang="ru-RU" altLang="ru-RU" sz="2400" dirty="0">
                <a:solidFill>
                  <a:srgbClr val="006600"/>
                </a:solidFill>
              </a:rPr>
              <a:t> </a:t>
            </a:r>
            <a:r>
              <a:rPr lang="ru-RU" altLang="ru-RU" sz="2400" dirty="0" err="1">
                <a:solidFill>
                  <a:srgbClr val="006600"/>
                </a:solidFill>
              </a:rPr>
              <a:t>покажчиком</a:t>
            </a:r>
            <a:endParaRPr lang="ru-RU" altLang="ru-RU" sz="2400" dirty="0">
              <a:solidFill>
                <a:srgbClr val="006600"/>
              </a:solidFill>
            </a:endParaRPr>
          </a:p>
          <a:p>
            <a:r>
              <a:rPr lang="uk-UA" altLang="ru-RU" sz="2400" dirty="0">
                <a:solidFill>
                  <a:srgbClr val="006600"/>
                </a:solidFill>
              </a:rPr>
              <a:t>                    </a:t>
            </a:r>
            <a:r>
              <a:rPr lang="ru-RU" altLang="ru-RU" sz="2400" dirty="0">
                <a:solidFill>
                  <a:srgbClr val="006600"/>
                </a:solidFill>
              </a:rPr>
              <a:t>//на </a:t>
            </a:r>
            <a:r>
              <a:rPr lang="ru-RU" altLang="ru-RU" sz="2400" dirty="0" err="1">
                <a:solidFill>
                  <a:srgbClr val="006600"/>
                </a:solidFill>
              </a:rPr>
              <a:t>неконстантні</a:t>
            </a:r>
            <a:r>
              <a:rPr lang="ru-RU" altLang="ru-RU" sz="2400" dirty="0">
                <a:solidFill>
                  <a:srgbClr val="006600"/>
                </a:solidFill>
              </a:rPr>
              <a:t> </a:t>
            </a:r>
            <a:r>
              <a:rPr lang="ru-RU" altLang="ru-RU" sz="2400" dirty="0" err="1">
                <a:solidFill>
                  <a:srgbClr val="006600"/>
                </a:solidFill>
              </a:rPr>
              <a:t>дані</a:t>
            </a:r>
            <a:endParaRPr lang="ru-RU" altLang="ru-RU" sz="2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200" b="1" dirty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>
                <a:solidFill>
                  <a:schemeClr val="bg1"/>
                </a:solidFill>
              </a:rPr>
              <a:t>const</a:t>
            </a:r>
            <a:r>
              <a:rPr lang="uk-UA" altLang="ru-RU" sz="3200" b="1" dirty="0">
                <a:solidFill>
                  <a:schemeClr val="bg1"/>
                </a:solidFill>
              </a:rPr>
              <a:t> з покажчиками та посиланнями </a:t>
            </a:r>
          </a:p>
        </p:txBody>
      </p:sp>
      <p:sp>
        <p:nvSpPr>
          <p:cNvPr id="162819" name="Объект 2"/>
          <p:cNvSpPr>
            <a:spLocks noGrp="1"/>
          </p:cNvSpPr>
          <p:nvPr>
            <p:ph idx="4294967295"/>
          </p:nvPr>
        </p:nvSpPr>
        <p:spPr bwMode="auto">
          <a:xfrm>
            <a:off x="167680" y="1343025"/>
            <a:ext cx="11856640" cy="25908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ru-RU" altLang="ru-RU" sz="2400" b="1" dirty="0"/>
              <a:t>  </a:t>
            </a:r>
            <a:r>
              <a:rPr lang="ru-RU" altLang="ru-RU" sz="2400" b="1" dirty="0" err="1"/>
              <a:t>Неконстантний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покажчик</a:t>
            </a:r>
            <a:r>
              <a:rPr lang="ru-RU" altLang="ru-RU" sz="2400" b="1" dirty="0"/>
              <a:t> на </a:t>
            </a:r>
            <a:r>
              <a:rPr lang="ru-RU" altLang="ru-RU" sz="2400" b="1" dirty="0" err="1"/>
              <a:t>константні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дані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оголошують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із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ключовим</a:t>
            </a:r>
            <a:r>
              <a:rPr lang="ru-RU" altLang="ru-RU" sz="2400" dirty="0"/>
              <a:t> словом </a:t>
            </a:r>
            <a:r>
              <a:rPr lang="ru-RU" altLang="ru-RU" sz="2400" b="1" dirty="0" err="1">
                <a:solidFill>
                  <a:srgbClr val="0000CC"/>
                </a:solidFill>
              </a:rPr>
              <a:t>const</a:t>
            </a:r>
            <a:r>
              <a:rPr lang="ru-RU" altLang="ru-RU" sz="2400" dirty="0"/>
              <a:t>: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ru-RU" altLang="ru-RU" sz="2400" b="1" dirty="0"/>
              <a:t>  </a:t>
            </a:r>
            <a:r>
              <a:rPr lang="ru-RU" altLang="ru-RU" sz="2400" b="1" dirty="0" err="1"/>
              <a:t>Неконстантний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покажчик</a:t>
            </a:r>
            <a:r>
              <a:rPr lang="ru-RU" altLang="ru-RU" sz="2400" b="1" dirty="0"/>
              <a:t> на </a:t>
            </a:r>
            <a:r>
              <a:rPr lang="ru-RU" altLang="ru-RU" sz="2400" b="1" dirty="0" err="1"/>
              <a:t>константні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дані</a:t>
            </a:r>
            <a:r>
              <a:rPr lang="ru-RU" altLang="ru-RU" sz="2400" dirty="0"/>
              <a:t> </a:t>
            </a:r>
            <a:r>
              <a:rPr lang="uk-UA" altLang="ru-RU" sz="2400" dirty="0"/>
              <a:t>можна </a:t>
            </a:r>
            <a:r>
              <a:rPr lang="uk-UA" altLang="ru-RU" sz="2400" dirty="0" err="1"/>
              <a:t>ініціалізувати</a:t>
            </a:r>
            <a:r>
              <a:rPr lang="uk-UA" altLang="ru-RU" sz="2400" dirty="0"/>
              <a:t> окремо від оголошення. 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ru-RU" altLang="ru-RU" sz="2400" b="1" dirty="0"/>
              <a:t> </a:t>
            </a:r>
            <a:r>
              <a:rPr lang="ru-RU" altLang="ru-RU" sz="2400" b="1" dirty="0" err="1"/>
              <a:t>Неконстантний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покажчик</a:t>
            </a:r>
            <a:r>
              <a:rPr lang="ru-RU" altLang="ru-RU" sz="2400" b="1" dirty="0"/>
              <a:t> на </a:t>
            </a:r>
            <a:r>
              <a:rPr lang="ru-RU" altLang="ru-RU" sz="2400" b="1" dirty="0" err="1"/>
              <a:t>константні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дані</a:t>
            </a:r>
            <a:r>
              <a:rPr lang="ru-RU" altLang="ru-RU" sz="2400" b="1" dirty="0"/>
              <a:t> </a:t>
            </a:r>
            <a:r>
              <a:rPr lang="ru-RU" altLang="ru-RU" sz="2400" dirty="0" err="1"/>
              <a:t>застосовують</a:t>
            </a:r>
            <a:r>
              <a:rPr lang="ru-RU" altLang="ru-RU" sz="2400" dirty="0"/>
              <a:t> для </a:t>
            </a:r>
            <a:r>
              <a:rPr lang="ru-RU" altLang="ru-RU" sz="2400" dirty="0" err="1"/>
              <a:t>захисту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від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випадкової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зміни</a:t>
            </a:r>
            <a:endParaRPr lang="uk-UA" altLang="ru-RU" sz="2400" dirty="0"/>
          </a:p>
        </p:txBody>
      </p:sp>
      <p:sp>
        <p:nvSpPr>
          <p:cNvPr id="162820" name="Объект 2"/>
          <p:cNvSpPr txBox="1">
            <a:spLocks/>
          </p:cNvSpPr>
          <p:nvPr/>
        </p:nvSpPr>
        <p:spPr bwMode="auto">
          <a:xfrm>
            <a:off x="4152901" y="3933825"/>
            <a:ext cx="62642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ru-RU" altLang="ru-RU" sz="2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19336" y="1020654"/>
            <a:ext cx="11953328" cy="3108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altLang="ru-RU" sz="2200" dirty="0"/>
              <a:t>Доступ до змінних може здійснювався за їх іменем та за </a:t>
            </a:r>
            <a:r>
              <a:rPr lang="uk-UA" altLang="ru-RU" sz="2200" dirty="0" err="1"/>
              <a:t>адресою</a:t>
            </a:r>
            <a:r>
              <a:rPr lang="uk-UA" altLang="ru-RU" sz="2200" dirty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altLang="ru-RU" sz="2200" dirty="0"/>
              <a:t>Для цього використовують іншу змінну, котра містить її адресу.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altLang="ru-RU" sz="2200" dirty="0"/>
              <a:t>Змінні, що зберігають адреси інших змінних, називаються </a:t>
            </a:r>
            <a:r>
              <a:rPr lang="uk-UA" altLang="ru-RU" sz="2200" i="1" dirty="0">
                <a:solidFill>
                  <a:srgbClr val="000099"/>
                </a:solidFill>
              </a:rPr>
              <a:t>змінними-</a:t>
            </a:r>
            <a:r>
              <a:rPr lang="uk-UA" altLang="ru-RU" sz="2200" dirty="0">
                <a:solidFill>
                  <a:srgbClr val="000099"/>
                </a:solidFill>
              </a:rPr>
              <a:t> </a:t>
            </a:r>
            <a:r>
              <a:rPr lang="uk-UA" altLang="ru-RU" sz="2200" i="1" dirty="0">
                <a:solidFill>
                  <a:srgbClr val="000099"/>
                </a:solidFill>
              </a:rPr>
              <a:t>покажчиками </a:t>
            </a:r>
            <a:r>
              <a:rPr lang="uk-UA" altLang="ru-RU" sz="2200" dirty="0"/>
              <a:t>чи просто</a:t>
            </a:r>
            <a:r>
              <a:rPr lang="uk-UA" altLang="ru-RU" sz="2200" i="1" dirty="0"/>
              <a:t> </a:t>
            </a:r>
            <a:r>
              <a:rPr lang="uk-UA" altLang="ru-RU" sz="2200" i="1" dirty="0">
                <a:solidFill>
                  <a:srgbClr val="000099"/>
                </a:solidFill>
              </a:rPr>
              <a:t>покажчиками</a:t>
            </a:r>
            <a:r>
              <a:rPr lang="uk-UA" altLang="ru-RU" sz="2200" dirty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altLang="ru-RU" sz="2200" dirty="0"/>
              <a:t>Взаємозв’язок між змінною та покажчиком на неї показаний на рис.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altLang="ru-RU" sz="2200" dirty="0"/>
              <a:t>Тут змінна </a:t>
            </a:r>
            <a:r>
              <a:rPr lang="uk-UA" altLang="ru-RU" sz="2200" b="1" dirty="0" err="1"/>
              <a:t>pointer</a:t>
            </a:r>
            <a:r>
              <a:rPr lang="uk-UA" altLang="ru-RU" sz="2200" dirty="0"/>
              <a:t> — має значення </a:t>
            </a:r>
            <a:r>
              <a:rPr lang="uk-UA" altLang="ru-RU" sz="2200" dirty="0">
                <a:solidFill>
                  <a:srgbClr val="C00000"/>
                </a:solidFill>
              </a:rPr>
              <a:t>0х0012fe60</a:t>
            </a:r>
            <a:r>
              <a:rPr lang="uk-UA" altLang="ru-RU" sz="2200" dirty="0"/>
              <a:t>, що є </a:t>
            </a:r>
            <a:r>
              <a:rPr lang="uk-UA" altLang="ru-RU" sz="2200" dirty="0" err="1"/>
              <a:t>адресою</a:t>
            </a:r>
            <a:r>
              <a:rPr lang="uk-UA" altLang="ru-RU" sz="2200" dirty="0"/>
              <a:t> комірки оперативної пам’яті,  </a:t>
            </a:r>
            <a:r>
              <a:rPr lang="uk-UA" altLang="ru-RU" sz="2200" b="1" dirty="0" err="1"/>
              <a:t>value</a:t>
            </a:r>
            <a:r>
              <a:rPr lang="uk-UA" altLang="ru-RU" sz="2200" dirty="0"/>
              <a:t> — змінна із значенням </a:t>
            </a:r>
            <a:r>
              <a:rPr lang="uk-UA" altLang="ru-RU" sz="2200" dirty="0">
                <a:solidFill>
                  <a:srgbClr val="C00000"/>
                </a:solidFill>
              </a:rPr>
              <a:t>10</a:t>
            </a:r>
            <a:r>
              <a:rPr lang="uk-UA" altLang="ru-RU" sz="2200" dirty="0"/>
              <a:t>, яке зберігається в комірці з </a:t>
            </a:r>
            <a:r>
              <a:rPr lang="uk-UA" altLang="ru-RU" sz="2200" dirty="0" err="1"/>
              <a:t>адресою</a:t>
            </a:r>
            <a:r>
              <a:rPr lang="uk-UA" altLang="ru-RU" sz="2200" dirty="0"/>
              <a:t>  </a:t>
            </a:r>
            <a:r>
              <a:rPr lang="uk-UA" altLang="ru-RU" sz="2200" dirty="0">
                <a:solidFill>
                  <a:srgbClr val="C00000"/>
                </a:solidFill>
              </a:rPr>
              <a:t>0х0012fe60</a:t>
            </a:r>
            <a:r>
              <a:rPr lang="ru-RU" altLang="ru-RU" sz="2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935414" y="0"/>
            <a:ext cx="4567237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 b="1">
                <a:solidFill>
                  <a:schemeClr val="bg1"/>
                </a:solidFill>
              </a:rPr>
              <a:t>Поняття покажчика</a:t>
            </a:r>
            <a:endParaRPr lang="ru-RU" altLang="ru-RU" sz="3600" b="1">
              <a:solidFill>
                <a:schemeClr val="bg1"/>
              </a:solidFill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550192"/>
              </p:ext>
            </p:extLst>
          </p:nvPr>
        </p:nvGraphicFramePr>
        <p:xfrm>
          <a:off x="2351584" y="4293096"/>
          <a:ext cx="691197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name="CorelDRAW" r:id="rId3" imgW="3857897" imgH="1293949" progId="CorelDRAW.Graphic.12">
                  <p:embed/>
                </p:oleObj>
              </mc:Choice>
              <mc:Fallback>
                <p:oleObj name="CorelDRAW" r:id="rId3" imgW="3857897" imgH="1293949" progId="CorelDRAW.Graphic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4293096"/>
                        <a:ext cx="6911975" cy="2087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"/>
            <a:ext cx="12192000" cy="641044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200" b="1" dirty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>
                <a:solidFill>
                  <a:schemeClr val="bg1"/>
                </a:solidFill>
              </a:rPr>
              <a:t>const</a:t>
            </a:r>
            <a:r>
              <a:rPr lang="uk-UA" altLang="ru-RU" sz="3200" b="1" dirty="0">
                <a:solidFill>
                  <a:schemeClr val="bg1"/>
                </a:solidFill>
              </a:rPr>
              <a:t> з покажчиками та посиланнями </a:t>
            </a:r>
          </a:p>
        </p:txBody>
      </p:sp>
      <p:sp>
        <p:nvSpPr>
          <p:cNvPr id="161796" name="Объект 2"/>
          <p:cNvSpPr txBox="1">
            <a:spLocks/>
          </p:cNvSpPr>
          <p:nvPr/>
        </p:nvSpPr>
        <p:spPr bwMode="auto">
          <a:xfrm>
            <a:off x="4152901" y="3933825"/>
            <a:ext cx="62642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ru-RU" altLang="ru-RU" sz="2200">
              <a:latin typeface="Calibri" panose="020F0502020204030204" pitchFamily="34" charset="0"/>
            </a:endParaRPr>
          </a:p>
        </p:txBody>
      </p: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3575050" y="2205038"/>
            <a:ext cx="5327650" cy="603250"/>
            <a:chOff x="2415" y="1290"/>
            <a:chExt cx="2608" cy="380"/>
          </a:xfrm>
        </p:grpSpPr>
        <p:pic>
          <p:nvPicPr>
            <p:cNvPr id="161798" name="Скругленный прямоугольник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" y="1290"/>
              <a:ext cx="260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1799" name="Text Box 7"/>
            <p:cNvSpPr txBox="1">
              <a:spLocks noChangeArrowheads="1"/>
            </p:cNvSpPr>
            <p:nvPr/>
          </p:nvSpPr>
          <p:spPr bwMode="auto">
            <a:xfrm>
              <a:off x="2444" y="1316"/>
              <a:ext cx="25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ru-RU" altLang="ru-RU" sz="2400" b="1">
                  <a:solidFill>
                    <a:srgbClr val="0000CC"/>
                  </a:solidFill>
                </a:rPr>
                <a:t>const</a:t>
              </a:r>
              <a:r>
                <a:rPr lang="ru-RU" altLang="ru-RU" sz="2400" b="1">
                  <a:solidFill>
                    <a:srgbClr val="000000"/>
                  </a:solidFill>
                </a:rPr>
                <a:t> &lt;тип*&gt;&lt;ідентифікатор&gt; </a:t>
              </a:r>
              <a:endParaRPr lang="uk-UA" altLang="ru-RU" sz="2400" b="1">
                <a:solidFill>
                  <a:srgbClr val="000000"/>
                </a:solidFill>
              </a:endParaRPr>
            </a:p>
          </p:txBody>
        </p:sp>
      </p:grpSp>
      <p:pic>
        <p:nvPicPr>
          <p:cNvPr id="7" name="Скругленный прямоугольник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3429000"/>
            <a:ext cx="8459787" cy="30241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1801" name="Line 9"/>
          <p:cNvSpPr>
            <a:spLocks noChangeShapeType="1"/>
          </p:cNvSpPr>
          <p:nvPr/>
        </p:nvSpPr>
        <p:spPr bwMode="auto">
          <a:xfrm flipV="1">
            <a:off x="2424113" y="2492376"/>
            <a:ext cx="12239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1774825" y="2636838"/>
            <a:ext cx="1277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/>
              <a:t>Зліва від *</a:t>
            </a:r>
            <a:endParaRPr lang="ru-RU" altLang="ru-RU"/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263352" y="929969"/>
            <a:ext cx="1123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2400" b="1" dirty="0">
                <a:solidFill>
                  <a:srgbClr val="0000CC"/>
                </a:solidFill>
              </a:rPr>
              <a:t>Оголошення неконстантного покажчика </a:t>
            </a:r>
            <a:r>
              <a:rPr lang="uk-UA" altLang="ru-RU" sz="2400" b="1" dirty="0" smtClean="0">
                <a:solidFill>
                  <a:srgbClr val="0000CC"/>
                </a:solidFill>
              </a:rPr>
              <a:t>на</a:t>
            </a:r>
            <a:r>
              <a:rPr lang="en-US" altLang="ru-RU" sz="2400" b="1" dirty="0" smtClean="0">
                <a:solidFill>
                  <a:srgbClr val="0000CC"/>
                </a:solidFill>
              </a:rPr>
              <a:t> </a:t>
            </a:r>
            <a:r>
              <a:rPr lang="uk-UA" altLang="ru-RU" sz="2400" b="1" dirty="0" smtClean="0">
                <a:solidFill>
                  <a:srgbClr val="0000CC"/>
                </a:solidFill>
              </a:rPr>
              <a:t>константні </a:t>
            </a:r>
            <a:r>
              <a:rPr lang="uk-UA" altLang="ru-RU" sz="2400" b="1" dirty="0">
                <a:solidFill>
                  <a:srgbClr val="0000CC"/>
                </a:solidFill>
              </a:rPr>
              <a:t>дані</a:t>
            </a:r>
            <a:endParaRPr lang="ru-RU" altLang="ru-RU" sz="2400" b="1" dirty="0">
              <a:solidFill>
                <a:srgbClr val="0000CC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634292" y="2012346"/>
            <a:ext cx="2029660" cy="991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2279651" y="3933826"/>
            <a:ext cx="5688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grpSp>
        <p:nvGrpSpPr>
          <p:cNvPr id="172040" name="Group 8"/>
          <p:cNvGrpSpPr>
            <a:grpSpLocks/>
          </p:cNvGrpSpPr>
          <p:nvPr/>
        </p:nvGrpSpPr>
        <p:grpSpPr bwMode="auto">
          <a:xfrm>
            <a:off x="1199456" y="1655118"/>
            <a:ext cx="9074150" cy="831850"/>
            <a:chOff x="-92" y="3067"/>
            <a:chExt cx="5716" cy="524"/>
          </a:xfrm>
        </p:grpSpPr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340" y="3067"/>
              <a:ext cx="5284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990000">
                  <a:alpha val="50000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uk-UA" altLang="ru-RU" sz="2400"/>
                <a:t>Спроба змінити вміст комірки, на яку вказує покажчик, приведе до синтаксичної помилки.</a:t>
              </a:r>
            </a:p>
          </p:txBody>
        </p:sp>
        <p:graphicFrame>
          <p:nvGraphicFramePr>
            <p:cNvPr id="172042" name="Object 11"/>
            <p:cNvGraphicFramePr>
              <a:graphicFrameLocks noChangeAspect="1"/>
            </p:cNvGraphicFramePr>
            <p:nvPr/>
          </p:nvGraphicFramePr>
          <p:xfrm>
            <a:off x="-92" y="3067"/>
            <a:ext cx="42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61" name="Точечный рисунок" r:id="rId3" imgW="257007" imgH="276117" progId="Paint.Picture">
                    <p:embed/>
                  </p:oleObj>
                </mc:Choice>
                <mc:Fallback>
                  <p:oleObj name="Точечный рисунок" r:id="rId3" imgW="257007" imgH="276117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DFEFE"/>
                            </a:clrFrom>
                            <a:clrTo>
                              <a:srgbClr val="FD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2" y="3067"/>
                          <a:ext cx="42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3287713" y="3068638"/>
            <a:ext cx="5327650" cy="603250"/>
            <a:chOff x="2415" y="1290"/>
            <a:chExt cx="2608" cy="380"/>
          </a:xfrm>
        </p:grpSpPr>
        <p:pic>
          <p:nvPicPr>
            <p:cNvPr id="172045" name="Скругленный прямоугольник 5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" y="1290"/>
              <a:ext cx="260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046" name="Text Box 14"/>
            <p:cNvSpPr txBox="1">
              <a:spLocks noChangeArrowheads="1"/>
            </p:cNvSpPr>
            <p:nvPr/>
          </p:nvSpPr>
          <p:spPr bwMode="auto">
            <a:xfrm>
              <a:off x="2444" y="1316"/>
              <a:ext cx="25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ru-RU" altLang="ru-RU" sz="2400" b="1">
                  <a:solidFill>
                    <a:srgbClr val="0000CC"/>
                  </a:solidFill>
                </a:rPr>
                <a:t>const</a:t>
              </a:r>
              <a:r>
                <a:rPr lang="ru-RU" altLang="ru-RU" sz="2400" b="1">
                  <a:solidFill>
                    <a:srgbClr val="000000"/>
                  </a:solidFill>
                </a:rPr>
                <a:t> &lt;тип*&gt;&lt;ідентифікатор&gt; </a:t>
              </a:r>
              <a:endParaRPr lang="uk-UA" altLang="ru-RU" sz="2400" b="1">
                <a:solidFill>
                  <a:srgbClr val="000000"/>
                </a:solidFill>
              </a:endParaRPr>
            </a:p>
          </p:txBody>
        </p:sp>
      </p:grp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09847" y="876848"/>
            <a:ext cx="688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ru-RU" sz="2400" b="1" dirty="0" smtClean="0">
                <a:solidFill>
                  <a:srgbClr val="0000CC"/>
                </a:solidFill>
              </a:rPr>
              <a:t>Неконстантний покажчик </a:t>
            </a:r>
            <a:r>
              <a:rPr lang="uk-UA" altLang="ru-RU" sz="2400" b="1" dirty="0">
                <a:solidFill>
                  <a:srgbClr val="0000CC"/>
                </a:solidFill>
              </a:rPr>
              <a:t>на</a:t>
            </a:r>
            <a:r>
              <a:rPr lang="en-US" altLang="ru-RU" sz="2400" b="1" dirty="0">
                <a:solidFill>
                  <a:srgbClr val="0000CC"/>
                </a:solidFill>
              </a:rPr>
              <a:t> </a:t>
            </a:r>
            <a:r>
              <a:rPr lang="uk-UA" altLang="ru-RU" sz="2400" b="1" dirty="0">
                <a:solidFill>
                  <a:srgbClr val="0000CC"/>
                </a:solidFill>
              </a:rPr>
              <a:t>константні дані</a:t>
            </a:r>
            <a:endParaRPr lang="ru-RU" sz="2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924656" y="1336881"/>
            <a:ext cx="5146852" cy="22771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50000"/>
                <a:lumOff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/>
              <a:t>Приклад застосування </a:t>
            </a:r>
            <a:r>
              <a:rPr lang="ru-RU" altLang="ru-RU" sz="2400" b="1"/>
              <a:t>неконстантних </a:t>
            </a:r>
            <a:endParaRPr lang="en-US" altLang="ru-RU" sz="2400" b="1"/>
          </a:p>
          <a:p>
            <a:pPr algn="ctr"/>
            <a:r>
              <a:rPr lang="ru-RU" altLang="ru-RU" sz="2400" b="1"/>
              <a:t>покажчиків на константні дані</a:t>
            </a:r>
            <a:r>
              <a:rPr lang="ru-RU" altLang="ru-RU" sz="2400"/>
              <a:t>: </a:t>
            </a:r>
            <a:r>
              <a:rPr lang="uk-UA" altLang="ru-RU" sz="2400"/>
              <a:t>виведення символів рядка із захистом їх від випадкової зміни</a:t>
            </a:r>
            <a:r>
              <a:rPr lang="ru-RU" altLang="ru-RU" sz="2400"/>
              <a:t>.</a:t>
            </a:r>
            <a:endParaRPr lang="en-US" altLang="ru-RU" sz="24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66" y="1355429"/>
            <a:ext cx="2433426" cy="94822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55664" name="Picture 16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589589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666" name="Group 18"/>
          <p:cNvGrpSpPr>
            <a:grpSpLocks/>
          </p:cNvGrpSpPr>
          <p:nvPr/>
        </p:nvGrpSpPr>
        <p:grpSpPr bwMode="auto">
          <a:xfrm>
            <a:off x="4872038" y="5734050"/>
            <a:ext cx="2444750" cy="571500"/>
            <a:chOff x="4513" y="2659"/>
            <a:chExt cx="1247" cy="360"/>
          </a:xfrm>
        </p:grpSpPr>
        <p:graphicFrame>
          <p:nvGraphicFramePr>
            <p:cNvPr id="155667" name="Object 19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84" name="Точечный рисунок" r:id="rId5" imgW="600159" imgH="571731" progId="Paint.Picture">
                    <p:embed/>
                  </p:oleObj>
                </mc:Choice>
                <mc:Fallback>
                  <p:oleObj name="Точечный рисунок" r:id="rId5" imgW="600159" imgH="571731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68" name="Text Box 20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7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7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_4.cpp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sz="3200" b="1" dirty="0" smtClean="0">
                <a:solidFill>
                  <a:schemeClr val="bg1"/>
                </a:solidFill>
              </a:rPr>
              <a:t>Неконстантний покажчик </a:t>
            </a:r>
            <a:r>
              <a:rPr lang="uk-UA" altLang="ru-RU" sz="3200" b="1" dirty="0">
                <a:solidFill>
                  <a:schemeClr val="bg1"/>
                </a:solidFill>
              </a:rPr>
              <a:t>на</a:t>
            </a:r>
            <a:r>
              <a:rPr lang="en-US" altLang="ru-RU" sz="3200" b="1" dirty="0">
                <a:solidFill>
                  <a:schemeClr val="bg1"/>
                </a:solidFill>
              </a:rPr>
              <a:t> </a:t>
            </a:r>
            <a:r>
              <a:rPr lang="uk-UA" altLang="ru-RU" sz="3200" b="1" dirty="0">
                <a:solidFill>
                  <a:schemeClr val="bg1"/>
                </a:solidFill>
              </a:rPr>
              <a:t>константні дані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764704"/>
            <a:ext cx="7944544" cy="6017032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//ex5_4 Неконстантні покажчики на константні дані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//========== виведення символів рядка  =======================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b="1" dirty="0" err="1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uk-UA" sz="2000" b="1" dirty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dirty="0" err="1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uk-UA" sz="2000" b="1" dirty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uk-UA" sz="2000" b="1" dirty="0" err="1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PtrStr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{                    //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PtrStr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– покажчик на константний рядок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(;*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PtrStr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!= 0;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PtrStr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++)       //поки не кінець рядка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&lt;&lt; *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PtrStr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//виводити поточний символ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uk-UA" sz="2000" dirty="0" smtClean="0">
                <a:solidFill>
                  <a:srgbClr val="0099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//=============================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()                                 //головна функція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"&lt;&lt;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dirty="0" err="1" smtClean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uk-UA" sz="2000" b="1" dirty="0" smtClean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dirty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uk-UA" sz="2000" b="1" dirty="0" err="1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000" b="1" dirty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= "C++ </a:t>
            </a:r>
            <a:r>
              <a:rPr lang="uk-UA" sz="2000" b="1" dirty="0" err="1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programing</a:t>
            </a:r>
            <a:r>
              <a:rPr lang="uk-UA" sz="2000" b="1" dirty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dirty="0" err="1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languare</a:t>
            </a:r>
            <a:r>
              <a:rPr lang="uk-UA" sz="2000" b="1" dirty="0">
                <a:solidFill>
                  <a:srgbClr val="000099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";        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//рядок, що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&lt;&lt;"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:\"";                         //друкується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);                       //вивести рядок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&lt;&lt;"\""&lt;&lt;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uk-UA" sz="2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pause</a:t>
            </a: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b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21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52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589589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754" name="Group 10"/>
          <p:cNvGrpSpPr>
            <a:grpSpLocks/>
          </p:cNvGrpSpPr>
          <p:nvPr/>
        </p:nvGrpSpPr>
        <p:grpSpPr bwMode="auto">
          <a:xfrm>
            <a:off x="4872038" y="5949950"/>
            <a:ext cx="2444750" cy="571500"/>
            <a:chOff x="4513" y="2659"/>
            <a:chExt cx="1247" cy="360"/>
          </a:xfrm>
        </p:grpSpPr>
        <p:graphicFrame>
          <p:nvGraphicFramePr>
            <p:cNvPr id="159755" name="Object 11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73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756" name="Text Box 12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6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6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_4.cpp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191344" y="1700928"/>
            <a:ext cx="11377264" cy="3816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В програмі ех5_4 визначено покажчик на рядок </a:t>
            </a:r>
            <a:r>
              <a:rPr lang="uk-UA" altLang="ru-RU" sz="2200" dirty="0" err="1">
                <a:solidFill>
                  <a:srgbClr val="000099"/>
                </a:solidFill>
              </a:rPr>
              <a:t>char</a:t>
            </a:r>
            <a:r>
              <a:rPr lang="uk-UA" altLang="ru-RU" sz="2200" dirty="0">
                <a:solidFill>
                  <a:srgbClr val="000099"/>
                </a:solidFill>
              </a:rPr>
              <a:t> *</a:t>
            </a:r>
            <a:r>
              <a:rPr lang="uk-UA" altLang="ru-RU" sz="2200" dirty="0" err="1">
                <a:solidFill>
                  <a:srgbClr val="000099"/>
                </a:solidFill>
              </a:rPr>
              <a:t>string</a:t>
            </a:r>
            <a:r>
              <a:rPr lang="uk-UA" altLang="ru-RU" sz="2200" dirty="0"/>
              <a:t>. </a:t>
            </a:r>
          </a:p>
          <a:p>
            <a:pPr marL="342900" indent="-3429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Рядок </a:t>
            </a:r>
            <a:r>
              <a:rPr lang="uk-UA" altLang="ru-RU" sz="2200" dirty="0" err="1"/>
              <a:t>ініціалізовано</a:t>
            </a:r>
            <a:r>
              <a:rPr lang="uk-UA" altLang="ru-RU" sz="2200" dirty="0"/>
              <a:t> рядковою константою. </a:t>
            </a:r>
          </a:p>
          <a:p>
            <a:pPr marL="342900" indent="-3429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У функцію виведення рядка передається покажчик </a:t>
            </a:r>
            <a:r>
              <a:rPr lang="uk-UA" altLang="ru-RU" sz="2200" b="1" dirty="0" err="1">
                <a:solidFill>
                  <a:srgbClr val="000099"/>
                </a:solidFill>
              </a:rPr>
              <a:t>PtrStr</a:t>
            </a:r>
            <a:r>
              <a:rPr lang="uk-UA" altLang="ru-RU" sz="2200" dirty="0"/>
              <a:t>. </a:t>
            </a:r>
          </a:p>
          <a:p>
            <a:pPr marL="342900" indent="-3429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Йому присвоюється значення адреси, за якою локалізована змінна-рядок символів. </a:t>
            </a:r>
          </a:p>
          <a:p>
            <a:pPr marL="342900" indent="-3429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Ключове слово </a:t>
            </a:r>
            <a:r>
              <a:rPr lang="uk-UA" altLang="ru-RU" sz="2200" b="1" dirty="0" err="1">
                <a:solidFill>
                  <a:srgbClr val="000099"/>
                </a:solidFill>
              </a:rPr>
              <a:t>const</a:t>
            </a:r>
            <a:r>
              <a:rPr lang="uk-UA" altLang="ru-RU" sz="2200" b="1" dirty="0">
                <a:solidFill>
                  <a:srgbClr val="000099"/>
                </a:solidFill>
              </a:rPr>
              <a:t> </a:t>
            </a:r>
            <a:r>
              <a:rPr lang="uk-UA" altLang="ru-RU" sz="2200" dirty="0"/>
              <a:t>в оголошенні  покажчика </a:t>
            </a:r>
            <a:r>
              <a:rPr lang="uk-UA" altLang="ru-RU" sz="2200" b="1" dirty="0" err="1">
                <a:solidFill>
                  <a:srgbClr val="000099"/>
                </a:solidFill>
              </a:rPr>
              <a:t>PtrStr</a:t>
            </a:r>
            <a:r>
              <a:rPr lang="uk-UA" altLang="ru-RU" sz="2200" b="1" dirty="0">
                <a:solidFill>
                  <a:srgbClr val="000099"/>
                </a:solidFill>
              </a:rPr>
              <a:t> </a:t>
            </a:r>
            <a:r>
              <a:rPr lang="uk-UA" altLang="ru-RU" sz="2200" dirty="0"/>
              <a:t>означає, що вміст комірки із значенням типу </a:t>
            </a:r>
            <a:r>
              <a:rPr lang="uk-UA" altLang="ru-RU" sz="2200" b="1" dirty="0" err="1">
                <a:solidFill>
                  <a:srgbClr val="000099"/>
                </a:solidFill>
              </a:rPr>
              <a:t>char</a:t>
            </a:r>
            <a:r>
              <a:rPr lang="uk-UA" altLang="ru-RU" sz="2200" b="1" dirty="0">
                <a:solidFill>
                  <a:srgbClr val="000099"/>
                </a:solidFill>
              </a:rPr>
              <a:t> </a:t>
            </a:r>
            <a:r>
              <a:rPr lang="uk-UA" altLang="ru-RU" sz="2200" dirty="0"/>
              <a:t>згодом не можна змінювати шляхом звернення до покажчика. </a:t>
            </a:r>
          </a:p>
          <a:p>
            <a:pPr marL="342900" indent="-3429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Доступ до поточного символу рядка здійснюється через </a:t>
            </a:r>
            <a:r>
              <a:rPr lang="uk-UA" altLang="ru-RU" sz="2200" dirty="0" err="1"/>
              <a:t>розименування</a:t>
            </a:r>
            <a:r>
              <a:rPr lang="uk-UA" altLang="ru-RU" sz="2200" dirty="0"/>
              <a:t> покажчика, що записується виразом </a:t>
            </a:r>
            <a:r>
              <a:rPr lang="uk-UA" altLang="ru-RU" sz="2200" b="1" dirty="0">
                <a:solidFill>
                  <a:srgbClr val="000099"/>
                </a:solidFill>
              </a:rPr>
              <a:t>*</a:t>
            </a:r>
            <a:r>
              <a:rPr lang="uk-UA" altLang="ru-RU" sz="2200" b="1" dirty="0" err="1">
                <a:solidFill>
                  <a:srgbClr val="000099"/>
                </a:solidFill>
              </a:rPr>
              <a:t>PtrStr</a:t>
            </a:r>
            <a:r>
              <a:rPr lang="uk-UA" altLang="ru-RU" sz="2200" dirty="0"/>
              <a:t>.</a:t>
            </a:r>
          </a:p>
          <a:p>
            <a:pPr marL="342900" indent="-3429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 Вибір наступного символу рядка здійснюється  збільшенням покажчика на одиницю, що реалізується операцію </a:t>
            </a:r>
            <a:r>
              <a:rPr lang="uk-UA" altLang="ru-RU" sz="2200" dirty="0" err="1"/>
              <a:t>інкремента</a:t>
            </a:r>
            <a:r>
              <a:rPr lang="uk-UA" altLang="ru-RU" sz="2200" dirty="0"/>
              <a:t> покажчика  </a:t>
            </a:r>
            <a:r>
              <a:rPr lang="uk-UA" altLang="ru-RU" sz="2200" b="1" dirty="0" err="1">
                <a:solidFill>
                  <a:srgbClr val="000099"/>
                </a:solidFill>
              </a:rPr>
              <a:t>PtrStr</a:t>
            </a:r>
            <a:r>
              <a:rPr lang="uk-UA" altLang="ru-RU" sz="2200" b="1" dirty="0">
                <a:solidFill>
                  <a:srgbClr val="000099"/>
                </a:solidFill>
              </a:rPr>
              <a:t>++. 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22983" y="899003"/>
            <a:ext cx="23278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Опис програми</a:t>
            </a:r>
            <a:endParaRPr lang="ru-RU" sz="22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Объект 2"/>
          <p:cNvSpPr>
            <a:spLocks noGrp="1"/>
          </p:cNvSpPr>
          <p:nvPr>
            <p:ph idx="4294967295"/>
          </p:nvPr>
        </p:nvSpPr>
        <p:spPr bwMode="auto">
          <a:xfrm>
            <a:off x="169776" y="1058342"/>
            <a:ext cx="11928648" cy="23034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400" b="1" dirty="0"/>
              <a:t>  </a:t>
            </a:r>
            <a:r>
              <a:rPr lang="uk-UA" altLang="ru-RU" sz="2400" b="1" dirty="0">
                <a:solidFill>
                  <a:srgbClr val="0000CC"/>
                </a:solidFill>
              </a:rPr>
              <a:t>Константний покажчик на неконстантні дані</a:t>
            </a:r>
            <a:r>
              <a:rPr lang="uk-UA" altLang="ru-RU" sz="2400" dirty="0"/>
              <a:t> завжди вказує на одну й ту саму комірку пам’яті, дані якої можна змінювати через звернення до покажчика. 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 Константний покажчик оголошують з ключовим словом </a:t>
            </a:r>
            <a:r>
              <a:rPr lang="en-US" altLang="ru-RU" sz="2400" b="1" dirty="0" err="1"/>
              <a:t>const</a:t>
            </a:r>
            <a:r>
              <a:rPr lang="en-US" altLang="ru-RU" sz="2400" dirty="0"/>
              <a:t>, </a:t>
            </a:r>
            <a:r>
              <a:rPr lang="uk-UA" altLang="ru-RU" sz="2400" dirty="0"/>
              <a:t>його обов’язково слід </a:t>
            </a:r>
            <a:r>
              <a:rPr lang="uk-UA" altLang="ru-RU" sz="2400" dirty="0" err="1"/>
              <a:t>ініціалізувати</a:t>
            </a:r>
            <a:r>
              <a:rPr lang="uk-UA" altLang="ru-RU" sz="2400" dirty="0"/>
              <a:t> </a:t>
            </a:r>
            <a:r>
              <a:rPr lang="uk-UA" altLang="ru-RU" sz="2400" b="1" dirty="0"/>
              <a:t>під час оголошення</a:t>
            </a:r>
            <a:r>
              <a:rPr lang="uk-UA" altLang="ru-RU" sz="2400" dirty="0"/>
              <a:t>. 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2279651" y="3933826"/>
            <a:ext cx="5688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3215680" y="3890964"/>
            <a:ext cx="5327650" cy="819150"/>
            <a:chOff x="2415" y="1290"/>
            <a:chExt cx="2608" cy="380"/>
          </a:xfrm>
        </p:grpSpPr>
        <p:pic>
          <p:nvPicPr>
            <p:cNvPr id="156690" name="Скругленный прямоугольник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" y="1290"/>
              <a:ext cx="260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6691" name="Text Box 19"/>
            <p:cNvSpPr txBox="1">
              <a:spLocks noChangeArrowheads="1"/>
            </p:cNvSpPr>
            <p:nvPr/>
          </p:nvSpPr>
          <p:spPr bwMode="auto">
            <a:xfrm>
              <a:off x="2444" y="1316"/>
              <a:ext cx="25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/>
                <a:t>&lt;тип*&gt; </a:t>
              </a:r>
              <a:r>
                <a:rPr lang="uk-UA" altLang="ru-RU" sz="2400" b="1">
                  <a:solidFill>
                    <a:srgbClr val="0000CC"/>
                  </a:solidFill>
                </a:rPr>
                <a:t>const</a:t>
              </a:r>
              <a:r>
                <a:rPr lang="uk-UA" altLang="ru-RU" sz="2400" b="1"/>
                <a:t> &lt;ідентифікатор&gt; </a:t>
              </a:r>
              <a:endParaRPr lang="uk-UA" altLang="ru-RU" sz="2400" b="1">
                <a:solidFill>
                  <a:srgbClr val="000000"/>
                </a:solidFill>
              </a:endParaRPr>
            </a:p>
          </p:txBody>
        </p:sp>
      </p:grp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1724025" y="3140349"/>
            <a:ext cx="882015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300" b="1" dirty="0">
                <a:solidFill>
                  <a:srgbClr val="0000CC"/>
                </a:solidFill>
              </a:rPr>
              <a:t>Оголошення </a:t>
            </a:r>
            <a:r>
              <a:rPr lang="ru-RU" altLang="ru-RU" sz="2300" b="1" dirty="0">
                <a:solidFill>
                  <a:srgbClr val="0000CC"/>
                </a:solidFill>
              </a:rPr>
              <a:t>константного </a:t>
            </a:r>
            <a:r>
              <a:rPr lang="ru-RU" altLang="ru-RU" sz="2300" b="1" dirty="0" err="1">
                <a:solidFill>
                  <a:srgbClr val="0000CC"/>
                </a:solidFill>
              </a:rPr>
              <a:t>покажчика</a:t>
            </a:r>
            <a:r>
              <a:rPr lang="ru-RU" altLang="ru-RU" sz="2300" b="1" dirty="0">
                <a:solidFill>
                  <a:srgbClr val="0000CC"/>
                </a:solidFill>
              </a:rPr>
              <a:t> на </a:t>
            </a:r>
            <a:r>
              <a:rPr lang="ru-RU" altLang="ru-RU" sz="2300" b="1" dirty="0" err="1">
                <a:solidFill>
                  <a:srgbClr val="0000CC"/>
                </a:solidFill>
              </a:rPr>
              <a:t>неконстантні</a:t>
            </a:r>
            <a:r>
              <a:rPr lang="ru-RU" altLang="ru-RU" sz="2300" b="1" dirty="0">
                <a:solidFill>
                  <a:srgbClr val="0000CC"/>
                </a:solidFill>
              </a:rPr>
              <a:t> </a:t>
            </a:r>
            <a:r>
              <a:rPr lang="ru-RU" altLang="ru-RU" sz="2300" b="1" dirty="0" err="1">
                <a:solidFill>
                  <a:srgbClr val="0000CC"/>
                </a:solidFill>
              </a:rPr>
              <a:t>дані</a:t>
            </a:r>
            <a:endParaRPr lang="ru-RU" altLang="ru-RU" sz="2300" b="1" dirty="0">
              <a:solidFill>
                <a:srgbClr val="0000CC"/>
              </a:solidFill>
            </a:endParaRPr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 flipH="1" flipV="1">
            <a:off x="4904132" y="4441741"/>
            <a:ext cx="575419" cy="1355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5015880" y="5738544"/>
            <a:ext cx="149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dirty="0"/>
              <a:t>Справа від *</a:t>
            </a:r>
            <a:endParaRPr lang="ru-RU" alt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4367808" y="3821708"/>
            <a:ext cx="3744416" cy="1122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2279651" y="3933826"/>
            <a:ext cx="5688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3719513" y="3068638"/>
            <a:ext cx="5327650" cy="819150"/>
            <a:chOff x="2415" y="1290"/>
            <a:chExt cx="2608" cy="380"/>
          </a:xfrm>
        </p:grpSpPr>
        <p:pic>
          <p:nvPicPr>
            <p:cNvPr id="169991" name="Скругленный прямоугольник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" y="1290"/>
              <a:ext cx="260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2444" y="1316"/>
              <a:ext cx="25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/>
                <a:t>&lt;тип*&gt; </a:t>
              </a:r>
              <a:r>
                <a:rPr lang="uk-UA" altLang="ru-RU" sz="2400" b="1">
                  <a:solidFill>
                    <a:srgbClr val="0000CC"/>
                  </a:solidFill>
                </a:rPr>
                <a:t>const</a:t>
              </a:r>
              <a:r>
                <a:rPr lang="uk-UA" altLang="ru-RU" sz="2400" b="1"/>
                <a:t> &lt;ідентифікатор&gt; </a:t>
              </a:r>
              <a:endParaRPr lang="uk-UA" altLang="ru-RU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69996" name="Group 12"/>
          <p:cNvGrpSpPr>
            <a:grpSpLocks/>
          </p:cNvGrpSpPr>
          <p:nvPr/>
        </p:nvGrpSpPr>
        <p:grpSpPr bwMode="auto">
          <a:xfrm>
            <a:off x="1593850" y="1628775"/>
            <a:ext cx="9074150" cy="831850"/>
            <a:chOff x="-92" y="3067"/>
            <a:chExt cx="5716" cy="524"/>
          </a:xfrm>
        </p:grpSpPr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340" y="3067"/>
              <a:ext cx="5284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990000">
                  <a:alpha val="50000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uk-UA" altLang="ru-RU" sz="2400" dirty="0"/>
                <a:t>Спроба змінити сам покажчик </a:t>
              </a:r>
              <a:r>
                <a:rPr lang="uk-UA" altLang="ru-RU" sz="2400" dirty="0" smtClean="0"/>
                <a:t>призведе </a:t>
              </a:r>
              <a:r>
                <a:rPr lang="uk-UA" altLang="ru-RU" sz="2400" dirty="0"/>
                <a:t>до синтаксичної помилки.</a:t>
              </a:r>
            </a:p>
          </p:txBody>
        </p:sp>
        <p:graphicFrame>
          <p:nvGraphicFramePr>
            <p:cNvPr id="169998" name="Object 11"/>
            <p:cNvGraphicFramePr>
              <a:graphicFrameLocks noChangeAspect="1"/>
            </p:cNvGraphicFramePr>
            <p:nvPr/>
          </p:nvGraphicFramePr>
          <p:xfrm>
            <a:off x="-92" y="3067"/>
            <a:ext cx="42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15" name="Точечный рисунок" r:id="rId4" imgW="257007" imgH="276117" progId="Paint.Picture">
                    <p:embed/>
                  </p:oleObj>
                </mc:Choice>
                <mc:Fallback>
                  <p:oleObj name="Точечный рисунок" r:id="rId4" imgW="257007" imgH="276117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FDFEFE"/>
                            </a:clrFrom>
                            <a:clrTo>
                              <a:srgbClr val="FD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2" y="3067"/>
                          <a:ext cx="42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871864" y="2916029"/>
            <a:ext cx="3744416" cy="1122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Скругленный прямоугольник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268413"/>
            <a:ext cx="6732588" cy="3224212"/>
          </a:xfrm>
          <a:prstGeom prst="rect">
            <a:avLst/>
          </a:prstGeom>
          <a:noFill/>
          <a:effectLst>
            <a:outerShdw dist="107763" dir="81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89" y="1856531"/>
            <a:ext cx="1418492" cy="52496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2279651" y="3933826"/>
            <a:ext cx="5688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pic>
        <p:nvPicPr>
          <p:cNvPr id="160776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589589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778" name="Group 10"/>
          <p:cNvGrpSpPr>
            <a:grpSpLocks/>
          </p:cNvGrpSpPr>
          <p:nvPr/>
        </p:nvGrpSpPr>
        <p:grpSpPr bwMode="auto">
          <a:xfrm>
            <a:off x="4872038" y="5734050"/>
            <a:ext cx="2444750" cy="571500"/>
            <a:chOff x="4513" y="2659"/>
            <a:chExt cx="1247" cy="360"/>
          </a:xfrm>
        </p:grpSpPr>
        <p:graphicFrame>
          <p:nvGraphicFramePr>
            <p:cNvPr id="160779" name="Object 11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95" name="Точечный рисунок" r:id="rId7" imgW="600159" imgH="571731" progId="Paint.Picture">
                    <p:embed/>
                  </p:oleObj>
                </mc:Choice>
                <mc:Fallback>
                  <p:oleObj name="Точечный рисунок" r:id="rId7" imgW="600159" imgH="571731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80" name="Text Box 12"/>
            <p:cNvSpPr txBox="1">
              <a:spLocks noChangeArrowheads="1"/>
            </p:cNvSpPr>
            <p:nvPr/>
          </p:nvSpPr>
          <p:spPr bwMode="auto">
            <a:xfrm>
              <a:off x="4641" y="2750"/>
              <a:ext cx="8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9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9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9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9" action="ppaction://hlinkfile"/>
                </a:rPr>
                <a:t>_5cpp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2279651" y="3933826"/>
            <a:ext cx="5688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pic>
        <p:nvPicPr>
          <p:cNvPr id="166918" name="Picture 6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589589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6920" name="Group 8"/>
          <p:cNvGrpSpPr>
            <a:grpSpLocks/>
          </p:cNvGrpSpPr>
          <p:nvPr/>
        </p:nvGrpSpPr>
        <p:grpSpPr bwMode="auto">
          <a:xfrm>
            <a:off x="4872038" y="5949950"/>
            <a:ext cx="2444750" cy="571500"/>
            <a:chOff x="4513" y="2659"/>
            <a:chExt cx="1247" cy="360"/>
          </a:xfrm>
        </p:grpSpPr>
        <p:graphicFrame>
          <p:nvGraphicFramePr>
            <p:cNvPr id="166921" name="Object 9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39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4641" y="2750"/>
              <a:ext cx="8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6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6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_5cpp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1556669" y="833010"/>
            <a:ext cx="9219851" cy="40934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000" dirty="0"/>
              <a:t>//ex5_5.срр пошук кореня рівняння методом ділення відрізка навпіл</a:t>
            </a:r>
            <a:br>
              <a:rPr lang="uk-UA" altLang="ru-RU" sz="2000" dirty="0"/>
            </a:br>
            <a:r>
              <a:rPr lang="uk-UA" altLang="ru-RU" sz="2000" dirty="0"/>
              <a:t>#</a:t>
            </a:r>
            <a:r>
              <a:rPr lang="uk-UA" altLang="ru-RU" sz="2000" dirty="0" err="1"/>
              <a:t>include</a:t>
            </a:r>
            <a:r>
              <a:rPr lang="uk-UA" altLang="ru-RU" sz="2000" dirty="0"/>
              <a:t>&lt;</a:t>
            </a:r>
            <a:r>
              <a:rPr lang="uk-UA" altLang="ru-RU" sz="2000" dirty="0" err="1"/>
              <a:t>iostream</a:t>
            </a:r>
            <a:r>
              <a:rPr lang="uk-UA" altLang="ru-RU" sz="2000" dirty="0"/>
              <a:t>&gt;</a:t>
            </a:r>
            <a:br>
              <a:rPr lang="uk-UA" altLang="ru-RU" sz="2000" dirty="0"/>
            </a:br>
            <a:r>
              <a:rPr lang="uk-UA" altLang="ru-RU" sz="2000" dirty="0"/>
              <a:t>#</a:t>
            </a:r>
            <a:r>
              <a:rPr lang="uk-UA" altLang="ru-RU" sz="2000" dirty="0" err="1"/>
              <a:t>include</a:t>
            </a:r>
            <a:r>
              <a:rPr lang="uk-UA" altLang="ru-RU" sz="2000" dirty="0"/>
              <a:t>&lt;</a:t>
            </a:r>
            <a:r>
              <a:rPr lang="uk-UA" altLang="ru-RU" sz="2000" dirty="0" err="1"/>
              <a:t>math.h</a:t>
            </a:r>
            <a:r>
              <a:rPr lang="uk-UA" altLang="ru-RU" sz="2000" dirty="0"/>
              <a:t>&gt;</a:t>
            </a:r>
            <a:br>
              <a:rPr lang="uk-UA" altLang="ru-RU" sz="2000" dirty="0"/>
            </a:br>
            <a:r>
              <a:rPr lang="uk-UA" altLang="ru-RU" sz="2000" dirty="0" err="1"/>
              <a:t>using</a:t>
            </a:r>
            <a:r>
              <a:rPr lang="uk-UA" altLang="ru-RU" sz="2000" dirty="0"/>
              <a:t> </a:t>
            </a:r>
            <a:r>
              <a:rPr lang="uk-UA" altLang="ru-RU" sz="2000" dirty="0" err="1"/>
              <a:t>namespace</a:t>
            </a:r>
            <a:r>
              <a:rPr lang="uk-UA" altLang="ru-RU" sz="2000" dirty="0"/>
              <a:t> </a:t>
            </a:r>
            <a:r>
              <a:rPr lang="uk-UA" altLang="ru-RU" sz="2000" dirty="0" err="1"/>
              <a:t>std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 err="1"/>
              <a:t>double</a:t>
            </a:r>
            <a:r>
              <a:rPr lang="uk-UA" altLang="ru-RU" sz="2000" dirty="0"/>
              <a:t> </a:t>
            </a:r>
            <a:r>
              <a:rPr lang="uk-UA" altLang="ru-RU" sz="2000" dirty="0" err="1" smtClean="0"/>
              <a:t>precision</a:t>
            </a:r>
            <a:r>
              <a:rPr lang="uk-UA" altLang="ru-RU" sz="2000" dirty="0" smtClean="0"/>
              <a:t>=0.000001,x</a:t>
            </a:r>
            <a:r>
              <a:rPr lang="uk-UA" altLang="ru-RU" sz="2000" dirty="0"/>
              <a:t>; //точність та аргумент функції</a:t>
            </a:r>
            <a:br>
              <a:rPr lang="uk-UA" altLang="ru-RU" sz="2000" dirty="0"/>
            </a:br>
            <a:r>
              <a:rPr lang="uk-UA" altLang="ru-RU" sz="2000" dirty="0"/>
              <a:t>//========== обчислити значення функції в точці =============== </a:t>
            </a:r>
            <a:br>
              <a:rPr lang="uk-UA" altLang="ru-RU" sz="2000" dirty="0"/>
            </a:br>
            <a:r>
              <a:rPr lang="uk-UA" altLang="ru-RU" sz="2000" dirty="0" err="1"/>
              <a:t>double</a:t>
            </a:r>
            <a:r>
              <a:rPr lang="uk-UA" altLang="ru-RU" sz="2000" dirty="0"/>
              <a:t> f(</a:t>
            </a:r>
            <a:r>
              <a:rPr lang="uk-UA" altLang="ru-RU" sz="2000" dirty="0" err="1"/>
              <a:t>double</a:t>
            </a:r>
            <a:r>
              <a:rPr lang="uk-UA" altLang="ru-RU" sz="2000" dirty="0"/>
              <a:t> </a:t>
            </a:r>
            <a:r>
              <a:rPr lang="uk-UA" altLang="ru-RU" sz="2000" dirty="0" err="1"/>
              <a:t>param</a:t>
            </a:r>
            <a:r>
              <a:rPr lang="uk-UA" altLang="ru-RU" sz="2000" dirty="0"/>
              <a:t>)</a:t>
            </a:r>
            <a:br>
              <a:rPr lang="uk-UA" altLang="ru-RU" sz="2000" dirty="0"/>
            </a:br>
            <a:r>
              <a:rPr lang="uk-UA" altLang="ru-RU" sz="2000" dirty="0"/>
              <a:t>{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if</a:t>
            </a:r>
            <a:r>
              <a:rPr lang="uk-UA" altLang="ru-RU" sz="2000" dirty="0"/>
              <a:t> (</a:t>
            </a:r>
            <a:r>
              <a:rPr lang="uk-UA" altLang="ru-RU" sz="2000" dirty="0" err="1"/>
              <a:t>param</a:t>
            </a:r>
            <a:r>
              <a:rPr lang="uk-UA" altLang="ru-RU" sz="2000" dirty="0"/>
              <a:t>==0)                      //перевірити точку розриву,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param</a:t>
            </a:r>
            <a:r>
              <a:rPr lang="uk-UA" altLang="ru-RU" sz="2000" dirty="0"/>
              <a:t>+=</a:t>
            </a:r>
            <a:r>
              <a:rPr lang="uk-UA" altLang="ru-RU" sz="2000" dirty="0" err="1"/>
              <a:t>precision</a:t>
            </a:r>
            <a:r>
              <a:rPr lang="uk-UA" altLang="ru-RU" sz="2000" dirty="0"/>
              <a:t>;                //перейти до наступної точки 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return</a:t>
            </a:r>
            <a:r>
              <a:rPr lang="uk-UA" altLang="ru-RU" sz="2000" dirty="0"/>
              <a:t> </a:t>
            </a:r>
            <a:r>
              <a:rPr lang="uk-UA" altLang="ru-RU" sz="2000" dirty="0" err="1"/>
              <a:t>exp</a:t>
            </a:r>
            <a:r>
              <a:rPr lang="uk-UA" altLang="ru-RU" sz="2000" dirty="0"/>
              <a:t>(</a:t>
            </a:r>
            <a:r>
              <a:rPr lang="uk-UA" altLang="ru-RU" sz="2000" dirty="0" err="1"/>
              <a:t>param</a:t>
            </a:r>
            <a:r>
              <a:rPr lang="uk-UA" altLang="ru-RU" sz="2000" dirty="0"/>
              <a:t>)-1/</a:t>
            </a:r>
            <a:r>
              <a:rPr lang="uk-UA" altLang="ru-RU" sz="2000" dirty="0" err="1"/>
              <a:t>param</a:t>
            </a:r>
            <a:r>
              <a:rPr lang="uk-UA" altLang="ru-RU" sz="2000" dirty="0"/>
              <a:t>;//значення функції в поточній точці </a:t>
            </a:r>
            <a:br>
              <a:rPr lang="uk-UA" altLang="ru-RU" sz="2000" dirty="0"/>
            </a:br>
            <a:r>
              <a:rPr lang="uk-UA" altLang="ru-RU" sz="2000" dirty="0"/>
              <a:t>}</a:t>
            </a:r>
            <a:br>
              <a:rPr lang="uk-UA" altLang="ru-RU" sz="2000" dirty="0"/>
            </a:br>
            <a:endParaRPr lang="uk-UA" altLang="ru-RU" sz="20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2279651" y="3933826"/>
            <a:ext cx="5688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pic>
        <p:nvPicPr>
          <p:cNvPr id="168964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589589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0" y="5265738"/>
            <a:ext cx="1403350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966" name="Group 6"/>
          <p:cNvGrpSpPr>
            <a:grpSpLocks/>
          </p:cNvGrpSpPr>
          <p:nvPr/>
        </p:nvGrpSpPr>
        <p:grpSpPr bwMode="auto">
          <a:xfrm>
            <a:off x="4872038" y="5734050"/>
            <a:ext cx="2444750" cy="571500"/>
            <a:chOff x="4513" y="2659"/>
            <a:chExt cx="1247" cy="360"/>
          </a:xfrm>
        </p:grpSpPr>
        <p:graphicFrame>
          <p:nvGraphicFramePr>
            <p:cNvPr id="168967" name="Object 7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85" name="Точечный рисунок" r:id="rId5" imgW="600159" imgH="571731" progId="Paint.Picture">
                    <p:embed/>
                  </p:oleObj>
                </mc:Choice>
                <mc:Fallback>
                  <p:oleObj name="Точечный рисунок" r:id="rId5" imgW="600159" imgH="571731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4641" y="2750"/>
              <a:ext cx="8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7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7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_5cpp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647825" y="1058576"/>
            <a:ext cx="8893175" cy="34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000" dirty="0"/>
              <a:t>//=====реалізація алгоритму половинного ділення ================ </a:t>
            </a:r>
            <a:br>
              <a:rPr lang="uk-UA" altLang="ru-RU" sz="2000" dirty="0"/>
            </a:br>
            <a:r>
              <a:rPr lang="uk-UA" altLang="ru-RU" sz="2000" dirty="0" err="1"/>
              <a:t>void</a:t>
            </a:r>
            <a:r>
              <a:rPr lang="uk-UA" altLang="ru-RU" sz="2000" dirty="0"/>
              <a:t> </a:t>
            </a:r>
            <a:r>
              <a:rPr lang="uk-UA" altLang="ru-RU" sz="2000" dirty="0" err="1" smtClean="0"/>
              <a:t>solution</a:t>
            </a:r>
            <a:r>
              <a:rPr lang="uk-UA" altLang="ru-RU" sz="2000" dirty="0" smtClean="0"/>
              <a:t> (</a:t>
            </a:r>
            <a:r>
              <a:rPr lang="uk-UA" altLang="ru-RU" sz="2000" b="1" dirty="0" err="1">
                <a:solidFill>
                  <a:srgbClr val="000099"/>
                </a:solidFill>
              </a:rPr>
              <a:t>double</a:t>
            </a:r>
            <a:r>
              <a:rPr lang="uk-UA" altLang="ru-RU" sz="2000" b="1" dirty="0">
                <a:solidFill>
                  <a:srgbClr val="000099"/>
                </a:solidFill>
              </a:rPr>
              <a:t>* </a:t>
            </a:r>
            <a:r>
              <a:rPr lang="uk-UA" altLang="ru-RU" sz="2000" b="1" dirty="0" err="1">
                <a:solidFill>
                  <a:srgbClr val="000099"/>
                </a:solidFill>
              </a:rPr>
              <a:t>const</a:t>
            </a:r>
            <a:r>
              <a:rPr lang="uk-UA" altLang="ru-RU" sz="2000" b="1" dirty="0">
                <a:solidFill>
                  <a:srgbClr val="000099"/>
                </a:solidFill>
              </a:rPr>
              <a:t> a, </a:t>
            </a:r>
            <a:r>
              <a:rPr lang="uk-UA" altLang="ru-RU" sz="2000" b="1" dirty="0" err="1">
                <a:solidFill>
                  <a:srgbClr val="000099"/>
                </a:solidFill>
              </a:rPr>
              <a:t>double</a:t>
            </a:r>
            <a:r>
              <a:rPr lang="uk-UA" altLang="ru-RU" sz="2000" b="1" dirty="0">
                <a:solidFill>
                  <a:srgbClr val="000099"/>
                </a:solidFill>
              </a:rPr>
              <a:t>* </a:t>
            </a:r>
            <a:r>
              <a:rPr lang="uk-UA" altLang="ru-RU" sz="2000" b="1" dirty="0" err="1">
                <a:solidFill>
                  <a:srgbClr val="000099"/>
                </a:solidFill>
              </a:rPr>
              <a:t>const</a:t>
            </a:r>
            <a:r>
              <a:rPr lang="uk-UA" altLang="ru-RU" sz="2000" b="1" dirty="0">
                <a:solidFill>
                  <a:srgbClr val="000099"/>
                </a:solidFill>
              </a:rPr>
              <a:t> b  </a:t>
            </a:r>
            <a:r>
              <a:rPr lang="uk-UA" altLang="ru-RU" sz="2000" dirty="0"/>
              <a:t>)</a:t>
            </a:r>
            <a:br>
              <a:rPr lang="uk-UA" altLang="ru-RU" sz="2000" dirty="0"/>
            </a:br>
            <a:r>
              <a:rPr lang="uk-UA" altLang="ru-RU" sz="2000" dirty="0"/>
              <a:t>{         </a:t>
            </a:r>
            <a:r>
              <a:rPr lang="uk-UA" altLang="ru-RU" sz="2000" dirty="0">
                <a:solidFill>
                  <a:srgbClr val="009900"/>
                </a:solidFill>
              </a:rPr>
              <a:t>//параметри - константні покажчики на границі відрізка</a:t>
            </a:r>
            <a:br>
              <a:rPr lang="uk-UA" altLang="ru-RU" sz="2000" dirty="0">
                <a:solidFill>
                  <a:srgbClr val="009900"/>
                </a:solidFill>
              </a:rPr>
            </a:br>
            <a:r>
              <a:rPr lang="uk-UA" altLang="ru-RU" sz="2000" dirty="0" err="1"/>
              <a:t>do</a:t>
            </a:r>
            <a:r>
              <a:rPr lang="uk-UA" altLang="ru-RU" sz="2000" dirty="0"/>
              <a:t>{</a:t>
            </a:r>
            <a:br>
              <a:rPr lang="uk-UA" altLang="ru-RU" sz="2000" dirty="0"/>
            </a:br>
            <a:r>
              <a:rPr lang="uk-UA" altLang="ru-RU" sz="2000" dirty="0"/>
              <a:t>   x=(*</a:t>
            </a:r>
            <a:r>
              <a:rPr lang="uk-UA" altLang="ru-RU" sz="2000" dirty="0" smtClean="0"/>
              <a:t>a + *</a:t>
            </a:r>
            <a:r>
              <a:rPr lang="uk-UA" altLang="ru-RU" sz="2000" dirty="0"/>
              <a:t>b)/2;                    //визначити середину відрізка 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if</a:t>
            </a:r>
            <a:r>
              <a:rPr lang="uk-UA" altLang="ru-RU" sz="2000" dirty="0"/>
              <a:t> (f(x</a:t>
            </a:r>
            <a:r>
              <a:rPr lang="uk-UA" altLang="ru-RU" sz="2000" dirty="0" smtClean="0"/>
              <a:t>) * f</a:t>
            </a:r>
            <a:r>
              <a:rPr lang="uk-UA" altLang="ru-RU" sz="2000" dirty="0"/>
              <a:t>(*a</a:t>
            </a:r>
            <a:r>
              <a:rPr lang="uk-UA" altLang="ru-RU" sz="2000" dirty="0" smtClean="0"/>
              <a:t>) &lt; 0</a:t>
            </a:r>
            <a:r>
              <a:rPr lang="uk-UA" altLang="ru-RU" sz="2000" dirty="0"/>
              <a:t>)    //знаки функції різні на кінцях відрізка</a:t>
            </a:r>
            <a:br>
              <a:rPr lang="uk-UA" altLang="ru-RU" sz="2000" dirty="0"/>
            </a:br>
            <a:r>
              <a:rPr lang="uk-UA" altLang="ru-RU" sz="2000" dirty="0"/>
              <a:t>      *</a:t>
            </a:r>
            <a:r>
              <a:rPr lang="uk-UA" altLang="ru-RU" sz="2000" dirty="0" smtClean="0"/>
              <a:t>b = x</a:t>
            </a:r>
            <a:r>
              <a:rPr lang="uk-UA" altLang="ru-RU" sz="2000" dirty="0"/>
              <a:t>;                      //вибрати новий кінець відрізку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else</a:t>
            </a:r>
            <a:r>
              <a:rPr lang="uk-UA" altLang="ru-RU" sz="2000" dirty="0"/>
              <a:t> *</a:t>
            </a:r>
            <a:r>
              <a:rPr lang="uk-UA" altLang="ru-RU" sz="2000" dirty="0" smtClean="0"/>
              <a:t>a = x</a:t>
            </a:r>
            <a:r>
              <a:rPr lang="uk-UA" altLang="ru-RU" sz="2000" dirty="0"/>
              <a:t>;            </a:t>
            </a:r>
            <a:br>
              <a:rPr lang="uk-UA" altLang="ru-RU" sz="2000" dirty="0"/>
            </a:br>
            <a:r>
              <a:rPr lang="uk-UA" altLang="ru-RU" sz="2000" dirty="0"/>
              <a:t>  }</a:t>
            </a:r>
            <a:r>
              <a:rPr lang="uk-UA" altLang="ru-RU" sz="2000" dirty="0" err="1"/>
              <a:t>while</a:t>
            </a:r>
            <a:r>
              <a:rPr lang="uk-UA" altLang="ru-RU" sz="2000" dirty="0"/>
              <a:t>( (*</a:t>
            </a:r>
            <a:r>
              <a:rPr lang="uk-UA" altLang="ru-RU" sz="2000" dirty="0" smtClean="0"/>
              <a:t>b -*</a:t>
            </a:r>
            <a:r>
              <a:rPr lang="uk-UA" altLang="ru-RU" sz="2000" dirty="0"/>
              <a:t>a</a:t>
            </a:r>
            <a:r>
              <a:rPr lang="uk-UA" altLang="ru-RU" sz="2000" dirty="0" smtClean="0"/>
              <a:t>) &gt;= </a:t>
            </a:r>
            <a:r>
              <a:rPr lang="uk-UA" altLang="ru-RU" sz="2000" dirty="0" err="1" smtClean="0"/>
              <a:t>precision</a:t>
            </a:r>
            <a:r>
              <a:rPr lang="uk-UA" altLang="ru-RU" sz="2000" dirty="0"/>
              <a:t>); //точність розрахунків досягнута </a:t>
            </a:r>
            <a:br>
              <a:rPr lang="uk-UA" altLang="ru-RU" sz="2000" dirty="0"/>
            </a:br>
            <a:r>
              <a:rPr lang="uk-UA" altLang="ru-RU" sz="2000" dirty="0"/>
              <a:t>}</a:t>
            </a:r>
            <a:br>
              <a:rPr lang="uk-UA" altLang="ru-RU" sz="2000" dirty="0"/>
            </a:br>
            <a:endParaRPr lang="uk-UA" altLang="ru-RU" sz="20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7516"/>
            <a:ext cx="12192000" cy="68474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2352" bIns="38088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Оголошення та ініціалізація змінних посилальних типів 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19336" y="1124744"/>
            <a:ext cx="11953328" cy="4154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400" dirty="0"/>
              <a:t>Покажчики, подібно будь-яким іншим змінним, перед своїм використанням оголошують. </a:t>
            </a:r>
          </a:p>
          <a:p>
            <a:r>
              <a:rPr lang="uk-UA" altLang="ru-RU" sz="2400" dirty="0"/>
              <a:t>Оскільки значенням покажчика є адреса, за якою зберігається значення змінної певного типу, під час оголошення слід указати, на який тип посилатиметься покажчик. </a:t>
            </a:r>
          </a:p>
          <a:p>
            <a:pPr algn="ctr"/>
            <a:r>
              <a:rPr lang="uk-UA" altLang="ru-RU" sz="2400" dirty="0"/>
              <a:t>Синтаксис оголошення покажчика:</a:t>
            </a:r>
            <a:endParaRPr lang="ru-RU" altLang="ru-RU" sz="2400" dirty="0"/>
          </a:p>
          <a:p>
            <a:pPr algn="ctr"/>
            <a:r>
              <a:rPr lang="uk-UA" altLang="ru-RU" sz="2400" b="1" dirty="0">
                <a:solidFill>
                  <a:srgbClr val="0000CC"/>
                </a:solidFill>
              </a:rPr>
              <a:t>&lt;тип&gt;* &lt;</a:t>
            </a:r>
            <a:r>
              <a:rPr lang="uk-UA" altLang="ru-RU" sz="2400" b="1" dirty="0" err="1">
                <a:solidFill>
                  <a:srgbClr val="0000CC"/>
                </a:solidFill>
              </a:rPr>
              <a:t>ідентифікатор_­покажчика</a:t>
            </a:r>
            <a:r>
              <a:rPr lang="uk-UA" altLang="ru-RU" sz="2400" b="1" dirty="0">
                <a:solidFill>
                  <a:srgbClr val="0000CC"/>
                </a:solidFill>
              </a:rPr>
              <a:t>&gt;;</a:t>
            </a:r>
          </a:p>
          <a:p>
            <a:pPr algn="ctr"/>
            <a:endParaRPr lang="ru-RU" altLang="ru-RU" sz="2400" b="1" dirty="0">
              <a:solidFill>
                <a:srgbClr val="0000CC"/>
              </a:solidFill>
            </a:endParaRPr>
          </a:p>
          <a:p>
            <a:r>
              <a:rPr lang="uk-UA" altLang="ru-RU" sz="2400" dirty="0"/>
              <a:t>Тут </a:t>
            </a:r>
            <a:r>
              <a:rPr lang="uk-UA" altLang="ru-RU" sz="2400" dirty="0">
                <a:solidFill>
                  <a:srgbClr val="0000CC"/>
                </a:solidFill>
              </a:rPr>
              <a:t>&lt;тип&gt;</a:t>
            </a:r>
            <a:r>
              <a:rPr lang="uk-UA" altLang="ru-RU" sz="2400" dirty="0"/>
              <a:t> — простий чи структурований тип адресованої змінної; </a:t>
            </a:r>
          </a:p>
          <a:p>
            <a:r>
              <a:rPr lang="uk-UA" altLang="ru-RU" sz="2400" dirty="0">
                <a:solidFill>
                  <a:srgbClr val="0000CC"/>
                </a:solidFill>
              </a:rPr>
              <a:t>&lt;</a:t>
            </a:r>
            <a:r>
              <a:rPr lang="uk-UA" altLang="ru-RU" sz="2400" dirty="0" err="1">
                <a:solidFill>
                  <a:srgbClr val="0000CC"/>
                </a:solidFill>
              </a:rPr>
              <a:t>ідентифікатор_­покажчика</a:t>
            </a:r>
            <a:r>
              <a:rPr lang="uk-UA" altLang="ru-RU" sz="2400" dirty="0">
                <a:solidFill>
                  <a:srgbClr val="0000CC"/>
                </a:solidFill>
              </a:rPr>
              <a:t>&gt;</a:t>
            </a:r>
            <a:r>
              <a:rPr lang="uk-UA" altLang="ru-RU" sz="2400" dirty="0"/>
              <a:t> — рядок символів, що є ім’ям змінної-покажчика; </a:t>
            </a:r>
          </a:p>
          <a:p>
            <a:r>
              <a:rPr lang="uk-UA" altLang="ru-RU" sz="2400" dirty="0"/>
              <a:t>символ </a:t>
            </a:r>
            <a:r>
              <a:rPr lang="uk-UA" altLang="ru-RU" sz="2400" dirty="0">
                <a:solidFill>
                  <a:srgbClr val="0000CC"/>
                </a:solidFill>
              </a:rPr>
              <a:t>*</a:t>
            </a:r>
            <a:r>
              <a:rPr lang="uk-UA" altLang="ru-RU" sz="2400" dirty="0"/>
              <a:t> означає «вказати на».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2279651" y="3933826"/>
            <a:ext cx="5688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pic>
        <p:nvPicPr>
          <p:cNvPr id="167940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5593556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4872038" y="5734050"/>
            <a:ext cx="2444750" cy="571500"/>
            <a:chOff x="4513" y="2659"/>
            <a:chExt cx="1247" cy="360"/>
          </a:xfrm>
        </p:grpSpPr>
        <p:graphicFrame>
          <p:nvGraphicFramePr>
            <p:cNvPr id="167943" name="Object 7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61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4641" y="2750"/>
              <a:ext cx="8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6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6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_5cpp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1559496" y="942524"/>
            <a:ext cx="10009806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000" dirty="0"/>
              <a:t>//======================= головна функція ===================== </a:t>
            </a:r>
            <a:br>
              <a:rPr lang="uk-UA" altLang="ru-RU" sz="2000" dirty="0"/>
            </a:br>
            <a:r>
              <a:rPr lang="uk-UA" altLang="ru-RU" sz="2000" dirty="0" err="1"/>
              <a:t>int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main</a:t>
            </a:r>
            <a:r>
              <a:rPr lang="uk-UA" altLang="ru-RU" sz="2000" dirty="0" smtClean="0"/>
              <a:t>()</a:t>
            </a:r>
          </a:p>
          <a:p>
            <a:r>
              <a:rPr lang="uk-UA" altLang="ru-RU" sz="2000" dirty="0" smtClean="0"/>
              <a:t>{</a:t>
            </a:r>
            <a:r>
              <a:rPr lang="uk-UA" altLang="ru-RU" sz="2000" dirty="0"/>
              <a:t/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double</a:t>
            </a:r>
            <a:r>
              <a:rPr lang="uk-UA" altLang="ru-RU" sz="2000" dirty="0"/>
              <a:t> </a:t>
            </a:r>
            <a:r>
              <a:rPr lang="uk-UA" altLang="ru-RU" sz="2000" dirty="0" err="1"/>
              <a:t>left,right</a:t>
            </a:r>
            <a:r>
              <a:rPr lang="uk-UA" altLang="ru-RU" sz="2000" dirty="0"/>
              <a:t>;                         //границі відрізка 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</a:t>
            </a:r>
            <a:r>
              <a:rPr lang="uk-UA" altLang="ru-RU" sz="2000" dirty="0" err="1"/>
              <a:t>const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pointer</a:t>
            </a:r>
            <a:r>
              <a:rPr lang="uk-UA" altLang="ru-RU" sz="2000" dirty="0"/>
              <a:t> </a:t>
            </a:r>
            <a:r>
              <a:rPr lang="uk-UA" altLang="ru-RU" sz="2000" dirty="0" err="1"/>
              <a:t>to</a:t>
            </a:r>
            <a:r>
              <a:rPr lang="uk-UA" altLang="ru-RU" sz="2000" dirty="0"/>
              <a:t> </a:t>
            </a:r>
            <a:r>
              <a:rPr lang="uk-UA" altLang="ru-RU" sz="2000" dirty="0" err="1"/>
              <a:t>not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const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data</a:t>
            </a:r>
            <a:r>
              <a:rPr lang="uk-UA" altLang="ru-RU" sz="2000" dirty="0"/>
              <a:t>"&lt;&lt;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</a:t>
            </a:r>
            <a:r>
              <a:rPr lang="uk-UA" altLang="ru-RU" sz="2000" dirty="0" err="1"/>
              <a:t>define</a:t>
            </a:r>
            <a:r>
              <a:rPr lang="uk-UA" altLang="ru-RU" sz="2000" dirty="0"/>
              <a:t> </a:t>
            </a:r>
            <a:r>
              <a:rPr lang="uk-UA" altLang="ru-RU" sz="2000" dirty="0" err="1"/>
              <a:t>root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of</a:t>
            </a:r>
            <a:r>
              <a:rPr lang="uk-UA" altLang="ru-RU" sz="2000" dirty="0"/>
              <a:t> </a:t>
            </a:r>
            <a:r>
              <a:rPr lang="uk-UA" altLang="ru-RU" sz="2000" dirty="0" err="1"/>
              <a:t>e^x</a:t>
            </a:r>
            <a:r>
              <a:rPr lang="uk-UA" altLang="ru-RU" sz="2000" dirty="0"/>
              <a:t>=1/x"&lt;&lt;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</a:t>
            </a:r>
            <a:r>
              <a:rPr lang="uk-UA" altLang="ru-RU" sz="2000" dirty="0" err="1"/>
              <a:t>input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a,b</a:t>
            </a:r>
            <a:r>
              <a:rPr lang="uk-UA" altLang="ru-RU" sz="2000" dirty="0"/>
              <a:t>"&lt;&lt;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cin</a:t>
            </a:r>
            <a:r>
              <a:rPr lang="uk-UA" altLang="ru-RU" sz="2000" dirty="0"/>
              <a:t>&gt;&gt;</a:t>
            </a:r>
            <a:r>
              <a:rPr lang="uk-UA" altLang="ru-RU" sz="2000" dirty="0" err="1"/>
              <a:t>left</a:t>
            </a:r>
            <a:r>
              <a:rPr lang="uk-UA" altLang="ru-RU" sz="2000" dirty="0"/>
              <a:t>&gt;&gt;</a:t>
            </a:r>
            <a:r>
              <a:rPr lang="uk-UA" altLang="ru-RU" sz="2000" dirty="0" err="1"/>
              <a:t>right</a:t>
            </a:r>
            <a:r>
              <a:rPr lang="uk-UA" altLang="ru-RU" sz="2000" dirty="0"/>
              <a:t>;          //ввести значення кінців відрізка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double</a:t>
            </a:r>
            <a:r>
              <a:rPr lang="uk-UA" altLang="ru-RU" sz="2000" dirty="0"/>
              <a:t>* </a:t>
            </a:r>
            <a:r>
              <a:rPr lang="uk-UA" altLang="ru-RU" sz="2000" dirty="0" err="1"/>
              <a:t>const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pl</a:t>
            </a:r>
            <a:r>
              <a:rPr lang="uk-UA" altLang="ru-RU" sz="2000" dirty="0"/>
              <a:t>=&amp;</a:t>
            </a:r>
            <a:r>
              <a:rPr lang="uk-UA" altLang="ru-RU" sz="2000" dirty="0" err="1"/>
              <a:t>left</a:t>
            </a:r>
            <a:r>
              <a:rPr lang="uk-UA" altLang="ru-RU" sz="2000" dirty="0"/>
              <a:t>;//</a:t>
            </a:r>
            <a:r>
              <a:rPr lang="uk-UA" altLang="ru-RU" sz="2000" dirty="0" err="1"/>
              <a:t>ініціалізувати</a:t>
            </a:r>
            <a:r>
              <a:rPr lang="uk-UA" altLang="ru-RU" sz="2000" dirty="0"/>
              <a:t> константні покажчики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double</a:t>
            </a:r>
            <a:r>
              <a:rPr lang="uk-UA" altLang="ru-RU" sz="2000" dirty="0"/>
              <a:t>* </a:t>
            </a:r>
            <a:r>
              <a:rPr lang="uk-UA" altLang="ru-RU" sz="2000" dirty="0" err="1"/>
              <a:t>const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pr</a:t>
            </a:r>
            <a:r>
              <a:rPr lang="uk-UA" altLang="ru-RU" sz="2000" dirty="0"/>
              <a:t>=&amp;</a:t>
            </a:r>
            <a:r>
              <a:rPr lang="uk-UA" altLang="ru-RU" sz="2000" dirty="0" err="1"/>
              <a:t>right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solution</a:t>
            </a:r>
            <a:r>
              <a:rPr lang="uk-UA" altLang="ru-RU" sz="2000" dirty="0"/>
              <a:t>(</a:t>
            </a:r>
            <a:r>
              <a:rPr lang="uk-UA" altLang="ru-RU" sz="2000" dirty="0" err="1"/>
              <a:t>pl,pr</a:t>
            </a:r>
            <a:r>
              <a:rPr lang="uk-UA" altLang="ru-RU" sz="2000" dirty="0"/>
              <a:t>);                       //розв’язати рівняння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</a:t>
            </a:r>
            <a:r>
              <a:rPr lang="uk-UA" altLang="ru-RU" sz="2000" dirty="0" err="1"/>
              <a:t>root</a:t>
            </a:r>
            <a:r>
              <a:rPr lang="uk-UA" altLang="ru-RU" sz="2000" dirty="0"/>
              <a:t> = "&lt;&lt;x&lt;&lt;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 //вивести значення кореня рівняння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system</a:t>
            </a:r>
            <a:r>
              <a:rPr lang="uk-UA" altLang="ru-RU" sz="2000" dirty="0"/>
              <a:t>("</a:t>
            </a:r>
            <a:r>
              <a:rPr lang="uk-UA" altLang="ru-RU" sz="2000" dirty="0" err="1"/>
              <a:t>pause</a:t>
            </a:r>
            <a:r>
              <a:rPr lang="uk-UA" altLang="ru-RU" sz="2000" dirty="0"/>
              <a:t>");</a:t>
            </a:r>
            <a:br>
              <a:rPr lang="uk-UA" altLang="ru-RU" sz="2000" dirty="0"/>
            </a:br>
            <a:r>
              <a:rPr lang="uk-UA" altLang="ru-RU" sz="2000" dirty="0"/>
              <a:t>}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4" name="Объект 2"/>
          <p:cNvSpPr>
            <a:spLocks noGrp="1"/>
          </p:cNvSpPr>
          <p:nvPr>
            <p:ph idx="4294967295"/>
          </p:nvPr>
        </p:nvSpPr>
        <p:spPr bwMode="auto">
          <a:xfrm>
            <a:off x="347700" y="888879"/>
            <a:ext cx="11496600" cy="2016125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Clr>
                <a:srgbClr val="990000"/>
              </a:buClr>
              <a:buNone/>
            </a:pPr>
            <a:r>
              <a:rPr lang="uk-UA" altLang="ru-RU" sz="2400" b="1" dirty="0">
                <a:solidFill>
                  <a:srgbClr val="0000CC"/>
                </a:solidFill>
              </a:rPr>
              <a:t>К</a:t>
            </a:r>
            <a:r>
              <a:rPr lang="ru-RU" altLang="ru-RU" sz="2400" b="1" dirty="0" err="1">
                <a:solidFill>
                  <a:srgbClr val="0000CC"/>
                </a:solidFill>
              </a:rPr>
              <a:t>онстантний</a:t>
            </a:r>
            <a:r>
              <a:rPr lang="ru-RU" altLang="ru-RU" sz="2400" b="1" dirty="0">
                <a:solidFill>
                  <a:srgbClr val="0000CC"/>
                </a:solidFill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</a:rPr>
              <a:t>покажчик</a:t>
            </a:r>
            <a:r>
              <a:rPr lang="ru-RU" altLang="ru-RU" sz="2400" b="1" dirty="0">
                <a:solidFill>
                  <a:srgbClr val="0000CC"/>
                </a:solidFill>
              </a:rPr>
              <a:t> на </a:t>
            </a:r>
            <a:r>
              <a:rPr lang="ru-RU" altLang="ru-RU" sz="2400" b="1" dirty="0" err="1">
                <a:solidFill>
                  <a:srgbClr val="0000CC"/>
                </a:solidFill>
              </a:rPr>
              <a:t>константні</a:t>
            </a:r>
            <a:r>
              <a:rPr lang="ru-RU" altLang="ru-RU" sz="2400" b="1" dirty="0">
                <a:solidFill>
                  <a:srgbClr val="0000CC"/>
                </a:solidFill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</a:rPr>
              <a:t>дані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завжди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вказує</a:t>
            </a:r>
            <a:r>
              <a:rPr lang="ru-RU" altLang="ru-RU" sz="2400" dirty="0"/>
              <a:t> на одну й ту саму </a:t>
            </a:r>
            <a:r>
              <a:rPr lang="ru-RU" altLang="ru-RU" sz="2400" dirty="0" err="1"/>
              <a:t>комірку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пам’яті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дані</a:t>
            </a:r>
            <a:r>
              <a:rPr lang="ru-RU" altLang="ru-RU" sz="2400" dirty="0"/>
              <a:t> в </a:t>
            </a:r>
            <a:r>
              <a:rPr lang="ru-RU" altLang="ru-RU" sz="2400" dirty="0" err="1"/>
              <a:t>якій</a:t>
            </a:r>
            <a:r>
              <a:rPr lang="en-US" altLang="ru-RU" sz="2400" dirty="0"/>
              <a:t> </a:t>
            </a:r>
            <a:r>
              <a:rPr lang="ru-RU" altLang="ru-RU" sz="2400" dirty="0" err="1"/>
              <a:t>модифікувати</a:t>
            </a:r>
            <a:r>
              <a:rPr lang="ru-RU" altLang="ru-RU" sz="2400" dirty="0"/>
              <a:t> не </a:t>
            </a:r>
            <a:r>
              <a:rPr lang="ru-RU" altLang="ru-RU" sz="2400" dirty="0" err="1"/>
              <a:t>можна</a:t>
            </a:r>
            <a:r>
              <a:rPr lang="ru-RU" altLang="ru-RU" sz="2400" dirty="0"/>
              <a:t>. </a:t>
            </a:r>
          </a:p>
          <a:p>
            <a:pPr marL="0" indent="0">
              <a:buNone/>
            </a:pPr>
            <a:r>
              <a:rPr lang="ru-RU" altLang="ru-RU" sz="2400" dirty="0" err="1"/>
              <a:t>Константний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покажчик</a:t>
            </a:r>
            <a:r>
              <a:rPr lang="ru-RU" altLang="ru-RU" sz="2400" dirty="0"/>
              <a:t> на </a:t>
            </a:r>
            <a:r>
              <a:rPr lang="ru-RU" altLang="ru-RU" sz="2400" dirty="0" err="1"/>
              <a:t>константні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слід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ініціалізувати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обов’язково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під</a:t>
            </a:r>
            <a:r>
              <a:rPr lang="ru-RU" altLang="ru-RU" sz="2400" dirty="0"/>
              <a:t> час </a:t>
            </a:r>
            <a:r>
              <a:rPr lang="ru-RU" altLang="ru-RU" sz="2400" dirty="0" err="1"/>
              <a:t>його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оголошення</a:t>
            </a:r>
            <a:r>
              <a:rPr lang="ru-RU" altLang="ru-RU" sz="2400" dirty="0"/>
              <a:t>.</a:t>
            </a:r>
          </a:p>
        </p:txBody>
      </p:sp>
      <p:grpSp>
        <p:nvGrpSpPr>
          <p:cNvPr id="157712" name="Group 16"/>
          <p:cNvGrpSpPr>
            <a:grpSpLocks/>
          </p:cNvGrpSpPr>
          <p:nvPr/>
        </p:nvGrpSpPr>
        <p:grpSpPr bwMode="auto">
          <a:xfrm>
            <a:off x="1847055" y="4293099"/>
            <a:ext cx="9650068" cy="830263"/>
            <a:chOff x="-92" y="3067"/>
            <a:chExt cx="6491" cy="523"/>
          </a:xfrm>
        </p:grpSpPr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340" y="3067"/>
              <a:ext cx="605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990000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uk-UA" altLang="ru-RU" sz="2400" dirty="0"/>
                <a:t>Спроба змінити сам покажчик </a:t>
              </a:r>
              <a:r>
                <a:rPr lang="ru-RU" altLang="ru-RU" sz="2400" dirty="0" err="1"/>
                <a:t>або</a:t>
              </a:r>
              <a:r>
                <a:rPr lang="ru-RU" altLang="ru-RU" sz="2400" dirty="0"/>
                <a:t> </a:t>
              </a:r>
              <a:r>
                <a:rPr lang="ru-RU" altLang="ru-RU" sz="2400" dirty="0" err="1"/>
                <a:t>дані</a:t>
              </a:r>
              <a:r>
                <a:rPr lang="ru-RU" altLang="ru-RU" sz="2400" dirty="0"/>
                <a:t> через </a:t>
              </a:r>
              <a:r>
                <a:rPr lang="ru-RU" altLang="ru-RU" sz="2400" dirty="0" err="1"/>
                <a:t>розіменування</a:t>
              </a:r>
              <a:r>
                <a:rPr lang="ru-RU" altLang="ru-RU" sz="2400" dirty="0"/>
                <a:t> </a:t>
              </a:r>
              <a:r>
                <a:rPr lang="ru-RU" altLang="ru-RU" sz="2400" dirty="0" err="1"/>
                <a:t>покажчика</a:t>
              </a:r>
              <a:r>
                <a:rPr lang="ru-RU" altLang="ru-RU" sz="2400" dirty="0"/>
                <a:t> </a:t>
              </a:r>
              <a:r>
                <a:rPr lang="ru-RU" altLang="ru-RU" sz="2400" dirty="0" err="1"/>
                <a:t>викликатиме</a:t>
              </a:r>
              <a:r>
                <a:rPr lang="en-US" altLang="ru-RU" sz="2400" dirty="0"/>
                <a:t> </a:t>
              </a:r>
              <a:r>
                <a:rPr lang="ru-RU" altLang="ru-RU" sz="2400" dirty="0" err="1"/>
                <a:t>синтаксичну</a:t>
              </a:r>
              <a:r>
                <a:rPr lang="ru-RU" altLang="ru-RU" sz="2400" dirty="0"/>
                <a:t> </a:t>
              </a:r>
              <a:r>
                <a:rPr lang="ru-RU" altLang="ru-RU" sz="2400" dirty="0" err="1"/>
                <a:t>помилку</a:t>
              </a:r>
              <a:endParaRPr lang="uk-UA" altLang="ru-RU" sz="2400" dirty="0"/>
            </a:p>
          </p:txBody>
        </p:sp>
        <p:graphicFrame>
          <p:nvGraphicFramePr>
            <p:cNvPr id="157714" name="Object 11"/>
            <p:cNvGraphicFramePr>
              <a:graphicFrameLocks noChangeAspect="1"/>
            </p:cNvGraphicFramePr>
            <p:nvPr/>
          </p:nvGraphicFramePr>
          <p:xfrm>
            <a:off x="-92" y="3067"/>
            <a:ext cx="42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34" name="Точечный рисунок" r:id="rId3" imgW="257007" imgH="276117" progId="Paint.Picture">
                    <p:embed/>
                  </p:oleObj>
                </mc:Choice>
                <mc:Fallback>
                  <p:oleObj name="Точечный рисунок" r:id="rId3" imgW="257007" imgH="276117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DFEFE"/>
                            </a:clrFrom>
                            <a:clrTo>
                              <a:srgbClr val="FD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2" y="3067"/>
                          <a:ext cx="42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3071812" y="3101186"/>
            <a:ext cx="6048375" cy="819150"/>
            <a:chOff x="2415" y="1290"/>
            <a:chExt cx="2608" cy="380"/>
          </a:xfrm>
        </p:grpSpPr>
        <p:pic>
          <p:nvPicPr>
            <p:cNvPr id="157717" name="Скругленный прямоугольник 5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" y="1290"/>
              <a:ext cx="260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718" name="Text Box 22"/>
            <p:cNvSpPr txBox="1">
              <a:spLocks noChangeArrowheads="1"/>
            </p:cNvSpPr>
            <p:nvPr/>
          </p:nvSpPr>
          <p:spPr bwMode="auto">
            <a:xfrm>
              <a:off x="2444" y="1316"/>
              <a:ext cx="25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b="1"/>
                <a:t>сonst &lt;тип*&gt; const &lt;ідентифікатор&gt;</a:t>
              </a:r>
              <a:endParaRPr lang="uk-UA" altLang="ru-RU" sz="2400" b="1"/>
            </a:p>
          </p:txBody>
        </p:sp>
      </p:grp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071812" y="3101186"/>
            <a:ext cx="2088084" cy="819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192575" y="3080349"/>
            <a:ext cx="3927612" cy="81915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4079776" y="1268760"/>
            <a:ext cx="864096" cy="163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847055" y="1268760"/>
            <a:ext cx="5113041" cy="181158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192579" y="1448569"/>
            <a:ext cx="6027306" cy="2520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50000"/>
                <a:lumOff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/>
              <a:t>У програмі демонструється передавання </a:t>
            </a:r>
            <a:r>
              <a:rPr lang="ru-RU" altLang="ru-RU" sz="2400" b="1"/>
              <a:t>константного покажчика в константну функцію</a:t>
            </a:r>
            <a:r>
              <a:rPr lang="ru-RU" altLang="ru-RU" sz="2400"/>
              <a:t>, що через його розіменування здійснює доступ до значень, на які посилається покажчик. </a:t>
            </a:r>
            <a:endParaRPr lang="uk-UA" altLang="ru-RU" sz="24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83" y="1642839"/>
            <a:ext cx="2065961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73065" name="Picture 9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589589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3067" name="Group 11"/>
          <p:cNvGrpSpPr>
            <a:grpSpLocks/>
          </p:cNvGrpSpPr>
          <p:nvPr/>
        </p:nvGrpSpPr>
        <p:grpSpPr bwMode="auto">
          <a:xfrm>
            <a:off x="4872038" y="5734050"/>
            <a:ext cx="2444750" cy="571500"/>
            <a:chOff x="4513" y="2659"/>
            <a:chExt cx="1247" cy="360"/>
          </a:xfrm>
        </p:grpSpPr>
        <p:graphicFrame>
          <p:nvGraphicFramePr>
            <p:cNvPr id="173068" name="Object 12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084" name="Точечный рисунок" r:id="rId5" imgW="600159" imgH="571731" progId="Paint.Picture">
                    <p:embed/>
                  </p:oleObj>
                </mc:Choice>
                <mc:Fallback>
                  <p:oleObj name="Точечный рисунок" r:id="rId5" imgW="600159" imgH="571731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69" name="Text Box 13"/>
            <p:cNvSpPr txBox="1">
              <a:spLocks noChangeArrowheads="1"/>
            </p:cNvSpPr>
            <p:nvPr/>
          </p:nvSpPr>
          <p:spPr bwMode="auto">
            <a:xfrm>
              <a:off x="4641" y="2750"/>
              <a:ext cx="8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7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7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_6cpp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836712"/>
            <a:ext cx="2065961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74088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921376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4090" name="Group 10"/>
          <p:cNvGrpSpPr>
            <a:grpSpLocks/>
          </p:cNvGrpSpPr>
          <p:nvPr/>
        </p:nvGrpSpPr>
        <p:grpSpPr bwMode="auto">
          <a:xfrm>
            <a:off x="4872038" y="5734050"/>
            <a:ext cx="2444750" cy="571500"/>
            <a:chOff x="4513" y="2659"/>
            <a:chExt cx="1247" cy="360"/>
          </a:xfrm>
        </p:grpSpPr>
        <p:graphicFrame>
          <p:nvGraphicFramePr>
            <p:cNvPr id="174091" name="Object 11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9" name="Точечный рисунок" r:id="rId5" imgW="600159" imgH="571731" progId="Paint.Picture">
                    <p:embed/>
                  </p:oleObj>
                </mc:Choice>
                <mc:Fallback>
                  <p:oleObj name="Точечный рисунок" r:id="rId5" imgW="600159" imgH="571731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92" name="Text Box 12"/>
            <p:cNvSpPr txBox="1">
              <a:spLocks noChangeArrowheads="1"/>
            </p:cNvSpPr>
            <p:nvPr/>
          </p:nvSpPr>
          <p:spPr bwMode="auto">
            <a:xfrm>
              <a:off x="4641" y="2750"/>
              <a:ext cx="8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7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7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_6cpp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1415480" y="757144"/>
            <a:ext cx="8281987" cy="55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000" dirty="0"/>
              <a:t>//ex5_6.cpp         </a:t>
            </a:r>
            <a:r>
              <a:rPr lang="uk-UA" altLang="ru-RU" sz="2000" dirty="0">
                <a:solidFill>
                  <a:srgbClr val="006600"/>
                </a:solidFill>
              </a:rPr>
              <a:t>//константні покажчики на константні дані</a:t>
            </a:r>
            <a:br>
              <a:rPr lang="uk-UA" altLang="ru-RU" sz="2000" dirty="0">
                <a:solidFill>
                  <a:srgbClr val="006600"/>
                </a:solidFill>
              </a:rPr>
            </a:br>
            <a:r>
              <a:rPr lang="uk-UA" altLang="ru-RU" sz="2000" dirty="0"/>
              <a:t>#</a:t>
            </a:r>
            <a:r>
              <a:rPr lang="uk-UA" altLang="ru-RU" sz="2000" dirty="0" err="1"/>
              <a:t>include</a:t>
            </a:r>
            <a:r>
              <a:rPr lang="uk-UA" altLang="ru-RU" sz="2000" dirty="0"/>
              <a:t>&lt;</a:t>
            </a:r>
            <a:r>
              <a:rPr lang="uk-UA" altLang="ru-RU" sz="2000" dirty="0" err="1"/>
              <a:t>iostream</a:t>
            </a:r>
            <a:r>
              <a:rPr lang="uk-UA" altLang="ru-RU" sz="2000" dirty="0"/>
              <a:t>&gt;</a:t>
            </a:r>
            <a:br>
              <a:rPr lang="uk-UA" altLang="ru-RU" sz="2000" dirty="0"/>
            </a:br>
            <a:r>
              <a:rPr lang="uk-UA" altLang="ru-RU" sz="2000" dirty="0"/>
              <a:t>#</a:t>
            </a:r>
            <a:r>
              <a:rPr lang="uk-UA" altLang="ru-RU" sz="2000" dirty="0" err="1"/>
              <a:t>include</a:t>
            </a:r>
            <a:r>
              <a:rPr lang="uk-UA" altLang="ru-RU" sz="2000" dirty="0"/>
              <a:t>&lt;</a:t>
            </a:r>
            <a:r>
              <a:rPr lang="uk-UA" altLang="ru-RU" sz="2000" dirty="0" err="1"/>
              <a:t>math.h</a:t>
            </a:r>
            <a:r>
              <a:rPr lang="uk-UA" altLang="ru-RU" sz="2000" dirty="0"/>
              <a:t>&gt;</a:t>
            </a:r>
            <a:br>
              <a:rPr lang="uk-UA" altLang="ru-RU" sz="2000" dirty="0"/>
            </a:br>
            <a:r>
              <a:rPr lang="uk-UA" altLang="ru-RU" sz="2000" dirty="0" err="1"/>
              <a:t>using</a:t>
            </a:r>
            <a:r>
              <a:rPr lang="uk-UA" altLang="ru-RU" sz="2000" dirty="0"/>
              <a:t> </a:t>
            </a:r>
            <a:r>
              <a:rPr lang="uk-UA" altLang="ru-RU" sz="2000" dirty="0" err="1"/>
              <a:t>namespace</a:t>
            </a:r>
            <a:r>
              <a:rPr lang="uk-UA" altLang="ru-RU" sz="2000" dirty="0"/>
              <a:t> </a:t>
            </a:r>
            <a:r>
              <a:rPr lang="uk-UA" altLang="ru-RU" sz="2000" dirty="0" err="1"/>
              <a:t>std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en-US" altLang="ru-RU" sz="2000" dirty="0">
                <a:solidFill>
                  <a:srgbClr val="006600"/>
                </a:solidFill>
              </a:rPr>
              <a:t>//</a:t>
            </a:r>
            <a:r>
              <a:rPr lang="uk-UA" altLang="ru-RU" sz="2000" dirty="0">
                <a:solidFill>
                  <a:srgbClr val="006600"/>
                </a:solidFill>
              </a:rPr>
              <a:t>=========================</a:t>
            </a:r>
          </a:p>
          <a:p>
            <a:r>
              <a:rPr lang="uk-UA" altLang="ru-RU" sz="2000" dirty="0" err="1"/>
              <a:t>int</a:t>
            </a:r>
            <a:r>
              <a:rPr lang="uk-UA" altLang="ru-RU" sz="2000" dirty="0"/>
              <a:t> </a:t>
            </a:r>
            <a:r>
              <a:rPr lang="uk-UA" altLang="ru-RU" sz="2000" b="1" dirty="0">
                <a:solidFill>
                  <a:srgbClr val="000099"/>
                </a:solidFill>
              </a:rPr>
              <a:t>f(</a:t>
            </a:r>
            <a:r>
              <a:rPr lang="uk-UA" altLang="ru-RU" sz="2000" b="1" dirty="0" err="1">
                <a:solidFill>
                  <a:srgbClr val="000099"/>
                </a:solidFill>
              </a:rPr>
              <a:t>const</a:t>
            </a:r>
            <a:r>
              <a:rPr lang="uk-UA" altLang="ru-RU" sz="2000" b="1" dirty="0">
                <a:solidFill>
                  <a:srgbClr val="000099"/>
                </a:solidFill>
              </a:rPr>
              <a:t> </a:t>
            </a:r>
            <a:r>
              <a:rPr lang="uk-UA" altLang="ru-RU" sz="2000" b="1" dirty="0" err="1">
                <a:solidFill>
                  <a:srgbClr val="000099"/>
                </a:solidFill>
              </a:rPr>
              <a:t>int</a:t>
            </a:r>
            <a:r>
              <a:rPr lang="uk-UA" altLang="ru-RU" sz="2000" b="1" dirty="0">
                <a:solidFill>
                  <a:srgbClr val="000099"/>
                </a:solidFill>
              </a:rPr>
              <a:t>* </a:t>
            </a:r>
            <a:r>
              <a:rPr lang="uk-UA" altLang="ru-RU" sz="2000" b="1" dirty="0" err="1">
                <a:solidFill>
                  <a:srgbClr val="000099"/>
                </a:solidFill>
              </a:rPr>
              <a:t>const</a:t>
            </a:r>
            <a:r>
              <a:rPr lang="uk-UA" altLang="ru-RU" sz="2000" b="1" dirty="0">
                <a:solidFill>
                  <a:srgbClr val="000099"/>
                </a:solidFill>
              </a:rPr>
              <a:t> </a:t>
            </a:r>
            <a:r>
              <a:rPr lang="uk-UA" altLang="ru-RU" sz="2000" b="1" dirty="0" err="1">
                <a:solidFill>
                  <a:srgbClr val="000099"/>
                </a:solidFill>
              </a:rPr>
              <a:t>ptr</a:t>
            </a:r>
            <a:r>
              <a:rPr lang="uk-UA" altLang="ru-RU" sz="2000" dirty="0"/>
              <a:t>)</a:t>
            </a:r>
            <a:br>
              <a:rPr lang="uk-UA" altLang="ru-RU" sz="2000" dirty="0"/>
            </a:br>
            <a:r>
              <a:rPr lang="uk-UA" altLang="ru-RU" sz="2000" dirty="0"/>
              <a:t>{   </a:t>
            </a:r>
            <a:r>
              <a:rPr lang="uk-UA" altLang="ru-RU" sz="2000" dirty="0" err="1"/>
              <a:t>return</a:t>
            </a:r>
            <a:r>
              <a:rPr lang="uk-UA" altLang="ru-RU" sz="2000" dirty="0"/>
              <a:t> *</a:t>
            </a:r>
            <a:r>
              <a:rPr lang="uk-UA" altLang="ru-RU" sz="2000" dirty="0" err="1"/>
              <a:t>ptr</a:t>
            </a:r>
            <a:r>
              <a:rPr lang="uk-UA" altLang="ru-RU" sz="2000" dirty="0"/>
              <a:t>;</a:t>
            </a:r>
            <a:r>
              <a:rPr lang="en-US" altLang="ru-RU" sz="2000" dirty="0"/>
              <a:t>  }</a:t>
            </a:r>
            <a:r>
              <a:rPr lang="uk-UA" altLang="ru-RU" sz="2000" dirty="0"/>
              <a:t>  </a:t>
            </a:r>
            <a:br>
              <a:rPr lang="uk-UA" altLang="ru-RU" sz="2000" dirty="0"/>
            </a:br>
            <a:r>
              <a:rPr lang="uk-UA" altLang="ru-RU" sz="2000" dirty="0" err="1"/>
              <a:t>int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main</a:t>
            </a:r>
            <a:r>
              <a:rPr lang="uk-UA" altLang="ru-RU" sz="2000" dirty="0"/>
              <a:t>()</a:t>
            </a:r>
            <a:br>
              <a:rPr lang="uk-UA" altLang="ru-RU" sz="2000" dirty="0"/>
            </a:br>
            <a:r>
              <a:rPr lang="uk-UA" altLang="ru-RU" sz="2000" dirty="0"/>
              <a:t>{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int</a:t>
            </a:r>
            <a:r>
              <a:rPr lang="uk-UA" altLang="ru-RU" sz="2000" dirty="0"/>
              <a:t> x;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</a:t>
            </a:r>
            <a:r>
              <a:rPr lang="uk-UA" altLang="ru-RU" sz="2000" dirty="0" err="1"/>
              <a:t>input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integer</a:t>
            </a:r>
            <a:r>
              <a:rPr lang="uk-UA" altLang="ru-RU" sz="2000" dirty="0"/>
              <a:t> </a:t>
            </a:r>
            <a:r>
              <a:rPr lang="uk-UA" altLang="ru-RU" sz="2000" dirty="0" err="1"/>
              <a:t>value</a:t>
            </a:r>
            <a:r>
              <a:rPr lang="uk-UA" altLang="ru-RU" sz="2000" dirty="0"/>
              <a:t>"&lt;&lt;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cin</a:t>
            </a:r>
            <a:r>
              <a:rPr lang="uk-UA" altLang="ru-RU" sz="2000" dirty="0"/>
              <a:t>&gt;&gt;x;</a:t>
            </a:r>
            <a:br>
              <a:rPr lang="uk-UA" altLang="ru-RU" sz="2000" dirty="0"/>
            </a:br>
            <a:r>
              <a:rPr lang="uk-UA" altLang="ru-RU" sz="2000" dirty="0"/>
              <a:t>                </a:t>
            </a:r>
            <a:r>
              <a:rPr lang="uk-UA" altLang="ru-RU" sz="2000" dirty="0">
                <a:solidFill>
                  <a:srgbClr val="006600"/>
                </a:solidFill>
              </a:rPr>
              <a:t>//оголосити та </a:t>
            </a:r>
            <a:r>
              <a:rPr lang="uk-UA" altLang="ru-RU" sz="2000" dirty="0" err="1">
                <a:solidFill>
                  <a:srgbClr val="006600"/>
                </a:solidFill>
              </a:rPr>
              <a:t>ініціалізувати</a:t>
            </a:r>
            <a:r>
              <a:rPr lang="uk-UA" altLang="ru-RU" sz="2000" dirty="0">
                <a:solidFill>
                  <a:srgbClr val="006600"/>
                </a:solidFill>
              </a:rPr>
              <a:t> константний покажчик </a:t>
            </a:r>
            <a:br>
              <a:rPr lang="uk-UA" altLang="ru-RU" sz="2000" dirty="0">
                <a:solidFill>
                  <a:srgbClr val="006600"/>
                </a:solidFill>
              </a:rPr>
            </a:br>
            <a:r>
              <a:rPr lang="uk-UA" altLang="ru-RU" sz="2000" dirty="0">
                <a:solidFill>
                  <a:srgbClr val="006600"/>
                </a:solidFill>
              </a:rPr>
              <a:t>                //на константні дані</a:t>
            </a:r>
            <a:br>
              <a:rPr lang="uk-UA" altLang="ru-RU" sz="2000" dirty="0">
                <a:solidFill>
                  <a:srgbClr val="006600"/>
                </a:solidFill>
              </a:rPr>
            </a:br>
            <a:r>
              <a:rPr lang="uk-UA" altLang="ru-RU" sz="2000" dirty="0"/>
              <a:t>   </a:t>
            </a:r>
            <a:r>
              <a:rPr lang="uk-UA" altLang="ru-RU" sz="2000" dirty="0" err="1"/>
              <a:t>const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int</a:t>
            </a:r>
            <a:r>
              <a:rPr lang="uk-UA" altLang="ru-RU" sz="2000" dirty="0"/>
              <a:t>* </a:t>
            </a:r>
            <a:r>
              <a:rPr lang="uk-UA" altLang="ru-RU" sz="2000" dirty="0" err="1"/>
              <a:t>const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ptrx</a:t>
            </a:r>
            <a:r>
              <a:rPr lang="uk-UA" altLang="ru-RU" sz="2000" dirty="0"/>
              <a:t> = &amp;x; 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</a:t>
            </a:r>
            <a:r>
              <a:rPr lang="uk-UA" altLang="ru-RU" sz="2000" dirty="0" err="1"/>
              <a:t>value</a:t>
            </a:r>
            <a:r>
              <a:rPr lang="uk-UA" altLang="ru-RU" sz="2000" dirty="0"/>
              <a:t> "&lt;&lt;f(</a:t>
            </a:r>
            <a:r>
              <a:rPr lang="uk-UA" altLang="ru-RU" sz="2000" dirty="0" err="1"/>
              <a:t>ptrx</a:t>
            </a:r>
            <a:r>
              <a:rPr lang="uk-UA" altLang="ru-RU" sz="2000" dirty="0"/>
              <a:t>)&lt;&lt;" </a:t>
            </a:r>
            <a:r>
              <a:rPr lang="uk-UA" altLang="ru-RU" sz="2000" dirty="0" err="1"/>
              <a:t>is</a:t>
            </a:r>
            <a:r>
              <a:rPr lang="uk-UA" altLang="ru-RU" sz="2000" dirty="0"/>
              <a:t> </a:t>
            </a:r>
            <a:r>
              <a:rPr lang="uk-UA" altLang="ru-RU" sz="2000" dirty="0" err="1"/>
              <a:t>saved</a:t>
            </a:r>
            <a:r>
              <a:rPr lang="uk-UA" altLang="ru-RU" sz="2000" dirty="0"/>
              <a:t> </a:t>
            </a:r>
            <a:r>
              <a:rPr lang="uk-UA" altLang="ru-RU" sz="2000" dirty="0" err="1"/>
              <a:t>at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address</a:t>
            </a:r>
            <a:r>
              <a:rPr lang="uk-UA" altLang="ru-RU" sz="2000" dirty="0"/>
              <a:t> "&lt;&lt;</a:t>
            </a:r>
            <a:r>
              <a:rPr lang="uk-UA" altLang="ru-RU" sz="2000" dirty="0" err="1"/>
              <a:t>ptrx</a:t>
            </a:r>
            <a:r>
              <a:rPr lang="uk-UA" altLang="ru-RU" sz="2000" dirty="0"/>
              <a:t>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system</a:t>
            </a:r>
            <a:r>
              <a:rPr lang="uk-UA" altLang="ru-RU" sz="2000" dirty="0"/>
              <a:t>("</a:t>
            </a:r>
            <a:r>
              <a:rPr lang="uk-UA" altLang="ru-RU" sz="2000" dirty="0" err="1"/>
              <a:t>pause</a:t>
            </a:r>
            <a:r>
              <a:rPr lang="uk-UA" altLang="ru-RU" sz="2000" dirty="0"/>
              <a:t>");</a:t>
            </a:r>
            <a:br>
              <a:rPr lang="uk-UA" altLang="ru-RU" sz="2000" dirty="0"/>
            </a:br>
            <a:r>
              <a:rPr lang="uk-UA" altLang="ru-RU" sz="2000" dirty="0"/>
              <a:t>}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703389" y="2286000"/>
            <a:ext cx="8785225" cy="406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000"/>
              <a:t>int var=5;         </a:t>
            </a:r>
            <a:r>
              <a:rPr lang="uk-UA" altLang="ru-RU" sz="2000">
                <a:solidFill>
                  <a:srgbClr val="006600"/>
                </a:solidFill>
              </a:rPr>
              <a:t>//оголошення та ініціалізація змінної</a:t>
            </a:r>
            <a:br>
              <a:rPr lang="uk-UA" altLang="ru-RU" sz="2000">
                <a:solidFill>
                  <a:srgbClr val="006600"/>
                </a:solidFill>
              </a:rPr>
            </a:br>
            <a:r>
              <a:rPr lang="uk-UA" altLang="ru-RU" sz="2000">
                <a:solidFill>
                  <a:srgbClr val="990000"/>
                </a:solidFill>
              </a:rPr>
              <a:t>int* const p1;</a:t>
            </a:r>
            <a:r>
              <a:rPr lang="uk-UA" altLang="ru-RU" sz="2000"/>
              <a:t>  </a:t>
            </a:r>
            <a:r>
              <a:rPr lang="uk-UA" altLang="ru-RU" sz="2000">
                <a:solidFill>
                  <a:srgbClr val="006600"/>
                </a:solidFill>
              </a:rPr>
              <a:t>//</a:t>
            </a:r>
            <a:r>
              <a:rPr lang="uk-UA" altLang="ru-RU" sz="2000">
                <a:solidFill>
                  <a:srgbClr val="990000"/>
                </a:solidFill>
              </a:rPr>
              <a:t>error C2734:</a:t>
            </a:r>
            <a:r>
              <a:rPr lang="uk-UA" altLang="ru-RU" sz="2000">
                <a:solidFill>
                  <a:srgbClr val="006600"/>
                </a:solidFill>
              </a:rPr>
              <a:t>'p2':const object must be initialized if not extern </a:t>
            </a:r>
            <a:br>
              <a:rPr lang="uk-UA" altLang="ru-RU" sz="2000">
                <a:solidFill>
                  <a:srgbClr val="006600"/>
                </a:solidFill>
              </a:rPr>
            </a:br>
            <a:r>
              <a:rPr lang="uk-UA" altLang="ru-RU" sz="2000">
                <a:solidFill>
                  <a:srgbClr val="006600"/>
                </a:solidFill>
              </a:rPr>
              <a:t>                        //Переклад:константний об’єкт має бути ініцілізований, </a:t>
            </a:r>
            <a:br>
              <a:rPr lang="uk-UA" altLang="ru-RU" sz="2000">
                <a:solidFill>
                  <a:srgbClr val="006600"/>
                </a:solidFill>
              </a:rPr>
            </a:br>
            <a:r>
              <a:rPr lang="uk-UA" altLang="ru-RU" sz="2000">
                <a:solidFill>
                  <a:srgbClr val="006600"/>
                </a:solidFill>
              </a:rPr>
              <a:t>                        //якщо його не оголосили extern </a:t>
            </a:r>
            <a:br>
              <a:rPr lang="uk-UA" altLang="ru-RU" sz="2000">
                <a:solidFill>
                  <a:srgbClr val="006600"/>
                </a:solidFill>
              </a:rPr>
            </a:br>
            <a:r>
              <a:rPr lang="uk-UA" altLang="ru-RU" sz="2000">
                <a:solidFill>
                  <a:srgbClr val="990000"/>
                </a:solidFill>
              </a:rPr>
              <a:t>p1=&amp;var;</a:t>
            </a:r>
            <a:r>
              <a:rPr lang="uk-UA" altLang="ru-RU" sz="2000"/>
              <a:t>         </a:t>
            </a:r>
            <a:r>
              <a:rPr lang="uk-UA" altLang="ru-RU" sz="2000">
                <a:solidFill>
                  <a:srgbClr val="006600"/>
                </a:solidFill>
              </a:rPr>
              <a:t>//</a:t>
            </a:r>
            <a:r>
              <a:rPr lang="uk-UA" altLang="ru-RU" sz="2000">
                <a:solidFill>
                  <a:srgbClr val="990000"/>
                </a:solidFill>
              </a:rPr>
              <a:t>error C3892</a:t>
            </a:r>
            <a:r>
              <a:rPr lang="uk-UA" altLang="ru-RU" sz="2000">
                <a:solidFill>
                  <a:srgbClr val="006600"/>
                </a:solidFill>
              </a:rPr>
              <a:t>:'p2':you cannot assign to a variable</a:t>
            </a:r>
            <a:br>
              <a:rPr lang="uk-UA" altLang="ru-RU" sz="2000">
                <a:solidFill>
                  <a:srgbClr val="006600"/>
                </a:solidFill>
              </a:rPr>
            </a:br>
            <a:r>
              <a:rPr lang="uk-UA" altLang="ru-RU" sz="2000">
                <a:solidFill>
                  <a:srgbClr val="006600"/>
                </a:solidFill>
              </a:rPr>
              <a:t>                         // that is const</a:t>
            </a:r>
            <a:br>
              <a:rPr lang="uk-UA" altLang="ru-RU" sz="2000">
                <a:solidFill>
                  <a:srgbClr val="006600"/>
                </a:solidFill>
              </a:rPr>
            </a:br>
            <a:r>
              <a:rPr lang="uk-UA" altLang="ru-RU" sz="2000">
                <a:solidFill>
                  <a:srgbClr val="006600"/>
                </a:solidFill>
              </a:rPr>
              <a:t>                        //Переклад: не можна присвоювати константній змінній</a:t>
            </a:r>
            <a:r>
              <a:rPr lang="uk-UA" altLang="ru-RU" sz="2000"/>
              <a:t/>
            </a:r>
            <a:br>
              <a:rPr lang="uk-UA" altLang="ru-RU" sz="2000"/>
            </a:br>
            <a:r>
              <a:rPr lang="uk-UA" altLang="ru-RU" sz="2000">
                <a:solidFill>
                  <a:srgbClr val="990000"/>
                </a:solidFill>
              </a:rPr>
              <a:t>const int* const p2;</a:t>
            </a:r>
            <a:r>
              <a:rPr lang="uk-UA" altLang="ru-RU" sz="2000"/>
              <a:t>  </a:t>
            </a:r>
            <a:r>
              <a:rPr lang="uk-UA" altLang="ru-RU" sz="2000">
                <a:solidFill>
                  <a:srgbClr val="006600"/>
                </a:solidFill>
              </a:rPr>
              <a:t>//</a:t>
            </a:r>
            <a:r>
              <a:rPr lang="uk-UA" altLang="ru-RU" sz="2000">
                <a:solidFill>
                  <a:srgbClr val="990000"/>
                </a:solidFill>
              </a:rPr>
              <a:t>error C2734</a:t>
            </a:r>
            <a:r>
              <a:rPr lang="uk-UA" altLang="ru-RU" sz="2000">
                <a:solidFill>
                  <a:srgbClr val="006600"/>
                </a:solidFill>
              </a:rPr>
              <a:t>:'p3':const object must be</a:t>
            </a:r>
            <a:br>
              <a:rPr lang="uk-UA" altLang="ru-RU" sz="2000">
                <a:solidFill>
                  <a:srgbClr val="006600"/>
                </a:solidFill>
              </a:rPr>
            </a:br>
            <a:r>
              <a:rPr lang="uk-UA" altLang="ru-RU" sz="2000">
                <a:solidFill>
                  <a:srgbClr val="006600"/>
                </a:solidFill>
              </a:rPr>
              <a:t>                                // initialized if not extern </a:t>
            </a:r>
            <a:br>
              <a:rPr lang="uk-UA" altLang="ru-RU" sz="2000">
                <a:solidFill>
                  <a:srgbClr val="006600"/>
                </a:solidFill>
              </a:rPr>
            </a:br>
            <a:r>
              <a:rPr lang="uk-UA" altLang="ru-RU" sz="2000">
                <a:solidFill>
                  <a:srgbClr val="990000"/>
                </a:solidFill>
              </a:rPr>
              <a:t>*p2=6;</a:t>
            </a:r>
            <a:r>
              <a:rPr lang="uk-UA" altLang="ru-RU" sz="2000"/>
              <a:t>                     </a:t>
            </a:r>
            <a:r>
              <a:rPr lang="uk-UA" altLang="ru-RU" sz="2000">
                <a:solidFill>
                  <a:srgbClr val="006600"/>
                </a:solidFill>
              </a:rPr>
              <a:t>//</a:t>
            </a:r>
            <a:r>
              <a:rPr lang="uk-UA" altLang="ru-RU" sz="2000">
                <a:solidFill>
                  <a:srgbClr val="990000"/>
                </a:solidFill>
              </a:rPr>
              <a:t>error C3892</a:t>
            </a:r>
            <a:r>
              <a:rPr lang="uk-UA" altLang="ru-RU" sz="2000">
                <a:solidFill>
                  <a:srgbClr val="006600"/>
                </a:solidFill>
              </a:rPr>
              <a:t>:'p3':you cannot assign to</a:t>
            </a:r>
            <a:r>
              <a:rPr lang="uk-UA" altLang="ru-RU" sz="2000"/>
              <a:t> </a:t>
            </a:r>
            <a:br>
              <a:rPr lang="uk-UA" altLang="ru-RU" sz="2000"/>
            </a:br>
            <a:r>
              <a:rPr lang="uk-UA" altLang="ru-RU" sz="2000"/>
              <a:t>                               </a:t>
            </a:r>
            <a:r>
              <a:rPr lang="uk-UA" altLang="ru-RU" sz="2000">
                <a:solidFill>
                  <a:srgbClr val="006600"/>
                </a:solidFill>
              </a:rPr>
              <a:t>//a variable that is const</a:t>
            </a:r>
            <a:br>
              <a:rPr lang="uk-UA" altLang="ru-RU" sz="2000">
                <a:solidFill>
                  <a:srgbClr val="006600"/>
                </a:solidFill>
              </a:rPr>
            </a:br>
            <a:r>
              <a:rPr lang="uk-UA" altLang="ru-RU" sz="2000">
                <a:solidFill>
                  <a:srgbClr val="990000"/>
                </a:solidFill>
              </a:rPr>
              <a:t>p2=&amp;var;</a:t>
            </a:r>
            <a:r>
              <a:rPr lang="uk-UA" altLang="ru-RU" sz="2000"/>
              <a:t>                </a:t>
            </a:r>
            <a:r>
              <a:rPr lang="uk-UA" altLang="ru-RU" sz="2000">
                <a:solidFill>
                  <a:srgbClr val="006600"/>
                </a:solidFill>
              </a:rPr>
              <a:t>//</a:t>
            </a:r>
            <a:r>
              <a:rPr lang="uk-UA" altLang="ru-RU" sz="2000">
                <a:solidFill>
                  <a:srgbClr val="990000"/>
                </a:solidFill>
              </a:rPr>
              <a:t>error C3892</a:t>
            </a:r>
            <a:r>
              <a:rPr lang="uk-UA" altLang="ru-RU" sz="2000">
                <a:solidFill>
                  <a:srgbClr val="006600"/>
                </a:solidFill>
              </a:rPr>
              <a:t>:'p3':you cannot assign to </a:t>
            </a:r>
            <a:br>
              <a:rPr lang="uk-UA" altLang="ru-RU" sz="2000">
                <a:solidFill>
                  <a:srgbClr val="006600"/>
                </a:solidFill>
              </a:rPr>
            </a:br>
            <a:r>
              <a:rPr lang="uk-UA" altLang="ru-RU" sz="2000">
                <a:solidFill>
                  <a:srgbClr val="006600"/>
                </a:solidFill>
              </a:rPr>
              <a:t>                              //a variable that is const</a:t>
            </a:r>
            <a:endParaRPr lang="ru-RU" altLang="ru-RU" sz="2000">
              <a:solidFill>
                <a:srgbClr val="006600"/>
              </a:solidFill>
            </a:endParaRPr>
          </a:p>
        </p:txBody>
      </p:sp>
      <p:grpSp>
        <p:nvGrpSpPr>
          <p:cNvPr id="177160" name="Group 8"/>
          <p:cNvGrpSpPr>
            <a:grpSpLocks/>
          </p:cNvGrpSpPr>
          <p:nvPr/>
        </p:nvGrpSpPr>
        <p:grpSpPr bwMode="auto">
          <a:xfrm>
            <a:off x="1703389" y="1125539"/>
            <a:ext cx="8497887" cy="771525"/>
            <a:chOff x="-92" y="3067"/>
            <a:chExt cx="5716" cy="486"/>
          </a:xfrm>
        </p:grpSpPr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340" y="3067"/>
              <a:ext cx="5284" cy="4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990000">
                  <a:alpha val="50000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uk-UA" altLang="ru-RU" sz="2200"/>
                <a:t>Операції, які компілятор кваліфікує як помилкові з генерацією повідомлень про синтаксичні помилки</a:t>
              </a:r>
            </a:p>
          </p:txBody>
        </p:sp>
        <p:graphicFrame>
          <p:nvGraphicFramePr>
            <p:cNvPr id="177162" name="Object 11"/>
            <p:cNvGraphicFramePr>
              <a:graphicFrameLocks noChangeAspect="1"/>
            </p:cNvGraphicFramePr>
            <p:nvPr/>
          </p:nvGraphicFramePr>
          <p:xfrm>
            <a:off x="-92" y="3067"/>
            <a:ext cx="42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77" name="Точечный рисунок" r:id="rId3" imgW="257007" imgH="276117" progId="Paint.Picture">
                    <p:embed/>
                  </p:oleObj>
                </mc:Choice>
                <mc:Fallback>
                  <p:oleObj name="Точечный рисунок" r:id="rId3" imgW="257007" imgH="276117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DFEFE"/>
                            </a:clrFrom>
                            <a:clrTo>
                              <a:srgbClr val="FD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2" y="3067"/>
                          <a:ext cx="42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3719513" y="2276476"/>
            <a:ext cx="3960812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400"/>
              <a:t>int* const p1=&amp;var;</a:t>
            </a:r>
            <a:br>
              <a:rPr lang="uk-UA" altLang="ru-RU" sz="2400"/>
            </a:br>
            <a:r>
              <a:rPr lang="uk-UA" altLang="ru-RU" sz="2400"/>
              <a:t>const int* const p2=&amp;var;</a:t>
            </a:r>
            <a:endParaRPr lang="ru-RU" altLang="ru-RU" sz="2400"/>
          </a:p>
          <a:p>
            <a:endParaRPr lang="ru-RU" altLang="ru-RU" sz="2400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3359150" y="1412875"/>
            <a:ext cx="525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Виправлений код має бути таким</a:t>
            </a:r>
            <a:endParaRPr lang="ru-RU" altLang="ru-RU" sz="2400" b="1"/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335360" y="3893296"/>
            <a:ext cx="1144927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altLang="ru-RU" sz="2400" dirty="0"/>
              <a:t>Операцію *p2=6 слід замінити присвоєнням  </a:t>
            </a:r>
            <a:r>
              <a:rPr lang="uk-UA" altLang="ru-RU" sz="2400" dirty="0" err="1"/>
              <a:t>var</a:t>
            </a:r>
            <a:r>
              <a:rPr lang="uk-UA" altLang="ru-RU" sz="2400" dirty="0"/>
              <a:t>=6, оскільки </a:t>
            </a:r>
            <a:r>
              <a:rPr lang="uk-UA" altLang="ru-RU" sz="2400" b="1" dirty="0"/>
              <a:t>доступ до константних даних через константний покажчик неможливий.</a:t>
            </a:r>
            <a:endParaRPr lang="ru-RU" altLang="ru-RU" sz="2400" b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335360" y="1043971"/>
            <a:ext cx="11449272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 Мова С++ допускає застосування посилання не тільки на змінні, але й на константи. </a:t>
            </a:r>
          </a:p>
          <a:p>
            <a:pPr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 У цьому випадку посилання є константним покажчиком, який </a:t>
            </a:r>
            <a:r>
              <a:rPr lang="uk-UA" altLang="ru-RU" sz="2400" dirty="0" err="1"/>
              <a:t>розименовується</a:t>
            </a:r>
            <a:r>
              <a:rPr lang="uk-UA" altLang="ru-RU" sz="2400" dirty="0"/>
              <a:t> при кожному використанні. </a:t>
            </a:r>
          </a:p>
        </p:txBody>
      </p: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2495551" y="3284538"/>
            <a:ext cx="7199313" cy="819150"/>
            <a:chOff x="2415" y="1290"/>
            <a:chExt cx="2608" cy="380"/>
          </a:xfrm>
        </p:grpSpPr>
        <p:pic>
          <p:nvPicPr>
            <p:cNvPr id="180233" name="Скругленный прямоугольник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" y="1290"/>
              <a:ext cx="260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2444" y="1316"/>
              <a:ext cx="25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>
                  <a:solidFill>
                    <a:srgbClr val="0000CC"/>
                  </a:solidFill>
                </a:rPr>
                <a:t>const &lt;тип&amp;&gt; &lt;ідентифікатор&gt;=значення;</a:t>
              </a:r>
            </a:p>
          </p:txBody>
        </p:sp>
      </p:grp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35360" y="4292601"/>
            <a:ext cx="11593288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altLang="ru-RU" sz="2400" dirty="0"/>
              <a:t>Якщо функції передається посилання на константний об’єкт, то параметр оголошують як </a:t>
            </a:r>
          </a:p>
          <a:p>
            <a:pPr algn="ctr"/>
            <a:r>
              <a:rPr lang="uk-UA" altLang="ru-RU" sz="2400" b="1" dirty="0" err="1">
                <a:solidFill>
                  <a:srgbClr val="0000CC"/>
                </a:solidFill>
              </a:rPr>
              <a:t>const</a:t>
            </a:r>
            <a:r>
              <a:rPr lang="uk-UA" altLang="ru-RU" sz="2400" b="1" dirty="0">
                <a:solidFill>
                  <a:srgbClr val="0000CC"/>
                </a:solidFill>
              </a:rPr>
              <a:t> &lt;тип&amp;&gt; &lt;ідентифікатор&gt;.</a:t>
            </a:r>
            <a:endParaRPr lang="ru-RU" altLang="ru-RU" sz="2400" b="1" dirty="0">
              <a:solidFill>
                <a:srgbClr val="0000CC"/>
              </a:solidFill>
            </a:endParaRP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1524000" y="2781300"/>
            <a:ext cx="896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Синтаксис оголошення посилання на константний об’єкт:</a:t>
            </a:r>
            <a:endParaRPr lang="ru-RU" altLang="ru-RU" sz="2400" b="1"/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1774826" y="1989138"/>
            <a:ext cx="889317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400" b="1" dirty="0" err="1">
                <a:solidFill>
                  <a:srgbClr val="0000CC"/>
                </a:solidFill>
              </a:rPr>
              <a:t>const</a:t>
            </a:r>
            <a:r>
              <a:rPr lang="uk-UA" altLang="ru-RU" sz="2400" dirty="0">
                <a:solidFill>
                  <a:srgbClr val="0000CC"/>
                </a:solidFill>
              </a:rPr>
              <a:t> </a:t>
            </a:r>
            <a:r>
              <a:rPr lang="uk-UA" altLang="ru-RU" sz="2400" dirty="0" err="1"/>
              <a:t>double</a:t>
            </a:r>
            <a:r>
              <a:rPr lang="uk-UA" altLang="ru-RU" sz="2400" dirty="0"/>
              <a:t>&amp; </a:t>
            </a:r>
            <a:r>
              <a:rPr lang="uk-UA" altLang="ru-RU" sz="2400" dirty="0" err="1"/>
              <a:t>refcd</a:t>
            </a:r>
            <a:r>
              <a:rPr lang="uk-UA" altLang="ru-RU" sz="2400" dirty="0"/>
              <a:t>=1; </a:t>
            </a:r>
            <a:r>
              <a:rPr lang="uk-UA" altLang="ru-RU" sz="2400" dirty="0">
                <a:solidFill>
                  <a:srgbClr val="006600"/>
                </a:solidFill>
              </a:rPr>
              <a:t>//посилання на константу типу </a:t>
            </a:r>
            <a:r>
              <a:rPr lang="uk-UA" altLang="ru-RU" sz="2400" dirty="0" err="1">
                <a:solidFill>
                  <a:srgbClr val="006600"/>
                </a:solidFill>
              </a:rPr>
              <a:t>double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 err="1">
                <a:solidFill>
                  <a:srgbClr val="FF0000"/>
                </a:solidFill>
              </a:rPr>
              <a:t>double</a:t>
            </a:r>
            <a:r>
              <a:rPr lang="uk-UA" altLang="ru-RU" sz="2400" dirty="0">
                <a:solidFill>
                  <a:srgbClr val="FF0000"/>
                </a:solidFill>
              </a:rPr>
              <a:t>&amp; cd=1;          </a:t>
            </a:r>
            <a:r>
              <a:rPr lang="uk-UA" altLang="ru-RU" sz="2400" dirty="0">
                <a:solidFill>
                  <a:srgbClr val="006600"/>
                </a:solidFill>
              </a:rPr>
              <a:t>//помилка: немає </a:t>
            </a:r>
            <a:r>
              <a:rPr lang="uk-UA" altLang="ru-RU" sz="2400" dirty="0" err="1">
                <a:solidFill>
                  <a:srgbClr val="006600"/>
                </a:solidFill>
              </a:rPr>
              <a:t>const</a:t>
            </a:r>
            <a:r>
              <a:rPr lang="uk-UA" altLang="ru-RU" sz="2400" dirty="0">
                <a:solidFill>
                  <a:srgbClr val="006600"/>
                </a:solidFill>
              </a:rPr>
              <a:t> в оголошенні</a:t>
            </a:r>
            <a:endParaRPr lang="ru-RU" altLang="ru-RU" sz="2400" dirty="0">
              <a:solidFill>
                <a:srgbClr val="006600"/>
              </a:solidFill>
            </a:endParaRP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753540" y="863555"/>
            <a:ext cx="8569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uk-UA" altLang="ru-RU" sz="2400" b="1" dirty="0"/>
              <a:t>Демонстрація  оголошення константного посилання та його інтерпретація через покажчик</a:t>
            </a:r>
            <a:endParaRPr lang="ru-RU" altLang="ru-RU" sz="2400" b="1" dirty="0"/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2208214" y="4005263"/>
            <a:ext cx="7705725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/>
              <a:t>double *refcd;     </a:t>
            </a:r>
            <a:r>
              <a:rPr lang="uk-UA" altLang="ru-RU" sz="2400">
                <a:solidFill>
                  <a:srgbClr val="006600"/>
                </a:solidFill>
              </a:rPr>
              <a:t>//покажчик на тип double</a:t>
            </a:r>
            <a:br>
              <a:rPr lang="uk-UA" altLang="ru-RU" sz="2400">
                <a:solidFill>
                  <a:srgbClr val="006600"/>
                </a:solidFill>
              </a:rPr>
            </a:br>
            <a:r>
              <a:rPr lang="uk-UA" altLang="ru-RU" sz="2400"/>
              <a:t>double temp;       </a:t>
            </a:r>
            <a:r>
              <a:rPr lang="uk-UA" altLang="ru-RU" sz="2400">
                <a:solidFill>
                  <a:srgbClr val="006600"/>
                </a:solidFill>
              </a:rPr>
              <a:t>//тимчасова змінна типу double</a:t>
            </a:r>
            <a:br>
              <a:rPr lang="uk-UA" altLang="ru-RU" sz="2400">
                <a:solidFill>
                  <a:srgbClr val="006600"/>
                </a:solidFill>
              </a:rPr>
            </a:br>
            <a:r>
              <a:rPr lang="uk-UA" altLang="ru-RU" sz="2400"/>
              <a:t>temp = (double)1;  </a:t>
            </a:r>
            <a:r>
              <a:rPr lang="uk-UA" altLang="ru-RU" sz="2400">
                <a:solidFill>
                  <a:srgbClr val="006600"/>
                </a:solidFill>
              </a:rPr>
              <a:t>//надати змінній temp значення 1</a:t>
            </a:r>
            <a:br>
              <a:rPr lang="uk-UA" altLang="ru-RU" sz="2400">
                <a:solidFill>
                  <a:srgbClr val="006600"/>
                </a:solidFill>
              </a:rPr>
            </a:br>
            <a:r>
              <a:rPr lang="uk-UA" altLang="ru-RU" sz="2400"/>
              <a:t>refcd=&amp;temp;       </a:t>
            </a:r>
            <a:r>
              <a:rPr lang="uk-UA" altLang="ru-RU" sz="2400">
                <a:solidFill>
                  <a:srgbClr val="006600"/>
                </a:solidFill>
              </a:rPr>
              <a:t>//визначити адресу змінної temp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2038108" y="2997201"/>
            <a:ext cx="82904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uk-UA" altLang="ru-RU" sz="2400" b="1"/>
              <a:t>Інтерпретація оголошення та iнiцiалiзацiї посилання </a:t>
            </a:r>
          </a:p>
          <a:p>
            <a:pPr algn="ctr"/>
            <a:r>
              <a:rPr lang="uk-UA" altLang="ru-RU" sz="2400" b="1"/>
              <a:t>на константу через покажчик та тимчасову змінну:</a:t>
            </a:r>
            <a:endParaRPr lang="ru-RU" altLang="ru-RU" sz="2400" b="1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0" y="1"/>
            <a:ext cx="12192000" cy="692696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200" b="1" dirty="0" smtClean="0">
                <a:solidFill>
                  <a:schemeClr val="bg1"/>
                </a:solidFill>
              </a:rPr>
              <a:t> Застосування специфікатора </a:t>
            </a:r>
            <a:r>
              <a:rPr lang="uk-UA" altLang="ru-RU" sz="3200" b="1" dirty="0" err="1" smtClean="0">
                <a:solidFill>
                  <a:schemeClr val="bg1"/>
                </a:solidFill>
              </a:rPr>
              <a:t>const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 з покажчиками та посиланнями 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161637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Функції, що повертають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покажчики та </a:t>
            </a:r>
            <a:r>
              <a:rPr lang="uk-UA" altLang="ru-RU" sz="3200" b="1" dirty="0">
                <a:solidFill>
                  <a:schemeClr val="bg1"/>
                </a:solidFill>
              </a:rPr>
              <a:t>посилання</a:t>
            </a:r>
            <a:r>
              <a:rPr lang="ru-RU" altLang="ru-RU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407368" y="1052736"/>
            <a:ext cx="11377264" cy="4462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Посилання та покажчики можна не тільки передавати функції як аргументи під час її виклику. </a:t>
            </a:r>
            <a:endParaRPr lang="en-US" altLang="ru-RU" sz="2400" dirty="0"/>
          </a:p>
          <a:p>
            <a:pPr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Натомість функція може повертати як посилання на будь-який об’єкт, так  і покажчик на певний тип. </a:t>
            </a:r>
            <a:endParaRPr lang="en-US" altLang="ru-RU" sz="2400" dirty="0"/>
          </a:p>
          <a:p>
            <a:pPr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Під час виклику функції, котра повертає значення в точку виклику,  її ім’я може інтерпретуватись як ім’я деякої змінної величини.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А отже, функцію, що повертає значення, можна викликати у виразах, зокрема використовувати в правій частині операції присвоєння.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</a:t>
            </a:r>
            <a:r>
              <a:rPr lang="uk-UA" altLang="ru-RU" sz="2400" dirty="0">
                <a:solidFill>
                  <a:srgbClr val="000099"/>
                </a:solidFill>
              </a:rPr>
              <a:t>Повернення функцією посилання на об’єкт дозволяє використовувати її виклик як лівий операнд операції присвоєння, тобто функції можна присвоювати значення</a:t>
            </a:r>
            <a:r>
              <a:rPr lang="ru-RU" altLang="ru-RU" sz="2400" dirty="0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155950" y="1448569"/>
            <a:ext cx="5498828" cy="2520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50000"/>
                <a:lumOff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/>
              <a:t>Побудувати таблицю степенів числа 2. </a:t>
            </a:r>
          </a:p>
          <a:p>
            <a:pPr algn="ctr"/>
            <a:r>
              <a:rPr lang="uk-UA" altLang="ru-RU" sz="2400"/>
              <a:t>Піднесення числа до степеня здійснити операцією зсуву бітів ліворуч в числі 1.</a:t>
            </a:r>
            <a:r>
              <a:rPr lang="ru-RU" altLang="ru-RU" sz="2400"/>
              <a:t> </a:t>
            </a:r>
            <a:endParaRPr lang="uk-UA" altLang="ru-RU" sz="24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83" y="1642839"/>
            <a:ext cx="2065961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75112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589589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5114" name="Group 10"/>
          <p:cNvGrpSpPr>
            <a:grpSpLocks/>
          </p:cNvGrpSpPr>
          <p:nvPr/>
        </p:nvGrpSpPr>
        <p:grpSpPr bwMode="auto">
          <a:xfrm>
            <a:off x="4872038" y="5734050"/>
            <a:ext cx="2444750" cy="571500"/>
            <a:chOff x="4513" y="2659"/>
            <a:chExt cx="1247" cy="360"/>
          </a:xfrm>
        </p:grpSpPr>
        <p:graphicFrame>
          <p:nvGraphicFramePr>
            <p:cNvPr id="175115" name="Object 11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32" name="Точечный рисунок" r:id="rId5" imgW="600159" imgH="571731" progId="Paint.Picture">
                    <p:embed/>
                  </p:oleObj>
                </mc:Choice>
                <mc:Fallback>
                  <p:oleObj name="Точечный рисунок" r:id="rId5" imgW="600159" imgH="571731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16" name="Text Box 12"/>
            <p:cNvSpPr txBox="1">
              <a:spLocks noChangeArrowheads="1"/>
            </p:cNvSpPr>
            <p:nvPr/>
          </p:nvSpPr>
          <p:spPr bwMode="auto">
            <a:xfrm>
              <a:off x="4641" y="2750"/>
              <a:ext cx="8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7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7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_7cpp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-85935" y="0"/>
            <a:ext cx="12360696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Функції, що повертають покажчики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та </a:t>
            </a:r>
            <a:r>
              <a:rPr lang="uk-UA" altLang="ru-RU" sz="3200" b="1" dirty="0">
                <a:solidFill>
                  <a:schemeClr val="bg1"/>
                </a:solidFill>
              </a:rPr>
              <a:t>посилання</a:t>
            </a:r>
            <a:r>
              <a:rPr lang="ru-RU" altLang="ru-RU" sz="3200" b="1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983432" y="2459039"/>
            <a:ext cx="10729192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dirty="0" err="1"/>
              <a:t>char</a:t>
            </a:r>
            <a:r>
              <a:rPr lang="uk-UA" altLang="ru-RU" sz="2400" dirty="0"/>
              <a:t>* </a:t>
            </a:r>
            <a:r>
              <a:rPr lang="uk-UA" altLang="ru-RU" sz="2400" dirty="0" err="1"/>
              <a:t>cptr</a:t>
            </a:r>
            <a:r>
              <a:rPr lang="uk-UA" altLang="ru-RU" sz="2400" dirty="0"/>
              <a:t>;            </a:t>
            </a:r>
            <a:r>
              <a:rPr lang="uk-UA" altLang="ru-RU" sz="2400" dirty="0" smtClean="0"/>
              <a:t>         </a:t>
            </a:r>
            <a:r>
              <a:rPr lang="uk-UA" altLang="ru-RU" sz="2400" dirty="0">
                <a:solidFill>
                  <a:srgbClr val="009900"/>
                </a:solidFill>
              </a:rPr>
              <a:t>//покажчик на символьну змінну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 err="1"/>
              <a:t>int</a:t>
            </a:r>
            <a:r>
              <a:rPr lang="uk-UA" altLang="ru-RU" sz="2400" dirty="0"/>
              <a:t>* </a:t>
            </a:r>
            <a:r>
              <a:rPr lang="uk-UA" altLang="ru-RU" sz="2400" dirty="0" err="1"/>
              <a:t>iptr</a:t>
            </a:r>
            <a:r>
              <a:rPr lang="uk-UA" altLang="ru-RU" sz="2400" dirty="0"/>
              <a:t>;            </a:t>
            </a:r>
            <a:r>
              <a:rPr lang="uk-UA" altLang="ru-RU" sz="2400" dirty="0" smtClean="0"/>
              <a:t>             </a:t>
            </a:r>
            <a:r>
              <a:rPr lang="uk-UA" altLang="ru-RU" sz="2400" dirty="0">
                <a:solidFill>
                  <a:srgbClr val="006600"/>
                </a:solidFill>
              </a:rPr>
              <a:t>//покажчик на цілочислову змінну</a:t>
            </a:r>
            <a:r>
              <a:rPr lang="uk-UA" altLang="ru-RU" sz="2400" dirty="0">
                <a:solidFill>
                  <a:srgbClr val="009900"/>
                </a:solidFill>
              </a:rPr>
              <a:t/>
            </a:r>
            <a:br>
              <a:rPr lang="uk-UA" altLang="ru-RU" sz="2400" dirty="0">
                <a:solidFill>
                  <a:srgbClr val="009900"/>
                </a:solidFill>
              </a:rPr>
            </a:br>
            <a:r>
              <a:rPr lang="uk-UA" altLang="ru-RU" sz="2400" dirty="0" err="1"/>
              <a:t>float</a:t>
            </a:r>
            <a:r>
              <a:rPr lang="uk-UA" altLang="ru-RU" sz="2400" dirty="0"/>
              <a:t>* </a:t>
            </a:r>
            <a:r>
              <a:rPr lang="uk-UA" altLang="ru-RU" sz="2400" dirty="0" err="1"/>
              <a:t>fptr</a:t>
            </a:r>
            <a:r>
              <a:rPr lang="uk-UA" altLang="ru-RU" sz="2400" dirty="0"/>
              <a:t>;         </a:t>
            </a:r>
            <a:r>
              <a:rPr lang="uk-UA" altLang="ru-RU" sz="2400" dirty="0" smtClean="0"/>
              <a:t>             </a:t>
            </a:r>
            <a:r>
              <a:rPr lang="uk-UA" altLang="ru-RU" sz="2400" dirty="0">
                <a:solidFill>
                  <a:srgbClr val="006600"/>
                </a:solidFill>
              </a:rPr>
              <a:t>//покажчик на змінну дійсного типу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/>
              <a:t>FILE* </a:t>
            </a:r>
            <a:r>
              <a:rPr lang="uk-UA" altLang="ru-RU" sz="2400" dirty="0" err="1"/>
              <a:t>in</a:t>
            </a:r>
            <a:r>
              <a:rPr lang="uk-UA" altLang="ru-RU" sz="2400" dirty="0"/>
              <a:t>;   </a:t>
            </a:r>
            <a:r>
              <a:rPr lang="uk-UA" altLang="ru-RU" sz="2400" dirty="0" smtClean="0"/>
              <a:t>                    </a:t>
            </a:r>
            <a:r>
              <a:rPr lang="uk-UA" altLang="ru-RU" sz="2400" dirty="0" smtClean="0">
                <a:solidFill>
                  <a:srgbClr val="006600"/>
                </a:solidFill>
              </a:rPr>
              <a:t>//</a:t>
            </a:r>
            <a:r>
              <a:rPr lang="uk-UA" altLang="ru-RU" sz="2400" dirty="0">
                <a:solidFill>
                  <a:srgbClr val="006600"/>
                </a:solidFill>
              </a:rPr>
              <a:t>покажчик на структуровану змінну типу FILE</a:t>
            </a:r>
            <a:br>
              <a:rPr lang="uk-UA" altLang="ru-RU" sz="2400" dirty="0">
                <a:solidFill>
                  <a:srgbClr val="006600"/>
                </a:solidFill>
              </a:rPr>
            </a:br>
            <a:r>
              <a:rPr lang="uk-UA" altLang="ru-RU" sz="2400" dirty="0" err="1"/>
              <a:t>short</a:t>
            </a:r>
            <a:r>
              <a:rPr lang="uk-UA" altLang="ru-RU" sz="2400" dirty="0"/>
              <a:t>* ptr1,*ptr2,*ptr3; </a:t>
            </a:r>
            <a:r>
              <a:rPr lang="uk-UA" altLang="ru-RU" sz="2400" dirty="0">
                <a:solidFill>
                  <a:srgbClr val="006600"/>
                </a:solidFill>
              </a:rPr>
              <a:t>//серія покажчиків на тип </a:t>
            </a:r>
            <a:r>
              <a:rPr lang="uk-UA" altLang="ru-RU" sz="2400" dirty="0" err="1">
                <a:solidFill>
                  <a:srgbClr val="006600"/>
                </a:solidFill>
              </a:rPr>
              <a:t>short</a:t>
            </a:r>
            <a:endParaRPr lang="uk-UA" altLang="ru-RU" sz="2400" dirty="0">
              <a:solidFill>
                <a:srgbClr val="0066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74" y="1068830"/>
            <a:ext cx="1917276" cy="746881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00356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5301208"/>
            <a:ext cx="1222375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5591176" y="1195389"/>
            <a:ext cx="201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Приклад 5.1</a:t>
            </a:r>
            <a:endParaRPr lang="ru-RU" altLang="ru-RU" sz="2400" b="1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0" y="27516"/>
            <a:ext cx="12192000" cy="68474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2352" bIns="38088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Оголошення та ініціалізація змінних посилальних типів 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0" y="161637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Функції, що повертають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покажчики та </a:t>
            </a:r>
            <a:r>
              <a:rPr lang="uk-UA" altLang="ru-RU" sz="3200" b="1" dirty="0">
                <a:solidFill>
                  <a:schemeClr val="bg1"/>
                </a:solidFill>
              </a:rPr>
              <a:t>посилання</a:t>
            </a:r>
            <a:r>
              <a:rPr lang="ru-RU" altLang="ru-RU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1547193" y="825191"/>
            <a:ext cx="8424863" cy="5324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000" dirty="0"/>
              <a:t>//ex5_7.cpp. Таблиці степенів числа 2 та довжин введених рядків</a:t>
            </a:r>
            <a:br>
              <a:rPr lang="uk-UA" altLang="ru-RU" sz="2000" dirty="0"/>
            </a:br>
            <a:r>
              <a:rPr lang="uk-UA" altLang="ru-RU" sz="2000" dirty="0"/>
              <a:t>#</a:t>
            </a:r>
            <a:r>
              <a:rPr lang="uk-UA" altLang="ru-RU" sz="2000" dirty="0" err="1"/>
              <a:t>include</a:t>
            </a:r>
            <a:r>
              <a:rPr lang="uk-UA" altLang="ru-RU" sz="2000" dirty="0"/>
              <a:t>&lt;</a:t>
            </a:r>
            <a:r>
              <a:rPr lang="uk-UA" altLang="ru-RU" sz="2000" dirty="0" err="1"/>
              <a:t>iostream</a:t>
            </a:r>
            <a:r>
              <a:rPr lang="uk-UA" altLang="ru-RU" sz="2000" dirty="0"/>
              <a:t>&gt;</a:t>
            </a:r>
            <a:br>
              <a:rPr lang="uk-UA" altLang="ru-RU" sz="2000" dirty="0"/>
            </a:br>
            <a:r>
              <a:rPr lang="uk-UA" altLang="ru-RU" sz="2000" dirty="0"/>
              <a:t>#</a:t>
            </a:r>
            <a:r>
              <a:rPr lang="uk-UA" altLang="ru-RU" sz="2000" dirty="0" err="1"/>
              <a:t>include</a:t>
            </a:r>
            <a:r>
              <a:rPr lang="uk-UA" altLang="ru-RU" sz="2000" dirty="0"/>
              <a:t>&lt;</a:t>
            </a:r>
            <a:r>
              <a:rPr lang="uk-UA" altLang="ru-RU" sz="2000" dirty="0" err="1"/>
              <a:t>string.h</a:t>
            </a:r>
            <a:r>
              <a:rPr lang="uk-UA" altLang="ru-RU" sz="2000" dirty="0"/>
              <a:t>&gt;</a:t>
            </a:r>
            <a:br>
              <a:rPr lang="uk-UA" altLang="ru-RU" sz="2000" dirty="0"/>
            </a:br>
            <a:r>
              <a:rPr lang="uk-UA" altLang="ru-RU" sz="2000" dirty="0" err="1"/>
              <a:t>using</a:t>
            </a:r>
            <a:r>
              <a:rPr lang="uk-UA" altLang="ru-RU" sz="2000" dirty="0"/>
              <a:t> </a:t>
            </a:r>
            <a:r>
              <a:rPr lang="uk-UA" altLang="ru-RU" sz="2000" dirty="0" err="1"/>
              <a:t>namespace</a:t>
            </a:r>
            <a:r>
              <a:rPr lang="uk-UA" altLang="ru-RU" sz="2000" dirty="0"/>
              <a:t> </a:t>
            </a:r>
            <a:r>
              <a:rPr lang="uk-UA" altLang="ru-RU" sz="2000" dirty="0" err="1"/>
              <a:t>std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 err="1"/>
              <a:t>char</a:t>
            </a:r>
            <a:r>
              <a:rPr lang="uk-UA" altLang="ru-RU" sz="2000" dirty="0"/>
              <a:t> s[100];                      //рядок символів</a:t>
            </a:r>
            <a:br>
              <a:rPr lang="uk-UA" altLang="ru-RU" sz="2000" dirty="0"/>
            </a:br>
            <a:r>
              <a:rPr lang="uk-UA" altLang="ru-RU" sz="2000" dirty="0" err="1"/>
              <a:t>const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int</a:t>
            </a:r>
            <a:r>
              <a:rPr lang="uk-UA" altLang="ru-RU" sz="2000" dirty="0"/>
              <a:t> n=10;     //кількість циклів зсуву бітів</a:t>
            </a:r>
            <a:br>
              <a:rPr lang="uk-UA" altLang="ru-RU" sz="2000" dirty="0"/>
            </a:br>
            <a:r>
              <a:rPr lang="uk-UA" altLang="ru-RU" sz="2000" dirty="0" err="1"/>
              <a:t>int</a:t>
            </a:r>
            <a:r>
              <a:rPr lang="uk-UA" altLang="ru-RU" sz="2000" dirty="0"/>
              <a:t> х, </a:t>
            </a:r>
            <a:r>
              <a:rPr lang="uk-UA" altLang="ru-RU" sz="2000" dirty="0" err="1"/>
              <a:t>len</a:t>
            </a:r>
            <a:r>
              <a:rPr lang="uk-UA" altLang="ru-RU" sz="2000" dirty="0"/>
              <a:t>;       //посилання, що повертає функція  </a:t>
            </a:r>
            <a:br>
              <a:rPr lang="uk-UA" altLang="ru-RU" sz="2000" dirty="0"/>
            </a:br>
            <a:r>
              <a:rPr lang="uk-UA" altLang="ru-RU" sz="2000" dirty="0"/>
              <a:t>//========= визначення довжини рядка =============</a:t>
            </a:r>
            <a:br>
              <a:rPr lang="uk-UA" altLang="ru-RU" sz="2000" dirty="0"/>
            </a:br>
            <a:r>
              <a:rPr lang="uk-UA" altLang="ru-RU" sz="2000" dirty="0" err="1"/>
              <a:t>int</a:t>
            </a:r>
            <a:r>
              <a:rPr lang="uk-UA" altLang="ru-RU" sz="2000" dirty="0"/>
              <a:t>&amp; </a:t>
            </a:r>
            <a:r>
              <a:rPr lang="uk-UA" altLang="ru-RU" sz="2000" dirty="0" err="1"/>
              <a:t>value</a:t>
            </a:r>
            <a:r>
              <a:rPr lang="uk-UA" altLang="ru-RU" sz="2000" dirty="0"/>
              <a:t>(</a:t>
            </a:r>
            <a:r>
              <a:rPr lang="uk-UA" altLang="ru-RU" sz="2000" dirty="0" err="1"/>
              <a:t>char</a:t>
            </a:r>
            <a:r>
              <a:rPr lang="uk-UA" altLang="ru-RU" sz="2000" dirty="0"/>
              <a:t>* p</a:t>
            </a:r>
            <a:r>
              <a:rPr lang="uk-UA" altLang="ru-RU" sz="2000" dirty="0" smtClean="0"/>
              <a:t>)</a:t>
            </a:r>
          </a:p>
          <a:p>
            <a:r>
              <a:rPr lang="uk-UA" altLang="ru-RU" sz="2000" dirty="0" smtClean="0"/>
              <a:t>{       </a:t>
            </a:r>
            <a:r>
              <a:rPr lang="uk-UA" altLang="ru-RU" sz="2000" dirty="0"/>
              <a:t>//р – покажчик на рядок 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return</a:t>
            </a:r>
            <a:r>
              <a:rPr lang="uk-UA" altLang="ru-RU" sz="2000" dirty="0"/>
              <a:t> </a:t>
            </a:r>
            <a:r>
              <a:rPr lang="uk-UA" altLang="ru-RU" sz="2000" dirty="0" err="1"/>
              <a:t>len</a:t>
            </a:r>
            <a:r>
              <a:rPr lang="uk-UA" altLang="ru-RU" sz="2000" dirty="0"/>
              <a:t>;                     //довжина рядка</a:t>
            </a:r>
            <a:br>
              <a:rPr lang="uk-UA" altLang="ru-RU" sz="2000" dirty="0"/>
            </a:br>
            <a:r>
              <a:rPr lang="uk-UA" altLang="ru-RU" sz="2000" dirty="0"/>
              <a:t>}</a:t>
            </a:r>
            <a:br>
              <a:rPr lang="uk-UA" altLang="ru-RU" sz="2000" dirty="0"/>
            </a:br>
            <a:r>
              <a:rPr lang="uk-UA" altLang="ru-RU" sz="2000" dirty="0"/>
              <a:t>//======== доступ до елемента масиву ============= </a:t>
            </a:r>
            <a:br>
              <a:rPr lang="uk-UA" altLang="ru-RU" sz="2000" dirty="0"/>
            </a:br>
            <a:r>
              <a:rPr lang="uk-UA" altLang="ru-RU" sz="2000" dirty="0" err="1"/>
              <a:t>int</a:t>
            </a:r>
            <a:r>
              <a:rPr lang="uk-UA" altLang="ru-RU" sz="2000" dirty="0"/>
              <a:t>&amp; </a:t>
            </a:r>
            <a:r>
              <a:rPr lang="uk-UA" altLang="ru-RU" sz="2000" dirty="0" err="1"/>
              <a:t>setx</a:t>
            </a:r>
            <a:r>
              <a:rPr lang="uk-UA" altLang="ru-RU" sz="2000" dirty="0"/>
              <a:t> (</a:t>
            </a:r>
            <a:r>
              <a:rPr lang="uk-UA" altLang="ru-RU" sz="2000" dirty="0" err="1"/>
              <a:t>int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index</a:t>
            </a:r>
            <a:r>
              <a:rPr lang="uk-UA" altLang="ru-RU" sz="2000" dirty="0"/>
              <a:t>)</a:t>
            </a:r>
            <a:br>
              <a:rPr lang="uk-UA" altLang="ru-RU" sz="2000" dirty="0"/>
            </a:br>
            <a:r>
              <a:rPr lang="uk-UA" altLang="ru-RU" sz="2000" dirty="0"/>
              <a:t>{      //</a:t>
            </a:r>
            <a:r>
              <a:rPr lang="uk-UA" altLang="ru-RU" sz="2000" dirty="0" err="1"/>
              <a:t>index</a:t>
            </a:r>
            <a:r>
              <a:rPr lang="uk-UA" altLang="ru-RU" sz="2000" dirty="0"/>
              <a:t> -  індекс елемента таблиці степенів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return</a:t>
            </a:r>
            <a:r>
              <a:rPr lang="uk-UA" altLang="ru-RU" sz="2000" dirty="0"/>
              <a:t> х;                     //елемент таблиці</a:t>
            </a:r>
            <a:br>
              <a:rPr lang="uk-UA" altLang="ru-RU" sz="2000" dirty="0"/>
            </a:br>
            <a:r>
              <a:rPr lang="uk-UA" altLang="ru-RU" sz="2000" dirty="0"/>
              <a:t>}</a:t>
            </a:r>
          </a:p>
        </p:txBody>
      </p:sp>
      <p:pic>
        <p:nvPicPr>
          <p:cNvPr id="134148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5" y="5904426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150" name="Group 6"/>
          <p:cNvGrpSpPr>
            <a:grpSpLocks/>
          </p:cNvGrpSpPr>
          <p:nvPr/>
        </p:nvGrpSpPr>
        <p:grpSpPr bwMode="auto">
          <a:xfrm>
            <a:off x="8223250" y="5904426"/>
            <a:ext cx="2444750" cy="571500"/>
            <a:chOff x="4513" y="2659"/>
            <a:chExt cx="1247" cy="360"/>
          </a:xfrm>
        </p:grpSpPr>
        <p:graphicFrame>
          <p:nvGraphicFramePr>
            <p:cNvPr id="134151" name="Object 7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68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2" name="Text Box 8"/>
            <p:cNvSpPr txBox="1">
              <a:spLocks noChangeArrowheads="1"/>
            </p:cNvSpPr>
            <p:nvPr/>
          </p:nvSpPr>
          <p:spPr bwMode="auto">
            <a:xfrm>
              <a:off x="4641" y="2750"/>
              <a:ext cx="8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6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6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_7cpp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0" y="161637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Функції, що повертають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покажчики та </a:t>
            </a:r>
            <a:r>
              <a:rPr lang="uk-UA" altLang="ru-RU" sz="3200" b="1" dirty="0">
                <a:solidFill>
                  <a:schemeClr val="bg1"/>
                </a:solidFill>
              </a:rPr>
              <a:t>посилання</a:t>
            </a:r>
            <a:r>
              <a:rPr lang="ru-RU" altLang="ru-RU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2193424" y="758965"/>
            <a:ext cx="8029575" cy="5632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000" dirty="0"/>
              <a:t>//=========== головна функція ==================== </a:t>
            </a:r>
            <a:br>
              <a:rPr lang="uk-UA" altLang="ru-RU" sz="2000" dirty="0"/>
            </a:br>
            <a:r>
              <a:rPr lang="uk-UA" altLang="ru-RU" sz="2000" dirty="0" err="1"/>
              <a:t>int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main</a:t>
            </a:r>
            <a:r>
              <a:rPr lang="uk-UA" altLang="ru-RU" sz="2000" dirty="0" smtClean="0"/>
              <a:t>()</a:t>
            </a:r>
          </a:p>
          <a:p>
            <a:r>
              <a:rPr lang="uk-UA" altLang="ru-RU" sz="2000" dirty="0" smtClean="0"/>
              <a:t>{</a:t>
            </a:r>
            <a:r>
              <a:rPr lang="uk-UA" altLang="ru-RU" sz="2000" dirty="0"/>
              <a:t/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</a:t>
            </a:r>
            <a:r>
              <a:rPr lang="uk-UA" altLang="ru-RU" sz="2000" dirty="0" err="1"/>
              <a:t>define</a:t>
            </a:r>
            <a:r>
              <a:rPr lang="uk-UA" altLang="ru-RU" sz="2000" dirty="0"/>
              <a:t> </a:t>
            </a:r>
            <a:r>
              <a:rPr lang="uk-UA" altLang="ru-RU" sz="2000" dirty="0" err="1"/>
              <a:t>length</a:t>
            </a:r>
            <a:r>
              <a:rPr lang="uk-UA" altLang="ru-RU" sz="2000" dirty="0"/>
              <a:t> </a:t>
            </a:r>
            <a:r>
              <a:rPr lang="uk-UA" altLang="ru-RU" sz="2000" dirty="0" err="1"/>
              <a:t>of</a:t>
            </a:r>
            <a:r>
              <a:rPr lang="uk-UA" altLang="ru-RU" sz="2000" dirty="0"/>
              <a:t> </a:t>
            </a:r>
            <a:r>
              <a:rPr lang="uk-UA" altLang="ru-RU" sz="2000" dirty="0" err="1"/>
              <a:t>string</a:t>
            </a:r>
            <a:r>
              <a:rPr lang="uk-UA" altLang="ru-RU" sz="2000" dirty="0"/>
              <a:t>"&lt;&lt;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</a:t>
            </a:r>
            <a:r>
              <a:rPr lang="uk-UA" altLang="ru-RU" sz="2000" dirty="0" err="1"/>
              <a:t>input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word</a:t>
            </a:r>
            <a:r>
              <a:rPr lang="uk-UA" altLang="ru-RU" sz="2000" dirty="0"/>
              <a:t>: ";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while</a:t>
            </a:r>
            <a:r>
              <a:rPr lang="uk-UA" altLang="ru-RU" sz="2000" dirty="0"/>
              <a:t>(</a:t>
            </a:r>
            <a:r>
              <a:rPr lang="uk-UA" altLang="ru-RU" sz="2000" dirty="0" err="1"/>
              <a:t>cin</a:t>
            </a:r>
            <a:r>
              <a:rPr lang="uk-UA" altLang="ru-RU" sz="2000" dirty="0"/>
              <a:t>&gt;&gt;s) //визначити довжини введених рядків   </a:t>
            </a:r>
            <a:br>
              <a:rPr lang="uk-UA" altLang="ru-RU" sz="2000" dirty="0"/>
            </a:br>
            <a:r>
              <a:rPr lang="uk-UA" altLang="ru-RU" sz="2000" dirty="0"/>
              <a:t>  {</a:t>
            </a:r>
            <a:br>
              <a:rPr lang="uk-UA" altLang="ru-RU" sz="2000" dirty="0"/>
            </a:br>
            <a:r>
              <a:rPr lang="uk-UA" altLang="ru-RU" sz="2000" dirty="0"/>
              <a:t>    </a:t>
            </a:r>
            <a:r>
              <a:rPr lang="uk-UA" altLang="ru-RU" sz="2000" dirty="0" err="1"/>
              <a:t>value</a:t>
            </a:r>
            <a:r>
              <a:rPr lang="uk-UA" altLang="ru-RU" sz="2000" dirty="0"/>
              <a:t>(s)=</a:t>
            </a:r>
            <a:r>
              <a:rPr lang="uk-UA" altLang="ru-RU" sz="2000" dirty="0" err="1"/>
              <a:t>strlen</a:t>
            </a:r>
            <a:r>
              <a:rPr lang="uk-UA" altLang="ru-RU" sz="2000" dirty="0"/>
              <a:t>(s);</a:t>
            </a:r>
            <a:br>
              <a:rPr lang="uk-UA" altLang="ru-RU" sz="2000" dirty="0"/>
            </a:br>
            <a:r>
              <a:rPr lang="uk-UA" altLang="ru-RU" sz="2000" dirty="0"/>
              <a:t>  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&lt;&lt;s&lt;&lt;" "&lt;&lt;</a:t>
            </a:r>
            <a:r>
              <a:rPr lang="uk-UA" altLang="ru-RU" sz="2000" b="1" dirty="0" err="1">
                <a:solidFill>
                  <a:srgbClr val="000099"/>
                </a:solidFill>
              </a:rPr>
              <a:t>value</a:t>
            </a:r>
            <a:r>
              <a:rPr lang="uk-UA" altLang="ru-RU" sz="2000" b="1" dirty="0">
                <a:solidFill>
                  <a:srgbClr val="000099"/>
                </a:solidFill>
              </a:rPr>
              <a:t>(s)&lt;&lt;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/>
              <a:t>  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</a:t>
            </a:r>
            <a:r>
              <a:rPr lang="uk-UA" altLang="ru-RU" sz="2000" dirty="0" err="1"/>
              <a:t>input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word</a:t>
            </a:r>
            <a:r>
              <a:rPr lang="uk-UA" altLang="ru-RU" sz="2000" dirty="0"/>
              <a:t>: ";</a:t>
            </a:r>
            <a:br>
              <a:rPr lang="uk-UA" altLang="ru-RU" sz="2000" dirty="0"/>
            </a:br>
            <a:r>
              <a:rPr lang="uk-UA" altLang="ru-RU" sz="2000" dirty="0"/>
              <a:t>   }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for</a:t>
            </a:r>
            <a:r>
              <a:rPr lang="uk-UA" altLang="ru-RU" sz="2000" dirty="0"/>
              <a:t> (</a:t>
            </a:r>
            <a:r>
              <a:rPr lang="uk-UA" altLang="ru-RU" sz="2000" dirty="0" err="1"/>
              <a:t>int</a:t>
            </a:r>
            <a:r>
              <a:rPr lang="uk-UA" altLang="ru-RU" sz="2000" dirty="0"/>
              <a:t> i=0; i&lt;n; i++)   //формувати таблицю степенів числа 2  </a:t>
            </a:r>
            <a:br>
              <a:rPr lang="uk-UA" altLang="ru-RU" sz="2000" dirty="0"/>
            </a:br>
            <a:r>
              <a:rPr lang="uk-UA" altLang="ru-RU" sz="2000" dirty="0"/>
              <a:t>   {</a:t>
            </a:r>
            <a:br>
              <a:rPr lang="uk-UA" altLang="ru-RU" sz="2000" dirty="0"/>
            </a:br>
            <a:r>
              <a:rPr lang="uk-UA" altLang="ru-RU" sz="2000" dirty="0"/>
              <a:t>     </a:t>
            </a:r>
            <a:r>
              <a:rPr lang="uk-UA" altLang="ru-RU" sz="2000" b="1" dirty="0" err="1">
                <a:solidFill>
                  <a:srgbClr val="000099"/>
                </a:solidFill>
              </a:rPr>
              <a:t>setx</a:t>
            </a:r>
            <a:r>
              <a:rPr lang="uk-UA" altLang="ru-RU" sz="2000" b="1" dirty="0">
                <a:solidFill>
                  <a:srgbClr val="000099"/>
                </a:solidFill>
              </a:rPr>
              <a:t> (i)=</a:t>
            </a:r>
            <a:r>
              <a:rPr lang="uk-UA" altLang="ru-RU" sz="2000" dirty="0"/>
              <a:t>1&lt;&lt;i;    //зсув ліворуч бітів </a:t>
            </a:r>
            <a:br>
              <a:rPr lang="uk-UA" altLang="ru-RU" sz="2000" dirty="0"/>
            </a:br>
            <a:r>
              <a:rPr lang="uk-UA" altLang="ru-RU" sz="2000" dirty="0"/>
              <a:t>   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&lt;&lt;"2^"&lt;&lt;i&lt;&lt;" = "&lt;&lt; </a:t>
            </a:r>
            <a:r>
              <a:rPr lang="uk-UA" altLang="ru-RU" sz="2000" dirty="0" err="1"/>
              <a:t>setx</a:t>
            </a:r>
            <a:r>
              <a:rPr lang="uk-UA" altLang="ru-RU" sz="2000" dirty="0"/>
              <a:t> (i)&lt;&lt;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/>
              <a:t>   }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system</a:t>
            </a:r>
            <a:r>
              <a:rPr lang="uk-UA" altLang="ru-RU" sz="2000" dirty="0"/>
              <a:t>("</a:t>
            </a:r>
            <a:r>
              <a:rPr lang="uk-UA" altLang="ru-RU" sz="2000" dirty="0" err="1"/>
              <a:t>pause</a:t>
            </a:r>
            <a:r>
              <a:rPr lang="uk-UA" altLang="ru-RU" sz="2000" dirty="0"/>
              <a:t>");</a:t>
            </a:r>
            <a:br>
              <a:rPr lang="uk-UA" altLang="ru-RU" sz="2000" dirty="0"/>
            </a:br>
            <a:r>
              <a:rPr lang="uk-UA" altLang="ru-RU" sz="2000" dirty="0"/>
              <a:t>  }</a:t>
            </a:r>
          </a:p>
        </p:txBody>
      </p:sp>
      <p:pic>
        <p:nvPicPr>
          <p:cNvPr id="176132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165850"/>
            <a:ext cx="755650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6134" name="Group 6"/>
          <p:cNvGrpSpPr>
            <a:grpSpLocks/>
          </p:cNvGrpSpPr>
          <p:nvPr/>
        </p:nvGrpSpPr>
        <p:grpSpPr bwMode="auto">
          <a:xfrm>
            <a:off x="8255000" y="5880100"/>
            <a:ext cx="2444750" cy="571500"/>
            <a:chOff x="4513" y="2659"/>
            <a:chExt cx="1247" cy="360"/>
          </a:xfrm>
        </p:grpSpPr>
        <p:graphicFrame>
          <p:nvGraphicFramePr>
            <p:cNvPr id="176135" name="Object 7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52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4641" y="2750"/>
              <a:ext cx="8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6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6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_7cpp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1524000" y="17060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412876"/>
            <a:ext cx="6048375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2112000" y="959794"/>
            <a:ext cx="77632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uk-UA" altLang="ru-RU" sz="2400">
                <a:cs typeface="Times New Roman" panose="02020603050405020304" pitchFamily="18" charset="0"/>
              </a:rPr>
              <a:t>Таблиці степенів числа 2 та  довжин введених рядків</a:t>
            </a:r>
            <a:endParaRPr lang="uk-UA" altLang="ru-RU" sz="2400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0" y="161637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Функції, що повертають покажчики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та </a:t>
            </a:r>
            <a:r>
              <a:rPr lang="uk-UA" altLang="ru-RU" sz="3200" b="1" dirty="0">
                <a:solidFill>
                  <a:schemeClr val="bg1"/>
                </a:solidFill>
              </a:rPr>
              <a:t>посилання</a:t>
            </a:r>
            <a:r>
              <a:rPr lang="ru-RU" altLang="ru-RU" sz="32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58726" name="Picture 6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921376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728" name="Group 8"/>
          <p:cNvGrpSpPr>
            <a:grpSpLocks/>
          </p:cNvGrpSpPr>
          <p:nvPr/>
        </p:nvGrpSpPr>
        <p:grpSpPr bwMode="auto">
          <a:xfrm>
            <a:off x="4511675" y="6021388"/>
            <a:ext cx="2444750" cy="571500"/>
            <a:chOff x="4513" y="2659"/>
            <a:chExt cx="1247" cy="360"/>
          </a:xfrm>
        </p:grpSpPr>
        <p:graphicFrame>
          <p:nvGraphicFramePr>
            <p:cNvPr id="158729" name="Object 9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44" name="Точечный рисунок" r:id="rId5" imgW="600159" imgH="571731" progId="Paint.Picture">
                    <p:embed/>
                  </p:oleObj>
                </mc:Choice>
                <mc:Fallback>
                  <p:oleObj name="Точечный рисунок" r:id="rId5" imgW="600159" imgH="571731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30" name="Text Box 10"/>
            <p:cNvSpPr txBox="1">
              <a:spLocks noChangeArrowheads="1"/>
            </p:cNvSpPr>
            <p:nvPr/>
          </p:nvSpPr>
          <p:spPr bwMode="auto">
            <a:xfrm>
              <a:off x="4641" y="2750"/>
              <a:ext cx="8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7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7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7" action="ppaction://hlinkfile"/>
                </a:rPr>
                <a:t>_7cpp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0" y="0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Функції, що повертають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покажчики та </a:t>
            </a:r>
            <a:r>
              <a:rPr lang="uk-UA" altLang="ru-RU" sz="3200" b="1" dirty="0">
                <a:solidFill>
                  <a:schemeClr val="bg1"/>
                </a:solidFill>
              </a:rPr>
              <a:t>посилання</a:t>
            </a:r>
            <a:r>
              <a:rPr lang="ru-RU" altLang="ru-RU" sz="32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33124" name="Group 4"/>
          <p:cNvGrpSpPr>
            <a:grpSpLocks/>
          </p:cNvGrpSpPr>
          <p:nvPr/>
        </p:nvGrpSpPr>
        <p:grpSpPr bwMode="auto">
          <a:xfrm>
            <a:off x="1593851" y="1628775"/>
            <a:ext cx="9902749" cy="2292350"/>
            <a:chOff x="-92" y="3067"/>
            <a:chExt cx="5716" cy="1444"/>
          </a:xfrm>
        </p:grpSpPr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340" y="3067"/>
              <a:ext cx="5284" cy="14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990000">
                  <a:alpha val="50000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uk-UA" altLang="ru-RU" sz="2400" dirty="0"/>
                <a:t>Повернення з функції посилання на тимчасовий об’єкт може призвести до невірних результатів і отже є ненадійним. </a:t>
              </a:r>
            </a:p>
            <a:p>
              <a:pPr eaLnBrk="0" hangingPunct="0"/>
              <a:r>
                <a:rPr lang="uk-UA" altLang="ru-RU" sz="2400" dirty="0"/>
                <a:t>Також непередбачені результати можуть бути  у разі повернення посилання на об’єкт, що переданий функції як аргумент.</a:t>
              </a:r>
            </a:p>
          </p:txBody>
        </p:sp>
        <p:graphicFrame>
          <p:nvGraphicFramePr>
            <p:cNvPr id="133126" name="Object 11"/>
            <p:cNvGraphicFramePr>
              <a:graphicFrameLocks noChangeAspect="1"/>
            </p:cNvGraphicFramePr>
            <p:nvPr/>
          </p:nvGraphicFramePr>
          <p:xfrm>
            <a:off x="-92" y="3067"/>
            <a:ext cx="42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1" name="Точечный рисунок" r:id="rId3" imgW="257007" imgH="276117" progId="Paint.Picture">
                    <p:embed/>
                  </p:oleObj>
                </mc:Choice>
                <mc:Fallback>
                  <p:oleObj name="Точечный рисунок" r:id="rId3" imgW="257007" imgH="276117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DFEFE"/>
                            </a:clrFrom>
                            <a:clrTo>
                              <a:srgbClr val="FD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2" y="3067"/>
                          <a:ext cx="42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 smtClean="0">
                <a:solidFill>
                  <a:schemeClr val="bg1"/>
                </a:solidFill>
              </a:rPr>
              <a:t>Покажчики та масиви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5360" y="908720"/>
            <a:ext cx="116652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/>
              <a:t>Масиви</a:t>
            </a:r>
            <a:r>
              <a:rPr lang="ru-RU" sz="2200" dirty="0"/>
              <a:t> та </a:t>
            </a:r>
            <a:r>
              <a:rPr lang="ru-RU" sz="2200" dirty="0" err="1"/>
              <a:t>покажчики</a:t>
            </a:r>
            <a:r>
              <a:rPr lang="ru-RU" sz="2200" dirty="0"/>
              <a:t> </a:t>
            </a:r>
            <a:r>
              <a:rPr lang="ru-RU" sz="2200" dirty="0" err="1"/>
              <a:t>тісно</a:t>
            </a:r>
            <a:r>
              <a:rPr lang="ru-RU" sz="2200" dirty="0"/>
              <a:t> </a:t>
            </a:r>
            <a:r>
              <a:rPr lang="ru-RU" sz="2200" dirty="0" err="1"/>
              <a:t>зв’язані</a:t>
            </a:r>
            <a:r>
              <a:rPr lang="ru-RU" sz="2200" dirty="0"/>
              <a:t> </a:t>
            </a:r>
            <a:r>
              <a:rPr lang="ru-RU" sz="2200" dirty="0" err="1"/>
              <a:t>між</a:t>
            </a:r>
            <a:r>
              <a:rPr lang="ru-RU" sz="2200" dirty="0"/>
              <a:t> собою.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Їх</a:t>
            </a:r>
            <a:r>
              <a:rPr lang="ru-RU" sz="2200" dirty="0" smtClean="0"/>
              <a:t> </a:t>
            </a:r>
            <a:r>
              <a:rPr lang="ru-RU" sz="2200" dirty="0" err="1"/>
              <a:t>використання</a:t>
            </a:r>
            <a:r>
              <a:rPr lang="ru-RU" sz="2200" dirty="0"/>
              <a:t> є </a:t>
            </a:r>
            <a:r>
              <a:rPr lang="ru-RU" sz="2200" dirty="0" err="1"/>
              <a:t>еквівалентним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 smtClean="0">
                <a:solidFill>
                  <a:srgbClr val="C00000"/>
                </a:solidFill>
              </a:rPr>
              <a:t>Ім’я</a:t>
            </a:r>
            <a:r>
              <a:rPr lang="ru-RU" sz="2200" b="1" dirty="0" smtClean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масиву</a:t>
            </a:r>
            <a:r>
              <a:rPr lang="ru-RU" sz="2200" b="1" dirty="0">
                <a:solidFill>
                  <a:srgbClr val="C00000"/>
                </a:solidFill>
              </a:rPr>
              <a:t> є </a:t>
            </a:r>
            <a:r>
              <a:rPr lang="ru-RU" sz="2200" b="1" dirty="0" err="1">
                <a:solidFill>
                  <a:srgbClr val="C00000"/>
                </a:solidFill>
              </a:rPr>
              <a:t>константним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покажчиком</a:t>
            </a:r>
            <a:r>
              <a:rPr lang="ru-RU" sz="2200" b="1" dirty="0">
                <a:solidFill>
                  <a:srgbClr val="C00000"/>
                </a:solidFill>
              </a:rPr>
              <a:t> на </a:t>
            </a:r>
            <a:r>
              <a:rPr lang="ru-RU" sz="2200" b="1" dirty="0" err="1">
                <a:solidFill>
                  <a:srgbClr val="C00000"/>
                </a:solidFill>
              </a:rPr>
              <a:t>його</a:t>
            </a:r>
            <a:r>
              <a:rPr lang="ru-RU" sz="2200" b="1" dirty="0">
                <a:solidFill>
                  <a:srgbClr val="C00000"/>
                </a:solidFill>
              </a:rPr>
              <a:t> перший </a:t>
            </a:r>
            <a:r>
              <a:rPr lang="ru-RU" sz="2200" b="1" dirty="0" err="1">
                <a:solidFill>
                  <a:srgbClr val="C00000"/>
                </a:solidFill>
              </a:rPr>
              <a:t>елемент</a:t>
            </a:r>
            <a:r>
              <a:rPr lang="ru-RU" sz="2200" b="1" dirty="0">
                <a:solidFill>
                  <a:srgbClr val="C00000"/>
                </a:solidFill>
              </a:rPr>
              <a:t> і </a:t>
            </a:r>
            <a:r>
              <a:rPr lang="ru-RU" sz="2200" b="1" dirty="0" err="1">
                <a:solidFill>
                  <a:srgbClr val="C00000"/>
                </a:solidFill>
              </a:rPr>
              <a:t>вказує</a:t>
            </a:r>
            <a:r>
              <a:rPr lang="ru-RU" sz="2200" b="1" dirty="0">
                <a:solidFill>
                  <a:srgbClr val="C00000"/>
                </a:solidFill>
              </a:rPr>
              <a:t> адресу </a:t>
            </a:r>
            <a:r>
              <a:rPr lang="ru-RU" sz="2200" b="1" dirty="0" err="1">
                <a:solidFill>
                  <a:srgbClr val="C00000"/>
                </a:solidFill>
              </a:rPr>
              <a:t>першого</a:t>
            </a:r>
            <a:r>
              <a:rPr lang="ru-RU" sz="2200" b="1" dirty="0">
                <a:solidFill>
                  <a:srgbClr val="C00000"/>
                </a:solidFill>
              </a:rPr>
              <a:t> байта в </a:t>
            </a:r>
            <a:r>
              <a:rPr lang="ru-RU" sz="2200" b="1" dirty="0" err="1">
                <a:solidFill>
                  <a:srgbClr val="C00000"/>
                </a:solidFill>
              </a:rPr>
              <a:t>оперативній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пам’яті</a:t>
            </a:r>
            <a:r>
              <a:rPr lang="ru-RU" sz="2200" b="1" dirty="0">
                <a:solidFill>
                  <a:srgbClr val="C00000"/>
                </a:solidFill>
              </a:rPr>
              <a:t>, де </a:t>
            </a:r>
            <a:r>
              <a:rPr lang="ru-RU" sz="2200" b="1" dirty="0" err="1">
                <a:solidFill>
                  <a:srgbClr val="C00000"/>
                </a:solidFill>
              </a:rPr>
              <a:t>зберігається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масив</a:t>
            </a:r>
            <a:r>
              <a:rPr lang="ru-RU" sz="2200" b="1" dirty="0">
                <a:solidFill>
                  <a:srgbClr val="C00000"/>
                </a:solidFill>
              </a:rPr>
              <a:t> до </a:t>
            </a:r>
            <a:r>
              <a:rPr lang="ru-RU" sz="2200" b="1" dirty="0" err="1">
                <a:solidFill>
                  <a:srgbClr val="C00000"/>
                </a:solidFill>
              </a:rPr>
              <a:t>кінця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роботи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програми</a:t>
            </a:r>
            <a:r>
              <a:rPr lang="ru-RU" sz="2200" dirty="0">
                <a:solidFill>
                  <a:srgbClr val="C00000"/>
                </a:solidFill>
              </a:rPr>
              <a:t>. </a:t>
            </a:r>
            <a:endParaRPr lang="ru-RU" sz="2200" dirty="0" smtClean="0">
              <a:solidFill>
                <a:srgbClr val="C00000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sz="22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smtClean="0"/>
              <a:t>Нехай </a:t>
            </a:r>
            <a:r>
              <a:rPr lang="ru-RU" sz="2200" dirty="0" err="1"/>
              <a:t>оголошений</a:t>
            </a:r>
            <a:r>
              <a:rPr lang="ru-RU" sz="2200" dirty="0"/>
              <a:t> </a:t>
            </a:r>
            <a:r>
              <a:rPr lang="ru-RU" sz="2200" dirty="0" err="1"/>
              <a:t>масив</a:t>
            </a:r>
            <a:r>
              <a:rPr lang="ru-RU" sz="2200" dirty="0"/>
              <a:t> </a:t>
            </a:r>
            <a:r>
              <a:rPr lang="ru-RU" sz="2200" dirty="0" err="1"/>
              <a:t>цілих</a:t>
            </a:r>
            <a:r>
              <a:rPr lang="ru-RU" sz="2200" dirty="0"/>
              <a:t> чисел </a:t>
            </a:r>
            <a:r>
              <a:rPr lang="en-GB" sz="2200" b="1" dirty="0" err="1">
                <a:solidFill>
                  <a:srgbClr val="0000CC"/>
                </a:solidFill>
              </a:rPr>
              <a:t>int</a:t>
            </a:r>
            <a:r>
              <a:rPr lang="en-GB" sz="2200" b="1" dirty="0">
                <a:solidFill>
                  <a:srgbClr val="0000CC"/>
                </a:solidFill>
              </a:rPr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a[10] </a:t>
            </a:r>
            <a:r>
              <a:rPr lang="ru-RU" sz="2200" dirty="0"/>
              <a:t>і </a:t>
            </a:r>
            <a:r>
              <a:rPr lang="ru-RU" sz="2200" dirty="0" err="1"/>
              <a:t>покажчик</a:t>
            </a:r>
            <a:r>
              <a:rPr lang="ru-RU" sz="2200" dirty="0"/>
              <a:t> на </a:t>
            </a:r>
            <a:r>
              <a:rPr lang="ru-RU" sz="2200" dirty="0" err="1"/>
              <a:t>цілий</a:t>
            </a:r>
            <a:r>
              <a:rPr lang="ru-RU" sz="2200" dirty="0"/>
              <a:t> тип </a:t>
            </a:r>
            <a:r>
              <a:rPr lang="en-GB" sz="2200" b="1" dirty="0" err="1">
                <a:solidFill>
                  <a:srgbClr val="0000CC"/>
                </a:solidFill>
              </a:rPr>
              <a:t>int</a:t>
            </a:r>
            <a:r>
              <a:rPr lang="en-GB" sz="2200" b="1" dirty="0">
                <a:solidFill>
                  <a:srgbClr val="0000CC"/>
                </a:solidFill>
              </a:rPr>
              <a:t> *</a:t>
            </a:r>
            <a:r>
              <a:rPr lang="en-GB" sz="2200" b="1" dirty="0" smtClean="0">
                <a:solidFill>
                  <a:srgbClr val="0000CC"/>
                </a:solidFill>
              </a:rPr>
              <a:t>pa.</a:t>
            </a:r>
            <a:endParaRPr lang="uk-UA" sz="2200" b="1" dirty="0" smtClean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Використання</a:t>
            </a:r>
            <a:r>
              <a:rPr lang="ru-RU" sz="2200" dirty="0" smtClean="0"/>
              <a:t> </a:t>
            </a:r>
            <a:r>
              <a:rPr lang="ru-RU" sz="2200" dirty="0" err="1"/>
              <a:t>покажчика</a:t>
            </a:r>
            <a:r>
              <a:rPr lang="ru-RU" sz="2200" dirty="0"/>
              <a:t> </a:t>
            </a:r>
            <a:r>
              <a:rPr lang="ru-RU" sz="2200" dirty="0" err="1"/>
              <a:t>можливо</a:t>
            </a:r>
            <a:r>
              <a:rPr lang="ru-RU" sz="2200" dirty="0"/>
              <a:t>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 </a:t>
            </a:r>
            <a:r>
              <a:rPr lang="ru-RU" sz="2200" dirty="0" err="1"/>
              <a:t>ініціалізації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Оскільки</a:t>
            </a:r>
            <a:r>
              <a:rPr lang="ru-RU" sz="2200" dirty="0" smtClean="0"/>
              <a:t> </a:t>
            </a:r>
            <a:r>
              <a:rPr lang="ru-RU" sz="2200" dirty="0" err="1"/>
              <a:t>ім’я</a:t>
            </a:r>
            <a:r>
              <a:rPr lang="ru-RU" sz="2200" dirty="0"/>
              <a:t> </a:t>
            </a:r>
            <a:r>
              <a:rPr lang="ru-RU" sz="2200" dirty="0" err="1"/>
              <a:t>масиву</a:t>
            </a:r>
            <a:r>
              <a:rPr lang="ru-RU" sz="2200" dirty="0"/>
              <a:t> є </a:t>
            </a:r>
            <a:r>
              <a:rPr lang="ru-RU" sz="2200" dirty="0" err="1"/>
              <a:t>покажчиком</a:t>
            </a:r>
            <a:r>
              <a:rPr lang="ru-RU" sz="2200" dirty="0"/>
              <a:t> на </a:t>
            </a:r>
            <a:r>
              <a:rPr lang="ru-RU" sz="2200" dirty="0" err="1"/>
              <a:t>його</a:t>
            </a:r>
            <a:r>
              <a:rPr lang="ru-RU" sz="2200" dirty="0"/>
              <a:t> перший </a:t>
            </a:r>
            <a:r>
              <a:rPr lang="ru-RU" sz="2200" dirty="0" err="1"/>
              <a:t>елемент</a:t>
            </a:r>
            <a:r>
              <a:rPr lang="ru-RU" sz="2200" dirty="0"/>
              <a:t>, </a:t>
            </a:r>
            <a:r>
              <a:rPr lang="ru-RU" sz="2200" dirty="0" err="1"/>
              <a:t>покажчик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ініціалізувати</a:t>
            </a:r>
            <a:r>
              <a:rPr lang="ru-RU" sz="2200" dirty="0"/>
              <a:t> </a:t>
            </a:r>
            <a:r>
              <a:rPr lang="ru-RU" sz="2200" dirty="0" err="1"/>
              <a:t>адресою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з </a:t>
            </a:r>
            <a:r>
              <a:rPr lang="ru-RU" sz="2200" dirty="0" err="1"/>
              <a:t>нульовим</a:t>
            </a:r>
            <a:r>
              <a:rPr lang="ru-RU" sz="2200" dirty="0"/>
              <a:t> </a:t>
            </a:r>
            <a:r>
              <a:rPr lang="ru-RU" sz="2200" dirty="0" err="1"/>
              <a:t>індексом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іменем</a:t>
            </a:r>
            <a:r>
              <a:rPr lang="ru-RU" sz="2200" dirty="0"/>
              <a:t> </a:t>
            </a:r>
            <a:r>
              <a:rPr lang="ru-RU" sz="2200" dirty="0" err="1"/>
              <a:t>масиву</a:t>
            </a:r>
            <a:r>
              <a:rPr lang="ru-RU" sz="2200" dirty="0"/>
              <a:t>: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sz="2200" dirty="0" smtClean="0"/>
          </a:p>
          <a:p>
            <a:pPr algn="ctr">
              <a:spcAft>
                <a:spcPts val="600"/>
              </a:spcAft>
            </a:pPr>
            <a:r>
              <a:rPr lang="uk-UA" sz="2200" b="1" dirty="0" smtClean="0">
                <a:solidFill>
                  <a:srgbClr val="0000CC"/>
                </a:solidFill>
              </a:rPr>
              <a:t>р</a:t>
            </a:r>
            <a:r>
              <a:rPr lang="en-US" sz="2200" b="1" dirty="0" smtClean="0">
                <a:solidFill>
                  <a:srgbClr val="0000CC"/>
                </a:solidFill>
              </a:rPr>
              <a:t>a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=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&amp;a[0</a:t>
            </a:r>
            <a:r>
              <a:rPr lang="en-GB" sz="2200" b="1" dirty="0">
                <a:solidFill>
                  <a:srgbClr val="0000CC"/>
                </a:solidFill>
              </a:rPr>
              <a:t>] </a:t>
            </a:r>
            <a:r>
              <a:rPr lang="ru-RU" sz="2200" dirty="0" err="1"/>
              <a:t>або</a:t>
            </a:r>
            <a:r>
              <a:rPr lang="ru-RU" sz="2200" b="1" dirty="0"/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pa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=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a. </a:t>
            </a:r>
            <a:endParaRPr lang="ru-RU" sz="2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765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32" y="3861048"/>
            <a:ext cx="7429500" cy="24003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141253"/>
            <a:ext cx="6134100" cy="201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7448" y="3717032"/>
            <a:ext cx="2520280" cy="178510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00CC"/>
                </a:solidFill>
              </a:rPr>
              <a:t>int a[10];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int *pa;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int x;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pa = &amp;a[0];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x =*pa;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 smtClean="0">
                <a:solidFill>
                  <a:schemeClr val="bg1"/>
                </a:solidFill>
              </a:rPr>
              <a:t>Покажчики та масиви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9336" y="743476"/>
            <a:ext cx="547260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/>
              <a:t>Нехай </a:t>
            </a:r>
            <a:r>
              <a:rPr lang="ru-RU" sz="2000" dirty="0" err="1"/>
              <a:t>оголошений</a:t>
            </a:r>
            <a:r>
              <a:rPr lang="ru-RU" sz="2000" dirty="0"/>
              <a:t> </a:t>
            </a:r>
            <a:r>
              <a:rPr lang="ru-RU" sz="2000" dirty="0" err="1"/>
              <a:t>масив</a:t>
            </a:r>
            <a:r>
              <a:rPr lang="ru-RU" sz="2000" dirty="0"/>
              <a:t> </a:t>
            </a:r>
            <a:r>
              <a:rPr lang="ru-RU" sz="2000" dirty="0" err="1"/>
              <a:t>цілих</a:t>
            </a:r>
            <a:r>
              <a:rPr lang="ru-RU" sz="2000" dirty="0"/>
              <a:t> чисел </a:t>
            </a:r>
            <a:r>
              <a:rPr lang="en-GB" sz="2000" b="1" dirty="0" err="1">
                <a:solidFill>
                  <a:srgbClr val="0000CC"/>
                </a:solidFill>
              </a:rPr>
              <a:t>int</a:t>
            </a:r>
            <a:r>
              <a:rPr lang="en-GB" sz="2000" b="1" dirty="0">
                <a:solidFill>
                  <a:srgbClr val="0000CC"/>
                </a:solidFill>
              </a:rPr>
              <a:t> a[10] </a:t>
            </a:r>
            <a:r>
              <a:rPr lang="ru-RU" sz="2000" dirty="0"/>
              <a:t>і </a:t>
            </a:r>
            <a:r>
              <a:rPr lang="ru-RU" sz="2000" dirty="0" err="1"/>
              <a:t>покажчик</a:t>
            </a:r>
            <a:r>
              <a:rPr lang="ru-RU" sz="2000" dirty="0"/>
              <a:t> на </a:t>
            </a:r>
            <a:r>
              <a:rPr lang="ru-RU" sz="2000" dirty="0" err="1"/>
              <a:t>цілий</a:t>
            </a:r>
            <a:r>
              <a:rPr lang="ru-RU" sz="2000" dirty="0"/>
              <a:t> тип </a:t>
            </a:r>
            <a:r>
              <a:rPr lang="en-GB" sz="2000" b="1" dirty="0" err="1">
                <a:solidFill>
                  <a:srgbClr val="0000CC"/>
                </a:solidFill>
              </a:rPr>
              <a:t>int</a:t>
            </a:r>
            <a:r>
              <a:rPr lang="en-GB" sz="2000" b="1" dirty="0">
                <a:solidFill>
                  <a:srgbClr val="0000CC"/>
                </a:solidFill>
              </a:rPr>
              <a:t> *pa.</a:t>
            </a:r>
            <a:endParaRPr lang="uk-UA" sz="2000" b="1" dirty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Оскільки</a:t>
            </a:r>
            <a:r>
              <a:rPr lang="ru-RU" sz="2000" dirty="0" smtClean="0"/>
              <a:t> </a:t>
            </a:r>
            <a:r>
              <a:rPr lang="ru-RU" sz="2000" dirty="0" err="1"/>
              <a:t>ім’я</a:t>
            </a:r>
            <a:r>
              <a:rPr lang="ru-RU" sz="2000" dirty="0"/>
              <a:t> </a:t>
            </a:r>
            <a:r>
              <a:rPr lang="ru-RU" sz="2000" dirty="0" err="1"/>
              <a:t>масиву</a:t>
            </a:r>
            <a:r>
              <a:rPr lang="ru-RU" sz="2000" dirty="0"/>
              <a:t> є </a:t>
            </a:r>
            <a:r>
              <a:rPr lang="ru-RU" sz="2000" dirty="0" err="1"/>
              <a:t>покажчиком</a:t>
            </a:r>
            <a:r>
              <a:rPr lang="ru-RU" sz="2000" dirty="0"/>
              <a:t> на </a:t>
            </a:r>
            <a:r>
              <a:rPr lang="ru-RU" sz="2000" dirty="0" err="1"/>
              <a:t>його</a:t>
            </a:r>
            <a:r>
              <a:rPr lang="ru-RU" sz="2000" dirty="0"/>
              <a:t> перший </a:t>
            </a:r>
            <a:r>
              <a:rPr lang="ru-RU" sz="2000" dirty="0" err="1"/>
              <a:t>елемент</a:t>
            </a:r>
            <a:r>
              <a:rPr lang="ru-RU" sz="2000" dirty="0"/>
              <a:t>, </a:t>
            </a:r>
            <a:r>
              <a:rPr lang="ru-RU" sz="2000" dirty="0" err="1"/>
              <a:t>покажчик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ініціалізувати</a:t>
            </a:r>
            <a:r>
              <a:rPr lang="ru-RU" sz="2000" dirty="0"/>
              <a:t> </a:t>
            </a:r>
            <a:r>
              <a:rPr lang="ru-RU" sz="2000" dirty="0" err="1"/>
              <a:t>адресою</a:t>
            </a:r>
            <a:r>
              <a:rPr lang="ru-RU" sz="2000" dirty="0"/>
              <a:t> </a:t>
            </a:r>
            <a:r>
              <a:rPr lang="ru-RU" sz="2000" dirty="0" err="1"/>
              <a:t>елемента</a:t>
            </a:r>
            <a:r>
              <a:rPr lang="ru-RU" sz="2000" dirty="0"/>
              <a:t> з </a:t>
            </a:r>
            <a:r>
              <a:rPr lang="ru-RU" sz="2000" dirty="0" err="1"/>
              <a:t>нульовим</a:t>
            </a:r>
            <a:r>
              <a:rPr lang="ru-RU" sz="2000" dirty="0"/>
              <a:t> </a:t>
            </a:r>
            <a:r>
              <a:rPr lang="ru-RU" sz="2000" dirty="0" err="1"/>
              <a:t>індексом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іменем</a:t>
            </a:r>
            <a:r>
              <a:rPr lang="ru-RU" sz="2000" dirty="0"/>
              <a:t> </a:t>
            </a:r>
            <a:r>
              <a:rPr lang="ru-RU" sz="2000" dirty="0" err="1"/>
              <a:t>масиву</a:t>
            </a:r>
            <a:r>
              <a:rPr lang="ru-RU" sz="2000" dirty="0"/>
              <a:t>: </a:t>
            </a:r>
          </a:p>
          <a:p>
            <a:pPr algn="ctr">
              <a:spcAft>
                <a:spcPts val="600"/>
              </a:spcAft>
            </a:pPr>
            <a:r>
              <a:rPr lang="uk-UA" sz="2000" b="1" dirty="0" smtClean="0">
                <a:solidFill>
                  <a:srgbClr val="0000CC"/>
                </a:solidFill>
              </a:rPr>
              <a:t>р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GB" sz="2000" b="1" dirty="0">
                <a:solidFill>
                  <a:srgbClr val="0000CC"/>
                </a:solidFill>
              </a:rPr>
              <a:t>=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GB" sz="2000" b="1" dirty="0">
                <a:solidFill>
                  <a:srgbClr val="0000CC"/>
                </a:solidFill>
              </a:rPr>
              <a:t>&amp;a[0] </a:t>
            </a:r>
            <a:r>
              <a:rPr lang="ru-RU" sz="2000" dirty="0" err="1"/>
              <a:t>або</a:t>
            </a:r>
            <a:r>
              <a:rPr lang="ru-RU" sz="2000" b="1" dirty="0"/>
              <a:t> </a:t>
            </a:r>
            <a:r>
              <a:rPr lang="en-GB" sz="2000" b="1" dirty="0">
                <a:solidFill>
                  <a:srgbClr val="0000CC"/>
                </a:solidFill>
              </a:rPr>
              <a:t>pa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GB" sz="2000" b="1" dirty="0">
                <a:solidFill>
                  <a:srgbClr val="0000CC"/>
                </a:solidFill>
              </a:rPr>
              <a:t>=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GB" sz="2000" b="1" dirty="0">
                <a:solidFill>
                  <a:srgbClr val="0000CC"/>
                </a:solidFill>
              </a:rPr>
              <a:t>a. </a:t>
            </a:r>
            <a:endParaRPr lang="ru-RU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385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 smtClean="0">
                <a:solidFill>
                  <a:schemeClr val="bg1"/>
                </a:solidFill>
              </a:rPr>
              <a:t>Покажчики та масиви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32104" y="1034480"/>
            <a:ext cx="3528392" cy="20928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nn-NO" sz="2200" dirty="0"/>
              <a:t>x = *(pa + 1);</a:t>
            </a:r>
          </a:p>
          <a:p>
            <a:pPr>
              <a:spcAft>
                <a:spcPts val="600"/>
              </a:spcAft>
            </a:pPr>
            <a:r>
              <a:rPr lang="nn-NO" sz="2200" dirty="0"/>
              <a:t>i = 5;</a:t>
            </a:r>
          </a:p>
          <a:p>
            <a:pPr>
              <a:spcAft>
                <a:spcPts val="600"/>
              </a:spcAft>
            </a:pPr>
            <a:r>
              <a:rPr lang="nn-NO" sz="2200" dirty="0"/>
              <a:t>x = *(pa + i);</a:t>
            </a:r>
          </a:p>
          <a:p>
            <a:pPr>
              <a:spcAft>
                <a:spcPts val="600"/>
              </a:spcAft>
            </a:pPr>
            <a:r>
              <a:rPr lang="nn-NO" sz="2200" dirty="0"/>
              <a:t>for (i = 0; i&lt;10; i++)</a:t>
            </a:r>
          </a:p>
          <a:p>
            <a:pPr>
              <a:spcAft>
                <a:spcPts val="600"/>
              </a:spcAft>
            </a:pPr>
            <a:r>
              <a:rPr lang="nn-NO" sz="2200" dirty="0" smtClean="0"/>
              <a:t>  cout&lt;&lt;*(pa+i);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1052736"/>
            <a:ext cx="3312368" cy="20928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200" dirty="0"/>
              <a:t>x = a[1];</a:t>
            </a:r>
          </a:p>
          <a:p>
            <a:pPr>
              <a:spcAft>
                <a:spcPts val="600"/>
              </a:spcAft>
            </a:pPr>
            <a:r>
              <a:rPr lang="en-GB" sz="2200" dirty="0" err="1"/>
              <a:t>i</a:t>
            </a:r>
            <a:r>
              <a:rPr lang="en-GB" sz="2200" dirty="0"/>
              <a:t> = 5;</a:t>
            </a:r>
          </a:p>
          <a:p>
            <a:pPr>
              <a:spcAft>
                <a:spcPts val="600"/>
              </a:spcAft>
            </a:pPr>
            <a:r>
              <a:rPr lang="en-GB" sz="2200" dirty="0"/>
              <a:t>x = a[</a:t>
            </a:r>
            <a:r>
              <a:rPr lang="en-GB" sz="2200" dirty="0" err="1"/>
              <a:t>i</a:t>
            </a:r>
            <a:r>
              <a:rPr lang="en-GB" sz="2200" dirty="0"/>
              <a:t>]</a:t>
            </a:r>
          </a:p>
          <a:p>
            <a:pPr>
              <a:spcAft>
                <a:spcPts val="600"/>
              </a:spcAft>
            </a:pPr>
            <a:r>
              <a:rPr lang="en-GB" sz="2200" dirty="0"/>
              <a:t>for (</a:t>
            </a:r>
            <a:r>
              <a:rPr lang="en-GB" sz="2200" dirty="0" err="1"/>
              <a:t>i</a:t>
            </a:r>
            <a:r>
              <a:rPr lang="en-GB" sz="2200" dirty="0"/>
              <a:t> = 0; </a:t>
            </a:r>
            <a:r>
              <a:rPr lang="en-GB" sz="2200" dirty="0" err="1"/>
              <a:t>i</a:t>
            </a:r>
            <a:r>
              <a:rPr lang="en-GB" sz="2200" dirty="0"/>
              <a:t>&lt;10; </a:t>
            </a:r>
            <a:r>
              <a:rPr lang="en-GB" sz="2200" dirty="0" err="1"/>
              <a:t>i</a:t>
            </a:r>
            <a:r>
              <a:rPr lang="en-GB" sz="2200" dirty="0" smtClean="0"/>
              <a:t>++)</a:t>
            </a:r>
          </a:p>
          <a:p>
            <a:pPr>
              <a:spcAft>
                <a:spcPts val="600"/>
              </a:spcAft>
            </a:pPr>
            <a:r>
              <a:rPr lang="en-GB" sz="2200" dirty="0"/>
              <a:t> </a:t>
            </a:r>
            <a:r>
              <a:rPr lang="en-GB" sz="2200" dirty="0" smtClean="0"/>
              <a:t>  </a:t>
            </a:r>
            <a:r>
              <a:rPr lang="en-GB" sz="2200" dirty="0" err="1" smtClean="0"/>
              <a:t>cout</a:t>
            </a:r>
            <a:r>
              <a:rPr lang="en-GB" sz="2200" dirty="0" smtClean="0"/>
              <a:t>&lt;&lt;a[</a:t>
            </a:r>
            <a:r>
              <a:rPr lang="en-GB" sz="2200" dirty="0" err="1" smtClean="0"/>
              <a:t>i</a:t>
            </a:r>
            <a:r>
              <a:rPr lang="en-GB" sz="2200" dirty="0" smtClean="0"/>
              <a:t>];</a:t>
            </a:r>
            <a:endParaRPr lang="en-GB" sz="22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5015880" y="1628800"/>
            <a:ext cx="1512168" cy="316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89" y="3717032"/>
            <a:ext cx="76009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7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9416" y="1045619"/>
            <a:ext cx="1994497" cy="9079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rgbClr val="C00000"/>
                </a:solidFill>
              </a:rPr>
              <a:t>pa = &amp;a[0];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rgbClr val="C00000"/>
                </a:solidFill>
              </a:rPr>
              <a:t>x = a[5</a:t>
            </a:r>
            <a:r>
              <a:rPr lang="pt-BR" sz="2400" dirty="0" smtClean="0">
                <a:solidFill>
                  <a:srgbClr val="C00000"/>
                </a:solidFill>
              </a:rPr>
              <a:t>];</a:t>
            </a:r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24192" y="860954"/>
            <a:ext cx="2952328" cy="9079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smtClean="0">
                <a:solidFill>
                  <a:srgbClr val="C00000"/>
                </a:solidFill>
              </a:rPr>
              <a:t>pa = a;</a:t>
            </a:r>
          </a:p>
          <a:p>
            <a:pPr>
              <a:spcAft>
                <a:spcPts val="600"/>
              </a:spcAft>
            </a:pPr>
            <a:r>
              <a:rPr lang="pt-BR" sz="2400" smtClean="0">
                <a:solidFill>
                  <a:srgbClr val="C00000"/>
                </a:solidFill>
              </a:rPr>
              <a:t>x = *(a+5);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67808" y="1268758"/>
            <a:ext cx="2143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екв</a:t>
            </a:r>
            <a:r>
              <a:rPr lang="uk-UA" sz="2400" dirty="0" smtClean="0"/>
              <a:t>і</a:t>
            </a:r>
            <a:r>
              <a:rPr lang="pt-BR" sz="2400" dirty="0" smtClean="0"/>
              <a:t>валентно 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2950" y="2420888"/>
            <a:ext cx="3810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a[</a:t>
            </a:r>
            <a:r>
              <a:rPr lang="en-GB" sz="2400" dirty="0" err="1">
                <a:solidFill>
                  <a:srgbClr val="C00000"/>
                </a:solidFill>
              </a:rPr>
              <a:t>i</a:t>
            </a:r>
            <a:r>
              <a:rPr lang="en-GB" sz="2400" dirty="0">
                <a:solidFill>
                  <a:srgbClr val="C00000"/>
                </a:solidFill>
              </a:rPr>
              <a:t>] </a:t>
            </a:r>
            <a:r>
              <a:rPr lang="ru-RU" sz="2400" dirty="0" err="1" smtClean="0"/>
              <a:t>еквівалентно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smtClean="0">
                <a:solidFill>
                  <a:srgbClr val="C00000"/>
                </a:solidFill>
              </a:rPr>
              <a:t>*(</a:t>
            </a:r>
            <a:r>
              <a:rPr lang="en-GB" sz="2400" dirty="0" err="1">
                <a:solidFill>
                  <a:srgbClr val="C00000"/>
                </a:solidFill>
              </a:rPr>
              <a:t>a+i</a:t>
            </a:r>
            <a:r>
              <a:rPr lang="en-GB" sz="24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9559" y="418523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 smtClean="0">
                <a:solidFill>
                  <a:srgbClr val="C00000"/>
                </a:solidFill>
              </a:rPr>
              <a:t>a++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6664" y="3487070"/>
            <a:ext cx="3958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rgbClr val="C00000"/>
                </a:solidFill>
              </a:rPr>
              <a:t>Правильно для покажчика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4112" y="3342185"/>
            <a:ext cx="3819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rgbClr val="0000CC"/>
                </a:solidFill>
              </a:rPr>
              <a:t>Неправильно для масиву</a:t>
            </a:r>
            <a:endParaRPr lang="ru-RU" sz="2400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7309" y="4185229"/>
            <a:ext cx="715260" cy="46166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a++</a:t>
            </a:r>
            <a:endParaRPr lang="ru-RU" sz="2400" dirty="0">
              <a:solidFill>
                <a:srgbClr val="C00000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7464152" y="3948735"/>
            <a:ext cx="2520280" cy="920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7608168" y="3736893"/>
            <a:ext cx="1737297" cy="1132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0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 smtClean="0">
                <a:solidFill>
                  <a:schemeClr val="bg1"/>
                </a:solidFill>
              </a:rPr>
              <a:t>Покажчики та масиви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990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 smtClean="0">
                <a:solidFill>
                  <a:schemeClr val="bg1"/>
                </a:solidFill>
              </a:rPr>
              <a:t>Покажчики та масиви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1344" y="836712"/>
            <a:ext cx="113772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//ex7_13.cpp.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Використання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масивів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і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покажчиків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(метод Шелла)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time.h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n;                                   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розмірність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[10];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перейменувати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тип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 тип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mas[10] 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mas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покажчик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//===============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введення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================================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* input(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функція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повертає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покажчик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size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кількість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елементів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)time(</a:t>
            </a:r>
            <a:r>
              <a:rPr lang="en-GB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ініціалізація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генератора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mas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[10];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виділити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динамічну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пам’ять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для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i++)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//увести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значення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елементів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*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rand() % 15;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069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 smtClean="0">
                <a:solidFill>
                  <a:schemeClr val="bg1"/>
                </a:solidFill>
              </a:rPr>
              <a:t>Покажчики та масиви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1344" y="692696"/>
            <a:ext cx="113772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//======================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виведення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=======================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output(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                      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//p —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покажчик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вивести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значення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за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покажчиком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альтернатива: **(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p+i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)   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//==============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сортування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методом Шелла  ================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sort(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mas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                       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//p —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покажчик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k = n / 2; k &gt; 0; k /= 2) 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поділити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дві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частини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k;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++)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перебирання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елементів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з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правої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половини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перебирання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елементів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з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лівої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половини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- k; j &gt;= 0 &amp;&amp; *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[j] &gt; *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[j + k]; j -= k)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[j];            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поміняти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місцями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*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[j] = *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[j + k];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розіменувати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покажчик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*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[j + k] = temp;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2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27516"/>
            <a:ext cx="12192000" cy="68474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2352" bIns="38088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Оголошення та ініціалізація змінних посилальних типів 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99356" y="1330896"/>
            <a:ext cx="11593288" cy="37240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 Кожному покажчику потрібно присвоїти значення перед його застосуванням.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 Покажчик перед використанням </a:t>
            </a:r>
            <a:r>
              <a:rPr lang="uk-UA" altLang="ru-RU" sz="2400" b="1" dirty="0" err="1"/>
              <a:t>iнiцiалiзується</a:t>
            </a:r>
            <a:r>
              <a:rPr lang="uk-UA" altLang="ru-RU" sz="2400" b="1" dirty="0"/>
              <a:t> </a:t>
            </a:r>
            <a:r>
              <a:rPr lang="uk-UA" altLang="ru-RU" sz="2400" b="1" dirty="0" err="1"/>
              <a:t>адресою</a:t>
            </a:r>
            <a:r>
              <a:rPr lang="uk-UA" altLang="ru-RU" sz="2400" b="1" dirty="0"/>
              <a:t> змінної </a:t>
            </a:r>
            <a:r>
              <a:rPr lang="uk-UA" altLang="ru-RU" sz="2400" dirty="0"/>
              <a:t>або значенням іншого покажчика.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 Покажчику можна присвоїти значення 0 (</a:t>
            </a:r>
            <a:r>
              <a:rPr lang="uk-UA" altLang="ru-RU" sz="2400" b="1" dirty="0"/>
              <a:t>NULL</a:t>
            </a:r>
            <a:r>
              <a:rPr lang="uk-UA" altLang="ru-RU" sz="2400" dirty="0"/>
              <a:t>). Такий покажчик не адресує жодну змінну.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 Символьна константа </a:t>
            </a:r>
            <a:r>
              <a:rPr lang="uk-UA" altLang="ru-RU" sz="2400" b="1" dirty="0"/>
              <a:t>NULL</a:t>
            </a:r>
            <a:r>
              <a:rPr lang="uk-UA" altLang="ru-RU" sz="2400" dirty="0"/>
              <a:t> означена в заголовних файлах </a:t>
            </a:r>
            <a:r>
              <a:rPr lang="uk-UA" altLang="ru-RU" sz="2400" dirty="0" err="1">
                <a:solidFill>
                  <a:srgbClr val="0000CC"/>
                </a:solidFill>
              </a:rPr>
              <a:t>iostream</a:t>
            </a:r>
            <a:r>
              <a:rPr lang="uk-UA" altLang="ru-RU" sz="2400" dirty="0">
                <a:solidFill>
                  <a:srgbClr val="0000CC"/>
                </a:solidFill>
              </a:rPr>
              <a:t>, </a:t>
            </a:r>
            <a:r>
              <a:rPr lang="uk-UA" altLang="ru-RU" sz="2400" dirty="0" err="1">
                <a:solidFill>
                  <a:srgbClr val="0000CC"/>
                </a:solidFill>
              </a:rPr>
              <a:t>stdio.h</a:t>
            </a:r>
            <a:r>
              <a:rPr lang="uk-UA" altLang="ru-RU" sz="2400" dirty="0">
                <a:solidFill>
                  <a:srgbClr val="0000CC"/>
                </a:solidFill>
              </a:rPr>
              <a:t>, </a:t>
            </a:r>
            <a:r>
              <a:rPr lang="uk-UA" altLang="ru-RU" sz="2400" dirty="0" err="1">
                <a:solidFill>
                  <a:srgbClr val="0000CC"/>
                </a:solidFill>
              </a:rPr>
              <a:t>stdlib.h</a:t>
            </a:r>
            <a:r>
              <a:rPr lang="uk-UA" altLang="ru-RU" sz="2400" dirty="0"/>
              <a:t> та інших.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dirty="0"/>
              <a:t>  Значення</a:t>
            </a:r>
            <a:r>
              <a:rPr lang="uk-UA" altLang="ru-RU" sz="2400" b="1" dirty="0"/>
              <a:t> 0 </a:t>
            </a:r>
            <a:r>
              <a:rPr lang="uk-UA" altLang="ru-RU" sz="2400" dirty="0"/>
              <a:t>— це єдине ціле значення, яке можна присвоїти змінній-покажчику без приведення його до типу покажчика</a:t>
            </a:r>
            <a:r>
              <a:rPr lang="ru-RU" altLang="ru-RU" sz="2400" dirty="0"/>
              <a:t>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 smtClean="0">
                <a:solidFill>
                  <a:schemeClr val="bg1"/>
                </a:solidFill>
              </a:rPr>
              <a:t>Покажчики та масиви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544" y="764704"/>
            <a:ext cx="113772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/==================== 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головна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програма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=========================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"using pointer and array for sort Shell"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"number of array’s members?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(n);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ініціалізувати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покажчик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чисел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"generated array"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output(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      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вивести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sort(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      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сортувати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"sorted array"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output(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вивести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відсортований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system(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827" y="4077072"/>
            <a:ext cx="5795173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13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Объект 2"/>
          <p:cNvSpPr>
            <a:spLocks noGrp="1"/>
          </p:cNvSpPr>
          <p:nvPr>
            <p:ph idx="4294967295"/>
          </p:nvPr>
        </p:nvSpPr>
        <p:spPr bwMode="auto">
          <a:xfrm>
            <a:off x="479377" y="1125538"/>
            <a:ext cx="11712624" cy="1367358"/>
          </a:xfrm>
          <a:prstGeom prst="rect">
            <a:avLst/>
          </a:prstGeom>
          <a:solidFill>
            <a:schemeClr val="bg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Можна  створювати покажчики на інші покажчики, які містять адреси реальних змінних. </a:t>
            </a:r>
          </a:p>
          <a:p>
            <a:pPr marL="0" indent="0">
              <a:buNone/>
            </a:pP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 такий спосіб реалізовано багаторівневу систему непрямої адресації даних. </a:t>
            </a:r>
          </a:p>
          <a:p>
            <a:pPr marL="0" indent="0">
              <a:buNone/>
            </a:pPr>
            <a:r>
              <a:rPr lang="uk-UA" altLang="ru-RU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Найчастіше покажчики на покажчики використовують у масивах покажчиків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301" name="Объект 2"/>
          <p:cNvSpPr txBox="1">
            <a:spLocks/>
          </p:cNvSpPr>
          <p:nvPr/>
        </p:nvSpPr>
        <p:spPr bwMode="auto">
          <a:xfrm>
            <a:off x="911424" y="3009528"/>
            <a:ext cx="10297144" cy="2808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uk-UA" altLang="ru-RU" sz="2200" dirty="0"/>
              <a:t>Нехай означено змінну </a:t>
            </a:r>
            <a:r>
              <a:rPr lang="en-US" altLang="ru-RU" sz="2200" dirty="0">
                <a:solidFill>
                  <a:srgbClr val="000099"/>
                </a:solidFill>
              </a:rPr>
              <a:t>value</a:t>
            </a:r>
            <a:r>
              <a:rPr lang="en-US" altLang="ru-RU" sz="2200" dirty="0"/>
              <a:t> </a:t>
            </a:r>
            <a:r>
              <a:rPr lang="uk-UA" altLang="ru-RU" sz="2200" dirty="0"/>
              <a:t>типу </a:t>
            </a:r>
            <a:r>
              <a:rPr lang="en-US" altLang="ru-RU" sz="2200" i="1" dirty="0" err="1">
                <a:solidFill>
                  <a:srgbClr val="000099"/>
                </a:solidFill>
              </a:rPr>
              <a:t>int</a:t>
            </a:r>
            <a:r>
              <a:rPr lang="en-US" altLang="ru-RU" sz="2200" dirty="0"/>
              <a:t>, </a:t>
            </a:r>
            <a:r>
              <a:rPr lang="uk-UA" altLang="ru-RU" sz="2200" dirty="0" err="1"/>
              <a:t>ініціалізовану</a:t>
            </a:r>
            <a:r>
              <a:rPr lang="uk-UA" altLang="ru-RU" sz="2200" dirty="0"/>
              <a:t> значенням </a:t>
            </a:r>
            <a:r>
              <a:rPr lang="uk-UA" altLang="ru-RU" sz="2200" dirty="0">
                <a:solidFill>
                  <a:srgbClr val="000099"/>
                </a:solidFill>
              </a:rPr>
              <a:t>10.</a:t>
            </a:r>
            <a:r>
              <a:rPr lang="uk-UA" altLang="ru-RU" sz="2200" dirty="0"/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uk-UA" altLang="ru-RU" sz="2200" dirty="0"/>
              <a:t>Також оголошено покажчик </a:t>
            </a:r>
            <a:r>
              <a:rPr lang="en-US" altLang="ru-RU" sz="2200" i="1" dirty="0">
                <a:solidFill>
                  <a:srgbClr val="000099"/>
                </a:solidFill>
              </a:rPr>
              <a:t>ptr1</a:t>
            </a:r>
            <a:r>
              <a:rPr lang="en-US" altLang="ru-RU" sz="2200" dirty="0"/>
              <a:t> </a:t>
            </a:r>
            <a:r>
              <a:rPr lang="uk-UA" altLang="ru-RU" sz="2200" dirty="0"/>
              <a:t>на тип </a:t>
            </a:r>
            <a:r>
              <a:rPr lang="en-US" altLang="ru-RU" sz="2200" i="1" dirty="0" err="1">
                <a:solidFill>
                  <a:srgbClr val="000099"/>
                </a:solidFill>
              </a:rPr>
              <a:t>int</a:t>
            </a:r>
            <a:r>
              <a:rPr lang="en-US" altLang="ru-RU" sz="2200" dirty="0"/>
              <a:t>, </a:t>
            </a:r>
            <a:r>
              <a:rPr lang="uk-UA" altLang="ru-RU" sz="2200" dirty="0" err="1"/>
              <a:t>ініціалізований</a:t>
            </a:r>
            <a:r>
              <a:rPr lang="uk-UA" altLang="ru-RU" sz="2200" dirty="0"/>
              <a:t> </a:t>
            </a:r>
            <a:r>
              <a:rPr lang="uk-UA" altLang="ru-RU" sz="2200" dirty="0" err="1"/>
              <a:t>адресою</a:t>
            </a:r>
            <a:r>
              <a:rPr lang="uk-UA" altLang="ru-RU" sz="2200" dirty="0"/>
              <a:t> змінної </a:t>
            </a:r>
            <a:r>
              <a:rPr lang="en-US" altLang="ru-RU" sz="2200" dirty="0"/>
              <a:t>value: </a:t>
            </a:r>
            <a:r>
              <a:rPr lang="en-US" altLang="ru-RU" sz="2200" i="1" dirty="0" err="1">
                <a:solidFill>
                  <a:srgbClr val="000099"/>
                </a:solidFill>
              </a:rPr>
              <a:t>int</a:t>
            </a:r>
            <a:r>
              <a:rPr lang="en-US" altLang="ru-RU" sz="2200" i="1" dirty="0">
                <a:solidFill>
                  <a:srgbClr val="000099"/>
                </a:solidFill>
              </a:rPr>
              <a:t>*</a:t>
            </a:r>
            <a:r>
              <a:rPr lang="en-US" altLang="ru-RU" sz="2200" dirty="0">
                <a:solidFill>
                  <a:srgbClr val="000099"/>
                </a:solidFill>
              </a:rPr>
              <a:t> </a:t>
            </a:r>
            <a:r>
              <a:rPr lang="en-US" altLang="ru-RU" sz="2200" i="1" dirty="0">
                <a:solidFill>
                  <a:srgbClr val="000099"/>
                </a:solidFill>
              </a:rPr>
              <a:t>ptr1=&amp;value</a:t>
            </a:r>
            <a:r>
              <a:rPr lang="en-US" altLang="ru-RU" sz="2200" dirty="0"/>
              <a:t>. </a:t>
            </a:r>
            <a:endParaRPr lang="uk-UA" altLang="ru-RU" sz="2200" dirty="0"/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uk-UA" altLang="ru-RU" sz="2200" dirty="0"/>
              <a:t>Маємо перший рівень непрямої адресації, за яким доступ до значення змінної  здійснюється через </a:t>
            </a:r>
            <a:r>
              <a:rPr lang="uk-UA" altLang="ru-RU" sz="2200" dirty="0" err="1"/>
              <a:t>розіменування</a:t>
            </a:r>
            <a:r>
              <a:rPr lang="uk-UA" altLang="ru-RU" sz="2200" dirty="0"/>
              <a:t> покажчика </a:t>
            </a:r>
            <a:r>
              <a:rPr lang="uk-UA" altLang="ru-RU" sz="2200" i="1" dirty="0">
                <a:solidFill>
                  <a:srgbClr val="000099"/>
                </a:solidFill>
              </a:rPr>
              <a:t>*</a:t>
            </a:r>
            <a:r>
              <a:rPr lang="en-US" altLang="ru-RU" sz="2200" i="1" dirty="0">
                <a:solidFill>
                  <a:srgbClr val="000099"/>
                </a:solidFill>
              </a:rPr>
              <a:t>ptr1</a:t>
            </a:r>
            <a:r>
              <a:rPr lang="en-US" altLang="ru-RU" sz="2200" dirty="0">
                <a:solidFill>
                  <a:srgbClr val="000099"/>
                </a:solidFill>
              </a:rPr>
              <a:t>.</a:t>
            </a:r>
            <a:r>
              <a:rPr lang="en-US" altLang="ru-RU" sz="2200" dirty="0"/>
              <a:t> 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3503613" y="0"/>
            <a:ext cx="5338762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200" b="1">
                <a:solidFill>
                  <a:schemeClr val="bg1"/>
                </a:solidFill>
              </a:rPr>
              <a:t>Покажчики на покажчики</a:t>
            </a:r>
            <a:r>
              <a:rPr lang="ru-RU" altLang="ru-RU" sz="3200" b="1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Объект 2"/>
          <p:cNvSpPr>
            <a:spLocks noGrp="1"/>
          </p:cNvSpPr>
          <p:nvPr>
            <p:ph idx="4294967295"/>
          </p:nvPr>
        </p:nvSpPr>
        <p:spPr bwMode="auto">
          <a:xfrm>
            <a:off x="239180" y="895783"/>
            <a:ext cx="11640616" cy="733017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Означимо покажчик </a:t>
            </a:r>
            <a:r>
              <a:rPr lang="en-US" alt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ptr2</a:t>
            </a:r>
            <a:r>
              <a:rPr lang="en-US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 тип </a:t>
            </a:r>
            <a:r>
              <a:rPr lang="en-US" altLang="ru-RU" sz="2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але </a:t>
            </a:r>
            <a:r>
              <a:rPr lang="uk-UA" alt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ініціалізуємо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його </a:t>
            </a:r>
            <a:r>
              <a:rPr lang="uk-UA" alt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адресою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покажчика </a:t>
            </a:r>
            <a:r>
              <a:rPr lang="en-US" alt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ptr1</a:t>
            </a:r>
            <a:r>
              <a:rPr lang="en-US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Матимемо покажчик, що вказує на інший покажчик. </a:t>
            </a:r>
          </a:p>
        </p:txBody>
      </p:sp>
      <p:pic>
        <p:nvPicPr>
          <p:cNvPr id="184325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924282"/>
            <a:ext cx="82804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3647728" y="1939467"/>
            <a:ext cx="4104456" cy="576064"/>
          </a:xfrm>
          <a:prstGeom prst="roundRect">
            <a:avLst/>
          </a:prstGeom>
          <a:solidFill>
            <a:srgbClr val="D2FAF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dkEdge">
            <a:bevelT w="196850" prst="artDeco"/>
            <a:bevelB w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altLang="ru-RU" sz="2400" b="1">
                <a:solidFill>
                  <a:srgbClr val="000000"/>
                </a:solidFill>
              </a:rPr>
              <a:t>&lt;тип**&gt;&lt;ідентифікатор&gt;; 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3503613" y="0"/>
            <a:ext cx="5338762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200" b="1" dirty="0">
                <a:solidFill>
                  <a:schemeClr val="bg1"/>
                </a:solidFill>
              </a:rPr>
              <a:t>Покажчики на покажчики</a:t>
            </a:r>
            <a:r>
              <a:rPr lang="ru-RU" altLang="ru-RU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695400" y="2708276"/>
            <a:ext cx="11184396" cy="1988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uk-UA" altLang="ru-RU" sz="2200" dirty="0"/>
              <a:t>Маємо оголошення </a:t>
            </a:r>
            <a:r>
              <a:rPr lang="en-US" altLang="ru-RU" sz="2200" b="1" i="1" dirty="0" err="1"/>
              <a:t>int</a:t>
            </a:r>
            <a:r>
              <a:rPr lang="en-US" altLang="ru-RU" sz="2200" dirty="0"/>
              <a:t> </a:t>
            </a:r>
            <a:r>
              <a:rPr lang="en-US" altLang="ru-RU" sz="2200" b="1" i="1" dirty="0"/>
              <a:t>**ptr2=&amp;ptr1</a:t>
            </a:r>
            <a:r>
              <a:rPr lang="en-US" altLang="ru-RU" sz="2200" dirty="0"/>
              <a:t>. </a:t>
            </a:r>
            <a:endParaRPr lang="uk-UA" altLang="ru-RU" sz="2200" dirty="0"/>
          </a:p>
          <a:p>
            <a:pPr>
              <a:spcBef>
                <a:spcPct val="20000"/>
              </a:spcBef>
            </a:pPr>
            <a:r>
              <a:rPr lang="uk-UA" altLang="ru-RU" sz="2200" dirty="0"/>
              <a:t>Це другий рівень непрямої адресації. </a:t>
            </a:r>
          </a:p>
          <a:p>
            <a:pPr>
              <a:spcBef>
                <a:spcPct val="20000"/>
              </a:spcBef>
            </a:pPr>
            <a:r>
              <a:rPr lang="uk-UA" altLang="ru-RU" sz="2200" dirty="0"/>
              <a:t>Для доступу до значення змінної слід двічі </a:t>
            </a:r>
            <a:r>
              <a:rPr lang="uk-UA" altLang="ru-RU" sz="2200" dirty="0" err="1"/>
              <a:t>розіменувати</a:t>
            </a:r>
            <a:r>
              <a:rPr lang="uk-UA" altLang="ru-RU" sz="2200" dirty="0"/>
              <a:t> покажчик </a:t>
            </a:r>
            <a:r>
              <a:rPr lang="en-US" altLang="ru-RU" sz="2200" b="1" i="1" dirty="0"/>
              <a:t>ptr2</a:t>
            </a:r>
            <a:r>
              <a:rPr lang="en-US" altLang="ru-RU" sz="2200" dirty="0"/>
              <a:t> </a:t>
            </a:r>
            <a:r>
              <a:rPr lang="uk-UA" altLang="ru-RU" sz="2200" dirty="0"/>
              <a:t>операцією **</a:t>
            </a:r>
            <a:r>
              <a:rPr lang="en-US" altLang="ru-RU" sz="2200" b="1" i="1" dirty="0"/>
              <a:t>ptr2</a:t>
            </a:r>
            <a:r>
              <a:rPr lang="en-US" altLang="ru-RU" sz="2200" dirty="0"/>
              <a:t>. </a:t>
            </a:r>
            <a:endParaRPr lang="uk-UA" altLang="ru-RU" sz="2200" dirty="0"/>
          </a:p>
          <a:p>
            <a:pPr>
              <a:spcBef>
                <a:spcPct val="20000"/>
              </a:spcBef>
            </a:pPr>
            <a:r>
              <a:rPr lang="uk-UA" altLang="ru-RU" sz="2200" dirty="0"/>
              <a:t>За потреби можна утворити покажчик третього та інших рівнів адресації: </a:t>
            </a:r>
            <a:r>
              <a:rPr lang="en-US" altLang="ru-RU" sz="2200" b="1" i="1" dirty="0" err="1"/>
              <a:t>int</a:t>
            </a:r>
            <a:r>
              <a:rPr lang="en-US" altLang="ru-RU" sz="2200" dirty="0"/>
              <a:t> </a:t>
            </a:r>
            <a:r>
              <a:rPr lang="en-US" altLang="ru-RU" sz="2200" b="1" i="1" dirty="0"/>
              <a:t>***ptr3</a:t>
            </a:r>
            <a:r>
              <a:rPr lang="en-US" altLang="ru-RU" sz="2200" dirty="0"/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025770" y="-140493"/>
            <a:ext cx="8229600" cy="85090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200" b="1" dirty="0">
                <a:solidFill>
                  <a:schemeClr val="bg1"/>
                </a:solidFill>
              </a:rPr>
              <a:t>Операції над покажчиками</a:t>
            </a:r>
          </a:p>
        </p:txBody>
      </p:sp>
      <p:pic>
        <p:nvPicPr>
          <p:cNvPr id="185349" name="Скругленный прямоугольник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13" y="887413"/>
            <a:ext cx="6513513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4702717" y="1196752"/>
            <a:ext cx="5519737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200" dirty="0" err="1">
                <a:cs typeface="Arial" panose="020B0604020202020204" pitchFamily="34" charset="0"/>
              </a:rPr>
              <a:t>Упорядкувати</a:t>
            </a:r>
            <a:r>
              <a:rPr lang="ru-RU" altLang="ru-RU" sz="2200" dirty="0">
                <a:cs typeface="Arial" panose="020B0604020202020204" pitchFamily="34" charset="0"/>
              </a:rPr>
              <a:t> два числа.</a:t>
            </a:r>
          </a:p>
          <a:p>
            <a:pPr algn="ctr"/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Сортуючи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об’єкти</a:t>
            </a:r>
            <a:r>
              <a:rPr lang="ru-RU" altLang="ru-RU" sz="2200" dirty="0">
                <a:cs typeface="Arial" panose="020B0604020202020204" pitchFamily="34" charset="0"/>
              </a:rPr>
              <a:t>, не </a:t>
            </a:r>
            <a:r>
              <a:rPr lang="ru-RU" altLang="ru-RU" sz="2200" dirty="0" err="1">
                <a:cs typeface="Arial" panose="020B0604020202020204" pitchFamily="34" charset="0"/>
              </a:rPr>
              <a:t>звертатися</a:t>
            </a:r>
            <a:r>
              <a:rPr lang="ru-RU" altLang="ru-RU" sz="2200" dirty="0">
                <a:cs typeface="Arial" panose="020B0604020202020204" pitchFamily="34" charset="0"/>
              </a:rPr>
              <a:t> до них самих, а </a:t>
            </a:r>
            <a:r>
              <a:rPr lang="ru-RU" altLang="ru-RU" sz="2200" dirty="0" err="1">
                <a:cs typeface="Arial" panose="020B0604020202020204" pitchFamily="34" charset="0"/>
              </a:rPr>
              <a:t>використовувати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покажчики</a:t>
            </a:r>
            <a:r>
              <a:rPr lang="ru-RU" altLang="ru-RU" sz="2200" dirty="0">
                <a:cs typeface="Arial" panose="020B0604020202020204" pitchFamily="34" charset="0"/>
              </a:rPr>
              <a:t> на </a:t>
            </a:r>
            <a:r>
              <a:rPr lang="ru-RU" altLang="ru-RU" sz="2200" dirty="0" err="1">
                <a:cs typeface="Arial" panose="020B0604020202020204" pitchFamily="34" charset="0"/>
              </a:rPr>
              <a:t>ці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об’єкти</a:t>
            </a:r>
            <a:r>
              <a:rPr lang="ru-RU" altLang="ru-RU" sz="2200" dirty="0">
                <a:cs typeface="Arial" panose="020B0604020202020204" pitchFamily="34" charset="0"/>
              </a:rPr>
              <a:t>. </a:t>
            </a:r>
          </a:p>
          <a:p>
            <a:pPr algn="ctr"/>
            <a:r>
              <a:rPr lang="ru-RU" altLang="ru-RU" sz="2200" dirty="0">
                <a:cs typeface="Arial" panose="020B0604020202020204" pitchFamily="34" charset="0"/>
              </a:rPr>
              <a:t>У </a:t>
            </a:r>
            <a:r>
              <a:rPr lang="ru-RU" altLang="ru-RU" sz="2200" dirty="0" err="1">
                <a:cs typeface="Arial" panose="020B0604020202020204" pitchFamily="34" charset="0"/>
              </a:rPr>
              <a:t>такий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спосіб</a:t>
            </a:r>
            <a:r>
              <a:rPr lang="ru-RU" altLang="ru-RU" sz="2200" dirty="0">
                <a:cs typeface="Arial" panose="020B0604020202020204" pitchFamily="34" charset="0"/>
              </a:rPr>
              <a:t> ми </a:t>
            </a:r>
            <a:r>
              <a:rPr lang="ru-RU" altLang="ru-RU" sz="2200" dirty="0" err="1">
                <a:cs typeface="Arial" panose="020B0604020202020204" pitchFamily="34" charset="0"/>
              </a:rPr>
              <a:t>позбавимося</a:t>
            </a:r>
            <a:r>
              <a:rPr lang="ru-RU" altLang="ru-RU" sz="2200" dirty="0">
                <a:cs typeface="Arial" panose="020B0604020202020204" pitchFamily="34" charset="0"/>
              </a:rPr>
              <a:t> потреби </a:t>
            </a:r>
            <a:r>
              <a:rPr lang="ru-RU" altLang="ru-RU" sz="2200" dirty="0" err="1">
                <a:cs typeface="Arial" panose="020B0604020202020204" pitchFamily="34" charset="0"/>
              </a:rPr>
              <a:t>переміщувати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об’єкти</a:t>
            </a:r>
            <a:r>
              <a:rPr lang="ru-RU" altLang="ru-RU" sz="2200" dirty="0">
                <a:cs typeface="Arial" panose="020B0604020202020204" pitchFamily="34" charset="0"/>
              </a:rPr>
              <a:t> в </a:t>
            </a:r>
            <a:r>
              <a:rPr lang="ru-RU" altLang="ru-RU" sz="2200" dirty="0" err="1">
                <a:cs typeface="Arial" panose="020B0604020202020204" pitchFamily="34" charset="0"/>
              </a:rPr>
              <a:t>пам’яті</a:t>
            </a:r>
            <a:r>
              <a:rPr lang="ru-RU" altLang="ru-RU" sz="2200" dirty="0">
                <a:cs typeface="Arial" panose="020B0604020202020204" pitchFamily="34" charset="0"/>
              </a:rPr>
              <a:t>, </a:t>
            </a:r>
            <a:r>
              <a:rPr lang="ru-RU" altLang="ru-RU" sz="2200" dirty="0" err="1">
                <a:cs typeface="Arial" panose="020B0604020202020204" pitchFamily="34" charset="0"/>
              </a:rPr>
              <a:t>що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забирає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багато</a:t>
            </a:r>
            <a:r>
              <a:rPr lang="ru-RU" altLang="ru-RU" sz="2200" dirty="0">
                <a:cs typeface="Arial" panose="020B0604020202020204" pitchFamily="34" charset="0"/>
              </a:rPr>
              <a:t> часу, коли </a:t>
            </a:r>
            <a:r>
              <a:rPr lang="ru-RU" altLang="ru-RU" sz="2200" dirty="0" err="1">
                <a:cs typeface="Arial" panose="020B0604020202020204" pitchFamily="34" charset="0"/>
              </a:rPr>
              <a:t>такі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об’єкти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займають</a:t>
            </a:r>
            <a:r>
              <a:rPr lang="ru-RU" altLang="ru-RU" sz="2200" dirty="0">
                <a:cs typeface="Arial" panose="020B0604020202020204" pitchFamily="34" charset="0"/>
              </a:rPr>
              <a:t> великий </a:t>
            </a:r>
            <a:r>
              <a:rPr lang="ru-RU" altLang="ru-RU" sz="2200" dirty="0" err="1">
                <a:cs typeface="Arial" panose="020B0604020202020204" pitchFamily="34" charset="0"/>
              </a:rPr>
              <a:t>об’єм</a:t>
            </a:r>
            <a:r>
              <a:rPr lang="ru-RU" altLang="ru-RU" sz="2200" dirty="0">
                <a:cs typeface="Arial" panose="020B0604020202020204" pitchFamily="34" charset="0"/>
              </a:rPr>
              <a:t>. </a:t>
            </a:r>
            <a:r>
              <a:rPr lang="ru-RU" altLang="ru-RU" sz="2200" dirty="0" err="1">
                <a:cs typeface="Arial" panose="020B0604020202020204" pitchFamily="34" charset="0"/>
              </a:rPr>
              <a:t>Змінюватимуться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посилання</a:t>
            </a:r>
            <a:r>
              <a:rPr lang="ru-RU" altLang="ru-RU" sz="2200" dirty="0">
                <a:cs typeface="Arial" panose="020B0604020202020204" pitchFamily="34" charset="0"/>
              </a:rPr>
              <a:t> на </a:t>
            </a:r>
            <a:r>
              <a:rPr lang="ru-RU" altLang="ru-RU" sz="2200" dirty="0" err="1">
                <a:cs typeface="Arial" panose="020B0604020202020204" pitchFamily="34" charset="0"/>
              </a:rPr>
              <a:t>адреси</a:t>
            </a:r>
            <a:r>
              <a:rPr lang="ru-RU" altLang="ru-RU" sz="2200" dirty="0">
                <a:cs typeface="Arial" panose="020B0604020202020204" pitchFamily="34" charset="0"/>
              </a:rPr>
              <a:t>, а не на </a:t>
            </a:r>
            <a:r>
              <a:rPr lang="ru-RU" altLang="ru-RU" sz="2200" dirty="0" err="1">
                <a:cs typeface="Arial" panose="020B0604020202020204" pitchFamily="34" charset="0"/>
              </a:rPr>
              <a:t>дані</a:t>
            </a:r>
            <a:r>
              <a:rPr lang="ru-RU" altLang="ru-RU" sz="2200" dirty="0">
                <a:cs typeface="Arial" panose="020B0604020202020204" pitchFamily="34" charset="0"/>
              </a:rPr>
              <a:t>. У </a:t>
            </a:r>
            <a:r>
              <a:rPr lang="ru-RU" altLang="ru-RU" sz="2200" dirty="0" err="1">
                <a:cs typeface="Arial" panose="020B0604020202020204" pitchFamily="34" charset="0"/>
              </a:rPr>
              <a:t>результаті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 smtClean="0">
                <a:cs typeface="Arial" panose="020B0604020202020204" pitchFamily="34" charset="0"/>
              </a:rPr>
              <a:t>значне</a:t>
            </a:r>
            <a:r>
              <a:rPr lang="ru-RU" altLang="ru-RU" sz="2200" dirty="0" smtClean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підвищення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ефективності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cs typeface="Arial" panose="020B0604020202020204" pitchFamily="34" charset="0"/>
              </a:rPr>
              <a:t>роботи</a:t>
            </a:r>
            <a:r>
              <a:rPr lang="ru-RU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 err="1" smtClean="0">
                <a:cs typeface="Arial" panose="020B0604020202020204" pitchFamily="34" charset="0"/>
              </a:rPr>
              <a:t>програми</a:t>
            </a:r>
            <a:r>
              <a:rPr lang="ru-RU" altLang="ru-RU" sz="2200" dirty="0" smtClean="0">
                <a:cs typeface="Arial" panose="020B0604020202020204" pitchFamily="34" charset="0"/>
              </a:rPr>
              <a:t>. </a:t>
            </a:r>
            <a:r>
              <a:rPr lang="uk-UA" altLang="ru-RU" sz="2200" dirty="0" smtClean="0">
                <a:solidFill>
                  <a:srgbClr val="FF0000"/>
                </a:solidFill>
                <a:cs typeface="Arial" panose="020B0604020202020204" pitchFamily="34" charset="0"/>
              </a:rPr>
              <a:t>ЧОМУ</a:t>
            </a:r>
            <a:r>
              <a:rPr lang="uk-UA" altLang="ru-RU" sz="2200" dirty="0">
                <a:solidFill>
                  <a:srgbClr val="FF0000"/>
                </a:solidFill>
                <a:cs typeface="Arial" panose="020B0604020202020204" pitchFamily="34" charset="0"/>
              </a:rPr>
              <a:t>?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14" y="1407320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85358" name="Picture 1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9" y="5795764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5360" name="Group 16"/>
          <p:cNvGrpSpPr>
            <a:grpSpLocks/>
          </p:cNvGrpSpPr>
          <p:nvPr/>
        </p:nvGrpSpPr>
        <p:grpSpPr bwMode="auto">
          <a:xfrm>
            <a:off x="1774825" y="4652963"/>
            <a:ext cx="2444750" cy="571500"/>
            <a:chOff x="4513" y="2659"/>
            <a:chExt cx="1247" cy="360"/>
          </a:xfrm>
        </p:grpSpPr>
        <p:graphicFrame>
          <p:nvGraphicFramePr>
            <p:cNvPr id="185361" name="Object 17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77" name="Точечный рисунок" r:id="rId6" imgW="600159" imgH="571731" progId="Paint.Picture">
                    <p:embed/>
                  </p:oleObj>
                </mc:Choice>
                <mc:Fallback>
                  <p:oleObj name="Точечный рисунок" r:id="rId6" imgW="600159" imgH="571731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362" name="Text Box 18"/>
            <p:cNvSpPr txBox="1">
              <a:spLocks noChangeArrowheads="1"/>
            </p:cNvSpPr>
            <p:nvPr/>
          </p:nvSpPr>
          <p:spPr bwMode="auto">
            <a:xfrm>
              <a:off x="4641" y="2750"/>
              <a:ext cx="8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8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8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8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8" action="ppaction://hlinkfile"/>
                </a:rPr>
                <a:t>_7cpp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pic>
        <p:nvPicPr>
          <p:cNvPr id="185363" name="Picture 19" descr="ANd9GcQp2EngoVy2C7KfXBJFiSMbrA79a4wclNq4Cj-cRuAwVWqtGhLaow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5013325"/>
            <a:ext cx="1709738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795207" y="722353"/>
            <a:ext cx="8481937" cy="550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//ex5_9.cpp 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//Використання покажчиків на покажчики для сортування чисел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#include&lt;iostream&gt;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using namespace std;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int n,m; //числа, що впорядковуються за спаданням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//======== впорядкувати покажчики за спаданням чисел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void sort(int** pa, int**pb)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       //pa, pb - покажчики на покажчики, що зберігають числа 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  if(**pa&lt;**pb) //доступ до чисел через подвійне розименування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  {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    int* tmp=*pa; //переміна місцями адрес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    *pa=*pb;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    *pb=tmp;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b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200"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altLang="ru-RU" sz="22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3503613" y="0"/>
            <a:ext cx="5338762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200" b="1">
                <a:solidFill>
                  <a:schemeClr val="bg1"/>
                </a:solidFill>
              </a:rPr>
              <a:t>Покажчики на покажчики</a:t>
            </a:r>
            <a:r>
              <a:rPr lang="ru-RU" altLang="ru-RU" sz="3200" b="1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29030" name="Picture 6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" y="5805309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032" name="Group 8"/>
          <p:cNvGrpSpPr>
            <a:grpSpLocks/>
          </p:cNvGrpSpPr>
          <p:nvPr/>
        </p:nvGrpSpPr>
        <p:grpSpPr bwMode="auto">
          <a:xfrm>
            <a:off x="9611725" y="5945803"/>
            <a:ext cx="2444750" cy="571500"/>
            <a:chOff x="4513" y="2659"/>
            <a:chExt cx="1247" cy="360"/>
          </a:xfrm>
        </p:grpSpPr>
        <p:graphicFrame>
          <p:nvGraphicFramePr>
            <p:cNvPr id="129033" name="Object 9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48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34" name="Text Box 10"/>
            <p:cNvSpPr txBox="1">
              <a:spLocks noChangeArrowheads="1"/>
            </p:cNvSpPr>
            <p:nvPr/>
          </p:nvSpPr>
          <p:spPr bwMode="auto">
            <a:xfrm>
              <a:off x="4641" y="2750"/>
              <a:ext cx="8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6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6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_9cpp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1306907" y="1144488"/>
            <a:ext cx="10885094" cy="5016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//====================головна функція ===================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&lt;&lt;"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Demo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pointer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to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pointer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"&lt;&lt;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&lt;&lt;"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two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"&lt;&lt;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cin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&gt;&gt;n&gt;&gt;m; //ввести числа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*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pn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=&amp;n;  //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ініціалізувати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покажчики на них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pm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=&amp;m; //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** p1=&amp;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pn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; //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ініціалізувати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покажчики на покажчики 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** p2=&amp;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pm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; //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&lt;&lt;"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allocation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memory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"&lt;&lt;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&lt;&lt;p1&lt;&lt;"-&gt;"&lt;&lt;*p1&lt;&lt;"-&gt; "&lt;&lt;**p1&lt;&lt;"    "&lt;&lt;p2&lt;&lt;"-&gt;"&lt;&lt;*</a:t>
            </a:r>
            <a:r>
              <a:rPr lang="uk-UA" altLang="ru-RU" sz="20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p2&lt;&lt;"-&gt; 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"&lt;&lt;**p2&lt;&lt;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sort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(p1,p2); // впорядкувати покажчики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&lt;&lt;p1&lt;&lt;"-&gt;"&lt;&lt;*p1&lt;&lt;"-&gt; "&lt;&lt;**p1&lt;&lt;"    "&lt;&lt;p2&lt;&lt;"-&gt;"&lt;&lt;*</a:t>
            </a:r>
            <a:r>
              <a:rPr lang="uk-UA" altLang="ru-RU" sz="20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p2&lt;&lt;"-&gt; 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"&lt;&lt;**p2&lt;&lt;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("</a:t>
            </a:r>
            <a:r>
              <a:rPr lang="uk-UA" alt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pause</a:t>
            </a: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");</a:t>
            </a:r>
            <a:b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altLang="ru-RU" sz="20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4992534" y="6924031"/>
            <a:ext cx="46215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uk-UA" altLang="ru-RU" sz="1200">
                <a:solidFill>
                  <a:srgbClr val="008000"/>
                </a:solidFill>
                <a:cs typeface="Times New Roman" panose="02020603050405020304" pitchFamily="18" charset="0"/>
              </a:rPr>
              <a:t>Рис. 5.12. Результат роботи програми ex5_9</a:t>
            </a:r>
            <a:br>
              <a:rPr lang="uk-UA" altLang="ru-RU" sz="1200">
                <a:solidFill>
                  <a:srgbClr val="008000"/>
                </a:solidFill>
                <a:cs typeface="Times New Roman" panose="02020603050405020304" pitchFamily="18" charset="0"/>
              </a:rPr>
            </a:br>
            <a:r>
              <a:rPr lang="uk-UA" altLang="ru-RU" sz="1200">
                <a:solidFill>
                  <a:srgbClr val="008000"/>
                </a:solidFill>
                <a:cs typeface="Times New Roman" panose="02020603050405020304" pitchFamily="18" charset="0"/>
              </a:rPr>
              <a:t>Використання покажчиків на покажчики для сортування чисел</a:t>
            </a:r>
            <a:endParaRPr lang="uk-UA" altLang="ru-RU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503613" y="0"/>
            <a:ext cx="5338762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200" b="1">
                <a:solidFill>
                  <a:schemeClr val="bg1"/>
                </a:solidFill>
              </a:rPr>
              <a:t>Покажчики на покажчики</a:t>
            </a:r>
            <a:r>
              <a:rPr lang="ru-RU" altLang="ru-RU" sz="3200" b="1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87397" name="Picture 5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5801252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7399" name="Group 7"/>
          <p:cNvGrpSpPr>
            <a:grpSpLocks/>
          </p:cNvGrpSpPr>
          <p:nvPr/>
        </p:nvGrpSpPr>
        <p:grpSpPr bwMode="auto">
          <a:xfrm>
            <a:off x="9480376" y="1268760"/>
            <a:ext cx="2444750" cy="571500"/>
            <a:chOff x="4513" y="2659"/>
            <a:chExt cx="1247" cy="360"/>
          </a:xfrm>
        </p:grpSpPr>
        <p:graphicFrame>
          <p:nvGraphicFramePr>
            <p:cNvPr id="187400" name="Object 8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15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01" name="Text Box 9"/>
            <p:cNvSpPr txBox="1">
              <a:spLocks noChangeArrowheads="1"/>
            </p:cNvSpPr>
            <p:nvPr/>
          </p:nvSpPr>
          <p:spPr bwMode="auto">
            <a:xfrm>
              <a:off x="4641" y="2750"/>
              <a:ext cx="8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6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ex</a:t>
              </a:r>
              <a:r>
                <a:rPr lang="en-US" altLang="ru-RU" b="1">
                  <a:cs typeface="Arial" panose="020B0604020202020204" pitchFamily="34" charset="0"/>
                  <a:hlinkClick r:id="rId6" action="ppaction://hlinkfile"/>
                </a:rPr>
                <a:t>5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_9cpp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4" y="1916113"/>
            <a:ext cx="8029575" cy="28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3503613" y="0"/>
            <a:ext cx="5338762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3200" b="1">
                <a:solidFill>
                  <a:schemeClr val="bg1"/>
                </a:solidFill>
              </a:rPr>
              <a:t>Покажчики на покажчики</a:t>
            </a:r>
            <a:r>
              <a:rPr lang="ru-RU" altLang="ru-RU" sz="3200" b="1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84" y="3228308"/>
            <a:ext cx="6515031" cy="2864916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altLang="ru-RU" sz="3200" b="1" dirty="0" smtClean="0">
                <a:solidFill>
                  <a:schemeClr val="bg1"/>
                </a:solidFill>
              </a:rPr>
              <a:t>Покажчики та матриці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9376" y="980728"/>
            <a:ext cx="1095376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dirty="0" smtClean="0"/>
              <a:t>Покажчики можна 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єднувати</a:t>
            </a:r>
            <a:r>
              <a:rPr lang="uk-UA" sz="2000" dirty="0" smtClean="0"/>
              <a:t> у масиви і будувати масиви покажчиків.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Нехай </a:t>
            </a:r>
            <a:r>
              <a:rPr lang="en-GB" sz="2000" b="1" dirty="0" err="1" smtClean="0">
                <a:solidFill>
                  <a:srgbClr val="0000CC"/>
                </a:solidFill>
              </a:rPr>
              <a:t>int</a:t>
            </a:r>
            <a:r>
              <a:rPr lang="en-GB" sz="2000" b="1" dirty="0" smtClean="0">
                <a:solidFill>
                  <a:srgbClr val="0000CC"/>
                </a:solidFill>
              </a:rPr>
              <a:t> </a:t>
            </a:r>
            <a:r>
              <a:rPr lang="en-GB" sz="2000" b="1" dirty="0">
                <a:solidFill>
                  <a:srgbClr val="0000CC"/>
                </a:solidFill>
              </a:rPr>
              <a:t>*A[10</a:t>
            </a:r>
            <a:r>
              <a:rPr lang="en-GB" sz="2000" b="1" dirty="0" smtClean="0">
                <a:solidFill>
                  <a:srgbClr val="0000CC"/>
                </a:solidFill>
              </a:rPr>
              <a:t>]</a:t>
            </a:r>
            <a:r>
              <a:rPr lang="uk-UA" sz="2000" b="1" dirty="0" smtClean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одновимірний</a:t>
            </a:r>
            <a:r>
              <a:rPr lang="ru-RU" sz="2000" dirty="0"/>
              <a:t> </a:t>
            </a:r>
            <a:r>
              <a:rPr lang="ru-RU" sz="2000" dirty="0" err="1"/>
              <a:t>масив</a:t>
            </a:r>
            <a:r>
              <a:rPr lang="ru-RU" sz="2000" dirty="0"/>
              <a:t> з 10 </a:t>
            </a:r>
            <a:r>
              <a:rPr lang="ru-RU" sz="2000" dirty="0" err="1"/>
              <a:t>покажчиків</a:t>
            </a:r>
            <a:r>
              <a:rPr lang="ru-RU" sz="2000" dirty="0"/>
              <a:t> на тип </a:t>
            </a:r>
            <a:r>
              <a:rPr lang="ru-RU" sz="2000" b="1" dirty="0" err="1" smtClean="0">
                <a:solidFill>
                  <a:srgbClr val="0000CC"/>
                </a:solidFill>
              </a:rPr>
              <a:t>int</a:t>
            </a:r>
            <a:endParaRPr lang="ru-RU" sz="2000" b="1" dirty="0" smtClean="0">
              <a:solidFill>
                <a:srgbClr val="0000CC"/>
              </a:solidFill>
            </a:endParaRPr>
          </a:p>
          <a:p>
            <a:r>
              <a:rPr lang="uk-UA" sz="2000" b="1" dirty="0" smtClean="0">
                <a:solidFill>
                  <a:srgbClr val="0000CC"/>
                </a:solidFill>
              </a:rPr>
              <a:t>А</a:t>
            </a:r>
            <a:r>
              <a:rPr lang="uk-UA" sz="2000" dirty="0" smtClean="0"/>
              <a:t> – покажчик на покажчик на тип </a:t>
            </a:r>
            <a:r>
              <a:rPr lang="ru-RU" sz="2000" b="1" dirty="0" err="1" smtClean="0">
                <a:solidFill>
                  <a:srgbClr val="0000CC"/>
                </a:solidFill>
              </a:rPr>
              <a:t>int</a:t>
            </a:r>
            <a:endParaRPr lang="ru-RU" sz="2000" b="1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Масив покажчиків можна подати як </a:t>
            </a:r>
            <a:r>
              <a:rPr lang="en-GB" sz="2000" b="1" dirty="0" err="1">
                <a:solidFill>
                  <a:srgbClr val="0000CC"/>
                </a:solidFill>
              </a:rPr>
              <a:t>int</a:t>
            </a:r>
            <a:r>
              <a:rPr lang="en-GB" sz="2000" b="1" dirty="0">
                <a:solidFill>
                  <a:srgbClr val="0000CC"/>
                </a:solidFill>
              </a:rPr>
              <a:t> **A</a:t>
            </a:r>
            <a:r>
              <a:rPr lang="en-GB" sz="2000" b="1" dirty="0" smtClean="0">
                <a:solidFill>
                  <a:srgbClr val="0000CC"/>
                </a:solidFill>
              </a:rPr>
              <a:t>;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r>
              <a:rPr lang="ru-RU" sz="2000" dirty="0" smtClean="0"/>
              <a:t>За </a:t>
            </a:r>
            <a:r>
              <a:rPr lang="ru-RU" sz="2000" dirty="0" err="1"/>
              <a:t>покажчиками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зберігаються</a:t>
            </a:r>
            <a:r>
              <a:rPr lang="ru-RU" sz="2000" dirty="0"/>
              <a:t> в </a:t>
            </a:r>
            <a:r>
              <a:rPr lang="ru-RU" sz="2000" dirty="0" err="1"/>
              <a:t>масиві</a:t>
            </a:r>
            <a:r>
              <a:rPr lang="ru-RU" sz="2000" dirty="0"/>
              <a:t> </a:t>
            </a:r>
            <a:r>
              <a:rPr lang="ru-RU" sz="2000" dirty="0" smtClean="0"/>
              <a:t>A,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 smtClean="0"/>
              <a:t>зберігатися</a:t>
            </a:r>
            <a:r>
              <a:rPr lang="ru-RU" sz="2000" dirty="0" smtClean="0"/>
              <a:t> не </a:t>
            </a:r>
            <a:r>
              <a:rPr lang="ru-RU" sz="2000" dirty="0"/>
              <a:t>по одному </a:t>
            </a:r>
            <a:r>
              <a:rPr lang="ru-RU" sz="2000" dirty="0" err="1"/>
              <a:t>значенню</a:t>
            </a:r>
            <a:r>
              <a:rPr lang="ru-RU" sz="2000" dirty="0"/>
              <a:t>, </a:t>
            </a:r>
            <a:endParaRPr lang="ru-RU" sz="2000" dirty="0" smtClean="0"/>
          </a:p>
          <a:p>
            <a:r>
              <a:rPr lang="ru-RU" sz="2000" dirty="0" smtClean="0"/>
              <a:t>а </a:t>
            </a:r>
            <a:r>
              <a:rPr lang="ru-RU" sz="2000" dirty="0"/>
              <a:t>по </a:t>
            </a:r>
            <a:r>
              <a:rPr lang="ru-RU" sz="2000" dirty="0" err="1" smtClean="0"/>
              <a:t>одновимірному</a:t>
            </a:r>
            <a:r>
              <a:rPr lang="ru-RU" sz="2000" dirty="0" smtClean="0"/>
              <a:t> </a:t>
            </a:r>
            <a:r>
              <a:rPr lang="ru-RU" sz="2000" dirty="0" err="1"/>
              <a:t>динамічному</a:t>
            </a:r>
            <a:r>
              <a:rPr lang="ru-RU" sz="2000" dirty="0"/>
              <a:t> </a:t>
            </a:r>
            <a:r>
              <a:rPr lang="ru-RU" sz="2000" dirty="0" err="1"/>
              <a:t>масиву</a:t>
            </a:r>
            <a:r>
              <a:rPr lang="ru-RU" sz="2000" dirty="0"/>
              <a:t> таких </a:t>
            </a:r>
            <a:r>
              <a:rPr lang="ru-RU" sz="2000" dirty="0" err="1"/>
              <a:t>значень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112059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4079876" y="0"/>
            <a:ext cx="4056063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 dirty="0">
                <a:solidFill>
                  <a:schemeClr val="bg1"/>
                </a:solidFill>
              </a:rPr>
              <a:t>Домашнє завдання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pic>
        <p:nvPicPr>
          <p:cNvPr id="125955" name="Picture 3" descr="ANd9GcQp2EngoVy2C7KfXBJFiSMbrA79a4wclNq4Cj-cRuAwVWqtGhLa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611610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207568" y="1124744"/>
            <a:ext cx="8136904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0" indent="-215900" algn="just">
              <a:spcBef>
                <a:spcPts val="300"/>
              </a:spcBef>
              <a:spcAft>
                <a:spcPts val="0"/>
              </a:spcAft>
              <a:tabLst>
                <a:tab pos="215900" algn="l"/>
              </a:tabLs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1. Вибрати правильну відповідь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1080770" indent="-540385">
              <a:spcAft>
                <a:spcPts val="0"/>
              </a:spcAf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а) покажчик — це адреса змінної; 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1080770" indent="-540385">
              <a:spcAft>
                <a:spcPts val="0"/>
              </a:spcAf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б) покажчик — це позначення змінної; 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1080770" indent="-540385">
              <a:spcAft>
                <a:spcPts val="0"/>
              </a:spcAf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в) покажчик — це змінна для зберігання адреси; 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1080770" indent="-540385">
              <a:spcAft>
                <a:spcPts val="0"/>
              </a:spcAf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г) покажчик — це тип даних для адресних змінних. 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215900" indent="-215900" algn="just">
              <a:spcBef>
                <a:spcPts val="300"/>
              </a:spcBef>
              <a:spcAft>
                <a:spcPts val="0"/>
              </a:spcAft>
              <a:tabLst>
                <a:tab pos="215900" algn="l"/>
              </a:tabLs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2. Написати вирази для: 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1080770" indent="-540385">
              <a:spcAft>
                <a:spcPts val="0"/>
              </a:spcAf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а) адреси змінної </a:t>
            </a:r>
            <a:r>
              <a:rPr lang="uk-UA" sz="2000" dirty="0" err="1" smtClean="0">
                <a:solidFill>
                  <a:srgbClr val="0000CC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; 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1080770" indent="-540385">
              <a:spcAft>
                <a:spcPts val="0"/>
              </a:spcAf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б) значення змінної, на яку вказує </a:t>
            </a:r>
            <a:r>
              <a:rPr lang="uk-UA" sz="2000" dirty="0" err="1" smtClean="0">
                <a:solidFill>
                  <a:srgbClr val="0000CC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; 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1080770" indent="-540385">
              <a:spcAft>
                <a:spcPts val="0"/>
              </a:spcAf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в) змінної </a:t>
            </a:r>
            <a:r>
              <a:rPr lang="uk-UA" sz="2000" dirty="0" err="1" smtClean="0">
                <a:solidFill>
                  <a:srgbClr val="0000CC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, що використовується як аргумент за </a:t>
            </a:r>
            <a:r>
              <a:rPr lang="uk-UA" sz="2000" dirty="0" err="1" smtClean="0">
                <a:effectLst/>
                <a:latin typeface="+mn-lt"/>
                <a:ea typeface="Times New Roman" panose="02020603050405020304" pitchFamily="18" charset="0"/>
              </a:rPr>
              <a:t>адресою</a:t>
            </a: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; 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1080770" indent="-540385">
              <a:spcAft>
                <a:spcPts val="0"/>
              </a:spcAf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г) типу даних покажчика на </a:t>
            </a:r>
            <a:r>
              <a:rPr lang="uk-UA" sz="2000" dirty="0" err="1" smtClean="0">
                <a:solidFill>
                  <a:srgbClr val="0000CC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. 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215900" indent="-215900" algn="just">
              <a:spcBef>
                <a:spcPts val="300"/>
              </a:spcBef>
              <a:spcAft>
                <a:spcPts val="0"/>
              </a:spcAft>
              <a:tabLst>
                <a:tab pos="215900" algn="l"/>
              </a:tabLs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3. Вираз *</a:t>
            </a:r>
            <a:r>
              <a:rPr lang="uk-UA" sz="2000" dirty="0" err="1" smtClean="0">
                <a:solidFill>
                  <a:srgbClr val="0000CC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 означає: 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1080770" indent="-540385">
              <a:spcAft>
                <a:spcPts val="0"/>
              </a:spcAf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а) покажчик на змінну </a:t>
            </a:r>
            <a:r>
              <a:rPr lang="uk-UA" sz="2000" dirty="0" err="1" smtClean="0">
                <a:solidFill>
                  <a:srgbClr val="0000CC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; 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1080770" indent="-540385">
              <a:spcAft>
                <a:spcPts val="0"/>
              </a:spcAf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б) посилання на значення змінної </a:t>
            </a:r>
            <a:r>
              <a:rPr lang="uk-UA" sz="2000" dirty="0" err="1" smtClean="0">
                <a:solidFill>
                  <a:srgbClr val="0000CC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; 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1080770" indent="-540385">
              <a:spcAft>
                <a:spcPts val="0"/>
              </a:spcAf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в) </a:t>
            </a:r>
            <a:r>
              <a:rPr lang="uk-UA" sz="2000" dirty="0" err="1" smtClean="0">
                <a:effectLst/>
                <a:latin typeface="+mn-lt"/>
                <a:ea typeface="Times New Roman" panose="02020603050405020304" pitchFamily="18" charset="0"/>
              </a:rPr>
              <a:t>розименування</a:t>
            </a: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 змінної </a:t>
            </a:r>
            <a:r>
              <a:rPr lang="uk-UA" sz="2000" dirty="0" err="1" smtClean="0">
                <a:solidFill>
                  <a:srgbClr val="0000CC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; </a:t>
            </a:r>
            <a:endParaRPr lang="ru-RU" sz="20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1080770" indent="-540385">
              <a:spcAft>
                <a:spcPts val="0"/>
              </a:spcAft>
            </a:pP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г) посилання на значення змінної, на яку вказує </a:t>
            </a:r>
            <a:r>
              <a:rPr lang="uk-UA" sz="2000" dirty="0" err="1" smtClean="0">
                <a:solidFill>
                  <a:srgbClr val="0000CC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uk-UA" sz="2000" dirty="0" smtClean="0">
                <a:effectLst/>
                <a:latin typeface="+mn-lt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1384" y="980728"/>
            <a:ext cx="9793088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effectLst/>
                <a:latin typeface="+mn-lt"/>
                <a:ea typeface="Times New Roman" panose="02020603050405020304" pitchFamily="18" charset="0"/>
              </a:rPr>
              <a:t>Серед 13 монет є одна, що за вагою відрізняється від інших. За три зважування на чашкових вагах знайти цю монету.</a:t>
            </a:r>
            <a:endParaRPr lang="ru-RU" sz="24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effectLst/>
                <a:latin typeface="+mn-lt"/>
                <a:ea typeface="Times New Roman" panose="02020603050405020304" pitchFamily="18" charset="0"/>
              </a:rPr>
              <a:t>Порахувати кількість символів в  рядку, що введений з клавіатури. Доступ до символів рядка здійснити за покажчиком на тип </a:t>
            </a:r>
            <a:r>
              <a:rPr lang="uk-UA" sz="2400" dirty="0" err="1" smtClean="0">
                <a:solidFill>
                  <a:srgbClr val="0000CC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uk-UA" sz="2400" dirty="0" smtClean="0">
                <a:effectLst/>
                <a:latin typeface="+mn-lt"/>
                <a:ea typeface="Times New Roman" panose="02020603050405020304" pitchFamily="18" charset="0"/>
              </a:rPr>
              <a:t>. </a:t>
            </a:r>
            <a:endParaRPr lang="en-US" sz="24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uk-UA" sz="2400" dirty="0" smtClean="0">
                <a:latin typeface="+mn-lt"/>
              </a:rPr>
              <a:t>Визначити </a:t>
            </a:r>
            <a:r>
              <a:rPr lang="uk-UA" sz="2400" dirty="0">
                <a:latin typeface="+mn-lt"/>
              </a:rPr>
              <a:t>кількість цифр в цілому числі, що задане з клавіатури. Застосувати покажчик на тип </a:t>
            </a:r>
            <a:r>
              <a:rPr lang="uk-UA" sz="2400" dirty="0" err="1">
                <a:latin typeface="+mn-lt"/>
              </a:rPr>
              <a:t>int</a:t>
            </a:r>
            <a:r>
              <a:rPr lang="uk-UA" sz="2400" dirty="0">
                <a:latin typeface="+mn-lt"/>
              </a:rPr>
              <a:t> для зберігання числа.   </a:t>
            </a:r>
            <a:endParaRPr lang="ru-RU" sz="2400" dirty="0">
              <a:latin typeface="+mn-lt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uk-UA" sz="2400" dirty="0" smtClean="0">
                <a:latin typeface="+mn-lt"/>
              </a:rPr>
              <a:t>Розрахувати </a:t>
            </a:r>
            <a:r>
              <a:rPr lang="uk-UA" sz="2400" dirty="0">
                <a:latin typeface="+mn-lt"/>
              </a:rPr>
              <a:t>біноміальні коефіцієнти: </a:t>
            </a:r>
            <a:r>
              <a:rPr lang="uk-UA" sz="2400" i="1" dirty="0">
                <a:latin typeface="+mn-lt"/>
              </a:rPr>
              <a:t>C</a:t>
            </a:r>
            <a:r>
              <a:rPr lang="uk-UA" sz="2400" dirty="0">
                <a:latin typeface="+mn-lt"/>
              </a:rPr>
              <a:t>(</a:t>
            </a:r>
            <a:r>
              <a:rPr lang="uk-UA" sz="2400" i="1" dirty="0">
                <a:latin typeface="+mn-lt"/>
              </a:rPr>
              <a:t>m, n</a:t>
            </a:r>
            <a:r>
              <a:rPr lang="uk-UA" sz="2400" dirty="0">
                <a:latin typeface="+mn-lt"/>
              </a:rPr>
              <a:t>) = 1, якщо  </a:t>
            </a:r>
            <a:r>
              <a:rPr lang="uk-UA" sz="2400" i="1" dirty="0">
                <a:latin typeface="+mn-lt"/>
              </a:rPr>
              <a:t>m </a:t>
            </a:r>
            <a:r>
              <a:rPr lang="uk-UA" sz="2400" dirty="0">
                <a:latin typeface="+mn-lt"/>
                <a:sym typeface="Symbol" panose="05050102010706020507" pitchFamily="18" charset="2"/>
              </a:rPr>
              <a:t></a:t>
            </a:r>
            <a:r>
              <a:rPr lang="uk-UA" sz="2400" dirty="0">
                <a:latin typeface="+mn-lt"/>
              </a:rPr>
              <a:t> 1,</a:t>
            </a:r>
            <a:r>
              <a:rPr lang="uk-UA" sz="2400" i="1" dirty="0">
                <a:latin typeface="+mn-lt"/>
              </a:rPr>
              <a:t> n </a:t>
            </a:r>
            <a:r>
              <a:rPr lang="uk-UA" sz="2400" dirty="0">
                <a:latin typeface="+mn-lt"/>
              </a:rPr>
              <a:t>= 0 або  </a:t>
            </a:r>
            <a:r>
              <a:rPr lang="uk-UA" sz="2400" i="1" dirty="0">
                <a:latin typeface="+mn-lt"/>
              </a:rPr>
              <a:t>n </a:t>
            </a:r>
            <a:r>
              <a:rPr lang="uk-UA" sz="2400" dirty="0">
                <a:latin typeface="+mn-lt"/>
              </a:rPr>
              <a:t>= </a:t>
            </a:r>
            <a:r>
              <a:rPr lang="uk-UA" sz="2400" i="1" dirty="0">
                <a:latin typeface="+mn-lt"/>
              </a:rPr>
              <a:t>m</a:t>
            </a:r>
            <a:r>
              <a:rPr lang="uk-UA" sz="2400" dirty="0">
                <a:latin typeface="+mn-lt"/>
              </a:rPr>
              <a:t>; </a:t>
            </a:r>
            <a:r>
              <a:rPr lang="uk-UA" sz="2400" i="1" dirty="0">
                <a:latin typeface="+mn-lt"/>
              </a:rPr>
              <a:t>C</a:t>
            </a:r>
            <a:r>
              <a:rPr lang="uk-UA" sz="2400" dirty="0">
                <a:latin typeface="+mn-lt"/>
              </a:rPr>
              <a:t>(</a:t>
            </a:r>
            <a:r>
              <a:rPr lang="uk-UA" sz="2400" i="1" dirty="0">
                <a:latin typeface="+mn-lt"/>
              </a:rPr>
              <a:t>m, n</a:t>
            </a:r>
            <a:r>
              <a:rPr lang="uk-UA" sz="2400" dirty="0">
                <a:latin typeface="+mn-lt"/>
              </a:rPr>
              <a:t>) = </a:t>
            </a:r>
            <a:r>
              <a:rPr lang="uk-UA" sz="2400" i="1" dirty="0">
                <a:latin typeface="+mn-lt"/>
              </a:rPr>
              <a:t>C</a:t>
            </a:r>
            <a:r>
              <a:rPr lang="uk-UA" sz="2400" dirty="0">
                <a:latin typeface="+mn-lt"/>
              </a:rPr>
              <a:t>(</a:t>
            </a:r>
            <a:r>
              <a:rPr lang="uk-UA" sz="2400" i="1" dirty="0">
                <a:latin typeface="+mn-lt"/>
              </a:rPr>
              <a:t>m </a:t>
            </a:r>
            <a:r>
              <a:rPr lang="uk-UA" sz="2400" dirty="0">
                <a:latin typeface="+mn-lt"/>
              </a:rPr>
              <a:t>– 1, </a:t>
            </a:r>
            <a:r>
              <a:rPr lang="uk-UA" sz="2400" i="1" dirty="0">
                <a:latin typeface="+mn-lt"/>
              </a:rPr>
              <a:t>n </a:t>
            </a:r>
            <a:r>
              <a:rPr lang="uk-UA" sz="2400" dirty="0">
                <a:latin typeface="+mn-lt"/>
              </a:rPr>
              <a:t>– 1) + </a:t>
            </a:r>
            <a:r>
              <a:rPr lang="uk-UA" sz="2400" i="1" dirty="0">
                <a:latin typeface="+mn-lt"/>
              </a:rPr>
              <a:t>C</a:t>
            </a:r>
            <a:r>
              <a:rPr lang="uk-UA" sz="2400" dirty="0">
                <a:latin typeface="+mn-lt"/>
              </a:rPr>
              <a:t>(</a:t>
            </a:r>
            <a:r>
              <a:rPr lang="uk-UA" sz="2400" i="1" dirty="0">
                <a:latin typeface="+mn-lt"/>
              </a:rPr>
              <a:t>m </a:t>
            </a:r>
            <a:r>
              <a:rPr lang="uk-UA" sz="2400" dirty="0">
                <a:latin typeface="+mn-lt"/>
              </a:rPr>
              <a:t>– 1, </a:t>
            </a:r>
            <a:r>
              <a:rPr lang="uk-UA" sz="2400" i="1" dirty="0">
                <a:latin typeface="+mn-lt"/>
              </a:rPr>
              <a:t>n</a:t>
            </a:r>
            <a:r>
              <a:rPr lang="uk-UA" sz="2400" dirty="0">
                <a:latin typeface="+mn-lt"/>
              </a:rPr>
              <a:t>) в протилежному випадку. Значення  </a:t>
            </a:r>
            <a:r>
              <a:rPr lang="uk-UA" sz="2400" i="1" dirty="0">
                <a:latin typeface="+mn-lt"/>
              </a:rPr>
              <a:t>n </a:t>
            </a:r>
            <a:r>
              <a:rPr lang="uk-UA" sz="2400" dirty="0">
                <a:latin typeface="+mn-lt"/>
              </a:rPr>
              <a:t>та </a:t>
            </a:r>
            <a:r>
              <a:rPr lang="uk-UA" sz="2400" i="1" dirty="0">
                <a:latin typeface="+mn-lt"/>
              </a:rPr>
              <a:t>m</a:t>
            </a:r>
            <a:r>
              <a:rPr lang="uk-UA" sz="2400" dirty="0">
                <a:latin typeface="+mn-lt"/>
              </a:rPr>
              <a:t> передавати у функцію як покажчики на константи.</a:t>
            </a:r>
            <a:endParaRPr lang="ru-RU" sz="2400" dirty="0">
              <a:latin typeface="+mn-lt"/>
            </a:endParaRPr>
          </a:p>
          <a:p>
            <a:pPr marL="342900" indent="-342900" algn="just"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  <a:tabLst>
                <a:tab pos="215900" algn="l"/>
              </a:tabLst>
            </a:pPr>
            <a:endParaRPr lang="ru-RU" sz="24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079876" y="0"/>
            <a:ext cx="4056063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 dirty="0">
                <a:solidFill>
                  <a:schemeClr val="bg1"/>
                </a:solidFill>
              </a:rPr>
              <a:t>Домашнє завдання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9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27516"/>
            <a:ext cx="12192000" cy="68474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2352" bIns="38088" anchor="ctr">
            <a:spAutoFit/>
          </a:bodyPr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</a:rPr>
              <a:t>Оголошення та ініціалізація змінних посилальних типів 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33376" y="1846586"/>
            <a:ext cx="6049963" cy="3752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ru-RU" sz="2400" b="1" dirty="0" err="1" smtClean="0">
                <a:solidFill>
                  <a:srgbClr val="000099"/>
                </a:solidFill>
              </a:rPr>
              <a:t>const</a:t>
            </a:r>
            <a:r>
              <a:rPr lang="en-US" altLang="ru-RU" sz="2400" b="1" dirty="0" smtClean="0">
                <a:solidFill>
                  <a:srgbClr val="000099"/>
                </a:solidFill>
              </a:rPr>
              <a:t> </a:t>
            </a:r>
            <a:r>
              <a:rPr lang="uk-UA" altLang="ru-RU" sz="2400" b="1" dirty="0" err="1" smtClean="0">
                <a:solidFill>
                  <a:srgbClr val="000099"/>
                </a:solidFill>
              </a:rPr>
              <a:t>char</a:t>
            </a:r>
            <a:r>
              <a:rPr lang="uk-UA" altLang="ru-RU" sz="2400" b="1" dirty="0">
                <a:solidFill>
                  <a:srgbClr val="000099"/>
                </a:solidFill>
              </a:rPr>
              <a:t>* </a:t>
            </a:r>
            <a:r>
              <a:rPr lang="uk-UA" altLang="ru-RU" sz="2400" b="1" dirty="0" err="1">
                <a:solidFill>
                  <a:srgbClr val="000099"/>
                </a:solidFill>
              </a:rPr>
              <a:t>cptr</a:t>
            </a:r>
            <a:r>
              <a:rPr lang="uk-UA" altLang="ru-RU" sz="2400" b="1" dirty="0">
                <a:solidFill>
                  <a:srgbClr val="000099"/>
                </a:solidFill>
              </a:rPr>
              <a:t>="C++ </a:t>
            </a:r>
            <a:r>
              <a:rPr lang="uk-UA" altLang="ru-RU" sz="2400" b="1" dirty="0" err="1">
                <a:solidFill>
                  <a:srgbClr val="000099"/>
                </a:solidFill>
              </a:rPr>
              <a:t>Programming</a:t>
            </a:r>
            <a:r>
              <a:rPr lang="uk-UA" altLang="ru-RU" sz="2400" b="1" dirty="0">
                <a:solidFill>
                  <a:srgbClr val="000099"/>
                </a:solidFill>
              </a:rPr>
              <a:t>";</a:t>
            </a:r>
            <a:br>
              <a:rPr lang="uk-UA" altLang="ru-RU" sz="2400" b="1" dirty="0">
                <a:solidFill>
                  <a:srgbClr val="000099"/>
                </a:solidFill>
              </a:rPr>
            </a:br>
            <a:r>
              <a:rPr lang="uk-UA" altLang="ru-RU" sz="2400" dirty="0" err="1"/>
              <a:t>int</a:t>
            </a:r>
            <a:r>
              <a:rPr lang="uk-UA" altLang="ru-RU" sz="2400" dirty="0"/>
              <a:t> </a:t>
            </a:r>
            <a:r>
              <a:rPr lang="uk-UA" altLang="ru-RU" sz="2400" dirty="0" err="1"/>
              <a:t>ivalue</a:t>
            </a:r>
            <a:r>
              <a:rPr lang="uk-UA" altLang="ru-RU" sz="2400" dirty="0"/>
              <a:t>=10; </a:t>
            </a:r>
            <a:br>
              <a:rPr lang="uk-UA" altLang="ru-RU" sz="2400" dirty="0"/>
            </a:br>
            <a:r>
              <a:rPr lang="uk-UA" altLang="ru-RU" sz="2400" b="1" dirty="0" err="1">
                <a:solidFill>
                  <a:srgbClr val="000099"/>
                </a:solidFill>
              </a:rPr>
              <a:t>int</a:t>
            </a:r>
            <a:r>
              <a:rPr lang="uk-UA" altLang="ru-RU" sz="2400" b="1" dirty="0">
                <a:solidFill>
                  <a:srgbClr val="000099"/>
                </a:solidFill>
              </a:rPr>
              <a:t>* </a:t>
            </a:r>
            <a:r>
              <a:rPr lang="uk-UA" altLang="ru-RU" sz="2400" b="1" dirty="0" err="1">
                <a:solidFill>
                  <a:srgbClr val="000099"/>
                </a:solidFill>
              </a:rPr>
              <a:t>iptr</a:t>
            </a:r>
            <a:r>
              <a:rPr lang="uk-UA" altLang="ru-RU" sz="2400" b="1" dirty="0">
                <a:solidFill>
                  <a:srgbClr val="000099"/>
                </a:solidFill>
              </a:rPr>
              <a:t>=&amp;</a:t>
            </a:r>
            <a:r>
              <a:rPr lang="uk-UA" altLang="ru-RU" sz="2400" b="1" dirty="0" err="1">
                <a:solidFill>
                  <a:srgbClr val="000099"/>
                </a:solidFill>
              </a:rPr>
              <a:t>ivalue</a:t>
            </a:r>
            <a:r>
              <a:rPr lang="uk-UA" altLang="ru-RU" sz="2400" b="1" dirty="0">
                <a:solidFill>
                  <a:srgbClr val="000099"/>
                </a:solidFill>
              </a:rPr>
              <a:t>;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 err="1"/>
              <a:t>float</a:t>
            </a:r>
            <a:r>
              <a:rPr lang="uk-UA" altLang="ru-RU" sz="2400" dirty="0"/>
              <a:t> </a:t>
            </a:r>
            <a:r>
              <a:rPr lang="uk-UA" altLang="ru-RU" sz="2400" dirty="0" err="1"/>
              <a:t>fvalue</a:t>
            </a:r>
            <a:r>
              <a:rPr lang="uk-UA" altLang="ru-RU" sz="2400" dirty="0"/>
              <a:t>=-5.23;</a:t>
            </a:r>
            <a:br>
              <a:rPr lang="uk-UA" altLang="ru-RU" sz="2400" dirty="0"/>
            </a:br>
            <a:r>
              <a:rPr lang="uk-UA" altLang="ru-RU" sz="2400" b="1" dirty="0" err="1">
                <a:solidFill>
                  <a:srgbClr val="000099"/>
                </a:solidFill>
              </a:rPr>
              <a:t>float</a:t>
            </a:r>
            <a:r>
              <a:rPr lang="uk-UA" altLang="ru-RU" sz="2400" b="1" dirty="0">
                <a:solidFill>
                  <a:srgbClr val="000099"/>
                </a:solidFill>
              </a:rPr>
              <a:t>* </a:t>
            </a:r>
            <a:r>
              <a:rPr lang="uk-UA" altLang="ru-RU" sz="2400" b="1" dirty="0" err="1">
                <a:solidFill>
                  <a:srgbClr val="000099"/>
                </a:solidFill>
              </a:rPr>
              <a:t>fptr</a:t>
            </a:r>
            <a:r>
              <a:rPr lang="uk-UA" altLang="ru-RU" sz="2400" b="1" dirty="0">
                <a:solidFill>
                  <a:srgbClr val="000099"/>
                </a:solidFill>
              </a:rPr>
              <a:t>=&amp;</a:t>
            </a:r>
            <a:r>
              <a:rPr lang="uk-UA" altLang="ru-RU" sz="2400" b="1" dirty="0" err="1">
                <a:solidFill>
                  <a:srgbClr val="000099"/>
                </a:solidFill>
              </a:rPr>
              <a:t>fvalue</a:t>
            </a:r>
            <a:r>
              <a:rPr lang="uk-UA" altLang="ru-RU" sz="2400" b="1" dirty="0">
                <a:solidFill>
                  <a:srgbClr val="000099"/>
                </a:solidFill>
              </a:rPr>
              <a:t>;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 err="1"/>
              <a:t>int</a:t>
            </a:r>
            <a:r>
              <a:rPr lang="uk-UA" altLang="ru-RU" sz="2400" dirty="0"/>
              <a:t> ivalue2;</a:t>
            </a:r>
            <a:br>
              <a:rPr lang="uk-UA" altLang="ru-RU" sz="2400" dirty="0"/>
            </a:br>
            <a:r>
              <a:rPr lang="uk-UA" altLang="ru-RU" sz="2400" dirty="0" err="1"/>
              <a:t>cin</a:t>
            </a:r>
            <a:r>
              <a:rPr lang="uk-UA" altLang="ru-RU" sz="2400" dirty="0"/>
              <a:t>&gt;&gt;ivalue2;</a:t>
            </a:r>
            <a:br>
              <a:rPr lang="uk-UA" altLang="ru-RU" sz="2400" dirty="0"/>
            </a:br>
            <a:r>
              <a:rPr lang="uk-UA" altLang="ru-RU" sz="2400" dirty="0" err="1">
                <a:solidFill>
                  <a:srgbClr val="C00000"/>
                </a:solidFill>
              </a:rPr>
              <a:t>float</a:t>
            </a:r>
            <a:r>
              <a:rPr lang="uk-UA" altLang="ru-RU" sz="2400" dirty="0">
                <a:solidFill>
                  <a:srgbClr val="C00000"/>
                </a:solidFill>
              </a:rPr>
              <a:t>* fptr2;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>
                <a:solidFill>
                  <a:srgbClr val="000099"/>
                </a:solidFill>
              </a:rPr>
              <a:t>fptr2=</a:t>
            </a:r>
            <a:r>
              <a:rPr lang="uk-UA" altLang="ru-RU" sz="2400" dirty="0" err="1">
                <a:solidFill>
                  <a:srgbClr val="000099"/>
                </a:solidFill>
              </a:rPr>
              <a:t>fptr</a:t>
            </a:r>
            <a:r>
              <a:rPr lang="uk-UA" altLang="ru-RU" sz="2400" dirty="0">
                <a:solidFill>
                  <a:srgbClr val="000099"/>
                </a:solidFill>
              </a:rPr>
              <a:t>;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 err="1">
                <a:solidFill>
                  <a:srgbClr val="000099"/>
                </a:solidFill>
              </a:rPr>
              <a:t>int</a:t>
            </a:r>
            <a:r>
              <a:rPr lang="uk-UA" altLang="ru-RU" sz="2400" dirty="0">
                <a:solidFill>
                  <a:srgbClr val="000099"/>
                </a:solidFill>
              </a:rPr>
              <a:t>* </a:t>
            </a:r>
            <a:r>
              <a:rPr lang="uk-UA" altLang="ru-RU" sz="2400" dirty="0" smtClean="0">
                <a:solidFill>
                  <a:srgbClr val="000099"/>
                </a:solidFill>
              </a:rPr>
              <a:t>iptr2=</a:t>
            </a:r>
            <a:r>
              <a:rPr lang="en-US" altLang="ru-RU" sz="2400" dirty="0" smtClean="0">
                <a:solidFill>
                  <a:srgbClr val="000099"/>
                </a:solidFill>
              </a:rPr>
              <a:t>NULL</a:t>
            </a:r>
            <a:r>
              <a:rPr lang="uk-UA" altLang="ru-RU" sz="2400" dirty="0" smtClean="0">
                <a:solidFill>
                  <a:srgbClr val="000099"/>
                </a:solidFill>
              </a:rPr>
              <a:t>;</a:t>
            </a:r>
            <a:r>
              <a:rPr lang="en-US" altLang="ru-RU" sz="2400" dirty="0" smtClean="0">
                <a:solidFill>
                  <a:srgbClr val="000099"/>
                </a:solidFill>
              </a:rPr>
              <a:t> </a:t>
            </a:r>
            <a:r>
              <a:rPr lang="en-US" altLang="ru-RU" sz="2400" dirty="0" smtClean="0">
                <a:solidFill>
                  <a:srgbClr val="009900"/>
                </a:solidFill>
              </a:rPr>
              <a:t>//0</a:t>
            </a:r>
            <a:endParaRPr lang="ru-RU" altLang="ru-RU" sz="2400" dirty="0">
              <a:solidFill>
                <a:srgbClr val="009900"/>
              </a:solidFill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6383339" y="1236664"/>
            <a:ext cx="201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Приклад 5.2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891291"/>
            <a:ext cx="1917276" cy="55556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2832657"/>
            <a:ext cx="6493892" cy="36656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C#_1</Template>
  <TotalTime>1396</TotalTime>
  <Words>4304</Words>
  <Application>Microsoft Office PowerPoint</Application>
  <PresentationFormat>Широкоэкранный</PresentationFormat>
  <Paragraphs>548</Paragraphs>
  <Slides>89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89</vt:i4>
      </vt:variant>
    </vt:vector>
  </HeadingPairs>
  <TitlesOfParts>
    <vt:vector size="99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Тема Office</vt:lpstr>
      <vt:lpstr>CorelDRAW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Застосування специфікатора const з покажчиками та посиланнями </vt:lpstr>
      <vt:lpstr> Застосування специфікатора const з покажчиками та посиланнями </vt:lpstr>
      <vt:lpstr> Застосування специфікатора const з покажчиками та посиланнями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Операції над покажчиками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98</cp:revision>
  <dcterms:created xsi:type="dcterms:W3CDTF">2012-10-21T20:35:07Z</dcterms:created>
  <dcterms:modified xsi:type="dcterms:W3CDTF">2020-11-12T00:17:12Z</dcterms:modified>
</cp:coreProperties>
</file>