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5"/>
  </p:sldMasterIdLst>
  <p:notesMasterIdLst>
    <p:notesMasterId r:id="rId44"/>
  </p:notesMasterIdLst>
  <p:sldIdLst>
    <p:sldId id="291" r:id="rId6"/>
    <p:sldId id="29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93" r:id="rId15"/>
    <p:sldId id="272" r:id="rId16"/>
    <p:sldId id="273" r:id="rId17"/>
    <p:sldId id="274" r:id="rId18"/>
    <p:sldId id="285" r:id="rId19"/>
    <p:sldId id="294" r:id="rId20"/>
    <p:sldId id="295" r:id="rId21"/>
    <p:sldId id="275" r:id="rId22"/>
    <p:sldId id="287" r:id="rId23"/>
    <p:sldId id="296" r:id="rId24"/>
    <p:sldId id="276" r:id="rId25"/>
    <p:sldId id="288" r:id="rId26"/>
    <p:sldId id="298" r:id="rId27"/>
    <p:sldId id="300" r:id="rId28"/>
    <p:sldId id="297" r:id="rId29"/>
    <p:sldId id="277" r:id="rId30"/>
    <p:sldId id="278" r:id="rId31"/>
    <p:sldId id="301" r:id="rId32"/>
    <p:sldId id="289" r:id="rId33"/>
    <p:sldId id="304" r:id="rId34"/>
    <p:sldId id="303" r:id="rId35"/>
    <p:sldId id="305" r:id="rId36"/>
    <p:sldId id="279" r:id="rId37"/>
    <p:sldId id="280" r:id="rId38"/>
    <p:sldId id="290" r:id="rId39"/>
    <p:sldId id="306" r:id="rId40"/>
    <p:sldId id="309" r:id="rId41"/>
    <p:sldId id="308" r:id="rId42"/>
    <p:sldId id="307" r:id="rId43"/>
  </p:sldIdLst>
  <p:sldSz cx="12192000" cy="6858000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4" clrIdx="0"/>
  <p:cmAuthor id="1" name="Elisabeth Keating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CCFFCC"/>
    <a:srgbClr val="009900"/>
    <a:srgbClr val="FFFFCC"/>
    <a:srgbClr val="FFFF99"/>
    <a:srgbClr val="6C0000"/>
    <a:srgbClr val="824100"/>
    <a:srgbClr val="6633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81" autoAdjust="0"/>
  </p:normalViewPr>
  <p:slideViewPr>
    <p:cSldViewPr>
      <p:cViewPr varScale="1">
        <p:scale>
          <a:sx n="83" d="100"/>
          <a:sy n="83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D241F-5782-4FE8-BA86-F1A51B4D190B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F9C9BF0-2C95-45A7-83BC-B542E08C4377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noProof="0" dirty="0" smtClean="0">
              <a:solidFill>
                <a:sysClr val="windowText" lastClr="000000"/>
              </a:solidFill>
            </a:rPr>
            <a:t>як рядкова константа або рядковий літерал, заданий у тексті програми;</a:t>
          </a:r>
          <a:endParaRPr lang="uk-UA" noProof="0" dirty="0">
            <a:solidFill>
              <a:sysClr val="windowText" lastClr="000000"/>
            </a:solidFill>
          </a:endParaRPr>
        </a:p>
      </dgm:t>
    </dgm:pt>
    <dgm:pt modelId="{C97259DD-55A3-4EFC-8D5A-5EFFB6B333E9}" type="parTrans" cxnId="{A2D2FEA8-5B3B-4F69-934A-2EEEA11F5E85}">
      <dgm:prSet/>
      <dgm:spPr/>
      <dgm:t>
        <a:bodyPr/>
        <a:lstStyle/>
        <a:p>
          <a:endParaRPr lang="uk-UA"/>
        </a:p>
      </dgm:t>
    </dgm:pt>
    <dgm:pt modelId="{157C7928-C6E4-466E-8B97-40748BDD2A3F}" type="sibTrans" cxnId="{A2D2FEA8-5B3B-4F69-934A-2EEEA11F5E85}">
      <dgm:prSet/>
      <dgm:spPr/>
      <dgm:t>
        <a:bodyPr/>
        <a:lstStyle/>
        <a:p>
          <a:endParaRPr lang="uk-UA"/>
        </a:p>
      </dgm:t>
    </dgm:pt>
    <dgm:pt modelId="{73C069E6-4FAB-40A2-8A46-3864EF2637F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noProof="0" dirty="0" smtClean="0">
              <a:solidFill>
                <a:sysClr val="windowText" lastClr="000000"/>
              </a:solidFill>
            </a:rPr>
            <a:t>як рядкова змінна, що зберігається у масиві символів фіксованої довжини;</a:t>
          </a:r>
          <a:endParaRPr lang="uk-UA" noProof="0" dirty="0">
            <a:solidFill>
              <a:sysClr val="windowText" lastClr="000000"/>
            </a:solidFill>
          </a:endParaRPr>
        </a:p>
      </dgm:t>
    </dgm:pt>
    <dgm:pt modelId="{0BD97E1E-3A65-4944-8273-08AC37297672}" type="parTrans" cxnId="{D8E50185-2613-4813-A316-F695254A0B98}">
      <dgm:prSet/>
      <dgm:spPr/>
      <dgm:t>
        <a:bodyPr/>
        <a:lstStyle/>
        <a:p>
          <a:endParaRPr lang="uk-UA"/>
        </a:p>
      </dgm:t>
    </dgm:pt>
    <dgm:pt modelId="{09502346-0CE3-42A2-A226-87E54E7B0332}" type="sibTrans" cxnId="{D8E50185-2613-4813-A316-F695254A0B98}">
      <dgm:prSet/>
      <dgm:spPr/>
      <dgm:t>
        <a:bodyPr/>
        <a:lstStyle/>
        <a:p>
          <a:endParaRPr lang="uk-UA"/>
        </a:p>
      </dgm:t>
    </dgm:pt>
    <dgm:pt modelId="{5DED65B0-8905-4F37-A0B6-B492BC5203F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noProof="0" dirty="0" smtClean="0">
              <a:solidFill>
                <a:sysClr val="windowText" lastClr="000000"/>
              </a:solidFill>
            </a:rPr>
            <a:t>як покажчик на перший символ рядка.</a:t>
          </a:r>
          <a:endParaRPr lang="uk-UA" noProof="0" dirty="0">
            <a:solidFill>
              <a:sysClr val="windowText" lastClr="000000"/>
            </a:solidFill>
          </a:endParaRPr>
        </a:p>
      </dgm:t>
    </dgm:pt>
    <dgm:pt modelId="{9ED60801-C1D3-4949-81F7-204E36F5968D}" type="parTrans" cxnId="{2879CE3B-49E1-43B9-9BC1-21F03864E9C4}">
      <dgm:prSet/>
      <dgm:spPr/>
      <dgm:t>
        <a:bodyPr/>
        <a:lstStyle/>
        <a:p>
          <a:endParaRPr lang="uk-UA"/>
        </a:p>
      </dgm:t>
    </dgm:pt>
    <dgm:pt modelId="{13C463AF-48B2-4937-87B1-1B3476ADF7D7}" type="sibTrans" cxnId="{2879CE3B-49E1-43B9-9BC1-21F03864E9C4}">
      <dgm:prSet/>
      <dgm:spPr/>
      <dgm:t>
        <a:bodyPr/>
        <a:lstStyle/>
        <a:p>
          <a:endParaRPr lang="uk-UA"/>
        </a:p>
      </dgm:t>
    </dgm:pt>
    <dgm:pt modelId="{4A4E37D0-F2FA-4A73-A2A8-D9652123CE3A}" type="pres">
      <dgm:prSet presAssocID="{F57D241F-5782-4FE8-BA86-F1A51B4D19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35D9E7B-5D39-44EB-8F94-F69D84BB2A48}" type="pres">
      <dgm:prSet presAssocID="{1F9C9BF0-2C95-45A7-83BC-B542E08C4377}" presName="node" presStyleLbl="node1" presStyleIdx="0" presStyleCnt="3" custScaleX="118174" custLinFactNeighborX="-25159" custLinFactNeighborY="-73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675E697-80A3-4BF3-92AB-21A415A454BB}" type="pres">
      <dgm:prSet presAssocID="{157C7928-C6E4-466E-8B97-40748BDD2A3F}" presName="sibTrans" presStyleCnt="0"/>
      <dgm:spPr/>
    </dgm:pt>
    <dgm:pt modelId="{211299B7-8FB5-4624-8612-11287248C9F1}" type="pres">
      <dgm:prSet presAssocID="{73C069E6-4FAB-40A2-8A46-3864EF2637FA}" presName="node" presStyleLbl="node1" presStyleIdx="1" presStyleCnt="3" custLinFactNeighborX="-1525" custLinFactNeighborY="-4899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2D46C18-B0B1-46F2-8F0B-5B9ACAE34865}" type="pres">
      <dgm:prSet presAssocID="{09502346-0CE3-42A2-A226-87E54E7B0332}" presName="sibTrans" presStyleCnt="0"/>
      <dgm:spPr/>
    </dgm:pt>
    <dgm:pt modelId="{834B35E4-0D4C-4554-82E3-5ABF56591F3A}" type="pres">
      <dgm:prSet presAssocID="{5DED65B0-8905-4F37-A0B6-B492BC5203F1}" presName="node" presStyleLbl="node1" presStyleIdx="2" presStyleCnt="3" custLinFactNeighborX="3188" custLinFactNeighborY="43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AA0A1023-35CB-4B95-AB52-17A7B802ECC1}" type="presOf" srcId="{F57D241F-5782-4FE8-BA86-F1A51B4D190B}" destId="{4A4E37D0-F2FA-4A73-A2A8-D9652123CE3A}" srcOrd="0" destOrd="0" presId="urn:microsoft.com/office/officeart/2005/8/layout/default"/>
    <dgm:cxn modelId="{A2D2FEA8-5B3B-4F69-934A-2EEEA11F5E85}" srcId="{F57D241F-5782-4FE8-BA86-F1A51B4D190B}" destId="{1F9C9BF0-2C95-45A7-83BC-B542E08C4377}" srcOrd="0" destOrd="0" parTransId="{C97259DD-55A3-4EFC-8D5A-5EFFB6B333E9}" sibTransId="{157C7928-C6E4-466E-8B97-40748BDD2A3F}"/>
    <dgm:cxn modelId="{2879CE3B-49E1-43B9-9BC1-21F03864E9C4}" srcId="{F57D241F-5782-4FE8-BA86-F1A51B4D190B}" destId="{5DED65B0-8905-4F37-A0B6-B492BC5203F1}" srcOrd="2" destOrd="0" parTransId="{9ED60801-C1D3-4949-81F7-204E36F5968D}" sibTransId="{13C463AF-48B2-4937-87B1-1B3476ADF7D7}"/>
    <dgm:cxn modelId="{9F1B7D19-7855-4C8D-96DF-1B9DAD4FDC00}" type="presOf" srcId="{5DED65B0-8905-4F37-A0B6-B492BC5203F1}" destId="{834B35E4-0D4C-4554-82E3-5ABF56591F3A}" srcOrd="0" destOrd="0" presId="urn:microsoft.com/office/officeart/2005/8/layout/default"/>
    <dgm:cxn modelId="{FE8EC1FF-01B9-4FFC-AD9A-C10BD6DE25C5}" type="presOf" srcId="{1F9C9BF0-2C95-45A7-83BC-B542E08C4377}" destId="{B35D9E7B-5D39-44EB-8F94-F69D84BB2A48}" srcOrd="0" destOrd="0" presId="urn:microsoft.com/office/officeart/2005/8/layout/default"/>
    <dgm:cxn modelId="{D8E50185-2613-4813-A316-F695254A0B98}" srcId="{F57D241F-5782-4FE8-BA86-F1A51B4D190B}" destId="{73C069E6-4FAB-40A2-8A46-3864EF2637FA}" srcOrd="1" destOrd="0" parTransId="{0BD97E1E-3A65-4944-8273-08AC37297672}" sibTransId="{09502346-0CE3-42A2-A226-87E54E7B0332}"/>
    <dgm:cxn modelId="{67E82A76-6D86-4229-9167-CC4839496597}" type="presOf" srcId="{73C069E6-4FAB-40A2-8A46-3864EF2637FA}" destId="{211299B7-8FB5-4624-8612-11287248C9F1}" srcOrd="0" destOrd="0" presId="urn:microsoft.com/office/officeart/2005/8/layout/default"/>
    <dgm:cxn modelId="{359654A7-F167-422D-8C28-B97FF1EFBCA6}" type="presParOf" srcId="{4A4E37D0-F2FA-4A73-A2A8-D9652123CE3A}" destId="{B35D9E7B-5D39-44EB-8F94-F69D84BB2A48}" srcOrd="0" destOrd="0" presId="urn:microsoft.com/office/officeart/2005/8/layout/default"/>
    <dgm:cxn modelId="{70C8FB19-CDA7-4017-8D46-4D0A4042BDFB}" type="presParOf" srcId="{4A4E37D0-F2FA-4A73-A2A8-D9652123CE3A}" destId="{7675E697-80A3-4BF3-92AB-21A415A454BB}" srcOrd="1" destOrd="0" presId="urn:microsoft.com/office/officeart/2005/8/layout/default"/>
    <dgm:cxn modelId="{B329B765-F73C-46D5-9F08-C2450B786415}" type="presParOf" srcId="{4A4E37D0-F2FA-4A73-A2A8-D9652123CE3A}" destId="{211299B7-8FB5-4624-8612-11287248C9F1}" srcOrd="2" destOrd="0" presId="urn:microsoft.com/office/officeart/2005/8/layout/default"/>
    <dgm:cxn modelId="{E8E9B450-A06D-4656-8A31-582DB2466BAF}" type="presParOf" srcId="{4A4E37D0-F2FA-4A73-A2A8-D9652123CE3A}" destId="{72D46C18-B0B1-46F2-8F0B-5B9ACAE34865}" srcOrd="3" destOrd="0" presId="urn:microsoft.com/office/officeart/2005/8/layout/default"/>
    <dgm:cxn modelId="{2B98E0DA-9D02-4EDF-916A-0EA5ECE33F58}" type="presParOf" srcId="{4A4E37D0-F2FA-4A73-A2A8-D9652123CE3A}" destId="{834B35E4-0D4C-4554-82E3-5ABF56591F3A}" srcOrd="4" destOrd="0" presId="urn:microsoft.com/office/officeart/2005/8/layout/defaul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9E7B-5D39-44EB-8F94-F69D84BB2A48}">
      <dsp:nvSpPr>
        <dsp:cNvPr id="0" name=""/>
        <dsp:cNvSpPr/>
      </dsp:nvSpPr>
      <dsp:spPr>
        <a:xfrm>
          <a:off x="0" y="20584"/>
          <a:ext cx="3644988" cy="185065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ysClr val="windowText" lastClr="000000"/>
              </a:solidFill>
            </a:rPr>
            <a:t>як рядкова константа або рядковий літерал, заданий у тексті програми;</a:t>
          </a:r>
          <a:endParaRPr lang="uk-UA" sz="2500" kern="1200" noProof="0" dirty="0">
            <a:solidFill>
              <a:sysClr val="windowText" lastClr="000000"/>
            </a:solidFill>
          </a:endParaRPr>
        </a:p>
      </dsp:txBody>
      <dsp:txXfrm>
        <a:off x="0" y="20584"/>
        <a:ext cx="3644988" cy="1850654"/>
      </dsp:txXfrm>
    </dsp:sp>
    <dsp:sp modelId="{211299B7-8FB5-4624-8612-11287248C9F1}">
      <dsp:nvSpPr>
        <dsp:cNvPr id="0" name=""/>
        <dsp:cNvSpPr/>
      </dsp:nvSpPr>
      <dsp:spPr>
        <a:xfrm>
          <a:off x="3911611" y="0"/>
          <a:ext cx="3084424" cy="185065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ysClr val="windowText" lastClr="000000"/>
              </a:solidFill>
            </a:rPr>
            <a:t>як рядкова змінна, що зберігається у масиві символів фіксованої довжини;</a:t>
          </a:r>
          <a:endParaRPr lang="uk-UA" sz="2500" kern="1200" noProof="0" dirty="0">
            <a:solidFill>
              <a:sysClr val="windowText" lastClr="000000"/>
            </a:solidFill>
          </a:endParaRPr>
        </a:p>
      </dsp:txBody>
      <dsp:txXfrm>
        <a:off x="3911611" y="0"/>
        <a:ext cx="3084424" cy="1850654"/>
      </dsp:txXfrm>
    </dsp:sp>
    <dsp:sp modelId="{834B35E4-0D4C-4554-82E3-5ABF56591F3A}">
      <dsp:nvSpPr>
        <dsp:cNvPr id="0" name=""/>
        <dsp:cNvSpPr/>
      </dsp:nvSpPr>
      <dsp:spPr>
        <a:xfrm>
          <a:off x="7356735" y="42385"/>
          <a:ext cx="3084424" cy="185065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ysClr val="windowText" lastClr="000000"/>
              </a:solidFill>
            </a:rPr>
            <a:t>як покажчик на перший символ рядка.</a:t>
          </a:r>
          <a:endParaRPr lang="uk-UA" sz="2500" kern="1200" noProof="0" dirty="0">
            <a:solidFill>
              <a:sysClr val="windowText" lastClr="000000"/>
            </a:solidFill>
          </a:endParaRPr>
        </a:p>
      </dsp:txBody>
      <dsp:txXfrm>
        <a:off x="7356735" y="42385"/>
        <a:ext cx="3084424" cy="1850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7FECC-D825-4807-9CC6-CD8A76F87A6A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60463"/>
            <a:ext cx="55689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95325" y="4467225"/>
            <a:ext cx="555625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099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35413" y="8818563"/>
            <a:ext cx="30099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265E7-B74B-42FB-B08E-40583513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1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157275" y="6584540"/>
            <a:ext cx="105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40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/65</a:t>
            </a:r>
            <a:endParaRPr lang="ru-RU" sz="1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4"/>
            <a:ext cx="6624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05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05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3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6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D04B52F-C640-4067-934A-AFB87DDFDD19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25.11.2020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1268761"/>
            <a:ext cx="7319148" cy="2839239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6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477598" y="4108000"/>
            <a:ext cx="7344816" cy="1727727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ru-RU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 eaLnBrk="1" hangingPunct="1"/>
            <a:r>
              <a:rPr lang="uk-UA" sz="2700" b="1" kern="10" dirty="0" err="1">
                <a:solidFill>
                  <a:prstClr val="white"/>
                </a:solidFill>
                <a:latin typeface="Times New Roman"/>
                <a:cs typeface="Times New Roman"/>
              </a:rPr>
              <a:t>к.т.н</a:t>
            </a:r>
            <a:r>
              <a:rPr lang="uk-UA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 eaLnBrk="1" hangingPunct="1"/>
            <a:r>
              <a:rPr lang="uk-UA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 eaLnBrk="1" hangingPunct="1"/>
            <a:r>
              <a:rPr lang="ru-RU" sz="2700" b="1" kern="10" dirty="0" err="1">
                <a:solidFill>
                  <a:prstClr val="white"/>
                </a:solidFill>
                <a:latin typeface="Times New Roman"/>
                <a:cs typeface="Times New Roman"/>
              </a:rPr>
              <a:t>Ковалюк</a:t>
            </a:r>
            <a:r>
              <a:rPr lang="ru-RU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Times New Roman"/>
                <a:cs typeface="Times New Roman"/>
              </a:rPr>
              <a:t>Тетяна</a:t>
            </a:r>
            <a:r>
              <a:rPr lang="ru-RU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Times New Roman"/>
                <a:cs typeface="Times New Roman"/>
              </a:rPr>
              <a:t>Володимирівна</a:t>
            </a:r>
            <a:endParaRPr lang="ru-RU" sz="2700" b="1" kern="10" dirty="0">
              <a:solidFill>
                <a:prstClr val="white"/>
              </a:solidFill>
              <a:latin typeface="Times New Roman"/>
              <a:cs typeface="Times New Roman"/>
            </a:endParaRPr>
          </a:p>
          <a:p>
            <a:pPr algn="ctr" eaLnBrk="1" hangingPunct="1"/>
            <a:r>
              <a:rPr lang="ru-RU" sz="2700" b="1" kern="10" dirty="0" err="1">
                <a:solidFill>
                  <a:prstClr val="white"/>
                </a:solidFill>
                <a:latin typeface="Times New Roman"/>
                <a:cs typeface="Times New Roman"/>
              </a:rPr>
              <a:t>tkovalyuk</a:t>
            </a:r>
            <a:r>
              <a:rPr lang="ru-RU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@</a:t>
            </a:r>
            <a:r>
              <a:rPr lang="en-US" sz="2700" b="1" kern="10" dirty="0">
                <a:solidFill>
                  <a:prstClr val="white"/>
                </a:solidFill>
                <a:latin typeface="Times New Roman"/>
                <a:cs typeface="Times New Roman"/>
              </a:rPr>
              <a:t>ukr.net</a:t>
            </a:r>
            <a:endParaRPr lang="ru-RU" sz="2700" b="1" kern="10" dirty="0">
              <a:solidFill>
                <a:prstClr val="whit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90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-15063" y="0"/>
            <a:ext cx="12192000" cy="62071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 Бібліотеки функцій обробки рядків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і символів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980728"/>
            <a:ext cx="11017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У </a:t>
            </a:r>
            <a:r>
              <a:rPr lang="ru-RU" sz="2200" dirty="0" err="1">
                <a:latin typeface="+mn-lt"/>
              </a:rPr>
              <a:t>мові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передбачено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безліч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різних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функцій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призначених</a:t>
            </a:r>
            <a:r>
              <a:rPr lang="ru-RU" sz="2200" dirty="0">
                <a:latin typeface="+mn-lt"/>
              </a:rPr>
              <a:t> для </a:t>
            </a:r>
            <a:r>
              <a:rPr lang="ru-RU" sz="2200" dirty="0" err="1">
                <a:latin typeface="+mn-lt"/>
              </a:rPr>
              <a:t>роботи</a:t>
            </a:r>
            <a:r>
              <a:rPr lang="ru-RU" sz="2200" dirty="0">
                <a:latin typeface="+mn-lt"/>
              </a:rPr>
              <a:t> з рядками. </a:t>
            </a:r>
            <a:endParaRPr lang="ru-RU" sz="2200" dirty="0" smtClean="0">
              <a:latin typeface="+mn-lt"/>
            </a:endParaRPr>
          </a:p>
          <a:p>
            <a:r>
              <a:rPr lang="ru-RU" sz="2200" dirty="0" smtClean="0">
                <a:latin typeface="+mn-lt"/>
              </a:rPr>
              <a:t>Для </a:t>
            </a:r>
            <a:r>
              <a:rPr lang="ru-RU" sz="2200" dirty="0" err="1">
                <a:latin typeface="+mn-lt"/>
              </a:rPr>
              <a:t>їх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використання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необхідно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підключити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заголовний</a:t>
            </a:r>
            <a:r>
              <a:rPr lang="ru-RU" sz="2200" dirty="0">
                <a:latin typeface="+mn-lt"/>
              </a:rPr>
              <a:t> файл </a:t>
            </a:r>
            <a:r>
              <a:rPr lang="ru-RU" sz="2200" b="1" dirty="0" err="1">
                <a:solidFill>
                  <a:srgbClr val="0033CC"/>
                </a:solidFill>
                <a:latin typeface="+mn-lt"/>
              </a:rPr>
              <a:t>string.h</a:t>
            </a:r>
            <a:endParaRPr lang="ru-RU" sz="2200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2166" y="2492896"/>
            <a:ext cx="111676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>
                <a:latin typeface="+mn-lt"/>
              </a:rPr>
              <a:t>Заголовний</a:t>
            </a:r>
            <a:r>
              <a:rPr lang="ru-RU" sz="2200" dirty="0" smtClean="0">
                <a:latin typeface="+mn-lt"/>
              </a:rPr>
              <a:t> файл </a:t>
            </a:r>
            <a:r>
              <a:rPr lang="en-GB" sz="2200" b="1" dirty="0" err="1" smtClean="0">
                <a:solidFill>
                  <a:srgbClr val="0033CC"/>
                </a:solidFill>
                <a:latin typeface="+mn-lt"/>
              </a:rPr>
              <a:t>ctype</a:t>
            </a:r>
            <a:r>
              <a:rPr lang="en-US" sz="2200" b="1" dirty="0" smtClean="0">
                <a:solidFill>
                  <a:srgbClr val="0033CC"/>
                </a:solidFill>
                <a:latin typeface="+mn-lt"/>
              </a:rPr>
              <a:t>.h</a:t>
            </a:r>
            <a:r>
              <a:rPr lang="en-GB" sz="2200" b="1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містить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функції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обробки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символів</a:t>
            </a:r>
            <a:r>
              <a:rPr lang="ru-RU" sz="2200" dirty="0">
                <a:latin typeface="+mn-lt"/>
              </a:rPr>
              <a:t>. </a:t>
            </a:r>
            <a:endParaRPr lang="ru-RU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У</a:t>
            </a:r>
            <a:r>
              <a:rPr lang="ru-RU" sz="2200" dirty="0" err="1" smtClean="0">
                <a:latin typeface="+mn-lt"/>
              </a:rPr>
              <a:t>сі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функції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бібліотеки</a:t>
            </a:r>
            <a:r>
              <a:rPr lang="ru-RU" sz="2200" dirty="0" smtClean="0">
                <a:latin typeface="+mn-lt"/>
              </a:rPr>
              <a:t> </a:t>
            </a:r>
            <a:r>
              <a:rPr lang="en-GB" sz="2200" b="1" dirty="0" err="1" smtClean="0">
                <a:solidFill>
                  <a:srgbClr val="0033CC"/>
                </a:solidFill>
                <a:latin typeface="+mn-lt"/>
              </a:rPr>
              <a:t>ctype</a:t>
            </a:r>
            <a:r>
              <a:rPr lang="en-US" sz="2200" b="1" dirty="0">
                <a:solidFill>
                  <a:srgbClr val="0033CC"/>
                </a:solidFill>
                <a:latin typeface="+mn-lt"/>
              </a:rPr>
              <a:t>.h</a:t>
            </a:r>
            <a:r>
              <a:rPr lang="en-GB" sz="2200" b="1" dirty="0">
                <a:solidFill>
                  <a:srgbClr val="0033CC"/>
                </a:solidFill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приймають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в </a:t>
            </a:r>
            <a:r>
              <a:rPr lang="ru-RU" sz="2200" dirty="0" err="1">
                <a:latin typeface="+mn-lt"/>
              </a:rPr>
              <a:t>якості</a:t>
            </a:r>
            <a:r>
              <a:rPr lang="ru-RU" sz="2200" dirty="0">
                <a:latin typeface="+mn-lt"/>
              </a:rPr>
              <a:t> аргументу </a:t>
            </a:r>
            <a:r>
              <a:rPr lang="ru-RU" sz="2200" dirty="0" err="1">
                <a:latin typeface="+mn-lt"/>
              </a:rPr>
              <a:t>значення</a:t>
            </a:r>
            <a:r>
              <a:rPr lang="ru-RU" sz="2200" dirty="0">
                <a:latin typeface="+mn-lt"/>
              </a:rPr>
              <a:t> типу </a:t>
            </a:r>
            <a:r>
              <a:rPr lang="en-GB" sz="2200" b="1" dirty="0" err="1">
                <a:solidFill>
                  <a:srgbClr val="0033CC"/>
                </a:solidFill>
                <a:latin typeface="+mn-lt"/>
              </a:rPr>
              <a:t>int</a:t>
            </a:r>
            <a:r>
              <a:rPr lang="en-GB" sz="2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GB" sz="2200" dirty="0">
                <a:latin typeface="+mn-lt"/>
              </a:rPr>
              <a:t>(</a:t>
            </a:r>
            <a:r>
              <a:rPr lang="ru-RU" sz="2200" dirty="0" err="1">
                <a:latin typeface="+mn-lt"/>
              </a:rPr>
              <a:t>еквівалент</a:t>
            </a:r>
            <a:r>
              <a:rPr lang="ru-RU" sz="2200" dirty="0">
                <a:latin typeface="+mn-lt"/>
              </a:rPr>
              <a:t> одного символу) і </a:t>
            </a:r>
            <a:r>
              <a:rPr lang="ru-RU" sz="2200" dirty="0" err="1">
                <a:latin typeface="+mn-lt"/>
              </a:rPr>
              <a:t>повертають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33CC"/>
                </a:solidFill>
                <a:latin typeface="+mn-lt"/>
              </a:rPr>
              <a:t>ціле</a:t>
            </a:r>
            <a:r>
              <a:rPr lang="ru-RU" sz="2200" b="1" dirty="0">
                <a:solidFill>
                  <a:srgbClr val="0033CC"/>
                </a:solidFill>
                <a:latin typeface="+mn-lt"/>
              </a:rPr>
              <a:t> число</a:t>
            </a:r>
            <a:r>
              <a:rPr lang="ru-RU" sz="2200" dirty="0">
                <a:latin typeface="+mn-lt"/>
              </a:rPr>
              <a:t>, яке є </a:t>
            </a:r>
            <a:r>
              <a:rPr lang="ru-RU" sz="2200" dirty="0" err="1">
                <a:latin typeface="+mn-lt"/>
              </a:rPr>
              <a:t>еквівалентом</a:t>
            </a:r>
            <a:r>
              <a:rPr lang="ru-RU" sz="2200" dirty="0">
                <a:latin typeface="+mn-lt"/>
              </a:rPr>
              <a:t> символу, </a:t>
            </a:r>
            <a:r>
              <a:rPr lang="ru-RU" sz="2200" dirty="0" err="1">
                <a:latin typeface="+mn-lt"/>
              </a:rPr>
              <a:t>або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значенням</a:t>
            </a:r>
            <a:r>
              <a:rPr lang="ru-RU" sz="2200" dirty="0">
                <a:latin typeface="+mn-lt"/>
              </a:rPr>
              <a:t>, яке </a:t>
            </a:r>
            <a:r>
              <a:rPr lang="ru-RU" sz="2200" dirty="0" err="1">
                <a:latin typeface="+mn-lt"/>
              </a:rPr>
              <a:t>представляє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логічне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значення</a:t>
            </a:r>
            <a:r>
              <a:rPr lang="ru-RU" sz="2200" dirty="0">
                <a:latin typeface="+mn-lt"/>
              </a:rPr>
              <a:t>: </a:t>
            </a:r>
            <a:r>
              <a:rPr lang="ru-RU" sz="2200" dirty="0" err="1">
                <a:latin typeface="+mn-lt"/>
              </a:rPr>
              <a:t>цілочисельне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значення</a:t>
            </a:r>
            <a:r>
              <a:rPr lang="ru-RU" sz="2200" dirty="0">
                <a:latin typeface="+mn-lt"/>
              </a:rPr>
              <a:t> 0 - </a:t>
            </a:r>
            <a:r>
              <a:rPr lang="ru-RU" sz="2200" b="1" dirty="0" err="1" smtClean="0">
                <a:solidFill>
                  <a:srgbClr val="0033CC"/>
                </a:solidFill>
                <a:latin typeface="+mn-lt"/>
              </a:rPr>
              <a:t>хибність</a:t>
            </a:r>
            <a:r>
              <a:rPr lang="ru-RU" sz="2200" dirty="0" smtClean="0">
                <a:latin typeface="+mn-lt"/>
              </a:rPr>
              <a:t>, </a:t>
            </a:r>
            <a:r>
              <a:rPr lang="ru-RU" sz="2200" dirty="0">
                <a:latin typeface="+mn-lt"/>
              </a:rPr>
              <a:t>і </a:t>
            </a:r>
            <a:r>
              <a:rPr lang="ru-RU" sz="2200" dirty="0" err="1">
                <a:latin typeface="+mn-lt"/>
              </a:rPr>
              <a:t>цілочисельне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значення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відмінне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0 - </a:t>
            </a:r>
            <a:r>
              <a:rPr lang="ru-RU" sz="2200" b="1" dirty="0" err="1">
                <a:solidFill>
                  <a:srgbClr val="0033CC"/>
                </a:solidFill>
                <a:latin typeface="+mn-lt"/>
              </a:rPr>
              <a:t>істина</a:t>
            </a:r>
            <a:r>
              <a:rPr lang="ru-RU" sz="2200" dirty="0">
                <a:latin typeface="+mn-lt"/>
              </a:rPr>
              <a:t>. </a:t>
            </a:r>
            <a:endParaRPr lang="ru-RU" sz="2200" dirty="0" smtClean="0">
              <a:latin typeface="+mn-lt"/>
            </a:endParaRPr>
          </a:p>
          <a:p>
            <a:r>
              <a:rPr lang="ru-RU" sz="2200" dirty="0" smtClean="0">
                <a:latin typeface="+mn-lt"/>
              </a:rPr>
              <a:t>У </a:t>
            </a:r>
            <a:r>
              <a:rPr lang="ru-RU" sz="2200" dirty="0" err="1">
                <a:latin typeface="+mn-lt"/>
              </a:rPr>
              <a:t>цьому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файлі</a:t>
            </a:r>
            <a:r>
              <a:rPr lang="ru-RU" sz="2200" dirty="0">
                <a:latin typeface="+mn-lt"/>
              </a:rPr>
              <a:t> </a:t>
            </a:r>
            <a:r>
              <a:rPr lang="en-GB" sz="2200" b="1" dirty="0" err="1">
                <a:solidFill>
                  <a:srgbClr val="0033CC"/>
                </a:solidFill>
              </a:rPr>
              <a:t>ctype</a:t>
            </a:r>
            <a:r>
              <a:rPr lang="en-US" sz="2200" b="1" dirty="0">
                <a:solidFill>
                  <a:srgbClr val="0033CC"/>
                </a:solidFill>
              </a:rPr>
              <a:t>.h</a:t>
            </a:r>
            <a:r>
              <a:rPr lang="en-GB" sz="2200" b="1" dirty="0">
                <a:solidFill>
                  <a:srgbClr val="0033CC"/>
                </a:solidFill>
              </a:rPr>
              <a:t> </a:t>
            </a:r>
            <a:r>
              <a:rPr lang="ru-RU" sz="2200" dirty="0" err="1" smtClean="0">
                <a:latin typeface="+mn-lt"/>
              </a:rPr>
              <a:t>визначені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два набору </a:t>
            </a:r>
            <a:r>
              <a:rPr lang="ru-RU" sz="2200" dirty="0" err="1">
                <a:latin typeface="+mn-lt"/>
              </a:rPr>
              <a:t>функцій</a:t>
            </a:r>
            <a:r>
              <a:rPr lang="ru-RU" sz="2200" dirty="0">
                <a:latin typeface="+mn-lt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>
                <a:latin typeface="+mn-lt"/>
              </a:rPr>
              <a:t>функції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класифікації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символів</a:t>
            </a:r>
            <a:r>
              <a:rPr lang="ru-RU" sz="2200" dirty="0">
                <a:latin typeface="+mn-lt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функції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перетворення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символів</a:t>
            </a:r>
            <a:r>
              <a:rPr lang="ru-RU" sz="2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27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55440" y="8760"/>
            <a:ext cx="1113656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Визначення довжини рядка та копіювання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805847" y="1474053"/>
            <a:ext cx="3344751" cy="106914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uk-UA" sz="2200" dirty="0">
                <a:solidFill>
                  <a:schemeClr val="tx1"/>
                </a:solidFill>
              </a:rPr>
              <a:t>Визначити поточну довжину рядка можна після його ініціалізації</a:t>
            </a:r>
            <a:r>
              <a:rPr lang="uk-UA" sz="2200" dirty="0" smtClean="0">
                <a:solidFill>
                  <a:schemeClr val="tx1"/>
                </a:solidFill>
              </a:rPr>
              <a:t>.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066547" y="1761795"/>
            <a:ext cx="4405885" cy="566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err="1">
                <a:latin typeface="+mn-lt"/>
              </a:rPr>
              <a:t>size_t</a:t>
            </a:r>
            <a:r>
              <a:rPr lang="en-US" sz="2300" b="1" dirty="0">
                <a:latin typeface="+mn-lt"/>
              </a:rPr>
              <a:t> </a:t>
            </a:r>
            <a:r>
              <a:rPr lang="en-US" sz="2300" b="1" dirty="0" err="1">
                <a:latin typeface="+mn-lt"/>
              </a:rPr>
              <a:t>strlen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97001" y="2481875"/>
            <a:ext cx="2802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  <a:latin typeface="+mn-lt"/>
              </a:rPr>
              <a:t> Копіювання рядків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754" y="2937966"/>
            <a:ext cx="118872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Найчастіше до рядків застосовують операцію копіювання. Копії рядків створюють задля їх відновлення після внесених змінень, зокрема форматування. </a:t>
            </a:r>
            <a:endParaRPr lang="uk-UA" sz="2200" dirty="0" smtClean="0">
              <a:latin typeface="+mn-lt"/>
            </a:endParaRPr>
          </a:p>
          <a:p>
            <a:pPr algn="ctr"/>
            <a:r>
              <a:rPr lang="ru-RU" sz="2200" b="1" dirty="0" smtClean="0">
                <a:latin typeface="+mn-lt"/>
              </a:rPr>
              <a:t>П</a:t>
            </a:r>
            <a:r>
              <a:rPr lang="uk-UA" sz="2200" b="1" dirty="0" err="1">
                <a:latin typeface="+mn-lt"/>
              </a:rPr>
              <a:t>рототип</a:t>
            </a:r>
            <a:r>
              <a:rPr lang="uk-UA" sz="2200" b="1" dirty="0">
                <a:latin typeface="+mn-lt"/>
              </a:rPr>
              <a:t> функції </a:t>
            </a:r>
            <a:r>
              <a:rPr lang="uk-UA" sz="2200" dirty="0">
                <a:latin typeface="+mn-lt"/>
              </a:rPr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9942" y="4941168"/>
            <a:ext cx="118507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Тут </a:t>
            </a:r>
            <a:r>
              <a:rPr lang="en-US" sz="2200" b="1" dirty="0" err="1">
                <a:latin typeface="+mn-lt"/>
              </a:rPr>
              <a:t>strSource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рядок, який копіюють; </a:t>
            </a:r>
            <a:r>
              <a:rPr lang="en-US" sz="2200" b="1" dirty="0" err="1">
                <a:latin typeface="+mn-lt"/>
              </a:rPr>
              <a:t>strDestination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</a:t>
            </a:r>
            <a:r>
              <a:rPr lang="uk-UA" sz="2200" dirty="0" smtClean="0">
                <a:latin typeface="+mn-lt"/>
              </a:rPr>
              <a:t>рядок-копію,</a:t>
            </a:r>
            <a:r>
              <a:rPr lang="en-US" sz="2200" dirty="0" smtClean="0">
                <a:latin typeface="+mn-lt"/>
              </a:rPr>
              <a:t> </a:t>
            </a:r>
            <a:r>
              <a:rPr lang="en-GB" sz="2000" b="1" dirty="0" err="1" smtClean="0"/>
              <a:t>dest_siz</a:t>
            </a:r>
            <a:r>
              <a:rPr lang="uk-UA" sz="2000" b="1" dirty="0" smtClean="0"/>
              <a:t>е </a:t>
            </a:r>
            <a:r>
              <a:rPr lang="en-US" dirty="0" smtClean="0"/>
              <a:t>—</a:t>
            </a:r>
            <a:r>
              <a:rPr lang="uk-UA" dirty="0" smtClean="0"/>
              <a:t> розмір буферу (довжина рядка) </a:t>
            </a:r>
            <a:r>
              <a:rPr lang="uk-UA" sz="2200" dirty="0" smtClean="0">
                <a:latin typeface="+mn-lt"/>
              </a:rPr>
              <a:t>. </a:t>
            </a:r>
            <a:r>
              <a:rPr lang="uk-UA" sz="2200" dirty="0">
                <a:latin typeface="+mn-lt"/>
              </a:rPr>
              <a:t>Отриманий масив символів має бути достатнім для збереження нуль-символу, що копіюється. Якщо загальна довжина утворюваного рядка менша за кількість символів, що копіюються, то до вихідного рядка потраплять лише перші символи. 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407368" y="4221088"/>
            <a:ext cx="11161240" cy="566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 smtClean="0">
                <a:latin typeface="+mn-lt"/>
              </a:rPr>
              <a:t>strcpy</a:t>
            </a:r>
            <a:r>
              <a:rPr lang="uk-UA" sz="2300" b="1" dirty="0" smtClean="0">
                <a:latin typeface="+mn-lt"/>
              </a:rPr>
              <a:t>_</a:t>
            </a:r>
            <a:r>
              <a:rPr lang="en-US" sz="2300" b="1" dirty="0" smtClean="0">
                <a:latin typeface="+mn-lt"/>
              </a:rPr>
              <a:t>s(char </a:t>
            </a:r>
            <a:r>
              <a:rPr lang="en-US" sz="2300" b="1" dirty="0">
                <a:latin typeface="+mn-lt"/>
              </a:rPr>
              <a:t>*</a:t>
            </a:r>
            <a:r>
              <a:rPr lang="en-US" sz="2300" b="1" dirty="0" err="1">
                <a:latin typeface="+mn-lt"/>
              </a:rPr>
              <a:t>strDestination</a:t>
            </a:r>
            <a:r>
              <a:rPr lang="en-US" sz="2300" b="1" dirty="0">
                <a:latin typeface="+mn-lt"/>
              </a:rPr>
              <a:t>, </a:t>
            </a:r>
            <a:r>
              <a:rPr lang="en-GB" sz="2300" b="1" dirty="0" err="1">
                <a:latin typeface="+mn-lt"/>
              </a:rPr>
              <a:t>rsize_t</a:t>
            </a:r>
            <a:r>
              <a:rPr lang="en-GB" sz="2300" b="1" dirty="0">
                <a:latin typeface="+mn-lt"/>
              </a:rPr>
              <a:t> </a:t>
            </a:r>
            <a:r>
              <a:rPr lang="en-GB" sz="2300" b="1" dirty="0" err="1" smtClean="0">
                <a:latin typeface="+mn-lt"/>
              </a:rPr>
              <a:t>dest_size</a:t>
            </a:r>
            <a:r>
              <a:rPr lang="en-GB" sz="2300" b="1" dirty="0" smtClean="0">
                <a:latin typeface="+mn-lt"/>
              </a:rPr>
              <a:t>, </a:t>
            </a:r>
            <a:r>
              <a:rPr lang="en-US" sz="2300" b="1" dirty="0" err="1" smtClean="0">
                <a:latin typeface="+mn-lt"/>
              </a:rPr>
              <a:t>const</a:t>
            </a:r>
            <a:r>
              <a:rPr lang="en-US" sz="2300" b="1" dirty="0" smtClean="0">
                <a:latin typeface="+mn-lt"/>
              </a:rPr>
              <a:t> </a:t>
            </a:r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strSource</a:t>
            </a:r>
            <a:r>
              <a:rPr lang="en-US" sz="2300" b="1" dirty="0">
                <a:latin typeface="+mn-lt"/>
              </a:rPr>
              <a:t>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4198" y="1674547"/>
            <a:ext cx="39298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uk-UA" sz="2200" dirty="0"/>
              <a:t>Прототип </a:t>
            </a:r>
            <a:r>
              <a:rPr lang="uk-UA" sz="2200" dirty="0" smtClean="0">
                <a:latin typeface="+mn-lt"/>
              </a:rPr>
              <a:t>функції</a:t>
            </a:r>
            <a:r>
              <a:rPr lang="en-US" sz="2200" dirty="0" smtClean="0"/>
              <a:t> </a:t>
            </a:r>
            <a:r>
              <a:rPr lang="uk-UA" sz="2200" dirty="0" smtClean="0"/>
              <a:t>визначення довжини рядка </a:t>
            </a:r>
            <a:r>
              <a:rPr lang="uk-UA" sz="2200" dirty="0"/>
              <a:t>: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198211" y="788287"/>
            <a:ext cx="3600400" cy="456708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uk-UA" b="1" dirty="0" smtClean="0">
                <a:solidFill>
                  <a:srgbClr val="C00000"/>
                </a:solidFill>
              </a:rPr>
              <a:t>Поточна довжина рядка</a:t>
            </a:r>
            <a:endParaRPr lang="uk-UA" b="1" dirty="0">
              <a:solidFill>
                <a:srgbClr val="C0000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683" y="283215"/>
            <a:ext cx="2066925" cy="1466851"/>
            <a:chOff x="-11415" y="1136165"/>
            <a:chExt cx="2066925" cy="1466851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1026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Прямоугольник 11"/>
          <p:cNvSpPr/>
          <p:nvPr/>
        </p:nvSpPr>
        <p:spPr>
          <a:xfrm>
            <a:off x="1631504" y="6269659"/>
            <a:ext cx="75897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33CC"/>
                </a:solidFill>
              </a:rPr>
              <a:t>https://docs.microsoft.com/ru-ru/cpp/c-runtime-library/reference/strcpy-s-wcscpy-s-mbscpy-s?view=msvc-160</a:t>
            </a:r>
            <a:endParaRPr lang="ru-RU" sz="1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35880"/>
            <a:ext cx="11856639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Порівняння рядків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965573" y="836613"/>
            <a:ext cx="10226427" cy="136842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uk-UA" dirty="0">
                <a:solidFill>
                  <a:schemeClr val="tx1"/>
                </a:solidFill>
              </a:rPr>
              <a:t>Кожному символу відповідає </a:t>
            </a:r>
            <a:r>
              <a:rPr lang="uk-UA" dirty="0" smtClean="0">
                <a:solidFill>
                  <a:schemeClr val="tx1"/>
                </a:solidFill>
              </a:rPr>
              <a:t>унікальний </a:t>
            </a:r>
            <a:r>
              <a:rPr lang="uk-UA" dirty="0">
                <a:solidFill>
                  <a:schemeClr val="tx1"/>
                </a:solidFill>
              </a:rPr>
              <a:t>код у таблиці символів </a:t>
            </a:r>
            <a:r>
              <a:rPr lang="en-US" dirty="0">
                <a:solidFill>
                  <a:schemeClr val="tx1"/>
                </a:solidFill>
              </a:rPr>
              <a:t>ASCII.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 </a:t>
            </a:r>
            <a:r>
              <a:rPr lang="uk-U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двох символів більшим </a:t>
            </a:r>
            <a:r>
              <a:rPr lang="uk-U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вважається </a:t>
            </a:r>
            <a:r>
              <a:rPr lang="uk-U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той, що має більший код. </a:t>
            </a:r>
            <a:endParaRPr lang="uk-UA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/>
              <a:t>Оскільки </a:t>
            </a:r>
            <a:r>
              <a:rPr lang="uk-UA" dirty="0" smtClean="0">
                <a:solidFill>
                  <a:schemeClr val="tx1"/>
                </a:solidFill>
              </a:rPr>
              <a:t>рядок </a:t>
            </a:r>
            <a:r>
              <a:rPr lang="uk-UA" dirty="0">
                <a:solidFill>
                  <a:schemeClr val="tx1"/>
                </a:solidFill>
              </a:rPr>
              <a:t>є послідовністю символів, </a:t>
            </a:r>
            <a:r>
              <a:rPr lang="uk-UA" dirty="0" smtClean="0">
                <a:solidFill>
                  <a:schemeClr val="tx1"/>
                </a:solidFill>
              </a:rPr>
              <a:t>то </a:t>
            </a:r>
            <a:r>
              <a:rPr lang="uk-UA" dirty="0">
                <a:solidFill>
                  <a:schemeClr val="tx1"/>
                </a:solidFill>
              </a:rPr>
              <a:t>порівняння рядків виконується як серія </a:t>
            </a:r>
            <a:r>
              <a:rPr lang="uk-UA" b="1" dirty="0">
                <a:solidFill>
                  <a:srgbClr val="0033CC"/>
                </a:solidFill>
              </a:rPr>
              <a:t>порівнянь тих їхніх </a:t>
            </a:r>
            <a:r>
              <a:rPr lang="uk-UA" b="1" dirty="0" smtClean="0">
                <a:solidFill>
                  <a:srgbClr val="0033CC"/>
                </a:solidFill>
              </a:rPr>
              <a:t>символів</a:t>
            </a:r>
            <a:r>
              <a:rPr lang="uk-UA" b="1" dirty="0">
                <a:solidFill>
                  <a:srgbClr val="0033CC"/>
                </a:solidFill>
              </a:rPr>
              <a:t>, що мають однакові індекси</a:t>
            </a:r>
            <a:r>
              <a:rPr lang="uk-UA" dirty="0">
                <a:solidFill>
                  <a:schemeClr val="tx1"/>
                </a:solidFill>
              </a:rPr>
              <a:t>. 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19937" y="3717033"/>
            <a:ext cx="2655295" cy="1593177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endParaRPr lang="uk-UA" sz="2100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56524" y="4653136"/>
            <a:ext cx="3240360" cy="18001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uk-UA" sz="2200" dirty="0">
                <a:solidFill>
                  <a:srgbClr val="C00000"/>
                </a:solidFill>
              </a:rPr>
              <a:t>"</a:t>
            </a:r>
            <a:r>
              <a:rPr lang="en-US" sz="2200" dirty="0">
                <a:solidFill>
                  <a:srgbClr val="C00000"/>
                </a:solidFill>
              </a:rPr>
              <a:t>Borland" &lt; "Visual"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"Visual </a:t>
            </a:r>
            <a:r>
              <a:rPr lang="uk-UA" sz="2200" dirty="0">
                <a:solidFill>
                  <a:srgbClr val="C00000"/>
                </a:solidFill>
              </a:rPr>
              <a:t>С++" &gt; "</a:t>
            </a:r>
            <a:r>
              <a:rPr lang="en-US" sz="2200" dirty="0">
                <a:solidFill>
                  <a:srgbClr val="C00000"/>
                </a:solidFill>
              </a:rPr>
              <a:t>Turbo </a:t>
            </a:r>
            <a:r>
              <a:rPr lang="uk-UA" sz="2200" dirty="0">
                <a:solidFill>
                  <a:srgbClr val="C00000"/>
                </a:solidFill>
              </a:rPr>
              <a:t>С" </a:t>
            </a:r>
          </a:p>
          <a:p>
            <a:r>
              <a:rPr lang="uk-UA" sz="2200" dirty="0">
                <a:solidFill>
                  <a:srgbClr val="C00000"/>
                </a:solidFill>
              </a:rPr>
              <a:t>"</a:t>
            </a:r>
            <a:r>
              <a:rPr lang="en-US" sz="2200" dirty="0">
                <a:solidFill>
                  <a:srgbClr val="C00000"/>
                </a:solidFill>
              </a:rPr>
              <a:t>Turbo </a:t>
            </a:r>
            <a:r>
              <a:rPr lang="uk-UA" sz="2200" dirty="0">
                <a:solidFill>
                  <a:srgbClr val="C00000"/>
                </a:solidFill>
              </a:rPr>
              <a:t>С" &gt; "</a:t>
            </a:r>
            <a:r>
              <a:rPr lang="en-US" sz="2200" dirty="0">
                <a:solidFill>
                  <a:srgbClr val="C00000"/>
                </a:solidFill>
              </a:rPr>
              <a:t>Turbo"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"Visual" &lt; "visual" 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"visual" &lt; "</a:t>
            </a:r>
            <a:r>
              <a:rPr lang="uk-UA" sz="2200" dirty="0" err="1">
                <a:solidFill>
                  <a:srgbClr val="C00000"/>
                </a:solidFill>
              </a:rPr>
              <a:t>візуал</a:t>
            </a:r>
            <a:r>
              <a:rPr lang="uk-UA" sz="2200" dirty="0">
                <a:solidFill>
                  <a:srgbClr val="C00000"/>
                </a:solidFill>
              </a:rPr>
              <a:t>"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805605" y="2625491"/>
            <a:ext cx="6624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>
                <a:latin typeface="+mn-lt"/>
              </a:rPr>
              <a:t>Прототипи функцій порівняння рядків</a:t>
            </a:r>
            <a:endParaRPr lang="uk-UA" sz="2200" b="1" dirty="0">
              <a:latin typeface="+mn-l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2084288" y="3135445"/>
            <a:ext cx="7984832" cy="5638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</a:t>
            </a:r>
            <a:r>
              <a:rPr lang="en-US" sz="2300" b="1" dirty="0" err="1">
                <a:latin typeface="+mn-lt"/>
              </a:rPr>
              <a:t>strcmp</a:t>
            </a:r>
            <a:r>
              <a:rPr lang="en-US" sz="2300" b="1" dirty="0">
                <a:latin typeface="+mn-lt"/>
              </a:rPr>
              <a:t>(const char *string1,const char *string2);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6599" y="4783795"/>
            <a:ext cx="4824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Для прикладу наведемо кілька </a:t>
            </a:r>
            <a:r>
              <a:rPr lang="uk-UA" sz="2200" b="1" dirty="0">
                <a:solidFill>
                  <a:srgbClr val="0033CC"/>
                </a:solidFill>
                <a:latin typeface="+mn-lt"/>
              </a:rPr>
              <a:t>істинних </a:t>
            </a:r>
            <a:r>
              <a:rPr lang="uk-UA" sz="2200" b="1" dirty="0" err="1">
                <a:solidFill>
                  <a:srgbClr val="0033CC"/>
                </a:solidFill>
                <a:latin typeface="+mn-lt"/>
              </a:rPr>
              <a:t>булевих</a:t>
            </a:r>
            <a:r>
              <a:rPr lang="uk-UA" sz="2200" b="1" dirty="0">
                <a:solidFill>
                  <a:srgbClr val="0033CC"/>
                </a:solidFill>
                <a:latin typeface="+mn-lt"/>
              </a:rPr>
              <a:t> </a:t>
            </a:r>
            <a:r>
              <a:rPr lang="uk-UA" sz="2200" dirty="0">
                <a:latin typeface="+mn-lt"/>
              </a:rPr>
              <a:t>тверджень.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765517" y="3889034"/>
            <a:ext cx="8704912" cy="605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 err="1">
                <a:solidFill>
                  <a:srgbClr val="0033CC"/>
                </a:solidFill>
                <a:latin typeface="+mn-lt"/>
              </a:rPr>
              <a:t>n</a:t>
            </a:r>
            <a:r>
              <a:rPr lang="en-US" sz="2300" b="1" dirty="0" err="1">
                <a:latin typeface="+mn-lt"/>
              </a:rPr>
              <a:t>cmp</a:t>
            </a:r>
            <a:r>
              <a:rPr lang="en-US" sz="2300" b="1" dirty="0">
                <a:latin typeface="+mn-lt"/>
              </a:rPr>
              <a:t>(const char *string1,const char *string2,size_t count);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7662" y="324160"/>
            <a:ext cx="1953319" cy="1466851"/>
            <a:chOff x="-11415" y="1136165"/>
            <a:chExt cx="2066925" cy="146685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17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Прямоугольник 17"/>
          <p:cNvSpPr/>
          <p:nvPr/>
        </p:nvSpPr>
        <p:spPr>
          <a:xfrm>
            <a:off x="7655497" y="4653136"/>
            <a:ext cx="45365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>
                <a:latin typeface="+mn-lt"/>
              </a:rPr>
              <a:t>Значення, що повертаються:</a:t>
            </a:r>
          </a:p>
          <a:p>
            <a:r>
              <a:rPr lang="en-US" sz="2200" b="1" dirty="0" smtClean="0">
                <a:latin typeface="+mn-lt"/>
              </a:rPr>
              <a:t>&gt;0  </a:t>
            </a:r>
            <a:r>
              <a:rPr lang="ru-RU" sz="2200" dirty="0">
                <a:latin typeface="+mn-lt"/>
              </a:rPr>
              <a:t>рядок1 </a:t>
            </a:r>
            <a:r>
              <a:rPr lang="uk-UA" sz="2200" dirty="0" smtClean="0">
                <a:latin typeface="+mn-lt"/>
              </a:rPr>
              <a:t>більше за</a:t>
            </a:r>
            <a:r>
              <a:rPr lang="ru-RU" sz="2200" dirty="0" smtClean="0">
                <a:latin typeface="+mn-lt"/>
              </a:rPr>
              <a:t> рядок2</a:t>
            </a:r>
            <a:endParaRPr lang="en-US" sz="2200" dirty="0" smtClean="0">
              <a:latin typeface="+mn-lt"/>
            </a:endParaRPr>
          </a:p>
          <a:p>
            <a:r>
              <a:rPr lang="en-US" sz="2200" b="1" dirty="0" smtClean="0">
                <a:latin typeface="+mn-lt"/>
              </a:rPr>
              <a:t>=0</a:t>
            </a:r>
            <a:r>
              <a:rPr lang="uk-UA" sz="2200" b="1" dirty="0" smtClean="0">
                <a:latin typeface="+mn-lt"/>
              </a:rPr>
              <a:t>  </a:t>
            </a:r>
            <a:r>
              <a:rPr lang="ru-RU" sz="2000" dirty="0" smtClean="0"/>
              <a:t>рядок1 </a:t>
            </a:r>
            <a:r>
              <a:rPr lang="uk-UA" sz="2000" dirty="0" smtClean="0"/>
              <a:t>рівний </a:t>
            </a:r>
            <a:r>
              <a:rPr lang="ru-RU" sz="2000" dirty="0" smtClean="0"/>
              <a:t> рядку2</a:t>
            </a:r>
            <a:endParaRPr lang="en-US" sz="2000" dirty="0"/>
          </a:p>
          <a:p>
            <a:r>
              <a:rPr lang="en-US" sz="2200" b="1" dirty="0" smtClean="0">
                <a:latin typeface="+mn-lt"/>
              </a:rPr>
              <a:t>&lt;0</a:t>
            </a:r>
            <a:r>
              <a:rPr lang="uk-UA" sz="2200" b="1" dirty="0" smtClean="0">
                <a:latin typeface="+mn-lt"/>
              </a:rPr>
              <a:t>  </a:t>
            </a:r>
            <a:r>
              <a:rPr lang="ru-RU" sz="2000" dirty="0" smtClean="0"/>
              <a:t>рядок1 </a:t>
            </a:r>
            <a:r>
              <a:rPr lang="uk-UA" sz="2000" dirty="0" smtClean="0"/>
              <a:t>менше за</a:t>
            </a:r>
            <a:r>
              <a:rPr lang="ru-RU" sz="2000" dirty="0" smtClean="0"/>
              <a:t> </a:t>
            </a:r>
            <a:r>
              <a:rPr lang="ru-RU" sz="2000" dirty="0"/>
              <a:t>рядок2</a:t>
            </a:r>
            <a:endParaRPr lang="en-US" sz="2000" dirty="0"/>
          </a:p>
          <a:p>
            <a:endParaRPr lang="uk-UA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89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Об’єднання рядків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754905"/>
            <a:ext cx="12004276" cy="23050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 Рядкові змінні можна використовувати для об’єднання, або конкатенації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uk-UA" sz="2200" dirty="0" smtClean="0">
                <a:solidFill>
                  <a:schemeClr val="tx1"/>
                </a:solidFill>
              </a:rPr>
              <a:t>рядків. 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 Функції </a:t>
            </a:r>
            <a:r>
              <a:rPr lang="en-US" sz="2200" b="1" dirty="0" err="1" smtClean="0">
                <a:solidFill>
                  <a:srgbClr val="0033CC"/>
                </a:solidFill>
              </a:rPr>
              <a:t>strcat_s</a:t>
            </a:r>
            <a:r>
              <a:rPr lang="en-US" sz="2200" b="1" dirty="0" smtClean="0">
                <a:solidFill>
                  <a:srgbClr val="0033CC"/>
                </a:solidFill>
              </a:rPr>
              <a:t>(), </a:t>
            </a:r>
            <a:r>
              <a:rPr lang="en-US" sz="2200" b="1" dirty="0" err="1" smtClean="0">
                <a:solidFill>
                  <a:srgbClr val="0033CC"/>
                </a:solidFill>
              </a:rPr>
              <a:t>strncat_s</a:t>
            </a:r>
            <a:r>
              <a:rPr lang="en-US" sz="2200" b="1" dirty="0" smtClean="0">
                <a:solidFill>
                  <a:srgbClr val="0033CC"/>
                </a:solidFill>
              </a:rPr>
              <a:t>() </a:t>
            </a:r>
            <a:r>
              <a:rPr lang="uk-UA" sz="2200" dirty="0" smtClean="0">
                <a:solidFill>
                  <a:schemeClr val="tx1"/>
                </a:solidFill>
              </a:rPr>
              <a:t>дають змогу дописати один рядок у кінець іншого. 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 Під час конкатенації рядків </a:t>
            </a:r>
            <a:r>
              <a:rPr lang="uk-UA" sz="2200" b="1" dirty="0" smtClean="0">
                <a:solidFill>
                  <a:schemeClr val="tx1"/>
                </a:solidFill>
              </a:rPr>
              <a:t>нуль-символ</a:t>
            </a:r>
            <a:r>
              <a:rPr lang="uk-UA" sz="2200" dirty="0" smtClean="0">
                <a:solidFill>
                  <a:schemeClr val="tx1"/>
                </a:solidFill>
              </a:rPr>
              <a:t> першого рядка заміщується </a:t>
            </a:r>
            <a:r>
              <a:rPr lang="uk-UA" sz="2200" b="1" dirty="0" smtClean="0">
                <a:solidFill>
                  <a:schemeClr val="tx1"/>
                </a:solidFill>
              </a:rPr>
              <a:t>першим</a:t>
            </a:r>
            <a:r>
              <a:rPr lang="uk-UA" sz="2200" dirty="0" smtClean="0">
                <a:solidFill>
                  <a:schemeClr val="tx1"/>
                </a:solidFill>
              </a:rPr>
              <a:t> символом другого рядка. Поточна довжина рядка, до якого приєднується інший рядок</a:t>
            </a:r>
            <a:r>
              <a:rPr lang="uk-UA" sz="2200" dirty="0" smtClean="0"/>
              <a:t>, збільшується на довжину рядка, що додається</a:t>
            </a:r>
            <a:r>
              <a:rPr lang="uk-UA" sz="2200" dirty="0" smtClean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 Розмір масиву символів, який використовується для збереження першого рядка, має вмістити </a:t>
            </a:r>
            <a:r>
              <a:rPr lang="uk-UA" sz="2200" dirty="0" err="1" smtClean="0">
                <a:solidFill>
                  <a:schemeClr val="tx1"/>
                </a:solidFill>
              </a:rPr>
              <a:t>обидви</a:t>
            </a:r>
            <a:r>
              <a:rPr lang="uk-UA" sz="2200" dirty="0" smtClean="0">
                <a:solidFill>
                  <a:schemeClr val="tx1"/>
                </a:solidFill>
              </a:rPr>
              <a:t> рядки.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87723" y="3245293"/>
            <a:ext cx="11816552" cy="5638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+mn-lt"/>
              </a:rPr>
              <a:t>char *</a:t>
            </a:r>
            <a:r>
              <a:rPr lang="en-US" sz="2200" b="1" dirty="0" err="1" smtClean="0">
                <a:latin typeface="+mn-lt"/>
              </a:rPr>
              <a:t>strcat</a:t>
            </a:r>
            <a:r>
              <a:rPr lang="uk-UA" sz="2200" b="1" dirty="0" smtClean="0">
                <a:latin typeface="+mn-lt"/>
              </a:rPr>
              <a:t>_</a:t>
            </a:r>
            <a:r>
              <a:rPr lang="en-US" sz="2200" b="1" dirty="0">
                <a:latin typeface="+mn-lt"/>
              </a:rPr>
              <a:t>s</a:t>
            </a:r>
            <a:r>
              <a:rPr lang="en-US" sz="2200" b="1" dirty="0" smtClean="0">
                <a:latin typeface="+mn-lt"/>
              </a:rPr>
              <a:t>(char </a:t>
            </a:r>
            <a:r>
              <a:rPr lang="en-US" sz="2200" b="1" dirty="0">
                <a:latin typeface="+mn-lt"/>
              </a:rPr>
              <a:t>*</a:t>
            </a:r>
            <a:r>
              <a:rPr lang="en-US" sz="2200" b="1" dirty="0" err="1">
                <a:latin typeface="+mn-lt"/>
              </a:rPr>
              <a:t>strDestination</a:t>
            </a:r>
            <a:r>
              <a:rPr lang="en-US" sz="2200" b="1" dirty="0">
                <a:latin typeface="+mn-lt"/>
              </a:rPr>
              <a:t>, </a:t>
            </a:r>
            <a:r>
              <a:rPr lang="en-GB" sz="2200" b="1" dirty="0" err="1">
                <a:latin typeface="+mn-lt"/>
              </a:rPr>
              <a:t>size_t</a:t>
            </a:r>
            <a:r>
              <a:rPr lang="en-GB" sz="2200" b="1" dirty="0">
                <a:latin typeface="+mn-lt"/>
              </a:rPr>
              <a:t> </a:t>
            </a:r>
            <a:r>
              <a:rPr lang="en-GB" sz="2200" b="1" dirty="0" err="1">
                <a:latin typeface="+mn-lt"/>
              </a:rPr>
              <a:t>numberOfElements</a:t>
            </a:r>
            <a:r>
              <a:rPr lang="en-GB" sz="2200" b="1" dirty="0" smtClean="0">
                <a:latin typeface="+mn-lt"/>
              </a:rPr>
              <a:t>, </a:t>
            </a:r>
            <a:r>
              <a:rPr lang="en-US" sz="2200" b="1" dirty="0" err="1" smtClean="0">
                <a:latin typeface="+mn-lt"/>
              </a:rPr>
              <a:t>const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char *</a:t>
            </a:r>
            <a:r>
              <a:rPr lang="en-US" sz="2200" b="1" dirty="0" err="1">
                <a:latin typeface="+mn-lt"/>
              </a:rPr>
              <a:t>strSource</a:t>
            </a:r>
            <a:r>
              <a:rPr lang="en-US" sz="2200" b="1" dirty="0">
                <a:latin typeface="+mn-lt"/>
              </a:rPr>
              <a:t>); 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87723" y="4055643"/>
            <a:ext cx="11816552" cy="605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+mn-lt"/>
              </a:rPr>
              <a:t>char *</a:t>
            </a:r>
            <a:r>
              <a:rPr lang="en-US" sz="2200" b="1" dirty="0" err="1" smtClean="0">
                <a:latin typeface="+mn-lt"/>
              </a:rPr>
              <a:t>str</a:t>
            </a:r>
            <a:r>
              <a:rPr lang="en-US" sz="2200" b="1" dirty="0" err="1" smtClean="0">
                <a:solidFill>
                  <a:srgbClr val="0033CC"/>
                </a:solidFill>
                <a:latin typeface="+mn-lt"/>
              </a:rPr>
              <a:t>n</a:t>
            </a:r>
            <a:r>
              <a:rPr lang="en-US" sz="2200" b="1" dirty="0" err="1" smtClean="0">
                <a:latin typeface="+mn-lt"/>
              </a:rPr>
              <a:t>cat_s</a:t>
            </a:r>
            <a:r>
              <a:rPr lang="en-US" sz="2200" b="1" dirty="0" smtClean="0">
                <a:latin typeface="+mn-lt"/>
              </a:rPr>
              <a:t>(char </a:t>
            </a:r>
            <a:r>
              <a:rPr lang="en-US" sz="2200" b="1" dirty="0">
                <a:latin typeface="+mn-lt"/>
              </a:rPr>
              <a:t>*</a:t>
            </a:r>
            <a:r>
              <a:rPr lang="en-US" sz="2200" b="1" dirty="0" err="1">
                <a:latin typeface="+mn-lt"/>
              </a:rPr>
              <a:t>strDest</a:t>
            </a:r>
            <a:r>
              <a:rPr lang="en-US" sz="2200" b="1" dirty="0">
                <a:latin typeface="+mn-lt"/>
              </a:rPr>
              <a:t>, </a:t>
            </a:r>
            <a:r>
              <a:rPr lang="en-GB" sz="2200" b="1" dirty="0" err="1">
                <a:latin typeface="+mn-lt"/>
              </a:rPr>
              <a:t>size_t</a:t>
            </a:r>
            <a:r>
              <a:rPr lang="en-GB" sz="2200" b="1" dirty="0">
                <a:latin typeface="+mn-lt"/>
              </a:rPr>
              <a:t> </a:t>
            </a:r>
            <a:r>
              <a:rPr lang="en-GB" sz="2200" b="1" dirty="0" err="1">
                <a:latin typeface="+mn-lt"/>
              </a:rPr>
              <a:t>numberOfElements</a:t>
            </a:r>
            <a:r>
              <a:rPr lang="en-GB" sz="2200" b="1" dirty="0">
                <a:latin typeface="+mn-lt"/>
              </a:rPr>
              <a:t>, </a:t>
            </a:r>
            <a:r>
              <a:rPr lang="en-US" sz="2200" b="1" dirty="0" err="1">
                <a:latin typeface="+mn-lt"/>
              </a:rPr>
              <a:t>const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char *</a:t>
            </a:r>
            <a:r>
              <a:rPr lang="en-US" sz="2200" b="1" dirty="0" err="1">
                <a:latin typeface="+mn-lt"/>
              </a:rPr>
              <a:t>strSource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latin typeface="+mn-lt"/>
              </a:rPr>
              <a:t>size_t</a:t>
            </a:r>
            <a:r>
              <a:rPr lang="en-US" sz="2200" b="1" dirty="0">
                <a:latin typeface="+mn-lt"/>
              </a:rPr>
              <a:t> count);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3861" y="4841948"/>
            <a:ext cx="11816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Тут параметр </a:t>
            </a:r>
            <a:r>
              <a:rPr lang="en-US" sz="2200" b="1" dirty="0" err="1">
                <a:solidFill>
                  <a:srgbClr val="0033CC"/>
                </a:solidFill>
                <a:latin typeface="+mn-lt"/>
              </a:rPr>
              <a:t>strDestination</a:t>
            </a:r>
            <a:r>
              <a:rPr lang="en-US" sz="2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uk-UA" sz="2200" dirty="0">
                <a:latin typeface="+mn-lt"/>
              </a:rPr>
              <a:t>означує перший рядок, </a:t>
            </a:r>
            <a:endParaRPr lang="en-US" sz="2200" dirty="0" smtClean="0">
              <a:latin typeface="+mn-lt"/>
            </a:endParaRPr>
          </a:p>
          <a:p>
            <a:r>
              <a:rPr lang="en-US" sz="2200" b="1" dirty="0" err="1" smtClean="0">
                <a:solidFill>
                  <a:srgbClr val="0033CC"/>
                </a:solidFill>
                <a:latin typeface="+mn-lt"/>
              </a:rPr>
              <a:t>strSource</a:t>
            </a:r>
            <a:r>
              <a:rPr lang="en-US" sz="2200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 smtClean="0">
                <a:latin typeface="+mn-lt"/>
              </a:rPr>
              <a:t>другий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 smtClean="0">
                <a:latin typeface="+mn-lt"/>
              </a:rPr>
              <a:t>рядок, </a:t>
            </a:r>
            <a:endParaRPr lang="en-US" sz="2200" dirty="0" smtClean="0">
              <a:latin typeface="+mn-lt"/>
            </a:endParaRPr>
          </a:p>
          <a:p>
            <a:r>
              <a:rPr lang="en-GB" sz="2000" b="1" dirty="0" err="1">
                <a:solidFill>
                  <a:srgbClr val="0033CC"/>
                </a:solidFill>
                <a:latin typeface="+mn-lt"/>
              </a:rPr>
              <a:t>numberOfElements</a:t>
            </a:r>
            <a:r>
              <a:rPr lang="en-GB" sz="2000" b="1" dirty="0">
                <a:solidFill>
                  <a:srgbClr val="0033CC"/>
                </a:solidFill>
              </a:rPr>
              <a:t> </a:t>
            </a:r>
            <a:r>
              <a:rPr lang="uk-UA" sz="2000" dirty="0" smtClean="0"/>
              <a:t>– розмір буфера призначення,</a:t>
            </a:r>
            <a:endParaRPr lang="en-GB" sz="2000" dirty="0" smtClean="0"/>
          </a:p>
          <a:p>
            <a:r>
              <a:rPr lang="en-US" sz="2200" b="1" dirty="0" smtClean="0">
                <a:solidFill>
                  <a:srgbClr val="0033CC"/>
                </a:solidFill>
                <a:latin typeface="+mn-lt"/>
              </a:rPr>
              <a:t>count</a:t>
            </a:r>
            <a:r>
              <a:rPr lang="en-US" sz="2200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кількість символів другого рядка, що приєднуються до першого.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Результат </a:t>
            </a:r>
            <a:r>
              <a:rPr lang="uk-UA" sz="2200" dirty="0">
                <a:latin typeface="+mn-lt"/>
              </a:rPr>
              <a:t>конкатенації зберігається у </a:t>
            </a:r>
            <a:r>
              <a:rPr lang="uk-UA" sz="2200" b="1" dirty="0">
                <a:latin typeface="+mn-lt"/>
              </a:rPr>
              <a:t>першому параметрі</a:t>
            </a:r>
            <a:r>
              <a:rPr lang="uk-UA" sz="22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88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5087888" y="2348880"/>
            <a:ext cx="5328592" cy="273630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16000" sy="116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Програма </a:t>
            </a:r>
            <a:r>
              <a:rPr lang="uk-UA" sz="2400" b="1" dirty="0">
                <a:solidFill>
                  <a:schemeClr val="tx1"/>
                </a:solidFill>
              </a:rPr>
              <a:t>виконує порівняння рядків та </a:t>
            </a:r>
            <a:r>
              <a:rPr lang="uk-UA" sz="2400" b="1" dirty="0" smtClean="0">
                <a:solidFill>
                  <a:schemeClr val="tx1"/>
                </a:solidFill>
              </a:rPr>
              <a:t>об'єднання</a:t>
            </a:r>
            <a:r>
              <a:rPr lang="uk-UA" sz="2400" b="1" dirty="0">
                <a:solidFill>
                  <a:schemeClr val="tx1"/>
                </a:solidFill>
              </a:rPr>
              <a:t> </a:t>
            </a:r>
            <a:r>
              <a:rPr lang="uk-UA" sz="2400" b="1" dirty="0" smtClean="0">
                <a:solidFill>
                  <a:schemeClr val="tx1"/>
                </a:solidFill>
              </a:rPr>
              <a:t>рядків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18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0" y="929664"/>
            <a:ext cx="2520280" cy="108167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84948" y="8336"/>
            <a:ext cx="12107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kern="0" dirty="0" smtClean="0">
                <a:solidFill>
                  <a:schemeClr val="bg1"/>
                </a:solidFill>
                <a:latin typeface="+mn-lt"/>
              </a:rPr>
              <a:t>Приклад: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sz="3600" b="1" kern="0" dirty="0">
                <a:solidFill>
                  <a:schemeClr val="bg1"/>
                </a:solidFill>
                <a:latin typeface="+mn-lt"/>
              </a:rPr>
              <a:t>Порівняння рядків. Об’єднання рядків</a:t>
            </a:r>
            <a:endParaRPr lang="uk-UA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5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948" y="8336"/>
            <a:ext cx="12107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kern="0" dirty="0" smtClean="0">
                <a:solidFill>
                  <a:schemeClr val="bg1"/>
                </a:solidFill>
                <a:latin typeface="+mn-lt"/>
              </a:rPr>
              <a:t>Приклад: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sz="3600" b="1" kern="0" dirty="0">
                <a:solidFill>
                  <a:schemeClr val="bg1"/>
                </a:solidFill>
                <a:latin typeface="+mn-lt"/>
              </a:rPr>
              <a:t>Порівняння рядків. Об’єднання рядків</a:t>
            </a:r>
            <a:endParaRPr lang="uk-UA" sz="3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16471" y="290801"/>
            <a:ext cx="1953319" cy="1466851"/>
            <a:chOff x="-11415" y="1136165"/>
            <a:chExt cx="2066925" cy="146685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7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19913" y="1628800"/>
            <a:ext cx="5788055" cy="50629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006600"/>
                </a:solidFill>
              </a:rPr>
              <a:t>//ex8_1.cpp </a:t>
            </a:r>
            <a:r>
              <a:rPr lang="ru-RU" sz="1700" dirty="0" err="1">
                <a:solidFill>
                  <a:srgbClr val="006600"/>
                </a:solidFill>
              </a:rPr>
              <a:t>демонстрація</a:t>
            </a:r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err="1">
                <a:solidFill>
                  <a:srgbClr val="006600"/>
                </a:solidFill>
              </a:rPr>
              <a:t>конкатенації</a:t>
            </a:r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err="1">
                <a:solidFill>
                  <a:srgbClr val="006600"/>
                </a:solidFill>
              </a:rPr>
              <a:t>рядків</a:t>
            </a:r>
            <a:r>
              <a:rPr lang="ru-RU" sz="1700" dirty="0">
                <a:solidFill>
                  <a:srgbClr val="006600"/>
                </a:solidFill>
              </a:rPr>
              <a:t> та </a:t>
            </a:r>
            <a:r>
              <a:rPr lang="ru-RU" sz="1700" dirty="0" err="1">
                <a:solidFill>
                  <a:srgbClr val="006600"/>
                </a:solidFill>
              </a:rPr>
              <a:t>їх</a:t>
            </a:r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smtClean="0">
                <a:solidFill>
                  <a:srgbClr val="006600"/>
                </a:solidFill>
              </a:rPr>
              <a:t>//</a:t>
            </a:r>
            <a:r>
              <a:rPr lang="ru-RU" sz="1700" dirty="0" err="1" smtClean="0">
                <a:solidFill>
                  <a:srgbClr val="006600"/>
                </a:solidFill>
              </a:rPr>
              <a:t>порівняння</a:t>
            </a:r>
            <a:r>
              <a:rPr lang="ru-RU" sz="1700" dirty="0" smtClean="0">
                <a:solidFill>
                  <a:srgbClr val="006600"/>
                </a:solidFill>
              </a:rPr>
              <a:t>. //</a:t>
            </a:r>
            <a:r>
              <a:rPr lang="ru-RU" sz="1700" dirty="0" err="1">
                <a:solidFill>
                  <a:srgbClr val="006600"/>
                </a:solidFill>
              </a:rPr>
              <a:t>виключення</a:t>
            </a:r>
            <a:r>
              <a:rPr lang="ru-RU" sz="1700" dirty="0">
                <a:solidFill>
                  <a:srgbClr val="006600"/>
                </a:solidFill>
              </a:rPr>
              <a:t> - </a:t>
            </a:r>
            <a:r>
              <a:rPr lang="en-GB" sz="1700" dirty="0">
                <a:solidFill>
                  <a:srgbClr val="006600"/>
                </a:solidFill>
              </a:rPr>
              <a:t>out of memory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stdio.h</a:t>
            </a:r>
            <a:r>
              <a:rPr lang="en-GB" sz="1700" dirty="0"/>
              <a:t>&gt; 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string.h</a:t>
            </a:r>
            <a:r>
              <a:rPr lang="en-GB" sz="1700" dirty="0"/>
              <a:t>&gt;</a:t>
            </a:r>
          </a:p>
          <a:p>
            <a:r>
              <a:rPr lang="en-GB" sz="1700" dirty="0" smtClean="0"/>
              <a:t>using </a:t>
            </a:r>
            <a:r>
              <a:rPr lang="en-GB" sz="1700" dirty="0"/>
              <a:t>namespace </a:t>
            </a:r>
            <a:r>
              <a:rPr lang="en-GB" sz="1700" dirty="0" err="1"/>
              <a:t>std</a:t>
            </a:r>
            <a:r>
              <a:rPr lang="en-GB" sz="1700" dirty="0"/>
              <a:t>;</a:t>
            </a:r>
          </a:p>
          <a:p>
            <a:r>
              <a:rPr lang="en-GB" sz="1700" dirty="0"/>
              <a:t>void compare()</a:t>
            </a:r>
          </a:p>
          <a:p>
            <a:r>
              <a:rPr lang="en-GB" sz="1700" dirty="0"/>
              <a:t>{</a:t>
            </a:r>
          </a:p>
          <a:p>
            <a:r>
              <a:rPr lang="en-GB" sz="1700" dirty="0"/>
              <a:t>    char s1[11] = "Visual C++";</a:t>
            </a:r>
          </a:p>
          <a:p>
            <a:r>
              <a:rPr lang="en-GB" sz="1700" dirty="0"/>
              <a:t>    char s2[] = "Visual Studio";</a:t>
            </a:r>
          </a:p>
          <a:p>
            <a:r>
              <a:rPr lang="en-GB" sz="1700" dirty="0"/>
              <a:t>    </a:t>
            </a:r>
            <a:r>
              <a:rPr lang="en-GB" sz="1700" dirty="0" err="1"/>
              <a:t>const</a:t>
            </a:r>
            <a:r>
              <a:rPr lang="en-GB" sz="1700" dirty="0"/>
              <a:t> char* s3 = "Visual Studio"; </a:t>
            </a:r>
            <a:r>
              <a:rPr lang="en-GB" sz="1700" dirty="0">
                <a:solidFill>
                  <a:srgbClr val="006600"/>
                </a:solidFill>
              </a:rPr>
              <a:t>// </a:t>
            </a:r>
            <a:r>
              <a:rPr lang="ru-RU" sz="1700" dirty="0" err="1">
                <a:solidFill>
                  <a:srgbClr val="006600"/>
                </a:solidFill>
              </a:rPr>
              <a:t>неконстантний</a:t>
            </a:r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smtClean="0">
                <a:solidFill>
                  <a:srgbClr val="006600"/>
                </a:solidFill>
              </a:rPr>
              <a:t>    </a:t>
            </a:r>
          </a:p>
          <a:p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smtClean="0">
                <a:solidFill>
                  <a:srgbClr val="006600"/>
                </a:solidFill>
              </a:rPr>
              <a:t>                                    //</a:t>
            </a:r>
            <a:r>
              <a:rPr lang="ru-RU" sz="1700" dirty="0" err="1" smtClean="0">
                <a:solidFill>
                  <a:srgbClr val="006600"/>
                </a:solidFill>
              </a:rPr>
              <a:t>покажчик</a:t>
            </a:r>
            <a:r>
              <a:rPr lang="ru-RU" sz="1700" dirty="0" smtClean="0">
                <a:solidFill>
                  <a:srgbClr val="006600"/>
                </a:solidFill>
              </a:rPr>
              <a:t> </a:t>
            </a:r>
            <a:r>
              <a:rPr lang="ru-RU" sz="1700" dirty="0">
                <a:solidFill>
                  <a:srgbClr val="006600"/>
                </a:solidFill>
              </a:rPr>
              <a:t>на </a:t>
            </a:r>
            <a:r>
              <a:rPr lang="ru-RU" sz="1700" dirty="0" err="1">
                <a:solidFill>
                  <a:srgbClr val="006600"/>
                </a:solidFill>
              </a:rPr>
              <a:t>константні</a:t>
            </a:r>
            <a:r>
              <a:rPr lang="ru-RU" sz="1700" dirty="0">
                <a:solidFill>
                  <a:srgbClr val="006600"/>
                </a:solidFill>
              </a:rPr>
              <a:t> </a:t>
            </a:r>
            <a:r>
              <a:rPr lang="ru-RU" sz="1700" dirty="0" err="1">
                <a:solidFill>
                  <a:srgbClr val="006600"/>
                </a:solidFill>
              </a:rPr>
              <a:t>дані</a:t>
            </a:r>
            <a:endParaRPr lang="ru-RU" sz="1700" dirty="0">
              <a:solidFill>
                <a:srgbClr val="006600"/>
              </a:solidFill>
            </a:endParaRPr>
          </a:p>
          <a:p>
            <a:r>
              <a:rPr lang="ru-RU" sz="1700" dirty="0"/>
              <a:t>    </a:t>
            </a:r>
            <a:r>
              <a:rPr lang="en-GB" sz="1700" dirty="0" err="1"/>
              <a:t>cout</a:t>
            </a:r>
            <a:r>
              <a:rPr lang="en-GB" sz="1700" dirty="0"/>
              <a:t> &lt;&lt; "s1[11]  = Visual C++" &lt;&lt; 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en-GB" sz="1700" dirty="0"/>
              <a:t>    </a:t>
            </a:r>
            <a:r>
              <a:rPr lang="en-GB" sz="1700" dirty="0" err="1"/>
              <a:t>cout</a:t>
            </a:r>
            <a:r>
              <a:rPr lang="en-GB" sz="1700" dirty="0"/>
              <a:t> &lt;&lt; "s2[12]  = Visual Studio" &lt;&lt; 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en-GB" sz="1700" dirty="0"/>
              <a:t>    </a:t>
            </a:r>
            <a:r>
              <a:rPr lang="en-GB" sz="1700" dirty="0" err="1"/>
              <a:t>cout</a:t>
            </a:r>
            <a:r>
              <a:rPr lang="en-GB" sz="1700" dirty="0"/>
              <a:t> &lt;&lt; "*s3 = Visual Studio" &lt;&lt; 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en-GB" sz="1700" dirty="0"/>
              <a:t>    </a:t>
            </a:r>
            <a:r>
              <a:rPr lang="en-GB" sz="1700" dirty="0" err="1"/>
              <a:t>cout</a:t>
            </a:r>
            <a:r>
              <a:rPr lang="en-GB" sz="1700" dirty="0"/>
              <a:t> &lt;&lt; "s1&lt;s2 -&gt;"&lt;&lt;</a:t>
            </a:r>
            <a:r>
              <a:rPr lang="en-GB" sz="1700" dirty="0" err="1"/>
              <a:t>strcmp</a:t>
            </a:r>
            <a:r>
              <a:rPr lang="en-GB" sz="1700" dirty="0"/>
              <a:t>(s1, s2) &lt;&lt; " s2=s3 -&gt; " </a:t>
            </a:r>
          </a:p>
          <a:p>
            <a:r>
              <a:rPr lang="en-GB" sz="1700" dirty="0"/>
              <a:t>        &lt;&lt; </a:t>
            </a:r>
            <a:r>
              <a:rPr lang="en-GB" sz="1700" dirty="0" err="1"/>
              <a:t>strcmp</a:t>
            </a:r>
            <a:r>
              <a:rPr lang="en-GB" sz="1700" dirty="0"/>
              <a:t>(s2, s3) &lt;&lt; " s3&gt;s1 -&gt;" &lt;&lt; </a:t>
            </a:r>
            <a:r>
              <a:rPr lang="en-GB" sz="1700" dirty="0" err="1"/>
              <a:t>strcmp</a:t>
            </a:r>
            <a:r>
              <a:rPr lang="en-GB" sz="1700" dirty="0"/>
              <a:t>(s3, s1) &lt;&lt; 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898802" y="690081"/>
            <a:ext cx="6287474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void Concatenate()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char name[5];</a:t>
            </a:r>
          </a:p>
          <a:p>
            <a:r>
              <a:rPr lang="en-GB" sz="1600" dirty="0"/>
              <a:t>    char address[13];</a:t>
            </a:r>
          </a:p>
          <a:p>
            <a:r>
              <a:rPr lang="en-GB" sz="1600" dirty="0"/>
              <a:t>    char str1[7];</a:t>
            </a:r>
          </a:p>
          <a:p>
            <a:r>
              <a:rPr lang="en-GB" sz="1600" dirty="0"/>
              <a:t>    char str2[255];</a:t>
            </a:r>
          </a:p>
          <a:p>
            <a:r>
              <a:rPr lang="en-GB" sz="1600" dirty="0"/>
              <a:t>    puts("enter name &lt; 5 symbols");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gets_s</a:t>
            </a:r>
            <a:r>
              <a:rPr lang="en-GB" sz="1600" dirty="0"/>
              <a:t>(name,5);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cout</a:t>
            </a:r>
            <a:r>
              <a:rPr lang="en-GB" sz="1600" dirty="0"/>
              <a:t> &lt;&lt; "length of name=" &lt;&lt; </a:t>
            </a:r>
            <a:r>
              <a:rPr lang="en-GB" sz="1600" dirty="0" err="1"/>
              <a:t>strlen</a:t>
            </a:r>
            <a:r>
              <a:rPr lang="en-GB" sz="1600" dirty="0"/>
              <a:t>(name) &lt;&lt; 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  <a:p>
            <a:r>
              <a:rPr lang="en-GB" sz="1600" dirty="0"/>
              <a:t>    puts("enter address &lt; 13 symbols");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gets_s</a:t>
            </a:r>
            <a:r>
              <a:rPr lang="en-GB" sz="1600" dirty="0"/>
              <a:t>(address,13);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cout</a:t>
            </a:r>
            <a:r>
              <a:rPr lang="en-GB" sz="1600" dirty="0"/>
              <a:t> &lt;&lt; "length of address=" &lt;&lt; </a:t>
            </a:r>
            <a:r>
              <a:rPr lang="en-GB" sz="1600" dirty="0" err="1"/>
              <a:t>strlen</a:t>
            </a:r>
            <a:r>
              <a:rPr lang="en-GB" sz="1600" dirty="0"/>
              <a:t>(address) &lt;&lt; 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strcpy_s</a:t>
            </a:r>
            <a:r>
              <a:rPr lang="en-GB" sz="1600" dirty="0"/>
              <a:t>(str1, 5, name);   </a:t>
            </a:r>
            <a:r>
              <a:rPr lang="en-GB" sz="1600" dirty="0">
                <a:solidFill>
                  <a:srgbClr val="006600"/>
                </a:solidFill>
              </a:rPr>
              <a:t>//</a:t>
            </a:r>
            <a:r>
              <a:rPr lang="ru-RU" sz="1600" dirty="0" err="1">
                <a:solidFill>
                  <a:srgbClr val="006600"/>
                </a:solidFill>
              </a:rPr>
              <a:t>копіювання</a:t>
            </a:r>
            <a:r>
              <a:rPr lang="ru-RU" sz="1600" dirty="0">
                <a:solidFill>
                  <a:srgbClr val="006600"/>
                </a:solidFill>
              </a:rPr>
              <a:t> рядка </a:t>
            </a:r>
            <a:r>
              <a:rPr lang="en-GB" sz="1600" dirty="0">
                <a:solidFill>
                  <a:srgbClr val="006600"/>
                </a:solidFill>
              </a:rPr>
              <a:t>name </a:t>
            </a:r>
            <a:r>
              <a:rPr lang="ru-RU" sz="1600" dirty="0">
                <a:solidFill>
                  <a:srgbClr val="006600"/>
                </a:solidFill>
              </a:rPr>
              <a:t>у рядок </a:t>
            </a:r>
            <a:r>
              <a:rPr lang="en-GB" sz="1600" dirty="0">
                <a:solidFill>
                  <a:srgbClr val="006600"/>
                </a:solidFill>
              </a:rPr>
              <a:t>str1 </a:t>
            </a:r>
          </a:p>
          <a:p>
            <a:r>
              <a:rPr lang="en-GB" sz="1600" dirty="0"/>
              <a:t>    puts(str1);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strcat_s</a:t>
            </a:r>
            <a:r>
              <a:rPr lang="en-GB" sz="1600" dirty="0"/>
              <a:t>(str1, 13, address); </a:t>
            </a:r>
            <a:r>
              <a:rPr lang="en-GB" sz="1600" dirty="0">
                <a:solidFill>
                  <a:srgbClr val="006600"/>
                </a:solidFill>
              </a:rPr>
              <a:t>//</a:t>
            </a:r>
            <a:r>
              <a:rPr lang="ru-RU" sz="1600" dirty="0" err="1">
                <a:solidFill>
                  <a:srgbClr val="006600"/>
                </a:solidFill>
              </a:rPr>
              <a:t>об’єднання</a:t>
            </a:r>
            <a:r>
              <a:rPr lang="ru-RU" sz="1600" dirty="0">
                <a:solidFill>
                  <a:srgbClr val="006600"/>
                </a:solidFill>
              </a:rPr>
              <a:t> </a:t>
            </a:r>
            <a:r>
              <a:rPr lang="ru-RU" sz="1600" dirty="0" err="1">
                <a:solidFill>
                  <a:srgbClr val="006600"/>
                </a:solidFill>
              </a:rPr>
              <a:t>рядків</a:t>
            </a:r>
            <a:r>
              <a:rPr lang="ru-RU" sz="1600" dirty="0">
                <a:solidFill>
                  <a:srgbClr val="006600"/>
                </a:solidFill>
              </a:rPr>
              <a:t> </a:t>
            </a:r>
            <a:r>
              <a:rPr lang="en-GB" sz="1600" dirty="0">
                <a:solidFill>
                  <a:srgbClr val="006600"/>
                </a:solidFill>
              </a:rPr>
              <a:t>name </a:t>
            </a:r>
            <a:r>
              <a:rPr lang="ru-RU" sz="1600" dirty="0">
                <a:solidFill>
                  <a:srgbClr val="006600"/>
                </a:solidFill>
              </a:rPr>
              <a:t>та </a:t>
            </a:r>
            <a:endParaRPr lang="ru-RU" sz="1600" dirty="0" smtClean="0">
              <a:solidFill>
                <a:srgbClr val="006600"/>
              </a:solidFill>
            </a:endParaRPr>
          </a:p>
          <a:p>
            <a:r>
              <a:rPr lang="ru-RU" sz="1600" dirty="0" smtClean="0">
                <a:solidFill>
                  <a:srgbClr val="006600"/>
                </a:solidFill>
              </a:rPr>
              <a:t>                                          //</a:t>
            </a:r>
            <a:r>
              <a:rPr lang="en-GB" sz="1600" dirty="0" smtClean="0">
                <a:solidFill>
                  <a:srgbClr val="006600"/>
                </a:solidFill>
              </a:rPr>
              <a:t>address </a:t>
            </a:r>
            <a:r>
              <a:rPr lang="en-GB" sz="1600" dirty="0">
                <a:solidFill>
                  <a:srgbClr val="006600"/>
                </a:solidFill>
              </a:rPr>
              <a:t>- out of memory  </a:t>
            </a:r>
            <a:r>
              <a:rPr lang="ru-RU" sz="1600" dirty="0">
                <a:solidFill>
                  <a:srgbClr val="006600"/>
                </a:solidFill>
              </a:rPr>
              <a:t>є 7  треба 13</a:t>
            </a:r>
          </a:p>
          <a:p>
            <a:r>
              <a:rPr lang="ru-RU" sz="1600" dirty="0"/>
              <a:t>    </a:t>
            </a:r>
            <a:r>
              <a:rPr lang="en-GB" sz="1600" dirty="0"/>
              <a:t>puts(str1);                 </a:t>
            </a:r>
            <a:r>
              <a:rPr lang="en-GB" sz="1600" dirty="0">
                <a:solidFill>
                  <a:srgbClr val="006600"/>
                </a:solidFill>
              </a:rPr>
              <a:t>//</a:t>
            </a:r>
            <a:r>
              <a:rPr lang="ru-RU" sz="1600" dirty="0" err="1">
                <a:solidFill>
                  <a:srgbClr val="006600"/>
                </a:solidFill>
              </a:rPr>
              <a:t>виведення</a:t>
            </a:r>
            <a:r>
              <a:rPr lang="ru-RU" sz="1600" dirty="0">
                <a:solidFill>
                  <a:srgbClr val="006600"/>
                </a:solidFill>
              </a:rPr>
              <a:t> </a:t>
            </a:r>
            <a:r>
              <a:rPr lang="ru-RU" sz="1600" dirty="0" err="1">
                <a:solidFill>
                  <a:srgbClr val="006600"/>
                </a:solidFill>
              </a:rPr>
              <a:t>об’єднаного</a:t>
            </a:r>
            <a:r>
              <a:rPr lang="ru-RU" sz="1600" dirty="0">
                <a:solidFill>
                  <a:srgbClr val="006600"/>
                </a:solidFill>
              </a:rPr>
              <a:t> рядка </a:t>
            </a:r>
          </a:p>
          <a:p>
            <a:r>
              <a:rPr lang="ru-RU" sz="1600" dirty="0"/>
              <a:t>    </a:t>
            </a:r>
            <a:r>
              <a:rPr lang="en-GB" sz="1600" dirty="0" err="1"/>
              <a:t>cout</a:t>
            </a:r>
            <a:r>
              <a:rPr lang="en-GB" sz="1600" dirty="0"/>
              <a:t> &lt;&lt; "length of str1=" &lt;&lt; </a:t>
            </a:r>
            <a:r>
              <a:rPr lang="en-GB" sz="1600" dirty="0" err="1"/>
              <a:t>strlen</a:t>
            </a:r>
            <a:r>
              <a:rPr lang="en-GB" sz="1600" dirty="0"/>
              <a:t>(str1) &lt;&lt; 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strcpy_s</a:t>
            </a:r>
            <a:r>
              <a:rPr lang="en-GB" sz="1600" dirty="0"/>
              <a:t>(str2, 5,name);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strcat_s</a:t>
            </a:r>
            <a:r>
              <a:rPr lang="en-GB" sz="1600" dirty="0"/>
              <a:t>(str2, 13, address);// </a:t>
            </a:r>
          </a:p>
          <a:p>
            <a:r>
              <a:rPr lang="en-GB" sz="1600" dirty="0"/>
              <a:t>    puts(str2);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cout</a:t>
            </a:r>
            <a:r>
              <a:rPr lang="en-GB" sz="1600" dirty="0"/>
              <a:t> &lt;&lt; "length of str2=" &lt;&lt; </a:t>
            </a:r>
            <a:r>
              <a:rPr lang="en-GB" sz="1600" dirty="0" err="1"/>
              <a:t>strlen</a:t>
            </a:r>
            <a:r>
              <a:rPr lang="en-GB" sz="1600" dirty="0"/>
              <a:t>(str2) &lt;&lt; </a:t>
            </a:r>
            <a:r>
              <a:rPr lang="en-GB" sz="1600" dirty="0" err="1"/>
              <a:t>endl</a:t>
            </a:r>
            <a:r>
              <a:rPr lang="en-GB" sz="1600" dirty="0"/>
              <a:t>;</a:t>
            </a:r>
          </a:p>
          <a:p>
            <a:r>
              <a:rPr lang="en-GB" sz="1600" dirty="0"/>
              <a:t>    system("pause");</a:t>
            </a:r>
          </a:p>
          <a:p>
            <a:r>
              <a:rPr lang="en-GB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8660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1384" y="1791011"/>
            <a:ext cx="6096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&lt;&lt;" \</a:t>
            </a:r>
            <a:r>
              <a:rPr lang="en-GB" dirty="0" err="1"/>
              <a:t>nDemonstration</a:t>
            </a:r>
            <a:r>
              <a:rPr lang="en-GB" dirty="0"/>
              <a:t> of compare:"&lt;&lt;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	compare();</a:t>
            </a:r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&lt;&lt;" \</a:t>
            </a:r>
            <a:r>
              <a:rPr lang="en-GB" dirty="0" err="1"/>
              <a:t>nDemonstration</a:t>
            </a:r>
            <a:r>
              <a:rPr lang="en-GB" dirty="0"/>
              <a:t> of union string:"&lt;&lt;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	Concatenate() ;</a:t>
            </a:r>
          </a:p>
          <a:p>
            <a:endParaRPr lang="en-GB" dirty="0"/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948" y="8336"/>
            <a:ext cx="12107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kern="0" dirty="0" smtClean="0">
                <a:solidFill>
                  <a:schemeClr val="bg1"/>
                </a:solidFill>
                <a:latin typeface="+mn-lt"/>
              </a:rPr>
              <a:t>Приклад: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sz="3600" b="1" kern="0" dirty="0">
                <a:solidFill>
                  <a:schemeClr val="bg1"/>
                </a:solidFill>
                <a:latin typeface="+mn-lt"/>
              </a:rPr>
              <a:t>Порівняння рядків. Об’єднання рядків</a:t>
            </a:r>
            <a:endParaRPr lang="uk-UA" sz="3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7662" y="324160"/>
            <a:ext cx="1953319" cy="1466851"/>
            <a:chOff x="-11415" y="1136165"/>
            <a:chExt cx="2066925" cy="1466851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9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06" y="1700808"/>
            <a:ext cx="4381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24633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Пошук елементів рядка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07368" y="949111"/>
            <a:ext cx="11089232" cy="157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Функція </a:t>
            </a:r>
            <a:r>
              <a:rPr lang="en-US" b="1" dirty="0" err="1">
                <a:solidFill>
                  <a:srgbClr val="0033CC"/>
                </a:solidFill>
              </a:rPr>
              <a:t>strchr</a:t>
            </a:r>
            <a:r>
              <a:rPr lang="en-US" b="1" dirty="0">
                <a:solidFill>
                  <a:srgbClr val="0033CC"/>
                </a:solidFill>
              </a:rPr>
              <a:t>() </a:t>
            </a:r>
            <a:r>
              <a:rPr lang="uk-UA" dirty="0">
                <a:solidFill>
                  <a:schemeClr val="tx1"/>
                </a:solidFill>
              </a:rPr>
              <a:t>повертає покажчик на перше </a:t>
            </a:r>
            <a:r>
              <a:rPr lang="uk-UA" dirty="0" smtClean="0">
                <a:solidFill>
                  <a:schemeClr val="tx1"/>
                </a:solidFill>
              </a:rPr>
              <a:t>входження </a:t>
            </a:r>
            <a:r>
              <a:rPr lang="uk-UA" dirty="0">
                <a:solidFill>
                  <a:schemeClr val="tx1"/>
                </a:solidFill>
              </a:rPr>
              <a:t>символу в рядок,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функція </a:t>
            </a:r>
            <a:r>
              <a:rPr lang="en-US" b="1" dirty="0" err="1">
                <a:solidFill>
                  <a:srgbClr val="0033CC"/>
                </a:solidFill>
              </a:rPr>
              <a:t>strrchr</a:t>
            </a:r>
            <a:r>
              <a:rPr lang="en-US" b="1" dirty="0">
                <a:solidFill>
                  <a:srgbClr val="0033CC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uk-UA" dirty="0">
                <a:solidFill>
                  <a:schemeClr val="tx1"/>
                </a:solidFill>
              </a:rPr>
              <a:t>на його останнє входження, 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функція </a:t>
            </a:r>
            <a:r>
              <a:rPr lang="en-US" b="1" dirty="0" err="1">
                <a:solidFill>
                  <a:srgbClr val="0033CC"/>
                </a:solidFill>
              </a:rPr>
              <a:t>strstr</a:t>
            </a:r>
            <a:r>
              <a:rPr lang="en-US" b="1" dirty="0">
                <a:solidFill>
                  <a:srgbClr val="0033CC"/>
                </a:solidFill>
              </a:rPr>
              <a:t>() </a:t>
            </a:r>
            <a:r>
              <a:rPr lang="uk-UA" dirty="0">
                <a:solidFill>
                  <a:schemeClr val="tx1"/>
                </a:solidFill>
              </a:rPr>
              <a:t>повертає адресу першого входження </a:t>
            </a:r>
            <a:r>
              <a:rPr lang="uk-UA" dirty="0" err="1">
                <a:solidFill>
                  <a:schemeClr val="tx1"/>
                </a:solidFill>
              </a:rPr>
              <a:t>підрядка</a:t>
            </a:r>
            <a:r>
              <a:rPr lang="uk-UA" dirty="0">
                <a:solidFill>
                  <a:schemeClr val="tx1"/>
                </a:solidFill>
              </a:rPr>
              <a:t> в рядок.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Якщо </a:t>
            </a:r>
            <a:r>
              <a:rPr lang="uk-UA" dirty="0">
                <a:solidFill>
                  <a:schemeClr val="tx1"/>
                </a:solidFill>
              </a:rPr>
              <a:t>потрібного символу або </a:t>
            </a:r>
            <a:r>
              <a:rPr lang="uk-UA" dirty="0" err="1">
                <a:solidFill>
                  <a:schemeClr val="tx1"/>
                </a:solidFill>
              </a:rPr>
              <a:t>підрядка</a:t>
            </a:r>
            <a:r>
              <a:rPr lang="uk-UA" dirty="0">
                <a:solidFill>
                  <a:schemeClr val="tx1"/>
                </a:solidFill>
              </a:rPr>
              <a:t> в рядку немає, функція повертає </a:t>
            </a:r>
            <a:r>
              <a:rPr lang="uk-UA" dirty="0" smtClean="0">
                <a:solidFill>
                  <a:schemeClr val="tx1"/>
                </a:solidFill>
              </a:rPr>
              <a:t>нуль.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374507" y="3851288"/>
            <a:ext cx="6141991" cy="5638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strchr</a:t>
            </a:r>
            <a:r>
              <a:rPr lang="en-US" sz="2300" b="1" dirty="0">
                <a:latin typeface="+mn-lt"/>
              </a:rPr>
              <a:t> 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, </a:t>
            </a:r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c); 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543186" y="4740267"/>
            <a:ext cx="7829539" cy="605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strstr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, const char *</a:t>
            </a:r>
            <a:r>
              <a:rPr lang="en-US" sz="2300" b="1" dirty="0" err="1">
                <a:latin typeface="+mn-lt"/>
              </a:rPr>
              <a:t>strSearch</a:t>
            </a:r>
            <a:r>
              <a:rPr lang="en-US" sz="2300" b="1" dirty="0">
                <a:latin typeface="+mn-lt"/>
              </a:rPr>
              <a:t>);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857872" y="2898814"/>
            <a:ext cx="5175262" cy="5638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strrchr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 smtClean="0">
                <a:latin typeface="+mn-lt"/>
              </a:rPr>
              <a:t>,</a:t>
            </a:r>
            <a:r>
              <a:rPr lang="uk-UA" sz="2300" b="1" dirty="0" smtClean="0">
                <a:latin typeface="+mn-lt"/>
              </a:rPr>
              <a:t> </a:t>
            </a:r>
            <a:r>
              <a:rPr lang="en-US" sz="2300" b="1" dirty="0" err="1" smtClean="0">
                <a:latin typeface="+mn-lt"/>
              </a:rPr>
              <a:t>int</a:t>
            </a:r>
            <a:r>
              <a:rPr lang="en-US" sz="2300" b="1" dirty="0" smtClean="0">
                <a:latin typeface="+mn-lt"/>
              </a:rPr>
              <a:t> </a:t>
            </a:r>
            <a:r>
              <a:rPr lang="en-US" sz="2300" b="1" dirty="0">
                <a:latin typeface="+mn-lt"/>
              </a:rPr>
              <a:t>c);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7368" y="5478959"/>
            <a:ext cx="113880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Тут </a:t>
            </a:r>
            <a:r>
              <a:rPr lang="ru-RU" sz="2200" b="1" i="1" dirty="0" err="1">
                <a:latin typeface="+mn-lt"/>
              </a:rPr>
              <a:t>str</a:t>
            </a:r>
            <a:r>
              <a:rPr lang="ru-RU" sz="2200" dirty="0">
                <a:latin typeface="+mn-lt"/>
              </a:rPr>
              <a:t>— </a:t>
            </a:r>
            <a:r>
              <a:rPr lang="ru-RU" sz="2200" dirty="0" err="1">
                <a:latin typeface="+mn-lt"/>
              </a:rPr>
              <a:t>покажчик</a:t>
            </a:r>
            <a:r>
              <a:rPr lang="ru-RU" sz="2200" dirty="0">
                <a:latin typeface="+mn-lt"/>
              </a:rPr>
              <a:t> на рядок, в </a:t>
            </a:r>
            <a:r>
              <a:rPr lang="ru-RU" sz="2200" dirty="0" err="1">
                <a:latin typeface="+mn-lt"/>
              </a:rPr>
              <a:t>якому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здійснюється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пошук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підрядка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або</a:t>
            </a:r>
            <a:r>
              <a:rPr lang="ru-RU" sz="2200" dirty="0">
                <a:latin typeface="+mn-lt"/>
              </a:rPr>
              <a:t> символу; </a:t>
            </a:r>
            <a:endParaRPr lang="ru-RU" sz="2200" dirty="0" smtClean="0">
              <a:latin typeface="+mn-lt"/>
            </a:endParaRPr>
          </a:p>
          <a:p>
            <a:r>
              <a:rPr lang="ru-RU" sz="2200" b="1" i="1" dirty="0" smtClean="0">
                <a:latin typeface="+mn-lt"/>
              </a:rPr>
              <a:t>c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— </a:t>
            </a:r>
            <a:r>
              <a:rPr lang="ru-RU" sz="2200" dirty="0" err="1">
                <a:latin typeface="+mn-lt"/>
              </a:rPr>
              <a:t>шуканий</a:t>
            </a:r>
            <a:r>
              <a:rPr lang="ru-RU" sz="2200" dirty="0">
                <a:latin typeface="+mn-lt"/>
              </a:rPr>
              <a:t> символ; </a:t>
            </a:r>
            <a:r>
              <a:rPr lang="ru-RU" sz="2200" b="1" i="1" dirty="0" err="1">
                <a:latin typeface="+mn-lt"/>
              </a:rPr>
              <a:t>strSearch</a:t>
            </a:r>
            <a:r>
              <a:rPr lang="ru-RU" sz="2200" dirty="0">
                <a:latin typeface="+mn-lt"/>
              </a:rPr>
              <a:t> — </a:t>
            </a:r>
            <a:r>
              <a:rPr lang="ru-RU" sz="2200" dirty="0" err="1">
                <a:latin typeface="+mn-lt"/>
              </a:rPr>
              <a:t>покажчик</a:t>
            </a:r>
            <a:r>
              <a:rPr lang="ru-RU" sz="2200" dirty="0">
                <a:latin typeface="+mn-lt"/>
              </a:rPr>
              <a:t> на </a:t>
            </a:r>
            <a:r>
              <a:rPr lang="ru-RU" sz="2200" dirty="0" err="1">
                <a:latin typeface="+mn-lt"/>
              </a:rPr>
              <a:t>шуканий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підрядок</a:t>
            </a:r>
            <a:r>
              <a:rPr lang="ru-RU" sz="2200" dirty="0">
                <a:latin typeface="+mn-lt"/>
              </a:rPr>
              <a:t>.</a:t>
            </a:r>
            <a:endParaRPr lang="uk-UA" sz="2200" dirty="0">
              <a:latin typeface="+mn-lt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8449" y="0"/>
            <a:ext cx="2063552" cy="19431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08316" y="2831019"/>
            <a:ext cx="3431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2400" b="1" dirty="0">
                <a:latin typeface="+mn-lt"/>
              </a:rPr>
              <a:t>Прототипи функцій такі: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0" y="44845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33CC"/>
                </a:solidFill>
                <a:latin typeface="+mn-lt"/>
              </a:rPr>
              <a:t>s</a:t>
            </a:r>
            <a:r>
              <a:rPr lang="en-US" sz="2000" b="1" dirty="0" err="1" smtClean="0">
                <a:solidFill>
                  <a:srgbClr val="0033CC"/>
                </a:solidFill>
                <a:latin typeface="+mn-lt"/>
              </a:rPr>
              <a:t>tring.h</a:t>
            </a:r>
            <a:endParaRPr lang="ru-RU" sz="2000" b="1" dirty="0">
              <a:solidFill>
                <a:srgbClr val="00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5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4511824" y="1402983"/>
            <a:ext cx="5873591" cy="437991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16000" sy="116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Наведена нижче програма замінює всі символи пробілу на початку рядка </a:t>
            </a:r>
            <a:r>
              <a:rPr lang="en-US" sz="2400" dirty="0">
                <a:solidFill>
                  <a:schemeClr val="tx1"/>
                </a:solidFill>
              </a:rPr>
              <a:t>s </a:t>
            </a:r>
            <a:r>
              <a:rPr lang="uk-UA" sz="2400" dirty="0">
                <a:solidFill>
                  <a:schemeClr val="tx1"/>
                </a:solidFill>
              </a:rPr>
              <a:t>символами '0'. Індекс символу, який слід замінити, визначається як різниця між покажчиком на шуканий символ (р) і покажчиком на початок рядка (</a:t>
            </a:r>
            <a:r>
              <a:rPr lang="en-US" sz="2400" dirty="0">
                <a:solidFill>
                  <a:schemeClr val="tx1"/>
                </a:solidFill>
              </a:rPr>
              <a:t>s). </a:t>
            </a:r>
            <a:r>
              <a:rPr lang="uk-UA" sz="2400" dirty="0">
                <a:solidFill>
                  <a:schemeClr val="tx1"/>
                </a:solidFill>
              </a:rPr>
              <a:t>Нагадаємо, що у прикладі змінна рядкового типу з ім’ям </a:t>
            </a:r>
            <a:r>
              <a:rPr lang="en-US" sz="2400" dirty="0">
                <a:solidFill>
                  <a:schemeClr val="tx1"/>
                </a:solidFill>
              </a:rPr>
              <a:t>s </a:t>
            </a:r>
            <a:r>
              <a:rPr lang="uk-UA" sz="2400" dirty="0">
                <a:solidFill>
                  <a:schemeClr val="tx1"/>
                </a:solidFill>
              </a:rPr>
              <a:t>є покажчиком на його перший символ.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18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7" y="909745"/>
            <a:ext cx="2520280" cy="108167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37554"/>
            <a:ext cx="6962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</a:rPr>
              <a:t> Пошук елементів рядка</a:t>
            </a:r>
            <a:endParaRPr lang="uk-UA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7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7568" y="37554"/>
            <a:ext cx="6962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</a:rPr>
              <a:t> Пошук елементів рядка</a:t>
            </a:r>
            <a:endParaRPr lang="uk-UA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908720"/>
            <a:ext cx="6768752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 smtClean="0">
                <a:solidFill>
                  <a:srgbClr val="009900"/>
                </a:solidFill>
              </a:rPr>
              <a:t>ex</a:t>
            </a:r>
            <a:r>
              <a:rPr lang="en-US" dirty="0" smtClean="0">
                <a:solidFill>
                  <a:srgbClr val="009900"/>
                </a:solidFill>
              </a:rPr>
              <a:t>8_2</a:t>
            </a:r>
            <a:r>
              <a:rPr lang="ru-RU" dirty="0" smtClean="0">
                <a:solidFill>
                  <a:srgbClr val="009900"/>
                </a:solidFill>
              </a:rPr>
              <a:t>.</a:t>
            </a:r>
            <a:r>
              <a:rPr lang="ru-RU" dirty="0" err="1" smtClean="0">
                <a:solidFill>
                  <a:srgbClr val="009900"/>
                </a:solidFill>
              </a:rPr>
              <a:t>cpp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пошук</a:t>
            </a:r>
            <a:r>
              <a:rPr lang="ru-RU" dirty="0">
                <a:solidFill>
                  <a:srgbClr val="009900"/>
                </a:solidFill>
              </a:rPr>
              <a:t> та </a:t>
            </a:r>
            <a:r>
              <a:rPr lang="ru-RU" dirty="0" err="1">
                <a:solidFill>
                  <a:srgbClr val="009900"/>
                </a:solidFill>
              </a:rPr>
              <a:t>заміна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символів</a:t>
            </a:r>
            <a:r>
              <a:rPr lang="ru-RU" dirty="0">
                <a:solidFill>
                  <a:srgbClr val="009900"/>
                </a:solidFill>
              </a:rPr>
              <a:t> у рядку 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&lt;</a:t>
            </a:r>
            <a:r>
              <a:rPr lang="ru-RU" dirty="0" err="1"/>
              <a:t>iostream</a:t>
            </a:r>
            <a:r>
              <a:rPr lang="ru-RU" dirty="0"/>
              <a:t>&gt; 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&lt;</a:t>
            </a:r>
            <a:r>
              <a:rPr lang="ru-RU" dirty="0" err="1"/>
              <a:t>string.h</a:t>
            </a:r>
            <a:r>
              <a:rPr lang="ru-RU" dirty="0"/>
              <a:t>&gt; </a:t>
            </a:r>
          </a:p>
          <a:p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namespace</a:t>
            </a:r>
            <a:r>
              <a:rPr lang="ru-RU" dirty="0"/>
              <a:t> </a:t>
            </a:r>
            <a:r>
              <a:rPr lang="ru-RU" dirty="0" err="1"/>
              <a:t>std</a:t>
            </a:r>
            <a:r>
              <a:rPr lang="ru-RU" dirty="0"/>
              <a:t>; 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 </a:t>
            </a:r>
          </a:p>
          <a:p>
            <a:r>
              <a:rPr lang="ru-RU" dirty="0"/>
              <a:t>{ </a:t>
            </a:r>
          </a:p>
          <a:p>
            <a:r>
              <a:rPr lang="ru-RU" dirty="0"/>
              <a:t>  </a:t>
            </a:r>
            <a:r>
              <a:rPr lang="ru-RU" dirty="0" err="1"/>
              <a:t>char</a:t>
            </a:r>
            <a:r>
              <a:rPr lang="ru-RU" dirty="0"/>
              <a:t> s[50]="   123.5   ";</a:t>
            </a:r>
            <a:r>
              <a:rPr lang="ru-RU" dirty="0">
                <a:solidFill>
                  <a:srgbClr val="009900"/>
                </a:solidFill>
              </a:rPr>
              <a:t>             //</a:t>
            </a:r>
            <a:r>
              <a:rPr lang="ru-RU" dirty="0" err="1">
                <a:solidFill>
                  <a:srgbClr val="009900"/>
                </a:solidFill>
              </a:rPr>
              <a:t>вхідний</a:t>
            </a:r>
            <a:r>
              <a:rPr lang="ru-RU" dirty="0">
                <a:solidFill>
                  <a:srgbClr val="009900"/>
                </a:solidFill>
              </a:rPr>
              <a:t> рядок </a:t>
            </a:r>
          </a:p>
          <a:p>
            <a:r>
              <a:rPr lang="ru-RU" dirty="0"/>
              <a:t>  </a:t>
            </a:r>
            <a:r>
              <a:rPr lang="ru-RU" dirty="0" err="1"/>
              <a:t>char</a:t>
            </a:r>
            <a:r>
              <a:rPr lang="ru-RU" dirty="0"/>
              <a:t>*p;                  </a:t>
            </a:r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покажчик</a:t>
            </a:r>
            <a:r>
              <a:rPr lang="ru-RU" dirty="0">
                <a:solidFill>
                  <a:srgbClr val="009900"/>
                </a:solidFill>
              </a:rPr>
              <a:t> на </a:t>
            </a:r>
            <a:r>
              <a:rPr lang="ru-RU" dirty="0" err="1">
                <a:solidFill>
                  <a:srgbClr val="009900"/>
                </a:solidFill>
              </a:rPr>
              <a:t>шуканий</a:t>
            </a:r>
            <a:r>
              <a:rPr lang="ru-RU" dirty="0">
                <a:solidFill>
                  <a:srgbClr val="009900"/>
                </a:solidFill>
              </a:rPr>
              <a:t> символ 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i;                       </a:t>
            </a:r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індекс</a:t>
            </a:r>
            <a:r>
              <a:rPr lang="ru-RU" dirty="0">
                <a:solidFill>
                  <a:srgbClr val="009900"/>
                </a:solidFill>
              </a:rPr>
              <a:t> символу в рядку 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&lt;&lt;"</a:t>
            </a:r>
            <a:r>
              <a:rPr lang="ru-RU" dirty="0" err="1"/>
              <a:t>search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replace</a:t>
            </a:r>
            <a:r>
              <a:rPr lang="ru-RU" dirty="0"/>
              <a:t> </a:t>
            </a:r>
            <a:r>
              <a:rPr lang="ru-RU" dirty="0" err="1"/>
              <a:t>symbols</a:t>
            </a:r>
            <a:r>
              <a:rPr lang="ru-RU" dirty="0"/>
              <a:t>"&lt;&lt;</a:t>
            </a:r>
            <a:r>
              <a:rPr lang="ru-RU" dirty="0" err="1"/>
              <a:t>endl</a:t>
            </a:r>
            <a:r>
              <a:rPr lang="ru-RU" dirty="0"/>
              <a:t>; 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&lt;&lt;"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before</a:t>
            </a:r>
            <a:r>
              <a:rPr lang="ru-RU" dirty="0"/>
              <a:t> </a:t>
            </a:r>
            <a:r>
              <a:rPr lang="ru-RU" dirty="0" err="1"/>
              <a:t>raplace</a:t>
            </a:r>
            <a:r>
              <a:rPr lang="ru-RU" dirty="0"/>
              <a:t>: \""&lt;&lt;s&lt;&lt;"\""&lt;&lt;</a:t>
            </a:r>
            <a:r>
              <a:rPr lang="ru-RU" dirty="0" err="1"/>
              <a:t>endl</a:t>
            </a:r>
            <a:r>
              <a:rPr lang="ru-RU" dirty="0"/>
              <a:t>; </a:t>
            </a:r>
          </a:p>
          <a:p>
            <a:r>
              <a:rPr lang="ru-RU" dirty="0"/>
              <a:t>  </a:t>
            </a:r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strchr</a:t>
            </a:r>
            <a:r>
              <a:rPr lang="ru-RU" dirty="0"/>
              <a:t>(s,' ')!=0)     </a:t>
            </a:r>
            <a:r>
              <a:rPr lang="ru-RU" dirty="0">
                <a:solidFill>
                  <a:srgbClr val="009900"/>
                </a:solidFill>
              </a:rPr>
              <a:t>//доки в рядку є </a:t>
            </a:r>
            <a:r>
              <a:rPr lang="ru-RU" dirty="0" err="1">
                <a:solidFill>
                  <a:srgbClr val="009900"/>
                </a:solidFill>
              </a:rPr>
              <a:t>пробіли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 { </a:t>
            </a:r>
          </a:p>
          <a:p>
            <a:r>
              <a:rPr lang="ru-RU" dirty="0"/>
              <a:t>     p=</a:t>
            </a:r>
            <a:r>
              <a:rPr lang="ru-RU" dirty="0" err="1"/>
              <a:t>strchr</a:t>
            </a:r>
            <a:r>
              <a:rPr lang="ru-RU" dirty="0"/>
              <a:t>(s,' ');       </a:t>
            </a:r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визначити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позицію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пробі</a:t>
            </a:r>
            <a:r>
              <a:rPr lang="ru-RU" dirty="0" err="1"/>
              <a:t>лу</a:t>
            </a:r>
            <a:r>
              <a:rPr lang="ru-RU" dirty="0"/>
              <a:t> </a:t>
            </a:r>
          </a:p>
          <a:p>
            <a:r>
              <a:rPr lang="ru-RU" dirty="0"/>
              <a:t>     i=p-s; </a:t>
            </a:r>
            <a:r>
              <a:rPr lang="ru-RU" dirty="0">
                <a:solidFill>
                  <a:srgbClr val="009900"/>
                </a:solidFill>
              </a:rPr>
              <a:t>                 //</a:t>
            </a:r>
            <a:r>
              <a:rPr lang="ru-RU" dirty="0" err="1">
                <a:solidFill>
                  <a:srgbClr val="009900"/>
                </a:solidFill>
              </a:rPr>
              <a:t>визначити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індекс</a:t>
            </a:r>
            <a:r>
              <a:rPr lang="ru-RU" dirty="0">
                <a:solidFill>
                  <a:srgbClr val="009900"/>
                </a:solidFill>
              </a:rPr>
              <a:t> символу </a:t>
            </a:r>
          </a:p>
          <a:p>
            <a:r>
              <a:rPr lang="ru-RU" dirty="0"/>
              <a:t>     s[i]='0';</a:t>
            </a:r>
            <a:r>
              <a:rPr lang="ru-RU" dirty="0">
                <a:solidFill>
                  <a:srgbClr val="009900"/>
                </a:solidFill>
              </a:rPr>
              <a:t>                        //</a:t>
            </a:r>
            <a:r>
              <a:rPr lang="ru-RU" dirty="0" err="1">
                <a:solidFill>
                  <a:srgbClr val="009900"/>
                </a:solidFill>
              </a:rPr>
              <a:t>замінити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пробіл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 } 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&lt;&lt;"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 smtClean="0"/>
              <a:t>rаplace</a:t>
            </a:r>
            <a:r>
              <a:rPr lang="ru-RU" dirty="0"/>
              <a:t>: \""&lt;&lt;s&lt;&lt;"\""&lt;&lt;</a:t>
            </a:r>
            <a:r>
              <a:rPr lang="ru-RU" dirty="0" err="1"/>
              <a:t>endl</a:t>
            </a:r>
            <a:r>
              <a:rPr lang="ru-RU" dirty="0"/>
              <a:t>; </a:t>
            </a:r>
          </a:p>
          <a:p>
            <a:r>
              <a:rPr lang="ru-RU" dirty="0"/>
              <a:t>  </a:t>
            </a:r>
            <a:r>
              <a:rPr lang="ru-RU" dirty="0" err="1"/>
              <a:t>system</a:t>
            </a:r>
            <a:r>
              <a:rPr lang="ru-RU" dirty="0"/>
              <a:t>("</a:t>
            </a:r>
            <a:r>
              <a:rPr lang="ru-RU" dirty="0" err="1"/>
              <a:t>pause</a:t>
            </a:r>
            <a:r>
              <a:rPr lang="ru-RU" dirty="0"/>
              <a:t>"); </a:t>
            </a:r>
          </a:p>
          <a:p>
            <a:r>
              <a:rPr lang="ru-RU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94" y="1809771"/>
            <a:ext cx="599051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0128448" y="342920"/>
            <a:ext cx="1953319" cy="1466851"/>
            <a:chOff x="-11415" y="1136165"/>
            <a:chExt cx="2066925" cy="146685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7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35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2135560" y="1700808"/>
            <a:ext cx="7884876" cy="21417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uk-UA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рядків в</a:t>
            </a:r>
            <a:r>
              <a:rPr lang="ru-RU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С/С++</a:t>
            </a:r>
          </a:p>
          <a:p>
            <a:pPr algn="ctr" eaLnBrk="1" hangingPunct="1"/>
            <a:r>
              <a:rPr lang="uk-UA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27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endParaRPr lang="ru-RU" sz="2700" b="1" kern="10" dirty="0">
              <a:solidFill>
                <a:srgbClr val="391A3A"/>
              </a:solidFill>
              <a:effectLst>
                <a:outerShdw dist="63500" dir="2212194" algn="ctr" rotWithShape="0">
                  <a:srgbClr val="FFFF0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871864" y="188640"/>
            <a:ext cx="2052638" cy="3929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ru-RU" sz="2700" b="1" kern="1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2700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700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076137" y="5901930"/>
            <a:ext cx="448865" cy="197644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Розкладання рядка на лексеми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03684" y="881708"/>
            <a:ext cx="11784632" cy="18732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uk-UA" dirty="0">
                <a:solidFill>
                  <a:schemeClr val="tx1"/>
                </a:solidFill>
              </a:rPr>
              <a:t>У задачах лексичного та синтаксичного аналізу з рядка виділяють окремі </a:t>
            </a:r>
            <a:r>
              <a:rPr lang="uk-UA" dirty="0" smtClean="0">
                <a:solidFill>
                  <a:schemeClr val="tx1"/>
                </a:solidFill>
              </a:rPr>
              <a:t>лексеми </a:t>
            </a:r>
            <a:r>
              <a:rPr lang="uk-UA" dirty="0">
                <a:solidFill>
                  <a:schemeClr val="tx1"/>
                </a:solidFill>
              </a:rPr>
              <a:t>для визначення структури речення, а в подальшому і його змісту.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/>
              <a:t>Л</a:t>
            </a:r>
            <a:r>
              <a:rPr lang="uk-UA" dirty="0" smtClean="0">
                <a:solidFill>
                  <a:schemeClr val="tx1"/>
                </a:solidFill>
              </a:rPr>
              <a:t>ексемою </a:t>
            </a:r>
            <a:r>
              <a:rPr lang="uk-UA" dirty="0">
                <a:solidFill>
                  <a:schemeClr val="tx1"/>
                </a:solidFill>
              </a:rPr>
              <a:t>називають послідовність символів, серед яких </a:t>
            </a:r>
            <a:r>
              <a:rPr lang="uk-UA" dirty="0" smtClean="0">
                <a:solidFill>
                  <a:schemeClr val="tx1"/>
                </a:solidFill>
              </a:rPr>
              <a:t>немає </a:t>
            </a:r>
            <a:r>
              <a:rPr lang="uk-UA" dirty="0">
                <a:solidFill>
                  <a:schemeClr val="tx1"/>
                </a:solidFill>
              </a:rPr>
              <a:t>розділових знаків.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У </a:t>
            </a:r>
            <a:r>
              <a:rPr lang="uk-UA" dirty="0">
                <a:solidFill>
                  <a:schemeClr val="tx1"/>
                </a:solidFill>
              </a:rPr>
              <a:t>реченні кожне слово є лексемою, а пробіли, </a:t>
            </a:r>
            <a:r>
              <a:rPr lang="uk-UA" dirty="0" smtClean="0">
                <a:solidFill>
                  <a:schemeClr val="tx1"/>
                </a:solidFill>
              </a:rPr>
              <a:t>коми</a:t>
            </a:r>
            <a:r>
              <a:rPr lang="uk-UA" dirty="0">
                <a:solidFill>
                  <a:schemeClr val="tx1"/>
                </a:solidFill>
              </a:rPr>
              <a:t>, крапки — це розділові знаки. </a:t>
            </a:r>
            <a:r>
              <a:rPr lang="uk-UA" dirty="0" smtClean="0">
                <a:solidFill>
                  <a:schemeClr val="tx1"/>
                </a:solidFill>
              </a:rPr>
              <a:t>Функція </a:t>
            </a:r>
            <a:r>
              <a:rPr lang="en-US" b="1" dirty="0" err="1" smtClean="0">
                <a:solidFill>
                  <a:srgbClr val="0033CC"/>
                </a:solidFill>
              </a:rPr>
              <a:t>strtok</a:t>
            </a:r>
            <a:r>
              <a:rPr lang="en-US" b="1" dirty="0" smtClean="0">
                <a:solidFill>
                  <a:srgbClr val="0033CC"/>
                </a:solidFill>
              </a:rPr>
              <a:t>()</a:t>
            </a:r>
            <a:r>
              <a:rPr lang="uk-UA" b="1" dirty="0" smtClean="0">
                <a:solidFill>
                  <a:srgbClr val="0033CC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повертає </a:t>
            </a:r>
            <a:r>
              <a:rPr lang="uk-UA" dirty="0">
                <a:solidFill>
                  <a:schemeClr val="tx1"/>
                </a:solidFill>
              </a:rPr>
              <a:t>адресу першої лексеми в рядку. Наведемо прототип </a:t>
            </a:r>
            <a:r>
              <a:rPr lang="uk-UA" dirty="0" smtClean="0">
                <a:solidFill>
                  <a:schemeClr val="tx1"/>
                </a:solidFill>
              </a:rPr>
              <a:t>цієї </a:t>
            </a:r>
            <a:r>
              <a:rPr lang="uk-UA" dirty="0">
                <a:solidFill>
                  <a:schemeClr val="tx1"/>
                </a:solidFill>
              </a:rPr>
              <a:t>функції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203684" y="4437112"/>
            <a:ext cx="114492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663300"/>
              </a:buClr>
              <a:buChar char="•"/>
              <a:defRPr sz="2000">
                <a:solidFill>
                  <a:srgbClr val="824100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>
                <a:solidFill>
                  <a:srgbClr val="824100"/>
                </a:solidFill>
                <a:latin typeface="+mn-lt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600">
                <a:solidFill>
                  <a:srgbClr val="824100"/>
                </a:solidFill>
                <a:latin typeface="+mn-lt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Char char="•"/>
              <a:defRPr sz="1400">
                <a:solidFill>
                  <a:srgbClr val="8241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uk-UA" sz="2200" dirty="0">
                <a:solidFill>
                  <a:schemeClr val="tx1"/>
                </a:solidFill>
              </a:rPr>
              <a:t>Тут </a:t>
            </a:r>
            <a:r>
              <a:rPr lang="en-US" sz="2200" b="1" i="1" dirty="0" err="1">
                <a:solidFill>
                  <a:schemeClr val="tx1"/>
                </a:solidFill>
              </a:rPr>
              <a:t>strToken</a:t>
            </a:r>
            <a:r>
              <a:rPr lang="en-US" sz="2200" dirty="0">
                <a:solidFill>
                  <a:schemeClr val="tx1"/>
                </a:solidFill>
              </a:rPr>
              <a:t> — </a:t>
            </a:r>
            <a:r>
              <a:rPr lang="uk-UA" sz="2200" dirty="0">
                <a:solidFill>
                  <a:schemeClr val="tx1"/>
                </a:solidFill>
              </a:rPr>
              <a:t>покажчик на вихідний рядок; </a:t>
            </a:r>
            <a:r>
              <a:rPr lang="en-US" sz="2200" b="1" i="1" dirty="0" err="1">
                <a:solidFill>
                  <a:schemeClr val="tx1"/>
                </a:solidFill>
              </a:rPr>
              <a:t>strDelimit</a:t>
            </a:r>
            <a:r>
              <a:rPr lang="en-US" sz="2200" dirty="0">
                <a:solidFill>
                  <a:schemeClr val="tx1"/>
                </a:solidFill>
              </a:rPr>
              <a:t> — </a:t>
            </a:r>
            <a:r>
              <a:rPr lang="uk-UA" sz="2200" dirty="0">
                <a:solidFill>
                  <a:schemeClr val="tx1"/>
                </a:solidFill>
              </a:rPr>
              <a:t>покажчик на рядок, що містить розділові </a:t>
            </a:r>
            <a:r>
              <a:rPr lang="uk-UA" sz="2200" dirty="0" smtClean="0">
                <a:solidFill>
                  <a:schemeClr val="tx1"/>
                </a:solidFill>
              </a:rPr>
              <a:t>знаки</a:t>
            </a:r>
            <a:r>
              <a:rPr lang="uk-UA" sz="2200" dirty="0" smtClean="0">
                <a:solidFill>
                  <a:schemeClr val="tx1"/>
                </a:solidFill>
              </a:rPr>
              <a:t>, </a:t>
            </a:r>
            <a:r>
              <a:rPr lang="en-GB" sz="2200" b="1" dirty="0" smtClean="0">
                <a:solidFill>
                  <a:schemeClr val="tx1"/>
                </a:solidFill>
              </a:rPr>
              <a:t>context</a:t>
            </a:r>
            <a:r>
              <a:rPr lang="uk-UA" sz="2200" b="1" dirty="0" smtClean="0">
                <a:solidFill>
                  <a:schemeClr val="tx1"/>
                </a:solidFill>
              </a:rPr>
              <a:t> - </a:t>
            </a:r>
            <a:r>
              <a:rPr lang="uk-UA" sz="2200" dirty="0" smtClean="0">
                <a:solidFill>
                  <a:schemeClr val="tx1"/>
                </a:solidFill>
              </a:rPr>
              <a:t>в</a:t>
            </a:r>
            <a:r>
              <a:rPr lang="ru-RU" sz="2200" dirty="0" err="1" smtClean="0">
                <a:solidFill>
                  <a:schemeClr val="tx1"/>
                </a:solidFill>
              </a:rPr>
              <a:t>икористовується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для </a:t>
            </a:r>
            <a:r>
              <a:rPr lang="ru-RU" sz="2200" dirty="0" err="1">
                <a:solidFill>
                  <a:schemeClr val="tx1"/>
                </a:solidFill>
              </a:rPr>
              <a:t>зберігання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відомостей</a:t>
            </a:r>
            <a:r>
              <a:rPr lang="ru-RU" sz="2200" dirty="0">
                <a:solidFill>
                  <a:schemeClr val="tx1"/>
                </a:solidFill>
              </a:rPr>
              <a:t> про стан </a:t>
            </a:r>
            <a:r>
              <a:rPr lang="ru-RU" sz="2200" dirty="0" err="1">
                <a:solidFill>
                  <a:schemeClr val="tx1"/>
                </a:solidFill>
              </a:rPr>
              <a:t>між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викликами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функції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  <a:endParaRPr lang="uk-UA" sz="2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200" dirty="0" smtClean="0">
                <a:solidFill>
                  <a:schemeClr val="tx1"/>
                </a:solidFill>
              </a:rPr>
              <a:t>Якщо </a:t>
            </a:r>
            <a:r>
              <a:rPr lang="uk-UA" sz="2200" dirty="0">
                <a:solidFill>
                  <a:schemeClr val="tx1"/>
                </a:solidFill>
              </a:rPr>
              <a:t>задані розділові символи не було знайдено, функція повертає значення </a:t>
            </a:r>
            <a:r>
              <a:rPr lang="en-US" sz="2200" dirty="0">
                <a:solidFill>
                  <a:schemeClr val="tx1"/>
                </a:solidFill>
              </a:rPr>
              <a:t>NULL.</a:t>
            </a:r>
            <a:endParaRPr lang="uk-UA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err="1">
                <a:solidFill>
                  <a:schemeClr val="tx1"/>
                </a:solidFill>
              </a:rPr>
              <a:t>Функція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strtok</a:t>
            </a:r>
            <a:r>
              <a:rPr lang="ru-RU" sz="2200" dirty="0">
                <a:solidFill>
                  <a:schemeClr val="tx1"/>
                </a:solidFill>
              </a:rPr>
              <a:t>() </a:t>
            </a:r>
            <a:r>
              <a:rPr lang="ru-RU" sz="2200" dirty="0" err="1">
                <a:solidFill>
                  <a:schemeClr val="tx1"/>
                </a:solidFill>
              </a:rPr>
              <a:t>знаходить</a:t>
            </a:r>
            <a:r>
              <a:rPr lang="ru-RU" sz="2200" dirty="0">
                <a:solidFill>
                  <a:schemeClr val="tx1"/>
                </a:solidFill>
              </a:rPr>
              <a:t> перший символ, </a:t>
            </a:r>
            <a:r>
              <a:rPr lang="ru-RU" sz="2200" dirty="0" err="1">
                <a:solidFill>
                  <a:schemeClr val="tx1"/>
                </a:solidFill>
              </a:rPr>
              <a:t>який</a:t>
            </a:r>
            <a:r>
              <a:rPr lang="ru-RU" sz="2200" dirty="0">
                <a:solidFill>
                  <a:schemeClr val="tx1"/>
                </a:solidFill>
              </a:rPr>
              <a:t> не є </a:t>
            </a:r>
            <a:r>
              <a:rPr lang="ru-RU" sz="2200" dirty="0" err="1">
                <a:solidFill>
                  <a:schemeClr val="tx1"/>
                </a:solidFill>
              </a:rPr>
              <a:t>розділовим</a:t>
            </a:r>
            <a:r>
              <a:rPr lang="ru-RU" sz="2200" dirty="0">
                <a:solidFill>
                  <a:schemeClr val="tx1"/>
                </a:solidFill>
              </a:rPr>
              <a:t>. 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433643" y="3314102"/>
            <a:ext cx="11292916" cy="5638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+mn-lt"/>
              </a:rPr>
              <a:t>char *</a:t>
            </a:r>
            <a:r>
              <a:rPr lang="en-US" sz="2200" b="1" dirty="0" err="1" smtClean="0">
                <a:latin typeface="+mn-lt"/>
              </a:rPr>
              <a:t>strtok</a:t>
            </a:r>
            <a:r>
              <a:rPr lang="uk-UA" sz="2200" b="1" dirty="0" smtClean="0">
                <a:latin typeface="+mn-lt"/>
              </a:rPr>
              <a:t>_</a:t>
            </a:r>
            <a:r>
              <a:rPr lang="en-US" sz="2200" b="1" dirty="0" smtClean="0">
                <a:latin typeface="+mn-lt"/>
              </a:rPr>
              <a:t>s(char </a:t>
            </a:r>
            <a:r>
              <a:rPr lang="en-US" sz="2200" b="1" dirty="0">
                <a:latin typeface="+mn-lt"/>
              </a:rPr>
              <a:t>*</a:t>
            </a:r>
            <a:r>
              <a:rPr lang="en-US" sz="2200" b="1" dirty="0" err="1">
                <a:latin typeface="+mn-lt"/>
              </a:rPr>
              <a:t>strToken</a:t>
            </a:r>
            <a:r>
              <a:rPr lang="en-US" sz="2200" b="1" dirty="0">
                <a:latin typeface="+mn-lt"/>
              </a:rPr>
              <a:t>, const char *</a:t>
            </a:r>
            <a:r>
              <a:rPr lang="en-US" sz="2200" b="1" dirty="0" err="1" smtClean="0">
                <a:latin typeface="+mn-lt"/>
              </a:rPr>
              <a:t>strDelimit</a:t>
            </a:r>
            <a:r>
              <a:rPr lang="en-US" sz="2200" b="1" dirty="0" smtClean="0">
                <a:latin typeface="+mn-lt"/>
              </a:rPr>
              <a:t>, </a:t>
            </a:r>
            <a:r>
              <a:rPr lang="en-GB" sz="2200" b="1" dirty="0">
                <a:latin typeface="+mn-lt"/>
              </a:rPr>
              <a:t>char** context</a:t>
            </a:r>
            <a:r>
              <a:rPr lang="en-US" sz="2200" b="1" dirty="0" smtClean="0">
                <a:latin typeface="+mn-lt"/>
              </a:rPr>
              <a:t>);</a:t>
            </a:r>
            <a:endParaRPr lang="en-US" sz="2200" b="1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1887" y="6190419"/>
            <a:ext cx="11816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33CC"/>
                </a:solidFill>
              </a:rPr>
              <a:t>https://docs.microsoft.com/ru-ru/cpp/c-runtime-library/reference/strtok-s-strtok-s-l-wcstok-s-wcstok-s-l-mbstok-s-mbstok-s-l?view=msvc-160</a:t>
            </a:r>
            <a:endParaRPr lang="ru-RU" sz="1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4485123" y="1103784"/>
            <a:ext cx="7227501" cy="5144616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16000" sy="116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chemeClr val="tx1"/>
                </a:solidFill>
              </a:rPr>
              <a:t>Спробуємо визначити в рядку слова, їхню кількість та найдовше слово.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chemeClr val="tx1"/>
                </a:solidFill>
              </a:rPr>
              <a:t>Оголосимо змінну </a:t>
            </a:r>
            <a:r>
              <a:rPr lang="en-US" sz="2200" b="1" dirty="0">
                <a:solidFill>
                  <a:srgbClr val="0033CC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uk-UA" sz="2200" dirty="0">
                <a:solidFill>
                  <a:schemeClr val="tx1"/>
                </a:solidFill>
              </a:rPr>
              <a:t>для означення покажчика на рядок, що обробляється, </a:t>
            </a:r>
            <a:r>
              <a:rPr lang="uk-UA" sz="2200" dirty="0" smtClean="0">
                <a:solidFill>
                  <a:schemeClr val="tx1"/>
                </a:solidFill>
              </a:rPr>
              <a:t>та </a:t>
            </a:r>
            <a:r>
              <a:rPr lang="uk-UA" sz="2200" dirty="0">
                <a:solidFill>
                  <a:schemeClr val="tx1"/>
                </a:solidFill>
              </a:rPr>
              <a:t>змінну </a:t>
            </a:r>
            <a:r>
              <a:rPr lang="en-US" sz="2200" b="1" dirty="0" err="1">
                <a:solidFill>
                  <a:srgbClr val="0033CC"/>
                </a:solidFill>
              </a:rPr>
              <a:t>scopy</a:t>
            </a:r>
            <a:r>
              <a:rPr lang="en-US" sz="2200" dirty="0">
                <a:solidFill>
                  <a:srgbClr val="0033CC"/>
                </a:solidFill>
              </a:rPr>
              <a:t> </a:t>
            </a:r>
            <a:r>
              <a:rPr lang="uk-UA" sz="2200" dirty="0">
                <a:solidFill>
                  <a:schemeClr val="tx1"/>
                </a:solidFill>
              </a:rPr>
              <a:t>для копіювання введеного рядка. </a:t>
            </a:r>
            <a:endParaRPr lang="uk-UA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Слова</a:t>
            </a:r>
            <a:r>
              <a:rPr lang="uk-UA" sz="2200" dirty="0">
                <a:solidFill>
                  <a:schemeClr val="tx1"/>
                </a:solidFill>
              </a:rPr>
              <a:t>, що вилучаються з </a:t>
            </a:r>
            <a:r>
              <a:rPr lang="uk-UA" sz="2200" dirty="0" smtClean="0">
                <a:solidFill>
                  <a:schemeClr val="tx1"/>
                </a:solidFill>
              </a:rPr>
              <a:t>рядка</a:t>
            </a:r>
            <a:r>
              <a:rPr lang="uk-UA" sz="2200" dirty="0">
                <a:solidFill>
                  <a:schemeClr val="tx1"/>
                </a:solidFill>
              </a:rPr>
              <a:t>, зберігатимемо в масиві рядків </a:t>
            </a:r>
            <a:r>
              <a:rPr lang="en-US" sz="2200" b="1" dirty="0">
                <a:solidFill>
                  <a:srgbClr val="0033CC"/>
                </a:solidFill>
              </a:rPr>
              <a:t>mas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uk-UA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Для </a:t>
            </a:r>
            <a:r>
              <a:rPr lang="uk-UA" sz="2200" dirty="0">
                <a:solidFill>
                  <a:schemeClr val="tx1"/>
                </a:solidFill>
              </a:rPr>
              <a:t>визначення найдовшого слова скористаємося змінною </a:t>
            </a:r>
            <a:r>
              <a:rPr lang="en-US" sz="2200" b="1" dirty="0" err="1">
                <a:solidFill>
                  <a:srgbClr val="0033CC"/>
                </a:solidFill>
              </a:rPr>
              <a:t>maxword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uk-UA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Значення </a:t>
            </a:r>
            <a:r>
              <a:rPr lang="uk-UA" sz="2200" dirty="0">
                <a:solidFill>
                  <a:schemeClr val="tx1"/>
                </a:solidFill>
              </a:rPr>
              <a:t>його довжини зберігатимемо у </a:t>
            </a:r>
            <a:r>
              <a:rPr lang="uk-UA" sz="2200" dirty="0" smtClean="0">
                <a:solidFill>
                  <a:schemeClr val="tx1"/>
                </a:solidFill>
              </a:rPr>
              <a:t>змінній </a:t>
            </a:r>
            <a:r>
              <a:rPr lang="en-US" sz="2200" b="1" dirty="0" err="1">
                <a:solidFill>
                  <a:srgbClr val="0033CC"/>
                </a:solidFill>
              </a:rPr>
              <a:t>maxlen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uk-UA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/>
                </a:solidFill>
              </a:rPr>
              <a:t>Програма </a:t>
            </a:r>
            <a:r>
              <a:rPr lang="uk-UA" sz="2200" dirty="0">
                <a:solidFill>
                  <a:schemeClr val="tx1"/>
                </a:solidFill>
              </a:rPr>
              <a:t>містить функцію </a:t>
            </a:r>
            <a:r>
              <a:rPr lang="en-US" sz="2200" dirty="0" err="1">
                <a:solidFill>
                  <a:srgbClr val="0033CC"/>
                </a:solidFill>
              </a:rPr>
              <a:t>createwords</a:t>
            </a:r>
            <a:r>
              <a:rPr lang="en-US" sz="2200" dirty="0">
                <a:solidFill>
                  <a:schemeClr val="tx1"/>
                </a:solidFill>
              </a:rPr>
              <a:t>() </a:t>
            </a:r>
            <a:r>
              <a:rPr lang="uk-UA" sz="2200" dirty="0">
                <a:solidFill>
                  <a:schemeClr val="tx1"/>
                </a:solidFill>
              </a:rPr>
              <a:t>для створення масиву слів, і функцію </a:t>
            </a:r>
            <a:r>
              <a:rPr lang="en-US" sz="2200" dirty="0" err="1">
                <a:solidFill>
                  <a:srgbClr val="0033CC"/>
                </a:solidFill>
              </a:rPr>
              <a:t>longword</a:t>
            </a:r>
            <a:r>
              <a:rPr lang="en-US" sz="2200" dirty="0">
                <a:solidFill>
                  <a:schemeClr val="tx1"/>
                </a:solidFill>
              </a:rPr>
              <a:t>(), </a:t>
            </a:r>
            <a:r>
              <a:rPr lang="uk-UA" sz="2200" dirty="0">
                <a:solidFill>
                  <a:schemeClr val="tx1"/>
                </a:solidFill>
              </a:rPr>
              <a:t>яка виконує пошук найдовшого слова.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18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9" y="1268760"/>
            <a:ext cx="1658245" cy="7117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0" y="116632"/>
            <a:ext cx="12192000" cy="64367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Розкладання рядка на лексеми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 bwMode="auto">
          <a:xfrm>
            <a:off x="0" y="116632"/>
            <a:ext cx="12192000" cy="64367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Розкладання рядка на лексеми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6792"/>
            <a:ext cx="5735960" cy="48013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+mn-lt"/>
              </a:rPr>
              <a:t>//ex8_3.cpp.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визначення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слів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їх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кількості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найдовшого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//слова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у рядку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//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en-GB" dirty="0" err="1" smtClean="0">
                <a:solidFill>
                  <a:srgbClr val="008000"/>
                </a:solidFill>
                <a:latin typeface="+mn-lt"/>
              </a:rPr>
              <a:t>gets_s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, puts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808080"/>
                </a:solidFill>
                <a:latin typeface="+mn-lt"/>
              </a:rPr>
              <a:t>#</a:t>
            </a:r>
            <a:r>
              <a:rPr lang="en-GB" dirty="0">
                <a:solidFill>
                  <a:srgbClr val="808080"/>
                </a:solidFill>
                <a:latin typeface="+mn-lt"/>
              </a:rPr>
              <a:t>include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stdlib.h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 for _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countof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string.h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 for 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strcpy_s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, 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strtok_s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s[100], </a:t>
            </a:r>
            <a:r>
              <a:rPr lang="en-GB" dirty="0" err="1" smtClean="0">
                <a:solidFill>
                  <a:srgbClr val="000000"/>
                </a:solidFill>
                <a:latin typeface="+mn-lt"/>
              </a:rPr>
              <a:t>scopy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[100];          </a:t>
            </a:r>
            <a:r>
              <a:rPr lang="en-GB" sz="16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600" dirty="0" err="1" smtClean="0">
                <a:solidFill>
                  <a:srgbClr val="008000"/>
                </a:solidFill>
                <a:latin typeface="+mn-lt"/>
              </a:rPr>
              <a:t>вихідний</a:t>
            </a:r>
            <a:r>
              <a:rPr lang="ru-RU" sz="1600" dirty="0" smtClean="0">
                <a:solidFill>
                  <a:srgbClr val="008000"/>
                </a:solidFill>
                <a:latin typeface="+mn-lt"/>
              </a:rPr>
              <a:t> рядок та </a:t>
            </a:r>
            <a:r>
              <a:rPr lang="ru-RU" sz="1600" dirty="0" err="1" smtClean="0">
                <a:solidFill>
                  <a:srgbClr val="008000"/>
                </a:solidFill>
                <a:latin typeface="+mn-lt"/>
              </a:rPr>
              <a:t>його</a:t>
            </a:r>
            <a:r>
              <a:rPr lang="ru-RU" sz="160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600" dirty="0" err="1" smtClean="0">
                <a:solidFill>
                  <a:srgbClr val="008000"/>
                </a:solidFill>
                <a:latin typeface="+mn-lt"/>
              </a:rPr>
              <a:t>копія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char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* p=</a:t>
            </a:r>
            <a:r>
              <a:rPr lang="ru-RU" dirty="0">
                <a:solidFill>
                  <a:srgbClr val="6F008A"/>
                </a:solidFill>
                <a:latin typeface="+mn-lt"/>
              </a:rPr>
              <a:t>NULL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;                     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покажчик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поточну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+mn-lt"/>
              </a:rPr>
              <a:t>лексему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char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pnext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= </a:t>
            </a:r>
            <a:r>
              <a:rPr lang="ru-RU" dirty="0">
                <a:solidFill>
                  <a:srgbClr val="6F008A"/>
                </a:solidFill>
                <a:latin typeface="+mn-lt"/>
              </a:rPr>
              <a:t>NULL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;                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покажчик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наступну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лексему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GB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* delimiter =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";., :"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;   </a:t>
            </a:r>
            <a:r>
              <a:rPr lang="en-GB" sz="16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покажчик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розді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лові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                                                    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символи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pt-BR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pt-BR" dirty="0">
                <a:solidFill>
                  <a:srgbClr val="000000"/>
                </a:solidFill>
                <a:latin typeface="+mn-lt"/>
              </a:rPr>
              <a:t> mas[10][10];                  </a:t>
            </a:r>
            <a:r>
              <a:rPr lang="pt-BR" dirty="0">
                <a:solidFill>
                  <a:srgbClr val="008000"/>
                </a:solidFill>
                <a:latin typeface="+mn-lt"/>
              </a:rPr>
              <a:t>//масив слів </a:t>
            </a:r>
            <a:endParaRPr lang="pt-BR" dirty="0">
              <a:solidFill>
                <a:srgbClr val="000000"/>
              </a:solidFill>
              <a:latin typeface="+mn-lt"/>
            </a:endParaRPr>
          </a:p>
          <a:p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number = 0; </a:t>
            </a:r>
            <a:r>
              <a:rPr lang="uk-UA" dirty="0" smtClean="0">
                <a:solidFill>
                  <a:srgbClr val="000000"/>
                </a:solidFill>
                <a:latin typeface="+mn-lt"/>
              </a:rPr>
              <a:t>       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клькість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виділених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з рядка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слів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maxlen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;      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довжина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шуканого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слова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[20];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найдовше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слово 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45325" y="1572180"/>
            <a:ext cx="6346675" cy="47859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008000"/>
                </a:solidFill>
                <a:latin typeface="+mn-lt"/>
              </a:rPr>
              <a:t>//===========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створення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масиву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слів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700" dirty="0" smtClean="0">
                <a:solidFill>
                  <a:srgbClr val="008000"/>
                </a:solidFill>
                <a:latin typeface="+mn-lt"/>
              </a:rPr>
              <a:t>============</a:t>
            </a:r>
          </a:p>
          <a:p>
            <a:r>
              <a:rPr lang="en-GB" sz="1700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sz="17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createwords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sz="17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ru-RU" sz="1700" dirty="0">
                <a:solidFill>
                  <a:srgbClr val="000000"/>
                </a:solidFill>
                <a:latin typeface="+mn-lt"/>
              </a:rPr>
              <a:t> i = 0;                         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індекс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слова </a:t>
            </a:r>
            <a:endParaRPr lang="ru-RU" sz="1700" dirty="0">
              <a:solidFill>
                <a:srgbClr val="000000"/>
              </a:solidFill>
              <a:latin typeface="+mn-lt"/>
            </a:endParaRPr>
          </a:p>
          <a:p>
            <a:r>
              <a:rPr lang="en-GB" sz="1700" dirty="0">
                <a:solidFill>
                  <a:srgbClr val="000000"/>
                </a:solidFill>
                <a:latin typeface="+mn-lt"/>
              </a:rPr>
              <a:t>    p = 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strtok_s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(s, delimiter,&amp;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pnext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); </a:t>
            </a:r>
            <a:r>
              <a:rPr lang="en-GB" sz="17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визначити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першу лексему </a:t>
            </a:r>
            <a:endParaRPr lang="ru-RU" sz="1700" dirty="0">
              <a:solidFill>
                <a:srgbClr val="000000"/>
              </a:solidFill>
              <a:latin typeface="+mn-lt"/>
            </a:endParaRP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sz="1700" dirty="0" err="1">
                <a:solidFill>
                  <a:srgbClr val="0000FF"/>
                </a:solidFill>
                <a:latin typeface="+mn-lt"/>
              </a:rPr>
              <a:t>while</a:t>
            </a:r>
            <a:r>
              <a:rPr lang="ru-RU" sz="1700" dirty="0">
                <a:solidFill>
                  <a:srgbClr val="000000"/>
                </a:solidFill>
                <a:latin typeface="+mn-lt"/>
              </a:rPr>
              <a:t> (p != </a:t>
            </a:r>
            <a:r>
              <a:rPr lang="ru-RU" sz="1700" dirty="0">
                <a:solidFill>
                  <a:srgbClr val="6F008A"/>
                </a:solidFill>
                <a:latin typeface="+mn-lt"/>
              </a:rPr>
              <a:t>NULL</a:t>
            </a:r>
            <a:r>
              <a:rPr lang="ru-RU" sz="1700" dirty="0">
                <a:solidFill>
                  <a:srgbClr val="000000"/>
                </a:solidFill>
                <a:latin typeface="+mn-lt"/>
              </a:rPr>
              <a:t>)                           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//доки є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лексеми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в рядку</a:t>
            </a:r>
            <a:endParaRPr lang="ru-RU" sz="1700" dirty="0">
              <a:solidFill>
                <a:srgbClr val="000000"/>
              </a:solidFill>
              <a:latin typeface="+mn-lt"/>
            </a:endParaRP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    {</a:t>
            </a:r>
          </a:p>
          <a:p>
            <a:r>
              <a:rPr lang="uk-UA" sz="170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en-GB" sz="1700" dirty="0" err="1" smtClean="0">
                <a:solidFill>
                  <a:srgbClr val="000000"/>
                </a:solidFill>
                <a:latin typeface="+mn-lt"/>
              </a:rPr>
              <a:t>strcpy_s</a:t>
            </a:r>
            <a:r>
              <a:rPr lang="en-GB" sz="1700" dirty="0" smtClean="0">
                <a:solidFill>
                  <a:srgbClr val="000000"/>
                </a:solidFill>
                <a:latin typeface="+mn-lt"/>
              </a:rPr>
              <a:t>(mas[</a:t>
            </a:r>
            <a:r>
              <a:rPr lang="en-GB" sz="1700" dirty="0" err="1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], </a:t>
            </a:r>
            <a:r>
              <a:rPr lang="en-GB" sz="1700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sz="1700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(mas[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]), p); </a:t>
            </a:r>
            <a:r>
              <a:rPr lang="en-GB" sz="1700" dirty="0" smtClean="0">
                <a:solidFill>
                  <a:srgbClr val="008000"/>
                </a:solidFill>
                <a:latin typeface="+mn-lt"/>
              </a:rPr>
              <a:t>/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копіювати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лексему </a:t>
            </a:r>
            <a:r>
              <a:rPr lang="ru-RU" sz="1700" dirty="0" smtClean="0">
                <a:solidFill>
                  <a:srgbClr val="008000"/>
                </a:solidFill>
                <a:latin typeface="+mn-lt"/>
              </a:rPr>
              <a:t>в</a:t>
            </a:r>
          </a:p>
          <a:p>
            <a:r>
              <a:rPr lang="ru-RU" sz="1700" dirty="0" smtClean="0">
                <a:solidFill>
                  <a:srgbClr val="008000"/>
                </a:solidFill>
                <a:latin typeface="+mn-lt"/>
              </a:rPr>
              <a:t>				//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масив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endParaRPr lang="ru-RU" sz="1700" dirty="0">
              <a:solidFill>
                <a:srgbClr val="000000"/>
              </a:solidFill>
              <a:latin typeface="+mn-lt"/>
            </a:endParaRP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latin typeface="+mn-lt"/>
              </a:rPr>
              <a:t>      i</a:t>
            </a:r>
            <a:r>
              <a:rPr lang="ru-RU" sz="1700" dirty="0">
                <a:solidFill>
                  <a:srgbClr val="000000"/>
                </a:solidFill>
                <a:latin typeface="+mn-lt"/>
              </a:rPr>
              <a:t>++;                                           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//перейти до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наступної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+mn-lt"/>
              </a:rPr>
              <a:t>лексеми</a:t>
            </a:r>
            <a:r>
              <a:rPr lang="ru-RU" sz="1700" dirty="0">
                <a:solidFill>
                  <a:srgbClr val="008000"/>
                </a:solidFill>
                <a:latin typeface="+mn-lt"/>
              </a:rPr>
              <a:t> </a:t>
            </a:r>
            <a:endParaRPr lang="ru-RU" sz="1700" dirty="0">
              <a:solidFill>
                <a:srgbClr val="000000"/>
              </a:solidFill>
              <a:latin typeface="+mn-lt"/>
            </a:endParaRPr>
          </a:p>
          <a:p>
            <a:r>
              <a:rPr lang="en-GB" sz="1700" dirty="0">
                <a:solidFill>
                  <a:srgbClr val="000000"/>
                </a:solidFill>
                <a:latin typeface="+mn-lt"/>
              </a:rPr>
              <a:t>        p = 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strtok_s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1700" dirty="0">
                <a:solidFill>
                  <a:srgbClr val="6F008A"/>
                </a:solidFill>
                <a:latin typeface="+mn-lt"/>
              </a:rPr>
              <a:t>NULL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, delimiter, &amp;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pnext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);         </a:t>
            </a:r>
            <a:r>
              <a:rPr lang="en-GB" sz="16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+mn-lt"/>
              </a:rPr>
              <a:t>продовжити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600" dirty="0" err="1" smtClean="0">
                <a:solidFill>
                  <a:srgbClr val="008000"/>
                </a:solidFill>
                <a:latin typeface="+mn-lt"/>
              </a:rPr>
              <a:t>пошук</a:t>
            </a:r>
            <a:endParaRPr lang="ru-RU" sz="1600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sz="1600" dirty="0" smtClean="0">
                <a:solidFill>
                  <a:srgbClr val="008000"/>
                </a:solidFill>
                <a:latin typeface="+mn-lt"/>
              </a:rPr>
              <a:t>                                                              // </a:t>
            </a:r>
            <a:r>
              <a:rPr lang="ru-RU" sz="1600" dirty="0">
                <a:solidFill>
                  <a:srgbClr val="008000"/>
                </a:solidFill>
                <a:latin typeface="+mn-lt"/>
              </a:rPr>
              <a:t>лексем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ru-RU" sz="1700" dirty="0">
                <a:solidFill>
                  <a:srgbClr val="000000"/>
                </a:solidFill>
                <a:latin typeface="+mn-lt"/>
              </a:rPr>
              <a:t>    }</a:t>
            </a:r>
          </a:p>
          <a:p>
            <a:r>
              <a:rPr lang="en-GB" sz="1700" dirty="0">
                <a:solidFill>
                  <a:srgbClr val="000000"/>
                </a:solidFill>
                <a:latin typeface="+mn-lt"/>
              </a:rPr>
              <a:t>    number = </a:t>
            </a:r>
            <a:r>
              <a:rPr lang="en-GB" sz="17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+mn-lt"/>
              </a:rPr>
              <a:t>"number of words="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number </a:t>
            </a:r>
            <a:r>
              <a:rPr lang="en-US" sz="17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+mn-lt"/>
              </a:rPr>
              <a:t>}</a:t>
            </a:r>
          </a:p>
          <a:p>
            <a:endParaRPr lang="uk-UA" sz="1700" dirty="0">
              <a:solidFill>
                <a:srgbClr val="000000"/>
              </a:solidFill>
              <a:latin typeface="+mn-lt"/>
            </a:endParaRPr>
          </a:p>
          <a:p>
            <a:endParaRPr lang="ru-RU" sz="17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9336" y="282561"/>
            <a:ext cx="1953319" cy="1466851"/>
            <a:chOff x="-11415" y="1136165"/>
            <a:chExt cx="2066925" cy="1466851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9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96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 bwMode="auto">
          <a:xfrm>
            <a:off x="0" y="116632"/>
            <a:ext cx="12192000" cy="64367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Розкладання рядка на лексеми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80336"/>
            <a:ext cx="6384032" cy="59093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6600"/>
                </a:solidFill>
                <a:latin typeface="+mn-lt"/>
              </a:rPr>
              <a:t>//=============виведення масиву слів=================</a:t>
            </a:r>
          </a:p>
          <a:p>
            <a:r>
              <a:rPr lang="en-GB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printwords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for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&lt; number;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++)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mas[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] </a:t>
            </a:r>
            <a:r>
              <a:rPr lang="en-GB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+mn-lt"/>
              </a:rPr>
              <a:t>//============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пошук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найдовшого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слова ================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longword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(mas[0]);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довжина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першого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слова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uk-UA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першого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слова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strcpy_s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), mas[0]); </a:t>
            </a:r>
            <a:endParaRPr lang="uk-UA" dirty="0" smtClean="0">
              <a:solidFill>
                <a:srgbClr val="000000"/>
              </a:solidFill>
              <a:latin typeface="+mn-lt"/>
            </a:endParaRPr>
          </a:p>
          <a:p>
            <a:r>
              <a:rPr lang="uk-UA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+mn-lt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+mn-lt"/>
              </a:rPr>
              <a:t>for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&lt; number;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++)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перегляд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усіх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слів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рядка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if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(mas[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]) &gt;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(mas[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]);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найбільша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поточна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довжина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uk-UA" dirty="0" smtClean="0">
                <a:solidFill>
                  <a:srgbClr val="008000"/>
                </a:solidFill>
                <a:latin typeface="+mn-lt"/>
              </a:rPr>
              <a:t>                       	                      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найдовше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поточне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слово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), mas[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]);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}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uk-UA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+mn-lt"/>
              </a:rPr>
              <a:t>masxword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= '"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maxword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"' its length="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maxlen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+mn-lt"/>
              </a:rPr>
              <a:t>}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84032" y="1988840"/>
            <a:ext cx="5688632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+mn-lt"/>
              </a:rPr>
              <a:t>//=================================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puts(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"program determine the words, their number and the longest word in a string"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puts(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"enter string"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повідомлення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gets_s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(s);               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ввести рядок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),s);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"entered string s: 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; puts(s);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"copy string </a:t>
            </a:r>
            <a:r>
              <a:rPr lang="en-US" dirty="0" err="1">
                <a:solidFill>
                  <a:srgbClr val="A31515"/>
                </a:solidFill>
                <a:latin typeface="+mn-lt"/>
              </a:rPr>
              <a:t>scopy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: 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; puts(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scopy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"===List of Words:==="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createwords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створити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слів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printwords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();</a:t>
            </a:r>
            <a:r>
              <a:rPr lang="uk-UA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//вивести масив слів</a:t>
            </a:r>
            <a:endParaRPr lang="en-GB" dirty="0">
              <a:solidFill>
                <a:srgbClr val="0066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longword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   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знайти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найдовше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слово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  <a:endParaRPr lang="ru-RU" dirty="0"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0231920" y="438469"/>
            <a:ext cx="1953319" cy="1466851"/>
            <a:chOff x="-11415" y="1136165"/>
            <a:chExt cx="2066925" cy="146685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911424" y="164949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</a:rPr>
                <a:t>string.h</a:t>
              </a:r>
              <a:endParaRPr lang="ru-RU" dirty="0">
                <a:solidFill>
                  <a:srgbClr val="0033CC"/>
                </a:solidFill>
              </a:endParaRPr>
            </a:p>
          </p:txBody>
        </p:sp>
        <p:pic>
          <p:nvPicPr>
            <p:cNvPr id="7" name="Picture 2" descr="Открытки картинки гиф смайлики: Человечек опирается на доску. Анимации для  презентаций. Человечки скачать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15" y="1136165"/>
              <a:ext cx="206692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622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268760"/>
            <a:ext cx="6449054" cy="3311053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0" y="116632"/>
            <a:ext cx="12192000" cy="64367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Розкладання рядка на лексеми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17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Перетворення рядків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34488"/>
            <a:ext cx="1487488" cy="212545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716373" y="692697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Рядки, </a:t>
            </a:r>
            <a:r>
              <a:rPr lang="ru-RU" sz="2200" dirty="0" err="1">
                <a:latin typeface="+mn-lt"/>
              </a:rPr>
              <a:t>що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складаються</a:t>
            </a:r>
            <a:r>
              <a:rPr lang="ru-RU" sz="2200" dirty="0">
                <a:latin typeface="+mn-lt"/>
              </a:rPr>
              <a:t> з цифр, </a:t>
            </a:r>
            <a:r>
              <a:rPr lang="ru-RU" sz="2200" dirty="0" err="1">
                <a:latin typeface="+mn-lt"/>
              </a:rPr>
              <a:t>можна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перетворити</a:t>
            </a:r>
            <a:r>
              <a:rPr lang="ru-RU" sz="2200" dirty="0">
                <a:latin typeface="+mn-lt"/>
              </a:rPr>
              <a:t> на числа. </a:t>
            </a:r>
            <a:endParaRPr lang="uk-UA" sz="2200" dirty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716373" y="1340767"/>
            <a:ext cx="7128792" cy="20835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</a:t>
            </a:r>
            <a:r>
              <a:rPr lang="en-US" sz="2300" b="1" dirty="0" err="1">
                <a:latin typeface="+mn-lt"/>
              </a:rPr>
              <a:t>atoi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);  </a:t>
            </a:r>
          </a:p>
          <a:p>
            <a:r>
              <a:rPr lang="en-US" sz="2300" b="1" dirty="0">
                <a:latin typeface="+mn-lt"/>
              </a:rPr>
              <a:t>long </a:t>
            </a:r>
            <a:r>
              <a:rPr lang="en-US" sz="2300" b="1" dirty="0" err="1">
                <a:latin typeface="+mn-lt"/>
              </a:rPr>
              <a:t>atol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); </a:t>
            </a:r>
          </a:p>
          <a:p>
            <a:r>
              <a:rPr lang="en-US" sz="2300" b="1" dirty="0">
                <a:latin typeface="+mn-lt"/>
              </a:rPr>
              <a:t>long </a:t>
            </a:r>
            <a:r>
              <a:rPr lang="en-US" sz="2300" b="1" dirty="0" err="1">
                <a:latin typeface="+mn-lt"/>
              </a:rPr>
              <a:t>strtol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nptr</a:t>
            </a:r>
            <a:r>
              <a:rPr lang="en-US" sz="2300" b="1" dirty="0">
                <a:latin typeface="+mn-lt"/>
              </a:rPr>
              <a:t>, char **</a:t>
            </a:r>
            <a:r>
              <a:rPr lang="en-US" sz="2300" b="1" dirty="0" err="1">
                <a:latin typeface="+mn-lt"/>
              </a:rPr>
              <a:t>endptr</a:t>
            </a:r>
            <a:r>
              <a:rPr lang="en-US" sz="2300" b="1" dirty="0">
                <a:latin typeface="+mn-lt"/>
              </a:rPr>
              <a:t>, </a:t>
            </a:r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base);  </a:t>
            </a:r>
          </a:p>
          <a:p>
            <a:r>
              <a:rPr lang="en-US" sz="2300" b="1" dirty="0">
                <a:latin typeface="+mn-lt"/>
              </a:rPr>
              <a:t>double </a:t>
            </a:r>
            <a:r>
              <a:rPr lang="en-US" sz="2300" b="1" dirty="0" err="1">
                <a:latin typeface="+mn-lt"/>
              </a:rPr>
              <a:t>atof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); </a:t>
            </a:r>
          </a:p>
          <a:p>
            <a:r>
              <a:rPr lang="en-US" sz="2300" b="1" dirty="0">
                <a:latin typeface="+mn-lt"/>
              </a:rPr>
              <a:t>double </a:t>
            </a:r>
            <a:r>
              <a:rPr lang="en-US" sz="2300" b="1" dirty="0" err="1">
                <a:latin typeface="+mn-lt"/>
              </a:rPr>
              <a:t>strtod</a:t>
            </a:r>
            <a:r>
              <a:rPr lang="en-US" sz="2300" b="1" dirty="0">
                <a:latin typeface="+mn-lt"/>
              </a:rPr>
              <a:t>(const char *</a:t>
            </a:r>
            <a:r>
              <a:rPr lang="en-US" sz="2300" b="1" dirty="0" err="1">
                <a:latin typeface="+mn-lt"/>
              </a:rPr>
              <a:t>nptr</a:t>
            </a:r>
            <a:r>
              <a:rPr lang="en-US" sz="2300" b="1" dirty="0">
                <a:latin typeface="+mn-lt"/>
              </a:rPr>
              <a:t>, char **</a:t>
            </a:r>
            <a:r>
              <a:rPr lang="en-US" sz="2300" b="1" dirty="0" err="1">
                <a:latin typeface="+mn-lt"/>
              </a:rPr>
              <a:t>endptr</a:t>
            </a:r>
            <a:r>
              <a:rPr lang="en-US" sz="2300" b="1" dirty="0">
                <a:latin typeface="+mn-lt"/>
              </a:rPr>
              <a:t>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1964" y="3661097"/>
            <a:ext cx="111414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Функція </a:t>
            </a:r>
            <a:r>
              <a:rPr lang="en-US" sz="2200" b="1" i="1" dirty="0" err="1">
                <a:latin typeface="+mn-lt"/>
              </a:rPr>
              <a:t>atoi</a:t>
            </a:r>
            <a:r>
              <a:rPr lang="en-US" sz="2200" b="1" i="1" dirty="0">
                <a:latin typeface="+mn-lt"/>
              </a:rPr>
              <a:t>() </a:t>
            </a:r>
            <a:r>
              <a:rPr lang="uk-UA" sz="2200" dirty="0">
                <a:latin typeface="+mn-lt"/>
              </a:rPr>
              <a:t>перетворює рядок на ціле число типу </a:t>
            </a:r>
            <a:r>
              <a:rPr lang="en-US" sz="2200" b="1" dirty="0" err="1">
                <a:latin typeface="+mn-lt"/>
              </a:rPr>
              <a:t>int</a:t>
            </a:r>
            <a:r>
              <a:rPr lang="en-US" sz="2200" dirty="0">
                <a:latin typeface="+mn-lt"/>
              </a:rPr>
              <a:t>,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функція </a:t>
            </a:r>
            <a:r>
              <a:rPr lang="en-US" sz="2200" b="1" i="1" dirty="0">
                <a:latin typeface="+mn-lt"/>
              </a:rPr>
              <a:t>atoll()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на ціле число типу </a:t>
            </a:r>
            <a:r>
              <a:rPr lang="en-US" sz="2200" b="1" dirty="0">
                <a:latin typeface="+mn-lt"/>
              </a:rPr>
              <a:t>long</a:t>
            </a:r>
            <a:r>
              <a:rPr lang="en-US" sz="2200" dirty="0">
                <a:latin typeface="+mn-lt"/>
              </a:rPr>
              <a:t>,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функція </a:t>
            </a:r>
            <a:r>
              <a:rPr lang="en-US" sz="2200" b="1" i="1" dirty="0" err="1">
                <a:latin typeface="+mn-lt"/>
              </a:rPr>
              <a:t>atof</a:t>
            </a:r>
            <a:r>
              <a:rPr lang="en-US" sz="2200" b="1" i="1" dirty="0">
                <a:latin typeface="+mn-lt"/>
              </a:rPr>
              <a:t>()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на дійсне число типу </a:t>
            </a:r>
            <a:r>
              <a:rPr lang="en-US" sz="2200" b="1" dirty="0">
                <a:latin typeface="+mn-lt"/>
              </a:rPr>
              <a:t>double</a:t>
            </a:r>
            <a:r>
              <a:rPr lang="en-US" sz="2200" dirty="0">
                <a:latin typeface="+mn-lt"/>
              </a:rPr>
              <a:t>.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Функції </a:t>
            </a:r>
            <a:r>
              <a:rPr lang="en-US" sz="2200" b="1" i="1" dirty="0" err="1">
                <a:latin typeface="+mn-lt"/>
              </a:rPr>
              <a:t>strtol</a:t>
            </a:r>
            <a:r>
              <a:rPr lang="en-US" sz="2200" b="1" i="1" dirty="0">
                <a:latin typeface="+mn-lt"/>
              </a:rPr>
              <a:t>() </a:t>
            </a:r>
            <a:r>
              <a:rPr lang="uk-UA" sz="2200" dirty="0">
                <a:latin typeface="+mn-lt"/>
              </a:rPr>
              <a:t>та </a:t>
            </a:r>
            <a:r>
              <a:rPr lang="en-US" sz="2200" b="1" i="1" dirty="0" err="1">
                <a:latin typeface="+mn-lt"/>
              </a:rPr>
              <a:t>strtod</a:t>
            </a:r>
            <a:r>
              <a:rPr lang="en-US" sz="2200" b="1" i="1" dirty="0" smtClean="0">
                <a:latin typeface="+mn-lt"/>
              </a:rPr>
              <a:t>()</a:t>
            </a:r>
            <a:r>
              <a:rPr lang="uk-UA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перетворюють рядок відповідно на ціле число типу </a:t>
            </a:r>
            <a:r>
              <a:rPr lang="en-US" sz="2200" b="1" dirty="0">
                <a:latin typeface="+mn-lt"/>
              </a:rPr>
              <a:t>long</a:t>
            </a:r>
            <a:r>
              <a:rPr lang="en-US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та дійсне число типу </a:t>
            </a:r>
            <a:r>
              <a:rPr lang="en-US" sz="2200" b="1" dirty="0">
                <a:latin typeface="+mn-lt"/>
              </a:rPr>
              <a:t>double</a:t>
            </a:r>
            <a:r>
              <a:rPr lang="en-US" sz="2200" dirty="0">
                <a:latin typeface="+mn-lt"/>
              </a:rPr>
              <a:t>.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Функції </a:t>
            </a:r>
            <a:r>
              <a:rPr lang="uk-UA" sz="2200" dirty="0">
                <a:latin typeface="+mn-lt"/>
              </a:rPr>
              <a:t>мають такі параметри: </a:t>
            </a:r>
            <a:r>
              <a:rPr lang="en-US" sz="2200" b="1" i="1" dirty="0" err="1">
                <a:latin typeface="+mn-lt"/>
              </a:rPr>
              <a:t>nptr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рядок, що перетворюється; </a:t>
            </a:r>
            <a:endParaRPr lang="uk-UA" sz="2200" dirty="0" smtClean="0">
              <a:latin typeface="+mn-lt"/>
            </a:endParaRPr>
          </a:p>
          <a:p>
            <a:r>
              <a:rPr lang="en-US" sz="2200" b="1" i="1" dirty="0" err="1" smtClean="0">
                <a:latin typeface="+mn-lt"/>
              </a:rPr>
              <a:t>endptr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покажчик на символ, на якому припиняється перетворення рядка на число; </a:t>
            </a:r>
            <a:endParaRPr lang="uk-UA" sz="2200" dirty="0" smtClean="0">
              <a:latin typeface="+mn-lt"/>
            </a:endParaRPr>
          </a:p>
          <a:p>
            <a:r>
              <a:rPr lang="en-US" sz="2200" b="1" i="1" dirty="0" smtClean="0">
                <a:latin typeface="+mn-lt"/>
              </a:rPr>
              <a:t>base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основа системи числення, в якій буде зображено число.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5682" y="1423191"/>
            <a:ext cx="27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n-lt"/>
              </a:rPr>
              <a:t>Функції визначені в заголовному файлі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+mn-lt"/>
              </a:rPr>
              <a:t>stdlib.h</a:t>
            </a:r>
            <a:endParaRPr lang="ru-RU" b="1" dirty="0">
              <a:solidFill>
                <a:srgbClr val="00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64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908050"/>
            <a:ext cx="12192000" cy="792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перетворення</a:t>
            </a:r>
            <a:r>
              <a:rPr lang="ru-RU" dirty="0">
                <a:solidFill>
                  <a:schemeClr val="tx1"/>
                </a:solidFill>
              </a:rPr>
              <a:t> чисел у рядки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з такими </a:t>
            </a:r>
            <a:r>
              <a:rPr lang="ru-RU" dirty="0" smtClean="0">
                <a:solidFill>
                  <a:schemeClr val="tx1"/>
                </a:solidFill>
              </a:rPr>
              <a:t>прототипами</a:t>
            </a:r>
            <a:r>
              <a:rPr lang="ru-RU" dirty="0">
                <a:solidFill>
                  <a:schemeClr val="tx1"/>
                </a:solidFill>
              </a:rPr>
              <a:t>: 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423592" y="1718797"/>
            <a:ext cx="5832648" cy="100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itoa</a:t>
            </a:r>
            <a:r>
              <a:rPr lang="en-US" sz="2300" b="1" dirty="0">
                <a:latin typeface="+mn-lt"/>
              </a:rPr>
              <a:t>(</a:t>
            </a:r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value, </a:t>
            </a:r>
            <a:r>
              <a:rPr lang="uk-UA" sz="2300" b="1" dirty="0" smtClean="0">
                <a:latin typeface="+mn-lt"/>
              </a:rPr>
              <a:t>  </a:t>
            </a:r>
            <a:r>
              <a:rPr lang="en-US" sz="2300" b="1" dirty="0" smtClean="0">
                <a:latin typeface="+mn-lt"/>
              </a:rPr>
              <a:t>char </a:t>
            </a:r>
            <a:r>
              <a:rPr lang="en-US" sz="2300" b="1" dirty="0">
                <a:latin typeface="+mn-lt"/>
              </a:rPr>
              <a:t>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, </a:t>
            </a:r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radix); </a:t>
            </a:r>
          </a:p>
          <a:p>
            <a:r>
              <a:rPr lang="en-US" sz="2300" b="1" dirty="0">
                <a:latin typeface="+mn-lt"/>
              </a:rPr>
              <a:t>char *</a:t>
            </a:r>
            <a:r>
              <a:rPr lang="en-US" sz="2300" b="1" dirty="0" err="1">
                <a:latin typeface="+mn-lt"/>
              </a:rPr>
              <a:t>ltoa</a:t>
            </a:r>
            <a:r>
              <a:rPr lang="en-US" sz="2300" b="1" dirty="0">
                <a:latin typeface="+mn-lt"/>
              </a:rPr>
              <a:t>(long value, char *</a:t>
            </a:r>
            <a:r>
              <a:rPr lang="en-US" sz="2300" b="1" dirty="0" err="1">
                <a:latin typeface="+mn-lt"/>
              </a:rPr>
              <a:t>str</a:t>
            </a:r>
            <a:r>
              <a:rPr lang="en-US" sz="2300" b="1" dirty="0">
                <a:latin typeface="+mn-lt"/>
              </a:rPr>
              <a:t>, </a:t>
            </a:r>
            <a:r>
              <a:rPr lang="en-US" sz="2300" b="1" dirty="0" err="1">
                <a:latin typeface="+mn-lt"/>
              </a:rPr>
              <a:t>int</a:t>
            </a:r>
            <a:r>
              <a:rPr lang="en-US" sz="2300" b="1" dirty="0">
                <a:latin typeface="+mn-lt"/>
              </a:rPr>
              <a:t> radix);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23592" y="3068960"/>
            <a:ext cx="8640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>
                <a:latin typeface="+mn-lt"/>
              </a:rPr>
              <a:t>Ф</a:t>
            </a:r>
            <a:r>
              <a:rPr lang="uk-UA" sz="2200" dirty="0" smtClean="0">
                <a:latin typeface="+mn-lt"/>
              </a:rPr>
              <a:t>ункція </a:t>
            </a:r>
            <a:r>
              <a:rPr lang="en-US" sz="2000" b="1" dirty="0" err="1" smtClean="0"/>
              <a:t>itoa</a:t>
            </a:r>
            <a:r>
              <a:rPr lang="uk-UA" sz="2000" b="1" dirty="0" smtClean="0"/>
              <a:t>() </a:t>
            </a:r>
            <a:r>
              <a:rPr lang="uk-UA" sz="2200" dirty="0" smtClean="0">
                <a:latin typeface="+mn-lt"/>
              </a:rPr>
              <a:t>повертає </a:t>
            </a:r>
            <a:r>
              <a:rPr lang="uk-UA" sz="2200" dirty="0">
                <a:latin typeface="+mn-lt"/>
              </a:rPr>
              <a:t>значення цілого числа типу </a:t>
            </a:r>
            <a:r>
              <a:rPr lang="en-US" sz="2200" b="1" dirty="0" err="1">
                <a:latin typeface="+mn-lt"/>
              </a:rPr>
              <a:t>int</a:t>
            </a:r>
            <a:r>
              <a:rPr lang="en-US" sz="2200" dirty="0">
                <a:latin typeface="+mn-lt"/>
              </a:rPr>
              <a:t>, </a:t>
            </a:r>
            <a:endParaRPr lang="uk-UA" sz="2200" dirty="0" smtClean="0">
              <a:latin typeface="+mn-lt"/>
            </a:endParaRPr>
          </a:p>
          <a:p>
            <a:r>
              <a:rPr lang="uk-UA" sz="2000" dirty="0"/>
              <a:t>Функція </a:t>
            </a:r>
            <a:r>
              <a:rPr lang="en-US" sz="2000" b="1" dirty="0" err="1" smtClean="0"/>
              <a:t>ltoa</a:t>
            </a:r>
            <a:r>
              <a:rPr lang="uk-UA" sz="2000" b="1" dirty="0" smtClean="0"/>
              <a:t> () </a:t>
            </a:r>
            <a:r>
              <a:rPr lang="uk-UA" sz="2200" dirty="0" smtClean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значення типу </a:t>
            </a:r>
            <a:r>
              <a:rPr lang="en-US" sz="2200" b="1" dirty="0">
                <a:latin typeface="+mn-lt"/>
              </a:rPr>
              <a:t>long</a:t>
            </a:r>
            <a:r>
              <a:rPr lang="en-US" sz="2200" dirty="0">
                <a:latin typeface="+mn-lt"/>
              </a:rPr>
              <a:t>.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Функції </a:t>
            </a:r>
            <a:r>
              <a:rPr lang="uk-UA" sz="2200" dirty="0">
                <a:latin typeface="+mn-lt"/>
              </a:rPr>
              <a:t>мають такі параметри: </a:t>
            </a:r>
            <a:endParaRPr lang="uk-UA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value </a:t>
            </a:r>
            <a:r>
              <a:rPr lang="en-US" sz="2200" dirty="0">
                <a:latin typeface="+mn-lt"/>
              </a:rPr>
              <a:t>— </a:t>
            </a:r>
            <a:r>
              <a:rPr lang="uk-UA" sz="2200" b="1" dirty="0">
                <a:latin typeface="+mn-lt"/>
              </a:rPr>
              <a:t>число</a:t>
            </a:r>
            <a:r>
              <a:rPr lang="uk-UA" sz="2200" dirty="0">
                <a:latin typeface="+mn-lt"/>
              </a:rPr>
              <a:t>, що перетворюється у рядок; </a:t>
            </a:r>
            <a:endParaRPr lang="uk-UA" sz="2200" dirty="0" smtClean="0">
              <a:latin typeface="+mn-lt"/>
            </a:endParaRPr>
          </a:p>
          <a:p>
            <a:r>
              <a:rPr lang="en-US" sz="2200" b="1" dirty="0" err="1" smtClean="0">
                <a:latin typeface="+mn-lt"/>
              </a:rPr>
              <a:t>str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покажчик на створений рядок; </a:t>
            </a:r>
            <a:endParaRPr lang="uk-UA" sz="2200" dirty="0" smtClean="0">
              <a:latin typeface="+mn-lt"/>
            </a:endParaRPr>
          </a:p>
          <a:p>
            <a:r>
              <a:rPr lang="en-US" sz="2200" b="1" dirty="0" smtClean="0">
                <a:latin typeface="+mn-lt"/>
              </a:rPr>
              <a:t>radix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— </a:t>
            </a:r>
            <a:r>
              <a:rPr lang="uk-UA" sz="2200" dirty="0">
                <a:latin typeface="+mn-lt"/>
              </a:rPr>
              <a:t>основа системи числення, в якій слід подати число.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smtClean="0">
                <a:solidFill>
                  <a:schemeClr val="bg1"/>
                </a:solidFill>
              </a:rPr>
              <a:t>Перетворення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5682" y="1423191"/>
            <a:ext cx="276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Функції визначені в заголовному файлі</a:t>
            </a:r>
          </a:p>
          <a:p>
            <a:r>
              <a:rPr lang="en-US" sz="2000" b="1" dirty="0" err="1" smtClean="0">
                <a:solidFill>
                  <a:srgbClr val="0033CC"/>
                </a:solidFill>
                <a:latin typeface="+mn-lt"/>
              </a:rPr>
              <a:t>stdlib.h</a:t>
            </a:r>
            <a:endParaRPr lang="ru-RU" sz="2000" b="1" dirty="0">
              <a:solidFill>
                <a:srgbClr val="00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1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575" y="764704"/>
            <a:ext cx="7344816" cy="55861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//ввести рядок,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витягнути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з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нього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цифрові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символи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та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перетворити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їх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у числа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17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stdio.h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17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#</a:t>
            </a:r>
            <a:r>
              <a:rPr lang="en-GB" sz="1700" dirty="0">
                <a:solidFill>
                  <a:srgbClr val="808080"/>
                </a:solidFill>
                <a:latin typeface="Calibri" panose="020F0502020204030204" pitchFamily="34" charset="0"/>
              </a:rPr>
              <a:t>include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GB" sz="1700" dirty="0">
                <a:solidFill>
                  <a:srgbClr val="008000"/>
                </a:solidFill>
                <a:latin typeface="Calibri" panose="020F0502020204030204" pitchFamily="34" charset="0"/>
              </a:rPr>
              <a:t>// for </a:t>
            </a:r>
            <a:r>
              <a:rPr lang="en-GB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strcpy_s</a:t>
            </a:r>
            <a:r>
              <a:rPr lang="en-GB" sz="1700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GB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strtok_s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[100]; </a:t>
            </a:r>
            <a:r>
              <a:rPr lang="uk-UA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GB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вхідний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рядок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err="1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strnum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[100]; 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рядок з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цифрових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символів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sum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сума цифр рядка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вилучити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цифрові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символи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з рядка та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знайти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їх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суму</a:t>
            </a:r>
          </a:p>
          <a:p>
            <a:r>
              <a:rPr lang="en-GB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extractnum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uk-UA" sz="17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uk-UA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</a:t>
            </a:r>
            <a:r>
              <a:rPr lang="en-GB" sz="17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k = 0;</a:t>
            </a:r>
          </a:p>
          <a:p>
            <a:r>
              <a:rPr lang="uk-UA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en-GB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GB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strlen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++) </a:t>
            </a:r>
            <a:r>
              <a:rPr lang="en-GB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не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кінець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рядка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{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isdigit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])) </a:t>
            </a:r>
            <a:r>
              <a:rPr lang="en-GB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визначити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цифру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{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sz="17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strnum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[k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ru-RU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[i]; 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занест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цифру в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новий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рядок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sz="17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sum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+= </a:t>
            </a:r>
            <a:r>
              <a:rPr lang="ru-RU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atoi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strnum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перетворити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на число та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додати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до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суми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0" y="116632"/>
            <a:ext cx="12192000" cy="5757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Перетворення 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рядків в числа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56040" y="1196752"/>
            <a:ext cx="5519936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"extract numeric </a:t>
            </a:r>
            <a:r>
              <a:rPr lang="en-US" dirty="0" err="1">
                <a:solidFill>
                  <a:srgbClr val="A31515"/>
                </a:solidFill>
                <a:latin typeface="Calibri" panose="020F0502020204030204" pitchFamily="34" charset="0"/>
              </a:rPr>
              <a:t>charactersand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 from string </a:t>
            </a:r>
            <a:r>
              <a:rPr lang="en-US" dirty="0" smtClean="0">
                <a:solidFill>
                  <a:srgbClr val="A31515"/>
                </a:solidFill>
                <a:latin typeface="Calibri" panose="020F0502020204030204" pitchFamily="34" charset="0"/>
              </a:rPr>
              <a:t>and</a:t>
            </a:r>
            <a:endParaRPr lang="uk-UA" dirty="0" smtClean="0">
              <a:solidFill>
                <a:srgbClr val="A31515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A31515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alibri" panose="020F0502020204030204" pitchFamily="34" charset="0"/>
              </a:rPr>
              <a:t>       </a:t>
            </a:r>
            <a:r>
              <a:rPr lang="en-US" dirty="0" smtClean="0">
                <a:solidFill>
                  <a:srgbClr val="A31515"/>
                </a:solidFill>
                <a:latin typeface="Calibri" panose="020F0502020204030204" pitchFamily="34" charset="0"/>
              </a:rPr>
              <a:t>convert them to numbers"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"enter string with numeric characters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gets_s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(str,100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extractnum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sum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5457825"/>
            <a:ext cx="6438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263352" y="1930050"/>
            <a:ext cx="4320480" cy="3854196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16000" sy="116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uk-UA" sz="2200" dirty="0">
                <a:solidFill>
                  <a:schemeClr val="tx1"/>
                </a:solidFill>
              </a:rPr>
              <a:t>Будь-який текстовий редактор може виконати в тексті заміну всіх входжень одного рядка іншим.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Поставимо </a:t>
            </a:r>
            <a:r>
              <a:rPr lang="uk-UA" sz="2200" dirty="0">
                <a:solidFill>
                  <a:schemeClr val="tx1"/>
                </a:solidFill>
              </a:rPr>
              <a:t>задачу замінити всі слова "</a:t>
            </a:r>
            <a:r>
              <a:rPr lang="en-US" sz="2200" dirty="0">
                <a:solidFill>
                  <a:srgbClr val="0033CC"/>
                </a:solidFill>
              </a:rPr>
              <a:t>child</a:t>
            </a:r>
            <a:r>
              <a:rPr lang="en-US" sz="2200" dirty="0">
                <a:solidFill>
                  <a:schemeClr val="tx1"/>
                </a:solidFill>
              </a:rPr>
              <a:t>' </a:t>
            </a:r>
            <a:r>
              <a:rPr lang="uk-UA" sz="2200" dirty="0">
                <a:solidFill>
                  <a:schemeClr val="tx1"/>
                </a:solidFill>
              </a:rPr>
              <a:t>у введеному користувачем рядку словом "</a:t>
            </a:r>
            <a:r>
              <a:rPr lang="en-US" sz="2200" dirty="0">
                <a:solidFill>
                  <a:srgbClr val="0033CC"/>
                </a:solidFill>
              </a:rPr>
              <a:t>children</a:t>
            </a:r>
            <a:r>
              <a:rPr lang="en-US" sz="2200" dirty="0">
                <a:solidFill>
                  <a:schemeClr val="tx1"/>
                </a:solidFill>
              </a:rPr>
              <a:t>", </a:t>
            </a:r>
            <a:r>
              <a:rPr lang="uk-UA" sz="2200" dirty="0">
                <a:solidFill>
                  <a:schemeClr val="tx1"/>
                </a:solidFill>
              </a:rPr>
              <a:t>розуміючи під словом деяку послідовність символів, не обов’язково оточену </a:t>
            </a:r>
            <a:r>
              <a:rPr lang="uk-UA" sz="2200" dirty="0" smtClean="0">
                <a:solidFill>
                  <a:schemeClr val="tx1"/>
                </a:solidFill>
              </a:rPr>
              <a:t>пробілами.</a:t>
            </a:r>
            <a:endParaRPr lang="uk-UA" sz="22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18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24914"/>
            <a:ext cx="1800200" cy="77262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0" y="116632"/>
            <a:ext cx="12192000" cy="5757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Заміна слів в рядку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799856" y="1069745"/>
            <a:ext cx="739214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0033CC"/>
                </a:solidFill>
              </a:rPr>
              <a:t>Алгоритм </a:t>
            </a:r>
            <a:r>
              <a:rPr lang="ru-RU" b="1" dirty="0" err="1">
                <a:solidFill>
                  <a:srgbClr val="0033CC"/>
                </a:solidFill>
              </a:rPr>
              <a:t>заміни</a:t>
            </a:r>
            <a:r>
              <a:rPr lang="ru-RU" b="1" dirty="0">
                <a:solidFill>
                  <a:srgbClr val="0033CC"/>
                </a:solidFill>
              </a:rPr>
              <a:t> в рядку кожного слова "</a:t>
            </a:r>
            <a:r>
              <a:rPr lang="ru-RU" b="1" dirty="0" err="1">
                <a:solidFill>
                  <a:srgbClr val="0033CC"/>
                </a:solidFill>
              </a:rPr>
              <a:t>child</a:t>
            </a:r>
            <a:r>
              <a:rPr lang="ru-RU" b="1" dirty="0">
                <a:solidFill>
                  <a:srgbClr val="0033CC"/>
                </a:solidFill>
              </a:rPr>
              <a:t>" словом "</a:t>
            </a:r>
            <a:r>
              <a:rPr lang="ru-RU" b="1" dirty="0" err="1">
                <a:solidFill>
                  <a:srgbClr val="0033CC"/>
                </a:solidFill>
              </a:rPr>
              <a:t>children</a:t>
            </a:r>
            <a:r>
              <a:rPr lang="ru-RU" b="1" dirty="0">
                <a:solidFill>
                  <a:srgbClr val="0033CC"/>
                </a:solidFill>
              </a:rPr>
              <a:t>"</a:t>
            </a:r>
          </a:p>
          <a:p>
            <a:pPr>
              <a:spcBef>
                <a:spcPts val="600"/>
              </a:spcBef>
              <a:tabLst>
                <a:tab pos="358775" algn="l"/>
              </a:tabLst>
            </a:pPr>
            <a:r>
              <a:rPr lang="ru-RU" dirty="0"/>
              <a:t>1.	Ввести рядок.</a:t>
            </a:r>
          </a:p>
          <a:p>
            <a:pPr>
              <a:spcBef>
                <a:spcPts val="600"/>
              </a:spcBef>
              <a:tabLst>
                <a:tab pos="358775" algn="l"/>
              </a:tabLst>
            </a:pPr>
            <a:r>
              <a:rPr lang="ru-RU" dirty="0"/>
              <a:t>2.	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рядок</a:t>
            </a:r>
          </a:p>
          <a:p>
            <a:pPr>
              <a:spcBef>
                <a:spcPts val="600"/>
              </a:spcBef>
              <a:tabLst>
                <a:tab pos="358775" algn="l"/>
              </a:tabLst>
            </a:pPr>
            <a:r>
              <a:rPr lang="ru-RU" dirty="0"/>
              <a:t>3.	</a:t>
            </a:r>
            <a:r>
              <a:rPr lang="ru-RU" dirty="0" err="1"/>
              <a:t>Поки</a:t>
            </a:r>
            <a:r>
              <a:rPr lang="ru-RU" dirty="0"/>
              <a:t> у </a:t>
            </a:r>
            <a:r>
              <a:rPr lang="ru-RU" dirty="0" err="1"/>
              <a:t>вхідному</a:t>
            </a:r>
            <a:r>
              <a:rPr lang="ru-RU" dirty="0"/>
              <a:t> рядку </a:t>
            </a:r>
            <a:r>
              <a:rPr lang="ru-RU" dirty="0" err="1"/>
              <a:t>міститься</a:t>
            </a:r>
            <a:r>
              <a:rPr lang="ru-RU" dirty="0"/>
              <a:t> </a:t>
            </a:r>
            <a:r>
              <a:rPr lang="ru-RU" dirty="0" err="1"/>
              <a:t>підрядок</a:t>
            </a:r>
            <a:r>
              <a:rPr lang="ru-RU" dirty="0"/>
              <a:t> "</a:t>
            </a:r>
            <a:r>
              <a:rPr lang="ru-RU" dirty="0" err="1"/>
              <a:t>child</a:t>
            </a:r>
            <a:r>
              <a:rPr lang="ru-RU" dirty="0"/>
              <a:t>", </a:t>
            </a:r>
            <a:r>
              <a:rPr lang="ru-RU" dirty="0" err="1"/>
              <a:t>повторювати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зазначені</a:t>
            </a:r>
            <a:r>
              <a:rPr lang="ru-RU" dirty="0"/>
              <a:t> у пунктах 3.1–3.4.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3.1.	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позицію</a:t>
            </a:r>
            <a:r>
              <a:rPr lang="ru-RU" dirty="0"/>
              <a:t> поточного слова "</a:t>
            </a:r>
            <a:r>
              <a:rPr lang="ru-RU" dirty="0" err="1"/>
              <a:t>child</a:t>
            </a:r>
            <a:r>
              <a:rPr lang="ru-RU" dirty="0"/>
              <a:t>".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3.2.	</a:t>
            </a:r>
            <a:r>
              <a:rPr lang="ru-RU" dirty="0" err="1"/>
              <a:t>Вставити</a:t>
            </a:r>
            <a:r>
              <a:rPr lang="ru-RU" dirty="0"/>
              <a:t> </a:t>
            </a:r>
            <a:r>
              <a:rPr lang="ru-RU" dirty="0" err="1"/>
              <a:t>підрядок</a:t>
            </a:r>
            <a:r>
              <a:rPr lang="ru-RU" dirty="0"/>
              <a:t> "</a:t>
            </a:r>
            <a:r>
              <a:rPr lang="ru-RU" dirty="0" err="1"/>
              <a:t>ren</a:t>
            </a:r>
            <a:r>
              <a:rPr lang="ru-RU" dirty="0"/>
              <a:t>" у </a:t>
            </a:r>
            <a:r>
              <a:rPr lang="ru-RU" dirty="0" err="1"/>
              <a:t>вхідний</a:t>
            </a:r>
            <a:r>
              <a:rPr lang="ru-RU" dirty="0"/>
              <a:t> рядок на </a:t>
            </a:r>
            <a:r>
              <a:rPr lang="ru-RU" dirty="0" err="1"/>
              <a:t>визначену</a:t>
            </a:r>
            <a:r>
              <a:rPr lang="ru-RU" dirty="0"/>
              <a:t> </a:t>
            </a:r>
            <a:r>
              <a:rPr lang="ru-RU" dirty="0" err="1"/>
              <a:t>позицію</a:t>
            </a:r>
            <a:r>
              <a:rPr lang="ru-RU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3.3.	</a:t>
            </a:r>
            <a:r>
              <a:rPr lang="ru-RU" dirty="0" err="1"/>
              <a:t>Приєднати</a:t>
            </a:r>
            <a:r>
              <a:rPr lang="ru-RU" dirty="0"/>
              <a:t> до нового рядка </a:t>
            </a:r>
            <a:r>
              <a:rPr lang="ru-RU" dirty="0" err="1"/>
              <a:t>копію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рядка,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ru-RU" dirty="0" err="1"/>
              <a:t>першого</a:t>
            </a:r>
            <a:r>
              <a:rPr lang="ru-RU" dirty="0"/>
              <a:t> символу до слова "</a:t>
            </a:r>
            <a:r>
              <a:rPr lang="ru-RU" dirty="0" err="1"/>
              <a:t>children</a:t>
            </a:r>
            <a:r>
              <a:rPr lang="ru-RU" dirty="0"/>
              <a:t>" </a:t>
            </a:r>
            <a:r>
              <a:rPr lang="ru-RU" dirty="0" err="1"/>
              <a:t>включно</a:t>
            </a:r>
            <a:r>
              <a:rPr lang="ru-RU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3.4.	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рядка </a:t>
            </a:r>
            <a:r>
              <a:rPr lang="ru-RU" dirty="0" err="1"/>
              <a:t>скопійований</a:t>
            </a:r>
            <a:r>
              <a:rPr lang="ru-RU" dirty="0"/>
              <a:t> </a:t>
            </a:r>
            <a:r>
              <a:rPr lang="ru-RU" dirty="0" err="1"/>
              <a:t>підрядок</a:t>
            </a:r>
            <a:endParaRPr lang="ru-RU" dirty="0"/>
          </a:p>
          <a:p>
            <a:pPr>
              <a:spcBef>
                <a:spcPts val="600"/>
              </a:spcBef>
              <a:tabLst>
                <a:tab pos="358775" algn="l"/>
              </a:tabLst>
            </a:pPr>
            <a:r>
              <a:rPr lang="ru-RU" dirty="0"/>
              <a:t>4.	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циклу </a:t>
            </a:r>
            <a:r>
              <a:rPr lang="ru-RU" dirty="0" err="1"/>
              <a:t>приєднати</a:t>
            </a:r>
            <a:r>
              <a:rPr lang="ru-RU" dirty="0"/>
              <a:t> до нового рядка </a:t>
            </a:r>
            <a:r>
              <a:rPr lang="ru-RU" dirty="0" err="1"/>
              <a:t>символи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рядка,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залишилися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видалення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764704"/>
            <a:ext cx="5688632" cy="56323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+mn-lt"/>
              </a:rPr>
              <a:t>//ex62.cpp.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заміна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слів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"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child"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у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тексті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 "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children"   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string.h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stdlib.h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&gt;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 for _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countof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s[100];           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початковий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рядок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 i, j, k, n;         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позиція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в рядку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char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[100],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scat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[100];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проміжний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рядок і рядок результату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err="1">
                <a:solidFill>
                  <a:srgbClr val="0000FF"/>
                </a:solidFill>
                <a:latin typeface="+mn-lt"/>
              </a:rPr>
              <a:t>char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* p;      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лексему “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suffix[4] =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+mn-lt"/>
              </a:rPr>
              <a:t>ren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;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підрядок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що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вставляється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inputCopy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введеня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копіювання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рядка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insertsuffix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вставка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суфіксу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ren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addren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();         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перетворення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 child  у children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copycat();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копіювання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конкатенація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                                   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перетвореного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підрядка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deletecopy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видалити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з рядка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s 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скопійований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                                        //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підрядок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68000" y="793638"/>
            <a:ext cx="6096000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+mn-lt"/>
              </a:rPr>
              <a:t>//===========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головна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програма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===================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"To replace 'child' with 'children'"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inputCopy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insertsuffix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+mn-lt"/>
              </a:rPr>
              <a:t>//========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введення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копіювання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рядка================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inputCopy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puts(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"input string"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gets_s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(s, 50);      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//увести рядок для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замінення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порожні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рядки, до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		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яких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додаватимуться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(scat), 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підрядки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зі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>
                <a:solidFill>
                  <a:srgbClr val="008000"/>
                </a:solidFill>
                <a:latin typeface="+mn-lt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		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вставленими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символами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+mn-lt"/>
              </a:rPr>
              <a:t>}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0" y="116632"/>
            <a:ext cx="12192000" cy="5757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Заміна слів в рядку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2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129838" y="6400800"/>
            <a:ext cx="538162" cy="457200"/>
          </a:xfrm>
        </p:spPr>
        <p:txBody>
          <a:bodyPr/>
          <a:lstStyle/>
          <a:p>
            <a:fld id="{49CF7378-A773-4CED-9760-F5AC915C805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12776"/>
            <a:ext cx="2610702" cy="3609859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4871864" y="188640"/>
            <a:ext cx="2052638" cy="3929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uk-UA" sz="2700" b="1" kern="1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ru-RU" sz="2700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4704"/>
            <a:ext cx="6480720" cy="56323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//==========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перетворення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у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children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=======</a:t>
            </a:r>
            <a:endParaRPr lang="uk-UA" dirty="0" smtClean="0">
              <a:solidFill>
                <a:srgbClr val="008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addren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p =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strstr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(s, </a:t>
            </a:r>
            <a:r>
              <a:rPr lang="ru-RU" dirty="0">
                <a:solidFill>
                  <a:srgbClr val="A31515"/>
                </a:solidFill>
                <a:latin typeface="+mn-lt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A31515"/>
                </a:solidFill>
                <a:latin typeface="+mn-lt"/>
              </a:rPr>
              <a:t>"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визначити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лексему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n = p - s + 5;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індекс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кінця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поточного слова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вставити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ren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у рядок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після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слова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for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(k = 0; k &lt;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strlen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(suffix); k++)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{</a:t>
            </a:r>
          </a:p>
          <a:p>
            <a:r>
              <a:rPr lang="nn-NO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latin typeface="+mn-lt"/>
              </a:rPr>
              <a:t> (i = strlen(s); i &gt;= n + k; i--)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        s[i + 1] = s[i];          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зсув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підрядка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вправо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s[n + k] = suffix[k];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вставляння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"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ren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" 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//=======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видалити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з рядка s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скопійований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підрядок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deletecopy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nn-NO" dirty="0">
                <a:solidFill>
                  <a:srgbClr val="0000FF"/>
                </a:solidFill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latin typeface="+mn-lt"/>
              </a:rPr>
              <a:t> (k = 0; k &lt; n; k++)</a:t>
            </a:r>
          </a:p>
          <a:p>
            <a:r>
              <a:rPr lang="nn-NO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latin typeface="+mn-lt"/>
              </a:rPr>
              <a:t> (i = 0; i &lt; strlen(s); ++i)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    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] = s[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+ 1];    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зсув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підрядка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вліво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+mn-lt"/>
              </a:rPr>
              <a:t>}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98345" y="782063"/>
            <a:ext cx="5693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копіювання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конкатенація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перетвореного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підрядка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copycat()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n = p - s + 8;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довжина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підрядка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до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кінця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слова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//"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children" 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strncpy_s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), s, n);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копіювати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		//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підрядок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від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		//початку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до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кінця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                                          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слова "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children" 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[n] = </a:t>
            </a:r>
            <a:r>
              <a:rPr lang="ru-RU" dirty="0">
                <a:solidFill>
                  <a:srgbClr val="A31515"/>
                </a:solidFill>
                <a:latin typeface="+mn-lt"/>
              </a:rPr>
              <a:t>'\0'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;      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установити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кінець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рядка, 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що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//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скопіювали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strcat_s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(scat),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snew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 </a:t>
            </a:r>
            <a:r>
              <a:rPr lang="en-GB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до нового 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рядка</a:t>
            </a: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		//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додати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частину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                               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		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//рядка s,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від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 smtClean="0">
                <a:solidFill>
                  <a:srgbClr val="008000"/>
                </a:solidFill>
                <a:latin typeface="+mn-lt"/>
              </a:rPr>
              <a:t>його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		              //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початку до слова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children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0" y="116632"/>
            <a:ext cx="12192000" cy="5757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Заміна слів в рядку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28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1584" y="836712"/>
            <a:ext cx="828092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+mn-lt"/>
              </a:rPr>
              <a:t>//======== вставка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суфіксу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+mn-lt"/>
              </a:rPr>
              <a:t>ren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====================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insertsuffix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+mn-lt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+mn-lt"/>
              </a:rPr>
              <a:t>strstr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(s, </a:t>
            </a:r>
            <a:r>
              <a:rPr lang="ru-RU" dirty="0">
                <a:solidFill>
                  <a:srgbClr val="A31515"/>
                </a:solidFill>
                <a:latin typeface="+mn-lt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A31515"/>
                </a:solidFill>
                <a:latin typeface="+mn-lt"/>
              </a:rPr>
              <a:t>"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) != 0) 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//доки в рядку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трапляються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символи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"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child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"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addren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copycat();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deletecopy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+mn-lt"/>
              </a:rPr>
              <a:t>strcat_s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(scat, </a:t>
            </a:r>
            <a:r>
              <a:rPr lang="en-GB" dirty="0">
                <a:solidFill>
                  <a:srgbClr val="6F008A"/>
                </a:solidFill>
                <a:latin typeface="+mn-lt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+mn-lt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(scat), s);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приєднати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рядок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після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останнього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"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child" 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puts(</a:t>
            </a:r>
            <a:r>
              <a:rPr lang="en-GB" dirty="0">
                <a:solidFill>
                  <a:srgbClr val="A31515"/>
                </a:solidFill>
                <a:latin typeface="+mn-lt"/>
              </a:rPr>
              <a:t>"output string"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+mn-lt"/>
              </a:rPr>
              <a:t>    puts(scat);                                   </a:t>
            </a:r>
            <a:r>
              <a:rPr lang="en-GB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рядок  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r>
              <a:rPr lang="ru-RU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653136"/>
            <a:ext cx="5647930" cy="180345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 bwMode="auto">
          <a:xfrm>
            <a:off x="0" y="116632"/>
            <a:ext cx="12192000" cy="5757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uk-UA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Заміна слів в рядку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07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+mn-lt"/>
              </a:rPr>
              <a:t>Масиви покажчиків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765175"/>
            <a:ext cx="12072664" cy="31686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Масив покажчиків міститиме </a:t>
            </a:r>
            <a:r>
              <a:rPr lang="uk-UA" dirty="0">
                <a:solidFill>
                  <a:schemeClr val="tx1"/>
                </a:solidFill>
              </a:rPr>
              <a:t>адреси елементів одного типу</a:t>
            </a:r>
            <a:r>
              <a:rPr lang="uk-UA" b="1" i="1" dirty="0">
                <a:solidFill>
                  <a:schemeClr val="tx1"/>
                </a:solidFill>
              </a:rPr>
              <a:t>. </a:t>
            </a:r>
            <a:endParaRPr lang="uk-UA" b="1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uk-UA" b="1" dirty="0" smtClean="0">
                <a:solidFill>
                  <a:schemeClr val="tx1"/>
                </a:solidFill>
              </a:rPr>
              <a:t>Синтаксис </a:t>
            </a:r>
            <a:r>
              <a:rPr lang="uk-UA" b="1" dirty="0">
                <a:solidFill>
                  <a:schemeClr val="tx1"/>
                </a:solidFill>
              </a:rPr>
              <a:t>оголошення </a:t>
            </a:r>
            <a:r>
              <a:rPr lang="uk-UA" b="1" dirty="0" smtClean="0">
                <a:solidFill>
                  <a:schemeClr val="tx1"/>
                </a:solidFill>
              </a:rPr>
              <a:t>масиву </a:t>
            </a:r>
            <a:r>
              <a:rPr lang="uk-UA" b="1" dirty="0">
                <a:solidFill>
                  <a:schemeClr val="tx1"/>
                </a:solidFill>
              </a:rPr>
              <a:t>покажчиків такий</a:t>
            </a:r>
            <a:r>
              <a:rPr lang="uk-UA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Тут </a:t>
            </a:r>
            <a:r>
              <a:rPr lang="uk-UA" dirty="0">
                <a:solidFill>
                  <a:schemeClr val="tx1"/>
                </a:solidFill>
              </a:rPr>
              <a:t>&lt;тип&gt; — ідентифікатор простого чи структурованого типу даних;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&lt;</a:t>
            </a:r>
            <a:r>
              <a:rPr lang="uk-UA" dirty="0" smtClean="0">
                <a:solidFill>
                  <a:schemeClr val="tx1"/>
                </a:solidFill>
              </a:rPr>
              <a:t>ідентифікатор </a:t>
            </a:r>
            <a:r>
              <a:rPr lang="uk-UA" dirty="0">
                <a:solidFill>
                  <a:schemeClr val="tx1"/>
                </a:solidFill>
              </a:rPr>
              <a:t>покажчика&gt; — рядок символів, що починається з літери;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&lt;</a:t>
            </a:r>
            <a:r>
              <a:rPr lang="uk-UA" dirty="0">
                <a:solidFill>
                  <a:schemeClr val="tx1"/>
                </a:solidFill>
              </a:rPr>
              <a:t>кількість </a:t>
            </a:r>
            <a:r>
              <a:rPr lang="uk-UA" dirty="0" smtClean="0">
                <a:solidFill>
                  <a:schemeClr val="tx1"/>
                </a:solidFill>
              </a:rPr>
              <a:t>елементів</a:t>
            </a:r>
            <a:r>
              <a:rPr lang="uk-UA" dirty="0">
                <a:solidFill>
                  <a:schemeClr val="tx1"/>
                </a:solidFill>
              </a:rPr>
              <a:t>&gt; — цілочислова константа.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1775520" y="1772817"/>
            <a:ext cx="84249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2300" b="1" dirty="0">
                <a:latin typeface="+mn-lt"/>
              </a:rPr>
              <a:t>&lt;тип&gt;* &lt;</a:t>
            </a:r>
            <a:r>
              <a:rPr lang="ru-RU" sz="2300" b="1" dirty="0" err="1">
                <a:latin typeface="+mn-lt"/>
              </a:rPr>
              <a:t>ідентифікатор</a:t>
            </a:r>
            <a:r>
              <a:rPr lang="ru-RU" sz="2300" b="1" dirty="0">
                <a:latin typeface="+mn-lt"/>
              </a:rPr>
              <a:t> </a:t>
            </a:r>
            <a:r>
              <a:rPr lang="ru-RU" sz="2300" b="1" dirty="0" err="1">
                <a:latin typeface="+mn-lt"/>
              </a:rPr>
              <a:t>покажчика</a:t>
            </a:r>
            <a:r>
              <a:rPr lang="ru-RU" sz="2300" b="1" dirty="0">
                <a:latin typeface="+mn-lt"/>
              </a:rPr>
              <a:t>&gt;[&lt;</a:t>
            </a:r>
            <a:r>
              <a:rPr lang="ru-RU" sz="2300" b="1" dirty="0" err="1">
                <a:latin typeface="+mn-lt"/>
              </a:rPr>
              <a:t>кількість</a:t>
            </a:r>
            <a:r>
              <a:rPr lang="ru-RU" sz="2300" b="1" dirty="0">
                <a:latin typeface="+mn-lt"/>
              </a:rPr>
              <a:t> </a:t>
            </a:r>
            <a:r>
              <a:rPr lang="ru-RU" sz="2300" b="1" dirty="0" err="1">
                <a:latin typeface="+mn-lt"/>
              </a:rPr>
              <a:t>елементів</a:t>
            </a:r>
            <a:r>
              <a:rPr lang="ru-RU" sz="2300" b="1" dirty="0">
                <a:latin typeface="+mn-lt"/>
              </a:rPr>
              <a:t>&gt;];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315580" y="4149081"/>
            <a:ext cx="7971420" cy="2215009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03000" sy="103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00" dirty="0" err="1">
                <a:solidFill>
                  <a:srgbClr val="0033CC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* </a:t>
            </a:r>
            <a:r>
              <a:rPr lang="en-US" sz="2200" dirty="0" err="1">
                <a:solidFill>
                  <a:schemeClr val="tx1"/>
                </a:solidFill>
              </a:rPr>
              <a:t>masptr</a:t>
            </a:r>
            <a:r>
              <a:rPr lang="en-US" sz="2200" dirty="0">
                <a:solidFill>
                  <a:schemeClr val="tx1"/>
                </a:solidFill>
              </a:rPr>
              <a:t>[5];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масив із 5 покажчиків на тип </a:t>
            </a:r>
            <a:r>
              <a:rPr lang="en-US" sz="2200" dirty="0" err="1">
                <a:solidFill>
                  <a:srgbClr val="006600"/>
                </a:solidFill>
              </a:rPr>
              <a:t>int</a:t>
            </a:r>
            <a:r>
              <a:rPr lang="en-US" sz="2200" dirty="0">
                <a:solidFill>
                  <a:srgbClr val="006600"/>
                </a:solidFill>
              </a:rPr>
              <a:t> </a:t>
            </a:r>
          </a:p>
          <a:p>
            <a:r>
              <a:rPr lang="en-US" sz="2200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* </a:t>
            </a:r>
            <a:r>
              <a:rPr lang="en-US" sz="2200" dirty="0" err="1">
                <a:solidFill>
                  <a:schemeClr val="tx1"/>
                </a:solidFill>
              </a:rPr>
              <a:t>ptrstr</a:t>
            </a:r>
            <a:r>
              <a:rPr lang="en-US" sz="2200" dirty="0">
                <a:solidFill>
                  <a:schemeClr val="tx1"/>
                </a:solidFill>
              </a:rPr>
              <a:t>[4];  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масив із 4 покажчиків на рядки  </a:t>
            </a:r>
          </a:p>
          <a:p>
            <a:r>
              <a:rPr lang="en-US" sz="2200" dirty="0" err="1">
                <a:solidFill>
                  <a:srgbClr val="0033CC"/>
                </a:solidFill>
              </a:rPr>
              <a:t>typedef</a:t>
            </a:r>
            <a:r>
              <a:rPr lang="en-US" sz="2200" dirty="0">
                <a:solidFill>
                  <a:srgbClr val="0033CC"/>
                </a:solidFill>
              </a:rPr>
              <a:t> short</a:t>
            </a:r>
            <a:r>
              <a:rPr lang="en-US" sz="2200" dirty="0">
                <a:solidFill>
                  <a:schemeClr val="tx1"/>
                </a:solidFill>
              </a:rPr>
              <a:t>* </a:t>
            </a:r>
            <a:r>
              <a:rPr lang="en-US" sz="2200" dirty="0" err="1">
                <a:solidFill>
                  <a:schemeClr val="tx1"/>
                </a:solidFill>
              </a:rPr>
              <a:t>masive</a:t>
            </a:r>
            <a:r>
              <a:rPr lang="en-US" sz="2200" dirty="0">
                <a:solidFill>
                  <a:schemeClr val="tx1"/>
                </a:solidFill>
              </a:rPr>
              <a:t>[10];    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перейменування типу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masive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arptr</a:t>
            </a:r>
            <a:r>
              <a:rPr lang="en-US" sz="2200" dirty="0">
                <a:solidFill>
                  <a:schemeClr val="tx1"/>
                </a:solidFill>
              </a:rPr>
              <a:t>;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масив із 10 покажчиків на тип </a:t>
            </a:r>
            <a:r>
              <a:rPr lang="en-US" sz="2200" dirty="0">
                <a:solidFill>
                  <a:srgbClr val="006600"/>
                </a:solidFill>
              </a:rPr>
              <a:t>short</a:t>
            </a:r>
            <a:endParaRPr lang="uk-UA" sz="2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908049"/>
            <a:ext cx="12072664" cy="263087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uk-UA" b="1" dirty="0" smtClean="0">
                <a:solidFill>
                  <a:srgbClr val="FF0000"/>
                </a:solidFill>
              </a:rPr>
              <a:t>Застосування  покажчиків можливе </a:t>
            </a:r>
            <a:r>
              <a:rPr lang="uk-UA" b="1" dirty="0">
                <a:solidFill>
                  <a:srgbClr val="FF0000"/>
                </a:solidFill>
              </a:rPr>
              <a:t>лише після попередньої ініціалізації. </a:t>
            </a:r>
            <a:endParaRPr lang="uk-UA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Найчастіше </a:t>
            </a:r>
            <a:r>
              <a:rPr lang="uk-UA" dirty="0">
                <a:solidFill>
                  <a:schemeClr val="tx1"/>
                </a:solidFill>
              </a:rPr>
              <a:t>масиви покажчиків використовують як масиви рядків.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Рядок </a:t>
            </a:r>
            <a:r>
              <a:rPr lang="uk-UA" dirty="0">
                <a:solidFill>
                  <a:schemeClr val="tx1"/>
                </a:solidFill>
              </a:rPr>
              <a:t>визначається покажчиком на перший символ, то масиви </a:t>
            </a:r>
            <a:r>
              <a:rPr lang="uk-UA" dirty="0" smtClean="0">
                <a:solidFill>
                  <a:schemeClr val="tx1"/>
                </a:solidFill>
              </a:rPr>
              <a:t>рядків </a:t>
            </a:r>
            <a:r>
              <a:rPr lang="uk-UA" dirty="0">
                <a:solidFill>
                  <a:schemeClr val="tx1"/>
                </a:solidFill>
              </a:rPr>
              <a:t>насправді є масивами покажчиків на початки рядків. 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>
                <a:solidFill>
                  <a:schemeClr val="tx1"/>
                </a:solidFill>
              </a:rPr>
              <a:t>Хоча </a:t>
            </a:r>
            <a:r>
              <a:rPr lang="uk-UA" dirty="0">
                <a:solidFill>
                  <a:schemeClr val="tx1"/>
                </a:solidFill>
              </a:rPr>
              <a:t>масив </a:t>
            </a:r>
            <a:r>
              <a:rPr lang="uk-UA" dirty="0" smtClean="0">
                <a:solidFill>
                  <a:schemeClr val="tx1"/>
                </a:solidFill>
              </a:rPr>
              <a:t>покажчиків </a:t>
            </a:r>
            <a:r>
              <a:rPr lang="uk-UA" dirty="0">
                <a:solidFill>
                  <a:schemeClr val="tx1"/>
                </a:solidFill>
              </a:rPr>
              <a:t>має фіксований розмір, він може зберігати рядки змінної </a:t>
            </a:r>
            <a:r>
              <a:rPr lang="uk-UA" dirty="0" smtClean="0">
                <a:solidFill>
                  <a:schemeClr val="tx1"/>
                </a:solidFill>
              </a:rPr>
              <a:t>довжини</a:t>
            </a:r>
            <a:r>
              <a:rPr lang="uk-UA" dirty="0">
                <a:solidFill>
                  <a:schemeClr val="tx1"/>
                </a:solidFill>
              </a:rPr>
              <a:t>. </a:t>
            </a:r>
            <a:r>
              <a:rPr lang="uk-UA" dirty="0" smtClean="0">
                <a:solidFill>
                  <a:schemeClr val="tx1"/>
                </a:solidFill>
              </a:rPr>
              <a:t>Нагадаємо</a:t>
            </a:r>
            <a:r>
              <a:rPr lang="uk-UA" dirty="0">
                <a:solidFill>
                  <a:schemeClr val="tx1"/>
                </a:solidFill>
              </a:rPr>
              <a:t>, що для зберігання </a:t>
            </a:r>
            <a:r>
              <a:rPr lang="uk-UA" dirty="0" smtClean="0">
                <a:solidFill>
                  <a:schemeClr val="tx1"/>
                </a:solidFill>
              </a:rPr>
              <a:t>адреси </a:t>
            </a:r>
            <a:r>
              <a:rPr lang="uk-UA" dirty="0">
                <a:solidFill>
                  <a:schemeClr val="tx1"/>
                </a:solidFill>
              </a:rPr>
              <a:t>необхідно лише 4 байти, натомість обробка об’єктів потребує </a:t>
            </a:r>
            <a:r>
              <a:rPr lang="uk-UA" dirty="0" smtClean="0">
                <a:solidFill>
                  <a:schemeClr val="tx1"/>
                </a:solidFill>
              </a:rPr>
              <a:t>значного </a:t>
            </a:r>
            <a:r>
              <a:rPr lang="uk-UA" dirty="0">
                <a:solidFill>
                  <a:schemeClr val="tx1"/>
                </a:solidFill>
              </a:rPr>
              <a:t>об’єму пам’яті. Тож економія є очевидною.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711624" y="4325752"/>
            <a:ext cx="7008440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2200" dirty="0">
                <a:solidFill>
                  <a:srgbClr val="FF0000"/>
                </a:solidFill>
                <a:latin typeface="+mn-lt"/>
              </a:rPr>
              <a:t>Слід розрізняти оголошення масиву </a:t>
            </a:r>
            <a:r>
              <a:rPr lang="uk-UA" sz="2200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mas[5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] </a:t>
            </a:r>
            <a:r>
              <a:rPr lang="uk-UA" sz="2200" dirty="0">
                <a:solidFill>
                  <a:srgbClr val="FF0000"/>
                </a:solidFill>
                <a:latin typeface="+mn-lt"/>
              </a:rPr>
              <a:t>оголошення масиву покажчиків </a:t>
            </a:r>
            <a:r>
              <a:rPr lang="uk-UA" sz="2200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*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[5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]</a:t>
            </a:r>
            <a:endParaRPr lang="uk-UA" sz="2200" dirty="0" smtClean="0">
              <a:solidFill>
                <a:srgbClr val="FF0000"/>
              </a:solidFill>
              <a:latin typeface="+mn-lt"/>
            </a:endParaRPr>
          </a:p>
          <a:p>
            <a:r>
              <a:rPr lang="uk-UA" sz="2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uk-UA" sz="2200" dirty="0">
                <a:solidFill>
                  <a:srgbClr val="FF0000"/>
                </a:solidFill>
                <a:latin typeface="+mn-lt"/>
              </a:rPr>
              <a:t>оголошення покажчика на масив </a:t>
            </a:r>
            <a:r>
              <a:rPr lang="uk-UA" sz="2200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(*) mas[5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]</a:t>
            </a:r>
            <a:endParaRPr lang="uk-UA" sz="2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smtClean="0">
                <a:solidFill>
                  <a:schemeClr val="bg1"/>
                </a:solidFill>
                <a:latin typeface="+mn-lt"/>
              </a:rPr>
              <a:t>Масиви покажчиків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826258"/>
            <a:ext cx="1031228" cy="1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3791744" y="1051355"/>
            <a:ext cx="7128791" cy="51720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outerShdw blurRad="609600" sx="116000" sy="116000" algn="ctr" rotWithShape="0">
              <a:srgbClr val="6C0000">
                <a:alpha val="4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uk-UA" sz="2200" dirty="0">
                <a:solidFill>
                  <a:schemeClr val="tx1"/>
                </a:solidFill>
              </a:rPr>
              <a:t>У програмі оголошено масиви </a:t>
            </a:r>
            <a:r>
              <a:rPr lang="en-US" sz="2200" b="1" dirty="0" err="1">
                <a:solidFill>
                  <a:srgbClr val="0033CC"/>
                </a:solidFill>
              </a:rPr>
              <a:t>masptr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rgbClr val="0033CC"/>
                </a:solidFill>
              </a:rPr>
              <a:t>ptrstr</a:t>
            </a:r>
            <a:r>
              <a:rPr lang="en-US" sz="2200" dirty="0">
                <a:solidFill>
                  <a:srgbClr val="0033CC"/>
                </a:solidFill>
              </a:rPr>
              <a:t> </a:t>
            </a:r>
            <a:r>
              <a:rPr lang="uk-UA" sz="2200" dirty="0">
                <a:solidFill>
                  <a:schemeClr val="tx1"/>
                </a:solidFill>
              </a:rPr>
              <a:t>покажчиків на типи </a:t>
            </a:r>
            <a:r>
              <a:rPr lang="en-US" sz="2200" b="1" dirty="0" err="1">
                <a:solidFill>
                  <a:srgbClr val="0033CC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Для </a:t>
            </a:r>
            <a:r>
              <a:rPr lang="uk-UA" sz="2200" dirty="0">
                <a:solidFill>
                  <a:schemeClr val="tx1"/>
                </a:solidFill>
              </a:rPr>
              <a:t>ініціалізації покажчиків на тип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uk-UA" sz="2200" dirty="0">
                <a:solidFill>
                  <a:schemeClr val="tx1"/>
                </a:solidFill>
              </a:rPr>
              <a:t>застосовується операція </a:t>
            </a:r>
            <a:r>
              <a:rPr lang="uk-UA" sz="2200" b="1" dirty="0">
                <a:solidFill>
                  <a:srgbClr val="0033CC"/>
                </a:solidFill>
              </a:rPr>
              <a:t>&amp;</a:t>
            </a:r>
            <a:r>
              <a:rPr lang="uk-UA" sz="2200" dirty="0">
                <a:solidFill>
                  <a:schemeClr val="tx1"/>
                </a:solidFill>
              </a:rPr>
              <a:t> отримання адреси.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Покажчики </a:t>
            </a:r>
            <a:r>
              <a:rPr lang="uk-UA" sz="2200" dirty="0">
                <a:solidFill>
                  <a:schemeClr val="tx1"/>
                </a:solidFill>
              </a:rPr>
              <a:t>на рядки </a:t>
            </a:r>
            <a:r>
              <a:rPr lang="uk-UA" sz="2200" dirty="0" err="1">
                <a:solidFill>
                  <a:schemeClr val="tx1"/>
                </a:solidFill>
              </a:rPr>
              <a:t>ініціалізуються</a:t>
            </a:r>
            <a:r>
              <a:rPr lang="uk-UA" sz="2200" dirty="0">
                <a:solidFill>
                  <a:schemeClr val="tx1"/>
                </a:solidFill>
              </a:rPr>
              <a:t> іменем рядка. Доступ до кожного покажчика здійснюватиметься через операцію індексування </a:t>
            </a:r>
            <a:r>
              <a:rPr lang="uk-UA" sz="2200" b="1" dirty="0">
                <a:solidFill>
                  <a:srgbClr val="0033CC"/>
                </a:solidFill>
              </a:rPr>
              <a:t>[]</a:t>
            </a:r>
            <a:r>
              <a:rPr lang="uk-UA" sz="2200" dirty="0">
                <a:solidFill>
                  <a:schemeClr val="tx1"/>
                </a:solidFill>
              </a:rPr>
              <a:t> 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У </a:t>
            </a:r>
            <a:r>
              <a:rPr lang="uk-UA" sz="2200" dirty="0">
                <a:solidFill>
                  <a:schemeClr val="tx1"/>
                </a:solidFill>
              </a:rPr>
              <a:t>програмі реалізовано функції </a:t>
            </a:r>
            <a:r>
              <a:rPr lang="en-US" sz="2200" b="1" dirty="0">
                <a:solidFill>
                  <a:srgbClr val="0033CC"/>
                </a:solidFill>
              </a:rPr>
              <a:t>input</a:t>
            </a:r>
            <a:r>
              <a:rPr lang="en-US" sz="2200" dirty="0">
                <a:solidFill>
                  <a:schemeClr val="tx1"/>
                </a:solidFill>
              </a:rPr>
              <a:t>(), </a:t>
            </a:r>
            <a:r>
              <a:rPr lang="en-US" sz="2200" b="1" dirty="0">
                <a:solidFill>
                  <a:srgbClr val="0033CC"/>
                </a:solidFill>
              </a:rPr>
              <a:t>output</a:t>
            </a:r>
            <a:r>
              <a:rPr lang="en-US" sz="2200" dirty="0">
                <a:solidFill>
                  <a:schemeClr val="tx1"/>
                </a:solidFill>
              </a:rPr>
              <a:t>() — </a:t>
            </a:r>
            <a:r>
              <a:rPr lang="uk-UA" sz="2200" dirty="0">
                <a:solidFill>
                  <a:schemeClr val="tx1"/>
                </a:solidFill>
              </a:rPr>
              <a:t>введення, виведення числового масиву</a:t>
            </a:r>
            <a:r>
              <a:rPr lang="uk-UA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uk-UA" sz="2200" dirty="0" smtClean="0">
                <a:solidFill>
                  <a:schemeClr val="tx1"/>
                </a:solidFill>
              </a:rPr>
              <a:t>функції </a:t>
            </a:r>
            <a:r>
              <a:rPr lang="en-US" sz="2200" b="1" dirty="0" err="1">
                <a:solidFill>
                  <a:srgbClr val="0033CC"/>
                </a:solidFill>
              </a:rPr>
              <a:t>inputstring</a:t>
            </a:r>
            <a:r>
              <a:rPr lang="en-US" sz="2200" dirty="0">
                <a:solidFill>
                  <a:schemeClr val="tx1"/>
                </a:solidFill>
              </a:rPr>
              <a:t>(), </a:t>
            </a:r>
            <a:r>
              <a:rPr lang="en-US" sz="2200" b="1" dirty="0" err="1">
                <a:solidFill>
                  <a:srgbClr val="0033CC"/>
                </a:solidFill>
              </a:rPr>
              <a:t>outstring</a:t>
            </a:r>
            <a:r>
              <a:rPr lang="en-US" sz="2200" dirty="0">
                <a:solidFill>
                  <a:schemeClr val="tx1"/>
                </a:solidFill>
              </a:rPr>
              <a:t>(), </a:t>
            </a:r>
            <a:r>
              <a:rPr lang="en-US" sz="2200" b="1" dirty="0" err="1">
                <a:solidFill>
                  <a:srgbClr val="0033CC"/>
                </a:solidFill>
              </a:rPr>
              <a:t>sortstring</a:t>
            </a:r>
            <a:r>
              <a:rPr lang="en-US" sz="2200" dirty="0">
                <a:solidFill>
                  <a:schemeClr val="tx1"/>
                </a:solidFill>
              </a:rPr>
              <a:t>() — </a:t>
            </a:r>
            <a:r>
              <a:rPr lang="uk-UA" sz="2200" dirty="0">
                <a:solidFill>
                  <a:schemeClr val="tx1"/>
                </a:solidFill>
              </a:rPr>
              <a:t>введення, виведення, сортування масиву рядків: функцію </a:t>
            </a:r>
            <a:r>
              <a:rPr lang="en-US" sz="2200" b="1" dirty="0">
                <a:solidFill>
                  <a:srgbClr val="0033CC"/>
                </a:solidFill>
              </a:rPr>
              <a:t>find</a:t>
            </a:r>
            <a:r>
              <a:rPr lang="en-US" sz="2200" dirty="0">
                <a:solidFill>
                  <a:schemeClr val="tx1"/>
                </a:solidFill>
              </a:rPr>
              <a:t>() — </a:t>
            </a:r>
            <a:r>
              <a:rPr lang="uk-UA" sz="2200" dirty="0">
                <a:solidFill>
                  <a:schemeClr val="tx1"/>
                </a:solidFill>
              </a:rPr>
              <a:t>пошук елемента числового </a:t>
            </a:r>
            <a:r>
              <a:rPr lang="uk-UA" sz="2200" dirty="0" smtClean="0">
                <a:solidFill>
                  <a:schemeClr val="tx1"/>
                </a:solidFill>
              </a:rPr>
              <a:t>масиву</a:t>
            </a:r>
            <a:endParaRPr lang="uk-UA" sz="22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00"/>
                    </a14:imgEffect>
                    <a14:imgEffect>
                      <a14:saturation sat="18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556792"/>
            <a:ext cx="2520280" cy="108167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1944243" y="116632"/>
            <a:ext cx="8208912" cy="98072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Приклад.</a:t>
            </a:r>
            <a:r>
              <a:rPr lang="uk-UA" sz="36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Масиви покажчиків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908720"/>
            <a:ext cx="8064896" cy="5509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//ex63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покажчиків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 _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countof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masptr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[5],    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5-ти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покажчиків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mas[5];                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числовий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ptrstr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[4], 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покажчиків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на рядки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[4][50];          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рядків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//==============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уведення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числового </a:t>
            </a:r>
            <a:r>
              <a:rPr lang="ru-RU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input()                 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 5 integer elements"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mas[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masptr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&amp;mas[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];  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ініціалізувати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//альтернатива: 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masptr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]=&amp;mas[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];                                        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&gt;&gt;*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masptr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];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7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08720"/>
            <a:ext cx="4320480" cy="55861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//=========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виведення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числового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output()                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5; i++)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masptr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"-&gt;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*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masptr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//==============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уведення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рядків</a:t>
            </a:r>
            <a:endParaRPr lang="ru-RU" sz="1700" dirty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inputstring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()                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fflush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6F008A"/>
                </a:solidFill>
                <a:latin typeface="Calibri" panose="020F0502020204030204" pitchFamily="34" charset="0"/>
              </a:rPr>
              <a:t>stdin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"input 4 strings"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4; i++)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gets_s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],50);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35960" y="908720"/>
            <a:ext cx="6096000" cy="48013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//=========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сортування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рядків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за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алфавітом</a:t>
            </a:r>
            <a:endParaRPr lang="ru-RU" sz="1700" dirty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sortstring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4; i++)</a:t>
            </a:r>
          </a:p>
          <a:p>
            <a:r>
              <a:rPr lang="nb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nb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b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b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b-NO" sz="1700" dirty="0">
                <a:solidFill>
                  <a:srgbClr val="000000"/>
                </a:solidFill>
                <a:latin typeface="Calibri" panose="020F0502020204030204" pitchFamily="34" charset="0"/>
              </a:rPr>
              <a:t> j = i + 1; j &lt; 4; j++)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strcmp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],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[j]) &gt; 0)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[j];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[j] =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//=========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виведення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рядків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===============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outstring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()                 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4; i++)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puts(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ptrstr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85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540" y="836712"/>
            <a:ext cx="6096000" cy="584775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//==========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у числовому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масиві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============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find()                     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repeat;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do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"input value to search"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value;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value;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bool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flag =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7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5; i++)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(value == *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masptr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])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"successful search: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masptr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"-&gt; "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*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masptr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its number="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flag =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true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</a:p>
          <a:p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(!flag)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 not found"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"repeat </a:t>
            </a:r>
            <a:r>
              <a:rPr lang="en-GB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find?y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/n"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repeat;</a:t>
            </a:r>
          </a:p>
          <a:p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} </a:t>
            </a:r>
            <a:r>
              <a:rPr lang="en-GB" sz="1700" dirty="0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(repeat !=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1268760"/>
            <a:ext cx="5194436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//==========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голона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програма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==============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input();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output();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find();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inputstring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sortstring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"array of string after sort"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outstring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3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764704"/>
            <a:ext cx="4638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1" y="14289"/>
            <a:ext cx="9144000" cy="650875"/>
          </a:xfrm>
          <a:prstGeom prst="rect">
            <a:avLst/>
          </a:prstGeo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</a:rPr>
              <a:t>Загальні відомості про рядки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352" y="904503"/>
            <a:ext cx="11809312" cy="3519659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ru-RU" sz="2200" dirty="0" err="1" smtClean="0">
                <a:solidFill>
                  <a:schemeClr val="tx1"/>
                </a:solidFill>
              </a:rPr>
              <a:t>Особливе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місце</a:t>
            </a:r>
            <a:r>
              <a:rPr lang="ru-RU" sz="2200" dirty="0" smtClean="0">
                <a:solidFill>
                  <a:schemeClr val="tx1"/>
                </a:solidFill>
              </a:rPr>
              <a:t> у </a:t>
            </a:r>
            <a:r>
              <a:rPr lang="ru-RU" sz="2200" dirty="0" err="1" smtClean="0">
                <a:solidFill>
                  <a:schemeClr val="tx1"/>
                </a:solidFill>
              </a:rPr>
              <a:t>багатьох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мовах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програмування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посідає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такий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різновид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одновимірних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масивів</a:t>
            </a:r>
            <a:r>
              <a:rPr lang="ru-RU" sz="2200" dirty="0" smtClean="0">
                <a:solidFill>
                  <a:schemeClr val="tx1"/>
                </a:solidFill>
              </a:rPr>
              <a:t>, як </a:t>
            </a:r>
            <a:r>
              <a:rPr lang="ru-RU" sz="2200" b="1" dirty="0" err="1" smtClean="0">
                <a:solidFill>
                  <a:srgbClr val="0033CC"/>
                </a:solidFill>
              </a:rPr>
              <a:t>масив</a:t>
            </a:r>
            <a:r>
              <a:rPr lang="ru-RU" sz="2200" b="1" dirty="0" smtClean="0">
                <a:solidFill>
                  <a:srgbClr val="0033CC"/>
                </a:solidFill>
              </a:rPr>
              <a:t> </a:t>
            </a:r>
            <a:r>
              <a:rPr lang="ru-RU" sz="2200" b="1" dirty="0" err="1" smtClean="0">
                <a:solidFill>
                  <a:srgbClr val="0033CC"/>
                </a:solidFill>
              </a:rPr>
              <a:t>символів</a:t>
            </a:r>
            <a:r>
              <a:rPr lang="ru-RU" sz="2200" b="1" dirty="0" smtClean="0">
                <a:solidFill>
                  <a:srgbClr val="0033CC"/>
                </a:solidFill>
              </a:rPr>
              <a:t>, </a:t>
            </a:r>
            <a:r>
              <a:rPr lang="ru-RU" sz="2200" b="1" dirty="0" err="1" smtClean="0">
                <a:solidFill>
                  <a:srgbClr val="0033CC"/>
                </a:solidFill>
              </a:rPr>
              <a:t>або</a:t>
            </a:r>
            <a:r>
              <a:rPr lang="ru-RU" sz="2200" b="1" dirty="0" smtClean="0">
                <a:solidFill>
                  <a:srgbClr val="0033CC"/>
                </a:solidFill>
              </a:rPr>
              <a:t> рядок.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І </a:t>
            </a:r>
            <a:r>
              <a:rPr lang="ru-RU" sz="2200" dirty="0" err="1" smtClean="0">
                <a:solidFill>
                  <a:schemeClr val="tx1"/>
                </a:solidFill>
              </a:rPr>
              <a:t>це</a:t>
            </a:r>
            <a:r>
              <a:rPr lang="ru-RU" sz="2200" dirty="0" smtClean="0">
                <a:solidFill>
                  <a:schemeClr val="tx1"/>
                </a:solidFill>
              </a:rPr>
              <a:t> не </a:t>
            </a:r>
            <a:r>
              <a:rPr lang="ru-RU" sz="2200" dirty="0" err="1" smtClean="0">
                <a:solidFill>
                  <a:schemeClr val="tx1"/>
                </a:solidFill>
              </a:rPr>
              <a:t>випадково</a:t>
            </a:r>
            <a:r>
              <a:rPr lang="ru-RU" sz="2200" dirty="0" smtClean="0">
                <a:solidFill>
                  <a:schemeClr val="tx1"/>
                </a:solidFill>
              </a:rPr>
              <a:t>, </a:t>
            </a:r>
            <a:r>
              <a:rPr lang="ru-RU" sz="2200" dirty="0" err="1" smtClean="0">
                <a:solidFill>
                  <a:schemeClr val="tx1"/>
                </a:solidFill>
              </a:rPr>
              <a:t>адже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алгоритми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перетворення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рядків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застосовують</a:t>
            </a:r>
            <a:r>
              <a:rPr lang="ru-RU" sz="2200" dirty="0" smtClean="0">
                <a:solidFill>
                  <a:schemeClr val="tx1"/>
                </a:solidFill>
              </a:rPr>
              <a:t> для </a:t>
            </a:r>
            <a:r>
              <a:rPr lang="ru-RU" sz="2200" dirty="0" err="1" smtClean="0">
                <a:solidFill>
                  <a:schemeClr val="tx1"/>
                </a:solidFill>
              </a:rPr>
              <a:t>вирішення</a:t>
            </a:r>
            <a:r>
              <a:rPr lang="ru-RU" sz="2200" dirty="0" smtClean="0">
                <a:solidFill>
                  <a:schemeClr val="tx1"/>
                </a:solidFill>
              </a:rPr>
              <a:t> широкого кола </a:t>
            </a:r>
            <a:r>
              <a:rPr lang="ru-RU" sz="2200" dirty="0" err="1" smtClean="0">
                <a:solidFill>
                  <a:schemeClr val="tx1"/>
                </a:solidFill>
              </a:rPr>
              <a:t>завдань</a:t>
            </a:r>
            <a:r>
              <a:rPr lang="ru-RU" sz="2200" dirty="0" smtClean="0">
                <a:solidFill>
                  <a:schemeClr val="tx1"/>
                </a:solidFill>
              </a:rPr>
              <a:t>: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chemeClr val="tx1"/>
                </a:solidFill>
              </a:rPr>
              <a:t>редагування</a:t>
            </a:r>
            <a:r>
              <a:rPr lang="ru-RU" sz="2200" dirty="0" smtClean="0">
                <a:solidFill>
                  <a:schemeClr val="tx1"/>
                </a:solidFill>
              </a:rPr>
              <a:t> та перекладу </a:t>
            </a:r>
            <a:r>
              <a:rPr lang="ru-RU" sz="2200" dirty="0" err="1" smtClean="0">
                <a:solidFill>
                  <a:schemeClr val="tx1"/>
                </a:solidFill>
              </a:rPr>
              <a:t>текстів</a:t>
            </a:r>
            <a:r>
              <a:rPr lang="ru-RU" sz="2200" dirty="0" smtClean="0">
                <a:solidFill>
                  <a:schemeClr val="tx1"/>
                </a:solidFill>
              </a:rPr>
              <a:t>,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chemeClr val="tx1"/>
                </a:solidFill>
              </a:rPr>
              <a:t>алгебричних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перетворень</a:t>
            </a:r>
            <a:r>
              <a:rPr lang="ru-RU" sz="2200" dirty="0" smtClean="0">
                <a:solidFill>
                  <a:schemeClr val="tx1"/>
                </a:solidFill>
              </a:rPr>
              <a:t> формул,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chemeClr val="tx1"/>
                </a:solidFill>
              </a:rPr>
              <a:t>криптоаналізу</a:t>
            </a:r>
            <a:r>
              <a:rPr lang="ru-RU" sz="2200" dirty="0" smtClean="0">
                <a:solidFill>
                  <a:schemeClr val="tx1"/>
                </a:solidFill>
              </a:rPr>
              <a:t>,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chemeClr val="tx1"/>
                </a:solidFill>
              </a:rPr>
              <a:t>інформаційно-пошуков</a:t>
            </a:r>
            <a:r>
              <a:rPr lang="uk-UA" sz="2200" dirty="0" smtClean="0"/>
              <a:t>і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системи</a:t>
            </a:r>
            <a:r>
              <a:rPr lang="ru-RU" sz="2200" dirty="0" smtClean="0">
                <a:solidFill>
                  <a:schemeClr val="tx1"/>
                </a:solidFill>
              </a:rPr>
              <a:t>,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chemeClr val="tx1"/>
                </a:solidFill>
              </a:rPr>
              <a:t>електронних</a:t>
            </a:r>
            <a:r>
              <a:rPr lang="ru-RU" sz="2200" dirty="0" smtClean="0">
                <a:solidFill>
                  <a:schemeClr val="tx1"/>
                </a:solidFill>
              </a:rPr>
              <a:t> словниках </a:t>
            </a:r>
            <a:r>
              <a:rPr lang="ru-RU" sz="2200" dirty="0" err="1" smtClean="0">
                <a:solidFill>
                  <a:schemeClr val="tx1"/>
                </a:solidFill>
              </a:rPr>
              <a:t>тощо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 err="1" smtClean="0">
                <a:solidFill>
                  <a:schemeClr val="tx1"/>
                </a:solidFill>
              </a:rPr>
              <a:t>Більше</a:t>
            </a:r>
            <a:r>
              <a:rPr lang="ru-RU" sz="2200" dirty="0" smtClean="0">
                <a:solidFill>
                  <a:schemeClr val="tx1"/>
                </a:solidFill>
              </a:rPr>
              <a:t> того, </a:t>
            </a:r>
            <a:r>
              <a:rPr lang="ru-RU" sz="2200" dirty="0" err="1" smtClean="0">
                <a:solidFill>
                  <a:schemeClr val="tx1"/>
                </a:solidFill>
              </a:rPr>
              <a:t>відомо</a:t>
            </a:r>
            <a:r>
              <a:rPr lang="ru-RU" sz="2200" dirty="0" smtClean="0">
                <a:solidFill>
                  <a:schemeClr val="tx1"/>
                </a:solidFill>
              </a:rPr>
              <a:t>, </a:t>
            </a:r>
            <a:r>
              <a:rPr lang="ru-RU" sz="2200" dirty="0" err="1" smtClean="0">
                <a:solidFill>
                  <a:schemeClr val="tx1"/>
                </a:solidFill>
              </a:rPr>
              <a:t>що</a:t>
            </a:r>
            <a:r>
              <a:rPr lang="ru-RU" sz="2200" dirty="0" smtClean="0">
                <a:solidFill>
                  <a:schemeClr val="tx1"/>
                </a:solidFill>
              </a:rPr>
              <a:t> будь-</a:t>
            </a:r>
            <a:r>
              <a:rPr lang="ru-RU" sz="2200" dirty="0" err="1" smtClean="0">
                <a:solidFill>
                  <a:schemeClr val="tx1"/>
                </a:solidFill>
              </a:rPr>
              <a:t>який</a:t>
            </a:r>
            <a:r>
              <a:rPr lang="ru-RU" sz="2200" dirty="0" smtClean="0">
                <a:solidFill>
                  <a:schemeClr val="tx1"/>
                </a:solidFill>
              </a:rPr>
              <a:t> алгоритм </a:t>
            </a:r>
            <a:r>
              <a:rPr lang="ru-RU" sz="2200" dirty="0" err="1" smtClean="0">
                <a:solidFill>
                  <a:schemeClr val="tx1"/>
                </a:solidFill>
              </a:rPr>
              <a:t>можна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подати у </a:t>
            </a:r>
            <a:r>
              <a:rPr lang="ru-RU" sz="2200" dirty="0" err="1" smtClean="0">
                <a:solidFill>
                  <a:schemeClr val="tx1"/>
                </a:solidFill>
              </a:rPr>
              <a:t>вигляді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b="1" dirty="0" smtClean="0">
                <a:solidFill>
                  <a:schemeClr val="tx1"/>
                </a:solidFill>
              </a:rPr>
              <a:t>алгоритму </a:t>
            </a:r>
            <a:r>
              <a:rPr lang="ru-RU" sz="2200" b="1" dirty="0" err="1" smtClean="0">
                <a:solidFill>
                  <a:schemeClr val="tx1"/>
                </a:solidFill>
              </a:rPr>
              <a:t>перетворення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ru-RU" sz="2200" b="1" dirty="0" err="1" smtClean="0">
                <a:solidFill>
                  <a:schemeClr val="tx1"/>
                </a:solidFill>
              </a:rPr>
              <a:t>рядків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  <a:endParaRPr lang="uk-UA" sz="2200" dirty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816080" y="4451622"/>
            <a:ext cx="4350522" cy="2154462"/>
            <a:chOff x="3203848" y="4428850"/>
            <a:chExt cx="4350522" cy="215446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4428850"/>
              <a:ext cx="4350522" cy="2154462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effectLst>
              <a:softEdge rad="317500"/>
            </a:effectLst>
          </p:spPr>
        </p:pic>
        <p:sp>
          <p:nvSpPr>
            <p:cNvPr id="5" name="Прямоугольник 4"/>
            <p:cNvSpPr/>
            <p:nvPr/>
          </p:nvSpPr>
          <p:spPr>
            <a:xfrm rot="1017612">
              <a:off x="4643795" y="5090583"/>
              <a:ext cx="227209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400" b="1" i="1" dirty="0">
                  <a:latin typeface="+mn-lt"/>
                </a:rPr>
                <a:t>Рядки на листі</a:t>
              </a:r>
            </a:p>
            <a:p>
              <a:r>
                <a:rPr lang="uk-UA" sz="2400" b="1" i="1" dirty="0">
                  <a:latin typeface="+mn-lt"/>
                </a:rPr>
                <a:t>паперу…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0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1999" cy="11398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Поняття</a:t>
            </a:r>
            <a:r>
              <a:rPr lang="ru-RU" sz="3600" b="1" dirty="0" smtClean="0">
                <a:solidFill>
                  <a:schemeClr val="bg1"/>
                </a:solidFill>
              </a:rPr>
              <a:t> рядка та </a:t>
            </a:r>
            <a:r>
              <a:rPr lang="ru-RU" sz="3600" b="1" dirty="0" err="1" smtClean="0">
                <a:solidFill>
                  <a:schemeClr val="bg1"/>
                </a:solidFill>
              </a:rPr>
              <a:t>оголошення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змінних</a:t>
            </a:r>
            <a:r>
              <a:rPr lang="ru-RU" sz="3600" b="1" dirty="0" smtClean="0">
                <a:solidFill>
                  <a:schemeClr val="bg1"/>
                </a:solidFill>
              </a:rPr>
              <a:t> рядкового типу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9337" y="888205"/>
            <a:ext cx="12072662" cy="33829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0033CC"/>
                </a:solidFill>
              </a:rPr>
              <a:t>Рядок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— </a:t>
            </a:r>
            <a:r>
              <a:rPr lang="ru-RU" dirty="0" err="1" smtClean="0">
                <a:solidFill>
                  <a:schemeClr val="tx1"/>
                </a:solidFill>
              </a:rPr>
              <a:t>це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скінченна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послідовність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символів</a:t>
            </a:r>
            <a:r>
              <a:rPr lang="ru-RU" dirty="0" smtClean="0">
                <a:solidFill>
                  <a:schemeClr val="tx1"/>
                </a:solidFill>
              </a:rPr>
              <a:t>, яку </a:t>
            </a:r>
            <a:r>
              <a:rPr lang="ru-RU" dirty="0" err="1" smtClean="0">
                <a:solidFill>
                  <a:schemeClr val="tx1"/>
                </a:solidFill>
              </a:rPr>
              <a:t>можна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розглядати</a:t>
            </a:r>
            <a:r>
              <a:rPr lang="ru-RU" dirty="0" smtClean="0">
                <a:solidFill>
                  <a:schemeClr val="tx1"/>
                </a:solidFill>
              </a:rPr>
              <a:t> як </a:t>
            </a:r>
            <a:r>
              <a:rPr lang="ru-RU" dirty="0" err="1" smtClean="0">
                <a:solidFill>
                  <a:schemeClr val="tx1"/>
                </a:solidFill>
              </a:rPr>
              <a:t>особливу</a:t>
            </a:r>
            <a:r>
              <a:rPr lang="ru-RU" dirty="0" smtClean="0">
                <a:solidFill>
                  <a:schemeClr val="tx1"/>
                </a:solidFill>
              </a:rPr>
              <a:t> форму </a:t>
            </a:r>
            <a:r>
              <a:rPr lang="ru-RU" dirty="0" err="1" smtClean="0">
                <a:solidFill>
                  <a:schemeClr val="tx1"/>
                </a:solidFill>
              </a:rPr>
              <a:t>одновимірного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масиву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Для рядка </a:t>
            </a:r>
            <a:r>
              <a:rPr lang="ru-RU" dirty="0" err="1" smtClean="0">
                <a:solidFill>
                  <a:schemeClr val="tx1"/>
                </a:solidFill>
              </a:rPr>
              <a:t>розрізняють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поняття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загальної</a:t>
            </a:r>
            <a:r>
              <a:rPr lang="ru-RU" b="1" dirty="0" smtClean="0">
                <a:solidFill>
                  <a:schemeClr val="tx1"/>
                </a:solidFill>
              </a:rPr>
              <a:t> та </a:t>
            </a:r>
            <a:r>
              <a:rPr lang="ru-RU" b="1" dirty="0" err="1" smtClean="0">
                <a:solidFill>
                  <a:schemeClr val="tx1"/>
                </a:solidFill>
              </a:rPr>
              <a:t>поточної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довжини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ru-RU" b="1" dirty="0" err="1" smtClean="0">
                <a:solidFill>
                  <a:srgbClr val="0033CC"/>
                </a:solidFill>
              </a:rPr>
              <a:t>Загальна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b="1" dirty="0" err="1" smtClean="0">
                <a:solidFill>
                  <a:srgbClr val="0033CC"/>
                </a:solidFill>
              </a:rPr>
              <a:t>довжина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визначається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об’ємом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оперативної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пам’яті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виділеної</a:t>
            </a:r>
            <a:r>
              <a:rPr lang="ru-RU" dirty="0" smtClean="0">
                <a:solidFill>
                  <a:schemeClr val="tx1"/>
                </a:solidFill>
              </a:rPr>
              <a:t> для </a:t>
            </a:r>
            <a:r>
              <a:rPr lang="ru-RU" dirty="0" err="1" smtClean="0">
                <a:solidFill>
                  <a:schemeClr val="tx1"/>
                </a:solidFill>
              </a:rPr>
              <a:t>цього</a:t>
            </a:r>
            <a:r>
              <a:rPr lang="ru-RU" dirty="0" smtClean="0">
                <a:solidFill>
                  <a:schemeClr val="tx1"/>
                </a:solidFill>
              </a:rPr>
              <a:t> рядка </a:t>
            </a:r>
            <a:r>
              <a:rPr lang="ru-RU" dirty="0" err="1" smtClean="0">
                <a:solidFill>
                  <a:schemeClr val="tx1"/>
                </a:solidFill>
              </a:rPr>
              <a:t>під</a:t>
            </a:r>
            <a:r>
              <a:rPr lang="ru-RU" dirty="0" smtClean="0">
                <a:solidFill>
                  <a:schemeClr val="tx1"/>
                </a:solidFill>
              </a:rPr>
              <a:t> час </a:t>
            </a:r>
            <a:r>
              <a:rPr lang="ru-RU" dirty="0" err="1" smtClean="0">
                <a:solidFill>
                  <a:schemeClr val="tx1"/>
                </a:solidFill>
              </a:rPr>
              <a:t>його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оголошення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ru-RU" b="1" dirty="0" err="1" smtClean="0">
                <a:solidFill>
                  <a:srgbClr val="0033CC"/>
                </a:solidFill>
              </a:rPr>
              <a:t>Поточна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b="1" dirty="0" err="1" smtClean="0">
                <a:solidFill>
                  <a:srgbClr val="0033CC"/>
                </a:solidFill>
              </a:rPr>
              <a:t>довжина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визначається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кількістю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символів</a:t>
            </a:r>
            <a:r>
              <a:rPr lang="ru-RU" dirty="0" smtClean="0">
                <a:solidFill>
                  <a:schemeClr val="tx1"/>
                </a:solidFill>
              </a:rPr>
              <a:t> у рядку в </a:t>
            </a:r>
            <a:r>
              <a:rPr lang="ru-RU" dirty="0" err="1" smtClean="0">
                <a:solidFill>
                  <a:schemeClr val="tx1"/>
                </a:solidFill>
              </a:rPr>
              <a:t>конкретний</a:t>
            </a:r>
            <a:r>
              <a:rPr lang="ru-RU" dirty="0" smtClean="0">
                <a:solidFill>
                  <a:schemeClr val="tx1"/>
                </a:solidFill>
              </a:rPr>
              <a:t> момент </a:t>
            </a:r>
            <a:r>
              <a:rPr lang="ru-RU" dirty="0" err="1" smtClean="0">
                <a:solidFill>
                  <a:schemeClr val="tx1"/>
                </a:solidFill>
              </a:rPr>
              <a:t>виконання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програми</a:t>
            </a:r>
            <a:r>
              <a:rPr lang="ru-RU" dirty="0" smtClean="0">
                <a:solidFill>
                  <a:schemeClr val="tx1"/>
                </a:solidFill>
              </a:rPr>
              <a:t>; вона </a:t>
            </a:r>
            <a:r>
              <a:rPr lang="ru-RU" dirty="0" err="1" smtClean="0">
                <a:solidFill>
                  <a:schemeClr val="tx1"/>
                </a:solidFill>
              </a:rPr>
              <a:t>ніколи</a:t>
            </a:r>
            <a:r>
              <a:rPr lang="ru-RU" dirty="0" smtClean="0">
                <a:solidFill>
                  <a:schemeClr val="tx1"/>
                </a:solidFill>
              </a:rPr>
              <a:t> не </a:t>
            </a:r>
            <a:r>
              <a:rPr lang="ru-RU" dirty="0" err="1" smtClean="0">
                <a:solidFill>
                  <a:schemeClr val="tx1"/>
                </a:solidFill>
              </a:rPr>
              <a:t>перевищує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загальної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довжини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tx1"/>
                </a:solidFill>
              </a:rPr>
              <a:t>Синтаксис </a:t>
            </a:r>
            <a:r>
              <a:rPr lang="ru-RU" b="1" dirty="0" err="1" smtClean="0">
                <a:solidFill>
                  <a:schemeClr val="tx1"/>
                </a:solidFill>
              </a:rPr>
              <a:t>оголошення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змінної</a:t>
            </a:r>
            <a:r>
              <a:rPr lang="ru-RU" b="1" dirty="0" smtClean="0">
                <a:solidFill>
                  <a:schemeClr val="tx1"/>
                </a:solidFill>
              </a:rPr>
              <a:t> рядкового типу як </a:t>
            </a:r>
            <a:r>
              <a:rPr lang="ru-RU" b="1" dirty="0" err="1" smtClean="0">
                <a:solidFill>
                  <a:schemeClr val="tx1"/>
                </a:solidFill>
              </a:rPr>
              <a:t>масиву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символів</a:t>
            </a:r>
            <a:r>
              <a:rPr lang="ru-RU" b="1" dirty="0" smtClean="0">
                <a:solidFill>
                  <a:schemeClr val="tx1"/>
                </a:solidFill>
              </a:rPr>
              <a:t>: 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423593" y="4293096"/>
            <a:ext cx="7045601" cy="6572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1" dirty="0"/>
              <a:t>char &lt;</a:t>
            </a:r>
            <a:r>
              <a:rPr lang="uk-UA" sz="2200" b="1" dirty="0"/>
              <a:t>ім’я змінної&gt;[&lt;загальна довжина рядка&gt;];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78717" y="5034356"/>
            <a:ext cx="698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Рядок </a:t>
            </a:r>
            <a:r>
              <a:rPr lang="ru-RU" sz="2200" dirty="0" err="1">
                <a:latin typeface="+mn-lt"/>
              </a:rPr>
              <a:t>можна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оголосити</a:t>
            </a:r>
            <a:r>
              <a:rPr lang="ru-RU" sz="2200" dirty="0">
                <a:latin typeface="+mn-lt"/>
              </a:rPr>
              <a:t> як </a:t>
            </a:r>
            <a:r>
              <a:rPr lang="ru-RU" sz="2200" b="1" dirty="0" err="1">
                <a:latin typeface="+mn-lt"/>
              </a:rPr>
              <a:t>покажчик</a:t>
            </a:r>
            <a:r>
              <a:rPr lang="ru-RU" sz="2200" b="1" dirty="0">
                <a:latin typeface="+mn-lt"/>
              </a:rPr>
              <a:t> на тип </a:t>
            </a:r>
            <a:r>
              <a:rPr lang="ru-RU" sz="2200" b="1" dirty="0" err="1">
                <a:latin typeface="+mn-lt"/>
              </a:rPr>
              <a:t>char</a:t>
            </a:r>
            <a:r>
              <a:rPr lang="ru-RU" sz="2200" dirty="0">
                <a:latin typeface="+mn-lt"/>
              </a:rPr>
              <a:t>:</a:t>
            </a:r>
            <a:endParaRPr lang="uk-UA" sz="22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4187529" y="5589240"/>
            <a:ext cx="3517726" cy="6572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uk-UA" sz="2200" b="1" dirty="0"/>
              <a:t>с</a:t>
            </a:r>
            <a:r>
              <a:rPr lang="en-US" sz="2200" b="1" dirty="0" err="1"/>
              <a:t>har</a:t>
            </a:r>
            <a:r>
              <a:rPr lang="en-US" sz="2200" b="1" dirty="0"/>
              <a:t>* &lt;</a:t>
            </a:r>
            <a:r>
              <a:rPr lang="uk-UA" sz="2200" b="1" dirty="0"/>
              <a:t>ім’я змінної&gt;; </a:t>
            </a:r>
          </a:p>
        </p:txBody>
      </p:sp>
    </p:spTree>
    <p:extLst>
      <p:ext uri="{BB962C8B-B14F-4D97-AF65-F5344CB8AC3E}">
        <p14:creationId xmlns:p14="http://schemas.microsoft.com/office/powerpoint/2010/main" val="13723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7320261"/>
              </p:ext>
            </p:extLst>
          </p:nvPr>
        </p:nvGraphicFramePr>
        <p:xfrm>
          <a:off x="1487488" y="1586023"/>
          <a:ext cx="10441160" cy="191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359696" y="92438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latin typeface="+mn-lt"/>
              </a:rPr>
              <a:t>Рядок </a:t>
            </a:r>
            <a:r>
              <a:rPr lang="ru-RU" sz="2400" b="1" dirty="0" err="1">
                <a:latin typeface="+mn-lt"/>
              </a:rPr>
              <a:t>зберігається</a:t>
            </a:r>
            <a:r>
              <a:rPr lang="ru-RU" sz="2400" b="1" dirty="0">
                <a:latin typeface="+mn-lt"/>
              </a:rPr>
              <a:t> одним </a:t>
            </a:r>
            <a:r>
              <a:rPr lang="ru-RU" sz="2400" b="1" dirty="0" err="1">
                <a:latin typeface="+mn-lt"/>
              </a:rPr>
              <a:t>із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трьох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способів</a:t>
            </a:r>
            <a:r>
              <a:rPr lang="ru-RU" sz="2400" b="1" dirty="0">
                <a:latin typeface="+mn-lt"/>
              </a:rPr>
              <a:t>: </a:t>
            </a:r>
            <a:endParaRPr lang="uk-UA" sz="2400" b="1" dirty="0">
              <a:latin typeface="+mn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07568" y="4150103"/>
            <a:ext cx="7128792" cy="2016224"/>
          </a:xfrm>
          <a:prstGeom prst="round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dirty="0">
                <a:solidFill>
                  <a:srgbClr val="0033CC"/>
                </a:solidFill>
              </a:rPr>
              <a:t>const </a:t>
            </a:r>
            <a:r>
              <a:rPr lang="en-US" sz="2200" dirty="0" err="1">
                <a:solidFill>
                  <a:srgbClr val="0033CC"/>
                </a:solidFill>
              </a:rPr>
              <a:t>int</a:t>
            </a:r>
            <a:r>
              <a:rPr lang="en-US" sz="2200" dirty="0">
                <a:solidFill>
                  <a:srgbClr val="0033CC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length=50; </a:t>
            </a:r>
          </a:p>
          <a:p>
            <a:r>
              <a:rPr lang="en-US" sz="2200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str</a:t>
            </a:r>
            <a:r>
              <a:rPr lang="en-US" sz="2200" dirty="0">
                <a:solidFill>
                  <a:schemeClr val="tx1"/>
                </a:solidFill>
              </a:rPr>
              <a:t>[255];        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резервується 256 байт </a:t>
            </a:r>
          </a:p>
          <a:p>
            <a:r>
              <a:rPr lang="en-US" sz="2200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name[15];         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резервується 16 байт </a:t>
            </a:r>
          </a:p>
          <a:p>
            <a:r>
              <a:rPr lang="en-US" sz="2200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address[length];       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резервується 51 байт </a:t>
            </a:r>
          </a:p>
          <a:p>
            <a:r>
              <a:rPr lang="en-US" sz="2200" dirty="0">
                <a:solidFill>
                  <a:srgbClr val="0033CC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* pointer;</a:t>
            </a:r>
            <a:r>
              <a:rPr lang="en-US" sz="2200" dirty="0">
                <a:solidFill>
                  <a:srgbClr val="287662"/>
                </a:solidFill>
              </a:rPr>
              <a:t>    </a:t>
            </a:r>
            <a:r>
              <a:rPr lang="en-US" sz="2200" dirty="0">
                <a:solidFill>
                  <a:srgbClr val="006600"/>
                </a:solidFill>
              </a:rPr>
              <a:t>//</a:t>
            </a:r>
            <a:r>
              <a:rPr lang="uk-UA" sz="2200" dirty="0">
                <a:solidFill>
                  <a:srgbClr val="006600"/>
                </a:solidFill>
              </a:rPr>
              <a:t>резервується 4 байти для покажчика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7488" y="368843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u="sng" dirty="0">
                <a:solidFill>
                  <a:srgbClr val="006600"/>
                </a:solidFill>
                <a:latin typeface="+mn-lt"/>
              </a:rPr>
              <a:t>Приклад</a:t>
            </a:r>
            <a:r>
              <a:rPr lang="en-US" sz="2200" u="sng" dirty="0">
                <a:solidFill>
                  <a:srgbClr val="006600"/>
                </a:solidFill>
                <a:latin typeface="+mn-lt"/>
              </a:rPr>
              <a:t>: </a:t>
            </a:r>
            <a:endParaRPr lang="uk-UA" sz="2200" u="sng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1"/>
            <a:ext cx="12191999" cy="113982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Поняття рядка та оголошення змінних рядкового типу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 Рядкові константи та ініціалізація рядків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352" y="836613"/>
            <a:ext cx="11928648" cy="12239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tx1"/>
                </a:solidFill>
              </a:rPr>
              <a:t>Рядкові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константи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використовують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 операторах </a:t>
            </a:r>
            <a:r>
              <a:rPr lang="ru-RU" dirty="0" err="1">
                <a:solidFill>
                  <a:schemeClr val="tx1"/>
                </a:solidFill>
              </a:rPr>
              <a:t>виведення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як </a:t>
            </a:r>
            <a:r>
              <a:rPr lang="ru-RU" dirty="0" err="1" smtClean="0">
                <a:solidFill>
                  <a:schemeClr val="tx1"/>
                </a:solidFill>
              </a:rPr>
              <a:t>повідомлення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про </a:t>
            </a:r>
            <a:r>
              <a:rPr lang="ru-RU" dirty="0" err="1">
                <a:solidFill>
                  <a:schemeClr val="tx1"/>
                </a:solidFill>
              </a:rPr>
              <a:t>виконані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: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ru-RU" b="1" dirty="0" err="1" smtClean="0">
                <a:solidFill>
                  <a:schemeClr val="tx1"/>
                </a:solidFill>
              </a:rPr>
              <a:t>cout</a:t>
            </a:r>
            <a:r>
              <a:rPr lang="ru-RU" b="1" dirty="0">
                <a:solidFill>
                  <a:schemeClr val="tx1"/>
                </a:solidFill>
              </a:rPr>
              <a:t>&lt;&lt;</a:t>
            </a:r>
            <a:r>
              <a:rPr lang="ru-RU" b="1" dirty="0">
                <a:solidFill>
                  <a:srgbClr val="C00000"/>
                </a:solidFill>
              </a:rPr>
              <a:t>"</a:t>
            </a:r>
            <a:r>
              <a:rPr lang="ru-RU" b="1" dirty="0" err="1">
                <a:solidFill>
                  <a:srgbClr val="C00000"/>
                </a:solidFill>
              </a:rPr>
              <a:t>Bubble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sort</a:t>
            </a:r>
            <a:r>
              <a:rPr lang="ru-RU" b="1" dirty="0">
                <a:solidFill>
                  <a:srgbClr val="C00000"/>
                </a:solidFill>
              </a:rPr>
              <a:t>"</a:t>
            </a:r>
            <a:r>
              <a:rPr lang="ru-RU" b="1" dirty="0">
                <a:solidFill>
                  <a:schemeClr val="tx1"/>
                </a:solidFill>
              </a:rPr>
              <a:t>;</a:t>
            </a:r>
            <a:endParaRPr lang="uk-UA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3826666"/>
            <a:ext cx="2641343" cy="2641343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839416" y="2132857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Рядкові константи оголошують у директиві препроцесора </a:t>
            </a:r>
            <a:r>
              <a:rPr lang="uk-UA" sz="2200" b="1" dirty="0">
                <a:solidFill>
                  <a:srgbClr val="0033CC"/>
                </a:solidFill>
                <a:latin typeface="+mn-lt"/>
              </a:rPr>
              <a:t>#</a:t>
            </a:r>
            <a:r>
              <a:rPr lang="en-US" sz="2200" b="1" dirty="0">
                <a:solidFill>
                  <a:srgbClr val="0033CC"/>
                </a:solidFill>
                <a:latin typeface="+mn-lt"/>
              </a:rPr>
              <a:t>define: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282253" y="3031592"/>
            <a:ext cx="4154886" cy="6572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+mn-lt"/>
              </a:rPr>
              <a:t>#define Title "Insertion sort"</a:t>
            </a:r>
            <a:endParaRPr lang="uk-UA" sz="2400" b="1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3392" y="3818158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dirty="0">
                <a:latin typeface="+mn-lt"/>
              </a:rPr>
              <a:t>Оскільки ім’я масиву є покажчиком на його перший елемент, то оголошення еквівалентні</a:t>
            </a:r>
            <a:r>
              <a:rPr lang="en-US" sz="2200" dirty="0">
                <a:latin typeface="+mn-lt"/>
              </a:rPr>
              <a:t>:</a:t>
            </a:r>
            <a:endParaRPr lang="ru-RU" sz="2200" dirty="0">
              <a:latin typeface="+mn-lt"/>
            </a:endParaRPr>
          </a:p>
          <a:p>
            <a:endParaRPr lang="uk-UA" sz="2200" dirty="0">
              <a:latin typeface="+mn-lt"/>
            </a:endParaRPr>
          </a:p>
          <a:p>
            <a:r>
              <a:rPr lang="en-US" sz="2200" b="1" dirty="0">
                <a:solidFill>
                  <a:srgbClr val="0033CC"/>
                </a:solidFill>
                <a:latin typeface="+mn-lt"/>
              </a:rPr>
              <a:t>const</a:t>
            </a:r>
            <a:r>
              <a:rPr lang="en-US" sz="2200" dirty="0">
                <a:solidFill>
                  <a:srgbClr val="0033CC"/>
                </a:solidFill>
                <a:latin typeface="+mn-lt"/>
              </a:rPr>
              <a:t> char</a:t>
            </a:r>
            <a:r>
              <a:rPr lang="en-US" sz="2200" dirty="0">
                <a:latin typeface="+mn-lt"/>
              </a:rPr>
              <a:t>* </a:t>
            </a:r>
            <a:r>
              <a:rPr lang="en-US" sz="2200" dirty="0" smtClean="0">
                <a:latin typeface="+mn-lt"/>
              </a:rPr>
              <a:t>name1</a:t>
            </a:r>
            <a:r>
              <a:rPr lang="uk-UA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=</a:t>
            </a:r>
            <a:r>
              <a:rPr lang="uk-UA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2200" dirty="0">
                <a:solidFill>
                  <a:srgbClr val="C00000"/>
                </a:solidFill>
                <a:latin typeface="+mn-lt"/>
              </a:rPr>
              <a:t>Shell's sort"</a:t>
            </a:r>
            <a:r>
              <a:rPr lang="en-US" sz="2200" dirty="0">
                <a:latin typeface="+mn-lt"/>
              </a:rPr>
              <a:t>; </a:t>
            </a:r>
          </a:p>
          <a:p>
            <a:r>
              <a:rPr lang="en-US" sz="2200" b="1" dirty="0">
                <a:solidFill>
                  <a:srgbClr val="0033CC"/>
                </a:solidFill>
                <a:latin typeface="+mn-lt"/>
              </a:rPr>
              <a:t>const</a:t>
            </a:r>
            <a:r>
              <a:rPr lang="en-US" sz="2200" dirty="0">
                <a:solidFill>
                  <a:srgbClr val="0033CC"/>
                </a:solidFill>
                <a:latin typeface="+mn-lt"/>
              </a:rPr>
              <a:t> char  </a:t>
            </a:r>
            <a:r>
              <a:rPr lang="en-US" sz="2200" dirty="0">
                <a:latin typeface="+mn-lt"/>
              </a:rPr>
              <a:t>name2</a:t>
            </a:r>
            <a:r>
              <a:rPr lang="en-US" sz="2200" dirty="0" smtClean="0">
                <a:latin typeface="+mn-lt"/>
              </a:rPr>
              <a:t>[]</a:t>
            </a:r>
            <a:r>
              <a:rPr lang="uk-UA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=</a:t>
            </a:r>
            <a:r>
              <a:rPr lang="uk-UA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2200" dirty="0">
                <a:solidFill>
                  <a:srgbClr val="C00000"/>
                </a:solidFill>
                <a:latin typeface="+mn-lt"/>
              </a:rPr>
              <a:t>Selection sort"</a:t>
            </a:r>
            <a:r>
              <a:rPr lang="en-US" sz="2200" dirty="0">
                <a:latin typeface="+mn-lt"/>
              </a:rPr>
              <a:t>;</a:t>
            </a:r>
            <a:endParaRPr lang="uk-UA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7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Масиви рядків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836613"/>
            <a:ext cx="12000656" cy="50482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solidFill>
                  <a:schemeClr val="tx1"/>
                </a:solidFill>
              </a:rPr>
              <a:t>Змінні рядкового типу можна обробляти двома способами. 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495600" y="5454786"/>
            <a:ext cx="7344816" cy="7936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2300" b="1" dirty="0">
                <a:latin typeface="+mn-lt"/>
              </a:rPr>
              <a:t>&lt;</a:t>
            </a:r>
            <a:r>
              <a:rPr lang="ru-RU" sz="2300" b="1" dirty="0" err="1">
                <a:latin typeface="+mn-lt"/>
              </a:rPr>
              <a:t>ім’я</a:t>
            </a:r>
            <a:r>
              <a:rPr lang="ru-RU" sz="2300" b="1" dirty="0">
                <a:latin typeface="+mn-lt"/>
              </a:rPr>
              <a:t> </a:t>
            </a:r>
            <a:r>
              <a:rPr lang="ru-RU" sz="2300" b="1" dirty="0" err="1">
                <a:latin typeface="+mn-lt"/>
              </a:rPr>
              <a:t>змінної</a:t>
            </a:r>
            <a:r>
              <a:rPr lang="ru-RU" sz="2300" b="1" dirty="0">
                <a:latin typeface="+mn-lt"/>
              </a:rPr>
              <a:t> рядкового типу&gt;[&lt;</a:t>
            </a:r>
            <a:r>
              <a:rPr lang="ru-RU" sz="2300" b="1" dirty="0" err="1">
                <a:latin typeface="+mn-lt"/>
              </a:rPr>
              <a:t>індекс</a:t>
            </a:r>
            <a:r>
              <a:rPr lang="ru-RU" sz="2300" b="1" dirty="0">
                <a:latin typeface="+mn-lt"/>
              </a:rPr>
              <a:t> символу&gt;]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54857" y="4725144"/>
            <a:ext cx="9741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Для доступу до символу рядка </a:t>
            </a:r>
            <a:r>
              <a:rPr lang="ru-RU" sz="2200" dirty="0" err="1">
                <a:latin typeface="+mn-lt"/>
              </a:rPr>
              <a:t>застосовують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операцію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індексування</a:t>
            </a:r>
            <a:r>
              <a:rPr lang="ru-RU" sz="2200" dirty="0">
                <a:latin typeface="+mn-lt"/>
              </a:rPr>
              <a:t>: </a:t>
            </a:r>
            <a:endParaRPr lang="uk-UA" sz="2200" dirty="0">
              <a:latin typeface="+mn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99456" y="2708920"/>
            <a:ext cx="10081120" cy="144016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uk-UA" sz="2200" dirty="0">
                <a:solidFill>
                  <a:schemeClr val="tx1"/>
                </a:solidFill>
              </a:rPr>
              <a:t>2) Спосіб дає можливість обробляти рядок як </a:t>
            </a:r>
            <a:r>
              <a:rPr lang="uk-UA" sz="2200" b="1" dirty="0">
                <a:solidFill>
                  <a:schemeClr val="tx1"/>
                </a:solidFill>
              </a:rPr>
              <a:t>об’єкт, що складається з окремих символів</a:t>
            </a:r>
            <a:r>
              <a:rPr lang="uk-UA" sz="2200" dirty="0">
                <a:solidFill>
                  <a:schemeClr val="tx1"/>
                </a:solidFill>
              </a:rPr>
              <a:t>, тобто з елементів типу </a:t>
            </a:r>
            <a:r>
              <a:rPr lang="en-US" sz="2200" dirty="0">
                <a:solidFill>
                  <a:schemeClr val="tx1"/>
                </a:solidFill>
              </a:rPr>
              <a:t>char.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При </a:t>
            </a:r>
            <a:r>
              <a:rPr lang="uk-UA" sz="2200" dirty="0">
                <a:solidFill>
                  <a:schemeClr val="tx1"/>
                </a:solidFill>
              </a:rPr>
              <a:t>цьому забезпечується доступ до окремих символів рядка за їхніми </a:t>
            </a:r>
            <a:r>
              <a:rPr lang="uk-UA" sz="2200" dirty="0" smtClean="0">
                <a:solidFill>
                  <a:schemeClr val="tx1"/>
                </a:solidFill>
              </a:rPr>
              <a:t>індексами</a:t>
            </a:r>
            <a:r>
              <a:rPr lang="uk-UA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991544" y="1340768"/>
            <a:ext cx="8784976" cy="100811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/>
                </a:solidFill>
              </a:rPr>
              <a:t>Спосіб </a:t>
            </a:r>
            <a:r>
              <a:rPr lang="uk-UA" sz="2200" dirty="0">
                <a:solidFill>
                  <a:schemeClr val="tx1"/>
                </a:solidFill>
              </a:rPr>
              <a:t>дає можливість розглядати </a:t>
            </a:r>
            <a:r>
              <a:rPr lang="uk-UA" sz="2200" b="1" dirty="0">
                <a:solidFill>
                  <a:schemeClr val="tx1"/>
                </a:solidFill>
              </a:rPr>
              <a:t>рядок як цілісний об’єкт</a:t>
            </a:r>
            <a:r>
              <a:rPr lang="uk-UA" sz="2200" dirty="0">
                <a:solidFill>
                  <a:schemeClr val="tx1"/>
                </a:solidFill>
              </a:rPr>
              <a:t>. </a:t>
            </a:r>
            <a:endParaRPr lang="uk-UA" sz="2200" dirty="0" smtClean="0">
              <a:solidFill>
                <a:schemeClr val="tx1"/>
              </a:solidFill>
            </a:endParaRPr>
          </a:p>
          <a:p>
            <a:r>
              <a:rPr lang="uk-UA" sz="2200" dirty="0" smtClean="0">
                <a:solidFill>
                  <a:schemeClr val="tx1"/>
                </a:solidFill>
              </a:rPr>
              <a:t>У </a:t>
            </a:r>
            <a:r>
              <a:rPr lang="uk-UA" sz="2200" dirty="0">
                <a:solidFill>
                  <a:schemeClr val="tx1"/>
                </a:solidFill>
              </a:rPr>
              <a:t>першому випадку обробляються відразу всі символи рядка. </a:t>
            </a:r>
          </a:p>
        </p:txBody>
      </p:sp>
    </p:spTree>
    <p:extLst>
      <p:ext uri="{BB962C8B-B14F-4D97-AF65-F5344CB8AC3E}">
        <p14:creationId xmlns:p14="http://schemas.microsoft.com/office/powerpoint/2010/main" val="7672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5063" y="0"/>
            <a:ext cx="12192000" cy="62071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Введення-виведення </a:t>
            </a:r>
            <a:r>
              <a:rPr lang="uk-UA" sz="3600" b="1" dirty="0">
                <a:solidFill>
                  <a:schemeClr val="bg1"/>
                </a:solidFill>
              </a:rPr>
              <a:t>рядків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70122"/>
            <a:ext cx="1520690" cy="2236035"/>
          </a:xfrm>
          <a:prstGeom prst="rect">
            <a:avLst/>
          </a:prstGeom>
          <a:ln w="28575">
            <a:solidFill>
              <a:srgbClr val="6C0000"/>
            </a:solidFill>
          </a:ln>
          <a:effectLst>
            <a:outerShdw blurRad="469900" dist="50800" sx="106000" sy="106000" algn="ctr" rotWithShape="0">
              <a:prstClr val="black">
                <a:alpha val="35000"/>
              </a:prst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BD995D4-0D79-4648-92E8-62E10B9DEA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442828" y="740507"/>
            <a:ext cx="5114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+mn-lt"/>
              </a:rPr>
              <a:t>Уведення та виведення рядків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73508" y="1282257"/>
            <a:ext cx="2053246" cy="566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err="1">
                <a:latin typeface="+mn-lt"/>
              </a:rPr>
              <a:t>cin</a:t>
            </a:r>
            <a:r>
              <a:rPr lang="en-US" sz="2300" b="1" dirty="0">
                <a:latin typeface="+mn-lt"/>
              </a:rPr>
              <a:t>&gt;&gt;word;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07716" y="1892466"/>
            <a:ext cx="9232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latin typeface="+mn-lt"/>
              </a:rPr>
              <a:t>Цей</a:t>
            </a:r>
            <a:r>
              <a:rPr lang="ru-RU" sz="2200" dirty="0">
                <a:latin typeface="+mn-lt"/>
              </a:rPr>
              <a:t> оператор </a:t>
            </a:r>
            <a:r>
              <a:rPr lang="ru-RU" sz="2200" dirty="0" err="1">
                <a:latin typeface="+mn-lt"/>
              </a:rPr>
              <a:t>зчитує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символи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33CC"/>
                </a:solidFill>
                <a:latin typeface="+mn-lt"/>
              </a:rPr>
              <a:t>доти</a:t>
            </a:r>
            <a:r>
              <a:rPr lang="ru-RU" sz="2200" b="1" dirty="0">
                <a:solidFill>
                  <a:srgbClr val="0033CC"/>
                </a:solidFill>
                <a:latin typeface="+mn-lt"/>
              </a:rPr>
              <a:t>, доки </a:t>
            </a:r>
            <a:r>
              <a:rPr lang="ru-RU" sz="2200" dirty="0" err="1">
                <a:latin typeface="+mn-lt"/>
              </a:rPr>
              <a:t>йому</a:t>
            </a:r>
            <a:r>
              <a:rPr lang="ru-RU" sz="2200" dirty="0">
                <a:latin typeface="+mn-lt"/>
              </a:rPr>
              <a:t> не </a:t>
            </a:r>
            <a:r>
              <a:rPr lang="ru-RU" sz="2200" dirty="0" err="1">
                <a:latin typeface="+mn-lt"/>
              </a:rPr>
              <a:t>зустрінеться</a:t>
            </a:r>
            <a:r>
              <a:rPr lang="ru-RU" sz="2200" dirty="0">
                <a:latin typeface="+mn-lt"/>
              </a:rPr>
              <a:t> символ </a:t>
            </a:r>
            <a:r>
              <a:rPr lang="ru-RU" sz="2200" dirty="0" err="1">
                <a:latin typeface="+mn-lt"/>
              </a:rPr>
              <a:t>пробілу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табуляції</a:t>
            </a:r>
            <a:r>
              <a:rPr lang="ru-RU" sz="2200" dirty="0">
                <a:latin typeface="+mn-lt"/>
              </a:rPr>
              <a:t>, нового рядка </a:t>
            </a:r>
            <a:r>
              <a:rPr lang="ru-RU" sz="2200" dirty="0" err="1">
                <a:latin typeface="+mn-lt"/>
              </a:rPr>
              <a:t>чи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покажчик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кінця</a:t>
            </a:r>
            <a:r>
              <a:rPr lang="ru-RU" sz="2200" dirty="0">
                <a:latin typeface="+mn-lt"/>
              </a:rPr>
              <a:t> файлу. </a:t>
            </a:r>
            <a:endParaRPr lang="ru-RU" sz="2200" dirty="0">
              <a:latin typeface="+mn-lt"/>
            </a:endParaRPr>
          </a:p>
          <a:p>
            <a:endParaRPr lang="ru-RU" sz="2200" dirty="0" smtClean="0">
              <a:latin typeface="+mn-lt"/>
            </a:endParaRPr>
          </a:p>
          <a:p>
            <a:r>
              <a:rPr lang="ru-RU" sz="2200" dirty="0" err="1" smtClean="0">
                <a:latin typeface="+mn-lt"/>
              </a:rPr>
              <a:t>Вивести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рядок на </a:t>
            </a:r>
            <a:r>
              <a:rPr lang="ru-RU" sz="2200" dirty="0" err="1">
                <a:latin typeface="+mn-lt"/>
              </a:rPr>
              <a:t>екран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можна</a:t>
            </a:r>
            <a:r>
              <a:rPr lang="ru-RU" sz="2200" dirty="0">
                <a:latin typeface="+mn-lt"/>
              </a:rPr>
              <a:t> оператором</a:t>
            </a:r>
            <a:r>
              <a:rPr lang="en-US" sz="2200" dirty="0">
                <a:latin typeface="+mn-lt"/>
              </a:rPr>
              <a:t>:</a:t>
            </a:r>
            <a:endParaRPr lang="ru-RU" sz="22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647" y="5281660"/>
            <a:ext cx="118813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>
                <a:latin typeface="+mn-lt"/>
              </a:rPr>
              <a:t>Натискання </a:t>
            </a:r>
            <a:r>
              <a:rPr lang="uk-UA" sz="2200" dirty="0">
                <a:latin typeface="+mn-lt"/>
              </a:rPr>
              <a:t>клавіші </a:t>
            </a:r>
            <a:r>
              <a:rPr lang="en-US" sz="2200" dirty="0">
                <a:latin typeface="+mn-lt"/>
              </a:rPr>
              <a:t>Enter </a:t>
            </a:r>
            <a:r>
              <a:rPr lang="uk-UA" sz="2200" dirty="0">
                <a:latin typeface="+mn-lt"/>
              </a:rPr>
              <a:t>у процесі введення формує </a:t>
            </a:r>
            <a:r>
              <a:rPr lang="uk-UA" sz="2200" b="1" dirty="0">
                <a:solidFill>
                  <a:srgbClr val="0033CC"/>
                </a:solidFill>
                <a:latin typeface="+mn-lt"/>
              </a:rPr>
              <a:t>символ кінця рядка</a:t>
            </a:r>
            <a:r>
              <a:rPr lang="uk-UA" sz="2200" dirty="0">
                <a:latin typeface="+mn-lt"/>
              </a:rPr>
              <a:t>. </a:t>
            </a:r>
            <a:endParaRPr lang="en-US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Функція </a:t>
            </a:r>
            <a:r>
              <a:rPr lang="en-US" sz="2200" b="1" dirty="0">
                <a:latin typeface="+mn-lt"/>
              </a:rPr>
              <a:t>puts(char* s) </a:t>
            </a:r>
            <a:r>
              <a:rPr lang="uk-UA" sz="2200" dirty="0">
                <a:latin typeface="+mn-lt"/>
              </a:rPr>
              <a:t>автоматично дописує </a:t>
            </a:r>
            <a:r>
              <a:rPr lang="uk-UA" sz="2200" b="1" dirty="0">
                <a:solidFill>
                  <a:srgbClr val="0033CC"/>
                </a:solidFill>
                <a:latin typeface="+mn-lt"/>
              </a:rPr>
              <a:t>символ нового рядка</a:t>
            </a:r>
            <a:r>
              <a:rPr lang="uk-UA" sz="2200" dirty="0">
                <a:latin typeface="+mn-lt"/>
              </a:rPr>
              <a:t>, що забезпечує переведення курсору на наступний рядок. 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8225229" y="2849659"/>
            <a:ext cx="2053246" cy="566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err="1">
                <a:latin typeface="+mn-lt"/>
              </a:rPr>
              <a:t>cout</a:t>
            </a:r>
            <a:r>
              <a:rPr lang="en-US" sz="2300" b="1" dirty="0">
                <a:latin typeface="+mn-lt"/>
              </a:rPr>
              <a:t>&lt;&lt;word;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1647" y="4302593"/>
            <a:ext cx="37200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Врахувати пробіли можна за допомогою функцій</a:t>
            </a:r>
            <a:r>
              <a:rPr lang="en-US" sz="2200" dirty="0">
                <a:latin typeface="+mn-lt"/>
              </a:rPr>
              <a:t>:</a:t>
            </a:r>
            <a:endParaRPr lang="uk-UA" sz="2200" dirty="0">
              <a:latin typeface="+mn-l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935760" y="4276536"/>
            <a:ext cx="7567540" cy="566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6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00" h="635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300" b="1" dirty="0" smtClean="0">
                <a:latin typeface="+mn-lt"/>
              </a:rPr>
              <a:t>gets</a:t>
            </a:r>
            <a:r>
              <a:rPr lang="uk-UA" sz="2300" b="1" dirty="0" smtClean="0">
                <a:latin typeface="+mn-lt"/>
              </a:rPr>
              <a:t>_</a:t>
            </a:r>
            <a:r>
              <a:rPr lang="en-US" sz="2300" b="1" dirty="0" smtClean="0">
                <a:latin typeface="+mn-lt"/>
              </a:rPr>
              <a:t>s(char </a:t>
            </a:r>
            <a:r>
              <a:rPr lang="en-US" sz="2300" b="1" dirty="0">
                <a:latin typeface="+mn-lt"/>
              </a:rPr>
              <a:t>*</a:t>
            </a:r>
            <a:r>
              <a:rPr lang="en-US" sz="2300" b="1" dirty="0" smtClean="0">
                <a:latin typeface="+mn-lt"/>
              </a:rPr>
              <a:t>s, </a:t>
            </a:r>
            <a:r>
              <a:rPr lang="en-US" sz="2300" b="1" dirty="0" err="1" smtClean="0">
                <a:latin typeface="+mn-lt"/>
              </a:rPr>
              <a:t>size_t</a:t>
            </a:r>
            <a:r>
              <a:rPr lang="en-US" sz="2300" b="1" dirty="0" smtClean="0">
                <a:latin typeface="+mn-lt"/>
              </a:rPr>
              <a:t> </a:t>
            </a:r>
            <a:r>
              <a:rPr lang="en-GB" sz="2300" b="1" dirty="0" err="1">
                <a:latin typeface="+mn-lt"/>
              </a:rPr>
              <a:t>sizeInCharacters</a:t>
            </a:r>
            <a:r>
              <a:rPr lang="en-US" sz="2300" b="1" dirty="0">
                <a:latin typeface="+mn-lt"/>
              </a:rPr>
              <a:t>) </a:t>
            </a:r>
            <a:r>
              <a:rPr lang="en-US" sz="2300" b="1" dirty="0" smtClean="0">
                <a:latin typeface="+mn-lt"/>
              </a:rPr>
              <a:t>;</a:t>
            </a:r>
            <a:r>
              <a:rPr lang="uk-UA" sz="2300" b="1" dirty="0" smtClean="0">
                <a:latin typeface="+mn-lt"/>
              </a:rPr>
              <a:t> </a:t>
            </a:r>
            <a:r>
              <a:rPr lang="uk-UA" sz="2300" b="1" dirty="0" smtClean="0">
                <a:latin typeface="+mn-lt"/>
              </a:rPr>
              <a:t>   </a:t>
            </a:r>
            <a:r>
              <a:rPr lang="en-US" sz="2300" b="1" dirty="0" smtClean="0">
                <a:latin typeface="+mn-lt"/>
              </a:rPr>
              <a:t>puts(char</a:t>
            </a:r>
            <a:r>
              <a:rPr lang="en-US" sz="2300" b="1" dirty="0">
                <a:latin typeface="+mn-lt"/>
              </a:rPr>
              <a:t>* </a:t>
            </a:r>
            <a:r>
              <a:rPr lang="en-US" sz="2300" b="1" dirty="0" smtClean="0">
                <a:latin typeface="+mn-lt"/>
              </a:rPr>
              <a:t>s); </a:t>
            </a:r>
            <a:endParaRPr lang="en-US" sz="23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6120" y="358706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рядок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7828438" y="3967755"/>
            <a:ext cx="1440160" cy="438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9467" y="3670117"/>
            <a:ext cx="291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Розмір буфера для рядка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012307" y="3956395"/>
            <a:ext cx="1440160" cy="438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>en-us</Markets>
    <AppVer xmlns="145c5697-5eb5-440b-b2f1-a8273fb59250" xsi:nil="true"/>
    <AuthoringAssetId xmlns="145c5697-5eb5-440b-b2f1-a8273fb59250">TP001017125</AuthoringAssetId>
    <AssetId xmlns="145c5697-5eb5-440b-b2f1-a8273fb59250">TS001017125</Asset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D6DAE-FA1B-450A-B10C-DB9412A3B9B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65F7852-4159-450D-83AB-740D3463B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5272C-8DAF-4FA1-A788-7AA0750EAF48}">
  <ds:schemaRefs>
    <ds:schemaRef ds:uri="http://schemas.microsoft.com/office/2006/metadata/properties"/>
    <ds:schemaRef ds:uri="http://schemas.microsoft.com/office/infopath/2007/PartnerControls"/>
    <ds:schemaRef ds:uri="145c5697-5eb5-440b-b2f1-a8273fb59250"/>
  </ds:schemaRefs>
</ds:datastoreItem>
</file>

<file path=customXml/itemProps4.xml><?xml version="1.0" encoding="utf-8"?>
<ds:datastoreItem xmlns:ds="http://schemas.openxmlformats.org/officeDocument/2006/customXml" ds:itemID="{3BCEBFFB-48D1-440B-A98D-58E553ACC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TS001017125</Template>
  <TotalTime>1305</TotalTime>
  <Words>3995</Words>
  <Application>Microsoft Office PowerPoint</Application>
  <PresentationFormat>Широкоэкранный</PresentationFormat>
  <Paragraphs>602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Загальні відомості про рядки</vt:lpstr>
      <vt:lpstr>Поняття рядка та оголошення змінних рядкового типу</vt:lpstr>
      <vt:lpstr>Презентация PowerPoint</vt:lpstr>
      <vt:lpstr> Рядкові константи та ініціалізація рядків</vt:lpstr>
      <vt:lpstr>Масиви рядків</vt:lpstr>
      <vt:lpstr> Введення-виведення рядків</vt:lpstr>
      <vt:lpstr>Презентация PowerPoint</vt:lpstr>
      <vt:lpstr> Визначення довжини рядка та копіювання рядків</vt:lpstr>
      <vt:lpstr>Порівняння рядків</vt:lpstr>
      <vt:lpstr>Об’єднання рядків</vt:lpstr>
      <vt:lpstr>Презентация PowerPoint</vt:lpstr>
      <vt:lpstr>Презентация PowerPoint</vt:lpstr>
      <vt:lpstr>Презентация PowerPoint</vt:lpstr>
      <vt:lpstr>Пошук елементів рядка</vt:lpstr>
      <vt:lpstr>Презентация PowerPoint</vt:lpstr>
      <vt:lpstr>Презентация PowerPoint</vt:lpstr>
      <vt:lpstr>Розкладання рядка на лексеми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Перетворення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Масиви покажчиків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Розділ 8 Рядки</dc:title>
  <dc:creator>Еннифер</dc:creator>
  <cp:lastModifiedBy>Tetyana Kovalyuk</cp:lastModifiedBy>
  <cp:revision>76</cp:revision>
  <dcterms:created xsi:type="dcterms:W3CDTF">2011-05-29T18:11:31Z</dcterms:created>
  <dcterms:modified xsi:type="dcterms:W3CDTF">2020-11-26T00:07:15Z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>en-us</vt:lpwstr>
  </property>
  <property fmtid="{D5CDD505-2E9C-101B-9397-08002B2CF9AE}" pid="3" name="AssetType">
    <vt:lpwstr>TP</vt:lpwstr>
  </property>
  <property fmtid="{D5CDD505-2E9C-101B-9397-08002B2CF9AE}" pid="4" name="BugNumber">
    <vt:lpwstr>498506L</vt:lpwstr>
  </property>
  <property fmtid="{D5CDD505-2E9C-101B-9397-08002B2CF9AE}" pid="5" name="TPInstallLocation">
    <vt:lpwstr>{My Templates}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/n {FilePath}</vt:lpwstr>
  </property>
  <property fmtid="{D5CDD505-2E9C-101B-9397-08002B2CF9AE}" pid="12" name="AssetId">
    <vt:lpwstr>TS001017125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Parent Bill of Rights presentation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Parent Bill of Rights presentation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184;#Office 2000;#182;#Office XP;#65;#Microsoft Office PowerPoint 2007;#64;#PowerPoint 2003;#79;#Template 12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Propped in TOW July Monthly Prop. Assigned to Luann for retrofit pass</vt:lpwstr>
  </property>
  <property fmtid="{D5CDD505-2E9C-101B-9397-08002B2CF9AE}" pid="33" name="PublishStatusLookup">
    <vt:lpwstr>258383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TP001017125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