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2"/>
  </p:sldMasterIdLst>
  <p:notesMasterIdLst>
    <p:notesMasterId r:id="rId63"/>
  </p:notesMasterIdLst>
  <p:handoutMasterIdLst>
    <p:handoutMasterId r:id="rId64"/>
  </p:handoutMasterIdLst>
  <p:sldIdLst>
    <p:sldId id="365" r:id="rId3"/>
    <p:sldId id="384" r:id="rId4"/>
    <p:sldId id="378" r:id="rId5"/>
    <p:sldId id="379" r:id="rId6"/>
    <p:sldId id="380" r:id="rId7"/>
    <p:sldId id="382" r:id="rId8"/>
    <p:sldId id="375" r:id="rId9"/>
    <p:sldId id="381" r:id="rId10"/>
    <p:sldId id="374" r:id="rId11"/>
    <p:sldId id="366" r:id="rId12"/>
    <p:sldId id="342" r:id="rId13"/>
    <p:sldId id="383" r:id="rId14"/>
    <p:sldId id="264" r:id="rId15"/>
    <p:sldId id="343" r:id="rId16"/>
    <p:sldId id="292" r:id="rId17"/>
    <p:sldId id="262" r:id="rId18"/>
    <p:sldId id="367" r:id="rId19"/>
    <p:sldId id="283" r:id="rId20"/>
    <p:sldId id="303" r:id="rId21"/>
    <p:sldId id="368" r:id="rId22"/>
    <p:sldId id="304" r:id="rId23"/>
    <p:sldId id="369" r:id="rId24"/>
    <p:sldId id="371" r:id="rId25"/>
    <p:sldId id="297" r:id="rId26"/>
    <p:sldId id="298" r:id="rId27"/>
    <p:sldId id="266" r:id="rId28"/>
    <p:sldId id="344" r:id="rId29"/>
    <p:sldId id="345" r:id="rId30"/>
    <p:sldId id="372" r:id="rId31"/>
    <p:sldId id="347" r:id="rId32"/>
    <p:sldId id="348" r:id="rId33"/>
    <p:sldId id="349" r:id="rId34"/>
    <p:sldId id="350" r:id="rId35"/>
    <p:sldId id="351" r:id="rId36"/>
    <p:sldId id="354" r:id="rId37"/>
    <p:sldId id="352" r:id="rId38"/>
    <p:sldId id="355" r:id="rId39"/>
    <p:sldId id="353" r:id="rId40"/>
    <p:sldId id="356" r:id="rId41"/>
    <p:sldId id="357" r:id="rId42"/>
    <p:sldId id="268" r:id="rId43"/>
    <p:sldId id="269" r:id="rId44"/>
    <p:sldId id="320" r:id="rId45"/>
    <p:sldId id="359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376" r:id="rId61"/>
    <p:sldId id="403" r:id="rId6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FF0000"/>
    <a:srgbClr val="C5E2FF"/>
    <a:srgbClr val="FCE8C8"/>
    <a:srgbClr val="FADEB0"/>
    <a:srgbClr val="FFFFCC"/>
    <a:srgbClr val="CC0099"/>
    <a:srgbClr val="800000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Помірний стиль 1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Помірний стиль 3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510" autoAdjust="0"/>
  </p:normalViewPr>
  <p:slideViewPr>
    <p:cSldViewPr>
      <p:cViewPr varScale="1">
        <p:scale>
          <a:sx n="65" d="100"/>
          <a:sy n="65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216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91D5-30BA-403C-8594-6F4C0F7021F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6888AA-A9F3-4F13-A5D2-D9A27E3683D7}">
      <dgm:prSet phldrT="[Текст]" custT="1"/>
      <dgm:spPr/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dirty="0">
            <a:solidFill>
              <a:schemeClr val="bg1"/>
            </a:solidFill>
          </a:endParaRPr>
        </a:p>
      </dgm:t>
    </dgm:pt>
    <dgm:pt modelId="{17D518C9-646C-4B84-B59C-65D813B8D2A2}" type="parTrans" cxnId="{5490CAD6-8C41-46FF-A603-F276ED874000}">
      <dgm:prSet/>
      <dgm:spPr/>
      <dgm:t>
        <a:bodyPr/>
        <a:lstStyle/>
        <a:p>
          <a:endParaRPr lang="ru-RU" sz="2000"/>
        </a:p>
      </dgm:t>
    </dgm:pt>
    <dgm:pt modelId="{7611BBCB-AEEF-435F-9565-1CA878719E37}" type="sibTrans" cxnId="{5490CAD6-8C41-46FF-A603-F276ED874000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B6CE1A85-FAD1-464D-B5E8-191FDF6568E9}">
      <dgm:prSet phldrT="[Текст]" custT="1"/>
      <dgm:spPr>
        <a:solidFill>
          <a:srgbClr val="009900"/>
        </a:solidFill>
      </dgm:spPr>
      <dgm:t>
        <a:bodyPr/>
        <a:lstStyle/>
        <a:p>
          <a:pPr>
            <a:lnSpc>
              <a:spcPct val="100000"/>
            </a:lnSpc>
          </a:pPr>
          <a:r>
            <a:rPr lang="uk-UA" sz="2000" b="1" dirty="0" smtClean="0">
              <a:solidFill>
                <a:schemeClr val="bg1"/>
              </a:solidFill>
            </a:rPr>
            <a:t>3 Функції в С</a:t>
          </a:r>
          <a:r>
            <a:rPr lang="en-US" sz="2000" b="1" dirty="0" smtClean="0">
              <a:solidFill>
                <a:schemeClr val="bg1"/>
              </a:solidFill>
            </a:rPr>
            <a:t>/C+</a:t>
          </a:r>
          <a:r>
            <a:rPr lang="uk-UA" sz="2000" b="1" dirty="0" smtClean="0">
              <a:solidFill>
                <a:schemeClr val="bg1"/>
              </a:solidFill>
            </a:rPr>
            <a:t>+</a:t>
          </a:r>
          <a:r>
            <a:rPr lang="en-US" sz="2000" b="1" dirty="0" smtClean="0">
              <a:solidFill>
                <a:schemeClr val="bg1"/>
              </a:solidFill>
            </a:rPr>
            <a:t>/Python</a:t>
          </a:r>
          <a:endParaRPr lang="ru-RU" sz="2000" dirty="0">
            <a:solidFill>
              <a:schemeClr val="bg1"/>
            </a:solidFill>
          </a:endParaRPr>
        </a:p>
      </dgm:t>
    </dgm:pt>
    <dgm:pt modelId="{2CD4907F-0A82-45D3-8AC2-F5D6625E926F}" type="parTrans" cxnId="{9A0D0F52-15C6-412A-AB92-078BD3E5E97E}">
      <dgm:prSet/>
      <dgm:spPr/>
      <dgm:t>
        <a:bodyPr/>
        <a:lstStyle/>
        <a:p>
          <a:endParaRPr lang="ru-RU" sz="2000"/>
        </a:p>
      </dgm:t>
    </dgm:pt>
    <dgm:pt modelId="{CD9EC68B-AF98-4B90-9816-8FCBCA695E2F}" type="sibTrans" cxnId="{9A0D0F52-15C6-412A-AB92-078BD3E5E97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67216DF-177C-44BA-91C7-BD7829B1E88E}">
      <dgm:prSet phldrT="[Текст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4 Покажчики та посилання</a:t>
          </a:r>
          <a:endParaRPr lang="ru-RU" sz="2000" b="1" dirty="0">
            <a:solidFill>
              <a:schemeClr val="bg1"/>
            </a:solidFill>
          </a:endParaRPr>
        </a:p>
      </dgm:t>
    </dgm:pt>
    <dgm:pt modelId="{5B36C4BA-BBBF-42FE-983A-600151FCD974}" type="parTrans" cxnId="{528FC410-6DB5-4701-B92B-6C4AB2BEDBD9}">
      <dgm:prSet/>
      <dgm:spPr/>
      <dgm:t>
        <a:bodyPr/>
        <a:lstStyle/>
        <a:p>
          <a:endParaRPr lang="ru-RU" sz="2000"/>
        </a:p>
      </dgm:t>
    </dgm:pt>
    <dgm:pt modelId="{82BAADEF-8DA2-4973-BAAC-0AD533D506C7}" type="sibTrans" cxnId="{528FC410-6DB5-4701-B92B-6C4AB2BEDBD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5F228C48-FC75-4A89-9D86-0ED0382E1BF0}">
      <dgm:prSet phldrT="[Текст]" custT="1"/>
      <dgm:spPr>
        <a:solidFill>
          <a:srgbClr val="CC3300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5 Структури даних</a:t>
          </a:r>
          <a:endParaRPr lang="ru-RU" sz="2000" dirty="0">
            <a:solidFill>
              <a:schemeClr val="bg1"/>
            </a:solidFill>
          </a:endParaRPr>
        </a:p>
      </dgm:t>
    </dgm:pt>
    <dgm:pt modelId="{8D4446E0-5731-428E-AE98-EE1B0BBE129E}" type="parTrans" cxnId="{93D3A8F1-755F-4BB4-B7A8-9FADC11FBEDE}">
      <dgm:prSet/>
      <dgm:spPr/>
      <dgm:t>
        <a:bodyPr/>
        <a:lstStyle/>
        <a:p>
          <a:endParaRPr lang="ru-RU" sz="2000"/>
        </a:p>
      </dgm:t>
    </dgm:pt>
    <dgm:pt modelId="{FDF0D45E-9D7E-4023-8190-20849FE77B38}" type="sibTrans" cxnId="{93D3A8F1-755F-4BB4-B7A8-9FADC11FBEDE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D16124F6-F77F-4357-A641-DCE505B85CFE}">
      <dgm:prSet phldrT="[Текст]" custT="1"/>
      <dgm:spPr>
        <a:solidFill>
          <a:srgbClr val="990099"/>
        </a:solidFill>
      </dgm:spPr>
      <dgm:t>
        <a:bodyPr/>
        <a:lstStyle/>
        <a:p>
          <a:r>
            <a:rPr lang="uk-UA" sz="2000" b="1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dirty="0">
            <a:solidFill>
              <a:schemeClr val="bg1"/>
            </a:solidFill>
          </a:endParaRPr>
        </a:p>
      </dgm:t>
    </dgm:pt>
    <dgm:pt modelId="{A3E2C045-C3EA-469C-A4AC-6CAC3F536026}" type="parTrans" cxnId="{039F20A6-4386-4488-9099-4BE8BAA96CAD}">
      <dgm:prSet/>
      <dgm:spPr/>
      <dgm:t>
        <a:bodyPr/>
        <a:lstStyle/>
        <a:p>
          <a:endParaRPr lang="ru-RU" sz="2000"/>
        </a:p>
      </dgm:t>
    </dgm:pt>
    <dgm:pt modelId="{12325DE7-DD6B-4CF2-80AC-AF7374DF4925}" type="sibTrans" cxnId="{039F20A6-4386-4488-9099-4BE8BAA96CAD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23AA38C0-6510-41E8-9E53-025163CFAB90}">
      <dgm:prSet phldrT="[Текст]" custT="1"/>
      <dgm:spPr>
        <a:solidFill>
          <a:srgbClr val="FFFF00"/>
        </a:solidFill>
      </dgm:spPr>
      <dgm:t>
        <a:bodyPr/>
        <a:lstStyle/>
        <a:p>
          <a:r>
            <a:rPr lang="uk-UA" sz="2000" b="1" dirty="0" smtClean="0">
              <a:solidFill>
                <a:srgbClr val="0000CC"/>
              </a:solidFill>
            </a:rPr>
            <a:t>2 Оператори мов С / С++/</a:t>
          </a:r>
          <a:r>
            <a:rPr lang="en-US" sz="2000" b="1" dirty="0" smtClean="0">
              <a:solidFill>
                <a:srgbClr val="0000CC"/>
              </a:solidFill>
            </a:rPr>
            <a:t>Python</a:t>
          </a:r>
          <a:endParaRPr lang="ru-RU" sz="2000" b="1" dirty="0">
            <a:solidFill>
              <a:srgbClr val="0000CC"/>
            </a:solidFill>
          </a:endParaRPr>
        </a:p>
      </dgm:t>
    </dgm:pt>
    <dgm:pt modelId="{C4CD4CB8-2F9A-4E0E-A42D-0BD25A1A506C}" type="parTrans" cxnId="{4EE9F32B-38D1-4046-9EE2-9F00202D5799}">
      <dgm:prSet/>
      <dgm:spPr/>
      <dgm:t>
        <a:bodyPr/>
        <a:lstStyle/>
        <a:p>
          <a:endParaRPr lang="ru-RU" sz="2000"/>
        </a:p>
      </dgm:t>
    </dgm:pt>
    <dgm:pt modelId="{972EC1D1-E29E-45A1-900B-83ECD54D4FBE}" type="sibTrans" cxnId="{4EE9F32B-38D1-4046-9EE2-9F00202D5799}">
      <dgm:prSet custT="1"/>
      <dgm:spPr>
        <a:solidFill>
          <a:srgbClr val="990099"/>
        </a:solidFill>
      </dgm:spPr>
      <dgm:t>
        <a:bodyPr/>
        <a:lstStyle/>
        <a:p>
          <a:endParaRPr lang="ru-RU" sz="2000"/>
        </a:p>
      </dgm:t>
    </dgm:pt>
    <dgm:pt modelId="{E94F02CD-BB46-409B-86C7-60F833C7D9C7}" type="pres">
      <dgm:prSet presAssocID="{0F5B91D5-30BA-403C-8594-6F4C0F7021F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78EE354-F355-43A7-B632-1EF97DCB17EA}" type="pres">
      <dgm:prSet presAssocID="{486888AA-A9F3-4F13-A5D2-D9A27E3683D7}" presName="node" presStyleLbl="node1" presStyleIdx="0" presStyleCnt="6" custScaleX="186679" custRadScaleRad="131260" custRadScaleInc="-439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28B06E-A614-4664-8320-D5F0E7C8C197}" type="pres">
      <dgm:prSet presAssocID="{7611BBCB-AEEF-435F-9565-1CA878719E37}" presName="sibTrans" presStyleLbl="sibTrans2D1" presStyleIdx="0" presStyleCnt="6"/>
      <dgm:spPr/>
      <dgm:t>
        <a:bodyPr/>
        <a:lstStyle/>
        <a:p>
          <a:endParaRPr lang="ru-RU"/>
        </a:p>
      </dgm:t>
    </dgm:pt>
    <dgm:pt modelId="{491E0ABB-DBF3-4517-9702-BC07102246E9}" type="pres">
      <dgm:prSet presAssocID="{7611BBCB-AEEF-435F-9565-1CA878719E37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CA6928F4-44AF-4FF5-A45F-2D938C62525E}" type="pres">
      <dgm:prSet presAssocID="{23AA38C0-6510-41E8-9E53-025163CFAB90}" presName="node" presStyleLbl="node1" presStyleIdx="1" presStyleCnt="6" custScaleX="186679" custRadScaleRad="149431" custRadScaleInc="41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43629C7-D163-40CC-9821-87401879FCFA}" type="pres">
      <dgm:prSet presAssocID="{972EC1D1-E29E-45A1-900B-83ECD54D4FB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EC6B20F6-FAA7-4920-8096-17C7CDF168D4}" type="pres">
      <dgm:prSet presAssocID="{972EC1D1-E29E-45A1-900B-83ECD54D4FB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3C2CE0AC-06A9-40D6-B2CB-0BBB20C59CEB}" type="pres">
      <dgm:prSet presAssocID="{B6CE1A85-FAD1-464D-B5E8-191FDF6568E9}" presName="node" presStyleLbl="node1" presStyleIdx="2" presStyleCnt="6" custScaleX="195663" custRadScaleRad="145438" custRadScaleInc="-273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5FD827-DECA-452F-A67A-70FA90FE14A0}" type="pres">
      <dgm:prSet presAssocID="{CD9EC68B-AF98-4B90-9816-8FCBCA695E2F}" presName="sibTrans" presStyleLbl="sibTrans2D1" presStyleIdx="2" presStyleCnt="6" custScaleX="133019"/>
      <dgm:spPr/>
      <dgm:t>
        <a:bodyPr/>
        <a:lstStyle/>
        <a:p>
          <a:endParaRPr lang="ru-RU"/>
        </a:p>
      </dgm:t>
    </dgm:pt>
    <dgm:pt modelId="{12756C36-B5E7-40BE-9813-C058C6AB2C28}" type="pres">
      <dgm:prSet presAssocID="{CD9EC68B-AF98-4B90-9816-8FCBCA695E2F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C13A45E8-C816-4449-B176-39A2DC9351AF}" type="pres">
      <dgm:prSet presAssocID="{E67216DF-177C-44BA-91C7-BD7829B1E88E}" presName="node" presStyleLbl="node1" presStyleIdx="3" presStyleCnt="6" custScaleX="186679" custRadScaleRad="96853" custRadScaleInc="-19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5EBC2C-E570-410F-9846-F7E9B91C3A30}" type="pres">
      <dgm:prSet presAssocID="{82BAADEF-8DA2-4973-BAAC-0AD533D506C7}" presName="sibTrans" presStyleLbl="sibTrans2D1" presStyleIdx="3" presStyleCnt="6" custScaleX="205117"/>
      <dgm:spPr/>
      <dgm:t>
        <a:bodyPr/>
        <a:lstStyle/>
        <a:p>
          <a:endParaRPr lang="ru-RU"/>
        </a:p>
      </dgm:t>
    </dgm:pt>
    <dgm:pt modelId="{988D0DB1-71E9-4AED-BD89-3A65E6CEEAE3}" type="pres">
      <dgm:prSet presAssocID="{82BAADEF-8DA2-4973-BAAC-0AD533D506C7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864E6D6-A967-4878-9073-4325557D929E}" type="pres">
      <dgm:prSet presAssocID="{5F228C48-FC75-4A89-9D86-0ED0382E1BF0}" presName="node" presStyleLbl="node1" presStyleIdx="4" presStyleCnt="6" custScaleX="186679" custRadScaleRad="130459" custRadScaleInc="320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7DDEBF-DE34-4985-BFC1-72B45298DE51}" type="pres">
      <dgm:prSet presAssocID="{FDF0D45E-9D7E-4023-8190-20849FE77B38}" presName="sibTrans" presStyleLbl="sibTrans2D1" presStyleIdx="4" presStyleCnt="6"/>
      <dgm:spPr/>
      <dgm:t>
        <a:bodyPr/>
        <a:lstStyle/>
        <a:p>
          <a:endParaRPr lang="ru-RU"/>
        </a:p>
      </dgm:t>
    </dgm:pt>
    <dgm:pt modelId="{2B6A18D7-960E-480C-8E12-6F2600EC7596}" type="pres">
      <dgm:prSet presAssocID="{FDF0D45E-9D7E-4023-8190-20849FE77B38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1C11D8FB-CF6F-4E28-B811-F0947C4BB23F}" type="pres">
      <dgm:prSet presAssocID="{D16124F6-F77F-4357-A641-DCE505B85CFE}" presName="node" presStyleLbl="node1" presStyleIdx="5" presStyleCnt="6" custScaleX="186679" custRadScaleRad="152852" custRadScaleInc="-376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CB6DD-495C-4151-8D3A-81D498070B70}" type="pres">
      <dgm:prSet presAssocID="{12325DE7-DD6B-4CF2-80AC-AF7374DF4925}" presName="sibTrans" presStyleLbl="sibTrans2D1" presStyleIdx="5" presStyleCnt="6" custScaleX="108018"/>
      <dgm:spPr/>
      <dgm:t>
        <a:bodyPr/>
        <a:lstStyle/>
        <a:p>
          <a:endParaRPr lang="ru-RU"/>
        </a:p>
      </dgm:t>
    </dgm:pt>
    <dgm:pt modelId="{52F67B09-3F47-4019-94C2-7AAA9A09D5AE}" type="pres">
      <dgm:prSet presAssocID="{12325DE7-DD6B-4CF2-80AC-AF7374DF4925}" presName="connectorText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5490CAD6-8C41-46FF-A603-F276ED874000}" srcId="{0F5B91D5-30BA-403C-8594-6F4C0F7021FC}" destId="{486888AA-A9F3-4F13-A5D2-D9A27E3683D7}" srcOrd="0" destOrd="0" parTransId="{17D518C9-646C-4B84-B59C-65D813B8D2A2}" sibTransId="{7611BBCB-AEEF-435F-9565-1CA878719E37}"/>
    <dgm:cxn modelId="{927E8B19-7416-4772-A1B9-2886BAF1DBD7}" type="presOf" srcId="{0F5B91D5-30BA-403C-8594-6F4C0F7021FC}" destId="{E94F02CD-BB46-409B-86C7-60F833C7D9C7}" srcOrd="0" destOrd="0" presId="urn:microsoft.com/office/officeart/2005/8/layout/cycle2"/>
    <dgm:cxn modelId="{93D3A8F1-755F-4BB4-B7A8-9FADC11FBEDE}" srcId="{0F5B91D5-30BA-403C-8594-6F4C0F7021FC}" destId="{5F228C48-FC75-4A89-9D86-0ED0382E1BF0}" srcOrd="4" destOrd="0" parTransId="{8D4446E0-5731-428E-AE98-EE1B0BBE129E}" sibTransId="{FDF0D45E-9D7E-4023-8190-20849FE77B38}"/>
    <dgm:cxn modelId="{71D8314D-CA2D-4899-B1B4-289E7FBF7FC9}" type="presOf" srcId="{82BAADEF-8DA2-4973-BAAC-0AD533D506C7}" destId="{3C5EBC2C-E570-410F-9846-F7E9B91C3A30}" srcOrd="0" destOrd="0" presId="urn:microsoft.com/office/officeart/2005/8/layout/cycle2"/>
    <dgm:cxn modelId="{4030A429-B7FF-4A6E-AE48-A1B17F127957}" type="presOf" srcId="{12325DE7-DD6B-4CF2-80AC-AF7374DF4925}" destId="{52F67B09-3F47-4019-94C2-7AAA9A09D5AE}" srcOrd="1" destOrd="0" presId="urn:microsoft.com/office/officeart/2005/8/layout/cycle2"/>
    <dgm:cxn modelId="{46241303-20F6-4DF0-96D3-7E45D2E3BCF7}" type="presOf" srcId="{FDF0D45E-9D7E-4023-8190-20849FE77B38}" destId="{2B6A18D7-960E-480C-8E12-6F2600EC7596}" srcOrd="1" destOrd="0" presId="urn:microsoft.com/office/officeart/2005/8/layout/cycle2"/>
    <dgm:cxn modelId="{C4FC2934-FDCF-45FE-808D-BCC1C20700DD}" type="presOf" srcId="{7611BBCB-AEEF-435F-9565-1CA878719E37}" destId="{491E0ABB-DBF3-4517-9702-BC07102246E9}" srcOrd="1" destOrd="0" presId="urn:microsoft.com/office/officeart/2005/8/layout/cycle2"/>
    <dgm:cxn modelId="{68728929-11CB-40D6-B9CA-A16A96C7AD80}" type="presOf" srcId="{82BAADEF-8DA2-4973-BAAC-0AD533D506C7}" destId="{988D0DB1-71E9-4AED-BD89-3A65E6CEEAE3}" srcOrd="1" destOrd="0" presId="urn:microsoft.com/office/officeart/2005/8/layout/cycle2"/>
    <dgm:cxn modelId="{4EE9F32B-38D1-4046-9EE2-9F00202D5799}" srcId="{0F5B91D5-30BA-403C-8594-6F4C0F7021FC}" destId="{23AA38C0-6510-41E8-9E53-025163CFAB90}" srcOrd="1" destOrd="0" parTransId="{C4CD4CB8-2F9A-4E0E-A42D-0BD25A1A506C}" sibTransId="{972EC1D1-E29E-45A1-900B-83ECD54D4FBE}"/>
    <dgm:cxn modelId="{DE584C12-6301-43B5-B313-985A7ABAED33}" type="presOf" srcId="{D16124F6-F77F-4357-A641-DCE505B85CFE}" destId="{1C11D8FB-CF6F-4E28-B811-F0947C4BB23F}" srcOrd="0" destOrd="0" presId="urn:microsoft.com/office/officeart/2005/8/layout/cycle2"/>
    <dgm:cxn modelId="{9207F069-B306-4A01-9A8E-96BB120591A2}" type="presOf" srcId="{7611BBCB-AEEF-435F-9565-1CA878719E37}" destId="{5728B06E-A614-4664-8320-D5F0E7C8C197}" srcOrd="0" destOrd="0" presId="urn:microsoft.com/office/officeart/2005/8/layout/cycle2"/>
    <dgm:cxn modelId="{6EC93B5E-FEEC-4519-A7FE-5A217BE7E032}" type="presOf" srcId="{12325DE7-DD6B-4CF2-80AC-AF7374DF4925}" destId="{203CB6DD-495C-4151-8D3A-81D498070B70}" srcOrd="0" destOrd="0" presId="urn:microsoft.com/office/officeart/2005/8/layout/cycle2"/>
    <dgm:cxn modelId="{E54A3A9E-5918-4836-8049-66AF5B4FF13F}" type="presOf" srcId="{E67216DF-177C-44BA-91C7-BD7829B1E88E}" destId="{C13A45E8-C816-4449-B176-39A2DC9351AF}" srcOrd="0" destOrd="0" presId="urn:microsoft.com/office/officeart/2005/8/layout/cycle2"/>
    <dgm:cxn modelId="{4EAEF597-D7CA-4442-879F-E43CD0668CA9}" type="presOf" srcId="{486888AA-A9F3-4F13-A5D2-D9A27E3683D7}" destId="{978EE354-F355-43A7-B632-1EF97DCB17EA}" srcOrd="0" destOrd="0" presId="urn:microsoft.com/office/officeart/2005/8/layout/cycle2"/>
    <dgm:cxn modelId="{9A0D0F52-15C6-412A-AB92-078BD3E5E97E}" srcId="{0F5B91D5-30BA-403C-8594-6F4C0F7021FC}" destId="{B6CE1A85-FAD1-464D-B5E8-191FDF6568E9}" srcOrd="2" destOrd="0" parTransId="{2CD4907F-0A82-45D3-8AC2-F5D6625E926F}" sibTransId="{CD9EC68B-AF98-4B90-9816-8FCBCA695E2F}"/>
    <dgm:cxn modelId="{284269B8-2B43-4F68-8391-EB188D9E7970}" type="presOf" srcId="{CD9EC68B-AF98-4B90-9816-8FCBCA695E2F}" destId="{12756C36-B5E7-40BE-9813-C058C6AB2C28}" srcOrd="1" destOrd="0" presId="urn:microsoft.com/office/officeart/2005/8/layout/cycle2"/>
    <dgm:cxn modelId="{DA855A24-D6B6-4B53-8053-1ABA000A5BAB}" type="presOf" srcId="{B6CE1A85-FAD1-464D-B5E8-191FDF6568E9}" destId="{3C2CE0AC-06A9-40D6-B2CB-0BBB20C59CEB}" srcOrd="0" destOrd="0" presId="urn:microsoft.com/office/officeart/2005/8/layout/cycle2"/>
    <dgm:cxn modelId="{E2EF5E99-4AD4-4763-BCF5-CA4DE06187AD}" type="presOf" srcId="{23AA38C0-6510-41E8-9E53-025163CFAB90}" destId="{CA6928F4-44AF-4FF5-A45F-2D938C62525E}" srcOrd="0" destOrd="0" presId="urn:microsoft.com/office/officeart/2005/8/layout/cycle2"/>
    <dgm:cxn modelId="{1532B7C4-410A-438C-9B20-D30457CC00C8}" type="presOf" srcId="{CD9EC68B-AF98-4B90-9816-8FCBCA695E2F}" destId="{635FD827-DECA-452F-A67A-70FA90FE14A0}" srcOrd="0" destOrd="0" presId="urn:microsoft.com/office/officeart/2005/8/layout/cycle2"/>
    <dgm:cxn modelId="{039F20A6-4386-4488-9099-4BE8BAA96CAD}" srcId="{0F5B91D5-30BA-403C-8594-6F4C0F7021FC}" destId="{D16124F6-F77F-4357-A641-DCE505B85CFE}" srcOrd="5" destOrd="0" parTransId="{A3E2C045-C3EA-469C-A4AC-6CAC3F536026}" sibTransId="{12325DE7-DD6B-4CF2-80AC-AF7374DF4925}"/>
    <dgm:cxn modelId="{151B52D1-2E5E-4925-8BFC-2711F4191806}" type="presOf" srcId="{972EC1D1-E29E-45A1-900B-83ECD54D4FBE}" destId="{443629C7-D163-40CC-9821-87401879FCFA}" srcOrd="0" destOrd="0" presId="urn:microsoft.com/office/officeart/2005/8/layout/cycle2"/>
    <dgm:cxn modelId="{F0AB47BC-2FBE-48B1-8B17-31F2ED53FA27}" type="presOf" srcId="{972EC1D1-E29E-45A1-900B-83ECD54D4FBE}" destId="{EC6B20F6-FAA7-4920-8096-17C7CDF168D4}" srcOrd="1" destOrd="0" presId="urn:microsoft.com/office/officeart/2005/8/layout/cycle2"/>
    <dgm:cxn modelId="{71A04B66-E6DE-4A5F-A794-BE0E001E88FA}" type="presOf" srcId="{5F228C48-FC75-4A89-9D86-0ED0382E1BF0}" destId="{C864E6D6-A967-4878-9073-4325557D929E}" srcOrd="0" destOrd="0" presId="urn:microsoft.com/office/officeart/2005/8/layout/cycle2"/>
    <dgm:cxn modelId="{528FC410-6DB5-4701-B92B-6C4AB2BEDBD9}" srcId="{0F5B91D5-30BA-403C-8594-6F4C0F7021FC}" destId="{E67216DF-177C-44BA-91C7-BD7829B1E88E}" srcOrd="3" destOrd="0" parTransId="{5B36C4BA-BBBF-42FE-983A-600151FCD974}" sibTransId="{82BAADEF-8DA2-4973-BAAC-0AD533D506C7}"/>
    <dgm:cxn modelId="{0E52186D-57E1-4215-BB5E-958FDD2B493A}" type="presOf" srcId="{FDF0D45E-9D7E-4023-8190-20849FE77B38}" destId="{0A7DDEBF-DE34-4985-BFC1-72B45298DE51}" srcOrd="0" destOrd="0" presId="urn:microsoft.com/office/officeart/2005/8/layout/cycle2"/>
    <dgm:cxn modelId="{AFB69C83-A1ED-4487-BBA8-68A3C7087A27}" type="presParOf" srcId="{E94F02CD-BB46-409B-86C7-60F833C7D9C7}" destId="{978EE354-F355-43A7-B632-1EF97DCB17EA}" srcOrd="0" destOrd="0" presId="urn:microsoft.com/office/officeart/2005/8/layout/cycle2"/>
    <dgm:cxn modelId="{41A273E5-1C88-4995-B816-ECF0CCA005FB}" type="presParOf" srcId="{E94F02CD-BB46-409B-86C7-60F833C7D9C7}" destId="{5728B06E-A614-4664-8320-D5F0E7C8C197}" srcOrd="1" destOrd="0" presId="urn:microsoft.com/office/officeart/2005/8/layout/cycle2"/>
    <dgm:cxn modelId="{F24025C3-73C8-4C58-A338-4ADB242D4A1D}" type="presParOf" srcId="{5728B06E-A614-4664-8320-D5F0E7C8C197}" destId="{491E0ABB-DBF3-4517-9702-BC07102246E9}" srcOrd="0" destOrd="0" presId="urn:microsoft.com/office/officeart/2005/8/layout/cycle2"/>
    <dgm:cxn modelId="{086CA3DB-6715-46E5-B813-5E5CCE46FB89}" type="presParOf" srcId="{E94F02CD-BB46-409B-86C7-60F833C7D9C7}" destId="{CA6928F4-44AF-4FF5-A45F-2D938C62525E}" srcOrd="2" destOrd="0" presId="urn:microsoft.com/office/officeart/2005/8/layout/cycle2"/>
    <dgm:cxn modelId="{3BA86B03-2656-483B-8795-487C5CBB4EE1}" type="presParOf" srcId="{E94F02CD-BB46-409B-86C7-60F833C7D9C7}" destId="{443629C7-D163-40CC-9821-87401879FCFA}" srcOrd="3" destOrd="0" presId="urn:microsoft.com/office/officeart/2005/8/layout/cycle2"/>
    <dgm:cxn modelId="{7E6C9160-9122-48C9-B6E1-1019186EE1DF}" type="presParOf" srcId="{443629C7-D163-40CC-9821-87401879FCFA}" destId="{EC6B20F6-FAA7-4920-8096-17C7CDF168D4}" srcOrd="0" destOrd="0" presId="urn:microsoft.com/office/officeart/2005/8/layout/cycle2"/>
    <dgm:cxn modelId="{49C22136-F61F-48D5-9CA7-5820F6A24ACC}" type="presParOf" srcId="{E94F02CD-BB46-409B-86C7-60F833C7D9C7}" destId="{3C2CE0AC-06A9-40D6-B2CB-0BBB20C59CEB}" srcOrd="4" destOrd="0" presId="urn:microsoft.com/office/officeart/2005/8/layout/cycle2"/>
    <dgm:cxn modelId="{FD9AFF25-CE68-45D3-AB38-31A847AFABF2}" type="presParOf" srcId="{E94F02CD-BB46-409B-86C7-60F833C7D9C7}" destId="{635FD827-DECA-452F-A67A-70FA90FE14A0}" srcOrd="5" destOrd="0" presId="urn:microsoft.com/office/officeart/2005/8/layout/cycle2"/>
    <dgm:cxn modelId="{4B8A2259-0762-4876-88AF-B1E0617C9CB0}" type="presParOf" srcId="{635FD827-DECA-452F-A67A-70FA90FE14A0}" destId="{12756C36-B5E7-40BE-9813-C058C6AB2C28}" srcOrd="0" destOrd="0" presId="urn:microsoft.com/office/officeart/2005/8/layout/cycle2"/>
    <dgm:cxn modelId="{774FDD5C-6567-4DE7-9E3A-0D83E0025838}" type="presParOf" srcId="{E94F02CD-BB46-409B-86C7-60F833C7D9C7}" destId="{C13A45E8-C816-4449-B176-39A2DC9351AF}" srcOrd="6" destOrd="0" presId="urn:microsoft.com/office/officeart/2005/8/layout/cycle2"/>
    <dgm:cxn modelId="{9AFDA890-90CD-4216-ACCC-8F9C892BE2D7}" type="presParOf" srcId="{E94F02CD-BB46-409B-86C7-60F833C7D9C7}" destId="{3C5EBC2C-E570-410F-9846-F7E9B91C3A30}" srcOrd="7" destOrd="0" presId="urn:microsoft.com/office/officeart/2005/8/layout/cycle2"/>
    <dgm:cxn modelId="{B96C9DC7-4245-42B0-AA34-E3F02FF8FB7C}" type="presParOf" srcId="{3C5EBC2C-E570-410F-9846-F7E9B91C3A30}" destId="{988D0DB1-71E9-4AED-BD89-3A65E6CEEAE3}" srcOrd="0" destOrd="0" presId="urn:microsoft.com/office/officeart/2005/8/layout/cycle2"/>
    <dgm:cxn modelId="{574C0075-62E4-4317-9BF9-89A48DA0BC1C}" type="presParOf" srcId="{E94F02CD-BB46-409B-86C7-60F833C7D9C7}" destId="{C864E6D6-A967-4878-9073-4325557D929E}" srcOrd="8" destOrd="0" presId="urn:microsoft.com/office/officeart/2005/8/layout/cycle2"/>
    <dgm:cxn modelId="{F6512104-D36D-4771-99AB-F8EC52DCAA07}" type="presParOf" srcId="{E94F02CD-BB46-409B-86C7-60F833C7D9C7}" destId="{0A7DDEBF-DE34-4985-BFC1-72B45298DE51}" srcOrd="9" destOrd="0" presId="urn:microsoft.com/office/officeart/2005/8/layout/cycle2"/>
    <dgm:cxn modelId="{ED7E3463-DE79-4F09-9C25-8D35B3974FC0}" type="presParOf" srcId="{0A7DDEBF-DE34-4985-BFC1-72B45298DE51}" destId="{2B6A18D7-960E-480C-8E12-6F2600EC7596}" srcOrd="0" destOrd="0" presId="urn:microsoft.com/office/officeart/2005/8/layout/cycle2"/>
    <dgm:cxn modelId="{ABDE9F24-D4EA-480E-B6B6-4A8965B98E73}" type="presParOf" srcId="{E94F02CD-BB46-409B-86C7-60F833C7D9C7}" destId="{1C11D8FB-CF6F-4E28-B811-F0947C4BB23F}" srcOrd="10" destOrd="0" presId="urn:microsoft.com/office/officeart/2005/8/layout/cycle2"/>
    <dgm:cxn modelId="{2F1CC2FD-038E-4509-8AB2-8DAE8F13DE32}" type="presParOf" srcId="{E94F02CD-BB46-409B-86C7-60F833C7D9C7}" destId="{203CB6DD-495C-4151-8D3A-81D498070B70}" srcOrd="11" destOrd="0" presId="urn:microsoft.com/office/officeart/2005/8/layout/cycle2"/>
    <dgm:cxn modelId="{42147584-6C2F-4488-9AB8-7704F6C3B6C2}" type="presParOf" srcId="{203CB6DD-495C-4151-8D3A-81D498070B70}" destId="{52F67B09-3F47-4019-94C2-7AAA9A09D5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07E70-DCAA-4489-A6E9-F056F8CE6920}" type="doc">
      <dgm:prSet loTypeId="urn:microsoft.com/office/officeart/2005/8/layout/default#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4F8AFDE2-F9CD-4562-80E7-03C78B2FFFB0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1C0FC36D-8061-4619-BEF2-6FFBA25E6F29}" type="par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07C149B4-53D2-4A68-AB79-DEE1C44B405D}" type="sibTrans" cxnId="{39820FC8-0F3B-4573-91E2-0098BF5A8BB8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8839F0C5-6DD8-43BC-B327-F207C143528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25817B00-7D79-480D-BCAC-A26066A4FBEA}" type="par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193AF5E1-BEEF-4258-A17D-DB70AAE8BDFC}" type="sibTrans" cxnId="{BFD9733F-745D-4A02-AAE4-9E32CED2A70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3027CCF0-F540-4E03-83E5-AAC061C3DAE8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032D462A-DC3E-453D-BE45-1C6E0573232F}" type="par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B9397F61-C205-4DB2-9CB0-0B25AAF7A1A9}" type="sibTrans" cxnId="{5132562D-A5E8-499D-AD00-D03E847F81BE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AF8255C9-23A2-450C-BBAF-F43B4552B7CA}">
      <dgm:prSet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rtl="0"/>
          <a:r>
            <a:rPr lang="uk-UA" sz="2200" b="1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dirty="0">
            <a:latin typeface="Arial" pitchFamily="34" charset="0"/>
            <a:cs typeface="Arial" pitchFamily="34" charset="0"/>
          </a:endParaRPr>
        </a:p>
      </dgm:t>
    </dgm:pt>
    <dgm:pt modelId="{EDE2E18E-228D-4A3A-A7C4-103585AC6CC0}" type="sib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66ACC137-7921-4D53-AAE1-834C2DA9E285}" type="parTrans" cxnId="{B0346CFA-CA1B-4E4A-9A13-39FE1EA7D9D6}">
      <dgm:prSet/>
      <dgm:spPr/>
      <dgm:t>
        <a:bodyPr/>
        <a:lstStyle/>
        <a:p>
          <a:endParaRPr lang="uk-UA" sz="2200" b="1">
            <a:latin typeface="+mj-lt"/>
          </a:endParaRPr>
        </a:p>
      </dgm:t>
    </dgm:pt>
    <dgm:pt modelId="{44DD686C-DF23-4AD0-B589-61A4ABEB8287}" type="pres">
      <dgm:prSet presAssocID="{FA507E70-DCAA-4489-A6E9-F056F8CE69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837B8DC1-48EA-4A86-8E4A-F81ABC87E3E8}" type="pres">
      <dgm:prSet presAssocID="{4F8AFDE2-F9CD-4562-80E7-03C78B2FFFB0}" presName="node" presStyleLbl="node1" presStyleIdx="0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B61752C-9059-47DD-9B7C-52EBD4553D95}" type="pres">
      <dgm:prSet presAssocID="{07C149B4-53D2-4A68-AB79-DEE1C44B405D}" presName="sibTrans" presStyleCnt="0"/>
      <dgm:spPr/>
    </dgm:pt>
    <dgm:pt modelId="{7FCDAD0E-8162-425E-87DD-C2E3DB9951C9}" type="pres">
      <dgm:prSet presAssocID="{8839F0C5-6DD8-43BC-B327-F207C1435288}" presName="node" presStyleLbl="node1" presStyleIdx="1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A0445C66-E599-44A4-8C29-E20AB65BEB9E}" type="pres">
      <dgm:prSet presAssocID="{193AF5E1-BEEF-4258-A17D-DB70AAE8BDFC}" presName="sibTrans" presStyleCnt="0"/>
      <dgm:spPr/>
    </dgm:pt>
    <dgm:pt modelId="{D533588A-8A31-4694-9053-680E2EBA1DB9}" type="pres">
      <dgm:prSet presAssocID="{3027CCF0-F540-4E03-83E5-AAC061C3DAE8}" presName="node" presStyleLbl="node1" presStyleIdx="2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29ED47D4-D10D-4C00-88EC-E5E1DA262FD9}" type="pres">
      <dgm:prSet presAssocID="{B9397F61-C205-4DB2-9CB0-0B25AAF7A1A9}" presName="sibTrans" presStyleCnt="0"/>
      <dgm:spPr/>
    </dgm:pt>
    <dgm:pt modelId="{930D6D9A-2E99-4025-9974-50506BB7EEA8}" type="pres">
      <dgm:prSet presAssocID="{AF8255C9-23A2-450C-BBAF-F43B4552B7CA}" presName="node" presStyleLbl="node1" presStyleIdx="3" presStyleCnt="4" custLinFactNeighborX="-912" custLinFactNeighborY="-959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8665A1DE-E4B4-4642-AF77-754EE3212614}" type="presOf" srcId="{8839F0C5-6DD8-43BC-B327-F207C1435288}" destId="{7FCDAD0E-8162-425E-87DD-C2E3DB9951C9}" srcOrd="0" destOrd="0" presId="urn:microsoft.com/office/officeart/2005/8/layout/default#2"/>
    <dgm:cxn modelId="{10DB08DD-9564-40E8-8461-8E39037C3D3A}" type="presOf" srcId="{4F8AFDE2-F9CD-4562-80E7-03C78B2FFFB0}" destId="{837B8DC1-48EA-4A86-8E4A-F81ABC87E3E8}" srcOrd="0" destOrd="0" presId="urn:microsoft.com/office/officeart/2005/8/layout/default#2"/>
    <dgm:cxn modelId="{39820FC8-0F3B-4573-91E2-0098BF5A8BB8}" srcId="{FA507E70-DCAA-4489-A6E9-F056F8CE6920}" destId="{4F8AFDE2-F9CD-4562-80E7-03C78B2FFFB0}" srcOrd="0" destOrd="0" parTransId="{1C0FC36D-8061-4619-BEF2-6FFBA25E6F29}" sibTransId="{07C149B4-53D2-4A68-AB79-DEE1C44B405D}"/>
    <dgm:cxn modelId="{93ABBB21-E9BC-46D2-95CB-C46A0E125A59}" type="presOf" srcId="{3027CCF0-F540-4E03-83E5-AAC061C3DAE8}" destId="{D533588A-8A31-4694-9053-680E2EBA1DB9}" srcOrd="0" destOrd="0" presId="urn:microsoft.com/office/officeart/2005/8/layout/default#2"/>
    <dgm:cxn modelId="{5132562D-A5E8-499D-AD00-D03E847F81BE}" srcId="{FA507E70-DCAA-4489-A6E9-F056F8CE6920}" destId="{3027CCF0-F540-4E03-83E5-AAC061C3DAE8}" srcOrd="2" destOrd="0" parTransId="{032D462A-DC3E-453D-BE45-1C6E0573232F}" sibTransId="{B9397F61-C205-4DB2-9CB0-0B25AAF7A1A9}"/>
    <dgm:cxn modelId="{C9B6C510-E314-4700-9BF2-70EBAE0B4552}" type="presOf" srcId="{AF8255C9-23A2-450C-BBAF-F43B4552B7CA}" destId="{930D6D9A-2E99-4025-9974-50506BB7EEA8}" srcOrd="0" destOrd="0" presId="urn:microsoft.com/office/officeart/2005/8/layout/default#2"/>
    <dgm:cxn modelId="{BFD9733F-745D-4A02-AAE4-9E32CED2A70E}" srcId="{FA507E70-DCAA-4489-A6E9-F056F8CE6920}" destId="{8839F0C5-6DD8-43BC-B327-F207C1435288}" srcOrd="1" destOrd="0" parTransId="{25817B00-7D79-480D-BCAC-A26066A4FBEA}" sibTransId="{193AF5E1-BEEF-4258-A17D-DB70AAE8BDFC}"/>
    <dgm:cxn modelId="{BA03A320-0894-48FE-B8F3-32B5C6FCDA32}" type="presOf" srcId="{FA507E70-DCAA-4489-A6E9-F056F8CE6920}" destId="{44DD686C-DF23-4AD0-B589-61A4ABEB8287}" srcOrd="0" destOrd="0" presId="urn:microsoft.com/office/officeart/2005/8/layout/default#2"/>
    <dgm:cxn modelId="{B0346CFA-CA1B-4E4A-9A13-39FE1EA7D9D6}" srcId="{FA507E70-DCAA-4489-A6E9-F056F8CE6920}" destId="{AF8255C9-23A2-450C-BBAF-F43B4552B7CA}" srcOrd="3" destOrd="0" parTransId="{66ACC137-7921-4D53-AAE1-834C2DA9E285}" sibTransId="{EDE2E18E-228D-4A3A-A7C4-103585AC6CC0}"/>
    <dgm:cxn modelId="{250B6FA1-7BB4-4D82-AC33-D7871BB5C052}" type="presParOf" srcId="{44DD686C-DF23-4AD0-B589-61A4ABEB8287}" destId="{837B8DC1-48EA-4A86-8E4A-F81ABC87E3E8}" srcOrd="0" destOrd="0" presId="urn:microsoft.com/office/officeart/2005/8/layout/default#2"/>
    <dgm:cxn modelId="{4469B053-57F2-4524-A8C0-3A7FAA672437}" type="presParOf" srcId="{44DD686C-DF23-4AD0-B589-61A4ABEB8287}" destId="{FB61752C-9059-47DD-9B7C-52EBD4553D95}" srcOrd="1" destOrd="0" presId="urn:microsoft.com/office/officeart/2005/8/layout/default#2"/>
    <dgm:cxn modelId="{D0AB5D31-AB2E-4F46-BE83-49531C8139D8}" type="presParOf" srcId="{44DD686C-DF23-4AD0-B589-61A4ABEB8287}" destId="{7FCDAD0E-8162-425E-87DD-C2E3DB9951C9}" srcOrd="2" destOrd="0" presId="urn:microsoft.com/office/officeart/2005/8/layout/default#2"/>
    <dgm:cxn modelId="{5CA4A1D8-AE67-4A49-86D7-3B4410A2DC9A}" type="presParOf" srcId="{44DD686C-DF23-4AD0-B589-61A4ABEB8287}" destId="{A0445C66-E599-44A4-8C29-E20AB65BEB9E}" srcOrd="3" destOrd="0" presId="urn:microsoft.com/office/officeart/2005/8/layout/default#2"/>
    <dgm:cxn modelId="{0C82928B-D5B8-4D94-9BAA-DABFE4C30DD8}" type="presParOf" srcId="{44DD686C-DF23-4AD0-B589-61A4ABEB8287}" destId="{D533588A-8A31-4694-9053-680E2EBA1DB9}" srcOrd="4" destOrd="0" presId="urn:microsoft.com/office/officeart/2005/8/layout/default#2"/>
    <dgm:cxn modelId="{D3AFD4A1-AEFF-487C-8B3C-1FC50898C013}" type="presParOf" srcId="{44DD686C-DF23-4AD0-B589-61A4ABEB8287}" destId="{29ED47D4-D10D-4C00-88EC-E5E1DA262FD9}" srcOrd="5" destOrd="0" presId="urn:microsoft.com/office/officeart/2005/8/layout/default#2"/>
    <dgm:cxn modelId="{D383BE32-625B-4611-998F-3522DC576934}" type="presParOf" srcId="{44DD686C-DF23-4AD0-B589-61A4ABEB8287}" destId="{930D6D9A-2E99-4025-9974-50506BB7EEA8}" srcOrd="6" destOrd="0" presId="urn:microsoft.com/office/officeart/2005/8/layout/default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E354-F355-43A7-B632-1EF97DCB17EA}">
      <dsp:nvSpPr>
        <dsp:cNvPr id="0" name=""/>
        <dsp:cNvSpPr/>
      </dsp:nvSpPr>
      <dsp:spPr>
        <a:xfrm>
          <a:off x="2832800" y="0"/>
          <a:ext cx="2493653" cy="1335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1. Поняття алгоритму та програми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197987" y="195623"/>
        <a:ext cx="1763279" cy="944551"/>
      </dsp:txXfrm>
    </dsp:sp>
    <dsp:sp modelId="{5728B06E-A614-4664-8320-D5F0E7C8C197}">
      <dsp:nvSpPr>
        <dsp:cNvPr id="0" name=""/>
        <dsp:cNvSpPr/>
      </dsp:nvSpPr>
      <dsp:spPr>
        <a:xfrm rot="1248620">
          <a:off x="5275741" y="992932"/>
          <a:ext cx="504336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5280153" y="1059073"/>
        <a:ext cx="369087" cy="270499"/>
      </dsp:txXfrm>
    </dsp:sp>
    <dsp:sp modelId="{CA6928F4-44AF-4FF5-A45F-2D938C62525E}">
      <dsp:nvSpPr>
        <dsp:cNvPr id="0" name=""/>
        <dsp:cNvSpPr/>
      </dsp:nvSpPr>
      <dsp:spPr>
        <a:xfrm>
          <a:off x="5756049" y="1111041"/>
          <a:ext cx="2493653" cy="1335797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rgbClr val="0000CC"/>
              </a:solidFill>
            </a:rPr>
            <a:t>2 Оператори мов С / С++/</a:t>
          </a:r>
          <a:r>
            <a:rPr lang="en-US" sz="2000" b="1" kern="1200" dirty="0" smtClean="0">
              <a:solidFill>
                <a:srgbClr val="0000CC"/>
              </a:solidFill>
            </a:rPr>
            <a:t>Python</a:t>
          </a:r>
          <a:endParaRPr lang="ru-RU" sz="2000" b="1" kern="1200" dirty="0">
            <a:solidFill>
              <a:srgbClr val="0000CC"/>
            </a:solidFill>
          </a:endParaRPr>
        </a:p>
      </dsp:txBody>
      <dsp:txXfrm>
        <a:off x="6121236" y="1306664"/>
        <a:ext cx="1763279" cy="944551"/>
      </dsp:txXfrm>
    </dsp:sp>
    <dsp:sp modelId="{443629C7-D163-40CC-9821-87401879FCFA}">
      <dsp:nvSpPr>
        <dsp:cNvPr id="0" name=""/>
        <dsp:cNvSpPr/>
      </dsp:nvSpPr>
      <dsp:spPr>
        <a:xfrm rot="5662165">
          <a:off x="6755923" y="2534708"/>
          <a:ext cx="343963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6811448" y="2573429"/>
        <a:ext cx="240774" cy="270499"/>
      </dsp:txXfrm>
    </dsp:sp>
    <dsp:sp modelId="{3C2CE0AC-06A9-40D6-B2CB-0BBB20C59CEB}">
      <dsp:nvSpPr>
        <dsp:cNvPr id="0" name=""/>
        <dsp:cNvSpPr/>
      </dsp:nvSpPr>
      <dsp:spPr>
        <a:xfrm>
          <a:off x="5544616" y="3092872"/>
          <a:ext cx="2613661" cy="1335797"/>
        </a:xfrm>
        <a:prstGeom prst="ellipse">
          <a:avLst/>
        </a:prstGeom>
        <a:solidFill>
          <a:srgbClr val="009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3 Функції в С</a:t>
          </a:r>
          <a:r>
            <a:rPr lang="en-US" sz="2000" b="1" kern="1200" dirty="0" smtClean="0">
              <a:solidFill>
                <a:schemeClr val="bg1"/>
              </a:solidFill>
            </a:rPr>
            <a:t>/C+</a:t>
          </a:r>
          <a:r>
            <a:rPr lang="uk-UA" sz="2000" b="1" kern="1200" dirty="0" smtClean="0">
              <a:solidFill>
                <a:schemeClr val="bg1"/>
              </a:solidFill>
            </a:rPr>
            <a:t>+</a:t>
          </a:r>
          <a:r>
            <a:rPr lang="en-US" sz="2000" b="1" kern="1200" dirty="0" smtClean="0">
              <a:solidFill>
                <a:schemeClr val="bg1"/>
              </a:solidFill>
            </a:rPr>
            <a:t>/Python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5927378" y="3288495"/>
        <a:ext cx="1848137" cy="944551"/>
      </dsp:txXfrm>
    </dsp:sp>
    <dsp:sp modelId="{635FD827-DECA-452F-A67A-70FA90FE14A0}">
      <dsp:nvSpPr>
        <dsp:cNvPr id="0" name=""/>
        <dsp:cNvSpPr/>
      </dsp:nvSpPr>
      <dsp:spPr>
        <a:xfrm rot="9736488">
          <a:off x="5305070" y="3968974"/>
          <a:ext cx="379455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5416204" y="4041811"/>
        <a:ext cx="265619" cy="270499"/>
      </dsp:txXfrm>
    </dsp:sp>
    <dsp:sp modelId="{C13A45E8-C816-4449-B176-39A2DC9351AF}">
      <dsp:nvSpPr>
        <dsp:cNvPr id="0" name=""/>
        <dsp:cNvSpPr/>
      </dsp:nvSpPr>
      <dsp:spPr>
        <a:xfrm>
          <a:off x="2913226" y="3953110"/>
          <a:ext cx="2493653" cy="1335797"/>
        </a:xfrm>
        <a:prstGeom prst="ellips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4 Покажчики та посилання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3278413" y="4148733"/>
        <a:ext cx="1763279" cy="944551"/>
      </dsp:txXfrm>
    </dsp:sp>
    <dsp:sp modelId="{3C5EBC2C-E570-410F-9846-F7E9B91C3A30}">
      <dsp:nvSpPr>
        <dsp:cNvPr id="0" name=""/>
        <dsp:cNvSpPr/>
      </dsp:nvSpPr>
      <dsp:spPr>
        <a:xfrm rot="12157582">
          <a:off x="2632006" y="3883040"/>
          <a:ext cx="596630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2762050" y="3999223"/>
        <a:ext cx="461381" cy="270499"/>
      </dsp:txXfrm>
    </dsp:sp>
    <dsp:sp modelId="{C864E6D6-A967-4878-9073-4325557D929E}">
      <dsp:nvSpPr>
        <dsp:cNvPr id="0" name=""/>
        <dsp:cNvSpPr/>
      </dsp:nvSpPr>
      <dsp:spPr>
        <a:xfrm>
          <a:off x="438565" y="2921671"/>
          <a:ext cx="2493653" cy="1335797"/>
        </a:xfrm>
        <a:prstGeom prst="ellipse">
          <a:avLst/>
        </a:prstGeom>
        <a:solidFill>
          <a:srgbClr val="CC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5 Структури даних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803752" y="3117294"/>
        <a:ext cx="1763279" cy="944551"/>
      </dsp:txXfrm>
    </dsp:sp>
    <dsp:sp modelId="{0A7DDEBF-DE34-4985-BFC1-72B45298DE51}">
      <dsp:nvSpPr>
        <dsp:cNvPr id="0" name=""/>
        <dsp:cNvSpPr/>
      </dsp:nvSpPr>
      <dsp:spPr>
        <a:xfrm rot="15419276">
          <a:off x="1312481" y="2423829"/>
          <a:ext cx="311222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 rot="10800000">
        <a:off x="1369676" y="2559480"/>
        <a:ext cx="217855" cy="270499"/>
      </dsp:txXfrm>
    </dsp:sp>
    <dsp:sp modelId="{1C11D8FB-CF6F-4E28-B811-F0947C4BB23F}">
      <dsp:nvSpPr>
        <dsp:cNvPr id="0" name=""/>
        <dsp:cNvSpPr/>
      </dsp:nvSpPr>
      <dsp:spPr>
        <a:xfrm>
          <a:off x="0" y="1023858"/>
          <a:ext cx="2493653" cy="1335797"/>
        </a:xfrm>
        <a:prstGeom prst="ellipse">
          <a:avLst/>
        </a:prstGeom>
        <a:solidFill>
          <a:srgbClr val="9900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solidFill>
                <a:schemeClr val="bg1"/>
              </a:solidFill>
            </a:rPr>
            <a:t>6 Фундамент альні алгоритми</a:t>
          </a:r>
          <a:endParaRPr lang="ru-RU" sz="2000" kern="1200" dirty="0">
            <a:solidFill>
              <a:schemeClr val="bg1"/>
            </a:solidFill>
          </a:endParaRPr>
        </a:p>
      </dsp:txBody>
      <dsp:txXfrm>
        <a:off x="365187" y="1219481"/>
        <a:ext cx="1763279" cy="944551"/>
      </dsp:txXfrm>
    </dsp:sp>
    <dsp:sp modelId="{203CB6DD-495C-4151-8D3A-81D498070B70}">
      <dsp:nvSpPr>
        <dsp:cNvPr id="0" name=""/>
        <dsp:cNvSpPr/>
      </dsp:nvSpPr>
      <dsp:spPr>
        <a:xfrm rot="20407718">
          <a:off x="2418696" y="958563"/>
          <a:ext cx="466091" cy="450831"/>
        </a:xfrm>
        <a:prstGeom prst="rightArrow">
          <a:avLst>
            <a:gd name="adj1" fmla="val 60000"/>
            <a:gd name="adj2" fmla="val 50000"/>
          </a:avLst>
        </a:prstGeom>
        <a:solidFill>
          <a:srgbClr val="9900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/>
        </a:p>
      </dsp:txBody>
      <dsp:txXfrm>
        <a:off x="2422722" y="1071715"/>
        <a:ext cx="330842" cy="270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B8DC1-48EA-4A86-8E4A-F81ABC87E3E8}">
      <dsp:nvSpPr>
        <dsp:cNvPr id="0" name=""/>
        <dsp:cNvSpPr/>
      </dsp:nvSpPr>
      <dsp:spPr>
        <a:xfrm>
          <a:off x="1701363" y="0"/>
          <a:ext cx="4149328" cy="248959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Використання</a:t>
          </a:r>
          <a:r>
            <a:rPr lang="en-US" sz="2200" b="1" kern="1200" dirty="0" smtClean="0">
              <a:latin typeface="Arial" pitchFamily="34" charset="0"/>
              <a:cs typeface="Arial" pitchFamily="34" charset="0"/>
            </a:rPr>
            <a:t/>
          </a:r>
          <a:br>
            <a:rPr lang="en-US" sz="2200" b="1" kern="1200" dirty="0" smtClean="0">
              <a:latin typeface="Arial" pitchFamily="34" charset="0"/>
              <a:cs typeface="Arial" pitchFamily="34" charset="0"/>
            </a:rPr>
          </a:br>
          <a:r>
            <a:rPr lang="uk-UA" sz="2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двійкової системи числення</a:t>
          </a:r>
          <a:r>
            <a:rPr lang="en-US" sz="2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/>
          </a:r>
          <a:br>
            <a:rPr lang="en-US" sz="22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</a:b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для кодування інформації у комп'ютері</a:t>
          </a:r>
          <a:endParaRPr lang="uk-UA" sz="2200" b="1" kern="1200" dirty="0">
            <a:latin typeface="Arial" pitchFamily="34" charset="0"/>
            <a:cs typeface="Arial" pitchFamily="34" charset="0"/>
          </a:endParaRPr>
        </a:p>
      </dsp:txBody>
      <dsp:txXfrm>
        <a:off x="1701363" y="0"/>
        <a:ext cx="4149328" cy="2489597"/>
      </dsp:txXfrm>
    </dsp:sp>
    <dsp:sp modelId="{7FCDAD0E-8162-425E-87DD-C2E3DB9951C9}">
      <dsp:nvSpPr>
        <dsp:cNvPr id="0" name=""/>
        <dsp:cNvSpPr/>
      </dsp:nvSpPr>
      <dsp:spPr>
        <a:xfrm>
          <a:off x="6265625" y="0"/>
          <a:ext cx="4149328" cy="248959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Програмне керування роботою комп'ютера</a:t>
          </a:r>
          <a:endParaRPr lang="uk-UA" sz="2200" b="1" kern="1200" dirty="0">
            <a:latin typeface="Arial" pitchFamily="34" charset="0"/>
            <a:cs typeface="Arial" pitchFamily="34" charset="0"/>
          </a:endParaRPr>
        </a:p>
      </dsp:txBody>
      <dsp:txXfrm>
        <a:off x="6265625" y="0"/>
        <a:ext cx="4149328" cy="2489597"/>
      </dsp:txXfrm>
    </dsp:sp>
    <dsp:sp modelId="{D533588A-8A31-4694-9053-680E2EBA1DB9}">
      <dsp:nvSpPr>
        <dsp:cNvPr id="0" name=""/>
        <dsp:cNvSpPr/>
      </dsp:nvSpPr>
      <dsp:spPr>
        <a:xfrm>
          <a:off x="1701363" y="2883593"/>
          <a:ext cx="4149328" cy="248959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Принцип однорідності </a:t>
          </a:r>
          <a:r>
            <a:rPr lang="uk-UA" sz="2200" b="1" kern="1200" dirty="0" err="1" smtClean="0">
              <a:latin typeface="Arial" pitchFamily="34" charset="0"/>
              <a:cs typeface="Arial" pitchFamily="34" charset="0"/>
            </a:rPr>
            <a:t>пам</a:t>
          </a:r>
          <a:r>
            <a:rPr lang="en-US" sz="2200" b="1" kern="1200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яті </a:t>
          </a:r>
          <a:r>
            <a:rPr lang="uk-UA" sz="2200" b="1" kern="1200" dirty="0" err="1" smtClean="0">
              <a:latin typeface="Arial" pitchFamily="34" charset="0"/>
              <a:cs typeface="Arial" pitchFamily="34" charset="0"/>
            </a:rPr>
            <a:t>комп</a:t>
          </a:r>
          <a:r>
            <a:rPr lang="en-US" sz="2200" b="1" kern="1200" dirty="0" smtClean="0">
              <a:latin typeface="Arial" pitchFamily="34" charset="0"/>
              <a:cs typeface="Arial" pitchFamily="34" charset="0"/>
            </a:rPr>
            <a:t>’</a:t>
          </a:r>
          <a:r>
            <a:rPr lang="uk-UA" sz="2200" b="1" kern="1200" dirty="0" err="1" smtClean="0">
              <a:latin typeface="Arial" pitchFamily="34" charset="0"/>
              <a:cs typeface="Arial" pitchFamily="34" charset="0"/>
            </a:rPr>
            <a:t>ютера</a:t>
          </a:r>
          <a:endParaRPr lang="uk-UA" sz="2200" b="1" kern="1200" dirty="0">
            <a:latin typeface="Arial" pitchFamily="34" charset="0"/>
            <a:cs typeface="Arial" pitchFamily="34" charset="0"/>
          </a:endParaRPr>
        </a:p>
      </dsp:txBody>
      <dsp:txXfrm>
        <a:off x="1701363" y="2883593"/>
        <a:ext cx="4149328" cy="2489597"/>
      </dsp:txXfrm>
    </dsp:sp>
    <dsp:sp modelId="{930D6D9A-2E99-4025-9974-50506BB7EEA8}">
      <dsp:nvSpPr>
        <dsp:cNvPr id="0" name=""/>
        <dsp:cNvSpPr/>
      </dsp:nvSpPr>
      <dsp:spPr>
        <a:xfrm>
          <a:off x="6265625" y="2883593"/>
          <a:ext cx="4149328" cy="248959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b="1" kern="1200" dirty="0" smtClean="0">
              <a:latin typeface="Arial" pitchFamily="34" charset="0"/>
              <a:cs typeface="Arial" pitchFamily="34" charset="0"/>
            </a:rPr>
            <a:t>Адресація пам'яті</a:t>
          </a:r>
          <a:endParaRPr lang="uk-UA" sz="2200" b="1" kern="1200" dirty="0">
            <a:latin typeface="Arial" pitchFamily="34" charset="0"/>
            <a:cs typeface="Arial" pitchFamily="34" charset="0"/>
          </a:endParaRPr>
        </a:p>
      </dsp:txBody>
      <dsp:txXfrm>
        <a:off x="6265625" y="2883593"/>
        <a:ext cx="4149328" cy="2489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fld id="{EBEE966E-1287-44D2-80BD-CB42014E6CDB}" type="datetimeFigureOut">
              <a:rPr lang="ru-RU"/>
              <a:pPr>
                <a:defRPr/>
              </a:pPr>
              <a:t>02.09.2021</a:t>
            </a:fld>
            <a:endParaRPr lang="ru-RU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SzPct val="75000"/>
              <a:buFont typeface="Wingdings" pitchFamily="2" charset="2"/>
              <a:buNone/>
              <a:defRPr sz="1200"/>
            </a:lvl1pPr>
          </a:lstStyle>
          <a:p>
            <a:fld id="{077D26DA-FBFB-4756-AB9E-32DC9073046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55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fld id="{90651000-B9F2-413D-801B-109058C99A64}" type="datetimeFigureOut">
              <a:rPr lang="ru-RU"/>
              <a:pPr>
                <a:defRPr/>
              </a:pPr>
              <a:t>02.09.2021</a:t>
            </a:fld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None/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SzPct val="75000"/>
              <a:buFont typeface="Wingdings" pitchFamily="2" charset="2"/>
              <a:buNone/>
              <a:defRPr sz="1200"/>
            </a:lvl1pPr>
          </a:lstStyle>
          <a:p>
            <a:fld id="{53DCF214-AFD9-4F39-9BBC-72D37A04E47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007768" y="6582975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Т.В. </a:t>
            </a:r>
            <a:r>
              <a:rPr lang="uk-UA" sz="1200" dirty="0" err="1" smtClean="0"/>
              <a:t>Ковалюк</a:t>
            </a:r>
            <a:r>
              <a:rPr lang="uk-UA" sz="1200" dirty="0" smtClean="0"/>
              <a:t> Основи програмування. КНУ ім. Тараса Шевченка</a:t>
            </a:r>
            <a:endParaRPr lang="ru-RU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95" y="6524659"/>
            <a:ext cx="12192000" cy="1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1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847861" y="6502385"/>
            <a:ext cx="614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Т.В. </a:t>
            </a:r>
            <a:r>
              <a:rPr lang="uk-UA" sz="1200" dirty="0" err="1" smtClean="0"/>
              <a:t>Ковалюк</a:t>
            </a:r>
            <a:r>
              <a:rPr lang="uk-UA" sz="1200" dirty="0" smtClean="0"/>
              <a:t> Основи програмування. КНУ ім. Тараса Шевченка</a:t>
            </a:r>
            <a:endParaRPr lang="ru-RU" sz="1200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5753"/>
            <a:ext cx="12192000" cy="11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1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Номер слайда 2"/>
          <p:cNvSpPr txBox="1">
            <a:spLocks/>
          </p:cNvSpPr>
          <p:nvPr userDrawn="1"/>
        </p:nvSpPr>
        <p:spPr>
          <a:xfrm>
            <a:off x="11496600" y="6538912"/>
            <a:ext cx="492143" cy="276999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fld id="{1BA6D293-D083-40FD-B1D5-F3A8E80020A3}" type="slidenum">
              <a:rPr lang="ru-RU" sz="1600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 sz="1600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4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C:\Documents%20and%20Settings\sigma\&#1056;&#1072;&#1073;&#1086;&#1095;&#1080;&#1081;%20&#1089;&#1090;&#1086;&#1083;\tetyana\picture&amp;animation\AddressContent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u.cbsystematics.com/ua/roadma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3000376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135189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1919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2459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/>
            <a:r>
              <a:rPr lang="uk-UA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00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0" y="836712"/>
            <a:ext cx="12192000" cy="1800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uk-UA" sz="5400" b="1" dirty="0">
                <a:solidFill>
                  <a:srgbClr val="690710"/>
                </a:solidFill>
              </a:rPr>
              <a:t>Частина 1. Процедурне програмування</a:t>
            </a:r>
            <a:endParaRPr lang="en-US" sz="5400" dirty="0">
              <a:solidFill>
                <a:srgbClr val="333333"/>
              </a:solidFill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307467" y="2780928"/>
            <a:ext cx="9204224" cy="3672408"/>
          </a:xfrm>
          <a:prstGeom prst="rect">
            <a:avLst/>
          </a:prstGeom>
        </p:spPr>
        <p:txBody>
          <a:bodyPr/>
          <a:lstStyle>
            <a:lvl1pPr marL="38735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6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3000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2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20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uk-UA" sz="6000" b="1" dirty="0">
                <a:solidFill>
                  <a:srgbClr val="690710"/>
                </a:solidFill>
              </a:rPr>
              <a:t>Розділ 1</a:t>
            </a:r>
            <a:r>
              <a:rPr lang="ru-RU" sz="6000" b="1" dirty="0">
                <a:solidFill>
                  <a:srgbClr val="690710"/>
                </a:solidFill>
              </a:rPr>
              <a:t/>
            </a:r>
            <a:br>
              <a:rPr lang="ru-RU" sz="6000" b="1" dirty="0">
                <a:solidFill>
                  <a:srgbClr val="690710"/>
                </a:solidFill>
              </a:rPr>
            </a:br>
            <a:r>
              <a:rPr lang="uk-UA" sz="6000" b="1" dirty="0">
                <a:solidFill>
                  <a:srgbClr val="690710"/>
                </a:solidFill>
              </a:rPr>
              <a:t>Основні поняття та означення в мові С</a:t>
            </a:r>
            <a:r>
              <a:rPr lang="en-US" sz="6000" b="1" dirty="0">
                <a:solidFill>
                  <a:srgbClr val="690710"/>
                </a:solidFill>
              </a:rPr>
              <a:t>/C++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27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642463" y="1828333"/>
            <a:ext cx="115686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/>
              <a:t>1.1. Поняття архітектури комп’ютера </a:t>
            </a:r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/>
              <a:t>1.2. </a:t>
            </a:r>
            <a:r>
              <a:rPr lang="uk-UA" b="1" dirty="0" smtClean="0"/>
              <a:t>Принципи архітектури </a:t>
            </a:r>
            <a:r>
              <a:rPr lang="uk-UA" b="1" dirty="0"/>
              <a:t>комп’ютерів фон </a:t>
            </a:r>
            <a:r>
              <a:rPr lang="uk-UA" b="1" dirty="0" err="1"/>
              <a:t>Неймана</a:t>
            </a:r>
            <a:endParaRPr lang="uk-UA" b="1" dirty="0"/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/>
              <a:t>1.3. </a:t>
            </a:r>
            <a:r>
              <a:rPr lang="uk-UA" b="1" dirty="0" smtClean="0"/>
              <a:t>А</a:t>
            </a:r>
            <a:r>
              <a:rPr lang="uk-UA" b="1" dirty="0" smtClean="0"/>
              <a:t>рхітектура комп’ютеру</a:t>
            </a:r>
            <a:endParaRPr lang="uk-UA" b="1" dirty="0" smtClean="0"/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 smtClean="0"/>
              <a:t>1.4</a:t>
            </a:r>
            <a:r>
              <a:rPr lang="uk-UA" b="1" dirty="0"/>
              <a:t>. Інформація в пам’яті </a:t>
            </a:r>
            <a:r>
              <a:rPr lang="uk-UA" b="1" dirty="0" smtClean="0"/>
              <a:t>комп’ютера</a:t>
            </a:r>
          </a:p>
          <a:p>
            <a:pPr lvl="1"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 smtClean="0"/>
              <a:t>1.4.1. Позиційні системи числення</a:t>
            </a:r>
            <a:endParaRPr lang="uk-UA" b="1" dirty="0"/>
          </a:p>
          <a:p>
            <a:pPr indent="450850" eaLnBrk="1" hangingPunct="1">
              <a:spcBef>
                <a:spcPct val="20000"/>
              </a:spcBef>
              <a:buClr>
                <a:srgbClr val="62300A"/>
              </a:buClr>
              <a:buSzPct val="75000"/>
              <a:tabLst>
                <a:tab pos="228600" algn="l"/>
                <a:tab pos="630238" algn="l"/>
              </a:tabLst>
            </a:pPr>
            <a:r>
              <a:rPr lang="uk-UA" b="1" dirty="0"/>
              <a:t>1.5. </a:t>
            </a:r>
            <a:r>
              <a:rPr lang="uk-UA" b="1" dirty="0" smtClean="0"/>
              <a:t>Висновки</a:t>
            </a:r>
            <a:endParaRPr lang="ru-RU" dirty="0"/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067300" y="142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159376" y="14289"/>
            <a:ext cx="1800721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Зміст</a:t>
            </a:r>
            <a:endParaRPr lang="en-US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7608" y="1"/>
            <a:ext cx="6302816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  <a:latin typeface="+mn-lt"/>
              </a:rPr>
              <a:t>Результати вивчення лекції 1   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4" y="908720"/>
            <a:ext cx="11521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latin typeface="+mn-lt"/>
              </a:rPr>
              <a:t>Знання</a:t>
            </a:r>
            <a:r>
              <a:rPr lang="uk-UA" dirty="0">
                <a:latin typeface="+mn-lt"/>
              </a:rPr>
              <a:t>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>
                <a:latin typeface="+mn-lt"/>
              </a:rPr>
              <a:t>Принципи організації комп’ютера фон </a:t>
            </a:r>
            <a:r>
              <a:rPr lang="uk-UA" dirty="0" err="1">
                <a:latin typeface="+mn-lt"/>
              </a:rPr>
              <a:t>Неймана</a:t>
            </a:r>
            <a:endParaRPr lang="uk-UA" dirty="0">
              <a:latin typeface="+mn-lt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>
                <a:latin typeface="+mn-lt"/>
              </a:rPr>
              <a:t>Функціональні елементи </a:t>
            </a:r>
            <a:r>
              <a:rPr lang="uk-UA" dirty="0" err="1" smtClean="0">
                <a:latin typeface="+mn-lt"/>
              </a:rPr>
              <a:t>комп</a:t>
            </a:r>
            <a:r>
              <a:rPr lang="en-US" dirty="0" smtClean="0">
                <a:latin typeface="+mn-lt"/>
              </a:rPr>
              <a:t>’</a:t>
            </a:r>
            <a:r>
              <a:rPr lang="uk-UA" dirty="0" err="1" smtClean="0">
                <a:latin typeface="+mn-lt"/>
              </a:rPr>
              <a:t>ютера</a:t>
            </a:r>
            <a:endParaRPr lang="uk-UA" dirty="0" smtClean="0">
              <a:latin typeface="+mn-lt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>
                <a:latin typeface="+mn-lt"/>
              </a:rPr>
              <a:t>Подання чисел в позиційних системах числення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uk-UA" dirty="0" smtClean="0">
                <a:latin typeface="+mn-lt"/>
              </a:rPr>
              <a:t>Правила переведення чисел з одної системи числення в інші</a:t>
            </a:r>
            <a:endParaRPr lang="uk-UA" dirty="0" smtClean="0">
              <a:latin typeface="+mn-lt"/>
            </a:endParaRPr>
          </a:p>
          <a:p>
            <a:endParaRPr lang="uk-UA" dirty="0">
              <a:latin typeface="+mn-lt"/>
            </a:endParaRPr>
          </a:p>
          <a:p>
            <a:r>
              <a:rPr lang="uk-UA" b="1" dirty="0">
                <a:solidFill>
                  <a:srgbClr val="0000CC"/>
                </a:solidFill>
                <a:latin typeface="+mn-lt"/>
              </a:rPr>
              <a:t>Уміння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  <a:latin typeface="+mn-lt"/>
              </a:rPr>
              <a:t>Представляти </a:t>
            </a:r>
            <a:r>
              <a:rPr lang="uk-UA" dirty="0">
                <a:solidFill>
                  <a:srgbClr val="0000CC"/>
                </a:solidFill>
                <a:latin typeface="+mn-lt"/>
              </a:rPr>
              <a:t>дані в різних системах числення </a:t>
            </a:r>
            <a:endParaRPr lang="uk-UA" dirty="0" smtClean="0">
              <a:solidFill>
                <a:srgbClr val="0000CC"/>
              </a:solidFill>
              <a:latin typeface="+mn-lt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uk-UA" dirty="0" smtClean="0">
                <a:solidFill>
                  <a:srgbClr val="0000CC"/>
                </a:solidFill>
                <a:latin typeface="+mn-lt"/>
              </a:rPr>
              <a:t>Визначати характеристики комп'ютера в залежності від вимог користувача</a:t>
            </a:r>
            <a:endParaRPr lang="uk-UA" dirty="0">
              <a:solidFill>
                <a:srgbClr val="0000CC"/>
              </a:solidFill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74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5" descr="fon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428" y="1046392"/>
            <a:ext cx="2926969" cy="432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5040313" cy="20161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uk-UA" dirty="0" smtClean="0"/>
              <a:t>Поняття архітектури обчислювальних систем є одним з основних для програмування</a:t>
            </a:r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2135189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992313" y="2997201"/>
            <a:ext cx="6695975" cy="2419124"/>
          </a:xfrm>
          <a:prstGeom prst="rect">
            <a:avLst/>
          </a:prstGeom>
          <a:gradFill>
            <a:gsLst>
              <a:gs pos="60000">
                <a:srgbClr val="FCE8C8"/>
              </a:gs>
              <a:gs pos="11000">
                <a:srgbClr val="FFFFCC"/>
              </a:gs>
              <a:gs pos="86000">
                <a:srgbClr val="C5E2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uk-UA" dirty="0"/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dirty="0"/>
              <a:t>Під </a:t>
            </a:r>
            <a:r>
              <a:rPr lang="uk-UA" b="1" dirty="0"/>
              <a:t>архітектурою комп'ютера</a:t>
            </a:r>
            <a:r>
              <a:rPr lang="uk-UA" dirty="0"/>
              <a:t> розуміють </a:t>
            </a:r>
            <a:r>
              <a:rPr lang="uk-UA" b="1" dirty="0"/>
              <a:t>логічну</a:t>
            </a:r>
            <a:r>
              <a:rPr lang="uk-UA" dirty="0"/>
              <a:t> структуру в сукупності з </a:t>
            </a:r>
            <a:r>
              <a:rPr lang="uk-UA" b="1" dirty="0"/>
              <a:t>фізичною</a:t>
            </a:r>
            <a:r>
              <a:rPr lang="uk-UA" dirty="0"/>
              <a:t> структурною організацією</a:t>
            </a: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35188" y="57125"/>
            <a:ext cx="8399065" cy="70788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Поняття архітектури комп'ютера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2135189" y="3284538"/>
            <a:ext cx="5005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/>
            <a:r>
              <a:rPr lang="uk-UA"/>
              <a:t>.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3215680" y="1184963"/>
            <a:ext cx="756084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В основу архітектури сучасних комп’ютерів покладено принципи, сформульовані в 1946</a:t>
            </a:r>
            <a:r>
              <a:rPr lang="en-US" dirty="0"/>
              <a:t> </a:t>
            </a:r>
            <a:r>
              <a:rPr lang="uk-UA" dirty="0"/>
              <a:t>р. американським математиком та фізиком </a:t>
            </a:r>
            <a:r>
              <a:rPr lang="uk-UA" b="1" dirty="0"/>
              <a:t>Джоном фон </a:t>
            </a:r>
            <a:r>
              <a:rPr lang="uk-UA" b="1" dirty="0" err="1"/>
              <a:t>Нейманом</a:t>
            </a:r>
            <a:r>
              <a:rPr lang="uk-UA" b="1" dirty="0"/>
              <a:t>.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 </a:t>
            </a:r>
          </a:p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dirty="0"/>
              <a:t>Усі комп’ютери, побудовані згідно з цими принципами, відомі як </a:t>
            </a:r>
            <a:r>
              <a:rPr lang="uk-UA" b="1" dirty="0"/>
              <a:t>комп’ютери з</a:t>
            </a:r>
            <a:r>
              <a:rPr lang="uk-UA" dirty="0"/>
              <a:t> </a:t>
            </a:r>
            <a:r>
              <a:rPr lang="uk-UA" b="1" dirty="0" err="1"/>
              <a:t>фоннейманівською</a:t>
            </a:r>
            <a:r>
              <a:rPr lang="uk-UA" b="1" dirty="0"/>
              <a:t> архітектурою. </a:t>
            </a:r>
          </a:p>
        </p:txBody>
      </p:sp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6" y="1989137"/>
            <a:ext cx="177482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07421" y="116632"/>
            <a:ext cx="8237051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Поняття архітектури комп'ютера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4532132"/>
              </p:ext>
            </p:extLst>
          </p:nvPr>
        </p:nvGraphicFramePr>
        <p:xfrm>
          <a:off x="0" y="908720"/>
          <a:ext cx="12192001" cy="5400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847850" y="-32313"/>
            <a:ext cx="8712646" cy="5089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Принципи </a:t>
            </a:r>
            <a:r>
              <a:rPr lang="uk-UA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Фоннейманівської</a:t>
            </a:r>
            <a:r>
              <a:rPr lang="uk-U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архітектури 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9337" y="1052513"/>
            <a:ext cx="12072664" cy="9366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uk-UA" sz="2400" dirty="0">
                <a:latin typeface="Arial" charset="0"/>
              </a:rPr>
              <a:t>Інформація (команди і дані) у комп'ютері кодуються у</a:t>
            </a:r>
            <a:r>
              <a:rPr lang="uk-UA" sz="2400" i="1" dirty="0">
                <a:latin typeface="Arial" charset="0"/>
              </a:rPr>
              <a:t> </a:t>
            </a:r>
            <a:endParaRPr lang="en-US" sz="2400" i="1" dirty="0" smtClean="0">
              <a:latin typeface="Arial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uk-UA" sz="2400" b="1" i="1" dirty="0" smtClean="0">
                <a:solidFill>
                  <a:srgbClr val="000099"/>
                </a:solidFill>
                <a:latin typeface="Arial" charset="0"/>
              </a:rPr>
              <a:t>двійковій </a:t>
            </a:r>
            <a:r>
              <a:rPr lang="uk-UA" sz="2400" b="1" i="1" dirty="0">
                <a:solidFill>
                  <a:srgbClr val="000099"/>
                </a:solidFill>
                <a:latin typeface="Arial" charset="0"/>
              </a:rPr>
              <a:t>системі числення</a:t>
            </a:r>
            <a:r>
              <a:rPr lang="uk-UA" sz="2400" b="1" i="1" dirty="0">
                <a:latin typeface="Arial" charset="0"/>
              </a:rPr>
              <a:t>.</a:t>
            </a:r>
            <a:r>
              <a:rPr lang="uk-UA" sz="2400" i="1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10244" name="Прямоугольник 5"/>
          <p:cNvGrpSpPr>
            <a:grpSpLocks/>
          </p:cNvGrpSpPr>
          <p:nvPr/>
        </p:nvGrpSpPr>
        <p:grpSpPr bwMode="auto">
          <a:xfrm>
            <a:off x="1807372" y="2060848"/>
            <a:ext cx="8281987" cy="922000"/>
            <a:chOff x="526" y="1724"/>
            <a:chExt cx="5000" cy="1210"/>
          </a:xfrm>
        </p:grpSpPr>
        <p:pic>
          <p:nvPicPr>
            <p:cNvPr id="10246" name="Прямоугольник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" y="1724"/>
              <a:ext cx="500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800" y="1752"/>
              <a:ext cx="4718" cy="952"/>
            </a:xfrm>
            <a:prstGeom prst="rect">
              <a:avLst/>
            </a:prstGeom>
            <a:solidFill>
              <a:srgbClr val="FFFFCC"/>
            </a:solidFill>
            <a:ln w="57150" cmpd="thickThin">
              <a:solidFill>
                <a:srgbClr val="0000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200" b="1" i="1" dirty="0">
                  <a:latin typeface="Arial" charset="0"/>
                </a:rPr>
                <a:t>Система числення</a:t>
              </a:r>
              <a:r>
                <a:rPr lang="uk-UA" sz="2200" b="1" dirty="0">
                  <a:latin typeface="Arial" charset="0"/>
                </a:rPr>
                <a:t> — це система позначення чисел. </a:t>
              </a:r>
            </a:p>
          </p:txBody>
        </p:sp>
      </p:grp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054558"/>
            <a:ext cx="1464370" cy="299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3392" y="3645025"/>
            <a:ext cx="55539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000099"/>
              </a:buClr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У двійковій системі числення використовують дві цифри: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0 та 1.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335360" y="980728"/>
            <a:ext cx="7416824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Одну двійкову цифру називають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бітом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(від англ.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binary digit</a:t>
            </a:r>
            <a:r>
              <a:rPr lang="uk-UA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— двійкова цифра). 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Послідовність, що складається з восьми бітів,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називають </a:t>
            </a:r>
            <a:r>
              <a:rPr lang="uk-UA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байтом.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  За допомогою одного байта можна закодувати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2</a:t>
            </a:r>
            <a:r>
              <a:rPr lang="uk-UA" sz="2400" b="1" baseline="30000" dirty="0">
                <a:latin typeface="Arial" pitchFamily="34" charset="0"/>
                <a:cs typeface="Arial" pitchFamily="34" charset="0"/>
              </a:rPr>
              <a:t>8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 = 256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 різних повідомлень і зобразити значення цілих чисел із діапазону від </a:t>
            </a:r>
            <a:r>
              <a:rPr lang="uk-UA" sz="2400" b="1" dirty="0">
                <a:latin typeface="Arial" pitchFamily="34" charset="0"/>
                <a:cs typeface="Arial" pitchFamily="34" charset="0"/>
              </a:rPr>
              <a:t>0 до 255</a:t>
            </a:r>
            <a:r>
              <a:rPr lang="uk-UA" sz="2400" dirty="0">
                <a:latin typeface="Arial" pitchFamily="34" charset="0"/>
                <a:cs typeface="Arial" pitchFamily="34" charset="0"/>
              </a:rPr>
              <a:t>.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1196752"/>
            <a:ext cx="3068758" cy="32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16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376" y="836713"/>
            <a:ext cx="11377264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uk-UA" sz="2400" dirty="0">
                <a:latin typeface="+mn-lt"/>
              </a:rPr>
              <a:t>Байт є одиницею обсягу пам'яті. </a:t>
            </a:r>
          </a:p>
          <a:p>
            <a:pPr eaLnBrk="1" hangingPunct="1">
              <a:spcBef>
                <a:spcPct val="20000"/>
              </a:spcBef>
            </a:pPr>
            <a:r>
              <a:rPr lang="uk-UA" sz="2400" dirty="0">
                <a:latin typeface="+mn-lt"/>
              </a:rPr>
              <a:t>Для позначення тисяч,  мільйонів  та більше байтів використовують такі одиниці:</a:t>
            </a:r>
            <a:endParaRPr lang="ru-RU" sz="2400" dirty="0">
              <a:latin typeface="+mn-lt"/>
            </a:endParaRPr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73095"/>
              </p:ext>
            </p:extLst>
          </p:nvPr>
        </p:nvGraphicFramePr>
        <p:xfrm>
          <a:off x="477073" y="1741576"/>
          <a:ext cx="8352512" cy="3173396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1555308"/>
                <a:gridCol w="973073"/>
                <a:gridCol w="1395215"/>
                <a:gridCol w="1394321"/>
                <a:gridCol w="3034595"/>
              </a:tblGrid>
              <a:tr h="8132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Назва</a:t>
                      </a:r>
                      <a:r>
                        <a:rPr lang="ru-RU" sz="2200" dirty="0">
                          <a:effectLst/>
                        </a:rPr>
                        <a:t> </a:t>
                      </a:r>
                      <a:r>
                        <a:rPr lang="uk-UA" sz="2200" dirty="0">
                          <a:effectLst/>
                        </a:rPr>
                        <a:t>одиниці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 err="1" smtClean="0">
                          <a:effectLst/>
                        </a:rPr>
                        <a:t>Позна</a:t>
                      </a:r>
                      <a:r>
                        <a:rPr lang="uk-UA" sz="2200" dirty="0" smtClean="0">
                          <a:effectLst/>
                        </a:rPr>
                        <a:t/>
                      </a:r>
                      <a:br>
                        <a:rPr lang="uk-UA" sz="2200" dirty="0" smtClean="0">
                          <a:effectLst/>
                        </a:rPr>
                      </a:br>
                      <a:r>
                        <a:rPr lang="uk-UA" sz="2200" dirty="0" err="1" smtClean="0">
                          <a:effectLst/>
                        </a:rPr>
                        <a:t>чення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10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2 </a:t>
                      </a:r>
                      <a:r>
                        <a:rPr lang="uk-UA" sz="2200" dirty="0" err="1">
                          <a:effectLst/>
                        </a:rPr>
                        <a:t>с.с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uk-UA" sz="2200" dirty="0">
                          <a:effectLst/>
                        </a:rPr>
                        <a:t>Значення в байтах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Кілобайт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>
                          <a:effectLst/>
                        </a:rPr>
                        <a:t>kB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3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1024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Мегабайт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MB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6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20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   1 048 576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 err="1" smtClean="0">
                          <a:effectLst/>
                        </a:rPr>
                        <a:t>Гігабайт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GB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10</a:t>
                      </a:r>
                      <a:r>
                        <a:rPr lang="ru-RU" sz="2200" baseline="30000" dirty="0">
                          <a:effectLst/>
                        </a:rPr>
                        <a:t>9</a:t>
                      </a:r>
                      <a:r>
                        <a:rPr lang="ru-RU" sz="2200" dirty="0">
                          <a:effectLst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2</a:t>
                      </a:r>
                      <a:r>
                        <a:rPr lang="ru-RU" sz="2200" baseline="30000" dirty="0">
                          <a:effectLst/>
                        </a:rPr>
                        <a:t>30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1 073 741 824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Терабайт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TB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12</a:t>
                      </a:r>
                      <a:r>
                        <a:rPr lang="ru-RU" sz="2200">
                          <a:effectLst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40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1 099 511 627 776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3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Петабайт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PB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10</a:t>
                      </a:r>
                      <a:r>
                        <a:rPr lang="ru-RU" sz="2200" baseline="30000">
                          <a:effectLst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>
                          <a:effectLst/>
                        </a:rPr>
                        <a:t>2</a:t>
                      </a:r>
                      <a:r>
                        <a:rPr lang="ru-RU" sz="2200" baseline="30000">
                          <a:effectLst/>
                        </a:rPr>
                        <a:t>50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ru-RU" sz="2200" dirty="0">
                          <a:effectLst/>
                        </a:rPr>
                        <a:t>   1 125 899 906 842 624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Принцип використання двійкової системи числення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146" y="5013176"/>
            <a:ext cx="2762250" cy="1371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Group 10"/>
          <p:cNvGrpSpPr>
            <a:grpSpLocks/>
          </p:cNvGrpSpPr>
          <p:nvPr/>
        </p:nvGrpSpPr>
        <p:grpSpPr bwMode="auto">
          <a:xfrm>
            <a:off x="335360" y="1270001"/>
            <a:ext cx="11161240" cy="1239838"/>
            <a:chOff x="699" y="1204"/>
            <a:chExt cx="4769" cy="781"/>
          </a:xfrm>
          <a:solidFill>
            <a:schemeClr val="bg1">
              <a:lumMod val="95000"/>
            </a:schemeClr>
          </a:solidFill>
        </p:grpSpPr>
        <p:sp>
          <p:nvSpPr>
            <p:cNvPr id="2" name="Скругленный прямоугольник 3"/>
            <p:cNvSpPr/>
            <p:nvPr/>
          </p:nvSpPr>
          <p:spPr>
            <a:xfrm>
              <a:off x="699" y="1204"/>
              <a:ext cx="4769" cy="781"/>
            </a:xfrm>
            <a:prstGeom prst="roundRect">
              <a:avLst/>
            </a:prstGeom>
            <a:grp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endParaRPr lang="uk-UA" sz="2400" b="1">
                <a:latin typeface="Arial" pitchFamily="34" charset="0"/>
                <a:ea typeface="Arial Unicode MS" panose="020B0604020202020204" pitchFamily="34" charset="-128"/>
                <a:cs typeface="Arial" pitchFamily="34" charset="0"/>
              </a:endParaRPr>
            </a:p>
          </p:txBody>
        </p:sp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748" y="1320"/>
              <a:ext cx="4581" cy="5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pitchFamily="34" charset="0"/>
                  <a:cs typeface="Arial" pitchFamily="34" charset="0"/>
                </a:rPr>
                <a:t>Команди програми та дані, над якими виконуються дії, зберігаються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в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одній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і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тій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самій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зовні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невиразні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Скругленный прямоугольник 3"/>
          <p:cNvSpPr/>
          <p:nvPr/>
        </p:nvSpPr>
        <p:spPr bwMode="auto">
          <a:xfrm>
            <a:off x="335360" y="2808803"/>
            <a:ext cx="11161240" cy="1294662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ru-RU" sz="2400" dirty="0" err="1">
                <a:latin typeface="Arial" pitchFamily="34" charset="0"/>
                <a:cs typeface="Arial" pitchFamily="34" charset="0"/>
              </a:rPr>
              <a:t>Розпізнати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команди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дані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за способом </a:t>
            </a:r>
            <a:r>
              <a:rPr lang="ru-RU" sz="24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дозволяє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проводити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над командами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ті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самі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і над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даними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(числами)</a:t>
            </a:r>
            <a:endParaRPr lang="uk-UA" sz="2400" b="1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335360" y="4300664"/>
            <a:ext cx="11305255" cy="1580554"/>
            <a:chOff x="949" y="2021"/>
            <a:chExt cx="4769" cy="885"/>
          </a:xfrm>
          <a:solidFill>
            <a:schemeClr val="bg1">
              <a:lumMod val="95000"/>
            </a:schemeClr>
          </a:solidFill>
        </p:grpSpPr>
        <p:grpSp>
          <p:nvGrpSpPr>
            <p:cNvPr id="12294" name="Group 19"/>
            <p:cNvGrpSpPr>
              <a:grpSpLocks/>
            </p:cNvGrpSpPr>
            <p:nvPr/>
          </p:nvGrpSpPr>
          <p:grpSpPr bwMode="auto">
            <a:xfrm>
              <a:off x="949" y="2021"/>
              <a:ext cx="4769" cy="885"/>
              <a:chOff x="699" y="1204"/>
              <a:chExt cx="4769" cy="885"/>
            </a:xfrm>
            <a:grpFill/>
          </p:grpSpPr>
          <p:sp>
            <p:nvSpPr>
              <p:cNvPr id="4" name="Скругленный прямоугольник 3"/>
              <p:cNvSpPr/>
              <p:nvPr/>
            </p:nvSpPr>
            <p:spPr>
              <a:xfrm>
                <a:off x="699" y="1204"/>
                <a:ext cx="4769" cy="885"/>
              </a:xfrm>
              <a:prstGeom prst="roundRect">
                <a:avLst/>
              </a:prstGeom>
              <a:grp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anose="05000000000000000000" pitchFamily="2" charset="2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defRPr/>
                </a:pPr>
                <a:endParaRPr lang="uk-UA" sz="2400" b="1"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297" name="Rectangle 5"/>
              <p:cNvSpPr>
                <a:spLocks noChangeArrowheads="1"/>
              </p:cNvSpPr>
              <p:nvPr/>
            </p:nvSpPr>
            <p:spPr bwMode="auto">
              <a:xfrm>
                <a:off x="748" y="1456"/>
                <a:ext cx="4581" cy="2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ru-RU" sz="2400">
                  <a:latin typeface="Arial" charset="0"/>
                </a:endParaRPr>
              </a:p>
            </p:txBody>
          </p:sp>
        </p:grpSp>
        <p:sp>
          <p:nvSpPr>
            <p:cNvPr id="12295" name="Rectangle 24"/>
            <p:cNvSpPr>
              <a:spLocks noChangeArrowheads="1"/>
            </p:cNvSpPr>
            <p:nvPr/>
          </p:nvSpPr>
          <p:spPr bwMode="auto">
            <a:xfrm>
              <a:off x="1043" y="2027"/>
              <a:ext cx="4536" cy="6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Наслідок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принципу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однорідності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однієї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можуть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бути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отримані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як результат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виконання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іншої</a:t>
              </a:r>
              <a:r>
                <a:rPr lang="ru-RU" sz="2400" dirty="0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solidFill>
                    <a:srgbClr val="0000CC"/>
                  </a:solidFill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Ця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можливість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лежить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основі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трансляції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Принцип однорідності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3000376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135189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266805" y="188641"/>
            <a:ext cx="5760641" cy="118871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Лекція 1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1830240" y="2276872"/>
            <a:ext cx="8568952" cy="171687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Вимоги до компетентностей студента з ІПЗ.</a:t>
            </a:r>
          </a:p>
          <a:p>
            <a:pPr algn="ctr"/>
            <a:r>
              <a:rPr lang="uk-UA" sz="3600" kern="10" dirty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Основні поняття програмування</a:t>
            </a:r>
          </a:p>
        </p:txBody>
      </p:sp>
      <p:sp>
        <p:nvSpPr>
          <p:cNvPr id="9" name="WordArt 5"/>
          <p:cNvSpPr>
            <a:spLocks noChangeArrowheads="1" noChangeShapeType="1" noTextEdit="1"/>
          </p:cNvSpPr>
          <p:nvPr/>
        </p:nvSpPr>
        <p:spPr bwMode="auto">
          <a:xfrm>
            <a:off x="1703513" y="4797426"/>
            <a:ext cx="9117863" cy="1439267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uk-UA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8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+mn-lt"/>
              </a:rPr>
              <a:t>Принцип програмного керування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Групувати 3"/>
          <p:cNvGrpSpPr/>
          <p:nvPr/>
        </p:nvGrpSpPr>
        <p:grpSpPr>
          <a:xfrm>
            <a:off x="983432" y="939801"/>
            <a:ext cx="10873208" cy="5225503"/>
            <a:chOff x="446680" y="939801"/>
            <a:chExt cx="8338545" cy="5679478"/>
          </a:xfrm>
        </p:grpSpPr>
        <p:grpSp>
          <p:nvGrpSpPr>
            <p:cNvPr id="1331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939801"/>
              <a:ext cx="8316912" cy="1409080"/>
              <a:chOff x="1255776" y="1731264"/>
              <a:chExt cx="7699248" cy="1371600"/>
            </a:xfrm>
          </p:grpSpPr>
          <p:pic>
            <p:nvPicPr>
              <p:cNvPr id="13329" name="Скругленный прямоугольник 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1731264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0" name="Text Box 19"/>
              <p:cNvSpPr txBox="1">
                <a:spLocks noChangeArrowheads="1"/>
              </p:cNvSpPr>
              <p:nvPr/>
            </p:nvSpPr>
            <p:spPr bwMode="auto">
              <a:xfrm>
                <a:off x="1386087" y="1900437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6" name="Rectangle 5"/>
            <p:cNvSpPr>
              <a:spLocks noChangeArrowheads="1"/>
            </p:cNvSpPr>
            <p:nvPr/>
          </p:nvSpPr>
          <p:spPr bwMode="auto">
            <a:xfrm>
              <a:off x="694100" y="1268760"/>
              <a:ext cx="785608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Усі обчислення, що виконує комп’ютер, зображені в пам’яті </a:t>
              </a:r>
              <a:r>
                <a:rPr lang="uk-UA" sz="2400" dirty="0" err="1">
                  <a:latin typeface="Arial" charset="0"/>
                  <a:cs typeface="Arial" charset="0"/>
                </a:rPr>
                <a:t>комп</a:t>
              </a:r>
              <a:r>
                <a:rPr lang="en-US" sz="2400" dirty="0">
                  <a:latin typeface="Arial" charset="0"/>
                  <a:cs typeface="Arial" charset="0"/>
                </a:rPr>
                <a:t>’</a:t>
              </a:r>
              <a:r>
                <a:rPr lang="uk-UA" sz="2400" dirty="0" err="1">
                  <a:latin typeface="Arial" charset="0"/>
                  <a:cs typeface="Arial" charset="0"/>
                </a:rPr>
                <a:t>ютера</a:t>
              </a:r>
              <a:r>
                <a:rPr lang="uk-UA" sz="2400" dirty="0">
                  <a:latin typeface="Arial" charset="0"/>
                  <a:cs typeface="Arial" charset="0"/>
                </a:rPr>
                <a:t> у вигляді </a:t>
              </a:r>
              <a:r>
                <a:rPr lang="uk-UA" sz="2400" b="1" i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програм</a:t>
              </a:r>
              <a:r>
                <a:rPr lang="uk-UA" sz="2400" i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  <a:endParaRPr lang="ru-RU" sz="2400" i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3325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2371570"/>
              <a:ext cx="8338544" cy="1245244"/>
              <a:chOff x="1188720" y="3169920"/>
              <a:chExt cx="7699248" cy="1371600"/>
            </a:xfrm>
          </p:grpSpPr>
          <p:pic>
            <p:nvPicPr>
              <p:cNvPr id="1332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8720" y="3169920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8" name="Text Box 15"/>
              <p:cNvSpPr txBox="1">
                <a:spLocks noChangeArrowheads="1"/>
              </p:cNvSpPr>
              <p:nvPr/>
            </p:nvSpPr>
            <p:spPr bwMode="auto">
              <a:xfrm>
                <a:off x="1314649" y="3340299"/>
                <a:ext cx="7449740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18" name="Rectangle 14"/>
            <p:cNvSpPr>
              <a:spLocks noChangeArrowheads="1"/>
            </p:cNvSpPr>
            <p:nvPr/>
          </p:nvSpPr>
          <p:spPr bwMode="auto">
            <a:xfrm>
              <a:off x="663910" y="2618616"/>
              <a:ext cx="7886276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uk-UA" sz="2400" dirty="0">
                  <a:latin typeface="Arial" charset="0"/>
                  <a:cs typeface="Arial" charset="0"/>
                </a:rPr>
                <a:t>Програма складається з послідовності </a:t>
              </a:r>
              <a:r>
                <a:rPr lang="uk-UA" sz="2400" b="1" i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інструкцій – команд</a:t>
              </a:r>
              <a:r>
                <a:rPr lang="uk-UA" sz="2400" i="1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.</a:t>
              </a:r>
            </a:p>
          </p:txBody>
        </p:sp>
        <p:grpSp>
          <p:nvGrpSpPr>
            <p:cNvPr id="13321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1" y="3621954"/>
              <a:ext cx="8316046" cy="1306023"/>
              <a:chOff x="1255776" y="4681728"/>
              <a:chExt cx="7699248" cy="1371600"/>
            </a:xfrm>
          </p:grpSpPr>
          <p:pic>
            <p:nvPicPr>
              <p:cNvPr id="13323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8"/>
                <a:ext cx="7699248" cy="137160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4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3320" name="Rectangle 21"/>
            <p:cNvSpPr>
              <a:spLocks noChangeArrowheads="1"/>
            </p:cNvSpPr>
            <p:nvPr/>
          </p:nvSpPr>
          <p:spPr bwMode="auto">
            <a:xfrm>
              <a:off x="694100" y="3900854"/>
              <a:ext cx="7856085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Кожна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команда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наказує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деяку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операцію</a:t>
              </a:r>
              <a:r>
                <a:rPr lang="ru-RU" sz="24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з набору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операцій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реалізованих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обчислювальною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машиною.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  <p:grpSp>
          <p:nvGrpSpPr>
            <p:cNvPr id="20" name="Скругленный прямоугольник 3"/>
            <p:cNvGrpSpPr>
              <a:grpSpLocks/>
            </p:cNvGrpSpPr>
            <p:nvPr/>
          </p:nvGrpSpPr>
          <p:grpSpPr bwMode="auto">
            <a:xfrm>
              <a:off x="446680" y="4927976"/>
              <a:ext cx="8338543" cy="1691303"/>
              <a:chOff x="1255776" y="4681727"/>
              <a:chExt cx="7699248" cy="1371601"/>
            </a:xfrm>
          </p:grpSpPr>
          <p:pic>
            <p:nvPicPr>
              <p:cNvPr id="21" name="Скругленный прямоугольник 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5776" y="4681727"/>
                <a:ext cx="7699248" cy="1371601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1386087" y="4851599"/>
                <a:ext cx="7449739" cy="1118790"/>
              </a:xfrm>
              <a:prstGeom prst="rect">
                <a:avLst/>
              </a:prstGeom>
              <a:gradFill rotWithShape="1">
                <a:gsLst>
                  <a:gs pos="0">
                    <a:srgbClr val="667076"/>
                  </a:gs>
                  <a:gs pos="50000">
                    <a:srgbClr val="DDF2FF"/>
                  </a:gs>
                  <a:gs pos="100000">
                    <a:srgbClr val="6670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endParaRPr lang="uk-UA" sz="2400" b="1"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4100" y="5257703"/>
              <a:ext cx="7856085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Команди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програми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зберігаються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послідовних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комірках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 err="1">
                  <a:latin typeface="Arial" pitchFamily="34" charset="0"/>
                  <a:cs typeface="Arial" pitchFamily="34" charset="0"/>
                </a:rPr>
                <a:t>пам'яті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 комп</a:t>
              </a:r>
              <a:r>
                <a:rPr lang="en-US" sz="2400" dirty="0">
                  <a:latin typeface="Arial" pitchFamily="34" charset="0"/>
                  <a:cs typeface="Arial" pitchFamily="34" charset="0"/>
                </a:rPr>
                <a:t>’</a:t>
              </a:r>
              <a:r>
                <a:rPr lang="uk-UA" sz="2400" dirty="0" err="1">
                  <a:latin typeface="Arial" pitchFamily="34" charset="0"/>
                  <a:cs typeface="Arial" pitchFamily="34" charset="0"/>
                </a:rPr>
                <a:t>ютера</a:t>
              </a:r>
              <a:r>
                <a:rPr lang="uk-UA" sz="24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і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виконуються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порядку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їх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положення</a:t>
              </a:r>
              <a:r>
                <a:rPr lang="ru-RU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в </a:t>
              </a:r>
              <a:r>
                <a:rPr lang="ru-RU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програмі</a:t>
              </a:r>
              <a:r>
                <a:rPr lang="ru-RU" sz="2400" dirty="0">
                  <a:latin typeface="Arial" pitchFamily="34" charset="0"/>
                  <a:cs typeface="Arial" pitchFamily="34" charset="0"/>
                </a:rPr>
                <a:t>.</a:t>
              </a:r>
              <a:endParaRPr lang="ru-RU" sz="2400" dirty="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412777"/>
            <a:ext cx="11449271" cy="298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43672" y="1052736"/>
            <a:ext cx="495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керує</a:t>
            </a:r>
            <a:r>
              <a:rPr lang="ru-RU" dirty="0"/>
              <a:t> комп</a:t>
            </a:r>
            <a:r>
              <a:rPr lang="en-US" dirty="0"/>
              <a:t>’</a:t>
            </a:r>
            <a:r>
              <a:rPr lang="ru-RU" dirty="0" err="1"/>
              <a:t>ютером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"/>
            <a:ext cx="12192000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+mn-lt"/>
              </a:rPr>
              <a:t>Принцип програмного керування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95400" y="1309411"/>
            <a:ext cx="11161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b="1" dirty="0">
                <a:latin typeface="+mn-lt"/>
              </a:rPr>
              <a:t>Основна пам’ять</a:t>
            </a:r>
            <a:r>
              <a:rPr lang="uk-UA" sz="2400" dirty="0">
                <a:latin typeface="+mn-lt"/>
              </a:rPr>
              <a:t> – це послідовність комірок, кожна з яких має свій номер – </a:t>
            </a:r>
            <a:r>
              <a:rPr lang="uk-UA" sz="2400" b="1" dirty="0">
                <a:solidFill>
                  <a:srgbClr val="C00000"/>
                </a:solidFill>
                <a:latin typeface="+mn-lt"/>
                <a:hlinkClick r:id="rId2" action="ppaction://hlinkfile"/>
              </a:rPr>
              <a:t>адресу</a:t>
            </a:r>
            <a:r>
              <a:rPr lang="uk-UA" sz="2400" dirty="0">
                <a:latin typeface="+mn-lt"/>
              </a:rPr>
              <a:t>. </a:t>
            </a:r>
          </a:p>
          <a:p>
            <a:pPr eaLnBrk="1" hangingPunct="1"/>
            <a:r>
              <a:rPr lang="uk-UA" sz="2400" dirty="0">
                <a:latin typeface="+mn-lt"/>
              </a:rPr>
              <a:t>За адресою зберігаються певні дані (</a:t>
            </a:r>
            <a:r>
              <a:rPr lang="uk-UA" sz="2400" b="1" u="sng" dirty="0">
                <a:latin typeface="+mn-lt"/>
                <a:hlinkClick r:id="rId2" action="ppaction://hlinkfile"/>
              </a:rPr>
              <a:t>вміст адреси</a:t>
            </a:r>
            <a:r>
              <a:rPr lang="uk-UA" sz="2400" dirty="0">
                <a:latin typeface="+mn-lt"/>
              </a:rPr>
              <a:t>)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96688" y="0"/>
            <a:ext cx="1228868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Принцип адресації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39" y="2924945"/>
            <a:ext cx="6337369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5339916" y="2482520"/>
            <a:ext cx="71287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Мінімальний розмір комірки дорівнює восьми двійковим розрядам –</a:t>
            </a:r>
            <a:r>
              <a:rPr lang="uk-UA" sz="2400" b="1" dirty="0">
                <a:latin typeface="Arial" charset="0"/>
              </a:rPr>
              <a:t> одному байту</a:t>
            </a:r>
            <a:r>
              <a:rPr lang="uk-UA" sz="2400" dirty="0">
                <a:latin typeface="Arial" charset="0"/>
              </a:rPr>
              <a:t>.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4368" name="Line 39"/>
          <p:cNvSpPr>
            <a:spLocks noChangeShapeType="1"/>
          </p:cNvSpPr>
          <p:nvPr/>
        </p:nvSpPr>
        <p:spPr bwMode="auto">
          <a:xfrm flipH="1">
            <a:off x="2639616" y="2489037"/>
            <a:ext cx="2700300" cy="9020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695401" y="987345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Двійкові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коди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команд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поділяються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на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одиниці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інформації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звані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словами, і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зберігаються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комірках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пам'яті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а для доступу до них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номери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відповідних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комірок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адреси</a:t>
            </a:r>
            <a:r>
              <a:rPr lang="ru-RU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391067"/>
            <a:ext cx="865733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2279576" y="7101408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   00000011   0000010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96688" y="0"/>
            <a:ext cx="1228868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Принцип адресації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2" y="3645024"/>
            <a:ext cx="1387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0000CC"/>
                </a:solidFill>
              </a:rPr>
              <a:t>Memory</a:t>
            </a:r>
            <a:r>
              <a:rPr lang="en-GB" sz="2400" dirty="0">
                <a:solidFill>
                  <a:srgbClr val="0000CC"/>
                </a:solidFill>
              </a:rPr>
              <a:t> dump</a:t>
            </a:r>
            <a:endParaRPr lang="uk-UA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2141117" y="946578"/>
            <a:ext cx="7993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Адресою числа вважається </a:t>
            </a:r>
            <a:r>
              <a:rPr lang="uk-UA" sz="2400" b="1" dirty="0">
                <a:latin typeface="Arial" charset="0"/>
              </a:rPr>
              <a:t>адреса першого байта</a:t>
            </a:r>
            <a:r>
              <a:rPr lang="uk-UA" sz="2400" dirty="0">
                <a:latin typeface="Arial" charset="0"/>
              </a:rPr>
              <a:t> області пам’яті, відведеної для збереження числа</a:t>
            </a:r>
            <a:r>
              <a:rPr lang="ru-RU" sz="2400" dirty="0">
                <a:latin typeface="Arial" charset="0"/>
              </a:rPr>
              <a:t> </a:t>
            </a:r>
          </a:p>
        </p:txBody>
      </p:sp>
      <p:sp>
        <p:nvSpPr>
          <p:cNvPr id="15363" name="Text Box 9"/>
          <p:cNvSpPr txBox="1">
            <a:spLocks noChangeArrowheads="1"/>
          </p:cNvSpPr>
          <p:nvPr/>
        </p:nvSpPr>
        <p:spPr bwMode="auto">
          <a:xfrm>
            <a:off x="2698329" y="16176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grpSp>
        <p:nvGrpSpPr>
          <p:cNvPr id="15364" name="Group 23"/>
          <p:cNvGrpSpPr>
            <a:grpSpLocks/>
          </p:cNvGrpSpPr>
          <p:nvPr/>
        </p:nvGrpSpPr>
        <p:grpSpPr bwMode="auto">
          <a:xfrm>
            <a:off x="2698330" y="2895602"/>
            <a:ext cx="6277991" cy="719138"/>
            <a:chOff x="1475" y="2342"/>
            <a:chExt cx="2585" cy="453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475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2121" y="2342"/>
              <a:ext cx="647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2768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3414" y="2342"/>
              <a:ext cx="646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SzPct val="75000"/>
                <a:buFont typeface="Wingdings" pitchFamily="2" charset="2"/>
                <a:buNone/>
              </a:pPr>
              <a:endParaRPr lang="uk-UA" sz="2400"/>
            </a:p>
          </p:txBody>
        </p:sp>
        <p:sp>
          <p:nvSpPr>
            <p:cNvPr id="15373" name="Line 9"/>
            <p:cNvSpPr>
              <a:spLocks noChangeShapeType="1"/>
            </p:cNvSpPr>
            <p:nvPr/>
          </p:nvSpPr>
          <p:spPr bwMode="auto">
            <a:xfrm>
              <a:off x="2121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4" name="Line 10"/>
            <p:cNvSpPr>
              <a:spLocks noChangeShapeType="1"/>
            </p:cNvSpPr>
            <p:nvPr/>
          </p:nvSpPr>
          <p:spPr bwMode="auto">
            <a:xfrm>
              <a:off x="2768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>
              <a:off x="3414" y="2342"/>
              <a:ext cx="0" cy="4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>
              <a:off x="1475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4060" y="2342"/>
              <a:ext cx="0" cy="45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475" y="2342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9" name="Line 15"/>
            <p:cNvSpPr>
              <a:spLocks noChangeShapeType="1"/>
            </p:cNvSpPr>
            <p:nvPr/>
          </p:nvSpPr>
          <p:spPr bwMode="auto">
            <a:xfrm>
              <a:off x="1475" y="2795"/>
              <a:ext cx="258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5" name="Line 25"/>
          <p:cNvSpPr>
            <a:spLocks noChangeShapeType="1"/>
          </p:cNvSpPr>
          <p:nvPr/>
        </p:nvSpPr>
        <p:spPr bwMode="auto">
          <a:xfrm flipH="1">
            <a:off x="4230268" y="1382713"/>
            <a:ext cx="2447925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367" name="AutoShape 21"/>
          <p:cNvSpPr>
            <a:spLocks/>
          </p:cNvSpPr>
          <p:nvPr/>
        </p:nvSpPr>
        <p:spPr bwMode="auto">
          <a:xfrm rot="16200000">
            <a:off x="5605863" y="994545"/>
            <a:ext cx="649288" cy="6464349"/>
          </a:xfrm>
          <a:prstGeom prst="leftBrace">
            <a:avLst>
              <a:gd name="adj1" fmla="val 56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sp>
        <p:nvSpPr>
          <p:cNvPr id="15368" name="Text Box 22"/>
          <p:cNvSpPr txBox="1">
            <a:spLocks noChangeArrowheads="1"/>
          </p:cNvSpPr>
          <p:nvPr/>
        </p:nvSpPr>
        <p:spPr bwMode="auto">
          <a:xfrm>
            <a:off x="3869904" y="474345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>
                <a:latin typeface="Arial" charset="0"/>
              </a:rPr>
              <a:t>4 байти для одного числа</a:t>
            </a:r>
            <a:endParaRPr lang="ru-RU" sz="2400">
              <a:latin typeface="Arial" charset="0"/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2537943" y="2102645"/>
            <a:ext cx="6624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000000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   00000011   0000010</a:t>
            </a:r>
            <a:r>
              <a:rPr lang="uk-UA" sz="2400" b="1" dirty="0">
                <a:solidFill>
                  <a:srgbClr val="0000CC"/>
                </a:solidFill>
                <a:latin typeface="Arial" charset="0"/>
              </a:rPr>
              <a:t>0</a:t>
            </a:r>
            <a:r>
              <a:rPr lang="en-US" sz="2400" b="1" dirty="0">
                <a:solidFill>
                  <a:srgbClr val="0000CC"/>
                </a:solidFill>
                <a:latin typeface="Arial" charset="0"/>
              </a:rPr>
              <a:t>   00000101</a:t>
            </a:r>
            <a:endParaRPr lang="ru-RU" sz="2400" dirty="0"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-96688" y="0"/>
            <a:ext cx="1228868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Принцип адресації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79376" y="928083"/>
            <a:ext cx="11449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Процесор у будь-який момент може отримати доступ до будь-якої комірки пам’яті.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Така пам’ять називається 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пам’яттю з довільним доступом (</a:t>
            </a:r>
            <a:r>
              <a:rPr lang="en-US" sz="2400" i="1" dirty="0">
                <a:solidFill>
                  <a:srgbClr val="FF0000"/>
                </a:solidFill>
                <a:latin typeface="Arial" charset="0"/>
              </a:rPr>
              <a:t>RAM - </a:t>
            </a:r>
            <a:r>
              <a:rPr lang="uk-UA" sz="2400" i="1" dirty="0" err="1">
                <a:latin typeface="Arial" charset="0"/>
              </a:rPr>
              <a:t>random-access</a:t>
            </a:r>
            <a:r>
              <a:rPr lang="uk-UA" sz="2400" i="1" dirty="0">
                <a:latin typeface="Arial" charset="0"/>
              </a:rPr>
              <a:t> </a:t>
            </a:r>
            <a:r>
              <a:rPr lang="uk-UA" sz="2400" i="1" dirty="0" err="1">
                <a:latin typeface="Arial" charset="0"/>
              </a:rPr>
              <a:t>memory</a:t>
            </a:r>
            <a:r>
              <a:rPr lang="uk-UA" sz="2400" i="1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uk-UA" sz="2400" dirty="0">
                <a:latin typeface="Arial" charset="0"/>
              </a:rPr>
              <a:t>.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17354" y="16637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16388" name="Rectangle 19"/>
          <p:cNvSpPr>
            <a:spLocks noChangeArrowheads="1"/>
          </p:cNvSpPr>
          <p:nvPr/>
        </p:nvSpPr>
        <p:spPr bwMode="auto">
          <a:xfrm>
            <a:off x="2320505" y="3805238"/>
            <a:ext cx="1584325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uk-UA" sz="2400" b="1">
                <a:latin typeface="Arial" charset="0"/>
              </a:rPr>
              <a:t>процесор</a:t>
            </a:r>
            <a:endParaRPr lang="ru-RU" sz="2400" b="1">
              <a:latin typeface="Arial" charset="0"/>
            </a:endParaRP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30907"/>
              </p:ext>
            </p:extLst>
          </p:nvPr>
        </p:nvGraphicFramePr>
        <p:xfrm>
          <a:off x="5705055" y="3373437"/>
          <a:ext cx="2111375" cy="1371600"/>
        </p:xfrm>
        <a:graphic>
          <a:graphicData uri="http://schemas.openxmlformats.org/drawingml/2006/table">
            <a:tbl>
              <a:tblPr/>
              <a:tblGrid>
                <a:gridCol w="422275"/>
                <a:gridCol w="422275"/>
                <a:gridCol w="422275"/>
                <a:gridCol w="422275"/>
                <a:gridCol w="422275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A4"/>
                    </a:solidFill>
                  </a:tcPr>
                </a:tc>
              </a:tr>
            </a:tbl>
          </a:graphicData>
        </a:graphic>
      </p:graphicFrame>
      <p:sp>
        <p:nvSpPr>
          <p:cNvPr id="16415" name="Text Box 58"/>
          <p:cNvSpPr txBox="1">
            <a:spLocks noChangeArrowheads="1"/>
          </p:cNvSpPr>
          <p:nvPr/>
        </p:nvSpPr>
        <p:spPr bwMode="auto">
          <a:xfrm>
            <a:off x="6281318" y="272415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1">
                <a:latin typeface="Arial" charset="0"/>
              </a:rPr>
              <a:t>RAM</a:t>
            </a:r>
            <a:endParaRPr lang="ru-RU" sz="2400" b="1">
              <a:latin typeface="Arial" charset="0"/>
            </a:endParaRPr>
          </a:p>
        </p:txBody>
      </p:sp>
      <p:sp>
        <p:nvSpPr>
          <p:cNvPr id="16416" name="Line 59"/>
          <p:cNvSpPr>
            <a:spLocks noChangeShapeType="1"/>
          </p:cNvSpPr>
          <p:nvPr/>
        </p:nvSpPr>
        <p:spPr bwMode="auto">
          <a:xfrm flipV="1">
            <a:off x="3904830" y="3660776"/>
            <a:ext cx="20161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7" name="Line 60"/>
          <p:cNvSpPr>
            <a:spLocks noChangeShapeType="1"/>
          </p:cNvSpPr>
          <p:nvPr/>
        </p:nvSpPr>
        <p:spPr bwMode="auto">
          <a:xfrm flipV="1">
            <a:off x="3904829" y="4092575"/>
            <a:ext cx="252095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418" name="Line 61"/>
          <p:cNvSpPr>
            <a:spLocks noChangeShapeType="1"/>
          </p:cNvSpPr>
          <p:nvPr/>
        </p:nvSpPr>
        <p:spPr bwMode="auto">
          <a:xfrm>
            <a:off x="3904829" y="4452938"/>
            <a:ext cx="338455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-96688" y="0"/>
            <a:ext cx="12288688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Принцип адресації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яті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847850" y="938084"/>
            <a:ext cx="884582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100" dirty="0">
                <a:latin typeface="Arial" charset="0"/>
                <a:cs typeface="Arial" charset="0"/>
              </a:rPr>
              <a:t>Типова </a:t>
            </a:r>
            <a:r>
              <a:rPr lang="uk-UA" sz="2100" dirty="0" err="1">
                <a:latin typeface="Arial" charset="0"/>
                <a:cs typeface="Arial" charset="0"/>
              </a:rPr>
              <a:t>фоннейманівська</a:t>
            </a:r>
            <a:r>
              <a:rPr lang="uk-UA" sz="2100" dirty="0">
                <a:latin typeface="Arial" charset="0"/>
                <a:cs typeface="Arial" charset="0"/>
              </a:rPr>
              <a:t> обчислювальна машина має такі складові</a:t>
            </a:r>
            <a:r>
              <a:rPr lang="uk-UA" sz="2100" b="1" dirty="0">
                <a:latin typeface="Arial" charset="0"/>
                <a:cs typeface="Arial" charset="0"/>
              </a:rPr>
              <a:t>: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арифметико-логічний пристрій,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пристрій керування,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оперативна пам'ять </a:t>
            </a:r>
            <a:endParaRPr lang="en-US" sz="2100" dirty="0">
              <a:latin typeface="Arial" charset="0"/>
              <a:cs typeface="Arial" charset="0"/>
            </a:endParaRPr>
          </a:p>
          <a:p>
            <a:pPr lvl="3" eaLnBrk="1" hangingPunct="1">
              <a:buClr>
                <a:srgbClr val="990000"/>
              </a:buClr>
              <a:buFont typeface="Wingdings" pitchFamily="2" charset="2"/>
              <a:buChar char="v"/>
            </a:pPr>
            <a:r>
              <a:rPr lang="uk-UA" sz="2100" b="1" i="1" dirty="0">
                <a:latin typeface="Arial" charset="0"/>
                <a:cs typeface="Arial" charset="0"/>
              </a:rPr>
              <a:t>  пристрої введення-виведення.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16632"/>
            <a:ext cx="12072664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+mn-lt"/>
              </a:rPr>
              <a:t>Архітектура комп'ютерів Джона фон </a:t>
            </a: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Неймана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53460"/>
            <a:ext cx="7560840" cy="370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60351"/>
            <a:ext cx="8675687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43672" y="116632"/>
            <a:ext cx="5689699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  <a:latin typeface="+mn-lt"/>
              </a:rPr>
              <a:t>Фантазії на тему «</a:t>
            </a:r>
            <a:r>
              <a:rPr lang="uk-UA" sz="3200" b="1" dirty="0" err="1">
                <a:solidFill>
                  <a:schemeClr val="bg1"/>
                </a:solidFill>
                <a:latin typeface="+mn-lt"/>
              </a:rPr>
              <a:t>Комп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uk-UA" sz="3200" b="1" dirty="0" err="1">
                <a:solidFill>
                  <a:schemeClr val="bg1"/>
                </a:solidFill>
                <a:latin typeface="+mn-lt"/>
              </a:rPr>
              <a:t>ютер</a:t>
            </a:r>
            <a:r>
              <a:rPr lang="uk-UA" sz="3200" b="1" dirty="0">
                <a:solidFill>
                  <a:schemeClr val="bg1"/>
                </a:solidFill>
                <a:latin typeface="+mn-lt"/>
              </a:rPr>
              <a:t>» 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11" name="Picture 55" descr="Результат пошуку зображень за запитом &quot;схема компьютера с  usb порт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9386"/>
            <a:ext cx="12000655" cy="566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-2871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+mn-lt"/>
              </a:rPr>
              <a:t>Функціональна схема комп’ютера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836712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91544" y="885"/>
            <a:ext cx="8568952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+mn-lt"/>
              </a:rPr>
              <a:t>Архітектура комп'ютера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95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6806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06" y="0"/>
            <a:ext cx="5375194" cy="68579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27848" y="6093296"/>
            <a:ext cx="4896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hlinkClick r:id="rId4"/>
              </a:rPr>
              <a:t>https://edu.cbsystematics.com/ua/roadmap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2894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62923"/>
            <a:ext cx="12192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Арифметико-логічний пристрій (АЛП).</a:t>
            </a:r>
            <a:r>
              <a:rPr lang="uk-UA" sz="36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935414" y="1419226"/>
            <a:ext cx="777721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lnSpc>
                <a:spcPct val="80000"/>
              </a:lnSpc>
              <a:buSzPct val="75000"/>
            </a:pPr>
            <a:r>
              <a:rPr lang="uk-UA" sz="2400" dirty="0"/>
              <a:t>1. Виконання арифметичних,  логічних та команд зсуву. </a:t>
            </a:r>
          </a:p>
          <a:p>
            <a:pPr marL="387350" indent="-387350" eaLnBrk="1" hangingPunct="1">
              <a:lnSpc>
                <a:spcPct val="80000"/>
              </a:lnSpc>
              <a:buSzPct val="75000"/>
            </a:pPr>
            <a:r>
              <a:rPr lang="uk-UA" sz="2400" dirty="0"/>
              <a:t>2. Забезпечення обробки вхідних даних та</a:t>
            </a:r>
          </a:p>
          <a:p>
            <a:pPr marL="387350" indent="-387350" eaLnBrk="1" hangingPunct="1">
              <a:lnSpc>
                <a:spcPct val="80000"/>
              </a:lnSpc>
              <a:buSzPct val="75000"/>
            </a:pPr>
            <a:r>
              <a:rPr lang="uk-UA" sz="2400" dirty="0"/>
              <a:t>    формування результату.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047664"/>
            <a:ext cx="1247775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5519739" y="905363"/>
            <a:ext cx="2212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600" b="1" dirty="0"/>
              <a:t>Функції АЛП</a:t>
            </a:r>
            <a:endParaRPr lang="ru-RU" sz="2600" b="1" dirty="0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3791744" y="3706814"/>
            <a:ext cx="6373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buSzPct val="75000"/>
            </a:pPr>
            <a:r>
              <a:rPr lang="uk-UA" sz="2400" dirty="0"/>
              <a:t>     АЛП — це група операційних пристроїв для реалізації певних підмножин операцій</a:t>
            </a:r>
            <a:endParaRPr lang="ru-RU" sz="2400" dirty="0"/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5087888" y="3140075"/>
            <a:ext cx="25130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600" b="1" dirty="0"/>
              <a:t>Конструктивно</a:t>
            </a:r>
            <a:endParaRPr 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207568" y="-17602"/>
            <a:ext cx="7559675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/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Пристрій керування (ПК)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2351089" y="1322388"/>
            <a:ext cx="96495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1. Координація роботи всіх пристроїв комп’ютера.</a:t>
            </a:r>
          </a:p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2. Формування сигналів для вибирання команд із пам’яті в порядку, що задається програмою.</a:t>
            </a:r>
          </a:p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3. Виконання команд програми.</a:t>
            </a:r>
          </a:p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4. Формування сигналів для синхронізації та координації дій зовнішніх і внутрішніх пристроїв комп’ютера. 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5519738" y="833438"/>
            <a:ext cx="1968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600" b="1" dirty="0"/>
              <a:t>Функції ПК</a:t>
            </a:r>
            <a:endParaRPr lang="ru-RU" sz="2600" b="1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auto">
          <a:xfrm>
            <a:off x="4943475" y="3658278"/>
            <a:ext cx="2513013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600" b="1" dirty="0">
                <a:latin typeface="+mn-lt"/>
              </a:rPr>
              <a:t>Конструктивно</a:t>
            </a:r>
            <a:endParaRPr lang="ru-RU" sz="2600" b="1" dirty="0">
              <a:latin typeface="+mn-lt"/>
            </a:endParaRPr>
          </a:p>
        </p:txBody>
      </p:sp>
      <p:pic>
        <p:nvPicPr>
          <p:cNvPr id="215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1" y="3717032"/>
            <a:ext cx="136842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2855640" y="4486969"/>
            <a:ext cx="8784976" cy="1196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    АЛП і ПК тісно взаємодіють між собою, і їх реалізують єдиним пристроєм, відомим як </a:t>
            </a:r>
            <a:r>
              <a:rPr lang="uk-UA" sz="2400" b="1" dirty="0">
                <a:latin typeface="+mn-lt"/>
              </a:rPr>
              <a:t>центральний процесор</a:t>
            </a:r>
            <a:r>
              <a:rPr lang="uk-UA" sz="2400" dirty="0">
                <a:latin typeface="+mn-lt"/>
              </a:rPr>
              <a:t>, чи просто </a:t>
            </a:r>
            <a:r>
              <a:rPr lang="uk-UA" sz="2400" b="1" dirty="0">
                <a:solidFill>
                  <a:srgbClr val="FF0000"/>
                </a:solidFill>
                <a:latin typeface="+mn-lt"/>
              </a:rPr>
              <a:t>процесор</a:t>
            </a:r>
            <a:r>
              <a:rPr lang="ru-RU" sz="2400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2208212" y="67469"/>
            <a:ext cx="7559675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783632" y="3398839"/>
            <a:ext cx="66967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SzPct val="75000"/>
              <a:buFont typeface="+mj-lt"/>
              <a:buAutoNum type="arabicPeriod"/>
            </a:pPr>
            <a:r>
              <a:rPr lang="uk-UA" sz="2400" dirty="0"/>
              <a:t>Збереження інформації </a:t>
            </a:r>
            <a:endParaRPr lang="en-US" sz="2400" dirty="0" smtClean="0"/>
          </a:p>
          <a:p>
            <a:pPr marL="457200" indent="-457200" eaLnBrk="1" hangingPunct="1">
              <a:buSzPct val="75000"/>
              <a:buFont typeface="+mj-lt"/>
              <a:buAutoNum type="arabicPeriod"/>
            </a:pPr>
            <a:r>
              <a:rPr lang="uk-UA" sz="2400" dirty="0"/>
              <a:t>О</a:t>
            </a:r>
            <a:r>
              <a:rPr lang="uk-UA" sz="2400" dirty="0" smtClean="0"/>
              <a:t>перативний </a:t>
            </a:r>
            <a:r>
              <a:rPr lang="uk-UA" sz="2400" dirty="0"/>
              <a:t>обмін </a:t>
            </a:r>
            <a:r>
              <a:rPr lang="uk-UA" sz="2400" dirty="0" smtClean="0"/>
              <a:t>інформацією з іншими компонентами </a:t>
            </a:r>
            <a:r>
              <a:rPr lang="uk-UA" sz="2400" dirty="0"/>
              <a:t>комп’ютера.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4690269" y="2885099"/>
            <a:ext cx="25955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600" b="1" dirty="0"/>
              <a:t>Функції </a:t>
            </a:r>
            <a:r>
              <a:rPr lang="uk-UA" sz="2600" b="1" dirty="0" err="1"/>
              <a:t>пам</a:t>
            </a:r>
            <a:r>
              <a:rPr lang="en-US" sz="2600" b="1" dirty="0"/>
              <a:t>’</a:t>
            </a:r>
            <a:r>
              <a:rPr lang="uk-UA" sz="2600" b="1" dirty="0"/>
              <a:t>яті</a:t>
            </a:r>
            <a:endParaRPr lang="ru-RU" sz="2600" b="1" dirty="0"/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1125538"/>
            <a:ext cx="3024187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981076"/>
            <a:ext cx="24780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196975"/>
            <a:ext cx="158432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4943476" y="1023938"/>
            <a:ext cx="2513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b="1" dirty="0">
                <a:latin typeface="+mn-lt"/>
              </a:rPr>
              <a:t>Види </a:t>
            </a:r>
            <a:r>
              <a:rPr lang="uk-UA" sz="2400" b="1" dirty="0" err="1">
                <a:latin typeface="+mn-lt"/>
              </a:rPr>
              <a:t>пам</a:t>
            </a:r>
            <a:r>
              <a:rPr lang="en-US" sz="2400" b="1" dirty="0">
                <a:latin typeface="+mn-lt"/>
              </a:rPr>
              <a:t>’</a:t>
            </a:r>
            <a:r>
              <a:rPr lang="uk-UA" sz="2400" b="1" dirty="0">
                <a:latin typeface="+mn-lt"/>
              </a:rPr>
              <a:t>яті</a:t>
            </a:r>
            <a:endParaRPr lang="ru-RU" sz="2400" b="1" dirty="0">
              <a:latin typeface="+mn-lt"/>
            </a:endParaRPr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95400" y="1700808"/>
            <a:ext cx="11017224" cy="2456057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Внутрішня пам’ять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складається з регістрів процесора, основної пам’яті та кеш-пам’яті. </a:t>
            </a:r>
            <a:endParaRPr lang="uk-UA" sz="24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Регістри процесора </a:t>
            </a:r>
            <a:r>
              <a:rPr lang="uk-UA" sz="2400" dirty="0">
                <a:latin typeface="+mn-lt"/>
              </a:rPr>
              <a:t>— це найбільш швидкодіючий, але найменший за обсягом різновид пам’яті комп’ютера. Регістри залежно від свого призначення можуть мати обсяг від 1 до 10 байт. </a:t>
            </a:r>
            <a:endParaRPr lang="uk-UA" sz="2400" i="1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Основна пам’ять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може включати пам’ять двох типів — </a:t>
            </a:r>
            <a:r>
              <a:rPr lang="uk-UA" sz="2400" b="1" i="1" dirty="0">
                <a:latin typeface="+mn-lt"/>
              </a:rPr>
              <a:t>постійну</a:t>
            </a:r>
            <a:r>
              <a:rPr lang="uk-UA" sz="2400" b="1" dirty="0">
                <a:latin typeface="+mn-lt"/>
              </a:rPr>
              <a:t> й </a:t>
            </a:r>
            <a:r>
              <a:rPr lang="uk-UA" sz="2400" b="1" i="1" dirty="0">
                <a:latin typeface="+mn-lt"/>
              </a:rPr>
              <a:t>оперативну</a:t>
            </a:r>
            <a:r>
              <a:rPr lang="uk-UA" sz="2400" dirty="0">
                <a:latin typeface="+mn-lt"/>
              </a:rPr>
              <a:t>.</a:t>
            </a:r>
            <a:endParaRPr lang="ru-RU" sz="2400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7568" y="143179"/>
            <a:ext cx="7559675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 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1973262" y="794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946650" y="937419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23392" y="1700808"/>
            <a:ext cx="10801199" cy="1643527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solidFill>
                  <a:srgbClr val="0000CC"/>
                </a:solidFill>
              </a:rPr>
              <a:t>Постійна пам’ять (ROM)</a:t>
            </a:r>
            <a:r>
              <a:rPr lang="uk-UA" sz="2400" dirty="0">
                <a:solidFill>
                  <a:srgbClr val="0000CC"/>
                </a:solidFill>
              </a:rPr>
              <a:t> </a:t>
            </a:r>
            <a:r>
              <a:rPr lang="uk-UA" sz="2400" dirty="0"/>
              <a:t>реалізується у вигляді постійного запам’ятовуючого пристрою. </a:t>
            </a:r>
            <a:endParaRPr lang="en-US" sz="2400" dirty="0"/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/>
              <a:t>Призначення ROM</a:t>
            </a:r>
            <a:r>
              <a:rPr lang="uk-UA" sz="2400" dirty="0"/>
              <a:t> — підтримання процедур початкового завантаження операційної системи та обслуговування переривань. </a:t>
            </a:r>
            <a:endParaRPr lang="ru-RU" sz="2400" dirty="0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01" y="4005065"/>
            <a:ext cx="2951163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943476" y="938640"/>
            <a:ext cx="2513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dirty="0"/>
              <a:t>Види </a:t>
            </a:r>
            <a:r>
              <a:rPr lang="uk-UA" b="1" dirty="0" err="1"/>
              <a:t>пам</a:t>
            </a:r>
            <a:r>
              <a:rPr lang="en-US" b="1" dirty="0"/>
              <a:t>’</a:t>
            </a:r>
            <a:r>
              <a:rPr lang="uk-UA" b="1" dirty="0"/>
              <a:t>яті</a:t>
            </a:r>
            <a:endParaRPr lang="ru-RU" sz="2600" b="1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4337050"/>
            <a:ext cx="37449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EC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479376" y="1457753"/>
            <a:ext cx="11305256" cy="1938992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</a:pPr>
            <a:r>
              <a:rPr lang="uk-UA" sz="2400" i="1" dirty="0">
                <a:solidFill>
                  <a:srgbClr val="0000CC"/>
                </a:solidFill>
              </a:rPr>
              <a:t>Оперативна пам’ять (RAM)</a:t>
            </a:r>
            <a:r>
              <a:rPr lang="uk-UA" sz="2400" dirty="0">
                <a:solidFill>
                  <a:srgbClr val="0000CC"/>
                </a:solidFill>
              </a:rPr>
              <a:t> </a:t>
            </a:r>
            <a:r>
              <a:rPr lang="uk-UA" sz="2400" dirty="0"/>
              <a:t>використовується і для читання, і для запису інформації. </a:t>
            </a:r>
            <a:endParaRPr lang="en-US" sz="2400" dirty="0"/>
          </a:p>
          <a:p>
            <a:pPr marL="387350" indent="-387350" eaLnBrk="1" hangingPunct="1">
              <a:buSzPct val="75000"/>
            </a:pPr>
            <a:r>
              <a:rPr lang="uk-UA" sz="2400" dirty="0"/>
              <a:t>Під час роботи комп’ютера в </a:t>
            </a:r>
            <a:r>
              <a:rPr lang="uk-UA" sz="2400" i="1" dirty="0"/>
              <a:t>RAM </a:t>
            </a:r>
            <a:r>
              <a:rPr lang="uk-UA" sz="2400" dirty="0"/>
              <a:t>зберігаються програми та дані</a:t>
            </a:r>
            <a:r>
              <a:rPr lang="en-US" sz="2400" dirty="0"/>
              <a:t>.</a:t>
            </a:r>
          </a:p>
          <a:p>
            <a:pPr marL="387350" indent="-387350" eaLnBrk="1" hangingPunct="1">
              <a:buSzPct val="75000"/>
            </a:pPr>
            <a:r>
              <a:rPr lang="uk-UA" sz="2400" dirty="0"/>
              <a:t>Оперативна пам’ять комп’ютера організована у вигляді множини байтів, або комірок, у яких зберігаються числові та символьні значення</a:t>
            </a:r>
            <a:endParaRPr lang="ru-RU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73262" y="794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omic Sans MS" pitchFamily="66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omic Sans MS" pitchFamily="66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727848" y="827346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EDDE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dirty="0">
                <a:latin typeface="+mn-lt"/>
              </a:rPr>
              <a:t>Види </a:t>
            </a:r>
            <a:r>
              <a:rPr lang="uk-UA" b="1" dirty="0" err="1">
                <a:latin typeface="+mn-lt"/>
              </a:rPr>
              <a:t>пам</a:t>
            </a:r>
            <a:r>
              <a:rPr lang="en-US" b="1" dirty="0">
                <a:latin typeface="+mn-lt"/>
              </a:rPr>
              <a:t>’</a:t>
            </a:r>
            <a:r>
              <a:rPr lang="uk-UA" b="1" dirty="0">
                <a:latin typeface="+mn-lt"/>
              </a:rPr>
              <a:t>яті</a:t>
            </a:r>
            <a:endParaRPr lang="ru-RU" sz="2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54911" y="1526679"/>
            <a:ext cx="9145873" cy="4154984"/>
          </a:xfrm>
          <a:prstGeom prst="rect">
            <a:avLst/>
          </a:prstGeom>
          <a:solidFill>
            <a:srgbClr val="FEFCE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relaxedInset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latin typeface="+mn-lt"/>
              </a:rPr>
              <a:t> – це високошвидкісна пам'ять довільного доступу для тимчасового зберігання та 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прискорення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обміну даними між процесором і </a:t>
            </a:r>
            <a:r>
              <a:rPr lang="en-US" sz="2400" dirty="0">
                <a:latin typeface="+mn-lt"/>
              </a:rPr>
              <a:t>RAM</a:t>
            </a:r>
            <a:r>
              <a:rPr lang="uk-UA" sz="2400" dirty="0">
                <a:latin typeface="+mn-lt"/>
              </a:rPr>
              <a:t> завдяки зменшенню кількості звертань до неї процесора. </a:t>
            </a:r>
          </a:p>
          <a:p>
            <a:pPr marL="387350" indent="-387350" eaLnBrk="1" hangingPunct="1"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 першого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одному кристалі з процесором</a:t>
            </a:r>
            <a:r>
              <a:rPr lang="uk-UA" sz="2400" dirty="0">
                <a:latin typeface="+mn-lt"/>
              </a:rPr>
              <a:t> і має об'єм в декілька десятків </a:t>
            </a:r>
            <a:r>
              <a:rPr lang="uk-UA" sz="2400" dirty="0" err="1">
                <a:latin typeface="+mn-lt"/>
              </a:rPr>
              <a:t>Кбайт</a:t>
            </a:r>
            <a:r>
              <a:rPr lang="uk-UA" sz="2400" dirty="0">
                <a:latin typeface="+mn-lt"/>
              </a:rPr>
              <a:t>, </a:t>
            </a:r>
          </a:p>
          <a:p>
            <a:pPr marL="387350" indent="-387350" eaLnBrk="1" hangingPunct="1"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другого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на </a:t>
            </a:r>
            <a:r>
              <a:rPr lang="uk-UA" sz="2400" b="1" dirty="0">
                <a:latin typeface="+mn-lt"/>
              </a:rPr>
              <a:t>окремому кристалі</a:t>
            </a:r>
            <a:r>
              <a:rPr lang="uk-UA" sz="2400" dirty="0">
                <a:latin typeface="+mn-lt"/>
              </a:rPr>
              <a:t>, але в межах процесора, з об'ємом в сто і більше </a:t>
            </a:r>
            <a:r>
              <a:rPr lang="uk-UA" sz="2400" dirty="0" err="1">
                <a:latin typeface="+mn-lt"/>
              </a:rPr>
              <a:t>Кбайт</a:t>
            </a:r>
            <a:endParaRPr lang="uk-UA" sz="2400" dirty="0">
              <a:latin typeface="+mn-lt"/>
            </a:endParaRPr>
          </a:p>
          <a:p>
            <a:pPr marL="387350" indent="-387350" eaLnBrk="1" hangingPunct="1"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Кеш-пам'ять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третього рівня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реалізується </a:t>
            </a:r>
            <a:r>
              <a:rPr lang="uk-UA" sz="2400" b="1" dirty="0">
                <a:latin typeface="+mn-lt"/>
              </a:rPr>
              <a:t>на окремих </a:t>
            </a:r>
            <a:r>
              <a:rPr lang="uk-UA" sz="2400" b="1" dirty="0" err="1">
                <a:latin typeface="+mn-lt"/>
              </a:rPr>
              <a:t>швидкодійних</a:t>
            </a:r>
            <a:r>
              <a:rPr lang="uk-UA" sz="2400" b="1" dirty="0">
                <a:latin typeface="+mn-lt"/>
              </a:rPr>
              <a:t> мікросхемах </a:t>
            </a:r>
            <a:r>
              <a:rPr lang="uk-UA" sz="2400" dirty="0">
                <a:latin typeface="+mn-lt"/>
              </a:rPr>
              <a:t>із розташуванням на материнській платі і має обсяг один і більше Мбайт. </a:t>
            </a:r>
            <a:endParaRPr lang="ru-RU" sz="2400" dirty="0">
              <a:latin typeface="+mn-lt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1" y="2564904"/>
            <a:ext cx="2592388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73262" y="794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872038" y="779463"/>
            <a:ext cx="2513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dirty="0">
                <a:latin typeface="+mn-lt"/>
              </a:rPr>
              <a:t>Види </a:t>
            </a:r>
            <a:r>
              <a:rPr lang="uk-UA" b="1" dirty="0" err="1">
                <a:latin typeface="+mn-lt"/>
              </a:rPr>
              <a:t>пам</a:t>
            </a:r>
            <a:r>
              <a:rPr lang="en-US" b="1" dirty="0">
                <a:latin typeface="+mn-lt"/>
              </a:rPr>
              <a:t>’</a:t>
            </a:r>
            <a:r>
              <a:rPr lang="uk-UA" b="1" dirty="0">
                <a:latin typeface="+mn-lt"/>
              </a:rPr>
              <a:t>яті</a:t>
            </a:r>
            <a:endParaRPr lang="ru-RU" sz="2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767408" y="1321314"/>
            <a:ext cx="10801200" cy="2012859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solidFill>
                  <a:srgbClr val="0000CC"/>
                </a:solidFill>
                <a:latin typeface="+mn-lt"/>
              </a:rPr>
              <a:t>Зовнішня пам’ять</a:t>
            </a:r>
            <a:r>
              <a:rPr lang="uk-UA" sz="2400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призначена для довгострокового збереження великого обсягу даних.</a:t>
            </a:r>
            <a:endParaRPr lang="en-US" sz="2400" dirty="0">
              <a:latin typeface="+mn-lt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b="1" i="1" dirty="0">
                <a:latin typeface="+mn-lt"/>
              </a:rPr>
              <a:t>Склад зовнішньої пам’яті</a:t>
            </a:r>
            <a:r>
              <a:rPr lang="uk-UA" sz="2400" dirty="0">
                <a:latin typeface="+mn-lt"/>
              </a:rPr>
              <a:t>: накопичувачі на жорстких </a:t>
            </a:r>
            <a:r>
              <a:rPr lang="uk-UA" sz="2400" dirty="0" smtClean="0">
                <a:latin typeface="+mn-lt"/>
              </a:rPr>
              <a:t>магнітних дисках (вінчестери), </a:t>
            </a:r>
            <a:r>
              <a:rPr lang="uk-UA" sz="2400" dirty="0">
                <a:latin typeface="+mn-lt"/>
              </a:rPr>
              <a:t>пристрої на касетній магнітній стрічці (</a:t>
            </a:r>
            <a:r>
              <a:rPr lang="uk-UA" sz="2400" dirty="0" err="1">
                <a:latin typeface="+mn-lt"/>
              </a:rPr>
              <a:t>стримери</a:t>
            </a:r>
            <a:r>
              <a:rPr lang="uk-UA" sz="2400" dirty="0">
                <a:latin typeface="+mn-lt"/>
              </a:rPr>
              <a:t>), накопичувачі на оптичних дисках CD</a:t>
            </a:r>
            <a:r>
              <a:rPr lang="en-US" sz="2400" dirty="0">
                <a:latin typeface="+mn-lt"/>
              </a:rPr>
              <a:t>, DVD</a:t>
            </a:r>
            <a:r>
              <a:rPr lang="uk-UA" sz="2400" dirty="0">
                <a:latin typeface="+mn-lt"/>
              </a:rPr>
              <a:t>-ROM</a:t>
            </a:r>
            <a:r>
              <a:rPr lang="en-US" sz="2400" dirty="0">
                <a:latin typeface="+mn-lt"/>
              </a:rPr>
              <a:t>/RW</a:t>
            </a:r>
            <a:r>
              <a:rPr lang="uk-UA" sz="2400" dirty="0">
                <a:latin typeface="+mn-lt"/>
              </a:rPr>
              <a:t> тощо.</a:t>
            </a:r>
          </a:p>
        </p:txBody>
      </p: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2243932" y="3954831"/>
            <a:ext cx="8135938" cy="1290637"/>
            <a:chOff x="839" y="3022"/>
            <a:chExt cx="5125" cy="813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022"/>
              <a:ext cx="1361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" y="3022"/>
              <a:ext cx="117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3334" y="3022"/>
            <a:ext cx="1224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Точечный рисунок" r:id="rId5" imgW="1600000" imgH="1009791" progId="PBrush">
                    <p:embed/>
                  </p:oleObj>
                </mc:Choice>
                <mc:Fallback>
                  <p:oleObj name="Точечный рисунок" r:id="rId5" imgW="1600000" imgH="1009791" progId="PBrush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022"/>
                          <a:ext cx="1224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067"/>
              <a:ext cx="140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973262" y="794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007768" y="881566"/>
            <a:ext cx="5472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2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dirty="0">
                <a:latin typeface="+mn-lt"/>
              </a:rPr>
              <a:t>Взаємодія типів </a:t>
            </a:r>
            <a:r>
              <a:rPr lang="uk-UA" b="1" dirty="0" err="1">
                <a:latin typeface="+mn-lt"/>
              </a:rPr>
              <a:t>пам</a:t>
            </a:r>
            <a:r>
              <a:rPr lang="en-US" b="1" dirty="0">
                <a:latin typeface="+mn-lt"/>
              </a:rPr>
              <a:t>’</a:t>
            </a:r>
            <a:r>
              <a:rPr lang="uk-UA" b="1" dirty="0">
                <a:latin typeface="+mn-lt"/>
              </a:rPr>
              <a:t>яті</a:t>
            </a:r>
            <a:endParaRPr lang="ru-RU" sz="2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95400" y="1556792"/>
            <a:ext cx="10873208" cy="1200329"/>
          </a:xfrm>
          <a:prstGeom prst="rect">
            <a:avLst/>
          </a:prstGeom>
          <a:solidFill>
            <a:srgbClr val="FDF8C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i="1" dirty="0">
                <a:latin typeface="+mn-lt"/>
              </a:rPr>
              <a:t>Інформація</a:t>
            </a:r>
            <a:r>
              <a:rPr lang="uk-UA" sz="2400" dirty="0">
                <a:latin typeface="+mn-lt"/>
              </a:rPr>
              <a:t>, яка зберігається у </a:t>
            </a:r>
            <a:r>
              <a:rPr lang="uk-UA" sz="2400" b="1" i="1" dirty="0">
                <a:latin typeface="+mn-lt"/>
              </a:rPr>
              <a:t>зовнішній пам’яті</a:t>
            </a:r>
            <a:r>
              <a:rPr lang="en-US" sz="2400" b="1" i="1" dirty="0">
                <a:latin typeface="+mn-lt"/>
              </a:rPr>
              <a:t> (external memory)</a:t>
            </a:r>
            <a:r>
              <a:rPr lang="uk-UA" sz="2400" dirty="0">
                <a:latin typeface="+mn-lt"/>
              </a:rPr>
              <a:t>, стане доступною для </a:t>
            </a:r>
            <a:r>
              <a:rPr lang="uk-UA" sz="2400" b="1" i="1" dirty="0">
                <a:latin typeface="+mn-lt"/>
              </a:rPr>
              <a:t>процесора</a:t>
            </a:r>
            <a:r>
              <a:rPr lang="uk-UA" sz="2400" dirty="0">
                <a:latin typeface="+mn-lt"/>
              </a:rPr>
              <a:t>  (СР) тільки після того, як буде переписана в </a:t>
            </a:r>
            <a:r>
              <a:rPr lang="uk-UA" sz="2400" b="1" i="1" dirty="0">
                <a:latin typeface="+mn-lt"/>
              </a:rPr>
              <a:t>основну пам’ять (</a:t>
            </a:r>
            <a:r>
              <a:rPr lang="en-US" sz="2400" b="1" i="1" dirty="0">
                <a:latin typeface="+mn-lt"/>
              </a:rPr>
              <a:t>RAM</a:t>
            </a:r>
            <a:r>
              <a:rPr lang="uk-UA" sz="2400" b="1" i="1" dirty="0">
                <a:latin typeface="+mn-lt"/>
              </a:rPr>
              <a:t>)</a:t>
            </a:r>
            <a:r>
              <a:rPr lang="en-US" sz="2400" b="1" i="1" dirty="0">
                <a:latin typeface="+mn-lt"/>
              </a:rPr>
              <a:t>.</a:t>
            </a:r>
            <a:endParaRPr lang="ru-RU" sz="2400" i="1" dirty="0">
              <a:latin typeface="+mn-lt"/>
            </a:endParaRPr>
          </a:p>
        </p:txBody>
      </p:sp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13" y="3429001"/>
            <a:ext cx="47339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3262" y="794"/>
            <a:ext cx="8459787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Пам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ять </a:t>
            </a: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комп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’</a:t>
            </a:r>
            <a:r>
              <a:rPr lang="uk-UA" sz="3600" b="1" dirty="0" err="1">
                <a:solidFill>
                  <a:schemeClr val="bg1"/>
                </a:solidFill>
                <a:latin typeface="+mn-lt"/>
              </a:rPr>
              <a:t>ютера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 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847850" y="116632"/>
            <a:ext cx="882015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335360" y="954829"/>
            <a:ext cx="11305256" cy="830997"/>
          </a:xfrm>
          <a:prstGeom prst="rect">
            <a:avLst/>
          </a:prstGeom>
          <a:solidFill>
            <a:srgbClr val="FEFBE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781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30353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925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94970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buSzPct val="75000"/>
            </a:pPr>
            <a:r>
              <a:rPr lang="uk-UA" sz="2400" dirty="0">
                <a:latin typeface="Arial" pitchFamily="34" charset="0"/>
                <a:cs typeface="Arial" pitchFamily="34" charset="0"/>
              </a:rPr>
              <a:t>Забезпечують взаємодію комп'ютера з навколишнім середовищем, користувачами, об'єктами керування та іншими комп'ютерами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Овал 1"/>
          <p:cNvSpPr/>
          <p:nvPr/>
        </p:nvSpPr>
        <p:spPr bwMode="auto">
          <a:xfrm>
            <a:off x="7104112" y="2249712"/>
            <a:ext cx="504056" cy="531217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/>
          </a:p>
        </p:txBody>
      </p:sp>
      <p:sp>
        <p:nvSpPr>
          <p:cNvPr id="3" name="Овал 2"/>
          <p:cNvSpPr/>
          <p:nvPr/>
        </p:nvSpPr>
        <p:spPr bwMode="auto">
          <a:xfrm>
            <a:off x="2513806" y="2780928"/>
            <a:ext cx="845890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351584" y="4005064"/>
            <a:ext cx="720080" cy="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/>
          </a:p>
        </p:txBody>
      </p:sp>
      <p:grpSp>
        <p:nvGrpSpPr>
          <p:cNvPr id="7" name="Групувати 6"/>
          <p:cNvGrpSpPr/>
          <p:nvPr/>
        </p:nvGrpSpPr>
        <p:grpSpPr>
          <a:xfrm>
            <a:off x="911424" y="2365430"/>
            <a:ext cx="10369152" cy="3253427"/>
            <a:chOff x="1673585" y="2365429"/>
            <a:chExt cx="6120680" cy="3253427"/>
          </a:xfrm>
        </p:grpSpPr>
        <p:pic>
          <p:nvPicPr>
            <p:cNvPr id="37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9525" y="3290689"/>
              <a:ext cx="150495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673585" y="2365429"/>
              <a:ext cx="6120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2400" dirty="0">
                  <a:latin typeface="Arial" pitchFamily="34" charset="0"/>
                  <a:cs typeface="Arial" pitchFamily="34" charset="0"/>
                </a:rPr>
                <a:t>Монітор, принтер, дисковод, флеш пам'ять, </a:t>
              </a:r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модем,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33736" y="5157191"/>
              <a:ext cx="3716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400" dirty="0" smtClean="0">
                  <a:latin typeface="Arial" pitchFamily="34" charset="0"/>
                  <a:cs typeface="Arial" pitchFamily="34" charset="0"/>
                </a:rPr>
                <a:t>клавіатура</a:t>
              </a:r>
              <a:r>
                <a:rPr lang="uk-UA" sz="2400" dirty="0">
                  <a:latin typeface="Arial" pitchFamily="34" charset="0"/>
                  <a:cs typeface="Arial" pitchFamily="34" charset="0"/>
                </a:rPr>
                <a:t>, мишка, сканер …..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640014" y="3176"/>
            <a:ext cx="7266541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3200" b="1" dirty="0">
                <a:solidFill>
                  <a:schemeClr val="bg1"/>
                </a:solidFill>
                <a:latin typeface="+mn-lt"/>
              </a:rPr>
              <a:t>Професійні ІТ-стандарти для України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2772" name="Группа 16"/>
          <p:cNvGrpSpPr>
            <a:grpSpLocks/>
          </p:cNvGrpSpPr>
          <p:nvPr/>
        </p:nvGrpSpPr>
        <p:grpSpPr bwMode="auto">
          <a:xfrm>
            <a:off x="1879601" y="1474788"/>
            <a:ext cx="8659813" cy="4984750"/>
            <a:chOff x="332290" y="836712"/>
            <a:chExt cx="8659811" cy="4984109"/>
          </a:xfrm>
        </p:grpSpPr>
        <p:grpSp>
          <p:nvGrpSpPr>
            <p:cNvPr id="32774" name="Группа 10"/>
            <p:cNvGrpSpPr>
              <a:grpSpLocks/>
            </p:cNvGrpSpPr>
            <p:nvPr/>
          </p:nvGrpSpPr>
          <p:grpSpPr bwMode="auto">
            <a:xfrm>
              <a:off x="332290" y="836712"/>
              <a:ext cx="8642350" cy="4984109"/>
              <a:chOff x="251520" y="2406650"/>
              <a:chExt cx="8641655" cy="4983694"/>
            </a:xfrm>
          </p:grpSpPr>
          <p:sp>
            <p:nvSpPr>
              <p:cNvPr id="32776" name="Freeform 4"/>
              <p:cNvSpPr>
                <a:spLocks/>
              </p:cNvSpPr>
              <p:nvPr/>
            </p:nvSpPr>
            <p:spPr bwMode="auto">
              <a:xfrm rot="2482666">
                <a:off x="3431762" y="3856079"/>
                <a:ext cx="2551343" cy="2691036"/>
              </a:xfrm>
              <a:custGeom>
                <a:avLst/>
                <a:gdLst>
                  <a:gd name="T0" fmla="*/ 0 w 2078"/>
                  <a:gd name="T1" fmla="*/ 0 h 1277"/>
                  <a:gd name="T2" fmla="*/ 2147483647 w 2078"/>
                  <a:gd name="T3" fmla="*/ 2147483647 h 1277"/>
                  <a:gd name="T4" fmla="*/ 1651076207 w 2078"/>
                  <a:gd name="T5" fmla="*/ 2147483647 h 1277"/>
                  <a:gd name="T6" fmla="*/ 0 w 2078"/>
                  <a:gd name="T7" fmla="*/ 0 h 12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8" h="1277">
                    <a:moveTo>
                      <a:pt x="0" y="0"/>
                    </a:moveTo>
                    <a:lnTo>
                      <a:pt x="2078" y="686"/>
                    </a:lnTo>
                    <a:lnTo>
                      <a:pt x="749" y="1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B8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7" name="Freeform 4"/>
              <p:cNvSpPr>
                <a:spLocks/>
              </p:cNvSpPr>
              <p:nvPr/>
            </p:nvSpPr>
            <p:spPr bwMode="auto">
              <a:xfrm>
                <a:off x="4645366" y="3839858"/>
                <a:ext cx="3589049" cy="1733183"/>
              </a:xfrm>
              <a:custGeom>
                <a:avLst/>
                <a:gdLst>
                  <a:gd name="T0" fmla="*/ 0 w 2078"/>
                  <a:gd name="T1" fmla="*/ 0 h 1277"/>
                  <a:gd name="T2" fmla="*/ 3589049 w 2078"/>
                  <a:gd name="T3" fmla="*/ 931060 h 1277"/>
                  <a:gd name="T4" fmla="*/ 1293647 w 2078"/>
                  <a:gd name="T5" fmla="*/ 1733183 h 1277"/>
                  <a:gd name="T6" fmla="*/ 0 w 2078"/>
                  <a:gd name="T7" fmla="*/ 0 h 12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78" h="1277">
                    <a:moveTo>
                      <a:pt x="0" y="0"/>
                    </a:moveTo>
                    <a:lnTo>
                      <a:pt x="2078" y="686"/>
                    </a:lnTo>
                    <a:lnTo>
                      <a:pt x="749" y="1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6D6D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8" name="Freeform 5"/>
              <p:cNvSpPr>
                <a:spLocks/>
              </p:cNvSpPr>
              <p:nvPr/>
            </p:nvSpPr>
            <p:spPr bwMode="auto">
              <a:xfrm>
                <a:off x="1034095" y="3870015"/>
                <a:ext cx="3569999" cy="1703026"/>
              </a:xfrm>
              <a:custGeom>
                <a:avLst/>
                <a:gdLst>
                  <a:gd name="T0" fmla="*/ 0 w 2165"/>
                  <a:gd name="T1" fmla="*/ 907017 h 1258"/>
                  <a:gd name="T2" fmla="*/ 3569999 w 2165"/>
                  <a:gd name="T3" fmla="*/ 0 h 1258"/>
                  <a:gd name="T4" fmla="*/ 2221149 w 2165"/>
                  <a:gd name="T5" fmla="*/ 1703026 h 1258"/>
                  <a:gd name="T6" fmla="*/ 0 w 2165"/>
                  <a:gd name="T7" fmla="*/ 907017 h 12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5" h="1258">
                    <a:moveTo>
                      <a:pt x="0" y="670"/>
                    </a:moveTo>
                    <a:lnTo>
                      <a:pt x="2165" y="0"/>
                    </a:lnTo>
                    <a:lnTo>
                      <a:pt x="1347" y="1258"/>
                    </a:lnTo>
                    <a:lnTo>
                      <a:pt x="0" y="670"/>
                    </a:lnTo>
                    <a:close/>
                  </a:path>
                </a:pathLst>
              </a:custGeom>
              <a:solidFill>
                <a:srgbClr val="0033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4666002" y="2551081"/>
                <a:ext cx="2066758" cy="1288777"/>
              </a:xfrm>
              <a:custGeom>
                <a:avLst/>
                <a:gdLst>
                  <a:gd name="T0" fmla="*/ 0 w 1261"/>
                  <a:gd name="T1" fmla="*/ 628 h 628"/>
                  <a:gd name="T2" fmla="*/ 1177 w 1261"/>
                  <a:gd name="T3" fmla="*/ 0 h 628"/>
                  <a:gd name="T4" fmla="*/ 1261 w 1261"/>
                  <a:gd name="T5" fmla="*/ 594 h 628"/>
                  <a:gd name="T6" fmla="*/ 0 w 1261"/>
                  <a:gd name="T7" fmla="*/ 628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1" h="628">
                    <a:moveTo>
                      <a:pt x="0" y="628"/>
                    </a:moveTo>
                    <a:lnTo>
                      <a:pt x="1177" y="0"/>
                    </a:lnTo>
                    <a:lnTo>
                      <a:pt x="1261" y="594"/>
                    </a:lnTo>
                    <a:lnTo>
                      <a:pt x="0" y="6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>
                  <a:latin typeface="+mn-lt"/>
                </a:endParaRPr>
              </a:p>
            </p:txBody>
          </p:sp>
          <p:sp>
            <p:nvSpPr>
              <p:cNvPr id="32780" name="Freeform 7"/>
              <p:cNvSpPr>
                <a:spLocks/>
              </p:cNvSpPr>
              <p:nvPr/>
            </p:nvSpPr>
            <p:spPr bwMode="auto">
              <a:xfrm>
                <a:off x="2556384" y="2551081"/>
                <a:ext cx="2068346" cy="1309411"/>
              </a:xfrm>
              <a:custGeom>
                <a:avLst/>
                <a:gdLst>
                  <a:gd name="T0" fmla="*/ 0 w 1317"/>
                  <a:gd name="T1" fmla="*/ 1212034 h 632"/>
                  <a:gd name="T2" fmla="*/ 122499 w 1317"/>
                  <a:gd name="T3" fmla="*/ 0 h 632"/>
                  <a:gd name="T4" fmla="*/ 2068346 w 1317"/>
                  <a:gd name="T5" fmla="*/ 1309411 h 632"/>
                  <a:gd name="T6" fmla="*/ 0 w 1317"/>
                  <a:gd name="T7" fmla="*/ 1212034 h 6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17" h="632">
                    <a:moveTo>
                      <a:pt x="0" y="585"/>
                    </a:moveTo>
                    <a:lnTo>
                      <a:pt x="78" y="0"/>
                    </a:lnTo>
                    <a:lnTo>
                      <a:pt x="1317" y="632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D6A300"/>
              </a:solidFill>
              <a:ln w="19050" cap="sq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1" name="AutoShape 8"/>
              <p:cNvSpPr>
                <a:spLocks noChangeArrowheads="1"/>
              </p:cNvSpPr>
              <p:nvPr/>
            </p:nvSpPr>
            <p:spPr bwMode="auto">
              <a:xfrm>
                <a:off x="251520" y="2479675"/>
                <a:ext cx="2448818" cy="1331912"/>
              </a:xfrm>
              <a:prstGeom prst="roundRect">
                <a:avLst>
                  <a:gd name="adj" fmla="val 16667"/>
                </a:avLst>
              </a:prstGeom>
              <a:solidFill>
                <a:srgbClr val="FAD882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Фахівець з </a:t>
                </a:r>
              </a:p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інформаційних </a:t>
                </a:r>
              </a:p>
              <a:p>
                <a:pPr algn="ctr"/>
                <a:r>
                  <a:rPr lang="uk-UA" sz="2000" b="1">
                    <a:solidFill>
                      <a:srgbClr val="000099"/>
                    </a:solidFill>
                    <a:latin typeface="Arial" pitchFamily="34" charset="0"/>
                  </a:rPr>
                  <a:t>систем</a:t>
                </a:r>
                <a:endParaRPr lang="ru-RU" sz="2000" b="1">
                  <a:solidFill>
                    <a:srgbClr val="000099"/>
                  </a:solidFill>
                  <a:latin typeface="Arial" pitchFamily="34" charset="0"/>
                </a:endParaRPr>
              </a:p>
            </p:txBody>
          </p:sp>
          <p:sp>
            <p:nvSpPr>
              <p:cNvPr id="32782" name="AutoShape 9"/>
              <p:cNvSpPr>
                <a:spLocks noChangeArrowheads="1"/>
              </p:cNvSpPr>
              <p:nvPr/>
            </p:nvSpPr>
            <p:spPr bwMode="auto">
              <a:xfrm>
                <a:off x="684213" y="4762879"/>
                <a:ext cx="2627312" cy="1291758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Керівник проектів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в області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інформаційних </a:t>
                </a:r>
              </a:p>
              <a:p>
                <a:pPr algn="ctr"/>
                <a:r>
                  <a:rPr lang="uk-UA" sz="2000" b="1">
                    <a:solidFill>
                      <a:schemeClr val="bg1"/>
                    </a:solidFill>
                    <a:latin typeface="Arial" pitchFamily="34" charset="0"/>
                  </a:rPr>
                  <a:t>технологій</a:t>
                </a:r>
                <a:endParaRPr lang="ru-RU" sz="2000" b="1">
                  <a:solidFill>
                    <a:schemeClr val="bg1"/>
                  </a:solidFill>
                  <a:latin typeface="Arial" pitchFamily="34" charset="0"/>
                </a:endParaRPr>
              </a:p>
            </p:txBody>
          </p:sp>
          <p:sp>
            <p:nvSpPr>
              <p:cNvPr id="32783" name="AutoShape 10"/>
              <p:cNvSpPr>
                <a:spLocks noChangeArrowheads="1"/>
              </p:cNvSpPr>
              <p:nvPr/>
            </p:nvSpPr>
            <p:spPr bwMode="auto">
              <a:xfrm>
                <a:off x="6300788" y="2406650"/>
                <a:ext cx="2592387" cy="1439862"/>
              </a:xfrm>
              <a:prstGeom prst="roundRect">
                <a:avLst>
                  <a:gd name="adj" fmla="val 16667"/>
                </a:avLst>
              </a:prstGeom>
              <a:solidFill>
                <a:srgbClr val="BDDEFF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uk-UA" altLang="ko-KR" sz="2000" b="1">
                  <a:latin typeface="Arial" pitchFamily="34" charset="0"/>
                </a:endParaRPr>
              </a:p>
            </p:txBody>
          </p:sp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5832720" y="4706450"/>
                <a:ext cx="2762027" cy="1291951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Фахівець з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інформаційних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uk-UA" sz="2000" b="1" dirty="0">
                    <a:solidFill>
                      <a:srgbClr val="000099"/>
                    </a:solidFill>
                    <a:latin typeface="+mn-lt"/>
                  </a:rPr>
                  <a:t>ресурсів</a:t>
                </a:r>
                <a:endParaRPr lang="ru-RU" sz="2000" b="1" dirty="0">
                  <a:solidFill>
                    <a:srgbClr val="000099"/>
                  </a:solidFill>
                  <a:latin typeface="+mn-lt"/>
                </a:endParaRPr>
              </a:p>
            </p:txBody>
          </p:sp>
          <p:sp>
            <p:nvSpPr>
              <p:cNvPr id="32785" name="AutoShape 15"/>
              <p:cNvSpPr>
                <a:spLocks noChangeArrowheads="1"/>
              </p:cNvSpPr>
              <p:nvPr/>
            </p:nvSpPr>
            <p:spPr bwMode="auto">
              <a:xfrm>
                <a:off x="2700338" y="3135560"/>
                <a:ext cx="3671887" cy="1692275"/>
              </a:xfrm>
              <a:prstGeom prst="star16">
                <a:avLst>
                  <a:gd name="adj" fmla="val 37500"/>
                </a:avLst>
              </a:prstGeom>
              <a:solidFill>
                <a:srgbClr val="FFFF00"/>
              </a:solidFill>
              <a:ln w="19050" cap="sq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1" lang="uk-UA" sz="2400" b="1">
                    <a:latin typeface="Arial" pitchFamily="34" charset="0"/>
                  </a:rPr>
                  <a:t>Професійні</a:t>
                </a:r>
              </a:p>
              <a:p>
                <a:pPr algn="ctr" eaLnBrk="0" hangingPunct="0"/>
                <a:r>
                  <a:rPr kumimoji="1" lang="uk-UA" sz="2400" b="1">
                    <a:latin typeface="Arial" pitchFamily="34" charset="0"/>
                  </a:rPr>
                  <a:t>ІТ- стандарти</a:t>
                </a:r>
                <a:endParaRPr kumimoji="1" lang="ru-RU" sz="2400" b="1">
                  <a:latin typeface="Arial" pitchFamily="34" charset="0"/>
                </a:endParaRPr>
              </a:p>
            </p:txBody>
          </p:sp>
          <p:sp>
            <p:nvSpPr>
              <p:cNvPr id="32786" name="AutoShape 9"/>
              <p:cNvSpPr>
                <a:spLocks noChangeArrowheads="1"/>
              </p:cNvSpPr>
              <p:nvPr/>
            </p:nvSpPr>
            <p:spPr bwMode="auto">
              <a:xfrm>
                <a:off x="3275806" y="5983471"/>
                <a:ext cx="2520951" cy="1406873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19050" cap="sq" algn="ctr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Фахівець з 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розробки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 програмного </a:t>
                </a:r>
              </a:p>
              <a:p>
                <a:pPr algn="ctr"/>
                <a:r>
                  <a:rPr lang="uk-UA" sz="2000" b="1" dirty="0">
                    <a:solidFill>
                      <a:srgbClr val="FF0000"/>
                    </a:solidFill>
                    <a:latin typeface="Arial" pitchFamily="34" charset="0"/>
                  </a:rPr>
                  <a:t>забезпечення</a:t>
                </a:r>
                <a:endParaRPr lang="ru-RU" sz="2000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2775" name="Прямоугольник 1"/>
            <p:cNvSpPr>
              <a:spLocks noChangeArrowheads="1"/>
            </p:cNvSpPr>
            <p:nvPr/>
          </p:nvSpPr>
          <p:spPr bwMode="auto">
            <a:xfrm>
              <a:off x="6382044" y="999625"/>
              <a:ext cx="261005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uk-UA" sz="2000" b="1">
                  <a:solidFill>
                    <a:srgbClr val="000099"/>
                  </a:solidFill>
                  <a:latin typeface="Arial" pitchFamily="34" charset="0"/>
                </a:rPr>
                <a:t>Менеджер продуктів у сфері інформаційних технологій</a:t>
              </a:r>
              <a:endParaRPr lang="ru-RU" sz="2000" b="1">
                <a:solidFill>
                  <a:srgbClr val="000099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8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9" y="1053307"/>
            <a:ext cx="60483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053307"/>
            <a:ext cx="6840389" cy="462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47850" y="116632"/>
            <a:ext cx="882015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402" y="1475808"/>
            <a:ext cx="7344816" cy="4810125"/>
          </a:xfrm>
          <a:prstGeom prst="rect">
            <a:avLst/>
          </a:prstGeom>
        </p:spPr>
      </p:pic>
      <p:sp>
        <p:nvSpPr>
          <p:cNvPr id="31746" name="Объект 2"/>
          <p:cNvSpPr>
            <a:spLocks noGrp="1"/>
          </p:cNvSpPr>
          <p:nvPr>
            <p:ph idx="4294967295"/>
          </p:nvPr>
        </p:nvSpPr>
        <p:spPr>
          <a:xfrm>
            <a:off x="0" y="854794"/>
            <a:ext cx="12192000" cy="29342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300" dirty="0" err="1">
                <a:latin typeface="Calibri" panose="020F0502020204030204" pitchFamily="34" charset="0"/>
              </a:rPr>
              <a:t>Група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ліній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зв'язку</a:t>
            </a:r>
            <a:r>
              <a:rPr lang="ru-RU" sz="2300" dirty="0">
                <a:latin typeface="Calibri" panose="020F0502020204030204" pitchFamily="34" charset="0"/>
              </a:rPr>
              <a:t>, </a:t>
            </a:r>
            <a:r>
              <a:rPr lang="ru-RU" sz="2300" dirty="0" err="1">
                <a:latin typeface="Calibri" panose="020F0502020204030204" pitchFamily="34" charset="0"/>
              </a:rPr>
              <a:t>якими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передаються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сигнали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або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коди</a:t>
            </a:r>
            <a:r>
              <a:rPr lang="ru-RU" sz="2300" dirty="0">
                <a:latin typeface="Calibri" panose="020F0502020204030204" pitchFamily="34" charset="0"/>
              </a:rPr>
              <a:t> </a:t>
            </a:r>
            <a:r>
              <a:rPr lang="ru-RU" sz="2300" dirty="0" err="1">
                <a:latin typeface="Calibri" panose="020F0502020204030204" pitchFamily="34" charset="0"/>
              </a:rPr>
              <a:t>саме</a:t>
            </a:r>
            <a:r>
              <a:rPr lang="ru-RU" sz="2300" dirty="0">
                <a:latin typeface="Calibri" panose="020F0502020204030204" pitchFamily="34" charset="0"/>
              </a:rPr>
              <a:t> і </a:t>
            </a:r>
            <a:r>
              <a:rPr lang="ru-RU" sz="2300" dirty="0" err="1">
                <a:latin typeface="Calibri" panose="020F0502020204030204" pitchFamily="34" charset="0"/>
              </a:rPr>
              <a:t>називається</a:t>
            </a:r>
            <a:r>
              <a:rPr lang="ru-RU" sz="2300" dirty="0">
                <a:latin typeface="Calibri" panose="020F0502020204030204" pitchFamily="34" charset="0"/>
              </a:rPr>
              <a:t> </a:t>
            </a:r>
            <a:r>
              <a:rPr lang="ru-RU" sz="2300" b="1" dirty="0">
                <a:latin typeface="Calibri" panose="020F0502020204030204" pitchFamily="34" charset="0"/>
              </a:rPr>
              <a:t>шиною</a:t>
            </a:r>
            <a:r>
              <a:rPr lang="ru-RU" sz="2300" dirty="0">
                <a:latin typeface="Calibri" panose="020F0502020204030204" pitchFamily="34" charset="0"/>
              </a:rPr>
              <a:t> (англ. </a:t>
            </a:r>
            <a:r>
              <a:rPr lang="ru-RU" sz="2300" dirty="0" err="1">
                <a:latin typeface="Calibri" panose="020F0502020204030204" pitchFamily="34" charset="0"/>
              </a:rPr>
              <a:t>bus</a:t>
            </a:r>
            <a:r>
              <a:rPr lang="ru-RU" sz="2300" dirty="0">
                <a:latin typeface="Calibri" panose="020F0502020204030204" pitchFamily="34" charset="0"/>
              </a:rPr>
              <a:t>). </a:t>
            </a:r>
            <a:endParaRPr lang="ru-RU" sz="23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sz="2400" dirty="0" smtClean="0">
                <a:latin typeface="Calibri" panose="020F0502020204030204" pitchFamily="34" charset="0"/>
              </a:rPr>
              <a:t>Можна </a:t>
            </a:r>
            <a:r>
              <a:rPr lang="uk-UA" sz="2400" dirty="0">
                <a:latin typeface="Calibri" panose="020F0502020204030204" pitchFamily="34" charset="0"/>
              </a:rPr>
              <a:t>виокремити </a:t>
            </a:r>
            <a:r>
              <a:rPr lang="uk-UA" sz="2400" dirty="0" smtClean="0">
                <a:latin typeface="Calibri" panose="020F0502020204030204" pitchFamily="34" charset="0"/>
              </a:rPr>
              <a:t>такі </a:t>
            </a:r>
            <a:r>
              <a:rPr lang="uk-UA" sz="2400" dirty="0">
                <a:latin typeface="Calibri" panose="020F0502020204030204" pitchFamily="34" charset="0"/>
              </a:rPr>
              <a:t>функціональні групи:</a:t>
            </a:r>
            <a:r>
              <a:rPr lang="uk-UA" sz="2400" i="1" dirty="0">
                <a:latin typeface="Calibri" panose="020F0502020204030204" pitchFamily="34" charset="0"/>
              </a:rPr>
              <a:t> </a:t>
            </a:r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400" dirty="0">
                <a:latin typeface="Calibri" panose="020F0502020204030204" pitchFamily="34" charset="0"/>
              </a:rPr>
              <a:t>шина адреси (</a:t>
            </a:r>
            <a:r>
              <a:rPr lang="en-GB" sz="2400" dirty="0">
                <a:latin typeface="Calibri" panose="020F0502020204030204" pitchFamily="34" charset="0"/>
              </a:rPr>
              <a:t>Address Bus);</a:t>
            </a:r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400" dirty="0">
                <a:latin typeface="Calibri" panose="020F0502020204030204" pitchFamily="34" charset="0"/>
              </a:rPr>
              <a:t>шина даних (</a:t>
            </a:r>
            <a:r>
              <a:rPr lang="en-GB" sz="2400" dirty="0">
                <a:latin typeface="Calibri" panose="020F0502020204030204" pitchFamily="34" charset="0"/>
              </a:rPr>
              <a:t>Data Bus);</a:t>
            </a:r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400" dirty="0">
                <a:latin typeface="Calibri" panose="020F0502020204030204" pitchFamily="34" charset="0"/>
              </a:rPr>
              <a:t>шина управління (</a:t>
            </a:r>
            <a:r>
              <a:rPr lang="en-GB" sz="2400" dirty="0">
                <a:latin typeface="Calibri" panose="020F0502020204030204" pitchFamily="34" charset="0"/>
              </a:rPr>
              <a:t>Control Bus);</a:t>
            </a:r>
          </a:p>
          <a:p>
            <a:pPr marL="450850" indent="-4508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uk-UA" sz="2400" dirty="0">
                <a:latin typeface="Calibri" panose="020F0502020204030204" pitchFamily="34" charset="0"/>
              </a:rPr>
              <a:t>шина живлення (</a:t>
            </a:r>
            <a:r>
              <a:rPr lang="en-GB" sz="2400" dirty="0">
                <a:latin typeface="Calibri" panose="020F0502020204030204" pitchFamily="34" charset="0"/>
              </a:rPr>
              <a:t>Power Bus</a:t>
            </a:r>
            <a:r>
              <a:rPr lang="en-GB" sz="2400" dirty="0" smtClean="0">
                <a:latin typeface="Calibri" panose="020F0502020204030204" pitchFamily="34" charset="0"/>
              </a:rPr>
              <a:t>).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847850" y="116632"/>
            <a:ext cx="882015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Пристрої введення-виведення</a:t>
            </a:r>
            <a:endParaRPr lang="ru-RU" sz="3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Объект 2"/>
          <p:cNvSpPr>
            <a:spLocks noGrp="1"/>
          </p:cNvSpPr>
          <p:nvPr>
            <p:ph idx="4294967295"/>
          </p:nvPr>
        </p:nvSpPr>
        <p:spPr>
          <a:xfrm>
            <a:off x="335360" y="836613"/>
            <a:ext cx="11856640" cy="8636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None/>
            </a:pPr>
            <a:r>
              <a:rPr lang="uk-UA" sz="2400" dirty="0">
                <a:solidFill>
                  <a:srgbClr val="000000"/>
                </a:solidFill>
              </a:rPr>
              <a:t>Повний перелік команд, які здатен виконати певний комп'ютер, називають його</a:t>
            </a:r>
            <a:r>
              <a:rPr lang="uk-UA" sz="2400" i="1" dirty="0">
                <a:solidFill>
                  <a:srgbClr val="000000"/>
                </a:solidFill>
              </a:rPr>
              <a:t> </a:t>
            </a:r>
            <a:r>
              <a:rPr lang="uk-UA" sz="2400" b="1" i="1" dirty="0">
                <a:solidFill>
                  <a:srgbClr val="000000"/>
                </a:solidFill>
              </a:rPr>
              <a:t>системою команд.</a:t>
            </a:r>
            <a:endParaRPr lang="uk-UA" sz="2400" dirty="0"/>
          </a:p>
        </p:txBody>
      </p:sp>
      <p:sp>
        <p:nvSpPr>
          <p:cNvPr id="4" name="Блок-схема: знак завершения 3"/>
          <p:cNvSpPr/>
          <p:nvPr/>
        </p:nvSpPr>
        <p:spPr>
          <a:xfrm>
            <a:off x="2641294" y="2317530"/>
            <a:ext cx="6688716" cy="432048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dirty="0">
                <a:latin typeface="+mn-lt"/>
              </a:rPr>
              <a:t>Операцію, яку слід виконати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2663710" y="2961616"/>
            <a:ext cx="6707863" cy="72008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 dirty="0">
                <a:latin typeface="+mn-lt"/>
              </a:rPr>
              <a:t>Адреси даних (операндів), над якими має бути виконана операція;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2640064" y="4043982"/>
            <a:ext cx="6688359" cy="72008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uk-UA" sz="2400" b="1">
                <a:latin typeface="+mn-lt"/>
              </a:rPr>
              <a:t>Адресу пам'яті, де потрібно зберегти результат виконання операції.</a:t>
            </a:r>
          </a:p>
        </p:txBody>
      </p:sp>
      <p:sp>
        <p:nvSpPr>
          <p:cNvPr id="32781" name="Rectangle 17"/>
          <p:cNvSpPr>
            <a:spLocks noChangeArrowheads="1"/>
          </p:cNvSpPr>
          <p:nvPr/>
        </p:nvSpPr>
        <p:spPr bwMode="auto">
          <a:xfrm>
            <a:off x="3824332" y="1700213"/>
            <a:ext cx="36900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dirty="0">
                <a:solidFill>
                  <a:srgbClr val="000000"/>
                </a:solidFill>
                <a:latin typeface="+mn-lt"/>
              </a:rPr>
              <a:t>Типова команда задає:</a:t>
            </a:r>
            <a:endParaRPr lang="ru-RU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782" name="Rectangle 19"/>
          <p:cNvSpPr>
            <a:spLocks noChangeArrowheads="1"/>
          </p:cNvSpPr>
          <p:nvPr/>
        </p:nvSpPr>
        <p:spPr bwMode="auto">
          <a:xfrm>
            <a:off x="1524001" y="294831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endParaRPr lang="uk-UA"/>
          </a:p>
        </p:txBody>
      </p:sp>
      <p:graphicFrame>
        <p:nvGraphicFramePr>
          <p:cNvPr id="3278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474965"/>
              </p:ext>
            </p:extLst>
          </p:nvPr>
        </p:nvGraphicFramePr>
        <p:xfrm>
          <a:off x="2208213" y="5084764"/>
          <a:ext cx="784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r:id="rId3" imgW="4183920" imgH="436680" progId="CorelDRAW.Graphic.12">
                  <p:embed/>
                </p:oleObj>
              </mc:Choice>
              <mc:Fallback>
                <p:oleObj r:id="rId3" imgW="4183920" imgH="436680" progId="CorelDRAW.Graphic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084764"/>
                        <a:ext cx="7848600" cy="8159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279576" y="116632"/>
            <a:ext cx="7848872" cy="52322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b="1" dirty="0">
                <a:solidFill>
                  <a:schemeClr val="bg1"/>
                </a:solidFill>
                <a:latin typeface="+mn-lt"/>
              </a:rPr>
              <a:t>Архітектура системи команд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3"/>
          <p:cNvGrpSpPr>
            <a:grpSpLocks/>
          </p:cNvGrpSpPr>
          <p:nvPr/>
        </p:nvGrpSpPr>
        <p:grpSpPr bwMode="auto">
          <a:xfrm>
            <a:off x="2063751" y="908050"/>
            <a:ext cx="8012113" cy="1485900"/>
            <a:chOff x="657" y="650"/>
            <a:chExt cx="4730" cy="936"/>
          </a:xfrm>
        </p:grpSpPr>
        <p:sp>
          <p:nvSpPr>
            <p:cNvPr id="33826" name="Text Box 6"/>
            <p:cNvSpPr txBox="1">
              <a:spLocks noChangeArrowheads="1"/>
            </p:cNvSpPr>
            <p:nvPr/>
          </p:nvSpPr>
          <p:spPr bwMode="auto">
            <a:xfrm>
              <a:off x="1474" y="65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</a:pPr>
              <a:r>
                <a:rPr lang="uk-UA" sz="2400" dirty="0">
                  <a:latin typeface="+mn-lt"/>
                </a:rPr>
                <a:t>Обчислити значення виразу</a:t>
              </a:r>
              <a:endParaRPr lang="ru-RU" sz="2400" dirty="0">
                <a:latin typeface="+mn-lt"/>
              </a:endParaRPr>
            </a:p>
          </p:txBody>
        </p:sp>
        <p:graphicFrame>
          <p:nvGraphicFramePr>
            <p:cNvPr id="33827" name="Object 7"/>
            <p:cNvGraphicFramePr>
              <a:graphicFrameLocks noChangeAspect="1"/>
            </p:cNvGraphicFramePr>
            <p:nvPr/>
          </p:nvGraphicFramePr>
          <p:xfrm>
            <a:off x="2154" y="935"/>
            <a:ext cx="14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7" name="Точечный рисунок" r:id="rId3" imgW="1552792" imgH="323981" progId="PBrush">
                    <p:embed/>
                  </p:oleObj>
                </mc:Choice>
                <mc:Fallback>
                  <p:oleObj name="Точечный рисунок" r:id="rId3" imgW="1552792" imgH="323981" progId="PBrush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935"/>
                          <a:ext cx="14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Text Box 8"/>
            <p:cNvSpPr txBox="1">
              <a:spLocks noChangeArrowheads="1"/>
            </p:cNvSpPr>
            <p:nvPr/>
          </p:nvSpPr>
          <p:spPr bwMode="auto">
            <a:xfrm>
              <a:off x="657" y="1298"/>
              <a:ext cx="47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387350" indent="-387350" eaLnBrk="1" hangingPunct="1">
                <a:spcBef>
                  <a:spcPct val="20000"/>
                </a:spcBef>
                <a:buSzPct val="75000"/>
              </a:pPr>
              <a:r>
                <a:rPr lang="uk-UA" sz="2400">
                  <a:latin typeface="+mn-lt"/>
                </a:rPr>
                <a:t>	Значення змінних, </a:t>
              </a:r>
              <a:r>
                <a:rPr lang="uk-UA" sz="2400" i="1">
                  <a:latin typeface="+mn-lt"/>
                </a:rPr>
                <a:t>а,</a:t>
              </a:r>
              <a:r>
                <a:rPr lang="en-US" sz="2400" i="1">
                  <a:latin typeface="+mn-lt"/>
                </a:rPr>
                <a:t>b,c,d</a:t>
              </a:r>
              <a:r>
                <a:rPr lang="en-US" sz="2400">
                  <a:latin typeface="+mn-lt"/>
                </a:rPr>
                <a:t> </a:t>
              </a:r>
              <a:r>
                <a:rPr lang="ru-RU" sz="2400">
                  <a:latin typeface="+mn-lt"/>
                </a:rPr>
                <a:t>збер</a:t>
              </a:r>
              <a:r>
                <a:rPr lang="uk-UA" sz="2400">
                  <a:latin typeface="+mn-lt"/>
                </a:rPr>
                <a:t>і</a:t>
              </a:r>
              <a:r>
                <a:rPr lang="ru-RU" sz="2400">
                  <a:latin typeface="+mn-lt"/>
                </a:rPr>
                <a:t>гається в адресах пам</a:t>
              </a:r>
              <a:r>
                <a:rPr lang="en-US" sz="2400">
                  <a:latin typeface="+mn-lt"/>
                </a:rPr>
                <a:t>’</a:t>
              </a:r>
              <a:r>
                <a:rPr lang="ru-RU" sz="2400">
                  <a:latin typeface="+mn-lt"/>
                </a:rPr>
                <a:t>яті</a:t>
              </a:r>
            </a:p>
          </p:txBody>
        </p:sp>
      </p:grpSp>
      <p:graphicFrame>
        <p:nvGraphicFramePr>
          <p:cNvPr id="209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9337"/>
              </p:ext>
            </p:extLst>
          </p:nvPr>
        </p:nvGraphicFramePr>
        <p:xfrm>
          <a:off x="2080446" y="2393950"/>
          <a:ext cx="8135937" cy="3041650"/>
        </p:xfrm>
        <a:graphic>
          <a:graphicData uri="http://schemas.openxmlformats.org/drawingml/2006/table">
            <a:tbl>
              <a:tblPr/>
              <a:tblGrid>
                <a:gridCol w="2016125"/>
                <a:gridCol w="3096815"/>
                <a:gridCol w="3022997"/>
              </a:tblGrid>
              <a:tr h="70167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Ідентифікатор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Призначення змінної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Адреса комірки оперативної пам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’</a:t>
                      </a: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яті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Операнд виразу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103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Проміжний результат</a:t>
                      </a:r>
                      <a:endParaRPr kumimoji="0" 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106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5" name="Rectangle 40"/>
          <p:cNvSpPr>
            <a:spLocks noChangeArrowheads="1"/>
          </p:cNvSpPr>
          <p:nvPr/>
        </p:nvSpPr>
        <p:spPr bwMode="auto">
          <a:xfrm>
            <a:off x="2289969" y="15699"/>
            <a:ext cx="7559675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Приклад машинної програми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05060"/>
              </p:ext>
            </p:extLst>
          </p:nvPr>
        </p:nvGraphicFramePr>
        <p:xfrm>
          <a:off x="551384" y="952500"/>
          <a:ext cx="10116616" cy="5371828"/>
        </p:xfrm>
        <a:graphic>
          <a:graphicData uri="http://schemas.openxmlformats.org/drawingml/2006/table">
            <a:tbl>
              <a:tblPr/>
              <a:tblGrid>
                <a:gridCol w="915961"/>
                <a:gridCol w="819916"/>
                <a:gridCol w="869805"/>
                <a:gridCol w="780678"/>
                <a:gridCol w="6730256"/>
              </a:tblGrid>
              <a:tr h="396262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КОП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А2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А3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Примітка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101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102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комірки з адресою 103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086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значення змінних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результат помістити в комірку з адресою 106,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яка відповідає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змінній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Помножити значення змінних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і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помістити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у комірку з адресою 100 (у змінну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Вивести значення змінної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 комірки, що має адресу 100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80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buSzPct val="13000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buSzPct val="85000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Кінець обчислень (адреси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операндів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результату не потрібні)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289969" y="15699"/>
            <a:ext cx="7559675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Приклад</a:t>
            </a: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 машинної програми</a:t>
            </a:r>
            <a:endParaRPr lang="ru-RU" sz="3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5"/>
          <p:cNvSpPr txBox="1">
            <a:spLocks noChangeArrowheads="1"/>
          </p:cNvSpPr>
          <p:nvPr/>
        </p:nvSpPr>
        <p:spPr bwMode="auto">
          <a:xfrm>
            <a:off x="479376" y="980729"/>
            <a:ext cx="1123324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uk-UA" sz="2400" dirty="0">
                <a:latin typeface="+mn-lt"/>
              </a:rPr>
              <a:t>Для зображення даних в </a:t>
            </a:r>
            <a:r>
              <a:rPr lang="uk-UA" sz="2400" dirty="0" err="1">
                <a:latin typeface="+mn-lt"/>
              </a:rPr>
              <a:t>пам</a:t>
            </a:r>
            <a:r>
              <a:rPr lang="en-US" sz="2400" dirty="0">
                <a:latin typeface="+mn-lt"/>
              </a:rPr>
              <a:t>’</a:t>
            </a:r>
            <a:r>
              <a:rPr lang="uk-UA" sz="2400" dirty="0">
                <a:latin typeface="+mn-lt"/>
              </a:rPr>
              <a:t>яті використовують системи числення :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400" dirty="0">
                <a:solidFill>
                  <a:srgbClr val="0000CC"/>
                </a:solidFill>
                <a:latin typeface="+mn-lt"/>
              </a:rPr>
              <a:t>двійкову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            </a:t>
            </a:r>
            <a:r>
              <a:rPr lang="en-US" sz="2400" dirty="0">
                <a:latin typeface="+mn-lt"/>
              </a:rPr>
              <a:t>(</a:t>
            </a:r>
            <a:r>
              <a:rPr lang="uk-UA" sz="2400" dirty="0">
                <a:latin typeface="+mn-lt"/>
              </a:rPr>
              <a:t>використовує цифри 0 та 1</a:t>
            </a:r>
            <a:r>
              <a:rPr lang="en-US" sz="2400" dirty="0">
                <a:latin typeface="+mn-lt"/>
              </a:rPr>
              <a:t>)</a:t>
            </a:r>
            <a:r>
              <a:rPr lang="uk-UA" sz="2400" dirty="0">
                <a:latin typeface="+mn-lt"/>
              </a:rPr>
              <a:t>,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400" dirty="0" err="1">
                <a:solidFill>
                  <a:srgbClr val="0000CC"/>
                </a:solidFill>
                <a:latin typeface="+mn-lt"/>
              </a:rPr>
              <a:t>шістнадцяткову</a:t>
            </a:r>
            <a:r>
              <a:rPr lang="uk-UA" sz="2400" dirty="0">
                <a:latin typeface="+mn-lt"/>
              </a:rPr>
              <a:t> (використовує цифри 0.. 9 та </a:t>
            </a:r>
            <a:r>
              <a:rPr lang="uk-UA" sz="2400" dirty="0" smtClean="0">
                <a:latin typeface="+mn-lt"/>
              </a:rPr>
              <a:t>символи </a:t>
            </a:r>
            <a:r>
              <a:rPr lang="uk-UA" sz="2400" dirty="0">
                <a:latin typeface="+mn-lt"/>
              </a:rPr>
              <a:t>А..</a:t>
            </a:r>
            <a:r>
              <a:rPr lang="en-US" sz="2400" dirty="0">
                <a:latin typeface="+mn-lt"/>
              </a:rPr>
              <a:t>F</a:t>
            </a:r>
            <a:r>
              <a:rPr lang="uk-UA" sz="2400" dirty="0">
                <a:latin typeface="+mn-lt"/>
              </a:rPr>
              <a:t> )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uk-UA" sz="2400" dirty="0" err="1">
                <a:solidFill>
                  <a:srgbClr val="0000CC"/>
                </a:solidFill>
                <a:latin typeface="+mn-lt"/>
              </a:rPr>
              <a:t>вісімкову</a:t>
            </a:r>
            <a:r>
              <a:rPr lang="uk-UA" sz="2400" dirty="0">
                <a:latin typeface="+mn-lt"/>
              </a:rPr>
              <a:t>             </a:t>
            </a:r>
            <a:r>
              <a:rPr lang="en-US" sz="2400" dirty="0">
                <a:latin typeface="+mn-lt"/>
              </a:rPr>
              <a:t>(</a:t>
            </a:r>
            <a:r>
              <a:rPr lang="uk-UA" sz="2400" dirty="0">
                <a:latin typeface="+mn-lt"/>
              </a:rPr>
              <a:t>використовує цифри 0..7</a:t>
            </a:r>
            <a:r>
              <a:rPr lang="en-US" sz="2400" dirty="0">
                <a:latin typeface="+mn-lt"/>
              </a:rPr>
              <a:t>)</a:t>
            </a:r>
            <a:endParaRPr lang="ru-RU" sz="2400" dirty="0">
              <a:latin typeface="+mn-lt"/>
            </a:endParaRPr>
          </a:p>
        </p:txBody>
      </p: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885090" y="3233064"/>
            <a:ext cx="9865096" cy="861774"/>
          </a:xfrm>
          <a:prstGeom prst="rect">
            <a:avLst/>
          </a:prstGeom>
          <a:noFill/>
          <a:ln w="57150" cmpd="thinThick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uk-UA" sz="2400" dirty="0">
                <a:latin typeface="+mn-lt"/>
              </a:rPr>
              <a:t>Ці системи числення є </a:t>
            </a:r>
            <a:r>
              <a:rPr lang="uk-UA" sz="2400" b="1" i="1" dirty="0">
                <a:solidFill>
                  <a:srgbClr val="0000CC"/>
                </a:solidFill>
                <a:latin typeface="+mn-lt"/>
              </a:rPr>
              <a:t>позиційними</a:t>
            </a:r>
            <a:r>
              <a:rPr lang="uk-UA" sz="2400" dirty="0">
                <a:latin typeface="+mn-lt"/>
              </a:rPr>
              <a:t>, оскільки </a:t>
            </a:r>
            <a:r>
              <a:rPr lang="uk-UA" sz="2400" b="1" dirty="0">
                <a:latin typeface="+mn-lt"/>
              </a:rPr>
              <a:t>вага кожної цифри залежить від її позиції в записі числа</a:t>
            </a:r>
            <a:r>
              <a:rPr lang="uk-UA" sz="2400" dirty="0">
                <a:latin typeface="+mn-lt"/>
              </a:rPr>
              <a:t>.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35844" name="Rectangle 8"/>
          <p:cNvSpPr>
            <a:spLocks noChangeArrowheads="1"/>
          </p:cNvSpPr>
          <p:nvPr/>
        </p:nvSpPr>
        <p:spPr bwMode="auto">
          <a:xfrm>
            <a:off x="1524001" y="2888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uk-UA" sz="1800">
              <a:latin typeface="Arial" charset="0"/>
            </a:endParaRPr>
          </a:p>
        </p:txBody>
      </p:sp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5986464" y="3541714"/>
            <a:ext cx="219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uk-UA" sz="1000">
                <a:latin typeface="Arial" charset="0"/>
                <a:cs typeface="Times New Roman" pitchFamily="18" charset="0"/>
              </a:rPr>
              <a:t>.</a:t>
            </a:r>
            <a:endParaRPr lang="uk-UA" sz="180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7980" y="116633"/>
            <a:ext cx="7874484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Інформація в пам’яті комп’ютера</a:t>
            </a:r>
            <a:endParaRPr lang="ru-RU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5470852"/>
            <a:ext cx="99755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latin typeface="+mn-lt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595" y="4634080"/>
            <a:ext cx="9865096" cy="1200329"/>
          </a:xfrm>
          <a:prstGeom prst="rect">
            <a:avLst/>
          </a:prstGeom>
          <a:noFill/>
          <a:ln w="57150" cmpd="thinThick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r>
              <a:rPr lang="ru-RU" sz="2400" dirty="0" err="1">
                <a:latin typeface="+mn-lt"/>
              </a:rPr>
              <a:t>Математично</a:t>
            </a:r>
            <a:r>
              <a:rPr lang="ru-RU" sz="2400" dirty="0">
                <a:latin typeface="+mn-lt"/>
              </a:rPr>
              <a:t> доведено, </a:t>
            </a:r>
            <a:r>
              <a:rPr lang="ru-RU" sz="2400" dirty="0" err="1">
                <a:latin typeface="+mn-lt"/>
              </a:rPr>
              <a:t>що</a:t>
            </a:r>
            <a:r>
              <a:rPr lang="ru-RU" sz="2400" dirty="0">
                <a:latin typeface="+mn-lt"/>
              </a:rPr>
              <a:t> числа з </a:t>
            </a:r>
            <a:r>
              <a:rPr lang="ru-RU" sz="2400" dirty="0" err="1">
                <a:latin typeface="+mn-lt"/>
              </a:rPr>
              <a:t>плаваючою</a:t>
            </a:r>
            <a:r>
              <a:rPr lang="ru-RU" sz="2400" dirty="0">
                <a:latin typeface="+mn-lt"/>
              </a:rPr>
              <a:t> комою з основою 2 (</a:t>
            </a:r>
            <a:r>
              <a:rPr lang="ru-RU" sz="2400" dirty="0" err="1">
                <a:latin typeface="+mn-lt"/>
              </a:rPr>
              <a:t>двійкове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подання</a:t>
            </a:r>
            <a:r>
              <a:rPr lang="ru-RU" sz="2400" dirty="0">
                <a:latin typeface="+mn-lt"/>
              </a:rPr>
              <a:t>) </a:t>
            </a:r>
            <a:r>
              <a:rPr lang="ru-RU" sz="2400" dirty="0" err="1">
                <a:latin typeface="+mn-lt"/>
              </a:rPr>
              <a:t>найбільш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стійкі</a:t>
            </a:r>
            <a:r>
              <a:rPr lang="ru-RU" sz="2400" dirty="0">
                <a:latin typeface="+mn-lt"/>
              </a:rPr>
              <a:t> до </a:t>
            </a:r>
            <a:r>
              <a:rPr lang="ru-RU" sz="2400" dirty="0" err="1">
                <a:latin typeface="+mn-lt"/>
              </a:rPr>
              <a:t>помилок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округлення</a:t>
            </a:r>
            <a:r>
              <a:rPr lang="ru-RU" sz="2400" dirty="0">
                <a:latin typeface="+mn-lt"/>
              </a:rPr>
              <a:t>, тому на </a:t>
            </a:r>
            <a:r>
              <a:rPr lang="ru-RU" sz="2400" dirty="0" err="1">
                <a:latin typeface="+mn-lt"/>
              </a:rPr>
              <a:t>практиці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зустрічаються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тільки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основи</a:t>
            </a:r>
            <a:r>
              <a:rPr lang="ru-RU" sz="2400" dirty="0">
                <a:latin typeface="+mn-lt"/>
              </a:rPr>
              <a:t>  2</a:t>
            </a:r>
            <a:endParaRPr lang="uk-UA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8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graphicFrame>
        <p:nvGraphicFramePr>
          <p:cNvPr id="36871" name="Object 9"/>
          <p:cNvGraphicFramePr>
            <a:graphicFrameLocks noChangeAspect="1"/>
          </p:cNvGraphicFramePr>
          <p:nvPr>
            <p:extLst/>
          </p:nvPr>
        </p:nvGraphicFramePr>
        <p:xfrm>
          <a:off x="4511328" y="1484784"/>
          <a:ext cx="28813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Формула" r:id="rId3" imgW="825500" imgH="431800" progId="Equation.3">
                  <p:embed/>
                </p:oleObj>
              </mc:Choice>
              <mc:Fallback>
                <p:oleObj name="Формула" r:id="rId3" imgW="825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328" y="1484784"/>
                        <a:ext cx="2881312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87" name="Rectangle 26"/>
          <p:cNvSpPr>
            <a:spLocks noChangeArrowheads="1"/>
          </p:cNvSpPr>
          <p:nvPr/>
        </p:nvSpPr>
        <p:spPr bwMode="auto">
          <a:xfrm>
            <a:off x="335360" y="3429001"/>
            <a:ext cx="707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i="1" dirty="0" err="1">
                <a:latin typeface="+mn-lt"/>
              </a:rPr>
              <a:t>x</a:t>
            </a:r>
            <a:r>
              <a:rPr lang="uk-UA" sz="2400" i="1" baseline="-25000" dirty="0" err="1">
                <a:latin typeface="+mn-lt"/>
              </a:rPr>
              <a:t>i</a:t>
            </a:r>
            <a:r>
              <a:rPr lang="uk-UA" sz="2400" i="1" dirty="0">
                <a:latin typeface="+mn-lt"/>
              </a:rPr>
              <a:t> — </a:t>
            </a:r>
            <a:r>
              <a:rPr lang="uk-UA" sz="2400" dirty="0">
                <a:latin typeface="+mn-lt"/>
              </a:rPr>
              <a:t>значення цифри в </a:t>
            </a:r>
            <a:r>
              <a:rPr lang="uk-UA" sz="2400" i="1" dirty="0">
                <a:latin typeface="+mn-lt"/>
              </a:rPr>
              <a:t>i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му</a:t>
            </a:r>
            <a:r>
              <a:rPr lang="uk-UA" sz="2400" dirty="0">
                <a:latin typeface="+mn-lt"/>
              </a:rPr>
              <a:t> розряді числа</a:t>
            </a:r>
            <a:r>
              <a:rPr lang="ru-RU" sz="2400" dirty="0"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Y</a:t>
            </a:r>
            <a:endParaRPr lang="ru-RU" sz="2400" dirty="0">
              <a:latin typeface="+mn-lt"/>
            </a:endParaRPr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335360" y="3990331"/>
            <a:ext cx="10277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i="1" dirty="0">
                <a:latin typeface="+mn-lt"/>
              </a:rPr>
              <a:t>i -</a:t>
            </a:r>
            <a:r>
              <a:rPr lang="uk-UA" sz="2400" i="1" dirty="0">
                <a:latin typeface="+mn-lt"/>
              </a:rPr>
              <a:t> i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ий</a:t>
            </a:r>
            <a:r>
              <a:rPr lang="uk-UA" sz="2400" dirty="0">
                <a:latin typeface="+mn-lt"/>
              </a:rPr>
              <a:t> розряд числа</a:t>
            </a:r>
            <a:r>
              <a:rPr lang="uk-UA" sz="2400" i="1" dirty="0">
                <a:latin typeface="+mn-lt"/>
              </a:rPr>
              <a:t>; </a:t>
            </a:r>
            <a:r>
              <a:rPr lang="uk-UA" sz="2400" i="1" dirty="0" smtClean="0">
                <a:latin typeface="+mn-lt"/>
              </a:rPr>
              <a:t>i </a:t>
            </a:r>
            <a:r>
              <a:rPr lang="uk-UA" sz="2400" i="1" dirty="0">
                <a:latin typeface="+mn-lt"/>
              </a:rPr>
              <a:t>= </a:t>
            </a:r>
            <a:r>
              <a:rPr lang="uk-UA" sz="2400" dirty="0">
                <a:latin typeface="+mn-lt"/>
              </a:rPr>
              <a:t>–1, –2, …, –</a:t>
            </a:r>
            <a:r>
              <a:rPr lang="uk-UA" sz="2400" i="1" dirty="0">
                <a:latin typeface="+mn-lt"/>
              </a:rPr>
              <a:t>m </a:t>
            </a:r>
            <a:r>
              <a:rPr lang="uk-UA" sz="2400" dirty="0">
                <a:latin typeface="+mn-lt"/>
              </a:rPr>
              <a:t>— розряди дробової частини числа</a:t>
            </a:r>
            <a:r>
              <a:rPr lang="uk-UA" sz="2400" i="1" dirty="0">
                <a:latin typeface="+mn-lt"/>
              </a:rPr>
              <a:t>;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6003635" y="-384720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225482" y="4461312"/>
            <a:ext cx="587051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i </a:t>
            </a:r>
            <a:r>
              <a:rPr lang="uk-UA" sz="2400" dirty="0">
                <a:latin typeface="+mn-lt"/>
              </a:rPr>
              <a:t>= 0, 1, …, </a:t>
            </a:r>
            <a:r>
              <a:rPr lang="uk-UA" sz="2400" i="1" dirty="0">
                <a:latin typeface="+mn-lt"/>
              </a:rPr>
              <a:t>n </a:t>
            </a:r>
            <a:r>
              <a:rPr lang="uk-UA" sz="2400" dirty="0">
                <a:latin typeface="+mn-lt"/>
              </a:rPr>
              <a:t>— розряди цілої частини числа</a:t>
            </a:r>
            <a:endParaRPr lang="en-US" sz="2400" dirty="0">
              <a:latin typeface="+mn-lt"/>
            </a:endParaRPr>
          </a:p>
          <a:p>
            <a:pPr eaLnBrk="1" hangingPunct="1"/>
            <a:r>
              <a:rPr lang="en-US" sz="2400" dirty="0">
                <a:latin typeface="+mn-lt"/>
              </a:rPr>
              <a:t>N – </a:t>
            </a:r>
            <a:r>
              <a:rPr lang="uk-UA" sz="2400" dirty="0">
                <a:latin typeface="+mn-lt"/>
              </a:rPr>
              <a:t>система числення;</a:t>
            </a:r>
          </a:p>
          <a:p>
            <a:pPr eaLnBrk="1" hangingPunct="1"/>
            <a:r>
              <a:rPr lang="en-US" sz="2400" i="1" dirty="0">
                <a:latin typeface="+mn-lt"/>
              </a:rPr>
              <a:t>N </a:t>
            </a:r>
            <a:r>
              <a:rPr lang="en-US" sz="2400" b="1" i="1" baseline="30000" dirty="0">
                <a:latin typeface="+mn-lt"/>
              </a:rPr>
              <a:t>i</a:t>
            </a:r>
            <a:r>
              <a:rPr lang="en-US" sz="2400" i="1" dirty="0">
                <a:latin typeface="+mn-lt"/>
              </a:rPr>
              <a:t> -</a:t>
            </a:r>
            <a:r>
              <a:rPr lang="uk-UA" sz="2400" i="1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вага</a:t>
            </a:r>
            <a:r>
              <a:rPr lang="uk-UA" sz="2400" i="1" dirty="0">
                <a:latin typeface="+mn-lt"/>
              </a:rPr>
              <a:t> i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го</a:t>
            </a:r>
            <a:r>
              <a:rPr lang="uk-UA" sz="2400" dirty="0">
                <a:latin typeface="+mn-lt"/>
              </a:rPr>
              <a:t> розряду числа</a:t>
            </a:r>
            <a:r>
              <a:rPr lang="uk-UA" sz="2400" i="1" dirty="0">
                <a:latin typeface="+mn-lt"/>
              </a:rPr>
              <a:t>;</a:t>
            </a:r>
          </a:p>
        </p:txBody>
      </p:sp>
      <p:sp>
        <p:nvSpPr>
          <p:cNvPr id="36894" name="Rectangle 32"/>
          <p:cNvSpPr>
            <a:spLocks noChangeArrowheads="1"/>
          </p:cNvSpPr>
          <p:nvPr/>
        </p:nvSpPr>
        <p:spPr bwMode="auto">
          <a:xfrm>
            <a:off x="119336" y="832377"/>
            <a:ext cx="11953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Значення </a:t>
            </a:r>
            <a:r>
              <a:rPr lang="uk-UA" sz="2400" i="1" dirty="0">
                <a:latin typeface="+mn-lt"/>
              </a:rPr>
              <a:t>Y</a:t>
            </a:r>
            <a:r>
              <a:rPr lang="uk-UA" sz="2400" dirty="0">
                <a:latin typeface="+mn-lt"/>
              </a:rPr>
              <a:t> числа, що записане у </a:t>
            </a:r>
            <a:r>
              <a:rPr lang="uk-UA" sz="2400" i="1" dirty="0">
                <a:latin typeface="+mn-lt"/>
              </a:rPr>
              <a:t>N-</a:t>
            </a:r>
            <a:r>
              <a:rPr lang="uk-UA" sz="2400" dirty="0" err="1">
                <a:latin typeface="+mn-lt"/>
              </a:rPr>
              <a:t>ковій</a:t>
            </a:r>
            <a:r>
              <a:rPr lang="uk-UA" sz="2400" dirty="0">
                <a:latin typeface="+mn-lt"/>
              </a:rPr>
              <a:t> системі числення, дорівнює значенню такого полінома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79576" y="149503"/>
            <a:ext cx="7344816" cy="6463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Позиційні системи числення</a:t>
            </a:r>
          </a:p>
        </p:txBody>
      </p:sp>
    </p:spTree>
    <p:extLst>
      <p:ext uri="{BB962C8B-B14F-4D97-AF65-F5344CB8AC3E}">
        <p14:creationId xmlns:p14="http://schemas.microsoft.com/office/powerpoint/2010/main" val="42542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6003635" y="304428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0312110" y="2250531"/>
            <a:ext cx="184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/>
            <a:endParaRPr lang="uk-UA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79376" y="1437666"/>
            <a:ext cx="11089232" cy="34624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0000CC"/>
                </a:solidFill>
                <a:latin typeface="+mn-lt"/>
              </a:rPr>
              <a:t>512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</a:rPr>
              <a:t>10</a:t>
            </a:r>
            <a:r>
              <a:rPr lang="uk-UA" sz="2400" dirty="0">
                <a:latin typeface="+mn-lt"/>
              </a:rPr>
              <a:t> = 5</a:t>
            </a:r>
            <a:r>
              <a:rPr lang="uk-UA" sz="2400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+ 1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+ 2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;</a:t>
            </a:r>
            <a:endParaRPr lang="ru-RU" sz="24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(512,346)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10</a:t>
            </a:r>
            <a:r>
              <a:rPr lang="uk-UA" sz="2400" dirty="0">
                <a:latin typeface="+mn-lt"/>
                <a:sym typeface="Symbol" pitchFamily="18" charset="2"/>
              </a:rPr>
              <a:t> = 5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+ 1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+ 2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 + 3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–1</a:t>
            </a:r>
            <a:r>
              <a:rPr lang="uk-UA" sz="2400" dirty="0">
                <a:latin typeface="+mn-lt"/>
                <a:sym typeface="Symbol" pitchFamily="18" charset="2"/>
              </a:rPr>
              <a:t> + 4</a:t>
            </a:r>
            <a:r>
              <a:rPr lang="uk-UA" sz="2400" dirty="0" smtClean="0">
                <a:latin typeface="+mn-lt"/>
              </a:rPr>
              <a:t>10</a:t>
            </a:r>
            <a:r>
              <a:rPr lang="uk-UA" sz="2400" baseline="30000" dirty="0" smtClean="0">
                <a:latin typeface="+mn-lt"/>
                <a:sym typeface="Symbol" pitchFamily="18" charset="2"/>
              </a:rPr>
              <a:t>–2</a:t>
            </a:r>
            <a:r>
              <a:rPr lang="uk-UA" sz="2400" dirty="0" smtClean="0">
                <a:latin typeface="+mn-lt"/>
                <a:sym typeface="Symbol" pitchFamily="18" charset="2"/>
              </a:rPr>
              <a:t> </a:t>
            </a:r>
            <a:r>
              <a:rPr lang="uk-UA" sz="2400" dirty="0">
                <a:latin typeface="+mn-lt"/>
                <a:sym typeface="Symbol" pitchFamily="18" charset="2"/>
              </a:rPr>
              <a:t>+ 6</a:t>
            </a:r>
            <a:r>
              <a:rPr lang="uk-UA" sz="2400" dirty="0">
                <a:latin typeface="+mn-lt"/>
              </a:rPr>
              <a:t>10</a:t>
            </a:r>
            <a:r>
              <a:rPr lang="uk-UA" sz="2400" baseline="30000" dirty="0">
                <a:latin typeface="+mn-lt"/>
                <a:sym typeface="Symbol" pitchFamily="18" charset="2"/>
              </a:rPr>
              <a:t>–3</a:t>
            </a:r>
            <a:r>
              <a:rPr lang="uk-UA" sz="2400" dirty="0">
                <a:latin typeface="+mn-lt"/>
                <a:sym typeface="Symbol" pitchFamily="18" charset="2"/>
              </a:rPr>
              <a:t> ;</a:t>
            </a:r>
            <a:endParaRPr lang="ru-RU" sz="24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(10 011)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= 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4</a:t>
            </a:r>
            <a:r>
              <a:rPr lang="uk-UA" sz="2400" dirty="0">
                <a:latin typeface="+mn-lt"/>
                <a:sym typeface="Symbol" pitchFamily="18" charset="2"/>
              </a:rPr>
              <a:t> +0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3</a:t>
            </a:r>
            <a:r>
              <a:rPr lang="uk-UA" sz="2400" dirty="0">
                <a:latin typeface="+mn-lt"/>
                <a:sym typeface="Symbol" pitchFamily="18" charset="2"/>
              </a:rPr>
              <a:t> + 0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+1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 =</a:t>
            </a:r>
            <a:r>
              <a:rPr lang="uk-UA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19</a:t>
            </a:r>
            <a:r>
              <a:rPr lang="uk-UA" sz="2400" baseline="-25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10</a:t>
            </a:r>
            <a:r>
              <a:rPr lang="uk-UA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;</a:t>
            </a:r>
            <a:endParaRPr lang="ru-RU" sz="2400" dirty="0">
              <a:solidFill>
                <a:srgbClr val="FF0000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(10,011)</a:t>
            </a:r>
            <a:r>
              <a:rPr lang="uk-UA" sz="2400" baseline="-25000" dirty="0">
                <a:solidFill>
                  <a:srgbClr val="FF0000"/>
                </a:solidFill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= 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+ 0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 + 0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–1</a:t>
            </a:r>
            <a:r>
              <a:rPr lang="uk-UA" sz="2400" dirty="0">
                <a:latin typeface="+mn-lt"/>
                <a:sym typeface="Symbol" pitchFamily="18" charset="2"/>
              </a:rPr>
              <a:t> + 1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–2</a:t>
            </a:r>
            <a:r>
              <a:rPr lang="uk-UA" sz="2400" dirty="0">
                <a:latin typeface="+mn-lt"/>
                <a:sym typeface="Symbol" pitchFamily="18" charset="2"/>
              </a:rPr>
              <a:t> + 1</a:t>
            </a:r>
            <a:r>
              <a:rPr lang="uk-UA" sz="2400" dirty="0">
                <a:latin typeface="+mn-lt"/>
              </a:rPr>
              <a:t>2</a:t>
            </a:r>
            <a:r>
              <a:rPr lang="uk-UA" sz="2400" baseline="30000" dirty="0">
                <a:latin typeface="+mn-lt"/>
                <a:sym typeface="Symbol" pitchFamily="18" charset="2"/>
              </a:rPr>
              <a:t>–3 </a:t>
            </a:r>
            <a:r>
              <a:rPr lang="uk-UA" sz="2400" dirty="0">
                <a:latin typeface="+mn-lt"/>
                <a:sym typeface="Symbol" pitchFamily="18" charset="2"/>
              </a:rPr>
              <a:t>=</a:t>
            </a: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2,375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10</a:t>
            </a:r>
            <a:endParaRPr lang="ru-RU" sz="24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339933"/>
                </a:solidFill>
                <a:latin typeface="+mn-lt"/>
                <a:sym typeface="Symbol" pitchFamily="18" charset="2"/>
              </a:rPr>
              <a:t>(1</a:t>
            </a:r>
            <a:r>
              <a:rPr lang="uk-UA" sz="2400" i="1" dirty="0">
                <a:solidFill>
                  <a:srgbClr val="339933"/>
                </a:solidFill>
                <a:latin typeface="+mn-lt"/>
                <a:sym typeface="Symbol" pitchFamily="18" charset="2"/>
              </a:rPr>
              <a:t>BC</a:t>
            </a:r>
            <a:r>
              <a:rPr lang="uk-UA" sz="2400" dirty="0">
                <a:solidFill>
                  <a:srgbClr val="339933"/>
                </a:solidFill>
                <a:latin typeface="+mn-lt"/>
                <a:sym typeface="Symbol" pitchFamily="18" charset="2"/>
              </a:rPr>
              <a:t>)</a:t>
            </a:r>
            <a:r>
              <a:rPr lang="uk-UA" sz="2400" baseline="-25000" dirty="0">
                <a:solidFill>
                  <a:srgbClr val="339933"/>
                </a:solidFill>
                <a:latin typeface="+mn-lt"/>
                <a:sym typeface="Symbol" pitchFamily="18" charset="2"/>
              </a:rPr>
              <a:t>16</a:t>
            </a:r>
            <a:r>
              <a:rPr lang="uk-UA" sz="2400" baseline="-25000" dirty="0">
                <a:latin typeface="+mn-lt"/>
                <a:sym typeface="Symbol" pitchFamily="18" charset="2"/>
              </a:rPr>
              <a:t> </a:t>
            </a:r>
            <a:r>
              <a:rPr lang="uk-UA" sz="2400" dirty="0">
                <a:latin typeface="+mn-lt"/>
                <a:sym typeface="Symbol" pitchFamily="18" charset="2"/>
              </a:rPr>
              <a:t>= 1</a:t>
            </a:r>
            <a:r>
              <a:rPr lang="uk-UA" sz="2400" dirty="0">
                <a:latin typeface="+mn-lt"/>
              </a:rPr>
              <a:t>16</a:t>
            </a:r>
            <a:r>
              <a:rPr lang="uk-UA" sz="2400" baseline="30000" dirty="0">
                <a:latin typeface="+mn-lt"/>
                <a:sym typeface="Symbol" pitchFamily="18" charset="2"/>
              </a:rPr>
              <a:t>2</a:t>
            </a:r>
            <a:r>
              <a:rPr lang="uk-UA" sz="2400" dirty="0">
                <a:latin typeface="+mn-lt"/>
                <a:sym typeface="Symbol" pitchFamily="18" charset="2"/>
              </a:rPr>
              <a:t> + 11</a:t>
            </a:r>
            <a:r>
              <a:rPr lang="uk-UA" sz="2400" dirty="0">
                <a:latin typeface="+mn-lt"/>
              </a:rPr>
              <a:t>16 + 12 =</a:t>
            </a:r>
            <a:r>
              <a:rPr lang="uk-UA" sz="2400" dirty="0">
                <a:latin typeface="+mn-lt"/>
                <a:sym typeface="Symbol" pitchFamily="18" charset="2"/>
              </a:rPr>
              <a:t>  </a:t>
            </a: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444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10</a:t>
            </a:r>
            <a:r>
              <a:rPr lang="uk-UA" sz="2400" dirty="0">
                <a:latin typeface="+mn-lt"/>
                <a:sym typeface="Symbol" pitchFamily="18" charset="2"/>
              </a:rPr>
              <a:t>;</a:t>
            </a:r>
            <a:endParaRPr lang="ru-RU" sz="2400" dirty="0"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339933"/>
                </a:solidFill>
                <a:latin typeface="+mn-lt"/>
                <a:sym typeface="Symbol" pitchFamily="18" charset="2"/>
              </a:rPr>
              <a:t>(1</a:t>
            </a:r>
            <a:r>
              <a:rPr lang="uk-UA" sz="2400" i="1" dirty="0">
                <a:solidFill>
                  <a:srgbClr val="339933"/>
                </a:solidFill>
                <a:latin typeface="+mn-lt"/>
                <a:sym typeface="Symbol" pitchFamily="18" charset="2"/>
              </a:rPr>
              <a:t>B</a:t>
            </a:r>
            <a:r>
              <a:rPr lang="uk-UA" sz="2400" dirty="0">
                <a:solidFill>
                  <a:srgbClr val="339933"/>
                </a:solidFill>
                <a:latin typeface="+mn-lt"/>
                <a:sym typeface="Symbol" pitchFamily="18" charset="2"/>
              </a:rPr>
              <a:t>,</a:t>
            </a:r>
            <a:r>
              <a:rPr lang="uk-UA" sz="2400" i="1" dirty="0">
                <a:solidFill>
                  <a:srgbClr val="339933"/>
                </a:solidFill>
                <a:latin typeface="+mn-lt"/>
                <a:sym typeface="Symbol" pitchFamily="18" charset="2"/>
              </a:rPr>
              <a:t>C</a:t>
            </a:r>
            <a:r>
              <a:rPr lang="uk-UA" sz="2400" dirty="0">
                <a:solidFill>
                  <a:srgbClr val="339933"/>
                </a:solidFill>
                <a:latin typeface="+mn-lt"/>
                <a:sym typeface="Symbol" pitchFamily="18" charset="2"/>
              </a:rPr>
              <a:t>)</a:t>
            </a:r>
            <a:r>
              <a:rPr lang="uk-UA" sz="2400" baseline="-25000" dirty="0">
                <a:solidFill>
                  <a:srgbClr val="339933"/>
                </a:solidFill>
                <a:latin typeface="+mn-lt"/>
                <a:sym typeface="Symbol" pitchFamily="18" charset="2"/>
              </a:rPr>
              <a:t>16</a:t>
            </a:r>
            <a:r>
              <a:rPr lang="uk-UA" sz="2400" dirty="0">
                <a:latin typeface="+mn-lt"/>
                <a:sym typeface="Symbol" pitchFamily="18" charset="2"/>
              </a:rPr>
              <a:t> = 1</a:t>
            </a:r>
            <a:r>
              <a:rPr lang="uk-UA" sz="2400" dirty="0">
                <a:latin typeface="+mn-lt"/>
              </a:rPr>
              <a:t>16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+ 11</a:t>
            </a:r>
            <a:r>
              <a:rPr lang="uk-UA" sz="2400" dirty="0">
                <a:latin typeface="+mn-lt"/>
              </a:rPr>
              <a:t>16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 + 12</a:t>
            </a:r>
            <a:r>
              <a:rPr lang="uk-UA" sz="2400" dirty="0">
                <a:latin typeface="+mn-lt"/>
              </a:rPr>
              <a:t>16</a:t>
            </a:r>
            <a:r>
              <a:rPr lang="uk-UA" sz="2400" baseline="30000" dirty="0">
                <a:latin typeface="+mn-lt"/>
                <a:sym typeface="Symbol" pitchFamily="18" charset="2"/>
              </a:rPr>
              <a:t>–1</a:t>
            </a:r>
            <a:r>
              <a:rPr lang="uk-UA" sz="2400" dirty="0">
                <a:latin typeface="+mn-lt"/>
                <a:sym typeface="Symbol" pitchFamily="18" charset="2"/>
              </a:rPr>
              <a:t> = </a:t>
            </a: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27,75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10</a:t>
            </a: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uk-UA" sz="2400" dirty="0">
                <a:solidFill>
                  <a:srgbClr val="9900CC"/>
                </a:solidFill>
                <a:latin typeface="+mn-lt"/>
                <a:sym typeface="Symbol" pitchFamily="18" charset="2"/>
              </a:rPr>
              <a:t>(12,2)</a:t>
            </a:r>
            <a:r>
              <a:rPr lang="uk-UA" sz="2400" baseline="-25000" dirty="0">
                <a:solidFill>
                  <a:srgbClr val="9900CC"/>
                </a:solidFill>
                <a:latin typeface="+mn-lt"/>
                <a:sym typeface="Symbol" pitchFamily="18" charset="2"/>
              </a:rPr>
              <a:t>3</a:t>
            </a:r>
            <a:r>
              <a:rPr lang="uk-UA" sz="2400" dirty="0">
                <a:latin typeface="+mn-lt"/>
                <a:sym typeface="Symbol" pitchFamily="18" charset="2"/>
              </a:rPr>
              <a:t> = 1</a:t>
            </a:r>
            <a:r>
              <a:rPr lang="uk-UA" sz="2400" dirty="0">
                <a:latin typeface="+mn-lt"/>
              </a:rPr>
              <a:t>3</a:t>
            </a:r>
            <a:r>
              <a:rPr lang="uk-UA" sz="2400" baseline="30000" dirty="0">
                <a:latin typeface="+mn-lt"/>
                <a:sym typeface="Symbol" pitchFamily="18" charset="2"/>
              </a:rPr>
              <a:t>1</a:t>
            </a:r>
            <a:r>
              <a:rPr lang="uk-UA" sz="2400" dirty="0">
                <a:latin typeface="+mn-lt"/>
                <a:sym typeface="Symbol" pitchFamily="18" charset="2"/>
              </a:rPr>
              <a:t> + 2</a:t>
            </a:r>
            <a:r>
              <a:rPr lang="uk-UA" sz="2400" dirty="0">
                <a:latin typeface="+mn-lt"/>
              </a:rPr>
              <a:t>3</a:t>
            </a:r>
            <a:r>
              <a:rPr lang="uk-UA" sz="2400" baseline="30000" dirty="0">
                <a:latin typeface="+mn-lt"/>
                <a:sym typeface="Symbol" pitchFamily="18" charset="2"/>
              </a:rPr>
              <a:t>0</a:t>
            </a:r>
            <a:r>
              <a:rPr lang="uk-UA" sz="2400" dirty="0">
                <a:latin typeface="+mn-lt"/>
                <a:sym typeface="Symbol" pitchFamily="18" charset="2"/>
              </a:rPr>
              <a:t> + 2</a:t>
            </a:r>
            <a:r>
              <a:rPr lang="uk-UA" sz="2400" dirty="0">
                <a:latin typeface="+mn-lt"/>
              </a:rPr>
              <a:t>3</a:t>
            </a:r>
            <a:r>
              <a:rPr lang="uk-UA" sz="2400" baseline="30000" dirty="0">
                <a:latin typeface="+mn-lt"/>
                <a:sym typeface="Symbol" pitchFamily="18" charset="2"/>
              </a:rPr>
              <a:t>–1</a:t>
            </a:r>
            <a:r>
              <a:rPr lang="uk-UA" sz="2400" dirty="0">
                <a:latin typeface="+mn-lt"/>
                <a:sym typeface="Symbol" pitchFamily="18" charset="2"/>
              </a:rPr>
              <a:t> = </a:t>
            </a:r>
            <a:r>
              <a:rPr lang="uk-UA" sz="2400" dirty="0">
                <a:solidFill>
                  <a:srgbClr val="0000CC"/>
                </a:solidFill>
                <a:latin typeface="+mn-lt"/>
                <a:sym typeface="Symbol" pitchFamily="18" charset="2"/>
              </a:rPr>
              <a:t>5,(6)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  <a:sym typeface="Symbol" pitchFamily="18" charset="2"/>
              </a:rPr>
              <a:t>10 </a:t>
            </a:r>
            <a:endParaRPr lang="en-US" sz="2400" baseline="-25000" dirty="0">
              <a:solidFill>
                <a:srgbClr val="0000CC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ts val="600"/>
              </a:spcBef>
            </a:pPr>
            <a:endParaRPr lang="uk-UA" sz="2400" baseline="-25000" dirty="0">
              <a:solidFill>
                <a:srgbClr val="0000CC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37898" name="Text Box 12"/>
          <p:cNvSpPr txBox="1">
            <a:spLocks noChangeArrowheads="1"/>
          </p:cNvSpPr>
          <p:nvPr/>
        </p:nvSpPr>
        <p:spPr bwMode="auto">
          <a:xfrm>
            <a:off x="2063751" y="908720"/>
            <a:ext cx="175471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ru-RU" sz="2500" b="1" dirty="0">
                <a:solidFill>
                  <a:srgbClr val="000099"/>
                </a:solidFill>
                <a:latin typeface="Arial" charset="0"/>
              </a:rPr>
              <a:t>Приклад</a:t>
            </a:r>
            <a:r>
              <a:rPr lang="uk-UA" sz="2500" b="1" dirty="0">
                <a:solidFill>
                  <a:srgbClr val="000099"/>
                </a:solidFill>
                <a:latin typeface="Arial" charset="0"/>
              </a:rPr>
              <a:t>и</a:t>
            </a:r>
            <a:endParaRPr lang="ru-RU" sz="25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2" name="Прямоугольник 1"/>
          <p:cNvSpPr/>
          <p:nvPr/>
        </p:nvSpPr>
        <p:spPr>
          <a:xfrm>
            <a:off x="2279576" y="149503"/>
            <a:ext cx="7344816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/>
            <a:r>
              <a:rPr lang="uk-UA" sz="3200" b="1" dirty="0">
                <a:solidFill>
                  <a:schemeClr val="bg1"/>
                </a:solidFill>
                <a:latin typeface="Comic Sans MS" pitchFamily="66" charset="0"/>
              </a:rPr>
              <a:t>Позиційні системи числення</a:t>
            </a:r>
          </a:p>
        </p:txBody>
      </p:sp>
    </p:spTree>
    <p:extLst>
      <p:ext uri="{BB962C8B-B14F-4D97-AF65-F5344CB8AC3E}">
        <p14:creationId xmlns:p14="http://schemas.microsoft.com/office/powerpoint/2010/main" val="333884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5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77161"/>
              </p:ext>
            </p:extLst>
          </p:nvPr>
        </p:nvGraphicFramePr>
        <p:xfrm>
          <a:off x="695400" y="908720"/>
          <a:ext cx="5400600" cy="5616575"/>
        </p:xfrm>
        <a:graphic>
          <a:graphicData uri="http://schemas.openxmlformats.org/drawingml/2006/table">
            <a:tbl>
              <a:tblPr/>
              <a:tblGrid>
                <a:gridCol w="1330569"/>
                <a:gridCol w="1586421"/>
                <a:gridCol w="1466061"/>
                <a:gridCol w="1017549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5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31902"/>
              </p:ext>
            </p:extLst>
          </p:nvPr>
        </p:nvGraphicFramePr>
        <p:xfrm>
          <a:off x="6456040" y="908720"/>
          <a:ext cx="4896792" cy="4543426"/>
        </p:xfrm>
        <a:graphic>
          <a:graphicData uri="http://schemas.openxmlformats.org/drawingml/2006/table">
            <a:tbl>
              <a:tblPr/>
              <a:tblGrid>
                <a:gridCol w="1080368"/>
                <a:gridCol w="1008782"/>
                <a:gridCol w="1151458"/>
                <a:gridCol w="1656184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с.с</a:t>
                      </a: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с.ч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А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0" y="-1"/>
            <a:ext cx="12192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Зв’язок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двійкової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ru-RU" sz="32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вісімкової</a:t>
            </a:r>
            <a:r>
              <a:rPr lang="ru-RU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та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шістнадцяткової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861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-26988"/>
            <a:ext cx="12192000" cy="100806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>
            <a:normAutofit/>
          </a:bodyPr>
          <a:lstStyle/>
          <a:p>
            <a:pPr algn="ctr" eaLnBrk="1" hangingPunct="1"/>
            <a:r>
              <a:rPr lang="uk-UA" sz="3200" b="1" dirty="0">
                <a:solidFill>
                  <a:schemeClr val="bg1"/>
                </a:solidFill>
                <a:latin typeface="+mn-lt"/>
              </a:rPr>
              <a:t>Календар на будь-який </a:t>
            </a:r>
            <a:r>
              <a:rPr lang="uk-UA" sz="3200" b="1" dirty="0" smtClean="0">
                <a:solidFill>
                  <a:schemeClr val="bg1"/>
                </a:solidFill>
                <a:latin typeface="+mn-lt"/>
              </a:rPr>
              <a:t>рік у  16-тковій </a:t>
            </a:r>
            <a:r>
              <a:rPr lang="uk-UA" sz="3200" b="1" dirty="0" err="1" smtClean="0">
                <a:solidFill>
                  <a:schemeClr val="bg1"/>
                </a:solidFill>
                <a:latin typeface="+mn-lt"/>
              </a:rPr>
              <a:t>с.ч</a:t>
            </a:r>
            <a:endParaRPr lang="ru-RU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 descr="1263884587_kalendar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lum contrast="20000"/>
            <a:extLst/>
          </a:blip>
          <a:stretch>
            <a:fillRect/>
          </a:stretch>
        </p:blipFill>
        <p:spPr>
          <a:xfrm>
            <a:off x="1838325" y="1124744"/>
            <a:ext cx="8515349" cy="5039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368684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4208" y="34274"/>
            <a:ext cx="12192000" cy="53553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uk-UA" sz="3200" b="1" dirty="0">
                <a:solidFill>
                  <a:schemeClr val="bg1"/>
                </a:solidFill>
              </a:rPr>
              <a:t>Базові </a:t>
            </a:r>
            <a:r>
              <a:rPr lang="uk-UA" sz="3200" b="1" dirty="0" smtClean="0">
                <a:solidFill>
                  <a:schemeClr val="bg1"/>
                </a:solidFill>
              </a:rPr>
              <a:t>знання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фахівця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з </a:t>
            </a:r>
            <a:r>
              <a:rPr lang="ru-RU" sz="3200" b="1" dirty="0" err="1">
                <a:solidFill>
                  <a:schemeClr val="bg1"/>
                </a:solidFill>
              </a:rPr>
              <a:t>розробки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програмного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забезпечення</a:t>
            </a:r>
            <a:endParaRPr lang="ru-RU" sz="3200" b="1" dirty="0">
              <a:solidFill>
                <a:schemeClr val="bg1"/>
              </a:solidFill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76" y="1052737"/>
            <a:ext cx="5616623" cy="5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171700" y="1676545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695400" y="3140968"/>
            <a:ext cx="10801200" cy="1244600"/>
          </a:xfrm>
          <a:prstGeom prst="rect">
            <a:avLst/>
          </a:prstGeom>
          <a:noFill/>
          <a:ln w="57150" cmpd="thinThick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	Звідси видно, що значенням 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наймолодшої цифри </a:t>
            </a:r>
            <a:r>
              <a:rPr lang="uk-UA" sz="2400" i="1" dirty="0">
                <a:latin typeface="+mn-lt"/>
              </a:rPr>
              <a:t>x</a:t>
            </a:r>
            <a:r>
              <a:rPr lang="uk-UA" sz="2400" baseline="-25000" dirty="0">
                <a:latin typeface="+mn-lt"/>
              </a:rPr>
              <a:t>0</a:t>
            </a:r>
            <a:r>
              <a:rPr lang="uk-UA" sz="2400" dirty="0">
                <a:latin typeface="+mn-lt"/>
              </a:rPr>
              <a:t> є </a:t>
            </a:r>
            <a:r>
              <a:rPr lang="uk-UA" sz="2400" b="1" dirty="0">
                <a:solidFill>
                  <a:srgbClr val="0000CC"/>
                </a:solidFill>
                <a:latin typeface="+mn-lt"/>
              </a:rPr>
              <a:t>остача від ділення</a:t>
            </a:r>
            <a:r>
              <a:rPr lang="uk-UA" sz="2400" dirty="0">
                <a:latin typeface="+mn-lt"/>
              </a:rPr>
              <a:t> числа </a:t>
            </a:r>
            <a:r>
              <a:rPr lang="uk-UA" sz="2400" i="1" dirty="0">
                <a:latin typeface="+mn-lt"/>
              </a:rPr>
              <a:t>P</a:t>
            </a:r>
            <a:r>
              <a:rPr lang="uk-UA" sz="2400" dirty="0">
                <a:latin typeface="+mn-lt"/>
              </a:rPr>
              <a:t> на основу </a:t>
            </a:r>
            <a:r>
              <a:rPr lang="uk-UA" sz="2400" i="1" dirty="0">
                <a:latin typeface="+mn-lt"/>
              </a:rPr>
              <a:t>N </a:t>
            </a:r>
          </a:p>
          <a:p>
            <a:pPr marL="387350" indent="-387350" eaLnBrk="1" hangingPunct="1">
              <a:buSzPct val="75000"/>
            </a:pPr>
            <a:r>
              <a:rPr lang="uk-UA" sz="2400" dirty="0">
                <a:latin typeface="+mn-lt"/>
              </a:rPr>
              <a:t>     (усі операції здійснюються над 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ковими</a:t>
            </a:r>
            <a:r>
              <a:rPr lang="uk-UA" sz="2400" dirty="0">
                <a:latin typeface="+mn-lt"/>
              </a:rPr>
              <a:t> числами).</a:t>
            </a:r>
            <a:endParaRPr lang="ru-RU" sz="2400" dirty="0">
              <a:latin typeface="+mn-lt"/>
            </a:endParaRP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574596" y="1196752"/>
            <a:ext cx="96250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7350" indent="-387350">
              <a:buSzPct val="75000"/>
            </a:pPr>
            <a:r>
              <a:rPr lang="uk-UA" sz="2400" dirty="0">
                <a:latin typeface="+mn-lt"/>
              </a:rPr>
              <a:t>Перевести число </a:t>
            </a:r>
            <a:r>
              <a:rPr lang="uk-UA" sz="2400" i="1" dirty="0">
                <a:latin typeface="+mn-lt"/>
              </a:rPr>
              <a:t>P</a:t>
            </a:r>
            <a:r>
              <a:rPr lang="uk-UA" sz="2400" dirty="0">
                <a:latin typeface="+mn-lt"/>
              </a:rPr>
              <a:t> з 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кової</a:t>
            </a:r>
            <a:r>
              <a:rPr lang="uk-UA" sz="2400" dirty="0">
                <a:latin typeface="+mn-lt"/>
              </a:rPr>
              <a:t> системи числення до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кової</a:t>
            </a:r>
            <a:r>
              <a:rPr lang="uk-UA" sz="2400" dirty="0">
                <a:latin typeface="+mn-lt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-99392"/>
            <a:ext cx="12192000" cy="107721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натуральних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809435" y="4065747"/>
            <a:ext cx="9964592" cy="1200329"/>
          </a:xfrm>
          <a:prstGeom prst="rect">
            <a:avLst/>
          </a:prstGeom>
          <a:noFill/>
          <a:ln w="57150" cmpd="thinThick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+mn-lt"/>
              </a:rPr>
              <a:t>Продовжуючи ці міркування, отримаємо циклічну процедуру, кожна ітерація якої полягатиме у </a:t>
            </a:r>
            <a:r>
              <a:rPr lang="uk-UA" sz="2400" b="1" dirty="0">
                <a:latin typeface="+mn-lt"/>
              </a:rPr>
              <a:t>знаходженні </a:t>
            </a:r>
            <a:r>
              <a:rPr lang="uk-UA" sz="2400" b="1" dirty="0">
                <a:solidFill>
                  <a:srgbClr val="000099"/>
                </a:solidFill>
                <a:latin typeface="+mn-lt"/>
              </a:rPr>
              <a:t>частки та остачі</a:t>
            </a:r>
            <a:r>
              <a:rPr lang="uk-UA" sz="2400" b="1" dirty="0">
                <a:latin typeface="+mn-lt"/>
              </a:rPr>
              <a:t> від ділення деякого числа </a:t>
            </a:r>
            <a:r>
              <a:rPr lang="uk-UA" sz="2400" b="1" i="1" dirty="0">
                <a:latin typeface="+mn-lt"/>
              </a:rPr>
              <a:t>Q </a:t>
            </a:r>
            <a:r>
              <a:rPr lang="uk-UA" sz="2400" b="1" dirty="0">
                <a:latin typeface="+mn-lt"/>
              </a:rPr>
              <a:t>на основу системи числення </a:t>
            </a:r>
            <a:r>
              <a:rPr lang="en-US" sz="2400" b="1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.</a:t>
            </a:r>
            <a:r>
              <a:rPr lang="ru-RU" sz="2400" dirty="0">
                <a:latin typeface="+mn-lt"/>
              </a:rPr>
              <a:t> 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43752" y="1074842"/>
            <a:ext cx="79200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500" i="1" dirty="0">
                <a:latin typeface="Arial" charset="0"/>
              </a:rPr>
              <a:t>P</a:t>
            </a:r>
            <a:r>
              <a:rPr lang="uk-UA" sz="3500" dirty="0">
                <a:latin typeface="Arial" charset="0"/>
              </a:rPr>
              <a:t> = </a:t>
            </a:r>
            <a:r>
              <a:rPr lang="uk-UA" sz="3500" i="1" dirty="0" err="1">
                <a:latin typeface="Arial" charset="0"/>
              </a:rPr>
              <a:t>x</a:t>
            </a:r>
            <a:r>
              <a:rPr lang="uk-UA" sz="3500" i="1" baseline="-25000" dirty="0" err="1">
                <a:latin typeface="Arial" charset="0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i="1" baseline="30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30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r>
              <a:rPr lang="uk-UA" sz="3500" dirty="0">
                <a:latin typeface="Arial" charset="0"/>
                <a:sym typeface="Symbol" pitchFamily="18" charset="2"/>
              </a:rPr>
              <a:t> = ((</a:t>
            </a:r>
            <a:r>
              <a:rPr lang="uk-UA" sz="3500" i="1" dirty="0" err="1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 err="1">
                <a:latin typeface="Arial" charset="0"/>
                <a:sym typeface="Symbol" pitchFamily="18" charset="2"/>
              </a:rPr>
              <a:t>k</a:t>
            </a:r>
            <a:r>
              <a:rPr lang="uk-UA" sz="3500" dirty="0" err="1">
                <a:latin typeface="Arial" charset="0"/>
                <a:sym typeface="Symbol" pitchFamily="18" charset="2"/>
              </a:rPr>
              <a:t></a:t>
            </a:r>
            <a:r>
              <a:rPr lang="en-US" sz="3500" i="1" dirty="0">
                <a:latin typeface="Arial" charset="0"/>
              </a:rPr>
              <a:t>N</a:t>
            </a:r>
            <a:r>
              <a:rPr lang="en-US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+</a:t>
            </a:r>
            <a:r>
              <a:rPr lang="uk-UA" sz="3500" dirty="0">
                <a:latin typeface="Arial" charset="0"/>
                <a:sym typeface="Symbol" pitchFamily="18" charset="2"/>
              </a:rPr>
              <a:t>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i="1" baseline="-25000" dirty="0">
                <a:latin typeface="Arial" charset="0"/>
                <a:sym typeface="Symbol" pitchFamily="18" charset="2"/>
              </a:rPr>
              <a:t>k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–1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</a:t>
            </a:r>
            <a:r>
              <a:rPr lang="uk-UA" sz="3500" dirty="0">
                <a:latin typeface="Arial" charset="0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1</a:t>
            </a:r>
            <a:r>
              <a:rPr lang="uk-UA" sz="3500" dirty="0">
                <a:latin typeface="Arial" charset="0"/>
                <a:sym typeface="Symbol" pitchFamily="18" charset="2"/>
              </a:rPr>
              <a:t>)</a:t>
            </a:r>
            <a:r>
              <a:rPr lang="en-US" sz="3500" i="1" dirty="0">
                <a:latin typeface="Arial" charset="0"/>
              </a:rPr>
              <a:t>N</a:t>
            </a:r>
            <a:r>
              <a:rPr lang="uk-UA" sz="3500" dirty="0">
                <a:latin typeface="Arial" charset="0"/>
                <a:sym typeface="Symbol" pitchFamily="18" charset="2"/>
              </a:rPr>
              <a:t> + </a:t>
            </a:r>
            <a:r>
              <a:rPr lang="uk-UA" sz="3500" i="1" dirty="0">
                <a:latin typeface="Arial" charset="0"/>
                <a:sym typeface="Symbol" pitchFamily="18" charset="2"/>
              </a:rPr>
              <a:t>x</a:t>
            </a:r>
            <a:r>
              <a:rPr lang="uk-UA" sz="3500" baseline="-25000" dirty="0">
                <a:latin typeface="Arial" charset="0"/>
                <a:sym typeface="Symbol" pitchFamily="18" charset="2"/>
              </a:rPr>
              <a:t>0</a:t>
            </a:r>
            <a:endParaRPr lang="uk-UA" sz="3500" dirty="0">
              <a:latin typeface="Arial" charset="0"/>
              <a:sym typeface="Symbol" pitchFamily="18" charset="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67408" y="2420888"/>
            <a:ext cx="10009112" cy="830997"/>
          </a:xfrm>
          <a:prstGeom prst="rect">
            <a:avLst/>
          </a:prstGeom>
          <a:noFill/>
          <a:ln w="57150" cmpd="thinThick" algn="ctr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387350" indent="-387350" eaLnBrk="1" hangingPunct="1"/>
            <a:r>
              <a:rPr lang="uk-UA" sz="2400" dirty="0">
                <a:latin typeface="+mn-lt"/>
              </a:rPr>
              <a:t>	Значенням 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другої справа цифри </a:t>
            </a:r>
            <a:r>
              <a:rPr lang="uk-UA" sz="2400" i="1" dirty="0">
                <a:latin typeface="+mn-lt"/>
              </a:rPr>
              <a:t>x</a:t>
            </a:r>
            <a:r>
              <a:rPr lang="uk-UA" sz="2400" baseline="-25000" dirty="0">
                <a:latin typeface="+mn-lt"/>
              </a:rPr>
              <a:t>1</a:t>
            </a:r>
            <a:r>
              <a:rPr lang="uk-UA" sz="2400" dirty="0">
                <a:latin typeface="+mn-lt"/>
              </a:rPr>
              <a:t> буде </a:t>
            </a:r>
            <a:r>
              <a:rPr lang="uk-UA" sz="2400" b="1" dirty="0">
                <a:solidFill>
                  <a:srgbClr val="000099"/>
                </a:solidFill>
                <a:latin typeface="+mn-lt"/>
              </a:rPr>
              <a:t>остача від ділення частки,</a:t>
            </a:r>
            <a:r>
              <a:rPr lang="uk-UA" sz="2400" dirty="0">
                <a:latin typeface="+mn-lt"/>
              </a:rPr>
              <a:t> яку отримано на попередній ітерації, на основу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99392"/>
            <a:ext cx="12192000" cy="107721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натуральних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839417" y="1867492"/>
            <a:ext cx="108012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500" dirty="0">
                <a:latin typeface="+mn-lt"/>
              </a:rPr>
              <a:t>Перевести число 25</a:t>
            </a:r>
            <a:r>
              <a:rPr lang="uk-UA" sz="2500" baseline="-25000" dirty="0">
                <a:latin typeface="+mn-lt"/>
              </a:rPr>
              <a:t>10</a:t>
            </a:r>
            <a:r>
              <a:rPr lang="uk-UA" sz="2500" dirty="0">
                <a:latin typeface="+mn-lt"/>
              </a:rPr>
              <a:t> з десяткової системи числення до двійкової. </a:t>
            </a:r>
          </a:p>
          <a:p>
            <a:pPr eaLnBrk="1" hangingPunct="1"/>
            <a:r>
              <a:rPr lang="uk-UA" sz="2500" dirty="0">
                <a:latin typeface="+mn-lt"/>
              </a:rPr>
              <a:t>25 : 2 = 12(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1</a:t>
            </a:r>
            <a:r>
              <a:rPr lang="uk-UA" sz="2500" dirty="0">
                <a:latin typeface="+mn-lt"/>
              </a:rPr>
              <a:t>);</a:t>
            </a:r>
            <a:endParaRPr lang="ru-RU" sz="2500" dirty="0">
              <a:latin typeface="+mn-lt"/>
            </a:endParaRPr>
          </a:p>
          <a:p>
            <a:pPr eaLnBrk="1" hangingPunct="1"/>
            <a:r>
              <a:rPr lang="uk-UA" sz="2500" dirty="0">
                <a:latin typeface="+mn-lt"/>
              </a:rPr>
              <a:t>12 : 2 =   6(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0</a:t>
            </a:r>
            <a:r>
              <a:rPr lang="uk-UA" sz="2500" dirty="0">
                <a:latin typeface="+mn-lt"/>
              </a:rPr>
              <a:t>);</a:t>
            </a:r>
            <a:endParaRPr lang="ru-RU" sz="2500" dirty="0">
              <a:latin typeface="+mn-lt"/>
            </a:endParaRPr>
          </a:p>
          <a:p>
            <a:pPr eaLnBrk="1" hangingPunct="1"/>
            <a:r>
              <a:rPr lang="uk-UA" sz="2500" dirty="0">
                <a:latin typeface="+mn-lt"/>
              </a:rPr>
              <a:t>  6 : 2 =   3(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0</a:t>
            </a:r>
            <a:r>
              <a:rPr lang="uk-UA" sz="2500" dirty="0">
                <a:latin typeface="+mn-lt"/>
              </a:rPr>
              <a:t>);</a:t>
            </a:r>
            <a:endParaRPr lang="ru-RU" sz="2500" dirty="0">
              <a:latin typeface="+mn-lt"/>
            </a:endParaRPr>
          </a:p>
          <a:p>
            <a:pPr eaLnBrk="1" hangingPunct="1"/>
            <a:r>
              <a:rPr lang="uk-UA" sz="2500" dirty="0">
                <a:latin typeface="+mn-lt"/>
              </a:rPr>
              <a:t>  3 : 2 =   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1</a:t>
            </a:r>
            <a:r>
              <a:rPr lang="uk-UA" sz="2500" dirty="0">
                <a:latin typeface="+mn-lt"/>
              </a:rPr>
              <a:t>(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1</a:t>
            </a:r>
            <a:r>
              <a:rPr lang="uk-UA" sz="2500" dirty="0">
                <a:latin typeface="+mn-lt"/>
              </a:rPr>
              <a:t>).</a:t>
            </a:r>
          </a:p>
          <a:p>
            <a:pPr eaLnBrk="1" hangingPunct="1"/>
            <a:r>
              <a:rPr lang="uk-UA" sz="2500" b="1" dirty="0">
                <a:latin typeface="+mn-lt"/>
              </a:rPr>
              <a:t>Остання частка менша двох. </a:t>
            </a:r>
          </a:p>
          <a:p>
            <a:pPr eaLnBrk="1" hangingPunct="1"/>
            <a:r>
              <a:rPr lang="uk-UA" sz="2500" dirty="0">
                <a:latin typeface="+mn-lt"/>
              </a:rPr>
              <a:t>Вона є </a:t>
            </a:r>
            <a:r>
              <a:rPr lang="uk-UA" sz="2500" b="1" dirty="0">
                <a:solidFill>
                  <a:srgbClr val="000099"/>
                </a:solidFill>
                <a:latin typeface="+mn-lt"/>
              </a:rPr>
              <a:t>старшою цифрою</a:t>
            </a:r>
            <a:r>
              <a:rPr lang="uk-UA" sz="2500" dirty="0">
                <a:latin typeface="+mn-lt"/>
              </a:rPr>
              <a:t> двійкового числа, до якого треба дописати </a:t>
            </a:r>
            <a:r>
              <a:rPr lang="uk-UA" sz="2500" b="1" dirty="0">
                <a:latin typeface="+mn-lt"/>
              </a:rPr>
              <a:t>остачі</a:t>
            </a:r>
            <a:r>
              <a:rPr lang="uk-UA" sz="2500" dirty="0">
                <a:latin typeface="+mn-lt"/>
              </a:rPr>
              <a:t> у порядку, зворотному до порядку їх отримання.</a:t>
            </a:r>
          </a:p>
          <a:p>
            <a:pPr eaLnBrk="1" hangingPunct="1"/>
            <a:r>
              <a:rPr lang="uk-UA" sz="2500" dirty="0">
                <a:latin typeface="+mn-lt"/>
              </a:rPr>
              <a:t>Результатом є число </a:t>
            </a:r>
            <a:r>
              <a:rPr lang="uk-UA" sz="2500" dirty="0">
                <a:solidFill>
                  <a:srgbClr val="0000CC"/>
                </a:solidFill>
                <a:latin typeface="+mn-lt"/>
              </a:rPr>
              <a:t>11001</a:t>
            </a:r>
            <a:r>
              <a:rPr lang="uk-UA" sz="2500" baseline="-25000" dirty="0">
                <a:latin typeface="+mn-lt"/>
              </a:rPr>
              <a:t>2</a:t>
            </a:r>
            <a:r>
              <a:rPr lang="uk-UA" sz="2500" dirty="0">
                <a:latin typeface="+mn-lt"/>
              </a:rPr>
              <a:t>.</a:t>
            </a:r>
            <a:r>
              <a:rPr lang="ru-RU" sz="2500" dirty="0">
                <a:latin typeface="+mn-lt"/>
              </a:rPr>
              <a:t> 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2063750" y="1032467"/>
            <a:ext cx="20003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uk-UA" sz="3000" b="1" dirty="0">
                <a:solidFill>
                  <a:srgbClr val="339933"/>
                </a:solidFill>
                <a:latin typeface="+mn-lt"/>
              </a:rPr>
              <a:t>Приклад</a:t>
            </a:r>
            <a:endParaRPr lang="ru-RU" sz="3000" b="1" dirty="0">
              <a:solidFill>
                <a:srgbClr val="339933"/>
              </a:solidFill>
              <a:latin typeface="+mn-lt"/>
            </a:endParaRPr>
          </a:p>
        </p:txBody>
      </p:sp>
      <p:grpSp>
        <p:nvGrpSpPr>
          <p:cNvPr id="43012" name="Group 12"/>
          <p:cNvGrpSpPr>
            <a:grpSpLocks/>
          </p:cNvGrpSpPr>
          <p:nvPr/>
        </p:nvGrpSpPr>
        <p:grpSpPr bwMode="auto">
          <a:xfrm>
            <a:off x="2855640" y="2492896"/>
            <a:ext cx="5589588" cy="1249363"/>
            <a:chOff x="1610" y="1525"/>
            <a:chExt cx="3521" cy="787"/>
          </a:xfrm>
        </p:grpSpPr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 flipV="1">
              <a:off x="1610" y="1525"/>
              <a:ext cx="816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 flipV="1">
              <a:off x="1701" y="1842"/>
              <a:ext cx="6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H="1" flipV="1">
              <a:off x="1701" y="2024"/>
              <a:ext cx="63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1701" y="2251"/>
              <a:ext cx="63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2426" y="2024"/>
              <a:ext cx="27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SzPct val="85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uk-UA" sz="2400" dirty="0">
                  <a:solidFill>
                    <a:srgbClr val="000099"/>
                  </a:solidFill>
                  <a:latin typeface="Arial" charset="0"/>
                </a:rPr>
                <a:t>Остачі від ділення (у дужках)</a:t>
              </a:r>
              <a:endParaRPr lang="ru-RU" sz="2400" dirty="0">
                <a:solidFill>
                  <a:srgbClr val="000099"/>
                </a:solidFill>
                <a:latin typeface="Arial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-96688" y="-28690"/>
            <a:ext cx="12288688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натуральних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551384" y="1549128"/>
            <a:ext cx="112332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Для переведення дробу з 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кової</a:t>
            </a:r>
            <a:r>
              <a:rPr lang="uk-UA" sz="2400" dirty="0">
                <a:latin typeface="+mn-lt"/>
              </a:rPr>
              <a:t> системи числення до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кової</a:t>
            </a:r>
            <a:r>
              <a:rPr lang="uk-UA" sz="2400" dirty="0">
                <a:latin typeface="+mn-lt"/>
              </a:rPr>
              <a:t> потрібно </a:t>
            </a:r>
            <a:r>
              <a:rPr lang="uk-UA" sz="2400" b="1" dirty="0">
                <a:latin typeface="+mn-lt"/>
              </a:rPr>
              <a:t>послідовно множити</a:t>
            </a:r>
            <a:r>
              <a:rPr lang="uk-UA" sz="2400" dirty="0">
                <a:latin typeface="+mn-lt"/>
              </a:rPr>
              <a:t> дробову частину на основу системи числення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. </a:t>
            </a:r>
            <a:endParaRPr lang="en-US" sz="2400" dirty="0">
              <a:latin typeface="+mn-lt"/>
            </a:endParaRP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+mn-lt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+mn-lt"/>
              </a:rPr>
              <a:t> </a:t>
            </a:r>
            <a:r>
              <a:rPr lang="uk-UA" sz="2400" b="1" dirty="0">
                <a:solidFill>
                  <a:srgbClr val="0000CC"/>
                </a:solidFill>
                <a:latin typeface="+mn-lt"/>
              </a:rPr>
              <a:t>Цілі частини добутків</a:t>
            </a:r>
            <a:r>
              <a:rPr lang="uk-UA" sz="2400" dirty="0">
                <a:latin typeface="+mn-lt"/>
              </a:rPr>
              <a:t>, отриманих у результаті виконання послідовності операцій множення, є </a:t>
            </a:r>
            <a:r>
              <a:rPr lang="uk-UA" sz="2400" b="1" dirty="0">
                <a:solidFill>
                  <a:srgbClr val="C00000"/>
                </a:solidFill>
                <a:latin typeface="+mn-lt"/>
              </a:rPr>
              <a:t>цифрами дробу</a:t>
            </a:r>
            <a:r>
              <a:rPr lang="uk-UA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uk-UA" sz="2400" dirty="0">
                <a:latin typeface="+mn-lt"/>
              </a:rPr>
              <a:t>в </a:t>
            </a:r>
            <a:r>
              <a:rPr lang="uk-UA" sz="2400" i="1" dirty="0">
                <a:latin typeface="+mn-lt"/>
              </a:rPr>
              <a:t>N-</a:t>
            </a:r>
            <a:r>
              <a:rPr lang="uk-UA" sz="2400" dirty="0" err="1">
                <a:latin typeface="+mn-lt"/>
              </a:rPr>
              <a:t>ковій</a:t>
            </a:r>
            <a:r>
              <a:rPr lang="uk-UA" sz="2400" dirty="0">
                <a:latin typeface="+mn-lt"/>
              </a:rPr>
              <a:t> системі числення. </a:t>
            </a:r>
            <a:endParaRPr lang="ru-RU" sz="2400" dirty="0">
              <a:latin typeface="+mn-lt"/>
            </a:endParaRPr>
          </a:p>
          <a:p>
            <a:pPr eaLnBrk="1" hangingPunct="1"/>
            <a:endParaRPr lang="uk-UA" sz="2400" dirty="0">
              <a:latin typeface="+mn-lt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12192000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дробових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407368" y="1280247"/>
            <a:ext cx="11593288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 smtClean="0">
                <a:latin typeface="+mn-lt"/>
              </a:rPr>
              <a:t>Нехай </a:t>
            </a:r>
            <a:r>
              <a:rPr lang="uk-UA" sz="2400" dirty="0">
                <a:latin typeface="+mn-lt"/>
              </a:rPr>
              <a:t>задане </a:t>
            </a:r>
            <a:r>
              <a:rPr lang="uk-UA" sz="2400" i="1" dirty="0">
                <a:latin typeface="+mn-lt"/>
              </a:rPr>
              <a:t>M</a:t>
            </a:r>
            <a:r>
              <a:rPr lang="uk-UA" sz="2400" dirty="0">
                <a:latin typeface="+mn-lt"/>
              </a:rPr>
              <a:t>-</a:t>
            </a:r>
            <a:r>
              <a:rPr lang="uk-UA" sz="2400" dirty="0" err="1">
                <a:latin typeface="+mn-lt"/>
              </a:rPr>
              <a:t>кове</a:t>
            </a:r>
            <a:r>
              <a:rPr lang="uk-UA" sz="2400" dirty="0">
                <a:latin typeface="+mn-lt"/>
              </a:rPr>
              <a:t> дробове число </a:t>
            </a:r>
            <a:r>
              <a:rPr lang="uk-UA" sz="2400" i="1" dirty="0">
                <a:latin typeface="+mn-lt"/>
              </a:rPr>
              <a:t>V</a:t>
            </a:r>
            <a:r>
              <a:rPr lang="uk-UA" sz="2400" dirty="0">
                <a:latin typeface="+mn-lt"/>
              </a:rPr>
              <a:t>,  (0</a:t>
            </a:r>
            <a:r>
              <a:rPr lang="en-US" sz="2400" dirty="0">
                <a:latin typeface="+mn-lt"/>
              </a:rPr>
              <a:t>&lt;=</a:t>
            </a:r>
            <a:r>
              <a:rPr lang="uk-UA" sz="2400" i="1" dirty="0">
                <a:latin typeface="+mn-lt"/>
              </a:rPr>
              <a:t>V</a:t>
            </a:r>
            <a:r>
              <a:rPr lang="en-US" sz="2400" i="1" dirty="0">
                <a:latin typeface="+mn-lt"/>
              </a:rPr>
              <a:t>&lt;=</a:t>
            </a:r>
            <a:r>
              <a:rPr lang="uk-UA" sz="2400" dirty="0">
                <a:latin typeface="+mn-lt"/>
              </a:rPr>
              <a:t>1). Припустимо, що у </a:t>
            </a:r>
            <a:r>
              <a:rPr lang="uk-UA" sz="2400" i="1" dirty="0">
                <a:latin typeface="+mn-lt"/>
              </a:rPr>
              <a:t>N-</a:t>
            </a:r>
            <a:r>
              <a:rPr lang="uk-UA" sz="2400" dirty="0" err="1">
                <a:latin typeface="+mn-lt"/>
              </a:rPr>
              <a:t>ковій</a:t>
            </a:r>
            <a:r>
              <a:rPr lang="uk-UA" sz="2400" dirty="0">
                <a:latin typeface="+mn-lt"/>
              </a:rPr>
              <a:t> системі числення число </a:t>
            </a:r>
            <a:r>
              <a:rPr lang="uk-UA" sz="2400" i="1" dirty="0">
                <a:latin typeface="+mn-lt"/>
              </a:rPr>
              <a:t>V</a:t>
            </a:r>
            <a:r>
              <a:rPr lang="uk-UA" sz="2400" dirty="0">
                <a:latin typeface="+mn-lt"/>
              </a:rPr>
              <a:t> має запис  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dirty="0">
                <a:latin typeface="+mn-lt"/>
              </a:rPr>
              <a:t>= (0,</a:t>
            </a:r>
            <a:r>
              <a:rPr lang="uk-UA" sz="2400" i="1" dirty="0">
                <a:latin typeface="+mn-lt"/>
              </a:rPr>
              <a:t>x</a:t>
            </a:r>
            <a:r>
              <a:rPr lang="uk-UA" sz="2400" baseline="-25000" dirty="0">
                <a:latin typeface="+mn-lt"/>
              </a:rPr>
              <a:t>–1</a:t>
            </a:r>
            <a:r>
              <a:rPr lang="uk-UA" sz="2400" i="1" dirty="0">
                <a:latin typeface="+mn-lt"/>
              </a:rPr>
              <a:t>x</a:t>
            </a:r>
            <a:r>
              <a:rPr lang="uk-UA" sz="2400" baseline="-25000" dirty="0">
                <a:latin typeface="+mn-lt"/>
              </a:rPr>
              <a:t>–2</a:t>
            </a:r>
            <a:r>
              <a:rPr lang="uk-UA" sz="2400" dirty="0">
                <a:latin typeface="+mn-lt"/>
              </a:rPr>
              <a:t>…)</a:t>
            </a:r>
            <a:r>
              <a:rPr lang="uk-UA" sz="2400" i="1" baseline="-25000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, тобто 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400" b="1" i="1" dirty="0">
                <a:latin typeface="+mn-lt"/>
              </a:rPr>
              <a:t>                    </a:t>
            </a:r>
            <a:r>
              <a:rPr lang="uk-UA" sz="2400" b="1" i="1" dirty="0">
                <a:latin typeface="+mn-lt"/>
              </a:rPr>
              <a:t>V</a:t>
            </a:r>
            <a:r>
              <a:rPr lang="uk-UA" sz="2400" b="1" dirty="0">
                <a:latin typeface="+mn-lt"/>
              </a:rPr>
              <a:t> = 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baseline="30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(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 + 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baseline="30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(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–2</a:t>
            </a:r>
            <a:r>
              <a:rPr lang="uk-UA" sz="2400" b="1" dirty="0">
                <a:latin typeface="+mn-lt"/>
              </a:rPr>
              <a:t> +</a:t>
            </a:r>
            <a:r>
              <a:rPr lang="en-US" sz="2400" b="1" dirty="0">
                <a:latin typeface="+mn-lt"/>
              </a:rPr>
              <a:t>…)</a:t>
            </a:r>
            <a:r>
              <a:rPr lang="uk-UA" sz="2400" b="1" dirty="0">
                <a:latin typeface="+mn-lt"/>
              </a:rPr>
              <a:t>).</a:t>
            </a:r>
            <a:endParaRPr lang="en-US" sz="2400" b="1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Цифри </a:t>
            </a:r>
            <a:r>
              <a:rPr lang="uk-UA" sz="2400" i="1" dirty="0">
                <a:latin typeface="+mn-lt"/>
              </a:rPr>
              <a:t>x</a:t>
            </a:r>
            <a:r>
              <a:rPr lang="uk-UA" sz="2400" baseline="-25000" dirty="0">
                <a:latin typeface="+mn-lt"/>
              </a:rPr>
              <a:t>–</a:t>
            </a:r>
            <a:r>
              <a:rPr lang="uk-UA" sz="2400" i="1" baseline="-25000" dirty="0">
                <a:latin typeface="+mn-lt"/>
              </a:rPr>
              <a:t>i</a:t>
            </a:r>
            <a:r>
              <a:rPr lang="uk-UA" sz="2400" baseline="-250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невідомі. Помножимо обидві частини рівності</a:t>
            </a:r>
            <a:r>
              <a:rPr lang="en-US" sz="2400" dirty="0">
                <a:latin typeface="+mn-lt"/>
              </a:rPr>
              <a:t> </a:t>
            </a:r>
            <a:r>
              <a:rPr lang="uk-UA" sz="2400" dirty="0">
                <a:latin typeface="+mn-lt"/>
              </a:rPr>
              <a:t>на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: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2400" i="1" dirty="0">
                <a:latin typeface="+mn-lt"/>
              </a:rPr>
              <a:t>	</a:t>
            </a:r>
            <a:r>
              <a:rPr lang="en-US" sz="2400" b="1" i="1" dirty="0">
                <a:latin typeface="+mn-lt"/>
              </a:rPr>
              <a:t>	    </a:t>
            </a:r>
            <a:r>
              <a:rPr lang="uk-UA" sz="2400" b="1" i="1" dirty="0">
                <a:latin typeface="+mn-lt"/>
              </a:rPr>
              <a:t>V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dirty="0">
                <a:latin typeface="+mn-lt"/>
              </a:rPr>
              <a:t> = 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 + 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baseline="30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(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–2 </a:t>
            </a:r>
            <a:r>
              <a:rPr lang="uk-UA" sz="2400" b="1" dirty="0">
                <a:latin typeface="+mn-lt"/>
              </a:rPr>
              <a:t>+</a:t>
            </a:r>
            <a:r>
              <a:rPr lang="en-US" sz="2400" b="1" dirty="0">
                <a:latin typeface="+mn-lt"/>
              </a:rPr>
              <a:t>…</a:t>
            </a:r>
            <a:r>
              <a:rPr lang="uk-UA" sz="2400" b="1" dirty="0">
                <a:latin typeface="+mn-lt"/>
              </a:rPr>
              <a:t>).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Значення цифри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</a:rPr>
              <a:t>–1</a:t>
            </a:r>
            <a:r>
              <a:rPr lang="uk-UA" sz="2400" dirty="0">
                <a:latin typeface="+mn-lt"/>
              </a:rPr>
              <a:t> отримаємо, взявши цілу частину добутку  </a:t>
            </a:r>
            <a:r>
              <a:rPr lang="uk-UA" sz="2400" dirty="0" smtClean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, тобто</a:t>
            </a:r>
            <a:r>
              <a:rPr lang="uk-UA" sz="2400" i="1" dirty="0">
                <a:latin typeface="+mn-lt"/>
              </a:rPr>
              <a:t>    </a:t>
            </a:r>
            <a:endParaRPr lang="uk-UA" sz="2400" i="1" dirty="0" smtClean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i="1" dirty="0" smtClean="0">
                <a:latin typeface="+mn-lt"/>
              </a:rPr>
              <a:t> 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–1</a:t>
            </a:r>
            <a:r>
              <a:rPr lang="uk-UA" sz="2400" b="1" dirty="0">
                <a:latin typeface="+mn-lt"/>
              </a:rPr>
              <a:t> = </a:t>
            </a:r>
            <a:r>
              <a:rPr lang="en-US" sz="2400" b="1" dirty="0">
                <a:latin typeface="+mn-lt"/>
              </a:rPr>
              <a:t>[</a:t>
            </a:r>
            <a:r>
              <a:rPr lang="uk-UA" sz="2400" b="1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b="1" dirty="0">
                <a:latin typeface="+mn-lt"/>
              </a:rPr>
              <a:t> </a:t>
            </a:r>
            <a:r>
              <a:rPr lang="uk-UA" sz="2400" b="1" i="1" dirty="0">
                <a:latin typeface="+mn-lt"/>
              </a:rPr>
              <a:t>N</a:t>
            </a:r>
            <a:r>
              <a:rPr lang="en-US" sz="2400" b="1" dirty="0">
                <a:latin typeface="+mn-lt"/>
              </a:rPr>
              <a:t>]</a:t>
            </a:r>
            <a:r>
              <a:rPr lang="uk-UA" sz="2400" b="1" dirty="0">
                <a:latin typeface="+mn-lt"/>
              </a:rPr>
              <a:t>,</a:t>
            </a:r>
            <a:r>
              <a:rPr lang="en-US" sz="2400" b="1" dirty="0">
                <a:latin typeface="+mn-lt"/>
              </a:rPr>
              <a:t> </a:t>
            </a:r>
            <a:r>
              <a:rPr lang="uk-UA" sz="2400" b="1" dirty="0">
                <a:latin typeface="+mn-lt"/>
              </a:rPr>
              <a:t>  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baseline="30000" dirty="0">
                <a:latin typeface="+mn-lt"/>
              </a:rPr>
              <a:t>–1 </a:t>
            </a:r>
            <a:r>
              <a:rPr lang="uk-UA" sz="2400" b="1" dirty="0">
                <a:latin typeface="+mn-lt"/>
              </a:rPr>
              <a:t>(</a:t>
            </a:r>
            <a:r>
              <a:rPr lang="uk-UA" sz="2400" b="1" i="1" dirty="0">
                <a:latin typeface="+mn-lt"/>
              </a:rPr>
              <a:t>x</a:t>
            </a:r>
            <a:r>
              <a:rPr lang="uk-UA" sz="2400" b="1" baseline="-25000" dirty="0">
                <a:latin typeface="+mn-lt"/>
              </a:rPr>
              <a:t>–2</a:t>
            </a:r>
            <a:r>
              <a:rPr lang="uk-UA" sz="2400" b="1" dirty="0">
                <a:latin typeface="+mn-lt"/>
              </a:rPr>
              <a:t> +</a:t>
            </a:r>
            <a:r>
              <a:rPr lang="en-US" sz="2400" b="1" dirty="0">
                <a:latin typeface="+mn-lt"/>
              </a:rPr>
              <a:t>…</a:t>
            </a:r>
            <a:r>
              <a:rPr lang="uk-UA" sz="2400" b="1" dirty="0">
                <a:latin typeface="+mn-lt"/>
              </a:rPr>
              <a:t>) = {</a:t>
            </a:r>
            <a:r>
              <a:rPr lang="uk-UA" sz="2400" b="1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b="1" dirty="0">
                <a:latin typeface="+mn-lt"/>
              </a:rPr>
              <a:t> </a:t>
            </a:r>
            <a:r>
              <a:rPr lang="uk-UA" sz="2400" b="1" i="1" dirty="0">
                <a:latin typeface="+mn-lt"/>
              </a:rPr>
              <a:t>N</a:t>
            </a:r>
            <a:r>
              <a:rPr lang="uk-UA" sz="2400" b="1" dirty="0">
                <a:latin typeface="+mn-lt"/>
              </a:rPr>
              <a:t>},</a:t>
            </a:r>
            <a:r>
              <a:rPr lang="uk-UA" sz="2400" dirty="0">
                <a:latin typeface="+mn-lt"/>
              </a:rPr>
              <a:t>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де </a:t>
            </a:r>
            <a:r>
              <a:rPr lang="en-US" sz="2400" dirty="0">
                <a:latin typeface="+mn-lt"/>
              </a:rPr>
              <a:t>[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]</a:t>
            </a:r>
            <a:r>
              <a:rPr lang="uk-UA" sz="2400" dirty="0">
                <a:latin typeface="+mn-lt"/>
              </a:rPr>
              <a:t> та {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} позначають цілу та дробову частини 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.</a:t>
            </a:r>
            <a:endParaRPr lang="en-US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uk-UA" sz="2400" dirty="0">
                <a:latin typeface="+mn-lt"/>
              </a:rPr>
              <a:t>Помножимо дробову частину {</a:t>
            </a:r>
            <a:r>
              <a:rPr lang="uk-UA" sz="2400" i="1" dirty="0">
                <a:latin typeface="+mn-lt"/>
              </a:rPr>
              <a:t>V </a:t>
            </a:r>
            <a:r>
              <a:rPr lang="uk-UA" sz="2400" b="1" dirty="0">
                <a:latin typeface="+mn-lt"/>
                <a:sym typeface="Symbol" pitchFamily="18" charset="2"/>
              </a:rPr>
              <a:t></a:t>
            </a:r>
            <a:r>
              <a:rPr lang="uk-UA" sz="2400" dirty="0">
                <a:latin typeface="+mn-lt"/>
              </a:rPr>
              <a:t>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} на </a:t>
            </a:r>
            <a:r>
              <a:rPr lang="uk-UA" sz="2400" i="1" dirty="0">
                <a:latin typeface="+mn-lt"/>
              </a:rPr>
              <a:t>N</a:t>
            </a:r>
            <a:r>
              <a:rPr lang="uk-UA" sz="2400" dirty="0">
                <a:latin typeface="+mn-lt"/>
              </a:rPr>
              <a:t> і знову візьмемо цілу частину. В результаті отримаємо значення цифри </a:t>
            </a:r>
            <a:r>
              <a:rPr lang="uk-UA" sz="2400" i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uk-UA" sz="2400" baseline="-25000" dirty="0">
                <a:solidFill>
                  <a:srgbClr val="0000CC"/>
                </a:solidFill>
                <a:latin typeface="+mn-lt"/>
              </a:rPr>
              <a:t>–2</a:t>
            </a:r>
            <a:r>
              <a:rPr lang="uk-UA" sz="2400" dirty="0">
                <a:latin typeface="+mn-lt"/>
              </a:rPr>
              <a:t> і т. д.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-23599"/>
            <a:ext cx="12192000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дробових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7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3675000" y="1097207"/>
            <a:ext cx="423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b="1" i="1" dirty="0"/>
              <a:t>V</a:t>
            </a:r>
            <a:r>
              <a:rPr lang="uk-UA" b="1" dirty="0"/>
              <a:t> = </a:t>
            </a:r>
            <a:r>
              <a:rPr lang="uk-UA" b="1" i="1" dirty="0"/>
              <a:t>N</a:t>
            </a:r>
            <a:r>
              <a:rPr lang="uk-UA" b="1" baseline="30000" dirty="0"/>
              <a:t>–1</a:t>
            </a:r>
            <a:r>
              <a:rPr lang="uk-UA" b="1" dirty="0"/>
              <a:t>(</a:t>
            </a:r>
            <a:r>
              <a:rPr lang="uk-UA" b="1" i="1" dirty="0"/>
              <a:t>x</a:t>
            </a:r>
            <a:r>
              <a:rPr lang="uk-UA" b="1" baseline="-25000" dirty="0"/>
              <a:t>–1</a:t>
            </a:r>
            <a:r>
              <a:rPr lang="uk-UA" b="1" dirty="0"/>
              <a:t> + </a:t>
            </a:r>
            <a:r>
              <a:rPr lang="uk-UA" b="1" i="1" dirty="0"/>
              <a:t>N</a:t>
            </a:r>
            <a:r>
              <a:rPr lang="uk-UA" b="1" baseline="30000" dirty="0"/>
              <a:t>–1</a:t>
            </a:r>
            <a:r>
              <a:rPr lang="uk-UA" b="1" dirty="0"/>
              <a:t>(</a:t>
            </a:r>
            <a:r>
              <a:rPr lang="uk-UA" b="1" i="1" dirty="0"/>
              <a:t>x</a:t>
            </a:r>
            <a:r>
              <a:rPr lang="uk-UA" b="1" baseline="-25000" dirty="0"/>
              <a:t>–2</a:t>
            </a:r>
            <a:r>
              <a:rPr lang="uk-UA" b="1" dirty="0"/>
              <a:t> +</a:t>
            </a:r>
            <a:r>
              <a:rPr lang="en-US" b="1" dirty="0"/>
              <a:t>…)</a:t>
            </a:r>
            <a:r>
              <a:rPr lang="uk-UA" b="1" dirty="0"/>
              <a:t>).</a:t>
            </a:r>
            <a:endParaRPr lang="en-US" b="1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335360" y="1772817"/>
            <a:ext cx="11233248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dirty="0">
                <a:latin typeface="+mn-lt"/>
                <a:cs typeface="Arial" pitchFamily="34" charset="0"/>
              </a:rPr>
              <a:t>Якщо </a:t>
            </a:r>
            <a:r>
              <a:rPr lang="uk-UA" sz="2400" i="1" dirty="0">
                <a:solidFill>
                  <a:srgbClr val="0000CC"/>
                </a:solidFill>
                <a:latin typeface="+mn-lt"/>
                <a:cs typeface="Arial" pitchFamily="34" charset="0"/>
              </a:rPr>
              <a:t>число</a:t>
            </a:r>
            <a:r>
              <a:rPr lang="uk-UA" sz="2400" dirty="0">
                <a:latin typeface="+mn-lt"/>
                <a:cs typeface="Arial" pitchFamily="34" charset="0"/>
              </a:rPr>
              <a:t> </a:t>
            </a:r>
            <a:r>
              <a:rPr lang="en-US" sz="2400" i="1" dirty="0">
                <a:solidFill>
                  <a:srgbClr val="0000CC"/>
                </a:solidFill>
                <a:latin typeface="+mn-lt"/>
                <a:cs typeface="Arial" pitchFamily="34" charset="0"/>
              </a:rPr>
              <a:t>V</a:t>
            </a:r>
            <a:r>
              <a:rPr lang="en-US" sz="2400" dirty="0">
                <a:latin typeface="+mn-lt"/>
                <a:cs typeface="Arial" pitchFamily="34" charset="0"/>
              </a:rPr>
              <a:t> </a:t>
            </a:r>
            <a:r>
              <a:rPr lang="uk-UA" sz="2400" dirty="0">
                <a:latin typeface="+mn-lt"/>
                <a:cs typeface="Arial" pitchFamily="34" charset="0"/>
              </a:rPr>
              <a:t>задане у вигляді </a:t>
            </a:r>
            <a:r>
              <a:rPr lang="uk-UA" sz="2400" dirty="0">
                <a:solidFill>
                  <a:srgbClr val="0000CC"/>
                </a:solidFill>
                <a:latin typeface="+mn-lt"/>
                <a:cs typeface="Arial" pitchFamily="34" charset="0"/>
              </a:rPr>
              <a:t>скінченного десяткового дробу</a:t>
            </a:r>
            <a:r>
              <a:rPr lang="uk-UA" sz="2400" dirty="0">
                <a:latin typeface="+mn-lt"/>
                <a:cs typeface="Arial" pitchFamily="34" charset="0"/>
              </a:rPr>
              <a:t> і число </a:t>
            </a:r>
            <a:r>
              <a:rPr lang="uk-UA" sz="2400" i="1" dirty="0">
                <a:latin typeface="+mn-lt"/>
                <a:cs typeface="Arial" pitchFamily="34" charset="0"/>
              </a:rPr>
              <a:t>N</a:t>
            </a:r>
            <a:r>
              <a:rPr lang="uk-UA" sz="2400" dirty="0">
                <a:latin typeface="+mn-lt"/>
                <a:cs typeface="Arial" pitchFamily="34" charset="0"/>
              </a:rPr>
              <a:t> має серед своїх простих дільників як 2, так і 5, то</a:t>
            </a:r>
            <a:r>
              <a:rPr lang="en-US" sz="2400" dirty="0">
                <a:latin typeface="+mn-lt"/>
                <a:cs typeface="Arial" pitchFamily="34" charset="0"/>
              </a:rPr>
              <a:t>   </a:t>
            </a:r>
            <a:r>
              <a:rPr lang="uk-UA" sz="2400" dirty="0">
                <a:latin typeface="+mn-lt"/>
                <a:cs typeface="Arial" pitchFamily="34" charset="0"/>
              </a:rPr>
              <a:t>зображення числа </a:t>
            </a:r>
            <a:r>
              <a:rPr lang="uk-UA" sz="2400" i="1" dirty="0">
                <a:latin typeface="+mn-lt"/>
                <a:cs typeface="Arial" pitchFamily="34" charset="0"/>
              </a:rPr>
              <a:t>V </a:t>
            </a:r>
            <a:r>
              <a:rPr lang="uk-UA" sz="2400" dirty="0">
                <a:latin typeface="+mn-lt"/>
                <a:cs typeface="Arial" pitchFamily="34" charset="0"/>
              </a:rPr>
              <a:t>в </a:t>
            </a:r>
            <a:r>
              <a:rPr lang="uk-UA" sz="2400" i="1" dirty="0">
                <a:latin typeface="+mn-lt"/>
                <a:cs typeface="Arial" pitchFamily="34" charset="0"/>
              </a:rPr>
              <a:t>N</a:t>
            </a:r>
            <a:r>
              <a:rPr lang="uk-UA" sz="2400" dirty="0">
                <a:latin typeface="+mn-lt"/>
                <a:cs typeface="Arial" pitchFamily="34" charset="0"/>
              </a:rPr>
              <a:t>-</a:t>
            </a:r>
            <a:r>
              <a:rPr lang="uk-UA" sz="2400" dirty="0" err="1">
                <a:latin typeface="+mn-lt"/>
                <a:cs typeface="Arial" pitchFamily="34" charset="0"/>
              </a:rPr>
              <a:t>ковій</a:t>
            </a:r>
            <a:r>
              <a:rPr lang="uk-UA" sz="2400" dirty="0">
                <a:latin typeface="+mn-lt"/>
                <a:cs typeface="Arial" pitchFamily="34" charset="0"/>
              </a:rPr>
              <a:t> системі </a:t>
            </a:r>
            <a:r>
              <a:rPr lang="en-US" sz="2400" dirty="0">
                <a:latin typeface="+mn-lt"/>
                <a:cs typeface="Arial" pitchFamily="34" charset="0"/>
              </a:rPr>
              <a:t> </a:t>
            </a:r>
            <a:r>
              <a:rPr lang="uk-UA" sz="2400" dirty="0">
                <a:latin typeface="+mn-lt"/>
                <a:cs typeface="Arial" pitchFamily="34" charset="0"/>
              </a:rPr>
              <a:t>числення буде </a:t>
            </a:r>
            <a:r>
              <a:rPr lang="uk-UA" sz="2400" dirty="0">
                <a:solidFill>
                  <a:srgbClr val="FF0000"/>
                </a:solidFill>
                <a:latin typeface="+mn-lt"/>
                <a:cs typeface="Arial" pitchFamily="34" charset="0"/>
              </a:rPr>
              <a:t>скінченним</a:t>
            </a:r>
            <a:r>
              <a:rPr lang="en-US" sz="2400" dirty="0">
                <a:solidFill>
                  <a:srgbClr val="FF0000"/>
                </a:solidFill>
                <a:latin typeface="+mn-lt"/>
                <a:cs typeface="Arial" pitchFamily="34" charset="0"/>
              </a:rPr>
              <a:t>.</a:t>
            </a:r>
            <a:r>
              <a:rPr lang="en-US" sz="2400" dirty="0">
                <a:latin typeface="+mn-lt"/>
                <a:cs typeface="Arial" pitchFamily="34" charset="0"/>
              </a:rPr>
              <a:t> </a:t>
            </a:r>
            <a:endParaRPr lang="uk-UA" sz="2400" dirty="0">
              <a:latin typeface="+mn-lt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r>
              <a:rPr lang="uk-UA" sz="2400" dirty="0">
                <a:latin typeface="+mn-lt"/>
                <a:cs typeface="Arial" pitchFamily="34" charset="0"/>
              </a:rPr>
              <a:t>Інакше в </a:t>
            </a:r>
            <a:r>
              <a:rPr lang="uk-UA" sz="2400" i="1" dirty="0">
                <a:latin typeface="+mn-lt"/>
                <a:cs typeface="Arial" pitchFamily="34" charset="0"/>
              </a:rPr>
              <a:t>N</a:t>
            </a:r>
            <a:r>
              <a:rPr lang="uk-UA" sz="2400" dirty="0">
                <a:latin typeface="+mn-lt"/>
                <a:cs typeface="Arial" pitchFamily="34" charset="0"/>
              </a:rPr>
              <a:t>-</a:t>
            </a:r>
            <a:r>
              <a:rPr lang="uk-UA" sz="2400" dirty="0" err="1">
                <a:latin typeface="+mn-lt"/>
                <a:cs typeface="Arial" pitchFamily="34" charset="0"/>
              </a:rPr>
              <a:t>ковій</a:t>
            </a:r>
            <a:r>
              <a:rPr lang="uk-UA" sz="2400" dirty="0">
                <a:latin typeface="+mn-lt"/>
                <a:cs typeface="Arial" pitchFamily="34" charset="0"/>
              </a:rPr>
              <a:t> системі числення десятковий дріб </a:t>
            </a:r>
            <a:r>
              <a:rPr lang="uk-UA" sz="2400" i="1" dirty="0">
                <a:latin typeface="+mn-lt"/>
                <a:cs typeface="Arial" pitchFamily="34" charset="0"/>
              </a:rPr>
              <a:t>V</a:t>
            </a:r>
            <a:r>
              <a:rPr lang="uk-UA" sz="2400" dirty="0">
                <a:latin typeface="+mn-lt"/>
                <a:cs typeface="Arial" pitchFamily="34" charset="0"/>
              </a:rPr>
              <a:t> може зображуватися </a:t>
            </a:r>
            <a:r>
              <a:rPr lang="uk-UA" sz="2400" dirty="0">
                <a:solidFill>
                  <a:srgbClr val="FF0000"/>
                </a:solidFill>
                <a:latin typeface="+mn-lt"/>
                <a:cs typeface="Arial" pitchFamily="34" charset="0"/>
              </a:rPr>
              <a:t>нескінченним періодичним дробом</a:t>
            </a:r>
            <a:endParaRPr lang="en-US" sz="2400" dirty="0">
              <a:latin typeface="+mn-lt"/>
              <a:cs typeface="Arial" pitchFamily="34" charset="0"/>
            </a:endParaRPr>
          </a:p>
          <a:p>
            <a:pPr marL="387350" indent="-387350" eaLnBrk="1" hangingPunct="1">
              <a:spcBef>
                <a:spcPct val="20000"/>
              </a:spcBef>
              <a:buSzPct val="75000"/>
            </a:pPr>
            <a:endParaRPr lang="ru-RU" sz="2400" dirty="0">
              <a:latin typeface="+mn-lt"/>
              <a:cs typeface="Arial" pitchFamily="34" charset="0"/>
            </a:endParaRPr>
          </a:p>
        </p:txBody>
      </p:sp>
      <p:sp>
        <p:nvSpPr>
          <p:cNvPr id="6" name="Прямоугольник 3"/>
          <p:cNvSpPr/>
          <p:nvPr/>
        </p:nvSpPr>
        <p:spPr>
          <a:xfrm>
            <a:off x="0" y="-28690"/>
            <a:ext cx="12192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дробових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23392" y="1247460"/>
            <a:ext cx="111612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Перевести десятковий дріб 0,75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до двійкової системи.</a:t>
            </a:r>
          </a:p>
          <a:p>
            <a:pPr eaLnBrk="1" hangingPunct="1"/>
            <a:endParaRPr lang="uk-UA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Послідовність операцій множення така: </a:t>
            </a:r>
          </a:p>
          <a:p>
            <a:pPr eaLnBrk="1" hangingPunct="1"/>
            <a:endParaRPr lang="en-US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0,75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,5; ціла частина 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</a:t>
            </a:r>
            <a:r>
              <a:rPr lang="uk-UA" sz="2400" dirty="0">
                <a:latin typeface="Arial" charset="0"/>
              </a:rPr>
              <a:t>дробова частина  = 0,5;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0,5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;      </a:t>
            </a:r>
            <a:r>
              <a:rPr lang="uk-UA" sz="2400" dirty="0">
                <a:latin typeface="Arial" charset="0"/>
              </a:rPr>
              <a:t>ціла частина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1</a:t>
            </a:r>
            <a:r>
              <a:rPr lang="uk-UA" sz="2400" dirty="0">
                <a:latin typeface="Arial" charset="0"/>
              </a:rPr>
              <a:t>, 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                            </a:t>
            </a:r>
            <a:r>
              <a:rPr lang="uk-UA" sz="2400" dirty="0">
                <a:latin typeface="Arial" charset="0"/>
              </a:rPr>
              <a:t>дробова частина  = 0. </a:t>
            </a:r>
          </a:p>
          <a:p>
            <a:pPr eaLnBrk="1" hangingPunct="1">
              <a:buFont typeface="Wingdings" pitchFamily="2" charset="2"/>
              <a:buChar char="Ø"/>
            </a:pPr>
            <a:endParaRPr lang="uk-UA" sz="2400" dirty="0">
              <a:latin typeface="Arial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Arial" charset="0"/>
              </a:rPr>
              <a:t> </a:t>
            </a:r>
            <a:r>
              <a:rPr lang="uk-UA" sz="2400" dirty="0">
                <a:latin typeface="Arial" charset="0"/>
              </a:rPr>
              <a:t>Усі подальші цифри будуть нулями, тому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 0,11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є скінченним двійковим зображенням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0,75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10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.</a:t>
            </a:r>
          </a:p>
          <a:p>
            <a:pPr eaLnBrk="1" hangingPunct="1"/>
            <a:endParaRPr lang="ru-RU" sz="24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2381224" y="785795"/>
            <a:ext cx="1502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0" y="-28690"/>
            <a:ext cx="12192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дробових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6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6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6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63751" y="1359656"/>
            <a:ext cx="83534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uk-UA" sz="2400" dirty="0">
                <a:latin typeface="Arial" charset="0"/>
              </a:rPr>
              <a:t>У процесі переведення десяткового дробу 0,26</a:t>
            </a:r>
            <a:r>
              <a:rPr lang="uk-UA" sz="2400" baseline="-25000" dirty="0">
                <a:latin typeface="Arial" charset="0"/>
              </a:rPr>
              <a:t>10</a:t>
            </a:r>
            <a:r>
              <a:rPr lang="uk-UA" sz="2400" dirty="0">
                <a:latin typeface="Arial" charset="0"/>
              </a:rPr>
              <a:t> у двійкову систему виконується така послідовність операцій множення: </a:t>
            </a:r>
          </a:p>
          <a:p>
            <a:pPr eaLnBrk="1" hangingPunct="1"/>
            <a:r>
              <a:rPr lang="uk-UA" sz="2400" dirty="0">
                <a:latin typeface="Arial" charset="0"/>
              </a:rPr>
              <a:t>0,26 </a:t>
            </a:r>
            <a:r>
              <a:rPr lang="en-US" sz="2400" dirty="0">
                <a:latin typeface="Arial" charset="0"/>
              </a:rPr>
              <a:t>x </a:t>
            </a:r>
            <a:r>
              <a:rPr lang="uk-UA" sz="2400" dirty="0">
                <a:latin typeface="Arial" charset="0"/>
              </a:rPr>
              <a:t>2 = 0,52 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0;    </a:t>
            </a:r>
            <a:r>
              <a:rPr lang="uk-UA" sz="2400" dirty="0" smtClean="0">
                <a:latin typeface="Arial" charset="0"/>
              </a:rPr>
              <a:t> (</a:t>
            </a:r>
            <a:r>
              <a:rPr lang="uk-UA" sz="2400" dirty="0">
                <a:latin typeface="Arial" charset="0"/>
              </a:rPr>
              <a:t>0 – </a:t>
            </a:r>
            <a:r>
              <a:rPr lang="uk-UA" sz="2400" dirty="0" smtClean="0">
                <a:latin typeface="Arial" charset="0"/>
              </a:rPr>
              <a:t>ціла частина)      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0,52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1,04 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1; </a:t>
            </a:r>
            <a:r>
              <a:rPr lang="uk-UA" sz="2400" dirty="0">
                <a:latin typeface="Arial" charset="0"/>
              </a:rPr>
              <a:t> </a:t>
            </a:r>
            <a:r>
              <a:rPr lang="uk-UA" sz="2400" dirty="0" smtClean="0">
                <a:latin typeface="Arial" charset="0"/>
              </a:rPr>
              <a:t>   (1 – ціла частина)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0,08 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0,08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0,16 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0,16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0,32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 0; 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0,32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0,64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 0,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latin typeface="Arial" charset="0"/>
              </a:rPr>
              <a:t>0,64</a:t>
            </a:r>
            <a:r>
              <a:rPr lang="en-US" sz="2400" dirty="0">
                <a:latin typeface="Arial" charset="0"/>
              </a:rPr>
              <a:t> x </a:t>
            </a:r>
            <a:r>
              <a:rPr lang="uk-UA" sz="2400" dirty="0">
                <a:latin typeface="Arial" charset="0"/>
              </a:rPr>
              <a:t>2 = 1,28</a:t>
            </a:r>
            <a:r>
              <a:rPr lang="en-US" sz="2400" dirty="0">
                <a:latin typeface="Arial" charset="0"/>
              </a:rPr>
              <a:t>      </a:t>
            </a:r>
            <a:r>
              <a:rPr lang="uk-UA" sz="2400" dirty="0">
                <a:latin typeface="Arial" charset="0"/>
              </a:rPr>
              <a:t> 1. </a:t>
            </a:r>
            <a:endParaRPr lang="en-US" sz="2400" dirty="0">
              <a:latin typeface="Arial" charset="0"/>
            </a:endParaRPr>
          </a:p>
          <a:p>
            <a:pPr algn="ctr" eaLnBrk="1" hangingPunct="1"/>
            <a:r>
              <a:rPr lang="uk-UA" sz="2400" dirty="0">
                <a:latin typeface="Arial" charset="0"/>
              </a:rPr>
              <a:t>Точне двійкове зображення десяткового дробу </a:t>
            </a:r>
            <a:r>
              <a:rPr lang="uk-UA" sz="2400" dirty="0">
                <a:solidFill>
                  <a:srgbClr val="0000CC"/>
                </a:solidFill>
                <a:latin typeface="Arial" charset="0"/>
              </a:rPr>
              <a:t>0,26</a:t>
            </a:r>
            <a:r>
              <a:rPr lang="uk-UA" sz="2400" dirty="0">
                <a:latin typeface="Arial" charset="0"/>
              </a:rPr>
              <a:t> є нескінченним періодичним, а його наближення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uk-UA" sz="2400" dirty="0">
                <a:solidFill>
                  <a:srgbClr val="0000CC"/>
                </a:solidFill>
                <a:latin typeface="Arial" charset="0"/>
              </a:rPr>
              <a:t> 0,010 000 1</a:t>
            </a:r>
            <a:r>
              <a:rPr lang="uk-UA" sz="2400" baseline="-25000" dirty="0">
                <a:solidFill>
                  <a:srgbClr val="0000CC"/>
                </a:solidFill>
                <a:latin typeface="Arial" charset="0"/>
              </a:rPr>
              <a:t>2</a:t>
            </a:r>
            <a:r>
              <a:rPr lang="uk-UA" sz="2400" dirty="0">
                <a:latin typeface="Arial" charset="0"/>
              </a:rPr>
              <a:t> .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208213" y="954108"/>
            <a:ext cx="17593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 2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 bwMode="auto">
          <a:xfrm rot="10800000" flipV="1">
            <a:off x="3738546" y="4929198"/>
            <a:ext cx="1143008" cy="100013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 стрелкой 16"/>
          <p:cNvCxnSpPr/>
          <p:nvPr/>
        </p:nvCxnSpPr>
        <p:spPr bwMode="auto">
          <a:xfrm rot="5400000">
            <a:off x="3452794" y="4572008"/>
            <a:ext cx="1285884" cy="1285884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 стрелкой 19"/>
          <p:cNvCxnSpPr/>
          <p:nvPr/>
        </p:nvCxnSpPr>
        <p:spPr bwMode="auto">
          <a:xfrm rot="5400000">
            <a:off x="2952728" y="4000504"/>
            <a:ext cx="2000264" cy="1714512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 стрелкой 20"/>
          <p:cNvCxnSpPr/>
          <p:nvPr/>
        </p:nvCxnSpPr>
        <p:spPr bwMode="auto">
          <a:xfrm rot="5400000">
            <a:off x="3202761" y="4321975"/>
            <a:ext cx="1643074" cy="142876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 стрелкой 23"/>
          <p:cNvCxnSpPr/>
          <p:nvPr/>
        </p:nvCxnSpPr>
        <p:spPr bwMode="auto">
          <a:xfrm rot="5400000">
            <a:off x="2631257" y="3750471"/>
            <a:ext cx="2357454" cy="1857388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Прямая со стрелкой 25"/>
          <p:cNvCxnSpPr/>
          <p:nvPr/>
        </p:nvCxnSpPr>
        <p:spPr bwMode="auto">
          <a:xfrm rot="5400000">
            <a:off x="2309786" y="3357562"/>
            <a:ext cx="2857520" cy="214314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Прямая со стрелкой 27"/>
          <p:cNvCxnSpPr/>
          <p:nvPr/>
        </p:nvCxnSpPr>
        <p:spPr bwMode="auto">
          <a:xfrm rot="5400000">
            <a:off x="2024034" y="3143248"/>
            <a:ext cx="3143272" cy="228601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Прямая со стрелкой 30"/>
          <p:cNvCxnSpPr/>
          <p:nvPr/>
        </p:nvCxnSpPr>
        <p:spPr bwMode="auto">
          <a:xfrm>
            <a:off x="4167174" y="271462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 стрелкой 32"/>
          <p:cNvCxnSpPr/>
          <p:nvPr/>
        </p:nvCxnSpPr>
        <p:spPr bwMode="auto">
          <a:xfrm>
            <a:off x="4238612" y="307181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 стрелкой 33"/>
          <p:cNvCxnSpPr/>
          <p:nvPr/>
        </p:nvCxnSpPr>
        <p:spPr bwMode="auto">
          <a:xfrm>
            <a:off x="4238612" y="342900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/>
          <p:nvPr/>
        </p:nvCxnSpPr>
        <p:spPr bwMode="auto">
          <a:xfrm>
            <a:off x="4238612" y="3786190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 стрелкой 35"/>
          <p:cNvCxnSpPr/>
          <p:nvPr/>
        </p:nvCxnSpPr>
        <p:spPr bwMode="auto">
          <a:xfrm>
            <a:off x="4238612" y="421481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Прямая со стрелкой 36"/>
          <p:cNvCxnSpPr/>
          <p:nvPr/>
        </p:nvCxnSpPr>
        <p:spPr bwMode="auto">
          <a:xfrm>
            <a:off x="4238612" y="457200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 стрелкой 37"/>
          <p:cNvCxnSpPr/>
          <p:nvPr/>
        </p:nvCxnSpPr>
        <p:spPr bwMode="auto">
          <a:xfrm>
            <a:off x="4238612" y="4929198"/>
            <a:ext cx="428628" cy="1588"/>
          </a:xfrm>
          <a:prstGeom prst="straightConnector1">
            <a:avLst/>
          </a:prstGeom>
          <a:noFill/>
          <a:ln>
            <a:solidFill>
              <a:srgbClr val="0000CC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Прямоугольник 3"/>
          <p:cNvSpPr/>
          <p:nvPr/>
        </p:nvSpPr>
        <p:spPr>
          <a:xfrm>
            <a:off x="0" y="-28690"/>
            <a:ext cx="12192000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дробових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51384" y="2014733"/>
            <a:ext cx="1144927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uk-UA" sz="2400" dirty="0">
                <a:latin typeface="Calibri" panose="020F0502020204030204" pitchFamily="34" charset="0"/>
              </a:rPr>
              <a:t>Переведення десяткового дробу 0,8 у </a:t>
            </a:r>
            <a:r>
              <a:rPr lang="uk-UA" sz="2400" dirty="0" err="1">
                <a:solidFill>
                  <a:srgbClr val="000099"/>
                </a:solidFill>
                <a:latin typeface="Calibri" panose="020F0502020204030204" pitchFamily="34" charset="0"/>
              </a:rPr>
              <a:t>шістнадцяткову</a:t>
            </a:r>
            <a:r>
              <a:rPr lang="uk-UA" sz="24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uk-UA" sz="2400" dirty="0">
                <a:latin typeface="Calibri" panose="020F0502020204030204" pitchFamily="34" charset="0"/>
              </a:rPr>
              <a:t>систему числення здійснюється так: </a:t>
            </a: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 </a:t>
            </a:r>
            <a:r>
              <a:rPr lang="uk-UA" sz="2400" dirty="0">
                <a:latin typeface="Calibri" panose="020F0502020204030204" pitchFamily="34" charset="0"/>
              </a:rPr>
              <a:t>0,8</a:t>
            </a:r>
            <a:r>
              <a:rPr lang="en-US" sz="2400" dirty="0">
                <a:latin typeface="Calibri" panose="020F0502020204030204" pitchFamily="34" charset="0"/>
              </a:rPr>
              <a:t> x</a:t>
            </a:r>
            <a:r>
              <a:rPr lang="uk-UA" sz="2400" dirty="0">
                <a:latin typeface="Calibri" panose="020F0502020204030204" pitchFamily="34" charset="0"/>
              </a:rPr>
              <a:t>16 = </a:t>
            </a:r>
            <a:r>
              <a:rPr lang="uk-UA" sz="2400" dirty="0">
                <a:solidFill>
                  <a:srgbClr val="0000CC"/>
                </a:solidFill>
                <a:latin typeface="Calibri" panose="020F0502020204030204" pitchFamily="34" charset="0"/>
              </a:rPr>
              <a:t>12</a:t>
            </a:r>
            <a:r>
              <a:rPr lang="uk-UA" sz="2400" dirty="0">
                <a:latin typeface="Calibri" panose="020F0502020204030204" pitchFamily="34" charset="0"/>
              </a:rPr>
              <a:t>,</a:t>
            </a:r>
            <a:r>
              <a:rPr lang="uk-UA" sz="2400" dirty="0">
                <a:solidFill>
                  <a:srgbClr val="C00000"/>
                </a:solidFill>
                <a:latin typeface="Calibri" panose="020F0502020204030204" pitchFamily="34" charset="0"/>
              </a:rPr>
              <a:t>8</a:t>
            </a:r>
            <a:r>
              <a:rPr lang="uk-UA" sz="2400" dirty="0">
                <a:latin typeface="Calibri" panose="020F0502020204030204" pitchFamily="34" charset="0"/>
              </a:rPr>
              <a:t> з цілою частиною  </a:t>
            </a:r>
            <a:r>
              <a:rPr lang="uk-UA" sz="2400" dirty="0">
                <a:solidFill>
                  <a:srgbClr val="0000CC"/>
                </a:solidFill>
                <a:latin typeface="Calibri" panose="020F0502020204030204" pitchFamily="34" charset="0"/>
              </a:rPr>
              <a:t>12</a:t>
            </a:r>
            <a:r>
              <a:rPr lang="uk-UA" sz="2400" dirty="0">
                <a:latin typeface="Calibri" panose="020F0502020204030204" pitchFamily="34" charset="0"/>
              </a:rPr>
              <a:t> і дробовою частиною 0,8. </a:t>
            </a:r>
            <a:endParaRPr lang="en-US" sz="2400" dirty="0">
              <a:latin typeface="Calibri" panose="020F0502020204030204" pitchFamily="34" charset="0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 </a:t>
            </a:r>
            <a:r>
              <a:rPr lang="uk-UA" sz="2400" dirty="0">
                <a:latin typeface="Calibri" panose="020F0502020204030204" pitchFamily="34" charset="0"/>
              </a:rPr>
              <a:t>Десяткове число </a:t>
            </a:r>
            <a:r>
              <a:rPr lang="uk-UA" sz="2400" dirty="0">
                <a:solidFill>
                  <a:srgbClr val="0000CC"/>
                </a:solidFill>
                <a:latin typeface="Calibri" panose="020F0502020204030204" pitchFamily="34" charset="0"/>
              </a:rPr>
              <a:t>12</a:t>
            </a:r>
            <a:r>
              <a:rPr lang="uk-UA" sz="2400" dirty="0">
                <a:latin typeface="Calibri" panose="020F0502020204030204" pitchFamily="34" charset="0"/>
              </a:rPr>
              <a:t> замінюємо на </a:t>
            </a:r>
            <a:r>
              <a:rPr lang="uk-UA" sz="2400" dirty="0" err="1">
                <a:latin typeface="Calibri" panose="020F0502020204030204" pitchFamily="34" charset="0"/>
              </a:rPr>
              <a:t>шістнадцяткове</a:t>
            </a:r>
            <a:r>
              <a:rPr lang="uk-UA" sz="2400" dirty="0">
                <a:latin typeface="Calibri" panose="020F0502020204030204" pitchFamily="34" charset="0"/>
              </a:rPr>
              <a:t> значення </a:t>
            </a:r>
            <a:r>
              <a:rPr lang="uk-UA" sz="2400" i="1" dirty="0">
                <a:solidFill>
                  <a:srgbClr val="0000CC"/>
                </a:solidFill>
                <a:latin typeface="Calibri" panose="020F0502020204030204" pitchFamily="34" charset="0"/>
              </a:rPr>
              <a:t>C</a:t>
            </a:r>
            <a:r>
              <a:rPr lang="uk-UA" sz="2400" baseline="-25000" dirty="0">
                <a:latin typeface="Calibri" panose="020F0502020204030204" pitchFamily="34" charset="0"/>
              </a:rPr>
              <a:t>16</a:t>
            </a:r>
            <a:r>
              <a:rPr lang="uk-UA" sz="2400" dirty="0">
                <a:latin typeface="Calibri" panose="020F0502020204030204" pitchFamily="34" charset="0"/>
              </a:rPr>
              <a:t>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 </a:t>
            </a:r>
            <a:r>
              <a:rPr lang="uk-UA" sz="2400" dirty="0">
                <a:latin typeface="Calibri" panose="020F0502020204030204" pitchFamily="34" charset="0"/>
              </a:rPr>
              <a:t>Усі подальші </a:t>
            </a:r>
            <a:r>
              <a:rPr lang="uk-UA" sz="2400" dirty="0" err="1">
                <a:latin typeface="Calibri" panose="020F0502020204030204" pitchFamily="34" charset="0"/>
              </a:rPr>
              <a:t>шістнадцяткові</a:t>
            </a:r>
            <a:r>
              <a:rPr lang="uk-UA" sz="2400" dirty="0">
                <a:latin typeface="Calibri" panose="020F0502020204030204" pitchFamily="34" charset="0"/>
              </a:rPr>
              <a:t> цифри будуть також дорівнювати </a:t>
            </a:r>
            <a:r>
              <a:rPr lang="uk-UA" sz="2400" i="1" dirty="0">
                <a:latin typeface="Calibri" panose="020F0502020204030204" pitchFamily="34" charset="0"/>
              </a:rPr>
              <a:t>C.</a:t>
            </a:r>
            <a:r>
              <a:rPr lang="uk-UA" sz="2400" dirty="0">
                <a:latin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</a:endParaRPr>
          </a:p>
          <a:p>
            <a:pPr eaLnBrk="1" hangingPunct="1"/>
            <a:r>
              <a:rPr lang="uk-UA" sz="2400" dirty="0">
                <a:latin typeface="Calibri" panose="020F0502020204030204" pitchFamily="34" charset="0"/>
              </a:rPr>
              <a:t>Отже, маємо періодичний дріб </a:t>
            </a:r>
            <a:r>
              <a:rPr lang="uk-UA" sz="2400" dirty="0">
                <a:solidFill>
                  <a:srgbClr val="0000CC"/>
                </a:solidFill>
                <a:latin typeface="Calibri" panose="020F0502020204030204" pitchFamily="34" charset="0"/>
              </a:rPr>
              <a:t>0,(С)</a:t>
            </a:r>
            <a:r>
              <a:rPr lang="uk-UA" sz="2400" baseline="-25000" dirty="0">
                <a:solidFill>
                  <a:srgbClr val="0000CC"/>
                </a:solidFill>
                <a:latin typeface="Calibri" panose="020F0502020204030204" pitchFamily="34" charset="0"/>
              </a:rPr>
              <a:t>16</a:t>
            </a:r>
            <a:r>
              <a:rPr lang="uk-UA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08213" y="1022596"/>
            <a:ext cx="1502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uk-UA" sz="2400" b="1" dirty="0">
                <a:solidFill>
                  <a:srgbClr val="339933"/>
                </a:solidFill>
                <a:latin typeface="Arial" charset="0"/>
              </a:rPr>
              <a:t>Приклад</a:t>
            </a:r>
            <a:endParaRPr lang="ru-RU" sz="2400" b="1" dirty="0">
              <a:solidFill>
                <a:srgbClr val="339933"/>
              </a:solidFill>
              <a:latin typeface="Arial" charset="0"/>
            </a:endParaRPr>
          </a:p>
        </p:txBody>
      </p:sp>
      <p:sp>
        <p:nvSpPr>
          <p:cNvPr id="5" name="Прямоугольник 3"/>
          <p:cNvSpPr/>
          <p:nvPr/>
        </p:nvSpPr>
        <p:spPr>
          <a:xfrm>
            <a:off x="0" y="-28690"/>
            <a:ext cx="12192000" cy="4862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387350" indent="-387350" algn="ctr" eaLnBrk="1" hangingPunct="1">
              <a:lnSpc>
                <a:spcPct val="80000"/>
              </a:lnSpc>
              <a:spcBef>
                <a:spcPct val="20000"/>
              </a:spcBef>
              <a:buSzPct val="75000"/>
            </a:pP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Переведення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дробових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чисел з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однієї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системи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числення</a:t>
            </a:r>
            <a:r>
              <a:rPr lang="ru-RU" sz="3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 до </a:t>
            </a:r>
            <a:r>
              <a:rPr lang="ru-RU" sz="3200" b="1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іншої</a:t>
            </a:r>
            <a:endParaRPr lang="ru-RU" sz="3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695400" y="1340769"/>
            <a:ext cx="111612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uk-UA" dirty="0">
                <a:latin typeface="+mn-lt"/>
              </a:rPr>
              <a:t> Опрацювати </a:t>
            </a:r>
            <a:r>
              <a:rPr lang="uk-UA" dirty="0" smtClean="0">
                <a:latin typeface="+mn-lt"/>
              </a:rPr>
              <a:t>матеріал презентації 1 (</a:t>
            </a:r>
            <a:r>
              <a:rPr lang="uk-UA" dirty="0" smtClean="0">
                <a:latin typeface="+mn-lt"/>
              </a:rPr>
              <a:t>розділ </a:t>
            </a:r>
            <a:r>
              <a:rPr lang="uk-UA" dirty="0">
                <a:latin typeface="+mn-lt"/>
              </a:rPr>
              <a:t>1 підручника </a:t>
            </a:r>
            <a:r>
              <a:rPr lang="uk-UA" dirty="0" err="1">
                <a:latin typeface="+mn-lt"/>
              </a:rPr>
              <a:t>Ковалюк</a:t>
            </a:r>
            <a:r>
              <a:rPr lang="uk-UA" dirty="0">
                <a:latin typeface="+mn-lt"/>
              </a:rPr>
              <a:t> Т.В. «Алгоритмізація та програмування</a:t>
            </a:r>
            <a:r>
              <a:rPr lang="uk-UA" dirty="0" smtClean="0">
                <a:latin typeface="+mn-lt"/>
              </a:rPr>
              <a:t>») </a:t>
            </a:r>
            <a:endParaRPr lang="uk-UA" dirty="0">
              <a:latin typeface="+mn-lt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uk-UA" dirty="0">
                <a:latin typeface="+mn-lt"/>
              </a:rPr>
              <a:t>Намалювати структурну схему домашнього </a:t>
            </a:r>
            <a:r>
              <a:rPr lang="uk-UA" dirty="0" err="1">
                <a:latin typeface="+mn-lt"/>
              </a:rPr>
              <a:t>комп</a:t>
            </a:r>
            <a:r>
              <a:rPr lang="en-US" dirty="0">
                <a:latin typeface="+mn-lt"/>
              </a:rPr>
              <a:t>’</a:t>
            </a:r>
            <a:r>
              <a:rPr lang="uk-UA" dirty="0" err="1" smtClean="0">
                <a:latin typeface="+mn-lt"/>
              </a:rPr>
              <a:t>ютеру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зі специфікацією </a:t>
            </a:r>
            <a:r>
              <a:rPr lang="uk-UA" dirty="0" smtClean="0">
                <a:latin typeface="+mn-lt"/>
              </a:rPr>
              <a:t>комплектуючих</a:t>
            </a:r>
            <a:endParaRPr lang="en-US" dirty="0" smtClean="0">
              <a:latin typeface="+mn-lt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Натренуватись в переведенні чисел з одної системи числення в інші в ручному режимі (калькулятор використати тільки для перевірки правильності результату) </a:t>
            </a:r>
            <a:endParaRPr lang="uk-UA" dirty="0">
              <a:latin typeface="+mn-lt"/>
            </a:endParaRPr>
          </a:p>
          <a:p>
            <a:pPr eaLnBrk="1" hangingPunct="1"/>
            <a:endParaRPr lang="uk-UA" dirty="0">
              <a:latin typeface="+mn-lt"/>
            </a:endParaRPr>
          </a:p>
        </p:txBody>
      </p:sp>
      <p:sp>
        <p:nvSpPr>
          <p:cNvPr id="3" name="Прямоугольник 1"/>
          <p:cNvSpPr/>
          <p:nvPr/>
        </p:nvSpPr>
        <p:spPr>
          <a:xfrm>
            <a:off x="2711624" y="143204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</a:p>
        </p:txBody>
      </p:sp>
    </p:spTree>
    <p:extLst>
      <p:ext uri="{BB962C8B-B14F-4D97-AF65-F5344CB8AC3E}">
        <p14:creationId xmlns:p14="http://schemas.microsoft.com/office/powerpoint/2010/main" val="13753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1" y="1"/>
            <a:ext cx="9286581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Загальні компетентності  випускника з ІПЗ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695400" y="836713"/>
            <a:ext cx="9972600" cy="51706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до абстрактного мислення, аналізу та синтезу.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застосовувати знання у практичних ситуаціях.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Знання та розуміння предметної області та розуміння професійної діяльності.</a:t>
            </a:r>
            <a:endParaRPr lang="ru-RU" sz="2200" dirty="0">
              <a:solidFill>
                <a:srgbClr val="0099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/>
              <a:t>Здатність спілкуватися державною мовою як усно, так і письмово.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спілкуватися іноземною мовою. </a:t>
            </a:r>
            <a:endParaRPr lang="ru-RU" sz="22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FF0000"/>
                </a:solidFill>
              </a:rPr>
              <a:t>Здатність вчитися і оволодівати сучасними знаннями</a:t>
            </a:r>
            <a:r>
              <a:rPr lang="uk-UA" sz="2200" dirty="0"/>
              <a:t>.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до пошуку, оброблення та аналізу інформації з різних джерел.</a:t>
            </a:r>
            <a:endParaRPr lang="ru-RU" sz="2200" dirty="0">
              <a:solidFill>
                <a:srgbClr val="0099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/>
              <a:t>Здатність генерувати нові ідеї (креативність).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працювати в команді.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Здатність бути критичним і самокритичним.</a:t>
            </a:r>
            <a:endParaRPr lang="ru-RU" sz="22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розробляти та управляти проектами. </a:t>
            </a:r>
            <a:endParaRPr lang="ru-RU" sz="2200" dirty="0">
              <a:solidFill>
                <a:srgbClr val="0099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/>
              <a:t>Здатність приймати обґрунтовані рішення.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00CC"/>
                </a:solidFill>
              </a:rPr>
              <a:t>Здатність оцінювати та забезпечувати якість виконуваних робіт.</a:t>
            </a:r>
            <a:endParaRPr lang="ru-RU" sz="2200" dirty="0">
              <a:solidFill>
                <a:srgbClr val="0000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C00000"/>
                </a:solidFill>
              </a:rPr>
              <a:t>Визначеність і наполегливість щодо поставлених завдань і взятих обов’язків</a:t>
            </a:r>
            <a:r>
              <a:rPr lang="uk-UA" sz="2200" dirty="0"/>
              <a:t>.</a:t>
            </a:r>
            <a:endParaRPr lang="ru-RU" sz="2200" dirty="0"/>
          </a:p>
          <a:p>
            <a:pPr marL="457200" indent="-457200">
              <a:buFont typeface="+mj-lt"/>
              <a:buAutoNum type="arabicPeriod"/>
            </a:pPr>
            <a:r>
              <a:rPr lang="uk-UA" sz="2200" dirty="0">
                <a:solidFill>
                  <a:srgbClr val="009900"/>
                </a:solidFill>
              </a:rPr>
              <a:t>Здатність діяти на основі етичних міркувань</a:t>
            </a:r>
            <a:endParaRPr lang="ru-RU" sz="22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43934"/>
            <a:ext cx="12192000" cy="70788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indent="450215" algn="ctr">
              <a:spcBef>
                <a:spcPts val="1200"/>
              </a:spcBef>
              <a:spcAft>
                <a:spcPts val="300"/>
              </a:spcAft>
            </a:pPr>
            <a:r>
              <a:rPr lang="uk-UA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Контрольні </a:t>
            </a:r>
            <a:r>
              <a:rPr lang="uk-UA" sz="40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запитання</a:t>
            </a:r>
            <a:endParaRPr lang="uk-UA" sz="4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908720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>
                <a:latin typeface="+mn-lt"/>
                <a:ea typeface="Times New Roman" panose="02020603050405020304" pitchFamily="18" charset="0"/>
              </a:rPr>
              <a:t>Дайте означення поняття «архітектура комп’ютера».</a:t>
            </a:r>
          </a:p>
          <a:p>
            <a:pPr marL="442913" indent="-442913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Сформулюйте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основні принципи фон </a:t>
            </a:r>
            <a:r>
              <a:rPr lang="uk-UA" sz="2400" dirty="0" err="1">
                <a:latin typeface="+mn-lt"/>
                <a:ea typeface="Times New Roman" panose="02020603050405020304" pitchFamily="18" charset="0"/>
              </a:rPr>
              <a:t>Неймана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Які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функціональні блоки входять до складу комп’ютера?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У чому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полягає призначення процесора та його регістрів?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Чим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відрізняється кеш-пам’ять від інших типів оперативної пам’яті?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Що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таке машинна команда?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Що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таке позиційна система числення і як знайти значення числа за його записом у </a:t>
            </a: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певній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позиційній системі?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Чому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інформація в комп’ютері записується у двійковій системі числення?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 Для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чого використовується </a:t>
            </a:r>
            <a:r>
              <a:rPr lang="uk-UA" sz="2400" dirty="0" err="1">
                <a:latin typeface="+mn-lt"/>
                <a:ea typeface="Times New Roman" panose="02020603050405020304" pitchFamily="18" charset="0"/>
              </a:rPr>
              <a:t>шістнадцяткова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 система числення?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en-US" sz="2400" dirty="0" smtClean="0">
                <a:latin typeface="+mn-lt"/>
                <a:ea typeface="Times New Roman" panose="02020603050405020304" pitchFamily="18" charset="0"/>
              </a:rPr>
              <a:t> </a:t>
            </a: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Як </a:t>
            </a:r>
            <a:r>
              <a:rPr lang="uk-UA" sz="2400" dirty="0">
                <a:latin typeface="+mn-lt"/>
                <a:ea typeface="Times New Roman" panose="02020603050405020304" pitchFamily="18" charset="0"/>
              </a:rPr>
              <a:t>перевести десяткове число до будь-якої іншої системи числення</a:t>
            </a:r>
            <a:r>
              <a:rPr lang="uk-UA" sz="2400" dirty="0" smtClean="0">
                <a:latin typeface="+mn-lt"/>
                <a:ea typeface="Times New Roman" panose="02020603050405020304" pitchFamily="18" charset="0"/>
              </a:rPr>
              <a:t>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dirty="0" smtClean="0">
                <a:ea typeface="Times New Roman" panose="02020603050405020304" pitchFamily="18" charset="0"/>
              </a:rPr>
              <a:t> Що </a:t>
            </a:r>
            <a:r>
              <a:rPr lang="uk-UA" sz="2400" dirty="0">
                <a:ea typeface="Times New Roman" panose="02020603050405020304" pitchFamily="18" charset="0"/>
              </a:rPr>
              <a:t>таке програма?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r>
              <a:rPr lang="uk-UA" sz="2400" smtClean="0">
                <a:ea typeface="Times New Roman" panose="02020603050405020304" pitchFamily="18" charset="0"/>
              </a:rPr>
              <a:t> Чим </a:t>
            </a:r>
            <a:r>
              <a:rPr lang="uk-UA" sz="2400" dirty="0">
                <a:ea typeface="Times New Roman" panose="02020603050405020304" pitchFamily="18" charset="0"/>
              </a:rPr>
              <a:t>мова програмування високого рівня відрізняється від машинної мови?</a:t>
            </a:r>
          </a:p>
          <a:p>
            <a:pPr marL="342900" indent="-342900" algn="just">
              <a:buFont typeface="+mj-lt"/>
              <a:buAutoNum type="arabicPeriod"/>
              <a:tabLst>
                <a:tab pos="215900" algn="l"/>
              </a:tabLst>
            </a:pPr>
            <a:endParaRPr lang="uk-UA" sz="2400" dirty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2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7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312025" y="1340768"/>
            <a:ext cx="3893120" cy="12955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/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22" y="458178"/>
            <a:ext cx="3456384" cy="478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2" y="764704"/>
            <a:ext cx="3456384" cy="478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6127617" y="3573016"/>
            <a:ext cx="4229928" cy="12955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Лектор, автор </a:t>
            </a: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2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2063552" y="932375"/>
            <a:ext cx="8340588" cy="5353290"/>
            <a:chOff x="755576" y="1156100"/>
            <a:chExt cx="8040216" cy="5353290"/>
          </a:xfrm>
        </p:grpSpPr>
        <p:graphicFrame>
          <p:nvGraphicFramePr>
            <p:cNvPr id="6" name="Схема 5"/>
            <p:cNvGraphicFramePr/>
            <p:nvPr>
              <p:custDataLst>
                <p:custData r:id="rId1"/>
              </p:custDataLst>
              <p:extLst>
                <p:ext uri="{D42A27DB-BD31-4B8C-83A1-F6EECF244321}">
                  <p14:modId xmlns:p14="http://schemas.microsoft.com/office/powerpoint/2010/main" val="1845728049"/>
                </p:ext>
              </p:extLst>
            </p:nvPr>
          </p:nvGraphicFramePr>
          <p:xfrm>
            <a:off x="755576" y="1156100"/>
            <a:ext cx="8040216" cy="53532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Шестикутник 6"/>
            <p:cNvSpPr/>
            <p:nvPr/>
          </p:nvSpPr>
          <p:spPr>
            <a:xfrm>
              <a:off x="3563888" y="3212976"/>
              <a:ext cx="2650478" cy="1080120"/>
            </a:xfrm>
            <a:prstGeom prst="hexagon">
              <a:avLst/>
            </a:prstGeom>
            <a:solidFill>
              <a:srgbClr val="66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2000" b="1" dirty="0">
                  <a:solidFill>
                    <a:schemeClr val="bg1"/>
                  </a:solidFill>
                </a:rPr>
                <a:t>Основи програмування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" name="Пряма зі стрілкою 3"/>
          <p:cNvCxnSpPr/>
          <p:nvPr/>
        </p:nvCxnSpPr>
        <p:spPr>
          <a:xfrm flipV="1">
            <a:off x="6384032" y="2204864"/>
            <a:ext cx="0" cy="760732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>
            <a:off x="6384032" y="4149080"/>
            <a:ext cx="0" cy="72008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/>
          <p:cNvCxnSpPr/>
          <p:nvPr/>
        </p:nvCxnSpPr>
        <p:spPr>
          <a:xfrm flipV="1">
            <a:off x="7738616" y="3078400"/>
            <a:ext cx="353423" cy="42725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/>
          <p:cNvCxnSpPr/>
          <p:nvPr/>
        </p:nvCxnSpPr>
        <p:spPr>
          <a:xfrm>
            <a:off x="7738616" y="3609020"/>
            <a:ext cx="353423" cy="436696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7" idx="3"/>
          </p:cNvCxnSpPr>
          <p:nvPr/>
        </p:nvCxnSpPr>
        <p:spPr>
          <a:xfrm flipH="1" flipV="1">
            <a:off x="4499485" y="2989251"/>
            <a:ext cx="477295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зі стрілкою 17"/>
          <p:cNvCxnSpPr>
            <a:stCxn id="7" idx="3"/>
          </p:cNvCxnSpPr>
          <p:nvPr/>
        </p:nvCxnSpPr>
        <p:spPr>
          <a:xfrm flipH="1">
            <a:off x="4685675" y="3529311"/>
            <a:ext cx="291105" cy="54006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9777" y="21609"/>
            <a:ext cx="3721275" cy="64633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Структура курсу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5360" y="980729"/>
            <a:ext cx="11593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b="1" dirty="0" err="1"/>
              <a:t>Ковалюк</a:t>
            </a:r>
            <a:r>
              <a:rPr lang="uk-UA" sz="2400" b="1" dirty="0"/>
              <a:t> Т.В. </a:t>
            </a:r>
            <a:r>
              <a:rPr lang="uk-UA" sz="2400" dirty="0"/>
              <a:t>Алгоритмізація та програмування. – </a:t>
            </a:r>
            <a:r>
              <a:rPr lang="en-US" sz="2400" dirty="0" err="1"/>
              <a:t>Ль</a:t>
            </a:r>
            <a:r>
              <a:rPr lang="ru-RU" sz="2400" dirty="0"/>
              <a:t>в</a:t>
            </a:r>
            <a:r>
              <a:rPr lang="uk-UA" sz="2400" dirty="0"/>
              <a:t>і</a:t>
            </a:r>
            <a:r>
              <a:rPr lang="ru-RU" sz="2400" dirty="0"/>
              <a:t>в</a:t>
            </a:r>
            <a:r>
              <a:rPr lang="uk-UA" sz="2400" dirty="0"/>
              <a:t>.: «Магнолія 2006», 201</a:t>
            </a:r>
            <a:r>
              <a:rPr lang="en-US" sz="2400" dirty="0"/>
              <a:t>5</a:t>
            </a:r>
            <a:r>
              <a:rPr lang="uk-UA" sz="2400" dirty="0"/>
              <a:t>. – 400 с.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err="1">
                <a:solidFill>
                  <a:srgbClr val="FF0000"/>
                </a:solidFill>
              </a:rPr>
              <a:t>Дейтел</a:t>
            </a:r>
            <a:r>
              <a:rPr lang="uk-UA" sz="2400" b="1" dirty="0">
                <a:solidFill>
                  <a:srgbClr val="FF0000"/>
                </a:solidFill>
              </a:rPr>
              <a:t> Х. М., </a:t>
            </a:r>
            <a:r>
              <a:rPr lang="uk-UA" sz="2400" b="1" dirty="0" err="1">
                <a:solidFill>
                  <a:srgbClr val="FF0000"/>
                </a:solidFill>
              </a:rPr>
              <a:t>Дейтел</a:t>
            </a:r>
            <a:r>
              <a:rPr lang="uk-UA" sz="2400" b="1" dirty="0">
                <a:solidFill>
                  <a:srgbClr val="FF0000"/>
                </a:solidFill>
              </a:rPr>
              <a:t> П. Дж. </a:t>
            </a:r>
            <a:r>
              <a:rPr lang="uk-UA" sz="2400" dirty="0" err="1">
                <a:solidFill>
                  <a:srgbClr val="FF0000"/>
                </a:solidFill>
              </a:rPr>
              <a:t>Как</a:t>
            </a:r>
            <a:r>
              <a:rPr lang="uk-UA" sz="2400" dirty="0">
                <a:solidFill>
                  <a:srgbClr val="FF0000"/>
                </a:solidFill>
              </a:rPr>
              <a:t> </a:t>
            </a:r>
            <a:r>
              <a:rPr lang="uk-UA" sz="2400" dirty="0" err="1">
                <a:solidFill>
                  <a:srgbClr val="FF0000"/>
                </a:solidFill>
              </a:rPr>
              <a:t>программировать</a:t>
            </a:r>
            <a:r>
              <a:rPr lang="uk-UA" sz="2400" dirty="0">
                <a:solidFill>
                  <a:srgbClr val="FF0000"/>
                </a:solidFill>
              </a:rPr>
              <a:t> на С++.  — М.: ЗАО «</a:t>
            </a:r>
            <a:r>
              <a:rPr lang="uk-UA" sz="2400" dirty="0" err="1">
                <a:solidFill>
                  <a:srgbClr val="FF0000"/>
                </a:solidFill>
              </a:rPr>
              <a:t>Издательство</a:t>
            </a:r>
            <a:r>
              <a:rPr lang="uk-UA" sz="2400" dirty="0">
                <a:solidFill>
                  <a:srgbClr val="FF0000"/>
                </a:solidFill>
              </a:rPr>
              <a:t> БИНОМ», 20</a:t>
            </a:r>
            <a:r>
              <a:rPr lang="en-US" sz="2400" dirty="0">
                <a:solidFill>
                  <a:srgbClr val="FF0000"/>
                </a:solidFill>
              </a:rPr>
              <a:t>21, 1032 c.</a:t>
            </a:r>
            <a:endParaRPr lang="ru-RU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400" b="1" dirty="0" err="1"/>
              <a:t>Кёниг</a:t>
            </a:r>
            <a:r>
              <a:rPr lang="uk-UA" sz="2400" b="1" dirty="0"/>
              <a:t>, Э., </a:t>
            </a:r>
            <a:r>
              <a:rPr lang="uk-UA" sz="2400" b="1" dirty="0" err="1"/>
              <a:t>My</a:t>
            </a:r>
            <a:r>
              <a:rPr lang="uk-UA" sz="2400" b="1" dirty="0"/>
              <a:t> Б. </a:t>
            </a:r>
            <a:r>
              <a:rPr lang="uk-UA" sz="2400" dirty="0" err="1"/>
              <a:t>Эффективное</a:t>
            </a:r>
            <a:r>
              <a:rPr lang="uk-UA" sz="2400" dirty="0"/>
              <a:t> </a:t>
            </a:r>
            <a:r>
              <a:rPr lang="uk-UA" sz="2400" dirty="0" err="1"/>
              <a:t>программирование</a:t>
            </a:r>
            <a:r>
              <a:rPr lang="uk-UA" sz="2400" dirty="0"/>
              <a:t> на C++.  — М. : </a:t>
            </a:r>
            <a:r>
              <a:rPr lang="uk-UA" sz="2400" dirty="0" err="1"/>
              <a:t>Издательский</a:t>
            </a:r>
            <a:r>
              <a:rPr lang="uk-UA" sz="2400" dirty="0"/>
              <a:t> </a:t>
            </a:r>
            <a:r>
              <a:rPr lang="uk-UA" sz="2400" dirty="0" err="1"/>
              <a:t>дом</a:t>
            </a:r>
            <a:r>
              <a:rPr lang="uk-UA" sz="2400" dirty="0"/>
              <a:t>  «</a:t>
            </a:r>
            <a:r>
              <a:rPr lang="uk-UA" sz="2400" dirty="0" err="1"/>
              <a:t>Вильямс</a:t>
            </a:r>
            <a:r>
              <a:rPr lang="uk-UA" sz="2400" dirty="0"/>
              <a:t>», 2007. — 384 с.  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err="1"/>
              <a:t>Седжвик</a:t>
            </a:r>
            <a:r>
              <a:rPr lang="uk-UA" sz="2400" b="1" dirty="0"/>
              <a:t> Р. </a:t>
            </a:r>
            <a:r>
              <a:rPr lang="uk-UA" sz="2400" dirty="0"/>
              <a:t>Фундаментальне </a:t>
            </a:r>
            <a:r>
              <a:rPr lang="uk-UA" sz="2400" dirty="0" err="1"/>
              <a:t>алгоритмы</a:t>
            </a:r>
            <a:r>
              <a:rPr lang="uk-UA" sz="2400" dirty="0"/>
              <a:t> на С++. — К.: </a:t>
            </a:r>
            <a:r>
              <a:rPr lang="uk-UA" sz="2400" dirty="0" err="1"/>
              <a:t>Издательство</a:t>
            </a:r>
            <a:r>
              <a:rPr lang="uk-UA" sz="2400" dirty="0"/>
              <a:t> «</a:t>
            </a:r>
            <a:r>
              <a:rPr lang="uk-UA" sz="2400" dirty="0" err="1"/>
              <a:t>ДиаСофт</a:t>
            </a:r>
            <a:r>
              <a:rPr lang="uk-UA" sz="2400" dirty="0"/>
              <a:t>», </a:t>
            </a:r>
            <a:r>
              <a:rPr lang="en-US" sz="2400" dirty="0"/>
              <a:t>2018</a:t>
            </a:r>
            <a:r>
              <a:rPr lang="uk-UA" sz="2400" dirty="0"/>
              <a:t>. – </a:t>
            </a:r>
            <a:r>
              <a:rPr lang="en-US" sz="2400" dirty="0"/>
              <a:t>1056</a:t>
            </a:r>
            <a:r>
              <a:rPr lang="uk-UA" sz="2400" dirty="0"/>
              <a:t> с.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err="1"/>
              <a:t>Шилдт</a:t>
            </a:r>
            <a:r>
              <a:rPr lang="uk-UA" sz="2400" b="1" dirty="0"/>
              <a:t> Г. </a:t>
            </a:r>
            <a:r>
              <a:rPr lang="uk-UA" sz="2400" dirty="0"/>
              <a:t>Самоучитель C++. — </a:t>
            </a:r>
            <a:r>
              <a:rPr lang="uk-UA" sz="2400" dirty="0" err="1"/>
              <a:t>СПб</a:t>
            </a:r>
            <a:r>
              <a:rPr lang="uk-UA" sz="2400" dirty="0"/>
              <a:t>.: </a:t>
            </a:r>
            <a:r>
              <a:rPr lang="uk-UA" sz="2400" dirty="0" err="1"/>
              <a:t>БХВ-Петербург</a:t>
            </a:r>
            <a:r>
              <a:rPr lang="uk-UA" sz="2400" dirty="0"/>
              <a:t>, 2003. – 687 с. 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uk-UA" sz="2400" b="1" dirty="0" err="1"/>
              <a:t>Вирт</a:t>
            </a:r>
            <a:r>
              <a:rPr lang="uk-UA" sz="2400" b="1" dirty="0"/>
              <a:t> Н. </a:t>
            </a:r>
            <a:r>
              <a:rPr lang="uk-UA" sz="2400" dirty="0" err="1"/>
              <a:t>Алгоритмы</a:t>
            </a:r>
            <a:r>
              <a:rPr lang="uk-UA" sz="2400" dirty="0"/>
              <a:t> + </a:t>
            </a:r>
            <a:r>
              <a:rPr lang="uk-UA" sz="2400" dirty="0" err="1"/>
              <a:t>структуры</a:t>
            </a:r>
            <a:r>
              <a:rPr lang="uk-UA" sz="2400" dirty="0"/>
              <a:t> </a:t>
            </a:r>
            <a:r>
              <a:rPr lang="uk-UA" sz="2400" dirty="0" err="1"/>
              <a:t>данных</a:t>
            </a:r>
            <a:r>
              <a:rPr lang="uk-UA" sz="2400" dirty="0"/>
              <a:t> = </a:t>
            </a:r>
            <a:r>
              <a:rPr lang="uk-UA" sz="2400" dirty="0" err="1"/>
              <a:t>программы</a:t>
            </a:r>
            <a:r>
              <a:rPr lang="uk-UA" sz="2400" dirty="0"/>
              <a:t>.— М.: Мир, </a:t>
            </a:r>
            <a:r>
              <a:rPr lang="en-US" sz="2400" dirty="0"/>
              <a:t>2018</a:t>
            </a:r>
            <a:r>
              <a:rPr lang="uk-UA" sz="2400" dirty="0"/>
              <a:t>. — 406 с.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92524" y="244335"/>
            <a:ext cx="5067772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uk-UA" sz="3200" b="1" dirty="0">
                <a:solidFill>
                  <a:schemeClr val="bg1"/>
                </a:solidFill>
                <a:latin typeface="+mj-lt"/>
              </a:rPr>
              <a:t>Основна література</a:t>
            </a:r>
            <a:endParaRPr lang="ru-RU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0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скрепка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3dbe937c-e42a-440d-a72e-62cf255cd384" Revision="1" Stencil="System.MyShapes" StencilVersion="1.0"/>
</Control>
</file>

<file path=customXml/itemProps1.xml><?xml version="1.0" encoding="utf-8"?>
<ds:datastoreItem xmlns:ds="http://schemas.openxmlformats.org/officeDocument/2006/customXml" ds:itemID="{7B33FDCB-B3BD-44ED-8262-81B667A795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4470</TotalTime>
  <Words>2874</Words>
  <Application>Microsoft Office PowerPoint</Application>
  <PresentationFormat>Широкоэкранный</PresentationFormat>
  <Paragraphs>505</Paragraphs>
  <Slides>60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60</vt:i4>
      </vt:variant>
    </vt:vector>
  </HeadingPairs>
  <TitlesOfParts>
    <vt:vector size="73" baseType="lpstr">
      <vt:lpstr>Arial Unicode MS</vt:lpstr>
      <vt:lpstr>Malgun Gothic</vt:lpstr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шаблон скрепка</vt:lpstr>
      <vt:lpstr>Точечный рисунок</vt:lpstr>
      <vt:lpstr>CorelDRAW.Graphic.12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Календар на будь-який рік у  16-тковій с.ч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Vision</dc:title>
  <dc:creator>Yennifer</dc:creator>
  <cp:lastModifiedBy>Tetyana Kovalyuk</cp:lastModifiedBy>
  <cp:revision>231</cp:revision>
  <dcterms:created xsi:type="dcterms:W3CDTF">2011-03-28T19:38:53Z</dcterms:created>
  <dcterms:modified xsi:type="dcterms:W3CDTF">2021-09-02T17:29:50Z</dcterms:modified>
</cp:coreProperties>
</file>