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88" r:id="rId2"/>
    <p:sldId id="289" r:id="rId3"/>
    <p:sldId id="339" r:id="rId4"/>
    <p:sldId id="340" r:id="rId5"/>
    <p:sldId id="34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342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43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46" r:id="rId41"/>
    <p:sldId id="345" r:id="rId42"/>
    <p:sldId id="347" r:id="rId43"/>
    <p:sldId id="300" r:id="rId44"/>
    <p:sldId id="348" r:id="rId45"/>
    <p:sldId id="301" r:id="rId46"/>
    <p:sldId id="302" r:id="rId47"/>
    <p:sldId id="304" r:id="rId48"/>
    <p:sldId id="349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2" r:id="rId59"/>
    <p:sldId id="315" r:id="rId60"/>
    <p:sldId id="316" r:id="rId61"/>
    <p:sldId id="317" r:id="rId62"/>
    <p:sldId id="318" r:id="rId63"/>
    <p:sldId id="320" r:id="rId64"/>
    <p:sldId id="287" r:id="rId65"/>
    <p:sldId id="350" r:id="rId6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8E2EA-8E51-4C50-8A34-B51E42BA8931}" type="doc">
      <dgm:prSet loTypeId="urn:microsoft.com/office/officeart/2005/8/layout/gear1" loCatId="relationship" qsTypeId="urn:microsoft.com/office/officeart/2005/8/quickstyle/simple5" qsCatId="simple" csTypeId="urn:microsoft.com/office/officeart/2005/8/colors/accent1_1" csCatId="accent1" phldr="1"/>
      <dgm:spPr/>
    </dgm:pt>
    <dgm:pt modelId="{C1BC32BE-B7EC-4DF5-A1CA-D0CF251FF2AF}">
      <dgm:prSet phldrT="[Текст]" custT="1"/>
      <dgm:spPr/>
      <dgm:t>
        <a:bodyPr/>
        <a:lstStyle/>
        <a:p>
          <a:r>
            <a:rPr lang="uk-UA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Декларативна частина (оголошення використаних у програмі ідентифікаторів) </a:t>
          </a:r>
          <a:endParaRPr lang="uk-UA" sz="2000" b="1" dirty="0">
            <a:solidFill>
              <a:schemeClr val="tx1"/>
            </a:solidFill>
          </a:endParaRPr>
        </a:p>
      </dgm:t>
    </dgm:pt>
    <dgm:pt modelId="{4144457B-4E9C-4D21-9C1B-872BCFDF8D90}" type="parTrans" cxnId="{5B4D56C7-8B87-4FED-BF8A-197F4D03FE5A}">
      <dgm:prSet/>
      <dgm:spPr/>
      <dgm:t>
        <a:bodyPr/>
        <a:lstStyle/>
        <a:p>
          <a:endParaRPr lang="uk-UA"/>
        </a:p>
      </dgm:t>
    </dgm:pt>
    <dgm:pt modelId="{B6B81238-8C7A-4398-9988-7221D5E8FC0F}" type="sibTrans" cxnId="{5B4D56C7-8B87-4FED-BF8A-197F4D03FE5A}">
      <dgm:prSet/>
      <dgm:spPr/>
      <dgm:t>
        <a:bodyPr/>
        <a:lstStyle/>
        <a:p>
          <a:endParaRPr lang="uk-UA"/>
        </a:p>
      </dgm:t>
    </dgm:pt>
    <dgm:pt modelId="{43805278-C5D9-4783-A3E0-DB27F279474D}">
      <dgm:prSet phldrT="[Текст]" custT="1"/>
      <dgm:spPr/>
      <dgm:t>
        <a:bodyPr/>
        <a:lstStyle/>
        <a:p>
          <a:r>
            <a:rPr lang="uk-UA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Функції (іменовані частини програми, де опи­сано виконувані дії) </a:t>
          </a:r>
          <a:endParaRPr lang="uk-UA" sz="1800" b="1" dirty="0">
            <a:solidFill>
              <a:schemeClr val="tx1"/>
            </a:solidFill>
          </a:endParaRPr>
        </a:p>
      </dgm:t>
    </dgm:pt>
    <dgm:pt modelId="{652E016A-387E-4C10-9EBF-C851D0AA0D60}" type="parTrans" cxnId="{4B613357-84F6-4E47-96B8-068F0E46C4A2}">
      <dgm:prSet/>
      <dgm:spPr/>
      <dgm:t>
        <a:bodyPr/>
        <a:lstStyle/>
        <a:p>
          <a:endParaRPr lang="uk-UA"/>
        </a:p>
      </dgm:t>
    </dgm:pt>
    <dgm:pt modelId="{908B25A3-F501-4226-A83E-BB061C755B4C}" type="sibTrans" cxnId="{4B613357-84F6-4E47-96B8-068F0E46C4A2}">
      <dgm:prSet/>
      <dgm:spPr/>
      <dgm:t>
        <a:bodyPr/>
        <a:lstStyle/>
        <a:p>
          <a:endParaRPr lang="uk-UA"/>
        </a:p>
      </dgm:t>
    </dgm:pt>
    <dgm:pt modelId="{846C6F31-B8DB-46E3-BC98-DB0A6AF5AD77}">
      <dgm:prSet phldrT="[Текст]" custT="1"/>
      <dgm:spPr/>
      <dgm:t>
        <a:bodyPr/>
        <a:lstStyle/>
        <a:p>
          <a:r>
            <a:rPr lang="uk-UA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Ди­рективи препроцесора </a:t>
          </a:r>
          <a:endParaRPr lang="uk-UA" sz="2000" b="1" dirty="0">
            <a:solidFill>
              <a:schemeClr val="tx1"/>
            </a:solidFill>
          </a:endParaRPr>
        </a:p>
      </dgm:t>
    </dgm:pt>
    <dgm:pt modelId="{C4804345-C90C-4D18-A487-EE0FF85BE14E}" type="parTrans" cxnId="{C39CFC9A-BD87-43BF-B4C8-7A8268C16D19}">
      <dgm:prSet/>
      <dgm:spPr/>
      <dgm:t>
        <a:bodyPr/>
        <a:lstStyle/>
        <a:p>
          <a:endParaRPr lang="uk-UA"/>
        </a:p>
      </dgm:t>
    </dgm:pt>
    <dgm:pt modelId="{AB66DAC0-CF2C-4CF7-8995-61CF9E898963}" type="sibTrans" cxnId="{C39CFC9A-BD87-43BF-B4C8-7A8268C16D19}">
      <dgm:prSet/>
      <dgm:spPr/>
      <dgm:t>
        <a:bodyPr/>
        <a:lstStyle/>
        <a:p>
          <a:endParaRPr lang="uk-UA"/>
        </a:p>
      </dgm:t>
    </dgm:pt>
    <dgm:pt modelId="{0148B4BB-EFF7-497B-ABE4-745EB302B5F2}" type="pres">
      <dgm:prSet presAssocID="{1648E2EA-8E51-4C50-8A34-B51E42BA893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4E654F5-B3D1-422B-90D9-7BBDF6BD439A}" type="pres">
      <dgm:prSet presAssocID="{C1BC32BE-B7EC-4DF5-A1CA-D0CF251FF2AF}" presName="gear1" presStyleLbl="node1" presStyleIdx="0" presStyleCnt="3" custScaleX="117433" custScaleY="106037" custLinFactNeighborX="2344" custLinFactNeighborY="-6999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63273F2-B147-4AB1-9A26-FC957AA5EF08}" type="pres">
      <dgm:prSet presAssocID="{C1BC32BE-B7EC-4DF5-A1CA-D0CF251FF2AF}" presName="gear1srcNode" presStyleLbl="node1" presStyleIdx="0" presStyleCnt="3"/>
      <dgm:spPr/>
      <dgm:t>
        <a:bodyPr/>
        <a:lstStyle/>
        <a:p>
          <a:endParaRPr lang="uk-UA"/>
        </a:p>
      </dgm:t>
    </dgm:pt>
    <dgm:pt modelId="{07934761-E887-4377-ABE9-1D69579132B5}" type="pres">
      <dgm:prSet presAssocID="{C1BC32BE-B7EC-4DF5-A1CA-D0CF251FF2AF}" presName="gear1dstNode" presStyleLbl="node1" presStyleIdx="0" presStyleCnt="3"/>
      <dgm:spPr/>
      <dgm:t>
        <a:bodyPr/>
        <a:lstStyle/>
        <a:p>
          <a:endParaRPr lang="uk-UA"/>
        </a:p>
      </dgm:t>
    </dgm:pt>
    <dgm:pt modelId="{150FC9FB-82BB-4DC4-B50B-22618D2B4287}" type="pres">
      <dgm:prSet presAssocID="{43805278-C5D9-4783-A3E0-DB27F279474D}" presName="gear2" presStyleLbl="node1" presStyleIdx="1" presStyleCnt="3" custAng="0" custScaleX="156209" custScaleY="128693" custLinFactNeighborX="7846" custLinFactNeighborY="-47016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A536729-99BE-4068-9022-BED4BE69E48F}" type="pres">
      <dgm:prSet presAssocID="{43805278-C5D9-4783-A3E0-DB27F279474D}" presName="gear2srcNode" presStyleLbl="node1" presStyleIdx="1" presStyleCnt="3"/>
      <dgm:spPr/>
      <dgm:t>
        <a:bodyPr/>
        <a:lstStyle/>
        <a:p>
          <a:endParaRPr lang="uk-UA"/>
        </a:p>
      </dgm:t>
    </dgm:pt>
    <dgm:pt modelId="{C121C098-FC23-454C-B422-1F0810A1AC79}" type="pres">
      <dgm:prSet presAssocID="{43805278-C5D9-4783-A3E0-DB27F279474D}" presName="gear2dstNode" presStyleLbl="node1" presStyleIdx="1" presStyleCnt="3"/>
      <dgm:spPr/>
      <dgm:t>
        <a:bodyPr/>
        <a:lstStyle/>
        <a:p>
          <a:endParaRPr lang="uk-UA"/>
        </a:p>
      </dgm:t>
    </dgm:pt>
    <dgm:pt modelId="{9CD25AEE-3325-42E8-BC91-1E55A33EA0B5}" type="pres">
      <dgm:prSet presAssocID="{846C6F31-B8DB-46E3-BC98-DB0A6AF5AD77}" presName="gear3" presStyleLbl="node1" presStyleIdx="2" presStyleCnt="3" custScaleX="119023" custScaleY="119724" custLinFactNeighborX="46912" custLinFactNeighborY="-2905"/>
      <dgm:spPr/>
      <dgm:t>
        <a:bodyPr/>
        <a:lstStyle/>
        <a:p>
          <a:endParaRPr lang="uk-UA"/>
        </a:p>
      </dgm:t>
    </dgm:pt>
    <dgm:pt modelId="{947A0524-0AE7-4DEC-AE79-6059FEA6DD96}" type="pres">
      <dgm:prSet presAssocID="{846C6F31-B8DB-46E3-BC98-DB0A6AF5AD7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4C77785-1B12-4410-ABB4-764954B91872}" type="pres">
      <dgm:prSet presAssocID="{846C6F31-B8DB-46E3-BC98-DB0A6AF5AD77}" presName="gear3srcNode" presStyleLbl="node1" presStyleIdx="2" presStyleCnt="3"/>
      <dgm:spPr/>
      <dgm:t>
        <a:bodyPr/>
        <a:lstStyle/>
        <a:p>
          <a:endParaRPr lang="uk-UA"/>
        </a:p>
      </dgm:t>
    </dgm:pt>
    <dgm:pt modelId="{EC3EAFF3-C380-4160-9DF7-432D148BD5C9}" type="pres">
      <dgm:prSet presAssocID="{846C6F31-B8DB-46E3-BC98-DB0A6AF5AD77}" presName="gear3dstNode" presStyleLbl="node1" presStyleIdx="2" presStyleCnt="3"/>
      <dgm:spPr/>
      <dgm:t>
        <a:bodyPr/>
        <a:lstStyle/>
        <a:p>
          <a:endParaRPr lang="uk-UA"/>
        </a:p>
      </dgm:t>
    </dgm:pt>
    <dgm:pt modelId="{135D7D5D-966A-4544-BB92-92A3EF5BE88A}" type="pres">
      <dgm:prSet presAssocID="{B6B81238-8C7A-4398-9988-7221D5E8FC0F}" presName="connector1" presStyleLbl="sibTrans2D1" presStyleIdx="0" presStyleCnt="3" custAng="12580913" custFlipVert="1" custFlipHor="1" custScaleX="12036" custScaleY="1270" custLinFactNeighborX="48681" custLinFactNeighborY="-68860"/>
      <dgm:spPr/>
      <dgm:t>
        <a:bodyPr/>
        <a:lstStyle/>
        <a:p>
          <a:endParaRPr lang="uk-UA"/>
        </a:p>
      </dgm:t>
    </dgm:pt>
    <dgm:pt modelId="{7A6A6BBB-E419-4177-A56A-624D5CBDC9B1}" type="pres">
      <dgm:prSet presAssocID="{908B25A3-F501-4226-A83E-BB061C755B4C}" presName="connector2" presStyleLbl="sibTrans2D1" presStyleIdx="1" presStyleCnt="3" custFlipVert="0" custFlipHor="0" custScaleX="1686" custScaleY="24005" custLinFactX="5530" custLinFactNeighborX="100000" custLinFactNeighborY="-86085"/>
      <dgm:spPr/>
      <dgm:t>
        <a:bodyPr/>
        <a:lstStyle/>
        <a:p>
          <a:endParaRPr lang="uk-UA"/>
        </a:p>
      </dgm:t>
    </dgm:pt>
    <dgm:pt modelId="{E6364E29-EAF8-46EC-964E-301C2CC5F94A}" type="pres">
      <dgm:prSet presAssocID="{AB66DAC0-CF2C-4CF7-8995-61CF9E898963}" presName="connector3" presStyleLbl="sibTrans2D1" presStyleIdx="2" presStyleCnt="3" custFlipVert="1" custFlipHor="0" custScaleX="3404" custScaleY="2798" custLinFactNeighborX="45824" custLinFactNeighborY="-3046"/>
      <dgm:spPr/>
      <dgm:t>
        <a:bodyPr/>
        <a:lstStyle/>
        <a:p>
          <a:endParaRPr lang="uk-UA"/>
        </a:p>
      </dgm:t>
    </dgm:pt>
  </dgm:ptLst>
  <dgm:cxnLst>
    <dgm:cxn modelId="{45869840-089E-45C6-8145-1EB452D34672}" type="presOf" srcId="{43805278-C5D9-4783-A3E0-DB27F279474D}" destId="{EA536729-99BE-4068-9022-BED4BE69E48F}" srcOrd="1" destOrd="0" presId="urn:microsoft.com/office/officeart/2005/8/layout/gear1"/>
    <dgm:cxn modelId="{168EC708-A975-4EAF-9B0D-EA26C5D3B6B5}" type="presOf" srcId="{846C6F31-B8DB-46E3-BC98-DB0A6AF5AD77}" destId="{947A0524-0AE7-4DEC-AE79-6059FEA6DD96}" srcOrd="1" destOrd="0" presId="urn:microsoft.com/office/officeart/2005/8/layout/gear1"/>
    <dgm:cxn modelId="{C39CFC9A-BD87-43BF-B4C8-7A8268C16D19}" srcId="{1648E2EA-8E51-4C50-8A34-B51E42BA8931}" destId="{846C6F31-B8DB-46E3-BC98-DB0A6AF5AD77}" srcOrd="2" destOrd="0" parTransId="{C4804345-C90C-4D18-A487-EE0FF85BE14E}" sibTransId="{AB66DAC0-CF2C-4CF7-8995-61CF9E898963}"/>
    <dgm:cxn modelId="{9FE33C12-A384-4C3D-84B2-A8F2D7E6F930}" type="presOf" srcId="{846C6F31-B8DB-46E3-BC98-DB0A6AF5AD77}" destId="{14C77785-1B12-4410-ABB4-764954B91872}" srcOrd="2" destOrd="0" presId="urn:microsoft.com/office/officeart/2005/8/layout/gear1"/>
    <dgm:cxn modelId="{6E85262F-A27F-4109-AD61-B431F6BDAA3F}" type="presOf" srcId="{846C6F31-B8DB-46E3-BC98-DB0A6AF5AD77}" destId="{9CD25AEE-3325-42E8-BC91-1E55A33EA0B5}" srcOrd="0" destOrd="0" presId="urn:microsoft.com/office/officeart/2005/8/layout/gear1"/>
    <dgm:cxn modelId="{C372E497-384D-4BAE-8F85-74043518010A}" type="presOf" srcId="{908B25A3-F501-4226-A83E-BB061C755B4C}" destId="{7A6A6BBB-E419-4177-A56A-624D5CBDC9B1}" srcOrd="0" destOrd="0" presId="urn:microsoft.com/office/officeart/2005/8/layout/gear1"/>
    <dgm:cxn modelId="{DE24BBD5-3B4C-42E2-B9DA-B665AC053804}" type="presOf" srcId="{43805278-C5D9-4783-A3E0-DB27F279474D}" destId="{150FC9FB-82BB-4DC4-B50B-22618D2B4287}" srcOrd="0" destOrd="0" presId="urn:microsoft.com/office/officeart/2005/8/layout/gear1"/>
    <dgm:cxn modelId="{462EF76E-4B8F-4C41-A551-BD873B29E557}" type="presOf" srcId="{C1BC32BE-B7EC-4DF5-A1CA-D0CF251FF2AF}" destId="{07934761-E887-4377-ABE9-1D69579132B5}" srcOrd="2" destOrd="0" presId="urn:microsoft.com/office/officeart/2005/8/layout/gear1"/>
    <dgm:cxn modelId="{EE71E2C9-903B-4887-A2BF-BB0E6D7ADE2A}" type="presOf" srcId="{B6B81238-8C7A-4398-9988-7221D5E8FC0F}" destId="{135D7D5D-966A-4544-BB92-92A3EF5BE88A}" srcOrd="0" destOrd="0" presId="urn:microsoft.com/office/officeart/2005/8/layout/gear1"/>
    <dgm:cxn modelId="{C07149AD-D588-4530-9E33-249926888B41}" type="presOf" srcId="{1648E2EA-8E51-4C50-8A34-B51E42BA8931}" destId="{0148B4BB-EFF7-497B-ABE4-745EB302B5F2}" srcOrd="0" destOrd="0" presId="urn:microsoft.com/office/officeart/2005/8/layout/gear1"/>
    <dgm:cxn modelId="{9664175C-1321-4BD7-AD5B-4E890A476C44}" type="presOf" srcId="{43805278-C5D9-4783-A3E0-DB27F279474D}" destId="{C121C098-FC23-454C-B422-1F0810A1AC79}" srcOrd="2" destOrd="0" presId="urn:microsoft.com/office/officeart/2005/8/layout/gear1"/>
    <dgm:cxn modelId="{DBF59A79-CBF9-4673-AFF7-942ED436EAE5}" type="presOf" srcId="{AB66DAC0-CF2C-4CF7-8995-61CF9E898963}" destId="{E6364E29-EAF8-46EC-964E-301C2CC5F94A}" srcOrd="0" destOrd="0" presId="urn:microsoft.com/office/officeart/2005/8/layout/gear1"/>
    <dgm:cxn modelId="{4B613357-84F6-4E47-96B8-068F0E46C4A2}" srcId="{1648E2EA-8E51-4C50-8A34-B51E42BA8931}" destId="{43805278-C5D9-4783-A3E0-DB27F279474D}" srcOrd="1" destOrd="0" parTransId="{652E016A-387E-4C10-9EBF-C851D0AA0D60}" sibTransId="{908B25A3-F501-4226-A83E-BB061C755B4C}"/>
    <dgm:cxn modelId="{F0C4F875-26A6-4A5B-82F1-430992288B25}" type="presOf" srcId="{C1BC32BE-B7EC-4DF5-A1CA-D0CF251FF2AF}" destId="{963273F2-B147-4AB1-9A26-FC957AA5EF08}" srcOrd="1" destOrd="0" presId="urn:microsoft.com/office/officeart/2005/8/layout/gear1"/>
    <dgm:cxn modelId="{5B4D56C7-8B87-4FED-BF8A-197F4D03FE5A}" srcId="{1648E2EA-8E51-4C50-8A34-B51E42BA8931}" destId="{C1BC32BE-B7EC-4DF5-A1CA-D0CF251FF2AF}" srcOrd="0" destOrd="0" parTransId="{4144457B-4E9C-4D21-9C1B-872BCFDF8D90}" sibTransId="{B6B81238-8C7A-4398-9988-7221D5E8FC0F}"/>
    <dgm:cxn modelId="{0B046B16-B758-46EC-B7AD-8BDC45D814F3}" type="presOf" srcId="{C1BC32BE-B7EC-4DF5-A1CA-D0CF251FF2AF}" destId="{54E654F5-B3D1-422B-90D9-7BBDF6BD439A}" srcOrd="0" destOrd="0" presId="urn:microsoft.com/office/officeart/2005/8/layout/gear1"/>
    <dgm:cxn modelId="{E78DAEFD-D56B-4505-BA41-17F54D48174B}" type="presOf" srcId="{846C6F31-B8DB-46E3-BC98-DB0A6AF5AD77}" destId="{EC3EAFF3-C380-4160-9DF7-432D148BD5C9}" srcOrd="3" destOrd="0" presId="urn:microsoft.com/office/officeart/2005/8/layout/gear1"/>
    <dgm:cxn modelId="{FCBB2F4E-7081-409C-A587-6744B6737B94}" type="presParOf" srcId="{0148B4BB-EFF7-497B-ABE4-745EB302B5F2}" destId="{54E654F5-B3D1-422B-90D9-7BBDF6BD439A}" srcOrd="0" destOrd="0" presId="urn:microsoft.com/office/officeart/2005/8/layout/gear1"/>
    <dgm:cxn modelId="{D5D3B37B-8F12-42C5-8739-5A193AED627F}" type="presParOf" srcId="{0148B4BB-EFF7-497B-ABE4-745EB302B5F2}" destId="{963273F2-B147-4AB1-9A26-FC957AA5EF08}" srcOrd="1" destOrd="0" presId="urn:microsoft.com/office/officeart/2005/8/layout/gear1"/>
    <dgm:cxn modelId="{8407D50C-76CC-4EEF-BEC2-5F1AFB7371D0}" type="presParOf" srcId="{0148B4BB-EFF7-497B-ABE4-745EB302B5F2}" destId="{07934761-E887-4377-ABE9-1D69579132B5}" srcOrd="2" destOrd="0" presId="urn:microsoft.com/office/officeart/2005/8/layout/gear1"/>
    <dgm:cxn modelId="{85C71170-AA37-4659-95C5-1625CAE7DCAA}" type="presParOf" srcId="{0148B4BB-EFF7-497B-ABE4-745EB302B5F2}" destId="{150FC9FB-82BB-4DC4-B50B-22618D2B4287}" srcOrd="3" destOrd="0" presId="urn:microsoft.com/office/officeart/2005/8/layout/gear1"/>
    <dgm:cxn modelId="{32D18980-3A41-4B9E-96FA-1733F9A48272}" type="presParOf" srcId="{0148B4BB-EFF7-497B-ABE4-745EB302B5F2}" destId="{EA536729-99BE-4068-9022-BED4BE69E48F}" srcOrd="4" destOrd="0" presId="urn:microsoft.com/office/officeart/2005/8/layout/gear1"/>
    <dgm:cxn modelId="{7DD698E1-E193-4D3A-ABA0-3399C5757D2F}" type="presParOf" srcId="{0148B4BB-EFF7-497B-ABE4-745EB302B5F2}" destId="{C121C098-FC23-454C-B422-1F0810A1AC79}" srcOrd="5" destOrd="0" presId="urn:microsoft.com/office/officeart/2005/8/layout/gear1"/>
    <dgm:cxn modelId="{2A2EF7E9-86F2-4658-8BFB-D0645CCE4BD0}" type="presParOf" srcId="{0148B4BB-EFF7-497B-ABE4-745EB302B5F2}" destId="{9CD25AEE-3325-42E8-BC91-1E55A33EA0B5}" srcOrd="6" destOrd="0" presId="urn:microsoft.com/office/officeart/2005/8/layout/gear1"/>
    <dgm:cxn modelId="{917F5040-7F24-45FC-936D-2FF1BA353679}" type="presParOf" srcId="{0148B4BB-EFF7-497B-ABE4-745EB302B5F2}" destId="{947A0524-0AE7-4DEC-AE79-6059FEA6DD96}" srcOrd="7" destOrd="0" presId="urn:microsoft.com/office/officeart/2005/8/layout/gear1"/>
    <dgm:cxn modelId="{611E8329-1441-4E3F-9EF9-897FBF635BA9}" type="presParOf" srcId="{0148B4BB-EFF7-497B-ABE4-745EB302B5F2}" destId="{14C77785-1B12-4410-ABB4-764954B91872}" srcOrd="8" destOrd="0" presId="urn:microsoft.com/office/officeart/2005/8/layout/gear1"/>
    <dgm:cxn modelId="{DCA25799-DFFC-445F-806E-1F02E99D5FCB}" type="presParOf" srcId="{0148B4BB-EFF7-497B-ABE4-745EB302B5F2}" destId="{EC3EAFF3-C380-4160-9DF7-432D148BD5C9}" srcOrd="9" destOrd="0" presId="urn:microsoft.com/office/officeart/2005/8/layout/gear1"/>
    <dgm:cxn modelId="{8F322E3C-91DC-4BCE-8FAE-F968AE34C227}" type="presParOf" srcId="{0148B4BB-EFF7-497B-ABE4-745EB302B5F2}" destId="{135D7D5D-966A-4544-BB92-92A3EF5BE88A}" srcOrd="10" destOrd="0" presId="urn:microsoft.com/office/officeart/2005/8/layout/gear1"/>
    <dgm:cxn modelId="{4B1A3BFF-6611-4DBD-B177-2B6FD1C018DD}" type="presParOf" srcId="{0148B4BB-EFF7-497B-ABE4-745EB302B5F2}" destId="{7A6A6BBB-E419-4177-A56A-624D5CBDC9B1}" srcOrd="11" destOrd="0" presId="urn:microsoft.com/office/officeart/2005/8/layout/gear1"/>
    <dgm:cxn modelId="{B079C73A-743A-413B-A1B5-3ED3634313B2}" type="presParOf" srcId="{0148B4BB-EFF7-497B-ABE4-745EB302B5F2}" destId="{E6364E29-EAF8-46EC-964E-301C2CC5F94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54F5-B3D1-422B-90D9-7BBDF6BD439A}">
      <dsp:nvSpPr>
        <dsp:cNvPr id="0" name=""/>
        <dsp:cNvSpPr/>
      </dsp:nvSpPr>
      <dsp:spPr>
        <a:xfrm>
          <a:off x="3551266" y="2161685"/>
          <a:ext cx="3403093" cy="3072848"/>
        </a:xfrm>
        <a:prstGeom prst="gear9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Декларативна частина (оголошення використаних у програмі ідентифікаторів) </a:t>
          </a:r>
          <a:endParaRPr lang="uk-UA" sz="2000" b="1" kern="1200" dirty="0">
            <a:solidFill>
              <a:schemeClr val="tx1"/>
            </a:solidFill>
          </a:endParaRPr>
        </a:p>
      </dsp:txBody>
      <dsp:txXfrm>
        <a:off x="4210757" y="2881485"/>
        <a:ext cx="2084111" cy="1579507"/>
      </dsp:txXfrm>
    </dsp:sp>
    <dsp:sp modelId="{150FC9FB-82BB-4DC4-B50B-22618D2B4287}">
      <dsp:nvSpPr>
        <dsp:cNvPr id="0" name=""/>
        <dsp:cNvSpPr/>
      </dsp:nvSpPr>
      <dsp:spPr>
        <a:xfrm>
          <a:off x="1622921" y="473769"/>
          <a:ext cx="3292206" cy="2712288"/>
        </a:xfrm>
        <a:prstGeom prst="gear6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Функції (іменовані частини програми, де опи­сано виконувані дії) </a:t>
          </a:r>
          <a:endParaRPr lang="uk-UA" sz="1800" b="1" kern="1200" dirty="0">
            <a:solidFill>
              <a:schemeClr val="tx1"/>
            </a:solidFill>
          </a:endParaRPr>
        </a:p>
      </dsp:txBody>
      <dsp:txXfrm>
        <a:off x="2390045" y="1160723"/>
        <a:ext cx="1757958" cy="1338380"/>
      </dsp:txXfrm>
    </dsp:sp>
    <dsp:sp modelId="{9CD25AEE-3325-42E8-BC91-1E55A33EA0B5}">
      <dsp:nvSpPr>
        <dsp:cNvPr id="0" name=""/>
        <dsp:cNvSpPr/>
      </dsp:nvSpPr>
      <dsp:spPr>
        <a:xfrm rot="20700000">
          <a:off x="4223013" y="106721"/>
          <a:ext cx="2452507" cy="2477579"/>
        </a:xfrm>
        <a:prstGeom prst="gear6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Ди­рективи препроцесора </a:t>
          </a:r>
          <a:endParaRPr lang="uk-UA" sz="2000" b="1" kern="1200" dirty="0">
            <a:solidFill>
              <a:schemeClr val="tx1"/>
            </a:solidFill>
          </a:endParaRPr>
        </a:p>
      </dsp:txBody>
      <dsp:txXfrm rot="-20700000">
        <a:off x="4759433" y="651614"/>
        <a:ext cx="1379668" cy="1387793"/>
      </dsp:txXfrm>
    </dsp:sp>
    <dsp:sp modelId="{135D7D5D-966A-4544-BB92-92A3EF5BE88A}">
      <dsp:nvSpPr>
        <dsp:cNvPr id="0" name=""/>
        <dsp:cNvSpPr/>
      </dsp:nvSpPr>
      <dsp:spPr>
        <a:xfrm rot="12580913" flipH="1" flipV="1">
          <a:off x="6962245" y="1284719"/>
          <a:ext cx="446453" cy="47108"/>
        </a:xfrm>
        <a:prstGeom prst="circularArrow">
          <a:avLst>
            <a:gd name="adj1" fmla="val 4688"/>
            <a:gd name="adj2" fmla="val 299029"/>
            <a:gd name="adj3" fmla="val 2536990"/>
            <a:gd name="adj4" fmla="val 15817124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6A6BBB-E419-4177-A56A-624D5CBDC9B1}">
      <dsp:nvSpPr>
        <dsp:cNvPr id="0" name=""/>
        <dsp:cNvSpPr/>
      </dsp:nvSpPr>
      <dsp:spPr>
        <a:xfrm>
          <a:off x="5845527" y="106"/>
          <a:ext cx="45438" cy="646946"/>
        </a:xfrm>
        <a:prstGeom prst="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364E29-EAF8-46EC-964E-301C2CC5F94A}">
      <dsp:nvSpPr>
        <dsp:cNvPr id="0" name=""/>
        <dsp:cNvSpPr/>
      </dsp:nvSpPr>
      <dsp:spPr>
        <a:xfrm flipV="1">
          <a:off x="5487684" y="1179838"/>
          <a:ext cx="98913" cy="81304"/>
        </a:xfrm>
        <a:prstGeom prst="left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81DF5-4988-45F9-94E5-2CB361364209}" type="datetimeFigureOut">
              <a:rPr lang="uk-UA" smtClean="0"/>
              <a:t>02.09.2021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FBCF6-CA2E-423D-BD2A-EC590214D0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19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D17B1-20BC-4450-A3B2-212BE5E26EC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1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D17B1-20BC-4450-A3B2-212BE5E26EC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84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9/2/2021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007769" y="6582977"/>
            <a:ext cx="6144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1200" dirty="0">
                <a:solidFill>
                  <a:prstClr val="black"/>
                </a:solidFill>
                <a:latin typeface="Times New Roman" pitchFamily="18" charset="0"/>
              </a:rPr>
              <a:t>Т.В. </a:t>
            </a:r>
            <a:r>
              <a:rPr lang="uk-UA" sz="1200" dirty="0" err="1">
                <a:solidFill>
                  <a:prstClr val="black"/>
                </a:solidFill>
                <a:latin typeface="Times New Roman" pitchFamily="18" charset="0"/>
              </a:rPr>
              <a:t>Ковалюк</a:t>
            </a:r>
            <a:r>
              <a:rPr lang="uk-UA" sz="1200" dirty="0">
                <a:solidFill>
                  <a:prstClr val="black"/>
                </a:solidFill>
                <a:latin typeface="Times New Roman" pitchFamily="18" charset="0"/>
              </a:rPr>
              <a:t> Основи програмування. КНУ ім. Тараса Шевченка</a:t>
            </a:r>
            <a:endParaRPr lang="ru-RU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0598"/>
            <a:ext cx="12192000" cy="11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868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847861" y="6502387"/>
            <a:ext cx="6144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1200" dirty="0">
                <a:solidFill>
                  <a:prstClr val="black"/>
                </a:solidFill>
                <a:latin typeface="Times New Roman" pitchFamily="18" charset="0"/>
              </a:rPr>
              <a:t>Т.В. </a:t>
            </a:r>
            <a:r>
              <a:rPr lang="uk-UA" sz="1200" dirty="0" err="1">
                <a:solidFill>
                  <a:prstClr val="black"/>
                </a:solidFill>
                <a:latin typeface="Times New Roman" pitchFamily="18" charset="0"/>
              </a:rPr>
              <a:t>Ковалюк</a:t>
            </a:r>
            <a:r>
              <a:rPr lang="uk-UA" sz="1200" dirty="0">
                <a:solidFill>
                  <a:prstClr val="black"/>
                </a:solidFill>
                <a:latin typeface="Times New Roman" pitchFamily="18" charset="0"/>
              </a:rPr>
              <a:t> Основи програмування. КНУ ім. Тараса Шевченка</a:t>
            </a:r>
            <a:endParaRPr lang="ru-RU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5753"/>
            <a:ext cx="12192000" cy="11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742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091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9/2/2021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7" name="Номер слайда 2"/>
          <p:cNvSpPr txBox="1">
            <a:spLocks/>
          </p:cNvSpPr>
          <p:nvPr userDrawn="1"/>
        </p:nvSpPr>
        <p:spPr>
          <a:xfrm>
            <a:off x="11315904" y="6581001"/>
            <a:ext cx="876096" cy="276999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fld id="{1BA6D293-D083-40FD-B1D5-F3A8E80020A3}" type="slidenum">
              <a:rPr lang="ru-RU" sz="1600" smtClean="0">
                <a:solidFill>
                  <a:srgbClr val="000066"/>
                </a:solidFill>
                <a:latin typeface="Arial" pitchFamily="34" charset="0"/>
              </a:rPr>
              <a:pPr/>
              <a:t>‹#›</a:t>
            </a:fld>
            <a:r>
              <a:rPr lang="en-US" sz="1600" dirty="0" smtClean="0">
                <a:solidFill>
                  <a:srgbClr val="000066"/>
                </a:solidFill>
                <a:latin typeface="Arial" pitchFamily="34" charset="0"/>
              </a:rPr>
              <a:t>/65</a:t>
            </a:r>
            <a:endParaRPr lang="ru-RU" sz="1600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96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5JMInXAtnQg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ifelse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8.xml"/><Relationship Id="rId4" Type="http://schemas.openxmlformats.org/officeDocument/2006/relationships/slide" Target="slide3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7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75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WordArt 4"/>
          <p:cNvSpPr>
            <a:spLocks noChangeArrowheads="1" noChangeShapeType="1" noTextEdit="1"/>
          </p:cNvSpPr>
          <p:nvPr/>
        </p:nvSpPr>
        <p:spPr bwMode="auto">
          <a:xfrm>
            <a:off x="3000378" y="333375"/>
            <a:ext cx="6767513" cy="32400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kern="10" dirty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Алгоритмізація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kern="10" dirty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та програмування</a:t>
            </a: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2135191" y="4797425"/>
            <a:ext cx="7781925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1919537" y="188912"/>
            <a:ext cx="8000752" cy="324008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kern="10" dirty="0">
                <a:solidFill>
                  <a:prstClr val="white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Основи </a:t>
            </a:r>
            <a:br>
              <a:rPr lang="uk-UA" sz="3600" kern="10" dirty="0">
                <a:solidFill>
                  <a:prstClr val="white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</a:br>
            <a:r>
              <a:rPr lang="uk-UA" sz="3600" kern="10" dirty="0">
                <a:solidFill>
                  <a:prstClr val="white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2459695" y="4662599"/>
            <a:ext cx="7848872" cy="187158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к.т.н</a:t>
            </a:r>
            <a:r>
              <a:rPr lang="uk-UA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. доцент кафедри програмних систем і технологій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КНУ ім. Тараса Шевченка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60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462411">
            <a:off x="243484" y="1282820"/>
            <a:ext cx="24415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Объект 2"/>
          <p:cNvSpPr>
            <a:spLocks noGrp="1"/>
          </p:cNvSpPr>
          <p:nvPr>
            <p:ph idx="4294967295"/>
          </p:nvPr>
        </p:nvSpPr>
        <p:spPr>
          <a:xfrm>
            <a:off x="2757715" y="1268415"/>
            <a:ext cx="9434286" cy="45354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>
                <a:solidFill>
                  <a:srgbClr val="0D0D0D"/>
                </a:solidFill>
              </a:rPr>
              <a:t>Дійсне число розбивається на дві групи цифр. </a:t>
            </a:r>
          </a:p>
          <a:p>
            <a:pPr marL="0" indent="0">
              <a:buNone/>
            </a:pPr>
            <a:r>
              <a:rPr lang="uk-UA" sz="2400" dirty="0">
                <a:solidFill>
                  <a:srgbClr val="0D0D0D"/>
                </a:solidFill>
              </a:rPr>
              <a:t>Першу групу цифр називають </a:t>
            </a:r>
            <a:r>
              <a:rPr lang="uk-UA" sz="2400" b="1" dirty="0">
                <a:solidFill>
                  <a:srgbClr val="000099"/>
                </a:solidFill>
              </a:rPr>
              <a:t>мантисою</a:t>
            </a:r>
            <a:r>
              <a:rPr lang="uk-UA" sz="2400" dirty="0">
                <a:solidFill>
                  <a:srgbClr val="0D0D0D"/>
                </a:solidFill>
              </a:rPr>
              <a:t>, другу — </a:t>
            </a:r>
            <a:r>
              <a:rPr lang="uk-UA" sz="2400" b="1" dirty="0">
                <a:solidFill>
                  <a:srgbClr val="000099"/>
                </a:solidFill>
              </a:rPr>
              <a:t>порядком</a:t>
            </a:r>
            <a:r>
              <a:rPr lang="uk-UA" sz="2400" dirty="0">
                <a:solidFill>
                  <a:srgbClr val="0D0D0D"/>
                </a:solidFill>
              </a:rPr>
              <a:t>. </a:t>
            </a:r>
          </a:p>
          <a:p>
            <a:pPr marL="0" indent="0">
              <a:buNone/>
            </a:pPr>
            <a:r>
              <a:rPr lang="uk-UA" sz="2400" dirty="0"/>
              <a:t> За стандарт </a:t>
            </a:r>
            <a:r>
              <a:rPr lang="en-GB" sz="2400" dirty="0"/>
              <a:t>IEEE754 </a:t>
            </a:r>
            <a:r>
              <a:rPr lang="uk-UA" sz="2400" dirty="0"/>
              <a:t>ч</a:t>
            </a:r>
            <a:r>
              <a:rPr lang="uk-UA" sz="2400" dirty="0">
                <a:solidFill>
                  <a:srgbClr val="0D0D0D"/>
                </a:solidFill>
              </a:rPr>
              <a:t>исло записується у вигляді добутку:</a:t>
            </a:r>
          </a:p>
          <a:p>
            <a:pPr marL="0" indent="0">
              <a:buNone/>
            </a:pPr>
            <a:endParaRPr lang="en-US" sz="2400" dirty="0">
              <a:solidFill>
                <a:srgbClr val="0D0D0D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D0D0D"/>
                </a:solidFill>
              </a:rPr>
              <a:t> </a:t>
            </a:r>
            <a:endParaRPr lang="uk-UA" sz="2400" dirty="0">
              <a:solidFill>
                <a:srgbClr val="0D0D0D"/>
              </a:solidFill>
            </a:endParaRPr>
          </a:p>
          <a:p>
            <a:pPr marL="0" indent="0">
              <a:buNone/>
            </a:pPr>
            <a:r>
              <a:rPr lang="uk-UA" sz="2400" dirty="0">
                <a:solidFill>
                  <a:srgbClr val="0D0D0D"/>
                </a:solidFill>
              </a:rPr>
              <a:t>Тут</a:t>
            </a:r>
            <a:r>
              <a:rPr lang="uk-UA" sz="2400" i="1" dirty="0">
                <a:solidFill>
                  <a:srgbClr val="0D0D0D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>
                <a:solidFill>
                  <a:srgbClr val="0D0D0D"/>
                </a:solidFill>
              </a:rPr>
              <a:t>Y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r>
              <a:rPr lang="uk-UA" sz="2400" dirty="0">
                <a:solidFill>
                  <a:srgbClr val="0D0D0D"/>
                </a:solidFill>
              </a:rPr>
              <a:t>— значення дійсного числа;</a:t>
            </a:r>
            <a:r>
              <a:rPr lang="uk-UA" sz="2400" i="1" dirty="0">
                <a:solidFill>
                  <a:srgbClr val="0D0D0D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i="1" dirty="0">
                <a:solidFill>
                  <a:srgbClr val="0D0D0D"/>
                </a:solidFill>
              </a:rPr>
              <a:t>М</a:t>
            </a:r>
            <a:r>
              <a:rPr lang="uk-UA" sz="2400" dirty="0">
                <a:solidFill>
                  <a:srgbClr val="0D0D0D"/>
                </a:solidFill>
              </a:rPr>
              <a:t> — мантиса числа (</a:t>
            </a:r>
            <a:r>
              <a:rPr lang="en-US" sz="2400" b="1" dirty="0">
                <a:solidFill>
                  <a:srgbClr val="0D0D0D"/>
                </a:solidFill>
              </a:rPr>
              <a:t>mantis</a:t>
            </a:r>
            <a:r>
              <a:rPr lang="uk-UA" sz="2400" dirty="0">
                <a:solidFill>
                  <a:srgbClr val="0D0D0D"/>
                </a:solidFill>
              </a:rPr>
              <a:t>);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D0D0D"/>
                </a:solidFill>
              </a:rPr>
              <a:t>S </a:t>
            </a:r>
            <a:r>
              <a:rPr lang="uk-UA" sz="2400" dirty="0">
                <a:solidFill>
                  <a:srgbClr val="0D0D0D"/>
                </a:solidFill>
              </a:rPr>
              <a:t>— знак;</a:t>
            </a:r>
            <a:r>
              <a:rPr lang="uk-UA" sz="2400" i="1" dirty="0">
                <a:solidFill>
                  <a:srgbClr val="0D0D0D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>
                <a:solidFill>
                  <a:srgbClr val="0D0D0D"/>
                </a:solidFill>
              </a:rPr>
              <a:t>E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r>
              <a:rPr lang="uk-UA" sz="2400" dirty="0">
                <a:solidFill>
                  <a:srgbClr val="0D0D0D"/>
                </a:solidFill>
              </a:rPr>
              <a:t>— порядок числа</a:t>
            </a:r>
            <a:r>
              <a:rPr lang="en-US" sz="2400" dirty="0">
                <a:solidFill>
                  <a:srgbClr val="0D0D0D"/>
                </a:solidFill>
              </a:rPr>
              <a:t> (</a:t>
            </a:r>
            <a:r>
              <a:rPr lang="en-US" sz="2400" b="1" dirty="0">
                <a:solidFill>
                  <a:srgbClr val="0D0D0D"/>
                </a:solidFill>
              </a:rPr>
              <a:t>exponent</a:t>
            </a:r>
            <a:r>
              <a:rPr lang="en-US" sz="2400" dirty="0">
                <a:solidFill>
                  <a:srgbClr val="0D0D0D"/>
                </a:solidFill>
              </a:rPr>
              <a:t>)</a:t>
            </a:r>
            <a:r>
              <a:rPr lang="uk-UA" sz="2400" dirty="0">
                <a:solidFill>
                  <a:srgbClr val="0D0D0D"/>
                </a:solidFill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937556" y="2769510"/>
            <a:ext cx="3137661" cy="938213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dirty="0">
                <a:solidFill>
                  <a:schemeClr val="tx1"/>
                </a:solidFill>
              </a:rPr>
              <a:t>Y</a:t>
            </a:r>
            <a:r>
              <a:rPr lang="uk-UA" sz="2800" dirty="0">
                <a:solidFill>
                  <a:schemeClr val="tx1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=</a:t>
            </a:r>
            <a:r>
              <a:rPr lang="uk-UA" sz="2800" dirty="0">
                <a:solidFill>
                  <a:schemeClr val="tx1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(-1)</a:t>
            </a:r>
            <a:r>
              <a:rPr lang="en-GB" sz="2800" baseline="30000" dirty="0">
                <a:solidFill>
                  <a:schemeClr val="tx1"/>
                </a:solidFill>
              </a:rPr>
              <a:t>s</a:t>
            </a:r>
            <a:r>
              <a:rPr lang="en-GB" sz="2800" dirty="0">
                <a:solidFill>
                  <a:schemeClr val="tx1"/>
                </a:solidFill>
              </a:rPr>
              <a:t> × 1.M × </a:t>
            </a:r>
            <a:r>
              <a:rPr lang="uk-UA" sz="2800" dirty="0">
                <a:solidFill>
                  <a:schemeClr val="tx1"/>
                </a:solidFill>
              </a:rPr>
              <a:t>2</a:t>
            </a:r>
            <a:r>
              <a:rPr lang="en-GB" sz="2800" baseline="30000" dirty="0">
                <a:solidFill>
                  <a:schemeClr val="tx1"/>
                </a:solidFill>
              </a:rPr>
              <a:t>E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Числа з плаваючою крапкою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90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Объект 2"/>
          <p:cNvSpPr>
            <a:spLocks noGrp="1"/>
          </p:cNvSpPr>
          <p:nvPr>
            <p:ph idx="4294967295"/>
          </p:nvPr>
        </p:nvSpPr>
        <p:spPr>
          <a:xfrm>
            <a:off x="188687" y="908051"/>
            <a:ext cx="12003315" cy="2822121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200" dirty="0">
                <a:cs typeface="Arial" pitchFamily="34" charset="0"/>
              </a:rPr>
              <a:t> Число з плаваючою точкою складається з набору окремих двійкових розрядів, умовно розділених на знак (</a:t>
            </a:r>
            <a:r>
              <a:rPr lang="uk-UA" sz="2200" dirty="0" err="1">
                <a:cs typeface="Arial" pitchFamily="34" charset="0"/>
              </a:rPr>
              <a:t>англ</a:t>
            </a:r>
            <a:r>
              <a:rPr lang="uk-UA" sz="2200" dirty="0">
                <a:cs typeface="Arial" pitchFamily="34" charset="0"/>
              </a:rPr>
              <a:t>. </a:t>
            </a:r>
            <a:r>
              <a:rPr lang="en-GB" sz="2200" b="1" dirty="0">
                <a:cs typeface="Arial" pitchFamily="34" charset="0"/>
              </a:rPr>
              <a:t>Sign</a:t>
            </a:r>
            <a:r>
              <a:rPr lang="en-GB" sz="2200" dirty="0">
                <a:cs typeface="Arial" pitchFamily="34" charset="0"/>
              </a:rPr>
              <a:t>), </a:t>
            </a:r>
            <a:r>
              <a:rPr lang="uk-UA" sz="2200" dirty="0">
                <a:cs typeface="Arial" pitchFamily="34" charset="0"/>
              </a:rPr>
              <a:t>порядок (</a:t>
            </a:r>
            <a:r>
              <a:rPr lang="uk-UA" sz="2200" dirty="0" err="1">
                <a:cs typeface="Arial" pitchFamily="34" charset="0"/>
              </a:rPr>
              <a:t>англ</a:t>
            </a:r>
            <a:r>
              <a:rPr lang="uk-UA" sz="2200" dirty="0">
                <a:cs typeface="Arial" pitchFamily="34" charset="0"/>
              </a:rPr>
              <a:t>. </a:t>
            </a:r>
            <a:r>
              <a:rPr lang="en-GB" sz="2200" b="1" dirty="0">
                <a:cs typeface="Arial" pitchFamily="34" charset="0"/>
              </a:rPr>
              <a:t>Exponent</a:t>
            </a:r>
            <a:r>
              <a:rPr lang="en-GB" sz="2200" dirty="0">
                <a:cs typeface="Arial" pitchFamily="34" charset="0"/>
              </a:rPr>
              <a:t>) </a:t>
            </a:r>
            <a:r>
              <a:rPr lang="uk-UA" sz="2200" dirty="0">
                <a:cs typeface="Arial" pitchFamily="34" charset="0"/>
              </a:rPr>
              <a:t>і мантису (</a:t>
            </a:r>
            <a:r>
              <a:rPr lang="uk-UA" sz="2200" dirty="0" err="1">
                <a:cs typeface="Arial" pitchFamily="34" charset="0"/>
              </a:rPr>
              <a:t>англ</a:t>
            </a:r>
            <a:r>
              <a:rPr lang="uk-UA" sz="2200" dirty="0">
                <a:cs typeface="Arial" pitchFamily="34" charset="0"/>
              </a:rPr>
              <a:t>. </a:t>
            </a:r>
            <a:r>
              <a:rPr lang="en-GB" sz="2200" b="1" dirty="0">
                <a:cs typeface="Arial" pitchFamily="34" charset="0"/>
              </a:rPr>
              <a:t>Mantis</a:t>
            </a:r>
            <a:r>
              <a:rPr lang="en-GB" sz="2200" dirty="0">
                <a:cs typeface="Arial" pitchFamily="34" charset="0"/>
              </a:rPr>
              <a:t>). </a:t>
            </a:r>
            <a:endParaRPr lang="uk-UA" sz="22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200" dirty="0">
                <a:cs typeface="Arial" pitchFamily="34" charset="0"/>
              </a:rPr>
              <a:t> За стандартом </a:t>
            </a:r>
            <a:r>
              <a:rPr lang="en-GB" sz="2200" b="1" dirty="0">
                <a:cs typeface="Arial" pitchFamily="34" charset="0"/>
              </a:rPr>
              <a:t>IEEE 754 </a:t>
            </a:r>
            <a:r>
              <a:rPr lang="uk-UA" sz="2200" dirty="0">
                <a:cs typeface="Arial" pitchFamily="34" charset="0"/>
              </a:rPr>
              <a:t>число з плаваючою точкою представляється у вигляді набору бітів, частина з яких кодує собою мантису числа, інша частина - показник ступеня, і ще один біт використовується для вказівки </a:t>
            </a:r>
            <a:r>
              <a:rPr lang="uk-UA" sz="2200" dirty="0" err="1">
                <a:cs typeface="Arial" pitchFamily="34" charset="0"/>
              </a:rPr>
              <a:t>знака</a:t>
            </a:r>
            <a:r>
              <a:rPr lang="uk-UA" sz="2200" dirty="0">
                <a:cs typeface="Arial" pitchFamily="34" charset="0"/>
              </a:rPr>
              <a:t> числа (</a:t>
            </a:r>
            <a:r>
              <a:rPr lang="uk-UA" sz="2200" b="1" dirty="0">
                <a:cs typeface="Arial" pitchFamily="34" charset="0"/>
              </a:rPr>
              <a:t>0</a:t>
            </a:r>
            <a:r>
              <a:rPr lang="uk-UA" sz="2200" dirty="0">
                <a:cs typeface="Arial" pitchFamily="34" charset="0"/>
              </a:rPr>
              <a:t> - якщо число додатне, </a:t>
            </a:r>
            <a:r>
              <a:rPr lang="uk-UA" sz="2200" b="1" dirty="0">
                <a:cs typeface="Arial" pitchFamily="34" charset="0"/>
              </a:rPr>
              <a:t>1</a:t>
            </a:r>
            <a:r>
              <a:rPr lang="uk-UA" sz="2200" dirty="0">
                <a:cs typeface="Arial" pitchFamily="34" charset="0"/>
              </a:rPr>
              <a:t> - якщо число від</a:t>
            </a:r>
            <a:r>
              <a:rPr lang="en-US" sz="2200" dirty="0">
                <a:cs typeface="Arial" pitchFamily="34" charset="0"/>
              </a:rPr>
              <a:t>’</a:t>
            </a:r>
            <a:r>
              <a:rPr lang="uk-UA" sz="2200" dirty="0">
                <a:cs typeface="Arial" pitchFamily="34" charset="0"/>
              </a:rPr>
              <a:t>ємне).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200" dirty="0">
                <a:cs typeface="Arial" pitchFamily="34" charset="0"/>
              </a:rPr>
              <a:t> Порядок записується як ціле число в коді </a:t>
            </a:r>
            <a:r>
              <a:rPr lang="uk-UA" sz="2200" b="1" dirty="0">
                <a:cs typeface="Arial" pitchFamily="34" charset="0"/>
              </a:rPr>
              <a:t>із зсувом</a:t>
            </a:r>
            <a:r>
              <a:rPr lang="uk-UA" sz="2200" dirty="0">
                <a:cs typeface="Arial" pitchFamily="34" charset="0"/>
              </a:rPr>
              <a:t>, а мантиса - в </a:t>
            </a:r>
            <a:r>
              <a:rPr lang="uk-UA" sz="2200" b="1" dirty="0">
                <a:cs typeface="Arial" pitchFamily="34" charset="0"/>
              </a:rPr>
              <a:t>нормалізованому вигляді</a:t>
            </a:r>
            <a:r>
              <a:rPr lang="uk-UA" sz="2200" dirty="0">
                <a:cs typeface="Arial" pitchFamily="34" charset="0"/>
              </a:rPr>
              <a:t>, своєю дробової частиною в двійковій системі числення.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srgbClr val="800000"/>
                </a:solidFill>
                <a:cs typeface="Arial" pitchFamily="34" charset="0"/>
              </a:rPr>
              <a:t>У мантисі зберігаються значущі цифри числа, а порядок визначає величину числа.</a:t>
            </a:r>
          </a:p>
        </p:txBody>
      </p:sp>
      <p:sp>
        <p:nvSpPr>
          <p:cNvPr id="55300" name="Rectangle 8"/>
          <p:cNvSpPr>
            <a:spLocks noChangeArrowheads="1"/>
          </p:cNvSpPr>
          <p:nvPr/>
        </p:nvSpPr>
        <p:spPr bwMode="auto">
          <a:xfrm>
            <a:off x="1524003" y="2148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graphicFrame>
        <p:nvGraphicFramePr>
          <p:cNvPr id="5530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318099"/>
              </p:ext>
            </p:extLst>
          </p:nvPr>
        </p:nvGraphicFramePr>
        <p:xfrm>
          <a:off x="392115" y="3730170"/>
          <a:ext cx="6911975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4266720" imgH="3029760" progId="CorelDRAW.Graphic.12">
                  <p:embed/>
                </p:oleObj>
              </mc:Choice>
              <mc:Fallback>
                <p:oleObj r:id="rId3" imgW="4266720" imgH="3029760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5" y="3730170"/>
                        <a:ext cx="6911975" cy="280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0" y="2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Мантиса</a:t>
            </a:r>
            <a:r>
              <a:rPr lang="ru-RU" sz="3600" b="1" dirty="0">
                <a:solidFill>
                  <a:schemeClr val="bg1"/>
                </a:solidFill>
              </a:rPr>
              <a:t> та порядок числа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45997" y="3788689"/>
            <a:ext cx="45460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/>
              <a:t>Зсув можна визначити за формулою</a:t>
            </a:r>
          </a:p>
          <a:p>
            <a:r>
              <a:rPr lang="uk-UA" sz="2000" dirty="0"/>
              <a:t>2</a:t>
            </a:r>
            <a:r>
              <a:rPr lang="en-US" sz="2000" baseline="30000" dirty="0"/>
              <a:t>b</a:t>
            </a:r>
            <a:r>
              <a:rPr lang="uk-UA" sz="2000" baseline="30000" dirty="0"/>
              <a:t>-1</a:t>
            </a:r>
            <a:r>
              <a:rPr lang="en-US" sz="2000" baseline="30000" dirty="0"/>
              <a:t> </a:t>
            </a:r>
            <a:r>
              <a:rPr lang="uk-UA" sz="2000" dirty="0">
                <a:sym typeface="Symbol" panose="05050102010706020507" pitchFamily="18" charset="2"/>
              </a:rPr>
              <a:t>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uk-UA" sz="2000" dirty="0"/>
              <a:t>1 , де </a:t>
            </a:r>
            <a:r>
              <a:rPr lang="en-US" sz="2000" dirty="0"/>
              <a:t>b – </a:t>
            </a:r>
            <a:r>
              <a:rPr lang="uk-UA" sz="2000" dirty="0"/>
              <a:t>кількість біт, що відводиться для збереження порядку</a:t>
            </a:r>
          </a:p>
          <a:p>
            <a:r>
              <a:rPr lang="uk-UA" sz="2000" dirty="0"/>
              <a:t>Для числа одинарної точності </a:t>
            </a:r>
            <a:r>
              <a:rPr lang="en-US" sz="2000" dirty="0"/>
              <a:t>b</a:t>
            </a:r>
            <a:r>
              <a:rPr lang="uk-UA" sz="2000" dirty="0"/>
              <a:t>=8, </a:t>
            </a:r>
          </a:p>
          <a:p>
            <a:r>
              <a:rPr lang="uk-UA" sz="2000" dirty="0"/>
              <a:t>Для числа подвійної точності </a:t>
            </a:r>
            <a:r>
              <a:rPr lang="en-US" sz="2000" dirty="0"/>
              <a:t>b</a:t>
            </a:r>
            <a:r>
              <a:rPr lang="uk-UA" sz="2000" dirty="0"/>
              <a:t>=11</a:t>
            </a:r>
          </a:p>
          <a:p>
            <a:r>
              <a:rPr lang="uk-UA" sz="2000" dirty="0"/>
              <a:t>Для числа четверної точності </a:t>
            </a:r>
            <a:r>
              <a:rPr lang="en-US" sz="2000" dirty="0"/>
              <a:t>b</a:t>
            </a:r>
            <a:r>
              <a:rPr lang="uk-UA" sz="2000" dirty="0"/>
              <a:t>=15</a:t>
            </a: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175320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524003" y="2148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pic>
        <p:nvPicPr>
          <p:cNvPr id="57348" name="Picture 6" descr="lec11_clip_image0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1" y="835255"/>
            <a:ext cx="10203543" cy="54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2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Мантиса</a:t>
            </a:r>
            <a:r>
              <a:rPr lang="ru-RU" sz="3600" b="1" dirty="0">
                <a:solidFill>
                  <a:schemeClr val="bg1"/>
                </a:solidFill>
              </a:rPr>
              <a:t> та порядок числа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109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246744" y="844368"/>
            <a:ext cx="11945257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533400" indent="-533400" algn="ctr">
              <a:buSzPct val="75000"/>
            </a:pPr>
            <a:r>
              <a:rPr lang="uk-UA" sz="2200" dirty="0">
                <a:solidFill>
                  <a:srgbClr val="800000"/>
                </a:solidFill>
              </a:rPr>
              <a:t>Зобразити десяткове число </a:t>
            </a:r>
            <a:r>
              <a:rPr lang="uk-UA" sz="2200" b="1" dirty="0">
                <a:solidFill>
                  <a:srgbClr val="800000"/>
                </a:solidFill>
              </a:rPr>
              <a:t>–15,375</a:t>
            </a:r>
            <a:r>
              <a:rPr lang="uk-UA" sz="2200" b="1" baseline="-25000" dirty="0">
                <a:solidFill>
                  <a:srgbClr val="800000"/>
                </a:solidFill>
              </a:rPr>
              <a:t>10</a:t>
            </a:r>
            <a:r>
              <a:rPr lang="uk-UA" sz="2200" dirty="0">
                <a:solidFill>
                  <a:srgbClr val="800000"/>
                </a:solidFill>
              </a:rPr>
              <a:t> у форматі з плаваючою комою. </a:t>
            </a:r>
          </a:p>
          <a:p>
            <a:pPr eaLnBrk="1" hangingPunct="1">
              <a:buSzPct val="75000"/>
            </a:pPr>
            <a:r>
              <a:rPr lang="uk-UA" sz="2200" dirty="0"/>
              <a:t>1. Перевести десяткове число в двійкову систему числення:   </a:t>
            </a:r>
          </a:p>
          <a:p>
            <a:pPr eaLnBrk="1" hangingPunct="1">
              <a:buSzPct val="75000"/>
            </a:pPr>
            <a:r>
              <a:rPr lang="uk-UA" sz="2200" dirty="0"/>
              <a:t>           </a:t>
            </a:r>
            <a:r>
              <a:rPr lang="uk-UA" sz="2200" dirty="0">
                <a:solidFill>
                  <a:srgbClr val="0000CC"/>
                </a:solidFill>
              </a:rPr>
              <a:t>1111,011</a:t>
            </a:r>
            <a:r>
              <a:rPr lang="uk-UA" sz="2200" baseline="-25000" dirty="0">
                <a:solidFill>
                  <a:srgbClr val="0000CC"/>
                </a:solidFill>
              </a:rPr>
              <a:t>2</a:t>
            </a:r>
            <a:r>
              <a:rPr lang="uk-UA" sz="2200" dirty="0">
                <a:solidFill>
                  <a:srgbClr val="0000CC"/>
                </a:solidFill>
              </a:rPr>
              <a:t>.</a:t>
            </a:r>
          </a:p>
          <a:p>
            <a:pPr eaLnBrk="1" hangingPunct="1">
              <a:buSzPct val="75000"/>
            </a:pPr>
            <a:r>
              <a:rPr lang="uk-UA" sz="2200" dirty="0"/>
              <a:t>2. Нормалізувати число - перенести кому вліво на позицію після старшого розряду та </a:t>
            </a:r>
            <a:r>
              <a:rPr lang="uk-UA" sz="2200" dirty="0" err="1"/>
              <a:t>домножити</a:t>
            </a:r>
            <a:r>
              <a:rPr lang="uk-UA" sz="2200" dirty="0"/>
              <a:t> на вагу перенесених розрядів: </a:t>
            </a:r>
          </a:p>
          <a:p>
            <a:pPr eaLnBrk="1" hangingPunct="1">
              <a:buSzPct val="75000"/>
            </a:pPr>
            <a:r>
              <a:rPr lang="uk-UA" sz="2200" b="1" dirty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uk-UA" sz="2200" b="1" dirty="0">
                <a:solidFill>
                  <a:srgbClr val="0000CC"/>
                </a:solidFill>
              </a:rPr>
              <a:t>1</a:t>
            </a:r>
            <a:r>
              <a:rPr lang="uk-UA" sz="2200" dirty="0">
                <a:solidFill>
                  <a:srgbClr val="0000CC"/>
                </a:solidFill>
              </a:rPr>
              <a:t>,111011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×</a:t>
            </a:r>
            <a:r>
              <a:rPr lang="uk-UA" sz="2200" dirty="0">
                <a:solidFill>
                  <a:srgbClr val="0000CC"/>
                </a:solidFill>
              </a:rPr>
              <a:t>2</a:t>
            </a:r>
            <a:r>
              <a:rPr lang="uk-UA" sz="2200" baseline="30000" dirty="0">
                <a:solidFill>
                  <a:srgbClr val="0000CC"/>
                </a:solidFill>
              </a:rPr>
              <a:t>3</a:t>
            </a:r>
            <a:r>
              <a:rPr lang="uk-UA" sz="2200" dirty="0"/>
              <a:t>, </a:t>
            </a:r>
            <a:r>
              <a:rPr lang="uk-UA" sz="2200" dirty="0">
                <a:solidFill>
                  <a:srgbClr val="C00000"/>
                </a:solidFill>
              </a:rPr>
              <a:t>де порядок числа дорівнює трьом. </a:t>
            </a:r>
          </a:p>
          <a:p>
            <a:pPr eaLnBrk="1" hangingPunct="1">
              <a:buSzPct val="75000"/>
            </a:pPr>
            <a:r>
              <a:rPr lang="uk-UA" sz="2200" dirty="0"/>
              <a:t>3. Оскільки число від’ємне, то </a:t>
            </a:r>
            <a:r>
              <a:rPr lang="uk-UA" sz="2200" dirty="0">
                <a:solidFill>
                  <a:srgbClr val="0000CC"/>
                </a:solidFill>
              </a:rPr>
              <a:t>знаковий біт міститиме одиницю. </a:t>
            </a:r>
          </a:p>
          <a:p>
            <a:pPr eaLnBrk="1" hangingPunct="1">
              <a:buSzPct val="75000"/>
            </a:pPr>
            <a:r>
              <a:rPr lang="uk-UA" sz="2200" dirty="0"/>
              <a:t>4. Обчислити характеристику числа  (характеристика – це зсунений порядок, дорівнює максимальному значенню одного байта +порядок нормалізованого числа) :</a:t>
            </a:r>
          </a:p>
          <a:p>
            <a:pPr eaLnBrk="1" hangingPunct="1">
              <a:buSzPct val="75000"/>
            </a:pPr>
            <a:r>
              <a:rPr lang="uk-UA" sz="2200" dirty="0">
                <a:solidFill>
                  <a:srgbClr val="0000CC"/>
                </a:solidFill>
              </a:rPr>
              <a:t>                2</a:t>
            </a:r>
            <a:r>
              <a:rPr lang="uk-UA" sz="2200" baseline="30000" dirty="0">
                <a:solidFill>
                  <a:srgbClr val="0000CC"/>
                </a:solidFill>
              </a:rPr>
              <a:t>7</a:t>
            </a:r>
            <a:r>
              <a:rPr lang="uk-UA" sz="2200" dirty="0">
                <a:solidFill>
                  <a:srgbClr val="0000CC"/>
                </a:solidFill>
              </a:rPr>
              <a:t> – 1 + 3 = 130</a:t>
            </a:r>
            <a:r>
              <a:rPr lang="uk-UA" sz="2200" baseline="-25000" dirty="0">
                <a:solidFill>
                  <a:srgbClr val="0000CC"/>
                </a:solidFill>
              </a:rPr>
              <a:t>10</a:t>
            </a:r>
            <a:r>
              <a:rPr lang="uk-UA" sz="2200" dirty="0">
                <a:solidFill>
                  <a:srgbClr val="0000CC"/>
                </a:solidFill>
              </a:rPr>
              <a:t>. </a:t>
            </a:r>
          </a:p>
          <a:p>
            <a:pPr eaLnBrk="1" hangingPunct="1">
              <a:buSzPct val="75000"/>
            </a:pPr>
            <a:r>
              <a:rPr lang="uk-UA" sz="2200" dirty="0"/>
              <a:t>5. Перевести значення характеристики в двійкову систему:</a:t>
            </a:r>
          </a:p>
          <a:p>
            <a:pPr eaLnBrk="1" hangingPunct="1">
              <a:buSzPct val="75000"/>
            </a:pPr>
            <a:r>
              <a:rPr lang="uk-UA" sz="2200" dirty="0">
                <a:solidFill>
                  <a:srgbClr val="0000CC"/>
                </a:solidFill>
              </a:rPr>
              <a:t>              130</a:t>
            </a:r>
            <a:r>
              <a:rPr lang="uk-UA" sz="2200" baseline="-25000" dirty="0">
                <a:solidFill>
                  <a:srgbClr val="0000CC"/>
                </a:solidFill>
              </a:rPr>
              <a:t>10</a:t>
            </a:r>
            <a:r>
              <a:rPr lang="uk-UA" sz="2200" dirty="0">
                <a:solidFill>
                  <a:srgbClr val="0000CC"/>
                </a:solidFill>
              </a:rPr>
              <a:t>=1000 0010</a:t>
            </a:r>
            <a:r>
              <a:rPr lang="uk-UA" sz="2200" baseline="-25000" dirty="0">
                <a:solidFill>
                  <a:srgbClr val="0000CC"/>
                </a:solidFill>
              </a:rPr>
              <a:t>2</a:t>
            </a:r>
            <a:r>
              <a:rPr lang="uk-UA" sz="2200" dirty="0">
                <a:solidFill>
                  <a:srgbClr val="800000"/>
                </a:solidFill>
              </a:rPr>
              <a:t>. </a:t>
            </a:r>
          </a:p>
          <a:p>
            <a:pPr>
              <a:buSzPct val="75000"/>
            </a:pPr>
            <a:r>
              <a:rPr lang="uk-UA" sz="2200" dirty="0"/>
              <a:t>6. Відкинути одиницю цілої частини нормалізованого числа, залишити мантису дійсного числа у вигляді </a:t>
            </a:r>
            <a:r>
              <a:rPr lang="uk-UA" sz="2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uk-UA" sz="2200" b="1" dirty="0">
                <a:solidFill>
                  <a:srgbClr val="0000CC"/>
                </a:solidFill>
              </a:rPr>
              <a:t>1</a:t>
            </a:r>
            <a:r>
              <a:rPr lang="uk-UA" sz="2200" dirty="0">
                <a:solidFill>
                  <a:srgbClr val="0000CC"/>
                </a:solidFill>
              </a:rPr>
              <a:t>,111011 </a:t>
            </a:r>
            <a:r>
              <a:rPr lang="en-US" sz="2200" dirty="0">
                <a:solidFill>
                  <a:srgbClr val="0000CC"/>
                </a:solidFill>
              </a:rPr>
              <a:t>=&gt; </a:t>
            </a:r>
            <a:r>
              <a:rPr lang="uk-UA" sz="2200" dirty="0">
                <a:solidFill>
                  <a:srgbClr val="FF0000"/>
                </a:solidFill>
              </a:rPr>
              <a:t>111011</a:t>
            </a:r>
            <a:r>
              <a:rPr lang="uk-UA" sz="2200" baseline="-25000" dirty="0">
                <a:solidFill>
                  <a:srgbClr val="FF0000"/>
                </a:solidFill>
              </a:rPr>
              <a:t>2</a:t>
            </a:r>
            <a:r>
              <a:rPr lang="uk-UA" sz="2200" dirty="0">
                <a:solidFill>
                  <a:srgbClr val="800000"/>
                </a:solidFill>
              </a:rPr>
              <a:t>. </a:t>
            </a:r>
          </a:p>
          <a:p>
            <a:pPr eaLnBrk="1" hangingPunct="1">
              <a:buSzPct val="75000"/>
            </a:pPr>
            <a:r>
              <a:rPr lang="uk-UA" sz="2200" dirty="0"/>
              <a:t>7. Записати машинне зображення дійсного числа в чотирьох байтах:</a:t>
            </a:r>
          </a:p>
          <a:p>
            <a:pPr marL="533400" indent="-533400">
              <a:buSzPct val="75000"/>
            </a:pPr>
            <a:r>
              <a:rPr lang="uk-UA" sz="2200" b="1" dirty="0"/>
              <a:t>                             1</a:t>
            </a:r>
            <a:r>
              <a:rPr lang="en-US" sz="2200" b="1" dirty="0"/>
              <a:t> </a:t>
            </a:r>
            <a:r>
              <a:rPr lang="uk-UA" sz="2200" b="1" dirty="0">
                <a:solidFill>
                  <a:srgbClr val="0000CC"/>
                </a:solidFill>
              </a:rPr>
              <a:t>1000001</a:t>
            </a:r>
            <a:r>
              <a:rPr lang="uk-UA" sz="2200" b="1" dirty="0"/>
              <a:t>  </a:t>
            </a:r>
            <a:r>
              <a:rPr lang="uk-UA" sz="2200" b="1" dirty="0">
                <a:solidFill>
                  <a:srgbClr val="0000CC"/>
                </a:solidFill>
              </a:rPr>
              <a:t>0</a:t>
            </a:r>
            <a:r>
              <a:rPr lang="uk-UA" sz="2200" b="1" dirty="0">
                <a:solidFill>
                  <a:srgbClr val="FF0000"/>
                </a:solidFill>
              </a:rPr>
              <a:t>111011</a:t>
            </a:r>
            <a:r>
              <a:rPr lang="uk-UA" sz="2200" b="1" dirty="0"/>
              <a:t>0  00000000  00000000</a:t>
            </a:r>
            <a:r>
              <a:rPr lang="en-US" sz="2200" b="1" dirty="0"/>
              <a:t> 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1524003" y="2148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</a:rPr>
              <a:t>Приклад </a:t>
            </a:r>
            <a:r>
              <a:rPr lang="ru-RU" sz="3600" b="1" dirty="0" err="1">
                <a:solidFill>
                  <a:schemeClr val="bg1"/>
                </a:solidFill>
              </a:rPr>
              <a:t>розрахунку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мантиси</a:t>
            </a:r>
            <a:r>
              <a:rPr lang="ru-RU" sz="3600" b="1" dirty="0">
                <a:solidFill>
                  <a:schemeClr val="bg1"/>
                </a:solidFill>
              </a:rPr>
              <a:t> та </a:t>
            </a:r>
            <a:r>
              <a:rPr lang="ru-RU" sz="3600" b="1" dirty="0" smtClean="0">
                <a:solidFill>
                  <a:schemeClr val="bg1"/>
                </a:solidFill>
              </a:rPr>
              <a:t>порядку </a:t>
            </a:r>
            <a:r>
              <a:rPr lang="ru-RU" sz="3600" b="1" dirty="0">
                <a:solidFill>
                  <a:schemeClr val="bg1"/>
                </a:solidFill>
              </a:rPr>
              <a:t>числа</a:t>
            </a:r>
            <a:endParaRPr lang="ru-RU" sz="3600" dirty="0">
              <a:solidFill>
                <a:schemeClr val="bg1"/>
              </a:solidFill>
            </a:endParaRPr>
          </a:p>
        </p:txBody>
      </p:sp>
      <p:cxnSp>
        <p:nvCxnSpPr>
          <p:cNvPr id="3" name="Пряма сполучна лінія 2"/>
          <p:cNvCxnSpPr/>
          <p:nvPr/>
        </p:nvCxnSpPr>
        <p:spPr bwMode="auto">
          <a:xfrm>
            <a:off x="6096003" y="5301208"/>
            <a:ext cx="343843" cy="28803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 сполучна лінія 5"/>
          <p:cNvCxnSpPr/>
          <p:nvPr/>
        </p:nvCxnSpPr>
        <p:spPr bwMode="auto">
          <a:xfrm>
            <a:off x="6096000" y="5301208"/>
            <a:ext cx="504056" cy="28803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8020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Объект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6095" y="1265860"/>
            <a:ext cx="7777162" cy="439261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24003" y="188640"/>
            <a:ext cx="10044759" cy="107721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latin typeface="+mj-lt"/>
              </a:rPr>
              <a:t>Програмне забезпечення </a:t>
            </a:r>
            <a:r>
              <a:rPr lang="en-US" sz="3200" b="1" dirty="0">
                <a:solidFill>
                  <a:schemeClr val="bg1"/>
                </a:solidFill>
              </a:rPr>
              <a:t>(</a:t>
            </a:r>
            <a:r>
              <a:rPr lang="uk-UA" sz="3200" b="1" dirty="0">
                <a:solidFill>
                  <a:schemeClr val="bg1"/>
                </a:solidFill>
              </a:rPr>
              <a:t>самостійно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  <a:p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3046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1524003" y="2272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640016" y="1700216"/>
          <a:ext cx="6842125" cy="438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3" imgW="3000240" imgH="1928520" progId="CorelDRAW.Graphic.12">
                  <p:embed/>
                </p:oleObj>
              </mc:Choice>
              <mc:Fallback>
                <p:oleObj r:id="rId3" imgW="3000240" imgH="1928520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6" y="1700216"/>
                        <a:ext cx="6842125" cy="438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2351091" y="1081239"/>
            <a:ext cx="68675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/>
              <a:t>Схема створення виконуваної машинної програми</a:t>
            </a:r>
            <a:r>
              <a:rPr lang="en-US" sz="2400" dirty="0"/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31988" y="28445"/>
            <a:ext cx="9136012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latin typeface="+mj-lt"/>
              </a:rPr>
              <a:t>Програмне забезпечення </a:t>
            </a:r>
            <a:r>
              <a:rPr lang="en-US" sz="3200" b="1" dirty="0">
                <a:solidFill>
                  <a:schemeClr val="bg1"/>
                </a:solidFill>
              </a:rPr>
              <a:t>(</a:t>
            </a:r>
            <a:r>
              <a:rPr lang="uk-UA" sz="3200" b="1" dirty="0">
                <a:solidFill>
                  <a:schemeClr val="bg1"/>
                </a:solidFill>
              </a:rPr>
              <a:t>самостійно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6888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1524003" y="2272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sp>
        <p:nvSpPr>
          <p:cNvPr id="62468" name="Rectangle 7"/>
          <p:cNvSpPr>
            <a:spLocks noChangeArrowheads="1"/>
          </p:cNvSpPr>
          <p:nvPr/>
        </p:nvSpPr>
        <p:spPr bwMode="auto">
          <a:xfrm>
            <a:off x="1524003" y="20679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graphicFrame>
        <p:nvGraphicFramePr>
          <p:cNvPr id="62469" name="Object 6"/>
          <p:cNvGraphicFramePr>
            <a:graphicFrameLocks noChangeAspect="1"/>
          </p:cNvGraphicFramePr>
          <p:nvPr/>
        </p:nvGraphicFramePr>
        <p:xfrm>
          <a:off x="2135188" y="1557338"/>
          <a:ext cx="80645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4155120" imgH="2519280" progId="CorelDRAW.Graphic.12">
                  <p:embed/>
                </p:oleObj>
              </mc:Choice>
              <mc:Fallback>
                <p:oleObj r:id="rId3" imgW="4155120" imgH="2519280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557338"/>
                        <a:ext cx="8064500" cy="468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8"/>
          <p:cNvSpPr>
            <a:spLocks noChangeArrowheads="1"/>
          </p:cNvSpPr>
          <p:nvPr/>
        </p:nvSpPr>
        <p:spPr bwMode="auto">
          <a:xfrm>
            <a:off x="2640016" y="936777"/>
            <a:ext cx="54365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/>
              <a:t>Інтерпретація </a:t>
            </a:r>
            <a:r>
              <a:rPr lang="uk-UA" sz="2400" dirty="0" err="1"/>
              <a:t>високорівневої</a:t>
            </a:r>
            <a:r>
              <a:rPr lang="uk-UA" sz="2400" dirty="0"/>
              <a:t> програми</a:t>
            </a:r>
            <a:r>
              <a:rPr lang="en-US" sz="2400" dirty="0"/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726551" y="188643"/>
            <a:ext cx="4501553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  <a:latin typeface="+mj-lt"/>
              </a:rPr>
              <a:t>Програмне забезпечення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2729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30033" y="1906188"/>
            <a:ext cx="9744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62300A"/>
              </a:buClr>
              <a:buSzPct val="75000"/>
              <a:tabLst>
                <a:tab pos="228600" algn="l"/>
                <a:tab pos="630238" algn="l"/>
              </a:tabLst>
            </a:pPr>
            <a:r>
              <a:rPr lang="uk-UA" sz="4000" b="1" dirty="0" smtClean="0"/>
              <a:t>2. Поняття </a:t>
            </a:r>
            <a:r>
              <a:rPr lang="uk-UA" sz="4000" b="1" dirty="0"/>
              <a:t>алгоритму й </a:t>
            </a:r>
            <a:r>
              <a:rPr lang="uk-UA" sz="4000" b="1" dirty="0" smtClean="0"/>
              <a:t>базові алгоритмічні </a:t>
            </a:r>
            <a:r>
              <a:rPr lang="uk-UA" sz="4000" b="1" dirty="0"/>
              <a:t>структури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6356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88915"/>
            <a:ext cx="12192000" cy="50482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noAutofit/>
          </a:bodyPr>
          <a:lstStyle/>
          <a:p>
            <a:pPr algn="ctr" eaLnBrk="1" hangingPunct="1"/>
            <a:r>
              <a:rPr lang="uk-UA" sz="3600" b="1" dirty="0">
                <a:solidFill>
                  <a:schemeClr val="bg1"/>
                </a:solidFill>
                <a:latin typeface="+mn-lt"/>
              </a:rPr>
              <a:t>Поняття алгоритму та вимоги до нього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478971" y="4188041"/>
            <a:ext cx="11044016" cy="830997"/>
          </a:xfrm>
          <a:prstGeom prst="rect">
            <a:avLst/>
          </a:prstGeom>
          <a:noFill/>
          <a:ln w="76200" cmpd="tri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b="1">
                <a:latin typeface="Arial" charset="0"/>
              </a:rPr>
              <a:t>Алгоpитм</a:t>
            </a:r>
            <a:r>
              <a:rPr lang="uk-UA" sz="2400">
                <a:latin typeface="Arial" charset="0"/>
              </a:rPr>
              <a:t> — це опис послідовності дій, які має виконати виконавець,  для одержання розв’язку задачі за скінченну кількість кроків.</a:t>
            </a:r>
            <a:r>
              <a:rPr lang="ru-RU" sz="2400">
                <a:latin typeface="Arial" charset="0"/>
              </a:rPr>
              <a:t> 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478971" y="1229708"/>
            <a:ext cx="11146971" cy="87100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  <a:cs typeface="Arial" pitchFamily="34" charset="0"/>
              </a:rPr>
              <a:t>Алгоритм — це основне поняття математики та обчислювальної техніки. </a:t>
            </a:r>
          </a:p>
          <a:p>
            <a:pPr algn="just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  <a:cs typeface="Arial" pitchFamily="34" charset="0"/>
              </a:rPr>
              <a:t>Згідно зі стандартом     </a:t>
            </a:r>
            <a:r>
              <a:rPr lang="uk-UA" sz="23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ISO 2382/1-84</a:t>
            </a:r>
            <a:r>
              <a:rPr lang="uk-UA" sz="2300" dirty="0">
                <a:latin typeface="Arial" pitchFamily="34" charset="0"/>
                <a:cs typeface="Arial" pitchFamily="34" charset="0"/>
              </a:rPr>
              <a:t> алгоритм визначається так: </a:t>
            </a:r>
            <a:endParaRPr lang="uk-UA" sz="23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78971" y="2636912"/>
            <a:ext cx="11146971" cy="800219"/>
          </a:xfrm>
          <a:prstGeom prst="rect">
            <a:avLst/>
          </a:prstGeom>
          <a:ln w="38100" cmpd="dbl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sz="23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«Алгоритм – це скінченний набір інструкцій, які описують процес розв’язування задачі за допомогою скінченної кількості операцій».</a:t>
            </a:r>
            <a:r>
              <a:rPr lang="uk-UA" sz="23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873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07243" y="764706"/>
            <a:ext cx="11725100" cy="762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i="1" dirty="0">
                <a:solidFill>
                  <a:srgbClr val="0D0D0D"/>
                </a:solidFill>
              </a:rPr>
              <a:t>Визначеність</a:t>
            </a:r>
            <a:r>
              <a:rPr lang="uk-UA" sz="2400" dirty="0">
                <a:solidFill>
                  <a:srgbClr val="0D0D0D"/>
                </a:solidFill>
              </a:rPr>
              <a:t> — кожен крок алгоритму виконавець має інтерпрету­вати однозначно.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04799" y="1631187"/>
            <a:ext cx="11670813" cy="1122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i="1" dirty="0">
                <a:solidFill>
                  <a:srgbClr val="0D0D0D"/>
                </a:solidFill>
              </a:rPr>
              <a:t>Результативність</a:t>
            </a:r>
            <a:r>
              <a:rPr lang="uk-UA" sz="2400" dirty="0">
                <a:solidFill>
                  <a:srgbClr val="0D0D0D"/>
                </a:solidFill>
              </a:rPr>
              <a:t> — за скінченну кількість кроків алгоритм має приводити до отримання розв'язку задачі або зупинятися через не­можливість її розв'язання.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7717" y="2853001"/>
            <a:ext cx="11744626" cy="7921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i="1" dirty="0">
                <a:solidFill>
                  <a:srgbClr val="0D0D0D"/>
                </a:solidFill>
              </a:rPr>
              <a:t>Дискретність</a:t>
            </a:r>
            <a:r>
              <a:rPr lang="uk-UA" sz="2400" dirty="0">
                <a:solidFill>
                  <a:srgbClr val="0D0D0D"/>
                </a:solidFill>
              </a:rPr>
              <a:t> — кроки обчислювального процесу мають бути відо­кремлені один від одного.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07243" y="3789043"/>
            <a:ext cx="11725100" cy="7921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i="1" dirty="0">
                <a:solidFill>
                  <a:srgbClr val="0D0D0D"/>
                </a:solidFill>
              </a:rPr>
              <a:t>Ефективність</a:t>
            </a:r>
            <a:r>
              <a:rPr lang="uk-UA" sz="2400" dirty="0">
                <a:solidFill>
                  <a:srgbClr val="0D0D0D"/>
                </a:solidFill>
              </a:rPr>
              <a:t> — під час розв'язання задачі може бути використа­ним лише обмежений обсяг комп'ютерних ресурсів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6907" y="4650830"/>
            <a:ext cx="11668705" cy="11520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i="1" dirty="0">
                <a:solidFill>
                  <a:srgbClr val="0D0D0D"/>
                </a:solidFill>
              </a:rPr>
              <a:t>Масовість</a:t>
            </a:r>
            <a:r>
              <a:rPr lang="uk-UA" sz="2400" dirty="0">
                <a:solidFill>
                  <a:srgbClr val="0D0D0D"/>
                </a:solidFill>
              </a:rPr>
              <a:t> — алгоритм розробляється у загальному вигляді для застосування не лише до окремої задачі, але й до деяко­го класу задач, що відрізняються лише вхідними даними.</a:t>
            </a:r>
          </a:p>
        </p:txBody>
      </p:sp>
      <p:sp>
        <p:nvSpPr>
          <p:cNvPr id="6451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"/>
            <a:ext cx="12192000" cy="7651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pPr algn="ctr" eaLnBrk="1" hangingPunct="1"/>
            <a:r>
              <a:rPr lang="uk-UA" sz="3600" b="1" dirty="0">
                <a:solidFill>
                  <a:schemeClr val="bg1"/>
                </a:solidFill>
                <a:latin typeface="+mn-lt"/>
              </a:rPr>
              <a:t>Властивості </a:t>
            </a:r>
            <a:r>
              <a:rPr lang="ru-RU" sz="3600" b="1" dirty="0">
                <a:solidFill>
                  <a:schemeClr val="bg1"/>
                </a:solidFill>
                <a:latin typeface="+mn-lt"/>
              </a:rPr>
              <a:t>алгоритму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04800" y="5872507"/>
            <a:ext cx="11670813" cy="6240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i="1" dirty="0">
                <a:solidFill>
                  <a:srgbClr val="0D0D0D"/>
                </a:solidFill>
              </a:rPr>
              <a:t>Скінченність </a:t>
            </a:r>
            <a:r>
              <a:rPr lang="uk-UA" sz="2400" dirty="0">
                <a:solidFill>
                  <a:srgbClr val="0D0D0D"/>
                </a:solidFill>
              </a:rPr>
              <a:t>– дії алгоритму мають закінчуватись за скінченну кількість кроків</a:t>
            </a:r>
          </a:p>
        </p:txBody>
      </p:sp>
    </p:spTree>
    <p:extLst>
      <p:ext uri="{BB962C8B-B14F-4D97-AF65-F5344CB8AC3E}">
        <p14:creationId xmlns:p14="http://schemas.microsoft.com/office/powerpoint/2010/main" val="842136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75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WordArt 4"/>
          <p:cNvSpPr>
            <a:spLocks noChangeArrowheads="1" noChangeShapeType="1" noTextEdit="1"/>
          </p:cNvSpPr>
          <p:nvPr/>
        </p:nvSpPr>
        <p:spPr bwMode="auto">
          <a:xfrm>
            <a:off x="3000378" y="333375"/>
            <a:ext cx="6767513" cy="32400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kern="10" dirty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Алгоритмізація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kern="10" dirty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та програмування</a:t>
            </a: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2135191" y="4797425"/>
            <a:ext cx="7781925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3266807" y="188643"/>
            <a:ext cx="5760641" cy="118871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kern="10" dirty="0">
                <a:solidFill>
                  <a:prstClr val="white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Лекція 2</a:t>
            </a:r>
          </a:p>
        </p:txBody>
      </p:sp>
      <p:sp>
        <p:nvSpPr>
          <p:cNvPr id="8" name="WordArt 4"/>
          <p:cNvSpPr>
            <a:spLocks noChangeArrowheads="1" noChangeShapeType="1" noTextEdit="1"/>
          </p:cNvSpPr>
          <p:nvPr/>
        </p:nvSpPr>
        <p:spPr bwMode="auto">
          <a:xfrm>
            <a:off x="508325" y="1953419"/>
            <a:ext cx="11277600" cy="23114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kern="10" dirty="0">
                <a:solidFill>
                  <a:prstClr val="white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Алгоритмічні основи програмування.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kern="10" dirty="0">
                <a:solidFill>
                  <a:prstClr val="white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IDE Visual Studio</a:t>
            </a:r>
            <a:endParaRPr lang="uk-UA" sz="3600" kern="10" dirty="0">
              <a:solidFill>
                <a:prstClr val="white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" name="WordArt 5"/>
          <p:cNvSpPr>
            <a:spLocks noChangeArrowheads="1" noChangeShapeType="1" noTextEdit="1"/>
          </p:cNvSpPr>
          <p:nvPr/>
        </p:nvSpPr>
        <p:spPr bwMode="auto">
          <a:xfrm>
            <a:off x="820058" y="4688114"/>
            <a:ext cx="10551885" cy="1973376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r>
              <a:rPr lang="uk-UA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к.т.н</a:t>
            </a:r>
            <a:r>
              <a:rPr lang="uk-UA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. доцент кафедри програмних систем і технологій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КНУ ім. Тараса Шевченка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04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953" y="805122"/>
            <a:ext cx="8082721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Заголовок 1"/>
          <p:cNvSpPr txBox="1">
            <a:spLocks/>
          </p:cNvSpPr>
          <p:nvPr/>
        </p:nvSpPr>
        <p:spPr>
          <a:xfrm>
            <a:off x="0" y="0"/>
            <a:ext cx="12192000" cy="476672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ru-RU" b="1" dirty="0" err="1">
                <a:solidFill>
                  <a:schemeClr val="bg1"/>
                </a:solidFill>
                <a:latin typeface="+mn-lt"/>
              </a:rPr>
              <a:t>Відеодемонстрація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алгоритму «</a:t>
            </a:r>
            <a:r>
              <a:rPr lang="ru-RU" b="1" dirty="0" err="1">
                <a:solidFill>
                  <a:schemeClr val="bg1"/>
                </a:solidFill>
                <a:latin typeface="+mn-lt"/>
              </a:rPr>
              <a:t>Зроби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+mn-lt"/>
              </a:rPr>
              <a:t>сніговика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»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82273" y="2750339"/>
            <a:ext cx="1857388" cy="18573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452926" y="2928934"/>
            <a:ext cx="1143008" cy="11430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магнитный диск 34"/>
          <p:cNvSpPr/>
          <p:nvPr/>
        </p:nvSpPr>
        <p:spPr>
          <a:xfrm>
            <a:off x="5524496" y="5357826"/>
            <a:ext cx="500066" cy="612648"/>
          </a:xfrm>
          <a:prstGeom prst="flowChartMagneticDisk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6310314" y="335756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667504" y="335756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6096000" y="5357826"/>
            <a:ext cx="214314" cy="35719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6238876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6381752" y="385762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6524628" y="385762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667504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3452794" y="3286124"/>
            <a:ext cx="642942" cy="64294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9596462" y="3143248"/>
            <a:ext cx="642942" cy="64294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5" name="Группа 44"/>
          <p:cNvGrpSpPr/>
          <p:nvPr/>
        </p:nvGrpSpPr>
        <p:grpSpPr>
          <a:xfrm>
            <a:off x="6560347" y="4657777"/>
            <a:ext cx="1857388" cy="1785926"/>
            <a:chOff x="4572000" y="5072074"/>
            <a:chExt cx="1857388" cy="1785926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 flipV="1">
              <a:off x="4572000" y="5143512"/>
              <a:ext cx="1785950" cy="171448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rot="5400000" flipH="1" flipV="1">
              <a:off x="5822165" y="5179231"/>
              <a:ext cx="500066" cy="28575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6000760" y="5214950"/>
              <a:ext cx="428628" cy="28575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V="1">
              <a:off x="5929322" y="5357826"/>
              <a:ext cx="500066" cy="2143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697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C -0.0556 -0.0169 -0.11094 -0.03379 -0.13802 -0.0044 C -0.16511 0.025 -0.15925 0.14792 -0.16289 0.17732 " pathEditMode="relative" rAng="0" ptsTypes="AAA">
                                      <p:cBhvr>
                                        <p:cTn id="10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782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C 0.05052 0.00324 0.10169 0.00671 0.12305 0.00856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4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5741 C -0.02526 0.13773 -0.05039 0.21829 -0.06549 0.2463 C -0.0806 0.27408 -0.06614 0.24584 -0.09088 0.22454 C -0.11575 0.20301 -0.19401 0.13542 -0.21445 0.1176 " pathEditMode="relative" rAng="0" ptsTypes="AAAA">
                                      <p:cBhvr>
                                        <p:cTn id="32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C 0.01875 0.09213 0.03763 0.18426 0.06367 0.2 C 0.08958 0.21574 0.14101 0.11226 0.15651 0.09467 " pathEditMode="relative" rAng="0" ptsTypes="AAA">
                                      <p:cBhvr>
                                        <p:cTn id="42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C 2.29167E-6 0.00046 0.02734 -0.20764 0.05573 -0.41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-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6 -0.00255 C 0.00508 -0.1213 0.02474 -0.23936 0.03282 -0.2886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500"/>
                            </p:stCondLst>
                            <p:childTnLst>
                              <p:par>
                                <p:cTn id="8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C 0.0142 -0.09769 0.02891 -0.19491 0.03516 -0.233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3276600" y="6459538"/>
            <a:ext cx="8915400" cy="304800"/>
          </a:xfrm>
          <a:prstGeom prst="rect">
            <a:avLst/>
          </a:prstGeom>
        </p:spPr>
        <p:txBody>
          <a:bodyPr/>
          <a:lstStyle/>
          <a:p>
            <a:fld id="{38A57DF8-8A78-4838-87BA-BAFC8AD77BD8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Прямокутник 4"/>
          <p:cNvSpPr/>
          <p:nvPr/>
        </p:nvSpPr>
        <p:spPr>
          <a:xfrm>
            <a:off x="2891644" y="1124745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https://www.youtube.com/watch?v=5JMInXAtnQg</a:t>
            </a:r>
            <a:endParaRPr lang="ru-RU" dirty="0"/>
          </a:p>
        </p:txBody>
      </p:sp>
      <p:sp>
        <p:nvSpPr>
          <p:cNvPr id="7" name="Прямокутник 6"/>
          <p:cNvSpPr/>
          <p:nvPr/>
        </p:nvSpPr>
        <p:spPr>
          <a:xfrm>
            <a:off x="1524000" y="16811"/>
            <a:ext cx="9144000" cy="88024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>
                <a:solidFill>
                  <a:schemeClr val="bg1"/>
                </a:solidFill>
              </a:rPr>
              <a:t>Відеодемонстрація</a:t>
            </a:r>
            <a:r>
              <a:rPr lang="ru-RU" sz="3200" b="1" dirty="0">
                <a:solidFill>
                  <a:schemeClr val="bg1"/>
                </a:solidFill>
              </a:rPr>
              <a:t> алгоритму «</a:t>
            </a:r>
            <a:r>
              <a:rPr lang="ru-RU" sz="3200" b="1" dirty="0" err="1">
                <a:solidFill>
                  <a:schemeClr val="bg1"/>
                </a:solidFill>
              </a:rPr>
              <a:t>бульбашкове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сортування</a:t>
            </a:r>
            <a:r>
              <a:rPr lang="ru-RU" sz="3200" b="1" dirty="0">
                <a:solidFill>
                  <a:schemeClr val="bg1"/>
                </a:solidFill>
              </a:rPr>
              <a:t>» </a:t>
            </a:r>
            <a:endParaRPr lang="ru-RU" sz="3200" dirty="0"/>
          </a:p>
        </p:txBody>
      </p:sp>
      <p:pic>
        <p:nvPicPr>
          <p:cNvPr id="921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08" y="1700808"/>
            <a:ext cx="7992888" cy="4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4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3276600" y="6459538"/>
            <a:ext cx="8915400" cy="304800"/>
          </a:xfrm>
          <a:prstGeom prst="rect">
            <a:avLst/>
          </a:prstGeom>
        </p:spPr>
        <p:txBody>
          <a:bodyPr/>
          <a:lstStyle/>
          <a:p>
            <a:fld id="{38A57DF8-8A78-4838-87BA-BAFC8AD77BD8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29343" y="1167134"/>
            <a:ext cx="11277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Написати код </a:t>
            </a:r>
            <a:r>
              <a:rPr lang="uk-UA" sz="2400" dirty="0" err="1"/>
              <a:t>бульбашкового</a:t>
            </a:r>
            <a:r>
              <a:rPr lang="uk-UA" sz="2400" dirty="0"/>
              <a:t> сортування </a:t>
            </a:r>
            <a:r>
              <a:rPr lang="uk-UA" sz="2400" dirty="0" smtClean="0"/>
              <a:t>будь-якою мовою </a:t>
            </a:r>
            <a:r>
              <a:rPr lang="uk-UA" sz="2400" dirty="0"/>
              <a:t>за алгоритмом, що демонструвався.</a:t>
            </a:r>
          </a:p>
          <a:p>
            <a:r>
              <a:rPr lang="uk-UA" sz="2400" dirty="0"/>
              <a:t>Якщо код написати важко, записати алгоритм </a:t>
            </a:r>
            <a:r>
              <a:rPr lang="uk-UA" sz="2400" dirty="0" err="1" smtClean="0"/>
              <a:t>бульбашкового</a:t>
            </a:r>
            <a:r>
              <a:rPr lang="uk-UA" sz="2400" dirty="0" smtClean="0"/>
              <a:t> сортування словами</a:t>
            </a:r>
            <a:endParaRPr lang="uk-UA" sz="2400" dirty="0"/>
          </a:p>
          <a:p>
            <a:r>
              <a:rPr lang="uk-UA" sz="2400" dirty="0"/>
              <a:t> (5-7 хвилин)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43875" y="0"/>
            <a:ext cx="227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chemeClr val="bg1"/>
                </a:solidFill>
              </a:rPr>
              <a:t>Практика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272143" y="1165393"/>
            <a:ext cx="118001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/>
              <a:t>    Алгоритмічна структура, що дозволяє виконавцеві алгоритму вибрати сценарій подальших дій залежно від істинності певного умовного твердження, називається </a:t>
            </a:r>
            <a:r>
              <a:rPr lang="uk-UA" sz="2400" i="1" dirty="0">
                <a:solidFill>
                  <a:srgbClr val="0000CC"/>
                </a:solidFill>
                <a:hlinkClick r:id="rId2" action="ppaction://hlinkfile"/>
              </a:rPr>
              <a:t>розгалуженням</a:t>
            </a:r>
            <a:r>
              <a:rPr lang="uk-UA" sz="2400" i="1" dirty="0"/>
              <a:t>.</a:t>
            </a:r>
            <a:r>
              <a:rPr lang="uk-UA" sz="2400" dirty="0"/>
              <a:t>    </a:t>
            </a:r>
            <a:endParaRPr lang="ru-RU" sz="2400" dirty="0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3864"/>
            <a:ext cx="498565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116632"/>
            <a:ext cx="12192000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Базові алгоритмічні структури </a:t>
            </a:r>
            <a:endParaRPr lang="ru-RU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00456" y="2383119"/>
            <a:ext cx="3091543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SzPct val="75000"/>
            </a:pPr>
            <a:r>
              <a:rPr lang="uk-UA" sz="2200" dirty="0">
                <a:cs typeface="Arial" pitchFamily="34" charset="0"/>
              </a:rPr>
              <a:t>На блок-схемі структури розгалуження позначаються </a:t>
            </a:r>
            <a:r>
              <a:rPr lang="uk-UA" sz="2200" dirty="0">
                <a:solidFill>
                  <a:srgbClr val="0000CC"/>
                </a:solidFill>
                <a:cs typeface="Arial" pitchFamily="34" charset="0"/>
              </a:rPr>
              <a:t>ромбами</a:t>
            </a:r>
            <a:r>
              <a:rPr lang="uk-UA" sz="2200" dirty="0">
                <a:cs typeface="Arial" pitchFamily="34" charset="0"/>
              </a:rPr>
              <a:t>. </a:t>
            </a:r>
          </a:p>
          <a:p>
            <a:pPr>
              <a:buSzPct val="75000"/>
            </a:pPr>
            <a:r>
              <a:rPr lang="uk-UA" sz="2200" dirty="0">
                <a:cs typeface="Arial" pitchFamily="34" charset="0"/>
              </a:rPr>
              <a:t> </a:t>
            </a:r>
            <a:r>
              <a:rPr lang="uk-UA" sz="2200" dirty="0" smtClean="0">
                <a:cs typeface="Arial" pitchFamily="34" charset="0"/>
              </a:rPr>
              <a:t>Дві </a:t>
            </a:r>
            <a:r>
              <a:rPr lang="uk-UA" sz="2200" dirty="0">
                <a:cs typeface="Arial" pitchFamily="34" charset="0"/>
              </a:rPr>
              <a:t>стрілки, які відгалужуються від ромба, позначені словами </a:t>
            </a:r>
            <a:r>
              <a:rPr lang="uk-UA" sz="2200" dirty="0">
                <a:solidFill>
                  <a:srgbClr val="0000CC"/>
                </a:solidFill>
                <a:cs typeface="Arial" pitchFamily="34" charset="0"/>
              </a:rPr>
              <a:t>«Так» і «Ні».</a:t>
            </a:r>
            <a:r>
              <a:rPr lang="ru-RU" sz="2200" dirty="0">
                <a:solidFill>
                  <a:srgbClr val="0000CC"/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7" name="Picture 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23" y="2231571"/>
            <a:ext cx="3292747" cy="335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7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31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6" y="1057275"/>
            <a:ext cx="71913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9393" y="116632"/>
            <a:ext cx="8820150" cy="5794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200" b="1" dirty="0">
                <a:solidFill>
                  <a:schemeClr val="bg1"/>
                </a:solidFill>
                <a:latin typeface="Comic Sans MS" pitchFamily="66" charset="0"/>
              </a:rPr>
              <a:t>Базові алгоритмічні структури </a:t>
            </a:r>
            <a:endParaRPr lang="ru-RU" sz="32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4684" y="980731"/>
            <a:ext cx="509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err="1"/>
              <a:t>Двоальтернативне</a:t>
            </a:r>
            <a:r>
              <a:rPr lang="uk-UA" sz="2400" dirty="0"/>
              <a:t> розгалуження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59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9393" y="116632"/>
            <a:ext cx="8820150" cy="5794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200" b="1" dirty="0">
                <a:solidFill>
                  <a:schemeClr val="bg1"/>
                </a:solidFill>
                <a:latin typeface="Comic Sans MS" pitchFamily="66" charset="0"/>
              </a:rPr>
              <a:t>Базові алгоритмічні структури </a:t>
            </a:r>
            <a:endParaRPr lang="ru-RU" sz="32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902898"/>
            <a:ext cx="9135542" cy="556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22637" y="792475"/>
            <a:ext cx="509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err="1"/>
              <a:t>Мультиальтернативне</a:t>
            </a:r>
            <a:r>
              <a:rPr lang="uk-UA" sz="2400" dirty="0"/>
              <a:t> розгалуження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359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021510"/>
              </p:ext>
            </p:extLst>
          </p:nvPr>
        </p:nvGraphicFramePr>
        <p:xfrm>
          <a:off x="1066800" y="-130629"/>
          <a:ext cx="79248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CorelDRAW" r:id="rId3" imgW="4394160" imgH="6656400" progId="CorelDraw.Graphic.10">
                  <p:embed/>
                </p:oleObj>
              </mc:Choice>
              <mc:Fallback>
                <p:oleObj name="CorelDRAW" r:id="rId3" imgW="4394160" imgH="6656400" progId="CorelDraw.Graphic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-130629"/>
                        <a:ext cx="7924800" cy="685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6240016" y="328086"/>
            <a:ext cx="3952428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>
              <a:spcBef>
                <a:spcPct val="20000"/>
              </a:spcBef>
              <a:buSzPct val="75000"/>
            </a:pPr>
            <a:r>
              <a:rPr lang="uk-UA" b="1" dirty="0"/>
              <a:t>Алгоритм </a:t>
            </a:r>
            <a:r>
              <a:rPr lang="uk-UA" b="1" dirty="0" err="1"/>
              <a:t>розв</a:t>
            </a:r>
            <a:r>
              <a:rPr lang="en-US" b="1" dirty="0"/>
              <a:t>’</a:t>
            </a:r>
            <a:r>
              <a:rPr lang="uk-UA" b="1" dirty="0" err="1"/>
              <a:t>язання</a:t>
            </a:r>
            <a:r>
              <a:rPr lang="uk-UA" b="1" dirty="0"/>
              <a:t> </a:t>
            </a:r>
          </a:p>
          <a:p>
            <a:pPr marL="387350" indent="-387350" algn="ctr">
              <a:spcBef>
                <a:spcPct val="20000"/>
              </a:spcBef>
              <a:buSzPct val="75000"/>
            </a:pPr>
            <a:r>
              <a:rPr lang="uk-UA" b="1" dirty="0"/>
              <a:t>квадратного рівняння</a:t>
            </a:r>
          </a:p>
          <a:p>
            <a:pPr marL="387350" indent="-387350" algn="ctr">
              <a:spcBef>
                <a:spcPct val="20000"/>
              </a:spcBef>
              <a:buSzPct val="75000"/>
            </a:pPr>
            <a:r>
              <a:rPr lang="en-US" b="1" dirty="0"/>
              <a:t>ax</a:t>
            </a:r>
            <a:r>
              <a:rPr lang="en-US" b="1" baseline="30000" dirty="0"/>
              <a:t>2</a:t>
            </a:r>
            <a:r>
              <a:rPr lang="en-US" b="1" dirty="0"/>
              <a:t>+bx+c=0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820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30778"/>
            <a:ext cx="12192000" cy="7462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Алгоритмічна структура повторення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982604"/>
            <a:ext cx="122681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uk-UA" sz="2400" dirty="0"/>
              <a:t>Алгоритмічна структура повторення дає виконавцеві алгоритму вказівку </a:t>
            </a:r>
            <a:r>
              <a:rPr lang="uk-UA" sz="2400" dirty="0">
                <a:solidFill>
                  <a:srgbClr val="0000CC"/>
                </a:solidFill>
              </a:rPr>
              <a:t>повторювати</a:t>
            </a:r>
            <a:r>
              <a:rPr lang="uk-UA" sz="2400" dirty="0"/>
              <a:t> деякі дії, </a:t>
            </a:r>
            <a:r>
              <a:rPr lang="uk-UA" sz="2400" dirty="0" smtClean="0">
                <a:solidFill>
                  <a:srgbClr val="0000CC"/>
                </a:solidFill>
              </a:rPr>
              <a:t>поки </a:t>
            </a:r>
            <a:r>
              <a:rPr lang="uk-UA" sz="2400" dirty="0">
                <a:solidFill>
                  <a:srgbClr val="0000CC"/>
                </a:solidFill>
              </a:rPr>
              <a:t>певне умовне твердження істинне. </a:t>
            </a: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98264"/>
            <a:ext cx="85344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30778"/>
            <a:ext cx="12192000" cy="7462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Алгоритмічна структура </a:t>
            </a:r>
            <a:r>
              <a:rPr lang="uk-UA" sz="3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повторення з лічильником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29" y="803599"/>
            <a:ext cx="55530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8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37457" y="2313734"/>
            <a:ext cx="11702143" cy="36317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300" dirty="0"/>
              <a:t>Позначимо найбільший спільний дільник чисел </a:t>
            </a:r>
            <a:r>
              <a:rPr lang="uk-UA" sz="2300" i="1" dirty="0">
                <a:solidFill>
                  <a:srgbClr val="0000CC"/>
                </a:solidFill>
              </a:rPr>
              <a:t>a</a:t>
            </a:r>
            <a:r>
              <a:rPr lang="uk-UA" sz="2300" dirty="0"/>
              <a:t> і </a:t>
            </a:r>
            <a:r>
              <a:rPr lang="uk-UA" sz="2300" i="1" dirty="0">
                <a:solidFill>
                  <a:srgbClr val="0000CC"/>
                </a:solidFill>
              </a:rPr>
              <a:t>b</a:t>
            </a:r>
            <a:r>
              <a:rPr lang="uk-UA" sz="2300" dirty="0"/>
              <a:t> через </a:t>
            </a:r>
            <a:r>
              <a:rPr lang="uk-UA" sz="2300" dirty="0">
                <a:solidFill>
                  <a:srgbClr val="9900CC"/>
                </a:solidFill>
              </a:rPr>
              <a:t>НСД(</a:t>
            </a:r>
            <a:r>
              <a:rPr lang="uk-UA" sz="2300" i="1" dirty="0">
                <a:solidFill>
                  <a:srgbClr val="9900CC"/>
                </a:solidFill>
              </a:rPr>
              <a:t>a</a:t>
            </a:r>
            <a:r>
              <a:rPr lang="uk-UA" sz="2300" dirty="0">
                <a:solidFill>
                  <a:srgbClr val="9900CC"/>
                </a:solidFill>
              </a:rPr>
              <a:t>, </a:t>
            </a:r>
            <a:r>
              <a:rPr lang="uk-UA" sz="2300" i="1" dirty="0">
                <a:solidFill>
                  <a:srgbClr val="9900CC"/>
                </a:solidFill>
              </a:rPr>
              <a:t>b</a:t>
            </a:r>
            <a:r>
              <a:rPr lang="uk-UA" sz="2300" dirty="0">
                <a:solidFill>
                  <a:srgbClr val="9900CC"/>
                </a:solidFill>
              </a:rPr>
              <a:t>),</a:t>
            </a:r>
            <a:r>
              <a:rPr lang="uk-UA" sz="2300" dirty="0"/>
              <a:t> </a:t>
            </a:r>
            <a:endParaRPr lang="uk-UA" sz="2300" dirty="0" smtClean="0"/>
          </a:p>
          <a:p>
            <a:pPr eaLnBrk="1" hangingPunct="1"/>
            <a:r>
              <a:rPr lang="uk-UA" sz="2300" dirty="0" smtClean="0"/>
              <a:t>остачу </a:t>
            </a:r>
            <a:r>
              <a:rPr lang="uk-UA" sz="2300" dirty="0"/>
              <a:t>від ділення </a:t>
            </a:r>
            <a:r>
              <a:rPr lang="uk-UA" sz="2300" i="1" dirty="0">
                <a:solidFill>
                  <a:srgbClr val="0000CC"/>
                </a:solidFill>
              </a:rPr>
              <a:t>a</a:t>
            </a:r>
            <a:r>
              <a:rPr lang="uk-UA" sz="2300" dirty="0"/>
              <a:t> на </a:t>
            </a:r>
            <a:r>
              <a:rPr lang="uk-UA" sz="2300" i="1" dirty="0">
                <a:solidFill>
                  <a:srgbClr val="0000CC"/>
                </a:solidFill>
              </a:rPr>
              <a:t>b</a:t>
            </a:r>
            <a:r>
              <a:rPr lang="uk-UA" sz="2300" dirty="0"/>
              <a:t> — через </a:t>
            </a:r>
            <a:r>
              <a:rPr lang="uk-UA" sz="2300" i="1" dirty="0">
                <a:solidFill>
                  <a:srgbClr val="9900CC"/>
                </a:solidFill>
              </a:rPr>
              <a:t>a</a:t>
            </a:r>
            <a:r>
              <a:rPr lang="uk-UA" sz="2300" dirty="0">
                <a:solidFill>
                  <a:srgbClr val="9900CC"/>
                </a:solidFill>
              </a:rPr>
              <a:t> </a:t>
            </a:r>
            <a:r>
              <a:rPr lang="uk-UA" sz="2300" dirty="0" err="1">
                <a:solidFill>
                  <a:srgbClr val="9900CC"/>
                </a:solidFill>
              </a:rPr>
              <a:t>mod</a:t>
            </a:r>
            <a:r>
              <a:rPr lang="uk-UA" sz="2300" dirty="0">
                <a:solidFill>
                  <a:srgbClr val="9900CC"/>
                </a:solidFill>
              </a:rPr>
              <a:t> </a:t>
            </a:r>
            <a:r>
              <a:rPr lang="uk-UA" sz="2300" i="1" dirty="0">
                <a:solidFill>
                  <a:srgbClr val="9900CC"/>
                </a:solidFill>
              </a:rPr>
              <a:t>b</a:t>
            </a:r>
            <a:r>
              <a:rPr lang="uk-UA" sz="2300" dirty="0"/>
              <a:t>. </a:t>
            </a:r>
          </a:p>
          <a:p>
            <a:pPr eaLnBrk="1" hangingPunct="1"/>
            <a:endParaRPr lang="uk-UA" sz="2300" dirty="0"/>
          </a:p>
          <a:p>
            <a:pPr eaLnBrk="1" hangingPunct="1"/>
            <a:r>
              <a:rPr lang="uk-UA" sz="2300" dirty="0"/>
              <a:t>Алгоритм Евкліда ґрунтується на тому факті, що </a:t>
            </a:r>
          </a:p>
          <a:p>
            <a:pPr eaLnBrk="1" hangingPunct="1"/>
            <a:r>
              <a:rPr lang="uk-UA" sz="2300" b="1" dirty="0"/>
              <a:t>    </a:t>
            </a:r>
            <a:r>
              <a:rPr lang="uk-UA" sz="2300" b="1" dirty="0" err="1"/>
              <a:t>НСД</a:t>
            </a:r>
            <a:r>
              <a:rPr lang="uk-UA" sz="2300" b="1" dirty="0"/>
              <a:t>(</a:t>
            </a:r>
            <a:r>
              <a:rPr lang="uk-UA" sz="2300" b="1" i="1" dirty="0"/>
              <a:t>a</a:t>
            </a:r>
            <a:r>
              <a:rPr lang="uk-UA" sz="2300" b="1" dirty="0"/>
              <a:t>, </a:t>
            </a:r>
            <a:r>
              <a:rPr lang="uk-UA" sz="2300" b="1" i="1" dirty="0"/>
              <a:t>b</a:t>
            </a:r>
            <a:r>
              <a:rPr lang="uk-UA" sz="2300" b="1" dirty="0"/>
              <a:t>) =  НСД(</a:t>
            </a:r>
            <a:r>
              <a:rPr lang="uk-UA" sz="2300" b="1" i="1" dirty="0"/>
              <a:t>b</a:t>
            </a:r>
            <a:r>
              <a:rPr lang="uk-UA" sz="2300" b="1" dirty="0"/>
              <a:t>, </a:t>
            </a:r>
            <a:r>
              <a:rPr lang="uk-UA" sz="2300" b="1" i="1" dirty="0"/>
              <a:t>a</a:t>
            </a:r>
            <a:r>
              <a:rPr lang="uk-UA" sz="2300" b="1" dirty="0"/>
              <a:t> </a:t>
            </a:r>
            <a:r>
              <a:rPr lang="uk-UA" sz="2300" b="1" dirty="0" err="1"/>
              <a:t>mod</a:t>
            </a:r>
            <a:r>
              <a:rPr lang="uk-UA" sz="2300" b="1" dirty="0"/>
              <a:t> </a:t>
            </a:r>
            <a:r>
              <a:rPr lang="uk-UA" sz="2300" b="1" i="1" dirty="0"/>
              <a:t>b</a:t>
            </a:r>
            <a:r>
              <a:rPr lang="uk-UA" sz="2300" b="1" dirty="0"/>
              <a:t>), якщо </a:t>
            </a:r>
            <a:r>
              <a:rPr lang="uk-UA" sz="2300" b="1" i="1" dirty="0"/>
              <a:t>b</a:t>
            </a:r>
            <a:r>
              <a:rPr lang="uk-UA" sz="2300" b="1" dirty="0"/>
              <a:t> </a:t>
            </a:r>
            <a:r>
              <a:rPr lang="en-US" sz="2300" b="1" dirty="0"/>
              <a:t>&lt;&gt;</a:t>
            </a:r>
            <a:r>
              <a:rPr lang="uk-UA" sz="2300" b="1" dirty="0"/>
              <a:t>0, </a:t>
            </a:r>
          </a:p>
          <a:p>
            <a:pPr eaLnBrk="1" hangingPunct="1"/>
            <a:r>
              <a:rPr lang="uk-UA" sz="2300" b="1" dirty="0"/>
              <a:t>    </a:t>
            </a:r>
            <a:r>
              <a:rPr lang="uk-UA" sz="2300" b="1" dirty="0" err="1"/>
              <a:t>НСД</a:t>
            </a:r>
            <a:r>
              <a:rPr lang="uk-UA" sz="2300" b="1" dirty="0"/>
              <a:t>(</a:t>
            </a:r>
            <a:r>
              <a:rPr lang="uk-UA" sz="2300" b="1" i="1" dirty="0"/>
              <a:t>a</a:t>
            </a:r>
            <a:r>
              <a:rPr lang="uk-UA" sz="2300" b="1" dirty="0"/>
              <a:t>, </a:t>
            </a:r>
            <a:r>
              <a:rPr lang="uk-UA" sz="2300" b="1" i="1" dirty="0"/>
              <a:t>b</a:t>
            </a:r>
            <a:r>
              <a:rPr lang="uk-UA" sz="2300" b="1" dirty="0"/>
              <a:t>) = </a:t>
            </a:r>
            <a:r>
              <a:rPr lang="uk-UA" sz="2300" b="1" i="1" dirty="0"/>
              <a:t>a</a:t>
            </a:r>
            <a:r>
              <a:rPr lang="uk-UA" sz="2300" b="1" dirty="0"/>
              <a:t>, якщо </a:t>
            </a:r>
            <a:r>
              <a:rPr lang="uk-UA" sz="2300" b="1" i="1" dirty="0"/>
              <a:t>b</a:t>
            </a:r>
            <a:r>
              <a:rPr lang="uk-UA" sz="2300" b="1" dirty="0"/>
              <a:t> = 0. </a:t>
            </a:r>
          </a:p>
          <a:p>
            <a:pPr eaLnBrk="1" hangingPunct="1"/>
            <a:endParaRPr lang="en-US" sz="2300" dirty="0"/>
          </a:p>
          <a:p>
            <a:pPr eaLnBrk="1" hangingPunct="1"/>
            <a:r>
              <a:rPr lang="uk-UA" sz="2300" dirty="0">
                <a:solidFill>
                  <a:srgbClr val="339933"/>
                </a:solidFill>
              </a:rPr>
              <a:t>Наприклад</a:t>
            </a:r>
            <a:r>
              <a:rPr lang="uk-UA" sz="2300" dirty="0"/>
              <a:t>:</a:t>
            </a:r>
            <a:endParaRPr lang="ru-RU" sz="2300" dirty="0"/>
          </a:p>
          <a:p>
            <a:pPr eaLnBrk="1" hangingPunct="1"/>
            <a:r>
              <a:rPr lang="uk-UA" sz="2300" dirty="0"/>
              <a:t>НСД(12, 5) = НСД(5, 12 </a:t>
            </a:r>
            <a:r>
              <a:rPr lang="uk-UA" sz="2300" dirty="0" err="1"/>
              <a:t>mod</a:t>
            </a:r>
            <a:r>
              <a:rPr lang="uk-UA" sz="2300" dirty="0"/>
              <a:t> 5) = </a:t>
            </a:r>
            <a:r>
              <a:rPr lang="uk-UA" sz="2300" dirty="0" smtClean="0"/>
              <a:t>НСД(5</a:t>
            </a:r>
            <a:r>
              <a:rPr lang="uk-UA" sz="2300" dirty="0"/>
              <a:t>, 2)=НСД(2, 5 </a:t>
            </a:r>
            <a:r>
              <a:rPr lang="uk-UA" sz="2300" dirty="0" err="1"/>
              <a:t>mod</a:t>
            </a:r>
            <a:r>
              <a:rPr lang="uk-UA" sz="2300" dirty="0"/>
              <a:t> 2) </a:t>
            </a:r>
            <a:r>
              <a:rPr lang="uk-UA" sz="2300" dirty="0" smtClean="0"/>
              <a:t>=НСД(2</a:t>
            </a:r>
            <a:r>
              <a:rPr lang="uk-UA" sz="2300" dirty="0"/>
              <a:t>, 1) = НСД(1, 2 </a:t>
            </a:r>
            <a:r>
              <a:rPr lang="uk-UA" sz="2300" dirty="0" err="1"/>
              <a:t>mod</a:t>
            </a:r>
            <a:r>
              <a:rPr lang="uk-UA" sz="2300" dirty="0"/>
              <a:t> 1) =  НСД(1, 0) = </a:t>
            </a:r>
            <a:r>
              <a:rPr lang="uk-UA" sz="2300" dirty="0">
                <a:solidFill>
                  <a:srgbClr val="0000CC"/>
                </a:solidFill>
              </a:rPr>
              <a:t>1</a:t>
            </a:r>
            <a:r>
              <a:rPr lang="uk-UA" sz="2300" dirty="0"/>
              <a:t>.</a:t>
            </a:r>
          </a:p>
        </p:txBody>
      </p:sp>
      <p:sp>
        <p:nvSpPr>
          <p:cNvPr id="4" name="Левая фигурная скобка 3"/>
          <p:cNvSpPr/>
          <p:nvPr/>
        </p:nvSpPr>
        <p:spPr bwMode="auto">
          <a:xfrm>
            <a:off x="415954" y="3772425"/>
            <a:ext cx="260033" cy="714380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indent="-387350">
              <a:spcBef>
                <a:spcPct val="20000"/>
              </a:spcBef>
              <a:buSzPct val="75000"/>
            </a:pPr>
            <a:endParaRPr lang="uk-UA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7850" y="82415"/>
            <a:ext cx="8820150" cy="7462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tIns="152352" bIns="38088" anchor="ctr">
            <a:spAutoFit/>
          </a:bodyPr>
          <a:lstStyle/>
          <a:p>
            <a:pPr algn="ctr" eaLnBrk="1" hangingPunct="1"/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Алгоритмічна структура повторення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5056" y="1028767"/>
            <a:ext cx="1200694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200" b="1" dirty="0">
                <a:solidFill>
                  <a:srgbClr val="0000CC"/>
                </a:solidFill>
              </a:rPr>
              <a:t>Приклад</a:t>
            </a:r>
            <a:r>
              <a:rPr lang="uk-UA" sz="2200" b="1" dirty="0">
                <a:solidFill>
                  <a:srgbClr val="006600"/>
                </a:solidFill>
              </a:rPr>
              <a:t>.</a:t>
            </a:r>
          </a:p>
          <a:p>
            <a:pPr eaLnBrk="1" hangingPunct="1"/>
            <a:r>
              <a:rPr lang="uk-UA" sz="2200" dirty="0">
                <a:solidFill>
                  <a:srgbClr val="0000CC"/>
                </a:solidFill>
              </a:rPr>
              <a:t>Розглянемо задачу знаходження найбільшого спільного дільника двох натуральних чисел, застосувавши для її розв’язання </a:t>
            </a:r>
            <a:r>
              <a:rPr lang="uk-UA" sz="2200" b="1" dirty="0">
                <a:solidFill>
                  <a:srgbClr val="0000CC"/>
                </a:solidFill>
              </a:rPr>
              <a:t>алгоритм Евкліда</a:t>
            </a:r>
            <a:r>
              <a:rPr lang="uk-UA" sz="2200" dirty="0">
                <a:solidFill>
                  <a:srgbClr val="0000CC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96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9131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Зміст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0229" y="1269164"/>
            <a:ext cx="892628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62300A"/>
              </a:buClr>
              <a:buSzPct val="75000"/>
              <a:tabLst>
                <a:tab pos="228600" algn="l"/>
                <a:tab pos="630238" algn="l"/>
              </a:tabLst>
            </a:pPr>
            <a:r>
              <a:rPr lang="uk-UA" sz="2800" b="1" dirty="0"/>
              <a:t>1</a:t>
            </a:r>
            <a:r>
              <a:rPr lang="uk-UA" sz="2800" b="1" dirty="0">
                <a:hlinkClick r:id="rId2" action="ppaction://hlinksldjump"/>
              </a:rPr>
              <a:t>. Інформація в пам’яті комп’ютера (подання даних у форматах з фіксованою та плаваючою точкою)</a:t>
            </a:r>
            <a:endParaRPr lang="uk-UA" sz="2800" b="1" dirty="0"/>
          </a:p>
          <a:p>
            <a:pPr>
              <a:spcBef>
                <a:spcPct val="20000"/>
              </a:spcBef>
              <a:buClr>
                <a:srgbClr val="62300A"/>
              </a:buClr>
              <a:buSzPct val="75000"/>
              <a:tabLst>
                <a:tab pos="228600" algn="l"/>
                <a:tab pos="630238" algn="l"/>
              </a:tabLst>
            </a:pPr>
            <a:r>
              <a:rPr lang="uk-UA" sz="2800" b="1" dirty="0"/>
              <a:t>2. </a:t>
            </a:r>
            <a:r>
              <a:rPr lang="uk-UA" sz="2800" b="1" dirty="0">
                <a:hlinkClick r:id="rId3" action="ppaction://hlinksldjump"/>
              </a:rPr>
              <a:t>Поняття алгоритму й </a:t>
            </a:r>
            <a:r>
              <a:rPr lang="uk-UA" sz="2800" b="1" dirty="0" smtClean="0">
                <a:hlinkClick r:id="rId3" action="ppaction://hlinksldjump"/>
              </a:rPr>
              <a:t>базові алгоритмічні </a:t>
            </a:r>
            <a:r>
              <a:rPr lang="uk-UA" sz="2800" b="1" dirty="0">
                <a:hlinkClick r:id="rId3" action="ppaction://hlinksldjump"/>
              </a:rPr>
              <a:t>структури</a:t>
            </a:r>
            <a:endParaRPr lang="ru-RU" sz="2800" b="1" dirty="0"/>
          </a:p>
          <a:p>
            <a:r>
              <a:rPr lang="uk-UA" altLang="ru-RU" sz="2800" b="1" dirty="0"/>
              <a:t>3. </a:t>
            </a:r>
            <a:r>
              <a:rPr lang="uk-UA" altLang="ru-RU" sz="2800" b="1" dirty="0">
                <a:hlinkClick r:id="rId4" action="ppaction://hlinksldjump"/>
              </a:rPr>
              <a:t>Робота у середовищі </a:t>
            </a:r>
            <a:r>
              <a:rPr lang="uk-UA" altLang="ru-RU" sz="2800" b="1" dirty="0" err="1">
                <a:hlinkClick r:id="rId4" action="ppaction://hlinksldjump"/>
              </a:rPr>
              <a:t>Visual</a:t>
            </a:r>
            <a:r>
              <a:rPr lang="uk-UA" altLang="ru-RU" sz="2800" b="1" dirty="0">
                <a:hlinkClick r:id="rId4" action="ppaction://hlinksldjump"/>
              </a:rPr>
              <a:t> </a:t>
            </a:r>
            <a:r>
              <a:rPr lang="uk-UA" altLang="ru-RU" sz="2800" b="1" dirty="0" err="1">
                <a:hlinkClick r:id="rId4" action="ppaction://hlinksldjump"/>
              </a:rPr>
              <a:t>Studio</a:t>
            </a:r>
            <a:r>
              <a:rPr lang="uk-UA" altLang="ru-RU" sz="2800" b="1" dirty="0">
                <a:hlinkClick r:id="rId4" action="ppaction://hlinksldjump"/>
              </a:rPr>
              <a:t> .NET</a:t>
            </a:r>
            <a:endParaRPr lang="en-US" altLang="ru-RU" sz="2800" b="1" dirty="0"/>
          </a:p>
          <a:p>
            <a:r>
              <a:rPr lang="uk-UA" altLang="ru-RU" sz="2800" b="1" dirty="0"/>
              <a:t>4</a:t>
            </a:r>
            <a:r>
              <a:rPr lang="uk-UA" altLang="ru-RU" sz="2800" b="1" dirty="0">
                <a:hlinkClick r:id="rId5" action="ppaction://hlinksldjump"/>
              </a:rPr>
              <a:t>. Словник мови С</a:t>
            </a:r>
            <a:r>
              <a:rPr lang="en-US" altLang="ru-RU" sz="2800" b="1" dirty="0">
                <a:hlinkClick r:id="rId5" action="ppaction://hlinksldjump"/>
              </a:rPr>
              <a:t>/C++ </a:t>
            </a:r>
            <a:r>
              <a:rPr lang="uk-UA" altLang="ru-RU" sz="2800" b="1" dirty="0">
                <a:hlinkClick r:id="rId5" action="ppaction://hlinksldjump"/>
              </a:rPr>
              <a:t>та загальна структура </a:t>
            </a:r>
            <a:r>
              <a:rPr lang="uk-UA" altLang="ru-RU" sz="2800" b="1" dirty="0" smtClean="0">
                <a:hlinkClick r:id="rId5" action="ppaction://hlinksldjump"/>
              </a:rPr>
              <a:t>програми</a:t>
            </a:r>
            <a:endParaRPr lang="en-US" alt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3773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3"/>
          <p:cNvGraphicFramePr>
            <a:graphicFrameLocks noChangeAspect="1"/>
          </p:cNvGraphicFramePr>
          <p:nvPr>
            <p:extLst/>
          </p:nvPr>
        </p:nvGraphicFramePr>
        <p:xfrm>
          <a:off x="1775520" y="521444"/>
          <a:ext cx="8748464" cy="633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Точечный рисунок" r:id="rId3" imgW="7516274" imgH="6447619" progId="PBrush">
                  <p:embed/>
                </p:oleObj>
              </mc:Choice>
              <mc:Fallback>
                <p:oleObj name="Точечный рисунок" r:id="rId3" imgW="7516274" imgH="644761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521444"/>
                        <a:ext cx="8748464" cy="6336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5824803" y="-63331"/>
            <a:ext cx="36321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>
              <a:spcBef>
                <a:spcPct val="20000"/>
              </a:spcBef>
              <a:buSzPct val="75000"/>
            </a:pPr>
            <a:r>
              <a:rPr lang="uk-UA" sz="3200" b="1" dirty="0"/>
              <a:t>Алгоритм Евкліда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2205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 bwMode="auto">
          <a:xfrm>
            <a:off x="2135560" y="1052736"/>
            <a:ext cx="8352928" cy="4032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254000" sx="105000" sy="105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uk-UA" sz="2400" b="1" dirty="0" smtClean="0">
                <a:latin typeface="+mn-lt"/>
              </a:rPr>
              <a:t>Текстова (вербальна) </a:t>
            </a:r>
            <a:r>
              <a:rPr lang="uk-UA" sz="2400" b="1" dirty="0">
                <a:latin typeface="+mn-lt"/>
              </a:rPr>
              <a:t>форма запису алгоритму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uk-UA" sz="2400" b="1" dirty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>
                <a:latin typeface="+mn-lt"/>
              </a:rPr>
              <a:t>1</a:t>
            </a:r>
            <a:r>
              <a:rPr lang="uk-UA" sz="2400" dirty="0" smtClean="0">
                <a:latin typeface="+mn-lt"/>
              </a:rPr>
              <a:t>. Прочитати </a:t>
            </a:r>
            <a:r>
              <a:rPr lang="uk-UA" sz="2400" dirty="0">
                <a:latin typeface="+mn-lt"/>
              </a:rPr>
              <a:t>значення</a:t>
            </a:r>
            <a:r>
              <a:rPr lang="uk-UA" sz="2400" i="1" dirty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двох чисел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>
                <a:latin typeface="+mn-lt"/>
              </a:rPr>
              <a:t>2</a:t>
            </a:r>
            <a:r>
              <a:rPr lang="uk-UA" sz="2400" dirty="0" smtClean="0">
                <a:latin typeface="+mn-lt"/>
              </a:rPr>
              <a:t>. Доки</a:t>
            </a:r>
            <a:r>
              <a:rPr lang="uk-UA" sz="2400" i="1" dirty="0" smtClean="0">
                <a:latin typeface="+mn-lt"/>
              </a:rPr>
              <a:t> </a:t>
            </a:r>
            <a:r>
              <a:rPr lang="uk-UA" sz="2400" i="1" dirty="0">
                <a:latin typeface="+mn-lt"/>
              </a:rPr>
              <a:t>дільник </a:t>
            </a:r>
            <a:r>
              <a:rPr lang="en-US" sz="2400" i="1" dirty="0">
                <a:latin typeface="+mn-lt"/>
              </a:rPr>
              <a:t>&gt;</a:t>
            </a:r>
            <a:r>
              <a:rPr lang="uk-UA" sz="2400" dirty="0">
                <a:latin typeface="+mn-lt"/>
              </a:rPr>
              <a:t> 0, виконувати такі дії: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>
                <a:latin typeface="+mn-lt"/>
              </a:rPr>
              <a:t>   2.1</a:t>
            </a:r>
            <a:r>
              <a:rPr lang="uk-UA" sz="2400" dirty="0" smtClean="0">
                <a:latin typeface="+mn-lt"/>
              </a:rPr>
              <a:t>. Обчислити </a:t>
            </a:r>
            <a:r>
              <a:rPr lang="uk-UA" sz="2400" dirty="0">
                <a:latin typeface="+mn-lt"/>
              </a:rPr>
              <a:t>остачу від ділення двох </a:t>
            </a:r>
            <a:r>
              <a:rPr lang="uk-UA" sz="2400" dirty="0" smtClean="0">
                <a:latin typeface="+mn-lt"/>
              </a:rPr>
              <a:t>чисел</a:t>
            </a:r>
            <a:r>
              <a:rPr lang="ru-RU" sz="2400" dirty="0" smtClean="0">
                <a:latin typeface="+mn-lt"/>
              </a:rPr>
              <a:t>.</a:t>
            </a:r>
            <a:endParaRPr lang="uk-UA" sz="2400" dirty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>
                <a:latin typeface="+mn-lt"/>
              </a:rPr>
              <a:t>    </a:t>
            </a:r>
            <a:r>
              <a:rPr lang="uk-UA" sz="2400" dirty="0" smtClean="0">
                <a:latin typeface="+mn-lt"/>
              </a:rPr>
              <a:t>2.2. Перше </a:t>
            </a:r>
            <a:r>
              <a:rPr lang="uk-UA" sz="2400" dirty="0">
                <a:latin typeface="+mn-lt"/>
              </a:rPr>
              <a:t>число замінити на друге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>
                <a:latin typeface="+mn-lt"/>
              </a:rPr>
              <a:t>    2.3. Друге число замінити на остачу</a:t>
            </a:r>
            <a:r>
              <a:rPr lang="ru-RU" sz="2400" dirty="0">
                <a:latin typeface="+mn-lt"/>
              </a:rPr>
              <a:t>.</a:t>
            </a:r>
            <a:endParaRPr lang="uk-UA" sz="2400" dirty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>
                <a:latin typeface="+mn-lt"/>
              </a:rPr>
              <a:t>3</a:t>
            </a:r>
            <a:r>
              <a:rPr lang="uk-UA" sz="2400" dirty="0" smtClean="0">
                <a:latin typeface="+mn-lt"/>
              </a:rPr>
              <a:t>. Записати </a:t>
            </a:r>
            <a:r>
              <a:rPr lang="uk-UA" sz="2400" dirty="0">
                <a:latin typeface="+mn-lt"/>
              </a:rPr>
              <a:t>значення, що ділиться</a:t>
            </a:r>
            <a:r>
              <a:rPr lang="uk-UA" sz="2400" i="1" dirty="0">
                <a:latin typeface="+mn-lt"/>
              </a:rPr>
              <a:t>.</a:t>
            </a:r>
            <a:endParaRPr lang="uk-UA" sz="2400" dirty="0">
              <a:latin typeface="+mn-lt"/>
            </a:endParaRPr>
          </a:p>
        </p:txBody>
      </p:sp>
      <p:sp>
        <p:nvSpPr>
          <p:cNvPr id="77827" name="Text Box 6"/>
          <p:cNvSpPr txBox="1">
            <a:spLocks noChangeArrowheads="1"/>
          </p:cNvSpPr>
          <p:nvPr/>
        </p:nvSpPr>
        <p:spPr bwMode="auto">
          <a:xfrm>
            <a:off x="0" y="163208"/>
            <a:ext cx="12192000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>
              <a:spcBef>
                <a:spcPct val="20000"/>
              </a:spcBef>
              <a:buSzPct val="75000"/>
            </a:pPr>
            <a:r>
              <a:rPr lang="uk-UA" sz="3600" b="1" dirty="0">
                <a:solidFill>
                  <a:schemeClr val="bg1"/>
                </a:solidFill>
                <a:latin typeface="+mn-lt"/>
              </a:rPr>
              <a:t>Алгоритм </a:t>
            </a:r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Евкліда в текстовій формі 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756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90117" y="1959820"/>
            <a:ext cx="9341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altLang="ru-RU" sz="4000" b="1" dirty="0" smtClean="0"/>
              <a:t>3. Робота </a:t>
            </a:r>
            <a:r>
              <a:rPr lang="uk-UA" altLang="ru-RU" sz="4000" b="1" dirty="0"/>
              <a:t>у середовищі </a:t>
            </a:r>
            <a:r>
              <a:rPr lang="uk-UA" altLang="ru-RU" sz="4000" b="1" dirty="0" err="1"/>
              <a:t>Visual</a:t>
            </a:r>
            <a:r>
              <a:rPr lang="uk-UA" altLang="ru-RU" sz="4000" b="1" dirty="0"/>
              <a:t> </a:t>
            </a:r>
            <a:r>
              <a:rPr lang="uk-UA" altLang="ru-RU" sz="4000" b="1" dirty="0" err="1"/>
              <a:t>Studio</a:t>
            </a:r>
            <a:r>
              <a:rPr lang="uk-UA" altLang="ru-RU" sz="4000" b="1" dirty="0"/>
              <a:t> .NET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7069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0" y="-49213"/>
            <a:ext cx="12191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altLang="ru-RU" sz="3600" b="1" dirty="0" smtClean="0">
                <a:solidFill>
                  <a:schemeClr val="bg1"/>
                </a:solidFill>
              </a:rPr>
              <a:t>Робота </a:t>
            </a:r>
            <a:r>
              <a:rPr lang="uk-UA" altLang="ru-RU" sz="3600" b="1" dirty="0">
                <a:solidFill>
                  <a:schemeClr val="bg1"/>
                </a:solidFill>
              </a:rPr>
              <a:t>у </a:t>
            </a:r>
            <a:r>
              <a:rPr lang="en-US" altLang="ru-RU" sz="3600" b="1" dirty="0">
                <a:solidFill>
                  <a:schemeClr val="bg1"/>
                </a:solidFill>
              </a:rPr>
              <a:t>IDE Visual Studio 20</a:t>
            </a:r>
            <a:r>
              <a:rPr lang="uk-UA" altLang="ru-RU" sz="3600" b="1" dirty="0">
                <a:solidFill>
                  <a:schemeClr val="bg1"/>
                </a:solidFill>
              </a:rPr>
              <a:t>1</a:t>
            </a:r>
            <a:r>
              <a:rPr lang="en-US" altLang="ru-RU" sz="3600" b="1" dirty="0">
                <a:solidFill>
                  <a:schemeClr val="bg1"/>
                </a:solidFill>
              </a:rPr>
              <a:t>9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  <p:grpSp>
        <p:nvGrpSpPr>
          <p:cNvPr id="125967" name="Group 15"/>
          <p:cNvGrpSpPr>
            <a:grpSpLocks/>
          </p:cNvGrpSpPr>
          <p:nvPr/>
        </p:nvGrpSpPr>
        <p:grpSpPr bwMode="auto">
          <a:xfrm>
            <a:off x="1" y="774700"/>
            <a:ext cx="12017828" cy="5811157"/>
            <a:chOff x="84" y="265"/>
            <a:chExt cx="5336" cy="3832"/>
          </a:xfrm>
        </p:grpSpPr>
        <p:pic>
          <p:nvPicPr>
            <p:cNvPr id="12596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383"/>
              <a:ext cx="4400" cy="3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Прямая со стрелкой 7"/>
            <p:cNvCxnSpPr>
              <a:stCxn id="9" idx="3"/>
            </p:cNvCxnSpPr>
            <p:nvPr/>
          </p:nvCxnSpPr>
          <p:spPr>
            <a:xfrm>
              <a:off x="819" y="504"/>
              <a:ext cx="586" cy="205"/>
            </a:xfrm>
            <a:prstGeom prst="straightConnector1">
              <a:avLst/>
            </a:prstGeom>
            <a:ln w="38100">
              <a:solidFill>
                <a:srgbClr val="EE8512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Скругленный прямоугольник 8"/>
            <p:cNvSpPr/>
            <p:nvPr/>
          </p:nvSpPr>
          <p:spPr>
            <a:xfrm>
              <a:off x="121" y="300"/>
              <a:ext cx="698" cy="409"/>
            </a:xfrm>
            <a:prstGeom prst="roundRect">
              <a:avLst/>
            </a:prstGeom>
            <a:gradFill flip="none" rotWithShape="1">
              <a:gsLst>
                <a:gs pos="0">
                  <a:srgbClr val="F9AC45">
                    <a:tint val="66000"/>
                    <a:satMod val="160000"/>
                  </a:srgbClr>
                </a:gs>
                <a:gs pos="50000">
                  <a:srgbClr val="F9AC45">
                    <a:tint val="44500"/>
                    <a:satMod val="160000"/>
                  </a:srgbClr>
                </a:gs>
                <a:gs pos="100000">
                  <a:srgbClr val="F9AC45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uk-UA" dirty="0">
                  <a:solidFill>
                    <a:srgbClr val="7B4713"/>
                  </a:solidFill>
                </a:rPr>
                <a:t>Рядок меню</a:t>
              </a:r>
            </a:p>
          </p:txBody>
        </p:sp>
        <p:cxnSp>
          <p:nvCxnSpPr>
            <p:cNvPr id="15" name="Прямая со стрелкой 14"/>
            <p:cNvCxnSpPr>
              <a:stCxn id="18" idx="3"/>
            </p:cNvCxnSpPr>
            <p:nvPr/>
          </p:nvCxnSpPr>
          <p:spPr>
            <a:xfrm flipV="1">
              <a:off x="819" y="888"/>
              <a:ext cx="359" cy="250"/>
            </a:xfrm>
            <a:prstGeom prst="straightConnector1">
              <a:avLst/>
            </a:prstGeom>
            <a:ln w="38100">
              <a:solidFill>
                <a:srgbClr val="EE8512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Скругленный прямоугольник 17"/>
            <p:cNvSpPr/>
            <p:nvPr/>
          </p:nvSpPr>
          <p:spPr>
            <a:xfrm>
              <a:off x="121" y="888"/>
              <a:ext cx="698" cy="501"/>
            </a:xfrm>
            <a:prstGeom prst="roundRect">
              <a:avLst/>
            </a:prstGeom>
            <a:gradFill flip="none" rotWithShape="1">
              <a:gsLst>
                <a:gs pos="0">
                  <a:srgbClr val="F9AC45">
                    <a:tint val="66000"/>
                    <a:satMod val="160000"/>
                  </a:srgbClr>
                </a:gs>
                <a:gs pos="50000">
                  <a:srgbClr val="F9AC45">
                    <a:tint val="44500"/>
                    <a:satMod val="160000"/>
                  </a:srgbClr>
                </a:gs>
                <a:gs pos="100000">
                  <a:srgbClr val="F9AC45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uk-UA" dirty="0">
                  <a:solidFill>
                    <a:srgbClr val="7B4713"/>
                  </a:solidFill>
                </a:rPr>
                <a:t>Панель інструментів</a:t>
              </a: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121" y="1616"/>
              <a:ext cx="751" cy="499"/>
            </a:xfrm>
            <a:prstGeom prst="roundRect">
              <a:avLst/>
            </a:prstGeom>
            <a:gradFill flip="none" rotWithShape="1">
              <a:gsLst>
                <a:gs pos="0">
                  <a:srgbClr val="F9AC45">
                    <a:tint val="66000"/>
                    <a:satMod val="160000"/>
                  </a:srgbClr>
                </a:gs>
                <a:gs pos="50000">
                  <a:srgbClr val="F9AC45">
                    <a:tint val="44500"/>
                    <a:satMod val="160000"/>
                  </a:srgbClr>
                </a:gs>
                <a:gs pos="100000">
                  <a:srgbClr val="F9AC45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uk-UA" dirty="0">
                  <a:solidFill>
                    <a:srgbClr val="7B4713"/>
                  </a:solidFill>
                </a:rPr>
                <a:t>Вікно оглядача рішень</a:t>
              </a:r>
            </a:p>
          </p:txBody>
        </p:sp>
        <p:cxnSp>
          <p:nvCxnSpPr>
            <p:cNvPr id="23" name="Прямая со стрелкой 22"/>
            <p:cNvCxnSpPr>
              <a:stCxn id="22" idx="3"/>
            </p:cNvCxnSpPr>
            <p:nvPr/>
          </p:nvCxnSpPr>
          <p:spPr>
            <a:xfrm flipV="1">
              <a:off x="872" y="1597"/>
              <a:ext cx="326" cy="268"/>
            </a:xfrm>
            <a:prstGeom prst="straightConnector1">
              <a:avLst/>
            </a:prstGeom>
            <a:ln w="38100">
              <a:solidFill>
                <a:srgbClr val="EE8512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Скругленный прямоугольник 35"/>
            <p:cNvSpPr/>
            <p:nvPr/>
          </p:nvSpPr>
          <p:spPr>
            <a:xfrm>
              <a:off x="121" y="3536"/>
              <a:ext cx="698" cy="502"/>
            </a:xfrm>
            <a:prstGeom prst="roundRect">
              <a:avLst/>
            </a:prstGeom>
            <a:gradFill flip="none" rotWithShape="1">
              <a:gsLst>
                <a:gs pos="0">
                  <a:srgbClr val="F9AC45">
                    <a:tint val="66000"/>
                    <a:satMod val="160000"/>
                  </a:srgbClr>
                </a:gs>
                <a:gs pos="50000">
                  <a:srgbClr val="F9AC45">
                    <a:tint val="44500"/>
                    <a:satMod val="160000"/>
                  </a:srgbClr>
                </a:gs>
                <a:gs pos="100000">
                  <a:srgbClr val="F9AC45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uk-UA" dirty="0">
                  <a:solidFill>
                    <a:srgbClr val="7B4713"/>
                  </a:solidFill>
                </a:rPr>
                <a:t>Рядок стану</a:t>
              </a:r>
            </a:p>
          </p:txBody>
        </p:sp>
        <p:cxnSp>
          <p:nvCxnSpPr>
            <p:cNvPr id="37" name="Прямая со стрелкой 36"/>
            <p:cNvCxnSpPr/>
            <p:nvPr/>
          </p:nvCxnSpPr>
          <p:spPr>
            <a:xfrm>
              <a:off x="824" y="3804"/>
              <a:ext cx="392" cy="80"/>
            </a:xfrm>
            <a:prstGeom prst="straightConnector1">
              <a:avLst/>
            </a:prstGeom>
            <a:ln w="38100">
              <a:solidFill>
                <a:srgbClr val="EE8512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Скругленный прямоугольник 38"/>
            <p:cNvSpPr/>
            <p:nvPr/>
          </p:nvSpPr>
          <p:spPr>
            <a:xfrm>
              <a:off x="121" y="2234"/>
              <a:ext cx="698" cy="502"/>
            </a:xfrm>
            <a:prstGeom prst="roundRect">
              <a:avLst/>
            </a:prstGeom>
            <a:gradFill flip="none" rotWithShape="1">
              <a:gsLst>
                <a:gs pos="0">
                  <a:srgbClr val="F9AC45">
                    <a:tint val="66000"/>
                    <a:satMod val="160000"/>
                  </a:srgbClr>
                </a:gs>
                <a:gs pos="50000">
                  <a:srgbClr val="F9AC45">
                    <a:tint val="44500"/>
                    <a:satMod val="160000"/>
                  </a:srgbClr>
                </a:gs>
                <a:gs pos="100000">
                  <a:srgbClr val="F9AC45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uk-UA" dirty="0">
                  <a:solidFill>
                    <a:srgbClr val="7B4713"/>
                  </a:solidFill>
                </a:rPr>
                <a:t>Робоча область</a:t>
              </a:r>
            </a:p>
          </p:txBody>
        </p:sp>
        <p:cxnSp>
          <p:nvCxnSpPr>
            <p:cNvPr id="40" name="Прямая со стрелкой 39"/>
            <p:cNvCxnSpPr/>
            <p:nvPr/>
          </p:nvCxnSpPr>
          <p:spPr>
            <a:xfrm>
              <a:off x="819" y="2465"/>
              <a:ext cx="1778" cy="103"/>
            </a:xfrm>
            <a:prstGeom prst="straightConnector1">
              <a:avLst/>
            </a:prstGeom>
            <a:ln w="38100">
              <a:solidFill>
                <a:srgbClr val="EE8512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Скругленный прямоугольник 41"/>
            <p:cNvSpPr/>
            <p:nvPr/>
          </p:nvSpPr>
          <p:spPr>
            <a:xfrm>
              <a:off x="147" y="2931"/>
              <a:ext cx="698" cy="501"/>
            </a:xfrm>
            <a:prstGeom prst="roundRect">
              <a:avLst/>
            </a:prstGeom>
            <a:gradFill flip="none" rotWithShape="1">
              <a:gsLst>
                <a:gs pos="0">
                  <a:srgbClr val="F9AC45">
                    <a:tint val="66000"/>
                    <a:satMod val="160000"/>
                  </a:srgbClr>
                </a:gs>
                <a:gs pos="50000">
                  <a:srgbClr val="F9AC45">
                    <a:tint val="44500"/>
                    <a:satMod val="160000"/>
                  </a:srgbClr>
                </a:gs>
                <a:gs pos="100000">
                  <a:srgbClr val="F9AC45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uk-UA" dirty="0">
                  <a:solidFill>
                    <a:srgbClr val="7B4713"/>
                  </a:solidFill>
                </a:rPr>
                <a:t>Лист помилок</a:t>
              </a:r>
            </a:p>
          </p:txBody>
        </p:sp>
        <p:cxnSp>
          <p:nvCxnSpPr>
            <p:cNvPr id="44" name="Прямая со стрелкой 43"/>
            <p:cNvCxnSpPr/>
            <p:nvPr/>
          </p:nvCxnSpPr>
          <p:spPr>
            <a:xfrm>
              <a:off x="845" y="3182"/>
              <a:ext cx="1805" cy="212"/>
            </a:xfrm>
            <a:prstGeom prst="straightConnector1">
              <a:avLst/>
            </a:prstGeom>
            <a:ln w="38100">
              <a:solidFill>
                <a:srgbClr val="EE8512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70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59229" y="1373063"/>
            <a:ext cx="11571514" cy="17593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u-RU" sz="2400" b="1" i="1" dirty="0">
                <a:latin typeface="+mn-lt"/>
                <a:cs typeface="Times New Roman" panose="02020603050405020304" pitchFamily="18" charset="0"/>
              </a:rPr>
              <a:t>File</a:t>
            </a:r>
            <a:r>
              <a:rPr lang="en-US" altLang="ru-RU" sz="2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— містить команди управління проектами, рішеннями та файлами: створення нових і завантаження наявних проектів і файлів, збереження проектів і файлів на дисках, закриття рішень, виведення вмісту файлу на принтер, вихід із середовища </a:t>
            </a:r>
            <a:r>
              <a:rPr lang="en-US" altLang="ru-RU" sz="2400" dirty="0">
                <a:latin typeface="+mn-lt"/>
                <a:cs typeface="Times New Roman" panose="02020603050405020304" pitchFamily="18" charset="0"/>
              </a:rPr>
              <a:t>Visual Studio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 .</a:t>
            </a:r>
            <a:r>
              <a:rPr lang="en-US" altLang="ru-RU" sz="2400" dirty="0">
                <a:latin typeface="+mn-lt"/>
                <a:cs typeface="Times New Roman" panose="02020603050405020304" pitchFamily="18" charset="0"/>
              </a:rPr>
              <a:t>NET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9229" y="3318269"/>
            <a:ext cx="11571514" cy="16894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u-RU" sz="2400" b="1" i="1" dirty="0">
                <a:latin typeface="+mn-lt"/>
                <a:cs typeface="Times New Roman" panose="02020603050405020304" pitchFamily="18" charset="0"/>
              </a:rPr>
              <a:t>Edit</a:t>
            </a:r>
            <a:r>
              <a:rPr lang="en-US" altLang="ru-RU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— дає можливість виконувати команди редагування тексту; відновлювати попередній варіант тексту, що редагується; шукати фрагменти тексту та замінювати їх новими фрагментами.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9227" y="5121194"/>
            <a:ext cx="11571515" cy="13862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u-RU" sz="2400" b="1" i="1">
                <a:latin typeface="+mn-lt"/>
                <a:cs typeface="Times New Roman" panose="02020603050405020304" pitchFamily="18" charset="0"/>
              </a:rPr>
              <a:t>View</a:t>
            </a:r>
            <a:r>
              <a:rPr lang="en-US" altLang="ru-RU" sz="2400"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latin typeface="+mn-lt"/>
                <a:cs typeface="Times New Roman" panose="02020603050405020304" pitchFamily="18" charset="0"/>
              </a:rPr>
              <a:t>— дає змогу настроювати зовнішній вигляд робочої області, пане­лей інструментів, відображення бічних вікон, класів, ресурсів тощо.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503616" y="836613"/>
            <a:ext cx="639149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uk-UA" altLang="ru-RU" b="1" dirty="0">
                <a:latin typeface="+mn-lt"/>
                <a:cs typeface="Times New Roman" panose="02020603050405020304" pitchFamily="18" charset="0"/>
              </a:rPr>
              <a:t>Призначення деяких </a:t>
            </a:r>
            <a:r>
              <a:rPr lang="uk-UA" altLang="ru-RU" b="1" dirty="0" smtClean="0">
                <a:latin typeface="+mn-lt"/>
                <a:cs typeface="Times New Roman" panose="02020603050405020304" pitchFamily="18" charset="0"/>
              </a:rPr>
              <a:t>команд меню</a:t>
            </a:r>
            <a:endParaRPr lang="uk-UA" altLang="ru-RU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-49213"/>
            <a:ext cx="12191999" cy="64633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altLang="ru-RU" sz="3600" b="1" dirty="0" smtClean="0">
                <a:solidFill>
                  <a:schemeClr val="bg1"/>
                </a:solidFill>
              </a:rPr>
              <a:t>Робота </a:t>
            </a:r>
            <a:r>
              <a:rPr lang="uk-UA" altLang="ru-RU" sz="3600" b="1" dirty="0">
                <a:solidFill>
                  <a:schemeClr val="bg1"/>
                </a:solidFill>
              </a:rPr>
              <a:t>у </a:t>
            </a:r>
            <a:r>
              <a:rPr lang="en-US" altLang="ru-RU" sz="3600" b="1" dirty="0">
                <a:solidFill>
                  <a:schemeClr val="bg1"/>
                </a:solidFill>
              </a:rPr>
              <a:t>IDE Visual Studio 20</a:t>
            </a:r>
            <a:r>
              <a:rPr lang="uk-UA" altLang="ru-RU" sz="3600" b="1" dirty="0">
                <a:solidFill>
                  <a:schemeClr val="bg1"/>
                </a:solidFill>
              </a:rPr>
              <a:t>1</a:t>
            </a:r>
            <a:r>
              <a:rPr lang="en-US" altLang="ru-RU" sz="3600" b="1" dirty="0">
                <a:solidFill>
                  <a:schemeClr val="bg1"/>
                </a:solidFill>
              </a:rPr>
              <a:t>9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75687" y="935834"/>
            <a:ext cx="11471462" cy="158417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 i="1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Project</a:t>
            </a:r>
            <a:r>
              <a:rPr lang="en-US" altLang="ru-RU" sz="240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— містить команди підтримки проекту: додавання класів, ре­сурсів, файлів запропонованих шаблонів, нових каталогів, активізування проекту під час запуску рішення, якщо проект складається з кількох рішень.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93914" y="2740324"/>
            <a:ext cx="11549743" cy="21182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 i="1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Debug</a:t>
            </a:r>
            <a:r>
              <a:rPr lang="en-US" altLang="ru-RU" sz="2400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— містить команди, які полегшують процес настроювання програми (встановлення точок переривання під час виконання програми, виведення вікна перегляду значень змінних, вікна вихідних резуль­татів тощо), а також команду, що здійснює запуск програми в ціло­му або виконує її </a:t>
            </a:r>
            <a:r>
              <a:rPr lang="uk-UA" altLang="ru-RU" sz="2400" dirty="0" err="1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покроково</a:t>
            </a:r>
            <a:r>
              <a:rPr lang="uk-UA" altLang="ru-RU" sz="2400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67237" y="5085184"/>
            <a:ext cx="11431804" cy="12241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 i="1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Build</a:t>
            </a:r>
            <a:r>
              <a:rPr lang="en-US" altLang="ru-RU" sz="240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— надає можливість компіляції, компонування, конфігурування та розгортання рішень.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-49213"/>
            <a:ext cx="12191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altLang="ru-RU" sz="3600" b="1" dirty="0" smtClean="0">
                <a:solidFill>
                  <a:schemeClr val="bg1"/>
                </a:solidFill>
              </a:rPr>
              <a:t>Робота </a:t>
            </a:r>
            <a:r>
              <a:rPr lang="uk-UA" altLang="ru-RU" sz="3600" b="1" dirty="0">
                <a:solidFill>
                  <a:schemeClr val="bg1"/>
                </a:solidFill>
              </a:rPr>
              <a:t>у </a:t>
            </a:r>
            <a:r>
              <a:rPr lang="en-US" altLang="ru-RU" sz="3600" b="1" dirty="0">
                <a:solidFill>
                  <a:schemeClr val="bg1"/>
                </a:solidFill>
              </a:rPr>
              <a:t>IDE Visual Studio 20</a:t>
            </a:r>
            <a:r>
              <a:rPr lang="uk-UA" altLang="ru-RU" sz="3600" b="1" dirty="0">
                <a:solidFill>
                  <a:schemeClr val="bg1"/>
                </a:solidFill>
              </a:rPr>
              <a:t>1</a:t>
            </a:r>
            <a:r>
              <a:rPr lang="en-US" altLang="ru-RU" sz="3600" b="1" dirty="0">
                <a:solidFill>
                  <a:schemeClr val="bg1"/>
                </a:solidFill>
              </a:rPr>
              <a:t>9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2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64538" y="1124744"/>
            <a:ext cx="11636829" cy="20882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 i="1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Tools</a:t>
            </a:r>
            <a:r>
              <a:rPr lang="en-US" altLang="ru-RU" sz="2400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— містить додаткові інструменти, що не потрапили до попередніх пунктів меню. Ці інструменти дають змогу підключатися до зовнішніх пристроїв, баз даних і сервера, налагоджувати панелі інструментів, працювати з макросами, установлювати параметри </a:t>
            </a:r>
            <a:r>
              <a:rPr lang="en-US" altLang="ru-RU" sz="2400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IDE Visual Studio</a:t>
            </a:r>
            <a:r>
              <a:rPr lang="uk-UA" altLang="ru-RU" sz="2400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 .</a:t>
            </a:r>
            <a:r>
              <a:rPr lang="en-US" altLang="ru-RU" sz="2400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NET </a:t>
            </a:r>
            <a:r>
              <a:rPr lang="uk-UA" altLang="ru-RU" sz="2400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тощо.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93914" y="3429000"/>
            <a:ext cx="11636829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 i="1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Window</a:t>
            </a:r>
            <a:r>
              <a:rPr lang="en-US" altLang="ru-RU" sz="240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— містить команди керування бічними вікнами.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9810" y="4653136"/>
            <a:ext cx="11596599" cy="12241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 i="1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Help</a:t>
            </a:r>
            <a:r>
              <a:rPr lang="en-US" altLang="ru-RU" sz="240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— дає можливість отримувати довідкову інформацію з викорис­танням предметного покажчика, змісту, фільтрів тощо.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-49213"/>
            <a:ext cx="12191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altLang="ru-RU" sz="3600" b="1" dirty="0" smtClean="0">
                <a:solidFill>
                  <a:schemeClr val="bg1"/>
                </a:solidFill>
              </a:rPr>
              <a:t>Робота </a:t>
            </a:r>
            <a:r>
              <a:rPr lang="uk-UA" altLang="ru-RU" sz="3600" b="1" dirty="0">
                <a:solidFill>
                  <a:schemeClr val="bg1"/>
                </a:solidFill>
              </a:rPr>
              <a:t>у </a:t>
            </a:r>
            <a:r>
              <a:rPr lang="en-US" altLang="ru-RU" sz="3600" b="1" dirty="0">
                <a:solidFill>
                  <a:schemeClr val="bg1"/>
                </a:solidFill>
              </a:rPr>
              <a:t>IDE Visual Studio 20</a:t>
            </a:r>
            <a:r>
              <a:rPr lang="uk-UA" altLang="ru-RU" sz="3600" b="1" dirty="0">
                <a:solidFill>
                  <a:schemeClr val="bg1"/>
                </a:solidFill>
              </a:rPr>
              <a:t>1</a:t>
            </a:r>
            <a:r>
              <a:rPr lang="en-US" altLang="ru-RU" sz="3600" b="1" dirty="0">
                <a:solidFill>
                  <a:schemeClr val="bg1"/>
                </a:solidFill>
              </a:rPr>
              <a:t>9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-97972" y="0"/>
            <a:ext cx="12289971" cy="688975"/>
          </a:xfrm>
        </p:spPr>
        <p:txBody>
          <a:bodyPr>
            <a:noAutofit/>
          </a:bodyPr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Приклади контекстних меню</a:t>
            </a:r>
            <a:r>
              <a:rPr lang="en-US" altLang="ru-RU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 Visual Studio .NET</a:t>
            </a:r>
            <a:endParaRPr lang="uk-UA" altLang="ru-RU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Рисунок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3" y="1557338"/>
            <a:ext cx="2847975" cy="48942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18" y="1194349"/>
            <a:ext cx="3231558" cy="5258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52" y="3641647"/>
            <a:ext cx="3050230" cy="2629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482" y="1212814"/>
            <a:ext cx="2065963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3051715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/>
          </p:cNvSpPr>
          <p:nvPr/>
        </p:nvSpPr>
        <p:spPr bwMode="auto">
          <a:xfrm>
            <a:off x="206829" y="908050"/>
            <a:ext cx="11843657" cy="3887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2400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Файли у вікні оглядача рішень відображено у вигляді дерева і поділено за такими категоріями:</a:t>
            </a:r>
          </a:p>
          <a:p>
            <a:pPr>
              <a:lnSpc>
                <a:spcPct val="90000"/>
              </a:lnSpc>
            </a:pPr>
            <a:r>
              <a:rPr lang="en-US" altLang="ru-RU" sz="2400" i="1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Source Files </a:t>
            </a:r>
            <a:r>
              <a:rPr lang="uk-UA" altLang="ru-RU" sz="2400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— файли вихідного коду (містять визначення функцій і методів програмного коду);</a:t>
            </a:r>
          </a:p>
          <a:p>
            <a:pPr>
              <a:lnSpc>
                <a:spcPct val="90000"/>
              </a:lnSpc>
            </a:pPr>
            <a:r>
              <a:rPr lang="en-US" altLang="ru-RU" sz="2400" i="1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Header Files</a:t>
            </a:r>
            <a:r>
              <a:rPr lang="en-US" altLang="ru-RU" sz="2400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— заголовні файли (містять оголошення класів і прототи­пи функцій);</a:t>
            </a:r>
          </a:p>
          <a:p>
            <a:pPr>
              <a:lnSpc>
                <a:spcPct val="90000"/>
              </a:lnSpc>
            </a:pPr>
            <a:r>
              <a:rPr lang="en-US" altLang="ru-RU" sz="2400" i="1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Resource Files </a:t>
            </a:r>
            <a:r>
              <a:rPr lang="uk-UA" altLang="ru-RU" sz="2400" dirty="0">
                <a:solidFill>
                  <a:srgbClr val="262626"/>
                </a:solidFill>
                <a:latin typeface="+mn-lt"/>
                <a:cs typeface="Times New Roman" panose="02020603050405020304" pitchFamily="18" charset="0"/>
              </a:rPr>
              <a:t>— файли ресурсів (містять описи діалогових вікон, піктограм, значків, елементів управління).</a:t>
            </a:r>
          </a:p>
        </p:txBody>
      </p:sp>
      <p:pic>
        <p:nvPicPr>
          <p:cNvPr id="130061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627" y="3442597"/>
            <a:ext cx="3527425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-49213"/>
            <a:ext cx="12191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altLang="ru-RU" sz="3600" b="1" dirty="0" smtClean="0">
                <a:solidFill>
                  <a:schemeClr val="bg1"/>
                </a:solidFill>
              </a:rPr>
              <a:t>Робота </a:t>
            </a:r>
            <a:r>
              <a:rPr lang="uk-UA" altLang="ru-RU" sz="3600" b="1" dirty="0">
                <a:solidFill>
                  <a:schemeClr val="bg1"/>
                </a:solidFill>
              </a:rPr>
              <a:t>у </a:t>
            </a:r>
            <a:r>
              <a:rPr lang="en-US" altLang="ru-RU" sz="3600" b="1" dirty="0">
                <a:solidFill>
                  <a:schemeClr val="bg1"/>
                </a:solidFill>
              </a:rPr>
              <a:t>IDE Visual Studio 20</a:t>
            </a:r>
            <a:r>
              <a:rPr lang="uk-UA" altLang="ru-RU" sz="3600" b="1" dirty="0">
                <a:solidFill>
                  <a:schemeClr val="bg1"/>
                </a:solidFill>
              </a:rPr>
              <a:t>1</a:t>
            </a:r>
            <a:r>
              <a:rPr lang="en-US" altLang="ru-RU" sz="3600" b="1" dirty="0">
                <a:solidFill>
                  <a:schemeClr val="bg1"/>
                </a:solidFill>
              </a:rPr>
              <a:t>9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332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-13055"/>
            <a:ext cx="12192000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>
                <a:solidFill>
                  <a:schemeClr val="bg1"/>
                </a:solidFill>
              </a:rPr>
              <a:t>Створення та 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виконання найпростішої </a:t>
            </a:r>
            <a:r>
              <a:rPr lang="uk-UA" altLang="ru-RU" sz="3200" b="1" dirty="0">
                <a:solidFill>
                  <a:schemeClr val="bg1"/>
                </a:solidFill>
              </a:rPr>
              <a:t>програми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950501" y="896144"/>
            <a:ext cx="9344025" cy="5487410"/>
            <a:chOff x="827314" y="896144"/>
            <a:chExt cx="9344025" cy="548741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314" y="896144"/>
              <a:ext cx="9344025" cy="5476875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3" name="Овал 2"/>
            <p:cNvSpPr/>
            <p:nvPr/>
          </p:nvSpPr>
          <p:spPr>
            <a:xfrm>
              <a:off x="827314" y="2857547"/>
              <a:ext cx="3559629" cy="55517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454157" y="1599849"/>
              <a:ext cx="1796143" cy="55517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8937171" y="5932714"/>
              <a:ext cx="1087071" cy="4508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34632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7608" y="3"/>
            <a:ext cx="6302816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Результати вивчення лекції 2   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3464" y="995245"/>
            <a:ext cx="97093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Знання</a:t>
            </a:r>
            <a:r>
              <a:rPr lang="uk-UA" sz="2400" dirty="0"/>
              <a:t>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/>
              <a:t>Формати подання даних з фіксованою та плаваючою точкою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/>
              <a:t>Формати зображення даних в пам’яті ПК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/>
              <a:t>Означення алгоритму та його властивості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/>
              <a:t>Основні алгоритмічні структури </a:t>
            </a:r>
            <a:endParaRPr lang="uk-UA" sz="24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 smtClean="0"/>
              <a:t>Структуру програми на С/С++</a:t>
            </a:r>
            <a:endParaRPr lang="uk-UA" sz="2400" dirty="0"/>
          </a:p>
          <a:p>
            <a:endParaRPr lang="uk-UA" sz="2400" dirty="0"/>
          </a:p>
          <a:p>
            <a:r>
              <a:rPr lang="uk-UA" sz="2400" b="1" dirty="0">
                <a:solidFill>
                  <a:srgbClr val="0000CC"/>
                </a:solidFill>
              </a:rPr>
              <a:t>Уміння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>
                <a:solidFill>
                  <a:srgbClr val="0000CC"/>
                </a:solidFill>
              </a:rPr>
              <a:t>Розробляти та представляти алгоритми обчислень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>
                <a:solidFill>
                  <a:srgbClr val="0000CC"/>
                </a:solidFill>
              </a:rPr>
              <a:t>Представляти дані в різних системах числення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>
                <a:solidFill>
                  <a:srgbClr val="0000CC"/>
                </a:solidFill>
              </a:rPr>
              <a:t>Представляти дані в форматах з фіксованою та плаваючою комами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>
                <a:solidFill>
                  <a:srgbClr val="0000CC"/>
                </a:solidFill>
              </a:rPr>
              <a:t>Використовувати </a:t>
            </a:r>
            <a:r>
              <a:rPr lang="en-US" sz="2400" dirty="0">
                <a:solidFill>
                  <a:srgbClr val="0000CC"/>
                </a:solidFill>
              </a:rPr>
              <a:t>IDE Visual Studio</a:t>
            </a:r>
            <a:r>
              <a:rPr lang="uk-UA" sz="2400" dirty="0">
                <a:solidFill>
                  <a:srgbClr val="0000CC"/>
                </a:solidFill>
              </a:rPr>
              <a:t> для створення та налагодження програми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1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332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-13055"/>
            <a:ext cx="12192000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>
                <a:solidFill>
                  <a:schemeClr val="bg1"/>
                </a:solidFill>
              </a:rPr>
              <a:t>Створення та 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виконання найпростішої </a:t>
            </a:r>
            <a:r>
              <a:rPr lang="uk-UA" altLang="ru-RU" sz="3200" b="1" dirty="0">
                <a:solidFill>
                  <a:schemeClr val="bg1"/>
                </a:solidFill>
              </a:rPr>
              <a:t>програми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979714"/>
            <a:ext cx="6753225" cy="5159148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2830286" y="2198914"/>
            <a:ext cx="1763485" cy="50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3004457" y="2841171"/>
            <a:ext cx="4691744" cy="50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8258345" y="2841171"/>
            <a:ext cx="652122" cy="500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2830286" y="3872267"/>
            <a:ext cx="544285" cy="4058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436430" y="5592210"/>
            <a:ext cx="1036182" cy="4058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10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332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-13055"/>
            <a:ext cx="12192000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>
                <a:solidFill>
                  <a:schemeClr val="bg1"/>
                </a:solidFill>
              </a:rPr>
              <a:t>Створення та 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виконання найпростішої </a:t>
            </a:r>
            <a:r>
              <a:rPr lang="uk-UA" altLang="ru-RU" sz="3200" b="1" dirty="0">
                <a:solidFill>
                  <a:schemeClr val="bg1"/>
                </a:solidFill>
              </a:rPr>
              <a:t>програми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19" y="870155"/>
            <a:ext cx="7000875" cy="5629275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3309257" y="4125686"/>
            <a:ext cx="413657" cy="4027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3222171" y="4714120"/>
            <a:ext cx="413657" cy="4027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0" name="Прямая со стрелкой 9"/>
          <p:cNvCxnSpPr>
            <a:endCxn id="8" idx="2"/>
          </p:cNvCxnSpPr>
          <p:nvPr/>
        </p:nvCxnSpPr>
        <p:spPr>
          <a:xfrm>
            <a:off x="1324315" y="3845617"/>
            <a:ext cx="1984942" cy="4814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371" y="3203875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Кнопки згортки рядків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008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3055"/>
            <a:ext cx="12192000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 smtClean="0">
                <a:solidFill>
                  <a:schemeClr val="bg1"/>
                </a:solidFill>
              </a:rPr>
              <a:t>Компіляція та запуск найпростішої </a:t>
            </a:r>
            <a:r>
              <a:rPr lang="uk-UA" altLang="ru-RU" sz="3200" b="1" dirty="0">
                <a:solidFill>
                  <a:schemeClr val="bg1"/>
                </a:solidFill>
              </a:rPr>
              <a:t>програми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108856" y="877910"/>
            <a:ext cx="11421837" cy="5471862"/>
            <a:chOff x="108856" y="877910"/>
            <a:chExt cx="11421837" cy="5471862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108856" y="877910"/>
              <a:ext cx="11421837" cy="5471862"/>
              <a:chOff x="108856" y="877910"/>
              <a:chExt cx="11421837" cy="5471862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65521" y="2624231"/>
                <a:ext cx="4365172" cy="2240909"/>
              </a:xfrm>
              <a:prstGeom prst="rect">
                <a:avLst/>
              </a:prstGeom>
            </p:spPr>
          </p:pic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856" y="877910"/>
                <a:ext cx="6545036" cy="5471862"/>
              </a:xfrm>
              <a:prstGeom prst="rect">
                <a:avLst/>
              </a:prstGeom>
            </p:spPr>
          </p:pic>
          <p:cxnSp>
            <p:nvCxnSpPr>
              <p:cNvPr id="6" name="Прямая со стрелкой 5"/>
              <p:cNvCxnSpPr/>
              <p:nvPr/>
            </p:nvCxnSpPr>
            <p:spPr>
              <a:xfrm>
                <a:off x="4985657" y="2819400"/>
                <a:ext cx="2179864" cy="11974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 стрелкой 7"/>
              <p:cNvCxnSpPr/>
              <p:nvPr/>
            </p:nvCxnSpPr>
            <p:spPr>
              <a:xfrm>
                <a:off x="3381374" y="3023014"/>
                <a:ext cx="3784147" cy="11129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Овал 12"/>
              <p:cNvSpPr/>
              <p:nvPr/>
            </p:nvSpPr>
            <p:spPr>
              <a:xfrm>
                <a:off x="1360715" y="5279572"/>
                <a:ext cx="696686" cy="370114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5" name="Овал 14"/>
            <p:cNvSpPr/>
            <p:nvPr/>
          </p:nvSpPr>
          <p:spPr>
            <a:xfrm>
              <a:off x="3243943" y="1077686"/>
              <a:ext cx="1251857" cy="37011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4371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3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6285" y="903515"/>
            <a:ext cx="9144000" cy="5573485"/>
          </a:xfrm>
          <a:noFill/>
          <a:ln/>
        </p:spPr>
      </p:pic>
      <p:sp>
        <p:nvSpPr>
          <p:cNvPr id="163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2192000" cy="576263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/>
          <a:lstStyle/>
          <a:p>
            <a:pPr algn="ctr"/>
            <a:r>
              <a:rPr lang="uk-UA" altLang="ru-RU" sz="3200" b="1" dirty="0">
                <a:solidFill>
                  <a:schemeClr val="bg1"/>
                </a:solidFill>
                <a:latin typeface="+mn-lt"/>
              </a:rPr>
              <a:t>Етапи створення </a:t>
            </a:r>
            <a:r>
              <a:rPr lang="uk-UA" altLang="ru-RU" sz="3200" b="1" dirty="0" smtClean="0">
                <a:solidFill>
                  <a:schemeClr val="bg1"/>
                </a:solidFill>
                <a:latin typeface="+mn-lt"/>
              </a:rPr>
              <a:t>С/С++ програми</a:t>
            </a:r>
            <a:endParaRPr lang="ru-RU" altLang="ru-RU" sz="32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97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3055"/>
            <a:ext cx="12192000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 smtClean="0">
                <a:solidFill>
                  <a:schemeClr val="bg1"/>
                </a:solidFill>
              </a:rPr>
              <a:t>Компіляція та запуск найпростішої </a:t>
            </a:r>
            <a:r>
              <a:rPr lang="uk-UA" altLang="ru-RU" sz="3200" b="1" dirty="0">
                <a:solidFill>
                  <a:schemeClr val="bg1"/>
                </a:solidFill>
              </a:rPr>
              <a:t>програми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1066800" y="861778"/>
            <a:ext cx="8471807" cy="5676454"/>
            <a:chOff x="1066800" y="861778"/>
            <a:chExt cx="8471807" cy="5676454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861778"/>
              <a:ext cx="8471807" cy="5676454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2579915" y="3614058"/>
              <a:ext cx="555172" cy="26125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1257302" y="5246915"/>
              <a:ext cx="3200398" cy="770559"/>
              <a:chOff x="1257302" y="5246915"/>
              <a:chExt cx="3200398" cy="770559"/>
            </a:xfrm>
          </p:grpSpPr>
          <p:sp>
            <p:nvSpPr>
              <p:cNvPr id="5" name="Овал 4"/>
              <p:cNvSpPr/>
              <p:nvPr/>
            </p:nvSpPr>
            <p:spPr>
              <a:xfrm>
                <a:off x="2677888" y="5246915"/>
                <a:ext cx="914398" cy="261258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1257302" y="5756216"/>
                <a:ext cx="3200398" cy="261258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Стрелка вправо 7"/>
            <p:cNvSpPr/>
            <p:nvPr/>
          </p:nvSpPr>
          <p:spPr>
            <a:xfrm>
              <a:off x="7326086" y="3235386"/>
              <a:ext cx="250372" cy="37867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34338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2332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66013" y="995925"/>
            <a:ext cx="8881642" cy="5409069"/>
          </a:xfrm>
          <a:prstGeom prst="roundRect">
            <a:avLst/>
          </a:prstGeom>
          <a:gradFill flip="none" rotWithShape="1">
            <a:gsLst>
              <a:gs pos="3000">
                <a:srgbClr val="F8D29A"/>
              </a:gs>
              <a:gs pos="50000">
                <a:schemeClr val="accent6">
                  <a:lumMod val="20000"/>
                  <a:lumOff val="80000"/>
                </a:schemeClr>
              </a:gs>
              <a:gs pos="93000">
                <a:srgbClr val="D1E4ED"/>
              </a:gs>
              <a:gs pos="70000">
                <a:schemeClr val="bg1"/>
              </a:gs>
              <a:gs pos="100000">
                <a:schemeClr val="accent1"/>
              </a:gs>
            </a:gsLst>
            <a:lin ang="13800000" scaled="0"/>
            <a:tileRect/>
          </a:gra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50800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uk-UA" altLang="ru-RU" sz="2400" b="1">
              <a:solidFill>
                <a:srgbClr val="2222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1939684" y="2371723"/>
            <a:ext cx="8162925" cy="2657475"/>
          </a:xfrm>
          <a:prstGeom prst="rect">
            <a:avLst/>
          </a:prstGeom>
          <a:solidFill>
            <a:schemeClr val="bg1"/>
          </a:solidFill>
          <a:ln w="9525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dirty="0">
                <a:solidFill>
                  <a:srgbClr val="339933"/>
                </a:solidFill>
              </a:rPr>
              <a:t>//ex2_</a:t>
            </a:r>
            <a:r>
              <a:rPr lang="en-US" altLang="ru-RU" sz="2400" dirty="0">
                <a:solidFill>
                  <a:srgbClr val="339933"/>
                </a:solidFill>
              </a:rPr>
              <a:t>0,cpp</a:t>
            </a:r>
            <a:r>
              <a:rPr lang="uk-UA" altLang="ru-RU" sz="2400" dirty="0">
                <a:solidFill>
                  <a:srgbClr val="339933"/>
                </a:solidFill>
              </a:rPr>
              <a:t>                        коментар до програми</a:t>
            </a:r>
            <a:br>
              <a:rPr lang="uk-UA" altLang="ru-RU" sz="2400" dirty="0">
                <a:solidFill>
                  <a:srgbClr val="339933"/>
                </a:solidFill>
              </a:rPr>
            </a:br>
            <a:r>
              <a:rPr lang="uk-UA" altLang="ru-RU" sz="2400" dirty="0"/>
              <a:t>#</a:t>
            </a:r>
            <a:r>
              <a:rPr lang="uk-UA" altLang="ru-RU" sz="2400" dirty="0" err="1"/>
              <a:t>include</a:t>
            </a:r>
            <a:r>
              <a:rPr lang="uk-UA" altLang="ru-RU" sz="2400" dirty="0"/>
              <a:t> &lt;</a:t>
            </a:r>
            <a:r>
              <a:rPr lang="uk-UA" altLang="ru-RU" sz="2400" dirty="0" err="1"/>
              <a:t>iostream</a:t>
            </a:r>
            <a:r>
              <a:rPr lang="uk-UA" altLang="ru-RU" sz="2400" dirty="0"/>
              <a:t>&gt;  </a:t>
            </a:r>
            <a:r>
              <a:rPr lang="en-US" altLang="ru-RU" sz="2400" dirty="0"/>
              <a:t>    </a:t>
            </a:r>
            <a:r>
              <a:rPr lang="uk-UA" altLang="ru-RU" sz="2400" dirty="0"/>
              <a:t> </a:t>
            </a:r>
            <a:r>
              <a:rPr lang="uk-UA" altLang="ru-RU" sz="2400" dirty="0">
                <a:solidFill>
                  <a:srgbClr val="339933"/>
                </a:solidFill>
              </a:rPr>
              <a:t>//включення заголовних файлів</a:t>
            </a:r>
            <a:br>
              <a:rPr lang="uk-UA" altLang="ru-RU" sz="2400" dirty="0">
                <a:solidFill>
                  <a:srgbClr val="339933"/>
                </a:solidFill>
              </a:rPr>
            </a:br>
            <a:r>
              <a:rPr lang="uk-UA" altLang="ru-RU" sz="2400" dirty="0" err="1"/>
              <a:t>using</a:t>
            </a:r>
            <a:r>
              <a:rPr lang="uk-UA" altLang="ru-RU" sz="2400" dirty="0"/>
              <a:t> </a:t>
            </a:r>
            <a:r>
              <a:rPr lang="uk-UA" altLang="ru-RU" sz="2400" dirty="0" err="1"/>
              <a:t>namespace</a:t>
            </a:r>
            <a:r>
              <a:rPr lang="uk-UA" altLang="ru-RU" sz="2400" dirty="0"/>
              <a:t> </a:t>
            </a:r>
            <a:r>
              <a:rPr lang="uk-UA" altLang="ru-RU" sz="2400" dirty="0" err="1"/>
              <a:t>std</a:t>
            </a:r>
            <a:r>
              <a:rPr lang="uk-UA" altLang="ru-RU" sz="2400" dirty="0"/>
              <a:t>;     </a:t>
            </a:r>
            <a:r>
              <a:rPr lang="uk-UA" altLang="ru-RU" sz="2400" dirty="0">
                <a:solidFill>
                  <a:srgbClr val="339933"/>
                </a:solidFill>
              </a:rPr>
              <a:t>//визначення простору імен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 err="1"/>
              <a:t>int</a:t>
            </a:r>
            <a:r>
              <a:rPr lang="uk-UA" altLang="ru-RU" sz="2400" dirty="0"/>
              <a:t> </a:t>
            </a:r>
            <a:r>
              <a:rPr lang="uk-UA" altLang="ru-RU" sz="2400" dirty="0" err="1"/>
              <a:t>main</a:t>
            </a:r>
            <a:r>
              <a:rPr lang="uk-UA" altLang="ru-RU" sz="2400" dirty="0"/>
              <a:t>()            </a:t>
            </a:r>
            <a:r>
              <a:rPr lang="en-US" altLang="ru-RU" sz="2400" dirty="0"/>
              <a:t>             </a:t>
            </a:r>
            <a:r>
              <a:rPr lang="uk-UA" altLang="ru-RU" sz="2400" dirty="0"/>
              <a:t> </a:t>
            </a:r>
            <a:r>
              <a:rPr lang="uk-UA" altLang="ru-RU" sz="2400" dirty="0">
                <a:solidFill>
                  <a:srgbClr val="339933"/>
                </a:solidFill>
              </a:rPr>
              <a:t>//початок опису дій програми</a:t>
            </a:r>
            <a:br>
              <a:rPr lang="uk-UA" altLang="ru-RU" sz="2400" dirty="0">
                <a:solidFill>
                  <a:srgbClr val="339933"/>
                </a:solidFill>
              </a:rPr>
            </a:br>
            <a:r>
              <a:rPr lang="uk-UA" altLang="ru-RU" sz="2400" dirty="0"/>
              <a:t>{</a:t>
            </a:r>
            <a:br>
              <a:rPr lang="uk-UA" altLang="ru-RU" sz="2400" dirty="0"/>
            </a:br>
            <a:r>
              <a:rPr lang="en-US" altLang="ru-RU" sz="2400" dirty="0"/>
              <a:t>  </a:t>
            </a:r>
            <a:r>
              <a:rPr lang="uk-UA" altLang="ru-RU" sz="2400" dirty="0"/>
              <a:t> </a:t>
            </a:r>
            <a:r>
              <a:rPr lang="uk-UA" altLang="ru-RU" sz="2400" dirty="0" err="1"/>
              <a:t>cout</a:t>
            </a:r>
            <a:r>
              <a:rPr lang="uk-UA" altLang="ru-RU" sz="2400" dirty="0"/>
              <a:t>&lt;&lt;"</a:t>
            </a:r>
            <a:r>
              <a:rPr lang="uk-UA" altLang="ru-RU" sz="2400" dirty="0" err="1"/>
              <a:t>Hello</a:t>
            </a:r>
            <a:r>
              <a:rPr lang="uk-UA" altLang="ru-RU" sz="2400" dirty="0"/>
              <a:t>, </a:t>
            </a:r>
            <a:r>
              <a:rPr lang="uk-UA" altLang="ru-RU" sz="2400" dirty="0" err="1"/>
              <a:t>world</a:t>
            </a:r>
            <a:r>
              <a:rPr lang="uk-UA" altLang="ru-RU" sz="2400" dirty="0"/>
              <a:t>!"&lt;&lt;</a:t>
            </a:r>
            <a:r>
              <a:rPr lang="uk-UA" altLang="ru-RU" sz="2400" dirty="0" err="1"/>
              <a:t>endl</a:t>
            </a:r>
            <a:r>
              <a:rPr lang="uk-UA" altLang="ru-RU" sz="2400" dirty="0">
                <a:solidFill>
                  <a:srgbClr val="339933"/>
                </a:solidFill>
              </a:rPr>
              <a:t>;//вивести повідомлення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/>
              <a:t>}                                 </a:t>
            </a:r>
            <a:r>
              <a:rPr lang="en-US" altLang="ru-RU" sz="2400" dirty="0"/>
              <a:t>           </a:t>
            </a:r>
            <a:r>
              <a:rPr lang="uk-UA" altLang="ru-RU" sz="2400" dirty="0">
                <a:solidFill>
                  <a:srgbClr val="339933"/>
                </a:solidFill>
              </a:rPr>
              <a:t>//кінець програми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67" y="1357277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Прямоугольник 7"/>
          <p:cNvSpPr/>
          <p:nvPr/>
        </p:nvSpPr>
        <p:spPr>
          <a:xfrm>
            <a:off x="0" y="-13055"/>
            <a:ext cx="12192000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>
                <a:solidFill>
                  <a:schemeClr val="bg1"/>
                </a:solidFill>
              </a:rPr>
              <a:t>Створення та 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виконання найпростішої </a:t>
            </a:r>
            <a:r>
              <a:rPr lang="uk-UA" altLang="ru-RU" sz="3200" b="1" dirty="0">
                <a:solidFill>
                  <a:schemeClr val="bg1"/>
                </a:solidFill>
              </a:rPr>
              <a:t>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42733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2332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57" y="5676864"/>
            <a:ext cx="2065963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38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1458"/>
            <a:ext cx="9144000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4034183" y="740404"/>
            <a:ext cx="3711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 dirty="0"/>
              <a:t>Блочна структура коду</a:t>
            </a:r>
            <a:endParaRPr lang="ru-RU" altLang="ru-RU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2285"/>
            <a:ext cx="12192000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>
                <a:solidFill>
                  <a:schemeClr val="bg1"/>
                </a:solidFill>
              </a:rPr>
              <a:t>Створення та </a:t>
            </a:r>
            <a:r>
              <a:rPr lang="uk-UA" altLang="ru-RU" sz="3200" b="1" dirty="0" smtClean="0">
                <a:solidFill>
                  <a:schemeClr val="bg1"/>
                </a:solidFill>
              </a:rPr>
              <a:t>виконання найпростішої </a:t>
            </a:r>
            <a:r>
              <a:rPr lang="uk-UA" altLang="ru-RU" sz="3200" b="1" dirty="0">
                <a:solidFill>
                  <a:schemeClr val="bg1"/>
                </a:solidFill>
              </a:rPr>
              <a:t>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2179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2332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6" y="896144"/>
            <a:ext cx="730885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5" name="Oval 7"/>
          <p:cNvSpPr>
            <a:spLocks noChangeArrowheads="1"/>
          </p:cNvSpPr>
          <p:nvPr/>
        </p:nvSpPr>
        <p:spPr bwMode="auto">
          <a:xfrm>
            <a:off x="3946302" y="1186885"/>
            <a:ext cx="935037" cy="360363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9614979" y="4371812"/>
            <a:ext cx="1692195" cy="156966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Debug</a:t>
            </a:r>
            <a:r>
              <a:rPr lang="uk-UA" altLang="ru-RU" sz="2400" b="1">
                <a:sym typeface="Webdings" panose="05030102010509060703" pitchFamily="18" charset="2"/>
              </a:rPr>
              <a:t></a:t>
            </a:r>
          </a:p>
          <a:p>
            <a:r>
              <a:rPr lang="uk-UA" altLang="ru-RU" sz="2400" b="1"/>
              <a:t>Windows</a:t>
            </a:r>
            <a:r>
              <a:rPr lang="uk-UA" altLang="ru-RU" sz="2400" b="1">
                <a:sym typeface="Webdings" panose="05030102010509060703" pitchFamily="18" charset="2"/>
              </a:rPr>
              <a:t></a:t>
            </a:r>
          </a:p>
          <a:p>
            <a:r>
              <a:rPr lang="uk-UA" altLang="ru-RU" sz="2400" b="1"/>
              <a:t>Watch</a:t>
            </a:r>
            <a:r>
              <a:rPr lang="uk-UA" altLang="ru-RU" sz="2400" b="1">
                <a:sym typeface="Webdings" panose="05030102010509060703" pitchFamily="18" charset="2"/>
              </a:rPr>
              <a:t></a:t>
            </a:r>
          </a:p>
          <a:p>
            <a:r>
              <a:rPr lang="uk-UA" altLang="ru-RU" sz="2400" b="1"/>
              <a:t>WatchX</a:t>
            </a:r>
            <a:r>
              <a:rPr lang="ru-RU" altLang="ru-RU" sz="2400" b="1"/>
              <a:t> </a:t>
            </a: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9540280" y="1079500"/>
            <a:ext cx="2424707" cy="267765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400" b="1"/>
              <a:t>Debug</a:t>
            </a:r>
            <a:r>
              <a:rPr lang="uk-UA" altLang="ru-RU" sz="2400" b="1">
                <a:sym typeface="Webdings" panose="05030102010509060703" pitchFamily="18" charset="2"/>
              </a:rPr>
              <a:t></a:t>
            </a:r>
          </a:p>
          <a:p>
            <a:r>
              <a:rPr lang="uk-UA" altLang="ru-RU" sz="2400" b="1"/>
              <a:t> Step Into</a:t>
            </a:r>
            <a:r>
              <a:rPr lang="uk-UA" altLang="ru-RU" sz="2400" b="1">
                <a:sym typeface="Webdings" panose="05030102010509060703" pitchFamily="18" charset="2"/>
              </a:rPr>
              <a:t> </a:t>
            </a:r>
          </a:p>
          <a:p>
            <a:r>
              <a:rPr lang="uk-UA" altLang="ru-RU" sz="2400" b="1">
                <a:sym typeface="Webdings" panose="05030102010509060703" pitchFamily="18" charset="2"/>
              </a:rPr>
              <a:t>(F11)</a:t>
            </a:r>
          </a:p>
          <a:p>
            <a:r>
              <a:rPr lang="uk-UA" altLang="ru-RU" sz="2400" b="1">
                <a:sym typeface="Webdings" panose="05030102010509060703" pitchFamily="18" charset="2"/>
              </a:rPr>
              <a:t> чи </a:t>
            </a:r>
          </a:p>
          <a:p>
            <a:r>
              <a:rPr lang="uk-UA" altLang="ru-RU" sz="2400" b="1">
                <a:sym typeface="Webdings" panose="05030102010509060703" pitchFamily="18" charset="2"/>
              </a:rPr>
              <a:t>Debug</a:t>
            </a:r>
          </a:p>
          <a:p>
            <a:r>
              <a:rPr lang="uk-UA" altLang="ru-RU" sz="2400" b="1"/>
              <a:t> Step Over</a:t>
            </a:r>
          </a:p>
          <a:p>
            <a:r>
              <a:rPr lang="uk-UA" altLang="ru-RU" sz="2400" b="1">
                <a:sym typeface="Webdings" panose="05030102010509060703" pitchFamily="18" charset="2"/>
              </a:rPr>
              <a:t> (F10). </a:t>
            </a:r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4656137" y="1700217"/>
            <a:ext cx="4749119" cy="728976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0300" name="Line 12"/>
          <p:cNvSpPr>
            <a:spLocks noChangeShapeType="1"/>
          </p:cNvSpPr>
          <p:nvPr/>
        </p:nvSpPr>
        <p:spPr bwMode="auto">
          <a:xfrm>
            <a:off x="8328028" y="4581525"/>
            <a:ext cx="1286951" cy="40413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4200"/>
            <a:ext cx="896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</a:rPr>
              <a:t>Налагодження програм</a:t>
            </a:r>
            <a:r>
              <a:rPr lang="ru-RU" altLang="ru-RU" sz="3600" b="1" dirty="0">
                <a:solidFill>
                  <a:schemeClr val="bg1"/>
                </a:solidFill>
              </a:rPr>
              <a:t/>
            </a:r>
            <a:br>
              <a:rPr lang="ru-RU" altLang="ru-RU" sz="3600" b="1" dirty="0">
                <a:solidFill>
                  <a:schemeClr val="bg1"/>
                </a:solidFill>
              </a:rPr>
            </a:b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1373" y="2017700"/>
            <a:ext cx="89971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sz="4000" b="1" dirty="0" smtClean="0"/>
              <a:t>4. Словник </a:t>
            </a:r>
            <a:r>
              <a:rPr lang="uk-UA" altLang="ru-RU" sz="4000" b="1" dirty="0"/>
              <a:t>мови С</a:t>
            </a:r>
            <a:r>
              <a:rPr lang="en-US" altLang="ru-RU" sz="4000" b="1" dirty="0"/>
              <a:t>/C++ </a:t>
            </a:r>
            <a:endParaRPr lang="uk-UA" altLang="ru-RU" sz="4000" b="1" dirty="0" smtClean="0"/>
          </a:p>
          <a:p>
            <a:pPr algn="ctr"/>
            <a:r>
              <a:rPr lang="uk-UA" altLang="ru-RU" sz="4000" b="1" dirty="0" smtClean="0"/>
              <a:t>та </a:t>
            </a:r>
            <a:r>
              <a:rPr lang="uk-UA" altLang="ru-RU" sz="4000" b="1" dirty="0"/>
              <a:t>загальна структура програми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652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-272142" y="26039"/>
            <a:ext cx="122899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altLang="ru-RU" sz="3600" b="1" dirty="0" smtClean="0">
                <a:solidFill>
                  <a:schemeClr val="bg1"/>
                </a:solidFill>
              </a:rPr>
              <a:t>Словник </a:t>
            </a:r>
            <a:r>
              <a:rPr lang="uk-UA" altLang="ru-RU" sz="3600" b="1" dirty="0">
                <a:solidFill>
                  <a:schemeClr val="bg1"/>
                </a:solidFill>
              </a:rPr>
              <a:t>мови 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  <p:grpSp>
        <p:nvGrpSpPr>
          <p:cNvPr id="6" name="Скругленный прямоугольник 5"/>
          <p:cNvGrpSpPr>
            <a:grpSpLocks/>
          </p:cNvGrpSpPr>
          <p:nvPr/>
        </p:nvGrpSpPr>
        <p:grpSpPr bwMode="auto">
          <a:xfrm>
            <a:off x="500743" y="836616"/>
            <a:ext cx="11092543" cy="1622425"/>
            <a:chOff x="-8" y="614"/>
            <a:chExt cx="4850" cy="799"/>
          </a:xfrm>
        </p:grpSpPr>
        <p:pic>
          <p:nvPicPr>
            <p:cNvPr id="67609" name="Скругленный прямоугольник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614"/>
              <a:ext cx="4850" cy="79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7610" name="Text Box 26"/>
            <p:cNvSpPr txBox="1">
              <a:spLocks noChangeArrowheads="1"/>
            </p:cNvSpPr>
            <p:nvPr/>
          </p:nvSpPr>
          <p:spPr bwMode="auto">
            <a:xfrm>
              <a:off x="74" y="727"/>
              <a:ext cx="4695" cy="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 i="1" dirty="0">
                  <a:latin typeface="+mn-lt"/>
                  <a:cs typeface="Times New Roman" panose="02020603050405020304" pitchFamily="18" charset="0"/>
                </a:rPr>
                <a:t>Алфавіт</a:t>
              </a:r>
              <a:r>
                <a:rPr lang="uk-UA" altLang="ru-RU" sz="2400" dirty="0">
                  <a:latin typeface="+mn-lt"/>
                  <a:cs typeface="Times New Roman" panose="02020603050405020304" pitchFamily="18" charset="0"/>
                </a:rPr>
                <a:t> мови програмування — це кінцевий набір символів, які викори­стовують для записування ідентифікаторів, виразів і операторів мови. </a:t>
              </a:r>
              <a:endParaRPr lang="en-US" altLang="ru-RU" sz="2400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688287" y="2600110"/>
            <a:ext cx="11046513" cy="3416320"/>
          </a:xfrm>
          <a:prstGeom prst="rect">
            <a:avLst/>
          </a:prstGeom>
          <a:solidFill>
            <a:schemeClr val="bg1"/>
          </a:solidFill>
          <a:ln w="9525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</a:rPr>
              <a:t>символи, що використовуються для складання </a:t>
            </a:r>
            <a:r>
              <a:rPr lang="uk-UA" altLang="ru-RU" sz="2400" b="1" dirty="0">
                <a:latin typeface="+mn-lt"/>
              </a:rPr>
              <a:t>ідентифікаторів</a:t>
            </a:r>
            <a:r>
              <a:rPr lang="uk-UA" altLang="ru-RU" sz="2400" dirty="0">
                <a:latin typeface="+mn-lt"/>
              </a:rPr>
              <a:t>:</a:t>
            </a:r>
          </a:p>
          <a:p>
            <a:pPr lvl="1">
              <a:buClr>
                <a:srgbClr val="3366CC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latin typeface="+mn-lt"/>
              </a:rPr>
              <a:t> малі латинські літери з кодами ASCII від 97 до 122, </a:t>
            </a:r>
          </a:p>
          <a:p>
            <a:pPr lvl="1">
              <a:buClr>
                <a:srgbClr val="3366CC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latin typeface="+mn-lt"/>
              </a:rPr>
              <a:t>великі латинські літери з кодами ASCII від 65 до 90,</a:t>
            </a:r>
          </a:p>
          <a:p>
            <a:pPr lvl="1">
              <a:buClr>
                <a:srgbClr val="3366CC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latin typeface="+mn-lt"/>
              </a:rPr>
              <a:t> десяткові цифри від 0 до 9 з кодами ASCII від 48 до 57, </a:t>
            </a:r>
          </a:p>
          <a:p>
            <a:pPr lvl="1">
              <a:buClr>
                <a:srgbClr val="3366CC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latin typeface="+mn-lt"/>
              </a:rPr>
              <a:t>символ підкреслення (_) із кодом ASCII 95);</a:t>
            </a:r>
            <a:endParaRPr lang="ru-RU" altLang="ru-RU" sz="2400" dirty="0">
              <a:latin typeface="+mn-lt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uk-UA" altLang="ru-RU" sz="2400" b="1" dirty="0">
                <a:latin typeface="+mn-lt"/>
              </a:rPr>
              <a:t>розділовий</a:t>
            </a:r>
            <a:r>
              <a:rPr lang="uk-UA" altLang="ru-RU" sz="2400" dirty="0">
                <a:latin typeface="+mn-lt"/>
              </a:rPr>
              <a:t> символ пробілу, код ASCII 32;</a:t>
            </a:r>
            <a:endParaRPr lang="ru-RU" altLang="ru-RU" sz="2400" dirty="0">
              <a:latin typeface="+mn-lt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uk-UA" altLang="ru-RU" sz="2400" b="1" dirty="0">
                <a:latin typeface="+mn-lt"/>
              </a:rPr>
              <a:t>спеціальні</a:t>
            </a:r>
            <a:r>
              <a:rPr lang="uk-UA" altLang="ru-RU" sz="2400" dirty="0">
                <a:latin typeface="+mn-lt"/>
              </a:rPr>
              <a:t> символи, які використовуються у процесі побудови конструкцій мови (+ – * / = &gt; &lt; . , ; : ' ( ) [ ] { } ^ @ $ #);</a:t>
            </a:r>
            <a:endParaRPr lang="ru-RU" altLang="ru-RU" sz="2400" dirty="0">
              <a:latin typeface="+mn-lt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uk-UA" altLang="ru-RU" sz="2400" b="1" dirty="0">
                <a:latin typeface="+mn-lt"/>
              </a:rPr>
              <a:t>керуючі</a:t>
            </a:r>
            <a:r>
              <a:rPr lang="uk-UA" altLang="ru-RU" sz="2400" dirty="0">
                <a:latin typeface="+mn-lt"/>
              </a:rPr>
              <a:t> символи, що мають ASCII-коди від 0 до 31.</a:t>
            </a:r>
          </a:p>
        </p:txBody>
      </p:sp>
    </p:spTree>
    <p:extLst>
      <p:ext uri="{BB962C8B-B14F-4D97-AF65-F5344CB8AC3E}">
        <p14:creationId xmlns:p14="http://schemas.microsoft.com/office/powerpoint/2010/main" val="20628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37657" y="1799549"/>
            <a:ext cx="86214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62300A"/>
              </a:buClr>
              <a:buSzPct val="75000"/>
              <a:tabLst>
                <a:tab pos="228600" algn="l"/>
                <a:tab pos="630238" algn="l"/>
              </a:tabLst>
            </a:pPr>
            <a:r>
              <a:rPr lang="uk-UA" sz="4000" b="1" dirty="0" smtClean="0"/>
              <a:t>1. Інформація </a:t>
            </a:r>
            <a:r>
              <a:rPr lang="uk-UA" sz="4000" b="1" dirty="0"/>
              <a:t>в пам’яті комп’ютера (подання даних у форматах з фіксованою та плаваючою точкою)</a:t>
            </a:r>
          </a:p>
        </p:txBody>
      </p:sp>
    </p:spTree>
    <p:extLst>
      <p:ext uri="{BB962C8B-B14F-4D97-AF65-F5344CB8AC3E}">
        <p14:creationId xmlns:p14="http://schemas.microsoft.com/office/powerpoint/2010/main" val="2600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Скругленный прямоугольник 5"/>
          <p:cNvGrpSpPr>
            <a:grpSpLocks/>
          </p:cNvGrpSpPr>
          <p:nvPr/>
        </p:nvGrpSpPr>
        <p:grpSpPr bwMode="auto">
          <a:xfrm>
            <a:off x="152400" y="765178"/>
            <a:ext cx="12039600" cy="1268413"/>
            <a:chOff x="-8" y="614"/>
            <a:chExt cx="4850" cy="799"/>
          </a:xfrm>
        </p:grpSpPr>
        <p:pic>
          <p:nvPicPr>
            <p:cNvPr id="144388" name="Скругленный прямоугольник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614"/>
              <a:ext cx="4850" cy="79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4389" name="Text Box 5"/>
            <p:cNvSpPr txBox="1">
              <a:spLocks noChangeArrowheads="1"/>
            </p:cNvSpPr>
            <p:nvPr/>
          </p:nvSpPr>
          <p:spPr bwMode="auto">
            <a:xfrm>
              <a:off x="74" y="727"/>
              <a:ext cx="4695" cy="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 dirty="0">
                  <a:latin typeface="+mn-lt"/>
                </a:rPr>
                <a:t>Л</a:t>
              </a:r>
              <a:r>
                <a:rPr lang="uk-UA" altLang="ru-RU" sz="2400" b="1" i="1" dirty="0">
                  <a:latin typeface="+mn-lt"/>
                </a:rPr>
                <a:t>ексеми</a:t>
              </a:r>
              <a:r>
                <a:rPr lang="uk-UA" altLang="ru-RU" sz="2400" dirty="0">
                  <a:latin typeface="+mn-lt"/>
                </a:rPr>
                <a:t> — мінімальні значущі одиниці в текстах програм, що складається із символів алфавіту</a:t>
              </a:r>
              <a:r>
                <a:rPr lang="ru-RU" altLang="ru-RU" sz="2400" b="1" dirty="0">
                  <a:latin typeface="+mn-lt"/>
                </a:rPr>
                <a:t> </a:t>
              </a:r>
              <a:endParaRPr lang="en-US" altLang="ru-RU" sz="2400" b="1" dirty="0">
                <a:latin typeface="+mn-lt"/>
              </a:endParaRPr>
            </a:p>
          </p:txBody>
        </p:sp>
      </p:grp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3432178" y="2708275"/>
            <a:ext cx="4608513" cy="22923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/>
              <a:t>спеціальні символи,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/>
              <a:t>зарезервовані (ключові) слова,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/>
              <a:t>ідентифікатори,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/>
              <a:t>неіменовані константи,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 smtClean="0"/>
              <a:t>коментарі</a:t>
            </a:r>
            <a:endParaRPr lang="uk-UA" altLang="ru-RU" sz="2400" dirty="0"/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/>
              <a:t>директиви препроцесора.</a:t>
            </a:r>
            <a:endParaRPr lang="ru-RU" altLang="ru-RU" sz="2400" dirty="0"/>
          </a:p>
        </p:txBody>
      </p:sp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4206875" y="2070100"/>
            <a:ext cx="2305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Види лексем:</a:t>
            </a:r>
            <a:endParaRPr lang="ru-RU" altLang="ru-RU" sz="2800" b="1"/>
          </a:p>
        </p:txBody>
      </p:sp>
      <p:grpSp>
        <p:nvGrpSpPr>
          <p:cNvPr id="2" name="Скругленный прямоугольник 5"/>
          <p:cNvGrpSpPr>
            <a:grpSpLocks/>
          </p:cNvGrpSpPr>
          <p:nvPr/>
        </p:nvGrpSpPr>
        <p:grpSpPr bwMode="auto">
          <a:xfrm>
            <a:off x="152399" y="5229228"/>
            <a:ext cx="11604171" cy="1268413"/>
            <a:chOff x="-8" y="614"/>
            <a:chExt cx="4850" cy="799"/>
          </a:xfrm>
        </p:grpSpPr>
        <p:pic>
          <p:nvPicPr>
            <p:cNvPr id="144402" name="Скругленный прямоугольник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614"/>
              <a:ext cx="4850" cy="79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74" y="727"/>
              <a:ext cx="4695" cy="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 i="1" dirty="0">
                  <a:latin typeface="+mn-lt"/>
                </a:rPr>
                <a:t>Словник</a:t>
              </a:r>
              <a:r>
                <a:rPr lang="uk-UA" altLang="ru-RU" sz="2400" dirty="0">
                  <a:latin typeface="+mn-lt"/>
                </a:rPr>
                <a:t> мови програмування - множина всіх допустимих лексем називається</a:t>
              </a:r>
              <a:endParaRPr lang="en-US" altLang="ru-RU" sz="2400" dirty="0">
                <a:latin typeface="+mn-lt"/>
              </a:endParaRPr>
            </a:p>
          </p:txBody>
        </p:sp>
      </p:grp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-272142" y="26039"/>
            <a:ext cx="122899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altLang="ru-RU" sz="3600" b="1" dirty="0" smtClean="0">
                <a:solidFill>
                  <a:schemeClr val="bg1"/>
                </a:solidFill>
              </a:rPr>
              <a:t>Словник </a:t>
            </a:r>
            <a:r>
              <a:rPr lang="uk-UA" altLang="ru-RU" sz="3600" b="1" dirty="0">
                <a:solidFill>
                  <a:schemeClr val="bg1"/>
                </a:solidFill>
              </a:rPr>
              <a:t>мови 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Скругленный прямоугольник 6"/>
          <p:cNvGrpSpPr>
            <a:grpSpLocks/>
          </p:cNvGrpSpPr>
          <p:nvPr/>
        </p:nvGrpSpPr>
        <p:grpSpPr bwMode="auto">
          <a:xfrm>
            <a:off x="533400" y="853375"/>
            <a:ext cx="9226327" cy="1736725"/>
            <a:chOff x="300" y="1398"/>
            <a:chExt cx="4934" cy="994"/>
          </a:xfrm>
        </p:grpSpPr>
        <p:pic>
          <p:nvPicPr>
            <p:cNvPr id="145415" name="Скругленный прямоугольник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1398"/>
              <a:ext cx="4934" cy="99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5416" name="Text Box 8"/>
            <p:cNvSpPr txBox="1">
              <a:spLocks noChangeArrowheads="1"/>
            </p:cNvSpPr>
            <p:nvPr/>
          </p:nvSpPr>
          <p:spPr bwMode="auto">
            <a:xfrm>
              <a:off x="379" y="1531"/>
              <a:ext cx="4775" cy="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200" b="1" i="1" dirty="0">
                  <a:latin typeface="+mn-lt"/>
                  <a:cs typeface="Times New Roman" panose="02020603050405020304" pitchFamily="18" charset="0"/>
                </a:rPr>
                <a:t>Ідентифікатор</a:t>
              </a:r>
              <a:r>
                <a:rPr lang="uk-UA" altLang="ru-RU" sz="2200" dirty="0">
                  <a:latin typeface="+mn-lt"/>
                  <a:cs typeface="Times New Roman" panose="02020603050405020304" pitchFamily="18" charset="0"/>
                </a:rPr>
                <a:t> — це ім'я, значення якого може варіюватися від програми до програми або навіть у межах однієї програми. У мові С/С++ роз­різняють стандартні ідентифікатори та ідентифікатори користувача.</a:t>
              </a:r>
            </a:p>
          </p:txBody>
        </p:sp>
      </p:grpSp>
      <p:grpSp>
        <p:nvGrpSpPr>
          <p:cNvPr id="8" name="Скругленный прямоугольник 7"/>
          <p:cNvGrpSpPr>
            <a:grpSpLocks/>
          </p:cNvGrpSpPr>
          <p:nvPr/>
        </p:nvGrpSpPr>
        <p:grpSpPr bwMode="auto">
          <a:xfrm>
            <a:off x="1256297" y="2649877"/>
            <a:ext cx="9160878" cy="2043112"/>
            <a:chOff x="614" y="2365"/>
            <a:chExt cx="4939" cy="991"/>
          </a:xfrm>
        </p:grpSpPr>
        <p:pic>
          <p:nvPicPr>
            <p:cNvPr id="145418" name="Скругленный прямоугольник 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" y="2365"/>
              <a:ext cx="4939" cy="99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5419" name="Text Box 11"/>
            <p:cNvSpPr txBox="1">
              <a:spLocks noChangeArrowheads="1"/>
            </p:cNvSpPr>
            <p:nvPr/>
          </p:nvSpPr>
          <p:spPr bwMode="auto">
            <a:xfrm>
              <a:off x="699" y="2474"/>
              <a:ext cx="4770" cy="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200" b="1" i="1" dirty="0">
                  <a:latin typeface="+mn-lt"/>
                  <a:cs typeface="Times New Roman" panose="02020603050405020304" pitchFamily="18" charset="0"/>
                </a:rPr>
                <a:t>Стандартними</a:t>
              </a:r>
              <a:r>
                <a:rPr lang="uk-UA" altLang="ru-RU" sz="2200" i="1" dirty="0">
                  <a:latin typeface="+mn-lt"/>
                  <a:cs typeface="Times New Roman" panose="02020603050405020304" pitchFamily="18" charset="0"/>
                </a:rPr>
                <a:t> </a:t>
              </a:r>
              <a:r>
                <a:rPr lang="uk-UA" altLang="ru-RU" sz="2200" b="1" i="1" dirty="0">
                  <a:latin typeface="+mn-lt"/>
                  <a:cs typeface="Times New Roman" panose="02020603050405020304" pitchFamily="18" charset="0"/>
                </a:rPr>
                <a:t>ідентифікаторами</a:t>
              </a:r>
              <a:r>
                <a:rPr lang="uk-UA" altLang="ru-RU" sz="2200" dirty="0">
                  <a:latin typeface="+mn-lt"/>
                  <a:cs typeface="Times New Roman" panose="02020603050405020304" pitchFamily="18" charset="0"/>
                </a:rPr>
                <a:t> є імена вбудованих у мову функцій, типів даних і специфікаторів </a:t>
              </a:r>
              <a:r>
                <a:rPr lang="en-US" altLang="ru-RU" sz="2200" dirty="0">
                  <a:latin typeface="+mn-lt"/>
                  <a:cs typeface="Times New Roman" panose="02020603050405020304" pitchFamily="18" charset="0"/>
                </a:rPr>
                <a:t>. </a:t>
              </a:r>
              <a:r>
                <a:rPr lang="uk-UA" altLang="ru-RU" sz="2200" dirty="0">
                  <a:latin typeface="+mn-lt"/>
                  <a:cs typeface="Times New Roman" panose="02020603050405020304" pitchFamily="18" charset="0"/>
                </a:rPr>
                <a:t>Стандартні ідентифікатори можна </a:t>
              </a:r>
              <a:r>
                <a:rPr lang="uk-UA" altLang="ru-RU" sz="2200" dirty="0" err="1">
                  <a:latin typeface="+mn-lt"/>
                  <a:cs typeface="Times New Roman" panose="02020603050405020304" pitchFamily="18" charset="0"/>
                </a:rPr>
                <a:t>переозначувати</a:t>
              </a:r>
              <a:r>
                <a:rPr lang="uk-UA" altLang="ru-RU" sz="2200" dirty="0">
                  <a:latin typeface="+mn-lt"/>
                  <a:cs typeface="Times New Roman" panose="02020603050405020304" pitchFamily="18" charset="0"/>
                </a:rPr>
                <a:t>, після чого вони втрачають стандартний зміст у межах програми, де це було зроблено.</a:t>
              </a:r>
            </a:p>
          </p:txBody>
        </p:sp>
      </p:grpSp>
      <p:grpSp>
        <p:nvGrpSpPr>
          <p:cNvPr id="9" name="Скругленный прямоугольник 8"/>
          <p:cNvGrpSpPr>
            <a:grpSpLocks/>
          </p:cNvGrpSpPr>
          <p:nvPr/>
        </p:nvGrpSpPr>
        <p:grpSpPr bwMode="auto">
          <a:xfrm>
            <a:off x="2523901" y="4616066"/>
            <a:ext cx="9352413" cy="1687512"/>
            <a:chOff x="933" y="3318"/>
            <a:chExt cx="4781" cy="948"/>
          </a:xfrm>
        </p:grpSpPr>
        <p:pic>
          <p:nvPicPr>
            <p:cNvPr id="145421" name="Скругленный прямоугольник 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" y="3318"/>
              <a:ext cx="4781" cy="94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1017" y="3427"/>
              <a:ext cx="4588" cy="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200" b="1" i="1" dirty="0">
                  <a:latin typeface="+mn-lt"/>
                  <a:cs typeface="Times New Roman" panose="02020603050405020304" pitchFamily="18" charset="0"/>
                </a:rPr>
                <a:t>Ідентифікатор</a:t>
              </a:r>
              <a:r>
                <a:rPr lang="uk-UA" altLang="ru-RU" sz="2200" i="1" dirty="0">
                  <a:latin typeface="+mn-lt"/>
                  <a:cs typeface="Times New Roman" panose="02020603050405020304" pitchFamily="18" charset="0"/>
                </a:rPr>
                <a:t> </a:t>
              </a:r>
              <a:r>
                <a:rPr lang="uk-UA" altLang="ru-RU" sz="2200" b="1" i="1" dirty="0">
                  <a:latin typeface="+mn-lt"/>
                  <a:cs typeface="Times New Roman" panose="02020603050405020304" pitchFamily="18" charset="0"/>
                </a:rPr>
                <a:t>користувача</a:t>
              </a:r>
              <a:r>
                <a:rPr lang="uk-UA" altLang="ru-RU" sz="2200" dirty="0">
                  <a:latin typeface="+mn-lt"/>
                  <a:cs typeface="Times New Roman" panose="02020603050405020304" pitchFamily="18" charset="0"/>
                </a:rPr>
                <a:t> — ім'я, яким програміст позначає (ідентифі­кує) елементи програми (константи, змінні, типи даних, поля структур, функ­ції, модулі, програми). </a:t>
              </a:r>
            </a:p>
          </p:txBody>
        </p: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-272142" y="26039"/>
            <a:ext cx="122899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altLang="ru-RU" sz="3600" b="1" dirty="0" smtClean="0">
                <a:solidFill>
                  <a:schemeClr val="bg1"/>
                </a:solidFill>
              </a:rPr>
              <a:t>Словник </a:t>
            </a:r>
            <a:r>
              <a:rPr lang="uk-UA" altLang="ru-RU" sz="3600" b="1" dirty="0">
                <a:solidFill>
                  <a:schemeClr val="bg1"/>
                </a:solidFill>
              </a:rPr>
              <a:t>мови 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3217636" y="110221"/>
            <a:ext cx="50131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 dirty="0">
                <a:solidFill>
                  <a:schemeClr val="bg1"/>
                </a:solidFill>
              </a:rPr>
              <a:t>Вимоги до ідентифікаторів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772885" y="1520199"/>
            <a:ext cx="11092544" cy="3046988"/>
          </a:xfrm>
          <a:prstGeom prst="rect">
            <a:avLst/>
          </a:prstGeom>
          <a:solidFill>
            <a:schemeClr val="bg1"/>
          </a:solidFill>
          <a:ln w="9525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3366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</a:rPr>
              <a:t>ідентифікатор починається буквою або символом підкреслення;</a:t>
            </a:r>
            <a:endParaRPr lang="ru-RU" altLang="ru-RU" sz="2400" dirty="0">
              <a:latin typeface="+mn-lt"/>
            </a:endParaRPr>
          </a:p>
          <a:p>
            <a:pPr>
              <a:buClr>
                <a:srgbClr val="3366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</a:rPr>
              <a:t>ідентифікатор може складатися із букв, цифр, символу підкреслення;</a:t>
            </a:r>
            <a:endParaRPr lang="ru-RU" altLang="ru-RU" sz="2400" dirty="0">
              <a:latin typeface="+mn-lt"/>
            </a:endParaRPr>
          </a:p>
          <a:p>
            <a:pPr>
              <a:buClr>
                <a:srgbClr val="3366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</a:rPr>
              <a:t>ідентифікатор може мати довільну довжину, але значущими є тільки перші 63 символи;</a:t>
            </a:r>
            <a:endParaRPr lang="ru-RU" altLang="ru-RU" sz="2400" dirty="0">
              <a:latin typeface="+mn-lt"/>
            </a:endParaRPr>
          </a:p>
          <a:p>
            <a:pPr>
              <a:buClr>
                <a:srgbClr val="3366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</a:rPr>
              <a:t>в ідентифікаторі неприпустимо використовувати символи пробілу, крапки та інші символи пунктуації; </a:t>
            </a:r>
            <a:endParaRPr lang="ru-RU" altLang="ru-RU" sz="2400" dirty="0">
              <a:latin typeface="+mn-lt"/>
            </a:endParaRPr>
          </a:p>
          <a:p>
            <a:pPr>
              <a:buClr>
                <a:srgbClr val="3366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</a:rPr>
              <a:t>малі та великі літери в ідентифікаторах розрізняються;</a:t>
            </a:r>
            <a:endParaRPr lang="ru-RU" altLang="ru-RU" sz="2400" dirty="0">
              <a:latin typeface="+mn-lt"/>
            </a:endParaRPr>
          </a:p>
          <a:p>
            <a:pPr>
              <a:buClr>
                <a:srgbClr val="3366CC"/>
              </a:buClr>
              <a:buFont typeface="Wingdings" panose="05000000000000000000" pitchFamily="2" charset="2"/>
              <a:buChar char="Ø"/>
            </a:pPr>
            <a:r>
              <a:rPr lang="ru-RU" altLang="ru-RU" sz="2400" dirty="0" err="1">
                <a:latin typeface="+mn-lt"/>
              </a:rPr>
              <a:t>зарезервовані</a:t>
            </a:r>
            <a:r>
              <a:rPr lang="ru-RU" altLang="ru-RU" sz="2400" dirty="0">
                <a:latin typeface="+mn-lt"/>
              </a:rPr>
              <a:t> слова не </a:t>
            </a:r>
            <a:r>
              <a:rPr lang="ru-RU" altLang="ru-RU" sz="2400" dirty="0" err="1">
                <a:latin typeface="+mn-lt"/>
              </a:rPr>
              <a:t>можуть</a:t>
            </a:r>
            <a:r>
              <a:rPr lang="ru-RU" altLang="ru-RU" sz="2400" dirty="0">
                <a:latin typeface="+mn-lt"/>
              </a:rPr>
              <a:t> </a:t>
            </a:r>
            <a:r>
              <a:rPr lang="ru-RU" altLang="ru-RU" sz="2400" dirty="0" err="1">
                <a:latin typeface="+mn-lt"/>
              </a:rPr>
              <a:t>використовуватись</a:t>
            </a:r>
            <a:r>
              <a:rPr lang="ru-RU" altLang="ru-RU" sz="2400" dirty="0">
                <a:latin typeface="+mn-lt"/>
              </a:rPr>
              <a:t> як </a:t>
            </a:r>
            <a:r>
              <a:rPr lang="ru-RU" altLang="ru-RU" sz="2400" dirty="0" err="1">
                <a:latin typeface="+mn-lt"/>
              </a:rPr>
              <a:t>ідентифікатори</a:t>
            </a:r>
            <a:r>
              <a:rPr lang="ru-RU" altLang="ru-RU" sz="2400" b="1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1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0" y="49216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altLang="ru-RU" sz="3600" b="1" dirty="0" smtClean="0">
                <a:solidFill>
                  <a:schemeClr val="bg1"/>
                </a:solidFill>
              </a:rPr>
              <a:t>Елементи програми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4" y="4475594"/>
            <a:ext cx="1737142" cy="202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sp>
        <p:nvSpPr>
          <p:cNvPr id="141328" name="Текст 2"/>
          <p:cNvSpPr>
            <a:spLocks/>
          </p:cNvSpPr>
          <p:nvPr/>
        </p:nvSpPr>
        <p:spPr bwMode="auto">
          <a:xfrm>
            <a:off x="391887" y="1196978"/>
            <a:ext cx="11375570" cy="1584325"/>
          </a:xfrm>
          <a:prstGeom prst="rect">
            <a:avLst/>
          </a:prstGeom>
          <a:solidFill>
            <a:schemeClr val="bg1"/>
          </a:solidFill>
          <a:ln w="9525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Коментар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 — це фрагмент тексту програми, записаний між лексемами </a:t>
            </a:r>
            <a:r>
              <a:rPr lang="en-US" altLang="ru-RU" sz="2400" dirty="0">
                <a:latin typeface="+mn-lt"/>
                <a:cs typeface="Times New Roman" panose="02020603050405020304" pitchFamily="18" charset="0"/>
              </a:rPr>
              <a:t>/*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 та</a:t>
            </a:r>
            <a:r>
              <a:rPr lang="en-US" altLang="ru-RU" sz="2400" dirty="0">
                <a:latin typeface="+mn-lt"/>
                <a:cs typeface="Times New Roman" panose="02020603050405020304" pitchFamily="18" charset="0"/>
              </a:rPr>
              <a:t> */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 або після лексеми</a:t>
            </a:r>
            <a:r>
              <a:rPr lang="en-US" altLang="ru-RU" sz="2400" dirty="0">
                <a:latin typeface="+mn-lt"/>
                <a:cs typeface="Times New Roman" panose="02020603050405020304" pitchFamily="18" charset="0"/>
              </a:rPr>
              <a:t> //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. </a:t>
            </a:r>
          </a:p>
          <a:p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Зарезервовані (ключові) слова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 — </a:t>
            </a:r>
            <a:r>
              <a:rPr lang="uk-UA" altLang="ru-RU" sz="2400" dirty="0" smtClean="0">
                <a:latin typeface="+mn-lt"/>
                <a:cs typeface="Times New Roman" panose="02020603050405020304" pitchFamily="18" charset="0"/>
              </a:rPr>
              <a:t>строго 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визначені в мові програмування слова, які не можна змінювати. </a:t>
            </a:r>
          </a:p>
        </p:txBody>
      </p:sp>
      <p:sp>
        <p:nvSpPr>
          <p:cNvPr id="141329" name="Текст 2"/>
          <p:cNvSpPr txBox="1">
            <a:spLocks/>
          </p:cNvSpPr>
          <p:nvPr/>
        </p:nvSpPr>
        <p:spPr bwMode="auto">
          <a:xfrm>
            <a:off x="3189514" y="3213100"/>
            <a:ext cx="8926285" cy="3219450"/>
          </a:xfrm>
          <a:prstGeom prst="rect">
            <a:avLst/>
          </a:prstGeom>
          <a:solidFill>
            <a:schemeClr val="bg1"/>
          </a:solidFill>
          <a:ln w="9525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  <a:buFontTx/>
              <a:buChar char="•"/>
            </a:pP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Директива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препроцесора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 — це рядок, що починається символом «#». </a:t>
            </a:r>
          </a:p>
          <a:p>
            <a:pPr>
              <a:spcBef>
                <a:spcPct val="20000"/>
              </a:spcBef>
              <a:buSzPct val="200000"/>
              <a:buFontTx/>
              <a:buChar char="•"/>
            </a:pP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Лексеми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спеціальних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символів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20000"/>
              </a:spcBef>
              <a:buSzPct val="200000"/>
            </a:pPr>
            <a:r>
              <a:rPr lang="en-US" altLang="ru-RU" sz="2400" dirty="0">
                <a:latin typeface="+mn-lt"/>
                <a:cs typeface="Times New Roman" panose="02020603050405020304" pitchFamily="18" charset="0"/>
              </a:rPr>
              <a:t>     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&lt;=, &gt;=, +=, *=, /*, */, ...</a:t>
            </a:r>
          </a:p>
          <a:p>
            <a:pPr>
              <a:spcBef>
                <a:spcPct val="20000"/>
              </a:spcBef>
              <a:buSzPct val="200000"/>
              <a:buFontTx/>
              <a:buChar char="•"/>
            </a:pPr>
            <a:r>
              <a:rPr lang="en-US" altLang="ru-RU" sz="2400" b="1" i="1" dirty="0">
                <a:latin typeface="+mn-lt"/>
                <a:cs typeface="Times New Roman" panose="02020603050405020304" pitchFamily="18" charset="0"/>
              </a:rPr>
              <a:t>ESC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 послідовності:</a:t>
            </a:r>
          </a:p>
          <a:p>
            <a:pPr>
              <a:spcBef>
                <a:spcPct val="20000"/>
              </a:spcBef>
              <a:buSzPct val="200000"/>
            </a:pPr>
            <a:r>
              <a:rPr lang="en-US" altLang="ru-RU" sz="2400" dirty="0">
                <a:latin typeface="+mn-lt"/>
                <a:cs typeface="Times New Roman" panose="02020603050405020304" pitchFamily="18" charset="0"/>
              </a:rPr>
              <a:t>     \n, \t, \0…..</a:t>
            </a:r>
            <a:endParaRPr lang="uk-UA" altLang="ru-RU" sz="2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533400"/>
          </a:xfrm>
        </p:spPr>
        <p:txBody>
          <a:bodyPr>
            <a:noAutofit/>
          </a:bodyPr>
          <a:lstStyle/>
          <a:p>
            <a:pPr algn="ctr"/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Структура програми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4630" name="Текст 2"/>
          <p:cNvSpPr txBox="1">
            <a:spLocks/>
          </p:cNvSpPr>
          <p:nvPr/>
        </p:nvSpPr>
        <p:spPr bwMode="auto">
          <a:xfrm>
            <a:off x="348343" y="884238"/>
            <a:ext cx="11691257" cy="3893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	Записану мовами </a:t>
            </a:r>
            <a:r>
              <a:rPr lang="en-US" altLang="ru-RU" sz="2400" dirty="0">
                <a:latin typeface="+mn-lt"/>
                <a:cs typeface="Times New Roman" panose="02020603050405020304" pitchFamily="18" charset="0"/>
              </a:rPr>
              <a:t>C</a:t>
            </a:r>
            <a:r>
              <a:rPr lang="ru-RU" altLang="ru-RU" sz="2400" dirty="0">
                <a:latin typeface="+mn-lt"/>
                <a:cs typeface="Times New Roman" panose="02020603050405020304" pitchFamily="18" charset="0"/>
              </a:rPr>
              <a:t>/</a:t>
            </a:r>
            <a:r>
              <a:rPr lang="en-US" altLang="ru-RU" sz="2400" dirty="0">
                <a:latin typeface="+mn-lt"/>
                <a:cs typeface="Times New Roman" panose="02020603050405020304" pitchFamily="18" charset="0"/>
              </a:rPr>
              <a:t>C</a:t>
            </a:r>
            <a:r>
              <a:rPr lang="ru-RU" altLang="ru-RU" sz="2400" dirty="0">
                <a:latin typeface="+mn-lt"/>
                <a:cs typeface="Times New Roman" panose="02020603050405020304" pitchFamily="18" charset="0"/>
              </a:rPr>
              <a:t>++ 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програму можна поділити на три частини</a:t>
            </a:r>
            <a:r>
              <a:rPr lang="uk-UA" altLang="ru-RU" sz="2400" dirty="0" smtClean="0">
                <a:latin typeface="+mn-lt"/>
                <a:cs typeface="Times New Roman" panose="02020603050405020304" pitchFamily="18" charset="0"/>
              </a:rPr>
              <a:t>:</a:t>
            </a:r>
            <a:endParaRPr lang="uk-UA" altLang="ru-RU" sz="2400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54634" name="Group 10"/>
          <p:cNvGrpSpPr>
            <a:grpSpLocks/>
          </p:cNvGrpSpPr>
          <p:nvPr/>
        </p:nvGrpSpPr>
        <p:grpSpPr bwMode="auto">
          <a:xfrm>
            <a:off x="2042220" y="1432516"/>
            <a:ext cx="8251357" cy="5268913"/>
            <a:chOff x="1274" y="1039"/>
            <a:chExt cx="3444" cy="3319"/>
          </a:xfrm>
        </p:grpSpPr>
        <p:graphicFrame>
          <p:nvGraphicFramePr>
            <p:cNvPr id="6" name="Схема 5"/>
            <p:cNvGraphicFramePr/>
            <p:nvPr>
              <p:extLst>
                <p:ext uri="{D42A27DB-BD31-4B8C-83A1-F6EECF244321}">
                  <p14:modId xmlns:p14="http://schemas.microsoft.com/office/powerpoint/2010/main" val="3901227600"/>
                </p:ext>
              </p:extLst>
            </p:nvPr>
          </p:nvGraphicFramePr>
          <p:xfrm>
            <a:off x="1274" y="1039"/>
            <a:ext cx="3444" cy="331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54631" name="Text Box 7"/>
            <p:cNvSpPr txBox="1">
              <a:spLocks noChangeArrowheads="1"/>
            </p:cNvSpPr>
            <p:nvPr/>
          </p:nvSpPr>
          <p:spPr bwMode="auto">
            <a:xfrm>
              <a:off x="3560" y="1039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800" b="1">
                  <a:solidFill>
                    <a:srgbClr val="FF3300"/>
                  </a:solidFill>
                </a:rPr>
                <a:t>1</a:t>
              </a:r>
              <a:endParaRPr lang="ru-RU" altLang="ru-RU" sz="2800" b="1">
                <a:solidFill>
                  <a:srgbClr val="FF3300"/>
                </a:solidFill>
              </a:endParaRPr>
            </a:p>
          </p:txBody>
        </p:sp>
        <p:sp>
          <p:nvSpPr>
            <p:cNvPr id="154632" name="Text Box 8"/>
            <p:cNvSpPr txBox="1">
              <a:spLocks noChangeArrowheads="1"/>
            </p:cNvSpPr>
            <p:nvPr/>
          </p:nvSpPr>
          <p:spPr bwMode="auto">
            <a:xfrm>
              <a:off x="3606" y="2400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800" b="1">
                  <a:solidFill>
                    <a:srgbClr val="FF3300"/>
                  </a:solidFill>
                </a:rPr>
                <a:t>2</a:t>
              </a:r>
              <a:endParaRPr lang="ru-RU" altLang="ru-RU" sz="2800" b="1">
                <a:solidFill>
                  <a:srgbClr val="FF3300"/>
                </a:solidFill>
              </a:endParaRPr>
            </a:p>
          </p:txBody>
        </p:sp>
        <p:sp>
          <p:nvSpPr>
            <p:cNvPr id="154633" name="Text Box 9"/>
            <p:cNvSpPr txBox="1">
              <a:spLocks noChangeArrowheads="1"/>
            </p:cNvSpPr>
            <p:nvPr/>
          </p:nvSpPr>
          <p:spPr bwMode="auto">
            <a:xfrm>
              <a:off x="2200" y="1265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800" b="1" dirty="0">
                  <a:solidFill>
                    <a:srgbClr val="FF3300"/>
                  </a:solidFill>
                </a:rPr>
                <a:t>3</a:t>
              </a:r>
              <a:endParaRPr lang="ru-RU" altLang="ru-RU" sz="2800" b="1" dirty="0">
                <a:solidFill>
                  <a:srgbClr val="FF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1326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063750" y="3"/>
            <a:ext cx="8351838" cy="576263"/>
          </a:xfrm>
        </p:spPr>
        <p:txBody>
          <a:bodyPr>
            <a:noAutofit/>
          </a:bodyPr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Директиви препроцесора</a:t>
            </a:r>
          </a:p>
        </p:txBody>
      </p:sp>
      <p:grpSp>
        <p:nvGrpSpPr>
          <p:cNvPr id="155666" name="Group 18"/>
          <p:cNvGrpSpPr>
            <a:grpSpLocks/>
          </p:cNvGrpSpPr>
          <p:nvPr/>
        </p:nvGrpSpPr>
        <p:grpSpPr bwMode="auto">
          <a:xfrm>
            <a:off x="446314" y="1125538"/>
            <a:ext cx="11593286" cy="4748409"/>
            <a:chOff x="249" y="845"/>
            <a:chExt cx="4866" cy="2863"/>
          </a:xfrm>
        </p:grpSpPr>
        <p:pic>
          <p:nvPicPr>
            <p:cNvPr id="155656" name="Скругленный прямоугольник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1774"/>
              <a:ext cx="2975" cy="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657" name="Text Box 9"/>
            <p:cNvSpPr txBox="1">
              <a:spLocks noChangeArrowheads="1"/>
            </p:cNvSpPr>
            <p:nvPr/>
          </p:nvSpPr>
          <p:spPr bwMode="auto">
            <a:xfrm>
              <a:off x="725" y="1933"/>
              <a:ext cx="2739" cy="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ru-RU" altLang="ru-RU" sz="2400" b="1" dirty="0">
                  <a:solidFill>
                    <a:srgbClr val="4232BC"/>
                  </a:solidFill>
                  <a:latin typeface="+mn-lt"/>
                  <a:cs typeface="Times New Roman" panose="02020603050405020304" pitchFamily="18" charset="0"/>
                </a:rPr>
                <a:t>#</a:t>
              </a:r>
              <a:r>
                <a:rPr lang="en-US" altLang="ru-RU" sz="2400" dirty="0">
                  <a:solidFill>
                    <a:srgbClr val="4232BC"/>
                  </a:solidFill>
                  <a:latin typeface="+mn-lt"/>
                  <a:cs typeface="Times New Roman" panose="02020603050405020304" pitchFamily="18" charset="0"/>
                </a:rPr>
                <a:t>include </a:t>
              </a:r>
              <a:r>
                <a:rPr lang="uk-UA" altLang="ru-RU" sz="2400" dirty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&lt;ім'я заголовного файлу&gt;</a:t>
              </a:r>
              <a:r>
                <a:rPr lang="uk-UA" altLang="ru-RU" sz="2400" dirty="0">
                  <a:solidFill>
                    <a:srgbClr val="404040"/>
                  </a:solidFill>
                  <a:latin typeface="+mn-lt"/>
                  <a:cs typeface="Times New Roman" panose="02020603050405020304" pitchFamily="18" charset="0"/>
                </a:rPr>
                <a:t> </a:t>
              </a:r>
            </a:p>
            <a:p>
              <a:r>
                <a:rPr lang="ru-RU" altLang="ru-RU" sz="2400" dirty="0">
                  <a:solidFill>
                    <a:srgbClr val="404040"/>
                  </a:solidFill>
                  <a:latin typeface="+mn-lt"/>
                  <a:cs typeface="Times New Roman" panose="02020603050405020304" pitchFamily="18" charset="0"/>
                </a:rPr>
                <a:t>	</a:t>
              </a:r>
              <a:r>
                <a:rPr lang="ru-RU" altLang="ru-RU" sz="2400" dirty="0">
                  <a:solidFill>
                    <a:srgbClr val="4232BC"/>
                  </a:solidFill>
                  <a:latin typeface="+mn-lt"/>
                  <a:cs typeface="Times New Roman" panose="02020603050405020304" pitchFamily="18" charset="0"/>
                </a:rPr>
                <a:t>#</a:t>
              </a:r>
              <a:r>
                <a:rPr lang="en-US" altLang="ru-RU" sz="2400" dirty="0">
                  <a:solidFill>
                    <a:srgbClr val="4232BC"/>
                  </a:solidFill>
                  <a:latin typeface="+mn-lt"/>
                  <a:cs typeface="Times New Roman" panose="02020603050405020304" pitchFamily="18" charset="0"/>
                </a:rPr>
                <a:t>include </a:t>
              </a:r>
              <a:r>
                <a:rPr lang="uk-UA" altLang="ru-RU" sz="2400" dirty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"ім'я заголовного файлу</a:t>
              </a:r>
              <a:r>
                <a:rPr lang="en-US" altLang="ru-RU" sz="2400" dirty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”</a:t>
              </a:r>
              <a:endParaRPr lang="ru-RU" altLang="ru-RU" sz="24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pic>
          <p:nvPicPr>
            <p:cNvPr id="155659" name="Скругленный прямоугольник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" y="3073"/>
              <a:ext cx="3070" cy="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</p:pic>
        <p:sp>
          <p:nvSpPr>
            <p:cNvPr id="155662" name="Text Box 14"/>
            <p:cNvSpPr txBox="1">
              <a:spLocks noChangeArrowheads="1"/>
            </p:cNvSpPr>
            <p:nvPr/>
          </p:nvSpPr>
          <p:spPr bwMode="auto">
            <a:xfrm>
              <a:off x="249" y="845"/>
              <a:ext cx="4866" cy="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None/>
              </a:pPr>
              <a:r>
                <a:rPr lang="uk-UA" altLang="ru-RU" sz="2400" dirty="0"/>
                <a:t>Директиви визначають режими роботи компілятора на стадії </a:t>
              </a:r>
              <a:r>
                <a:rPr lang="uk-UA" altLang="ru-RU" sz="2400" dirty="0" err="1"/>
                <a:t>препроцесорної</a:t>
              </a:r>
              <a:r>
                <a:rPr lang="uk-UA" altLang="ru-RU" sz="2400" dirty="0"/>
                <a:t> обробки. </a:t>
              </a:r>
              <a:endParaRPr lang="en-US" altLang="ru-RU" sz="2400" dirty="0"/>
            </a:p>
          </p:txBody>
        </p:sp>
        <p:sp>
          <p:nvSpPr>
            <p:cNvPr id="155664" name="Text Box 16"/>
            <p:cNvSpPr txBox="1">
              <a:spLocks noChangeArrowheads="1"/>
            </p:cNvSpPr>
            <p:nvPr/>
          </p:nvSpPr>
          <p:spPr bwMode="auto">
            <a:xfrm>
              <a:off x="1338" y="2795"/>
              <a:ext cx="279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sz="2400" b="1" dirty="0"/>
                <a:t>Директиви означення констант </a:t>
              </a:r>
              <a:endParaRPr lang="ru-RU" altLang="ru-RU" sz="2400" b="1" dirty="0"/>
            </a:p>
          </p:txBody>
        </p:sp>
        <p:sp>
          <p:nvSpPr>
            <p:cNvPr id="155665" name="Text Box 17"/>
            <p:cNvSpPr txBox="1">
              <a:spLocks noChangeArrowheads="1"/>
            </p:cNvSpPr>
            <p:nvPr/>
          </p:nvSpPr>
          <p:spPr bwMode="auto">
            <a:xfrm>
              <a:off x="884" y="3130"/>
              <a:ext cx="3043" cy="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ru-RU" sz="2400" dirty="0">
                  <a:solidFill>
                    <a:srgbClr val="0000CC"/>
                  </a:solidFill>
                </a:rPr>
                <a:t>#define</a:t>
              </a:r>
              <a:r>
                <a:rPr lang="en-US" altLang="ru-RU" sz="2400" dirty="0"/>
                <a:t> &lt;</a:t>
              </a:r>
              <a:r>
                <a:rPr lang="uk-UA" altLang="ru-RU" sz="2400" dirty="0" err="1"/>
                <a:t>ім</a:t>
              </a:r>
              <a:r>
                <a:rPr lang="en-US" altLang="ru-RU" sz="2400" dirty="0"/>
                <a:t>’</a:t>
              </a:r>
              <a:r>
                <a:rPr lang="uk-UA" altLang="ru-RU" sz="2400" dirty="0"/>
                <a:t>я константи</a:t>
              </a:r>
              <a:r>
                <a:rPr lang="en-US" altLang="ru-RU" sz="2400" dirty="0"/>
                <a:t>&gt;</a:t>
              </a:r>
              <a:r>
                <a:rPr lang="uk-UA" altLang="ru-RU" sz="2400" dirty="0"/>
                <a:t> </a:t>
              </a:r>
              <a:r>
                <a:rPr lang="en-US" altLang="ru-RU" sz="2400" dirty="0"/>
                <a:t>&lt;</a:t>
              </a:r>
              <a:r>
                <a:rPr lang="uk-UA" altLang="ru-RU" sz="2400" dirty="0"/>
                <a:t>значення константи</a:t>
              </a:r>
              <a:r>
                <a:rPr lang="en-US" altLang="ru-RU" sz="2400" dirty="0"/>
                <a:t>&gt; </a:t>
              </a:r>
              <a:endParaRPr lang="ru-RU" altLang="ru-RU" sz="2400" dirty="0"/>
            </a:p>
          </p:txBody>
        </p:sp>
      </p:grpSp>
      <p:sp>
        <p:nvSpPr>
          <p:cNvPr id="155667" name="Rectangle 19"/>
          <p:cNvSpPr>
            <a:spLocks noChangeArrowheads="1"/>
          </p:cNvSpPr>
          <p:nvPr/>
        </p:nvSpPr>
        <p:spPr bwMode="auto">
          <a:xfrm>
            <a:off x="2566988" y="2205041"/>
            <a:ext cx="58326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uk-UA" altLang="ru-RU" sz="2400" b="1"/>
              <a:t>Директиви додавання заголовних файлів</a:t>
            </a:r>
            <a:r>
              <a:rPr lang="uk-UA" altLang="ru-RU" sz="2400"/>
              <a:t>:</a:t>
            </a:r>
            <a:endParaRPr lang="ru-RU" altLang="ru-RU" sz="2400"/>
          </a:p>
        </p:txBody>
      </p:sp>
    </p:spTree>
    <p:extLst>
      <p:ext uri="{BB962C8B-B14F-4D97-AF65-F5344CB8AC3E}">
        <p14:creationId xmlns:p14="http://schemas.microsoft.com/office/powerpoint/2010/main" val="26915311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489857" y="908053"/>
            <a:ext cx="11451772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400" b="1" i="1" dirty="0" err="1"/>
              <a:t>Призначення</a:t>
            </a:r>
            <a:r>
              <a:rPr lang="ru-RU" altLang="ru-RU" sz="2400" dirty="0"/>
              <a:t>: </a:t>
            </a:r>
          </a:p>
          <a:p>
            <a:pPr lvl="1"/>
            <a:r>
              <a:rPr lang="ru-RU" altLang="ru-RU" sz="2400" dirty="0"/>
              <a:t>Для </a:t>
            </a:r>
            <a:r>
              <a:rPr lang="ru-RU" altLang="ru-RU" sz="2400" dirty="0" err="1"/>
              <a:t>підтримки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всіх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типів</a:t>
            </a:r>
            <a:r>
              <a:rPr lang="ru-RU" altLang="ru-RU" sz="2400" dirty="0"/>
              <a:t> в </a:t>
            </a:r>
            <a:r>
              <a:rPr lang="ru-RU" altLang="ru-RU" sz="2400" dirty="0" err="1"/>
              <a:t>бібліотеках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базових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класів</a:t>
            </a:r>
            <a:r>
              <a:rPr lang="ru-RU" altLang="ru-RU" sz="2400" dirty="0"/>
              <a:t> у </a:t>
            </a:r>
            <a:r>
              <a:rPr lang="ru-RU" altLang="ru-RU" sz="2400" dirty="0" err="1"/>
              <a:t>гарно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організованому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вигляді</a:t>
            </a:r>
            <a:r>
              <a:rPr lang="ru-RU" altLang="ru-RU" sz="2400" dirty="0"/>
              <a:t> в NET</a:t>
            </a:r>
          </a:p>
          <a:p>
            <a:endParaRPr lang="uk-UA" altLang="ru-RU" sz="2400" dirty="0"/>
          </a:p>
          <a:p>
            <a:r>
              <a:rPr lang="uk-UA" altLang="ru-RU" sz="2400" b="1" i="1" dirty="0"/>
              <a:t>Поняття</a:t>
            </a:r>
            <a:r>
              <a:rPr lang="uk-UA" altLang="ru-RU" sz="2400" dirty="0"/>
              <a:t>:</a:t>
            </a:r>
            <a:endParaRPr lang="ru-RU" altLang="ru-RU" sz="2400" dirty="0"/>
          </a:p>
          <a:p>
            <a:pPr lvl="1"/>
            <a:r>
              <a:rPr lang="ru-RU" altLang="ru-RU" sz="2400" dirty="0" err="1"/>
              <a:t>Під</a:t>
            </a:r>
            <a:r>
              <a:rPr lang="ru-RU" altLang="ru-RU" sz="2400" dirty="0"/>
              <a:t> простором </a:t>
            </a:r>
            <a:r>
              <a:rPr lang="ru-RU" altLang="ru-RU" sz="2400" dirty="0" err="1"/>
              <a:t>імен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розуміється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група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пов'язаних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між</a:t>
            </a:r>
            <a:r>
              <a:rPr lang="ru-RU" altLang="ru-RU" sz="2400" dirty="0"/>
              <a:t> собою з </a:t>
            </a:r>
            <a:r>
              <a:rPr lang="ru-RU" altLang="ru-RU" sz="2400" dirty="0" err="1"/>
              <a:t>семантичної</a:t>
            </a:r>
            <a:r>
              <a:rPr lang="ru-RU" altLang="ru-RU" sz="2400" dirty="0"/>
              <a:t> точки </a:t>
            </a:r>
            <a:r>
              <a:rPr lang="ru-RU" altLang="ru-RU" sz="2400" dirty="0" err="1"/>
              <a:t>зору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типів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які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містяться</a:t>
            </a:r>
            <a:r>
              <a:rPr lang="ru-RU" altLang="ru-RU" sz="2400" dirty="0"/>
              <a:t> в </a:t>
            </a:r>
            <a:r>
              <a:rPr lang="ru-RU" altLang="ru-RU" sz="2400" dirty="0" err="1"/>
              <a:t>збірці</a:t>
            </a:r>
            <a:r>
              <a:rPr lang="ru-RU" altLang="ru-RU" sz="2400" dirty="0"/>
              <a:t>. </a:t>
            </a:r>
          </a:p>
          <a:p>
            <a:pPr lvl="1"/>
            <a:endParaRPr lang="ru-RU" altLang="ru-RU" sz="2400" dirty="0"/>
          </a:p>
          <a:p>
            <a:r>
              <a:rPr lang="ru-RU" altLang="ru-RU" sz="2400" b="1" i="1" dirty="0"/>
              <a:t>Приклад</a:t>
            </a:r>
            <a:r>
              <a:rPr lang="ru-RU" altLang="ru-RU" sz="2400" dirty="0"/>
              <a:t>:</a:t>
            </a:r>
          </a:p>
          <a:p>
            <a:pPr lvl="1"/>
            <a:r>
              <a:rPr lang="ru-RU" altLang="ru-RU" sz="2400" dirty="0"/>
              <a:t>У </a:t>
            </a:r>
            <a:r>
              <a:rPr lang="ru-RU" altLang="ru-RU" sz="2400" dirty="0" err="1"/>
              <a:t>просторі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імен</a:t>
            </a:r>
            <a:r>
              <a:rPr lang="ru-RU" altLang="ru-RU" sz="2400" dirty="0"/>
              <a:t> </a:t>
            </a:r>
            <a:r>
              <a:rPr lang="ru-RU" altLang="ru-RU" sz="2400" dirty="0" err="1">
                <a:solidFill>
                  <a:srgbClr val="0000CC"/>
                </a:solidFill>
              </a:rPr>
              <a:t>System.ІО</a:t>
            </a:r>
            <a:r>
              <a:rPr lang="ru-RU" altLang="ru-RU" sz="2400" dirty="0">
                <a:solidFill>
                  <a:srgbClr val="0000CC"/>
                </a:solidFill>
              </a:rPr>
              <a:t> </a:t>
            </a:r>
            <a:r>
              <a:rPr lang="ru-RU" altLang="ru-RU" sz="2400" dirty="0" err="1"/>
              <a:t>містяться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типи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що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мають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відношення</a:t>
            </a:r>
            <a:r>
              <a:rPr lang="ru-RU" altLang="ru-RU" sz="2400" dirty="0"/>
              <a:t> до </a:t>
            </a:r>
            <a:r>
              <a:rPr lang="ru-RU" altLang="ru-RU" sz="2400" dirty="0" err="1"/>
              <a:t>операцій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введення-виведення</a:t>
            </a:r>
            <a:r>
              <a:rPr lang="ru-RU" altLang="ru-RU" sz="2400" dirty="0"/>
              <a:t>,</a:t>
            </a:r>
          </a:p>
          <a:p>
            <a:pPr lvl="1"/>
            <a:r>
              <a:rPr lang="ru-RU" altLang="ru-RU" sz="2400" dirty="0"/>
              <a:t>в </a:t>
            </a:r>
            <a:r>
              <a:rPr lang="ru-RU" altLang="ru-RU" sz="2400" dirty="0" err="1"/>
              <a:t>просторі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імен</a:t>
            </a:r>
            <a:r>
              <a:rPr lang="ru-RU" altLang="ru-RU" sz="2400" dirty="0"/>
              <a:t> </a:t>
            </a:r>
            <a:r>
              <a:rPr lang="ru-RU" altLang="ru-RU" sz="2400" dirty="0" err="1">
                <a:solidFill>
                  <a:srgbClr val="0000CC"/>
                </a:solidFill>
              </a:rPr>
              <a:t>System.Data</a:t>
            </a:r>
            <a:r>
              <a:rPr lang="ru-RU" altLang="ru-RU" sz="2400" dirty="0"/>
              <a:t> - </a:t>
            </a:r>
            <a:r>
              <a:rPr lang="ru-RU" altLang="ru-RU" sz="2400" dirty="0" err="1"/>
              <a:t>основні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типи</a:t>
            </a:r>
            <a:r>
              <a:rPr lang="ru-RU" altLang="ru-RU" sz="2400" dirty="0"/>
              <a:t> для </a:t>
            </a:r>
            <a:r>
              <a:rPr lang="ru-RU" altLang="ru-RU" sz="2400" dirty="0" err="1"/>
              <a:t>роботи</a:t>
            </a:r>
            <a:r>
              <a:rPr lang="ru-RU" altLang="ru-RU" sz="2400" dirty="0"/>
              <a:t> з базами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, </a:t>
            </a:r>
          </a:p>
          <a:p>
            <a:pPr lvl="1"/>
            <a:r>
              <a:rPr lang="ru-RU" altLang="ru-RU" sz="2400" dirty="0"/>
              <a:t>і т.д.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151313" y="3"/>
            <a:ext cx="27382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Простір</a:t>
            </a:r>
            <a:r>
              <a:rPr lang="ru-RU" altLang="ru-RU" sz="3600" b="1" dirty="0">
                <a:solidFill>
                  <a:schemeClr val="bg1"/>
                </a:solidFill>
              </a:rPr>
              <a:t> </a:t>
            </a:r>
            <a:r>
              <a:rPr lang="ru-RU" altLang="ru-RU" sz="3600" b="1" dirty="0" err="1">
                <a:solidFill>
                  <a:schemeClr val="bg1"/>
                </a:solidFill>
              </a:rPr>
              <a:t>імен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4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200" b="1">
                <a:solidFill>
                  <a:schemeClr val="bg1"/>
                </a:solidFill>
              </a:rPr>
              <a:t>Декларативна частина програми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2495550" y="2589559"/>
            <a:ext cx="7045325" cy="454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b="1" dirty="0">
                <a:solidFill>
                  <a:srgbClr val="404040"/>
                </a:solidFill>
                <a:cs typeface="Times New Roman" panose="02020603050405020304" pitchFamily="18" charset="0"/>
              </a:rPr>
              <a:t>	</a:t>
            </a:r>
            <a:r>
              <a:rPr lang="en-US" altLang="ru-RU" sz="2400" b="1" dirty="0">
                <a:solidFill>
                  <a:srgbClr val="4232BC"/>
                </a:solidFill>
                <a:cs typeface="Times New Roman" panose="02020603050405020304" pitchFamily="18" charset="0"/>
              </a:rPr>
              <a:t>using namespace </a:t>
            </a:r>
            <a:r>
              <a:rPr lang="uk-UA" altLang="ru-RU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&lt;ім'я простору імен&gt;;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75556" y="870402"/>
            <a:ext cx="11440885" cy="15696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altLang="ru-RU" sz="2400" dirty="0"/>
              <a:t>Кожну С++ програму можна поділити на деяку множину </a:t>
            </a:r>
            <a:r>
              <a:rPr lang="uk-UA" altLang="ru-RU" sz="2400" b="1" i="1" dirty="0"/>
              <a:t>просторів імен</a:t>
            </a:r>
            <a:r>
              <a:rPr lang="uk-UA" altLang="ru-RU" sz="2400" i="1" dirty="0"/>
              <a:t> </a:t>
            </a:r>
            <a:r>
              <a:rPr lang="uk-UA" altLang="ru-RU" sz="2400" dirty="0"/>
              <a:t>— областей програми, в яких розпізнається певна сукупність імен. </a:t>
            </a:r>
          </a:p>
          <a:p>
            <a:r>
              <a:rPr lang="uk-UA" altLang="ru-RU" sz="2400" b="1" dirty="0"/>
              <a:t>Ці імена невідомі за межами даного простору імен.</a:t>
            </a:r>
            <a:r>
              <a:rPr lang="uk-UA" altLang="ru-RU" sz="2400" dirty="0"/>
              <a:t> </a:t>
            </a:r>
          </a:p>
          <a:p>
            <a:r>
              <a:rPr lang="uk-UA" altLang="ru-RU" sz="2400" dirty="0"/>
              <a:t>Синтаксис директиви оголошення простору імен такий:</a:t>
            </a:r>
            <a:endParaRPr lang="ru-RU" altLang="ru-RU" sz="2400" dirty="0"/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3534568" y="3707705"/>
            <a:ext cx="4967287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altLang="ru-RU" sz="2400" dirty="0"/>
              <a:t>Використовуватимемо</a:t>
            </a:r>
          </a:p>
          <a:p>
            <a:pPr algn="ctr"/>
            <a:r>
              <a:rPr lang="uk-UA" altLang="ru-RU" sz="2400" dirty="0">
                <a:solidFill>
                  <a:srgbClr val="0000CC"/>
                </a:solidFill>
              </a:rPr>
              <a:t> </a:t>
            </a:r>
            <a:r>
              <a:rPr lang="uk-UA" altLang="ru-RU" sz="2400" b="1" dirty="0" err="1">
                <a:solidFill>
                  <a:srgbClr val="0000CC"/>
                </a:solidFill>
              </a:rPr>
              <a:t>using</a:t>
            </a:r>
            <a:r>
              <a:rPr lang="uk-UA" altLang="ru-RU" sz="2400" b="1" dirty="0">
                <a:solidFill>
                  <a:srgbClr val="0000CC"/>
                </a:solidFill>
              </a:rPr>
              <a:t>  </a:t>
            </a:r>
            <a:r>
              <a:rPr lang="uk-UA" altLang="ru-RU" sz="2400" b="1" dirty="0" err="1">
                <a:solidFill>
                  <a:srgbClr val="0000CC"/>
                </a:solidFill>
              </a:rPr>
              <a:t>namespace</a:t>
            </a:r>
            <a:r>
              <a:rPr lang="uk-UA" altLang="ru-RU" sz="2400" b="1" dirty="0"/>
              <a:t> </a:t>
            </a:r>
            <a:r>
              <a:rPr lang="uk-UA" altLang="ru-RU" sz="2400" b="1" dirty="0" err="1"/>
              <a:t>std</a:t>
            </a:r>
            <a:r>
              <a:rPr lang="uk-UA" altLang="ru-RU" sz="2400" b="1" dirty="0"/>
              <a:t> ;</a:t>
            </a:r>
          </a:p>
          <a:p>
            <a:pPr algn="ctr"/>
            <a:r>
              <a:rPr lang="uk-UA" altLang="ru-RU" sz="2400" dirty="0"/>
              <a:t>замість</a:t>
            </a:r>
            <a:endParaRPr lang="ru-RU" altLang="ru-RU" sz="2400" dirty="0"/>
          </a:p>
          <a:p>
            <a:pPr algn="ctr"/>
            <a:r>
              <a:rPr lang="uk-UA" altLang="ru-RU" sz="2400" dirty="0" err="1"/>
              <a:t>std</a:t>
            </a:r>
            <a:r>
              <a:rPr lang="uk-UA" altLang="ru-RU" sz="2400" dirty="0"/>
              <a:t>::</a:t>
            </a:r>
            <a:r>
              <a:rPr lang="uk-UA" altLang="ru-RU" sz="2400" dirty="0" err="1"/>
              <a:t>cout</a:t>
            </a:r>
            <a:r>
              <a:rPr lang="uk-UA" altLang="ru-RU" sz="2400" dirty="0"/>
              <a:t>&lt;&lt;</a:t>
            </a:r>
            <a:r>
              <a:rPr lang="uk-UA" altLang="ru-RU" sz="2400" dirty="0">
                <a:solidFill>
                  <a:srgbClr val="CC3300"/>
                </a:solidFill>
              </a:rPr>
              <a:t>“....";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5307806" y="3250505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 dirty="0">
                <a:latin typeface="Times New Roman" panose="02020603050405020304" pitchFamily="18" charset="0"/>
              </a:rPr>
              <a:t>Приклад</a:t>
            </a:r>
            <a:endParaRPr lang="ru-RU" altLang="ru-RU" sz="2400" b="1" dirty="0">
              <a:latin typeface="Times New Roman" panose="02020603050405020304" pitchFamily="18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151313" y="3"/>
            <a:ext cx="27382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Простір</a:t>
            </a:r>
            <a:r>
              <a:rPr lang="ru-RU" altLang="ru-RU" sz="3600" b="1" dirty="0">
                <a:solidFill>
                  <a:schemeClr val="bg1"/>
                </a:solidFill>
              </a:rPr>
              <a:t> </a:t>
            </a:r>
            <a:r>
              <a:rPr lang="ru-RU" altLang="ru-RU" sz="3600" b="1" dirty="0" err="1">
                <a:solidFill>
                  <a:schemeClr val="bg1"/>
                </a:solidFill>
              </a:rPr>
              <a:t>імен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969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200" b="1">
                <a:solidFill>
                  <a:schemeClr val="bg1"/>
                </a:solidFill>
              </a:rPr>
              <a:t>Декларативна частина програми</a:t>
            </a:r>
          </a:p>
        </p:txBody>
      </p:sp>
      <p:sp>
        <p:nvSpPr>
          <p:cNvPr id="161801" name="Текст 2"/>
          <p:cNvSpPr>
            <a:spLocks/>
          </p:cNvSpPr>
          <p:nvPr/>
        </p:nvSpPr>
        <p:spPr bwMode="auto">
          <a:xfrm>
            <a:off x="1295400" y="1484316"/>
            <a:ext cx="8472488" cy="32400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Декларації можна розміщувати в будь-якому місці програми, не забороненому синтаксисом мови.</a:t>
            </a:r>
          </a:p>
          <a:p>
            <a:pPr>
              <a:buFont typeface="Wingdings" panose="05000000000000000000" pitchFamily="2" charset="2"/>
              <a:buNone/>
            </a:pP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Слід лише враховувати, що декларації мають </a:t>
            </a:r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передувати операторам, у яких вони застосовуються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0195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2450306" y="4727070"/>
            <a:ext cx="7967663" cy="576262"/>
          </a:xfr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uk-UA" altLang="ru-RU" sz="2400" dirty="0">
                <a:cs typeface="Times New Roman" panose="02020603050405020304" pitchFamily="18" charset="0"/>
              </a:rPr>
              <a:t>Оголошення змінної має передувати її використанню:</a:t>
            </a:r>
            <a:endParaRPr lang="uk-UA" altLang="ru-RU" sz="2400" dirty="0"/>
          </a:p>
        </p:txBody>
      </p:sp>
      <p:pic>
        <p:nvPicPr>
          <p:cNvPr id="156679" name="Блок-схема: знак завершения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49" y="3644949"/>
            <a:ext cx="8893175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2316166" y="3778113"/>
            <a:ext cx="794702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latin typeface="+mn-lt"/>
                <a:cs typeface="Times New Roman" panose="02020603050405020304" pitchFamily="18" charset="0"/>
              </a:rPr>
              <a:t>#</a:t>
            </a:r>
            <a:r>
              <a:rPr lang="en-US" altLang="ru-RU" sz="2400" b="1" dirty="0">
                <a:latin typeface="+mn-lt"/>
                <a:cs typeface="Times New Roman" panose="02020603050405020304" pitchFamily="18" charset="0"/>
              </a:rPr>
              <a:t>define &lt;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ідентифікатор константи&gt; &lt;значення виразу&gt;</a:t>
            </a:r>
          </a:p>
        </p:txBody>
      </p:sp>
      <p:pic>
        <p:nvPicPr>
          <p:cNvPr id="156682" name="Блок-схема: знак завершения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5401883"/>
            <a:ext cx="78486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2510631" y="5557458"/>
            <a:ext cx="69548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&lt;тип&gt; ідентифікатор змінної&gt;;</a:t>
            </a:r>
          </a:p>
        </p:txBody>
      </p:sp>
      <p:grpSp>
        <p:nvGrpSpPr>
          <p:cNvPr id="156690" name="Group 18"/>
          <p:cNvGrpSpPr>
            <a:grpSpLocks/>
          </p:cNvGrpSpPr>
          <p:nvPr/>
        </p:nvGrpSpPr>
        <p:grpSpPr bwMode="auto">
          <a:xfrm>
            <a:off x="1520031" y="1895408"/>
            <a:ext cx="9396413" cy="1152525"/>
            <a:chOff x="0" y="1344"/>
            <a:chExt cx="5919" cy="726"/>
          </a:xfrm>
        </p:grpSpPr>
        <p:pic>
          <p:nvPicPr>
            <p:cNvPr id="156685" name="Блок-схема: знак завершения 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44"/>
              <a:ext cx="5919" cy="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686" name="Text Box 14"/>
            <p:cNvSpPr txBox="1">
              <a:spLocks noChangeArrowheads="1"/>
            </p:cNvSpPr>
            <p:nvPr/>
          </p:nvSpPr>
          <p:spPr bwMode="auto">
            <a:xfrm>
              <a:off x="314" y="1418"/>
              <a:ext cx="5291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400" b="1" dirty="0" err="1">
                  <a:latin typeface="+mn-lt"/>
                  <a:cs typeface="Times New Roman" panose="02020603050405020304" pitchFamily="18" charset="0"/>
                </a:rPr>
                <a:t>const</a:t>
              </a:r>
              <a:r>
                <a:rPr lang="en-US" altLang="ru-RU" sz="2400" b="1" dirty="0">
                  <a:latin typeface="+mn-lt"/>
                  <a:cs typeface="Times New Roman" panose="02020603050405020304" pitchFamily="18" charset="0"/>
                </a:rPr>
                <a:t> </a:t>
              </a:r>
              <a:r>
                <a:rPr lang="uk-UA" altLang="ru-RU" sz="2400" b="1" dirty="0">
                  <a:latin typeface="+mn-lt"/>
                  <a:cs typeface="Times New Roman" panose="02020603050405020304" pitchFamily="18" charset="0"/>
                </a:rPr>
                <a:t>&lt;тип&gt; ідентифікатор константи&gt; = &lt;значення виразу&gt;;</a:t>
              </a:r>
            </a:p>
          </p:txBody>
        </p:sp>
      </p:grpSp>
      <p:sp>
        <p:nvSpPr>
          <p:cNvPr id="156687" name="Заголовок 1"/>
          <p:cNvSpPr>
            <a:spLocks/>
          </p:cNvSpPr>
          <p:nvPr/>
        </p:nvSpPr>
        <p:spPr bwMode="auto">
          <a:xfrm>
            <a:off x="2316166" y="3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 b="1">
                <a:solidFill>
                  <a:schemeClr val="bg1"/>
                </a:solidFill>
              </a:rPr>
              <a:t>Декларативна частина програми</a:t>
            </a:r>
          </a:p>
        </p:txBody>
      </p:sp>
      <p:sp>
        <p:nvSpPr>
          <p:cNvPr id="156688" name="Rectangle 16"/>
          <p:cNvSpPr>
            <a:spLocks noChangeArrowheads="1"/>
          </p:cNvSpPr>
          <p:nvPr/>
        </p:nvSpPr>
        <p:spPr bwMode="auto">
          <a:xfrm>
            <a:off x="2063750" y="950916"/>
            <a:ext cx="8064500" cy="831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 dirty="0"/>
              <a:t>Під час оголошення</a:t>
            </a:r>
            <a:r>
              <a:rPr lang="uk-UA" altLang="ru-RU" sz="2400" i="1" dirty="0"/>
              <a:t> </a:t>
            </a:r>
            <a:r>
              <a:rPr lang="uk-UA" altLang="ru-RU" sz="2400" b="1" i="1" dirty="0"/>
              <a:t>іменованих констант</a:t>
            </a:r>
            <a:r>
              <a:rPr lang="uk-UA" altLang="ru-RU" sz="2400" dirty="0"/>
              <a:t> задають типи, ідентифікатори констант та їхні значення:</a:t>
            </a:r>
            <a:endParaRPr lang="ru-RU" altLang="ru-RU" sz="2400" dirty="0"/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354693" y="3090023"/>
            <a:ext cx="1126671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uk-UA" altLang="ru-RU" sz="2400" dirty="0"/>
              <a:t>Константу можна також визначити за допомогою директиви препроцесора </a:t>
            </a:r>
            <a:r>
              <a:rPr lang="ru-RU" altLang="ru-RU" sz="2400" dirty="0"/>
              <a:t>#</a:t>
            </a:r>
            <a:r>
              <a:rPr lang="en-US" altLang="ru-RU" sz="2400" dirty="0"/>
              <a:t>define</a:t>
            </a:r>
            <a:r>
              <a:rPr lang="uk-UA" altLang="ru-RU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875058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852939"/>
            <a:ext cx="6608762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Объект 2"/>
          <p:cNvSpPr>
            <a:spLocks noGrp="1"/>
          </p:cNvSpPr>
          <p:nvPr>
            <p:ph idx="4294967295"/>
          </p:nvPr>
        </p:nvSpPr>
        <p:spPr>
          <a:xfrm>
            <a:off x="676842" y="1654477"/>
            <a:ext cx="11306628" cy="871011"/>
          </a:xfrm>
          <a:prstGeom prst="rect">
            <a:avLst/>
          </a:prstGeom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uk-UA" sz="2400" b="1" i="1" dirty="0">
                <a:solidFill>
                  <a:srgbClr val="0D0D0D"/>
                </a:solidFill>
                <a:cs typeface="Arial" pitchFamily="34" charset="0"/>
              </a:rPr>
              <a:t>Число з фіксованою крапкою</a:t>
            </a:r>
            <a:r>
              <a:rPr lang="uk-UA" sz="2400" dirty="0">
                <a:solidFill>
                  <a:srgbClr val="0D0D0D"/>
                </a:solidFill>
                <a:cs typeface="Arial" pitchFamily="34" charset="0"/>
              </a:rPr>
              <a:t>— це формат зображення числа з незмінним розташуванням коми, що відокремлює цілу частину числа від дробової. </a:t>
            </a:r>
          </a:p>
        </p:txBody>
      </p:sp>
      <p:sp>
        <p:nvSpPr>
          <p:cNvPr id="50181" name="Объект 2"/>
          <p:cNvSpPr txBox="1">
            <a:spLocks/>
          </p:cNvSpPr>
          <p:nvPr/>
        </p:nvSpPr>
        <p:spPr bwMode="auto">
          <a:xfrm>
            <a:off x="1524771" y="5465229"/>
            <a:ext cx="8675687" cy="81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uk-UA" sz="2400" dirty="0">
                <a:solidFill>
                  <a:srgbClr val="0D0D0D"/>
                </a:solidFill>
                <a:latin typeface="+mn-lt"/>
                <a:cs typeface="Arial" pitchFamily="34" charset="0"/>
              </a:rPr>
              <a:t>Для зображення додатних та від'ємних цілих чисел у комп'ютері застосовуються </a:t>
            </a:r>
            <a:r>
              <a:rPr lang="uk-UA" sz="2400" b="1" dirty="0">
                <a:solidFill>
                  <a:srgbClr val="000099"/>
                </a:solidFill>
                <a:latin typeface="+mn-lt"/>
                <a:cs typeface="Arial" pitchFamily="34" charset="0"/>
              </a:rPr>
              <a:t>прямий, обернений та додатковий коди</a:t>
            </a:r>
            <a:r>
              <a:rPr lang="uk-UA" sz="2400" dirty="0">
                <a:solidFill>
                  <a:srgbClr val="0D0D0D"/>
                </a:solidFill>
                <a:latin typeface="+mn-lt"/>
                <a:cs typeface="Arial" pitchFamily="34" charset="0"/>
              </a:rPr>
              <a:t>. </a:t>
            </a:r>
          </a:p>
        </p:txBody>
      </p:sp>
      <p:sp>
        <p:nvSpPr>
          <p:cNvPr id="50182" name="Заголовок 1"/>
          <p:cNvSpPr txBox="1">
            <a:spLocks/>
          </p:cNvSpPr>
          <p:nvPr/>
        </p:nvSpPr>
        <p:spPr bwMode="auto">
          <a:xfrm>
            <a:off x="1992315" y="764704"/>
            <a:ext cx="8675687" cy="6477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b="1" dirty="0">
                <a:solidFill>
                  <a:srgbClr val="0000CC"/>
                </a:solidFill>
                <a:latin typeface="+mn-lt"/>
              </a:rPr>
              <a:t>Числа з фіксованою крапкою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97060" y="19131"/>
            <a:ext cx="7403396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Подання </a:t>
            </a:r>
            <a:r>
              <a:rPr lang="ru-RU" sz="3600" b="1" dirty="0" err="1">
                <a:solidFill>
                  <a:schemeClr val="bg1"/>
                </a:solidFill>
              </a:rPr>
              <a:t>даних</a:t>
            </a:r>
            <a:r>
              <a:rPr lang="uk-UA" sz="3600" b="1" dirty="0">
                <a:solidFill>
                  <a:schemeClr val="bg1"/>
                </a:solidFill>
              </a:rPr>
              <a:t> у комп'ютері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65" y="4504387"/>
            <a:ext cx="3249522" cy="69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842" y="4495524"/>
            <a:ext cx="472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rgbClr val="FF0000"/>
                </a:solidFill>
              </a:rPr>
              <a:t>Як правило цілі числа подаються у форматі з фіксованою крапкою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4296229" y="4021633"/>
            <a:ext cx="1719776" cy="473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38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71" name="Group 7"/>
          <p:cNvGrpSpPr>
            <a:grpSpLocks/>
          </p:cNvGrpSpPr>
          <p:nvPr/>
        </p:nvGrpSpPr>
        <p:grpSpPr bwMode="auto">
          <a:xfrm>
            <a:off x="1992316" y="3615063"/>
            <a:ext cx="8675687" cy="1152525"/>
            <a:chOff x="0" y="1344"/>
            <a:chExt cx="5919" cy="726"/>
          </a:xfrm>
        </p:grpSpPr>
        <p:pic>
          <p:nvPicPr>
            <p:cNvPr id="164872" name="Блок-схема: знак завершения 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44"/>
              <a:ext cx="5919" cy="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873" name="Text Box 9"/>
            <p:cNvSpPr txBox="1">
              <a:spLocks noChangeArrowheads="1"/>
            </p:cNvSpPr>
            <p:nvPr/>
          </p:nvSpPr>
          <p:spPr bwMode="auto">
            <a:xfrm>
              <a:off x="314" y="1458"/>
              <a:ext cx="5291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ru-RU" sz="23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874" name="Заголовок 1"/>
          <p:cNvSpPr>
            <a:spLocks/>
          </p:cNvSpPr>
          <p:nvPr/>
        </p:nvSpPr>
        <p:spPr bwMode="auto">
          <a:xfrm>
            <a:off x="2316166" y="3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 b="1">
                <a:solidFill>
                  <a:schemeClr val="bg1"/>
                </a:solidFill>
              </a:rPr>
              <a:t>Декларативна частина програми</a:t>
            </a:r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1164312" y="1132436"/>
            <a:ext cx="10646687" cy="2308324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 dirty="0" err="1"/>
              <a:t>Оголошення</a:t>
            </a:r>
            <a:r>
              <a:rPr lang="ru-RU" altLang="ru-RU" sz="2400" dirty="0"/>
              <a:t> </a:t>
            </a:r>
            <a:r>
              <a:rPr lang="ru-RU" altLang="ru-RU" sz="2400" b="1" dirty="0" err="1"/>
              <a:t>типів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даних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використовується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тоді</a:t>
            </a:r>
            <a:r>
              <a:rPr lang="ru-RU" altLang="ru-RU" sz="2400" dirty="0"/>
              <a:t>, коли </a:t>
            </a:r>
            <a:r>
              <a:rPr lang="ru-RU" altLang="ru-RU" sz="2400" dirty="0" err="1"/>
              <a:t>користувач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створює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власні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імена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типів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.</a:t>
            </a:r>
            <a:endParaRPr lang="en-US" altLang="ru-RU" sz="2400" dirty="0"/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 dirty="0" err="1"/>
              <a:t>Створення</a:t>
            </a:r>
            <a:r>
              <a:rPr lang="ru-RU" altLang="ru-RU" sz="2400" dirty="0"/>
              <a:t> нового </a:t>
            </a:r>
            <a:r>
              <a:rPr lang="ru-RU" altLang="ru-RU" sz="2400" dirty="0" err="1"/>
              <a:t>імені</a:t>
            </a:r>
            <a:r>
              <a:rPr lang="ru-RU" altLang="ru-RU" sz="2400" dirty="0"/>
              <a:t> типу не приводить до </a:t>
            </a:r>
            <a:r>
              <a:rPr lang="ru-RU" altLang="ru-RU" sz="2400" dirty="0" err="1"/>
              <a:t>появи</a:t>
            </a:r>
            <a:r>
              <a:rPr lang="ru-RU" altLang="ru-RU" sz="2400" dirty="0"/>
              <a:t> нового типу</a:t>
            </a:r>
            <a:r>
              <a:rPr lang="uk-UA" altLang="ru-RU" sz="2400" dirty="0"/>
              <a:t>.</a:t>
            </a:r>
            <a:endParaRPr lang="en-US" altLang="ru-RU" sz="2400" dirty="0"/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 dirty="0" err="1"/>
              <a:t>Створення</a:t>
            </a:r>
            <a:r>
              <a:rPr lang="ru-RU" altLang="ru-RU" sz="2400" dirty="0"/>
              <a:t> нового </a:t>
            </a:r>
            <a:r>
              <a:rPr lang="ru-RU" altLang="ru-RU" sz="2400" dirty="0" err="1"/>
              <a:t>імені</a:t>
            </a:r>
            <a:r>
              <a:rPr lang="ru-RU" altLang="ru-RU" sz="2400" dirty="0"/>
              <a:t> типу </a:t>
            </a:r>
            <a:r>
              <a:rPr lang="ru-RU" altLang="ru-RU" sz="2400" dirty="0" err="1"/>
              <a:t>визначає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тільки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синонім</a:t>
            </a:r>
            <a:r>
              <a:rPr lang="ru-RU" altLang="ru-RU" sz="2400" dirty="0"/>
              <a:t> для </a:t>
            </a:r>
            <a:r>
              <a:rPr lang="ru-RU" altLang="ru-RU" sz="2400" dirty="0" err="1"/>
              <a:t>простих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вбудованих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або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структурованих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типів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.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 dirty="0"/>
              <a:t>Синтаксис </a:t>
            </a:r>
            <a:r>
              <a:rPr lang="ru-RU" altLang="ru-RU" sz="2400" dirty="0" err="1"/>
              <a:t>оголошення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синонімів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типів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такий</a:t>
            </a:r>
            <a:r>
              <a:rPr lang="ru-RU" altLang="ru-RU" sz="2400" dirty="0"/>
              <a:t>: 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3490022" y="3925866"/>
            <a:ext cx="56802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400" b="1" dirty="0" err="1">
                <a:solidFill>
                  <a:srgbClr val="0000CC"/>
                </a:solidFill>
              </a:rPr>
              <a:t>typedef</a:t>
            </a:r>
            <a:r>
              <a:rPr lang="ru-RU" altLang="ru-RU" sz="2400" b="1" dirty="0"/>
              <a:t> &lt;</a:t>
            </a:r>
            <a:r>
              <a:rPr lang="ru-RU" altLang="ru-RU" sz="2400" b="1" dirty="0" err="1"/>
              <a:t>ідентифікатор</a:t>
            </a:r>
            <a:r>
              <a:rPr lang="ru-RU" altLang="ru-RU" sz="2400" b="1" dirty="0"/>
              <a:t> типу&gt; &lt;</a:t>
            </a:r>
            <a:r>
              <a:rPr lang="ru-RU" altLang="ru-RU" sz="2400" b="1" dirty="0" err="1"/>
              <a:t>синонім</a:t>
            </a:r>
            <a:r>
              <a:rPr lang="ru-RU" altLang="ru-RU" sz="2400" b="1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629928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332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782891" y="3"/>
            <a:ext cx="63017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3600" b="1">
                <a:solidFill>
                  <a:schemeClr val="bg1"/>
                </a:solidFill>
              </a:rPr>
              <a:t>Операційна частина програми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457199" y="981075"/>
            <a:ext cx="11604171" cy="22923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/>
              <a:t>Програма складається із функцій, тіла яких містять оператори мов С/C++, що визначають її дії.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/>
              <a:t>Одна з функцій має </a:t>
            </a:r>
            <a:r>
              <a:rPr lang="uk-UA" altLang="ru-RU" sz="2400" dirty="0" err="1"/>
              <a:t>ім</a:t>
            </a:r>
            <a:r>
              <a:rPr lang="en-US" altLang="ru-RU" sz="2400" dirty="0"/>
              <a:t>’</a:t>
            </a:r>
            <a:r>
              <a:rPr lang="uk-UA" altLang="ru-RU" sz="2400" dirty="0"/>
              <a:t>я</a:t>
            </a:r>
            <a:r>
              <a:rPr lang="en-US" altLang="ru-RU" sz="2400" dirty="0"/>
              <a:t> </a:t>
            </a:r>
            <a:r>
              <a:rPr lang="en-US" altLang="ru-RU" sz="2400" b="1" dirty="0">
                <a:solidFill>
                  <a:srgbClr val="FF0000"/>
                </a:solidFill>
              </a:rPr>
              <a:t>main().</a:t>
            </a:r>
            <a:r>
              <a:rPr lang="uk-UA" altLang="ru-RU" sz="2400" b="1" dirty="0">
                <a:solidFill>
                  <a:srgbClr val="FF0000"/>
                </a:solidFill>
              </a:rPr>
              <a:t>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/>
              <a:t>Оголошення функцій складається із: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uk-UA" altLang="ru-RU" sz="2400" dirty="0"/>
              <a:t> заголовка</a:t>
            </a:r>
            <a:r>
              <a:rPr lang="en-US" altLang="ru-RU" sz="2400" dirty="0"/>
              <a:t> </a:t>
            </a:r>
            <a:r>
              <a:rPr lang="uk-UA" altLang="ru-RU" sz="2400" dirty="0"/>
              <a:t>з круглими дужками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uk-UA" altLang="ru-RU" sz="2400" dirty="0"/>
              <a:t> тіла, яке оточується фігурними дужками {}.</a:t>
            </a:r>
            <a:r>
              <a:rPr lang="uk-UA" altLang="ru-RU" sz="2400" b="1" dirty="0"/>
              <a:t> </a:t>
            </a:r>
          </a:p>
        </p:txBody>
      </p:sp>
      <p:graphicFrame>
        <p:nvGraphicFramePr>
          <p:cNvPr id="59412" name="Object 20"/>
          <p:cNvGraphicFramePr>
            <a:graphicFrameLocks noChangeAspect="1"/>
          </p:cNvGraphicFramePr>
          <p:nvPr>
            <p:extLst/>
          </p:nvPr>
        </p:nvGraphicFramePr>
        <p:xfrm>
          <a:off x="1992316" y="3357564"/>
          <a:ext cx="7488063" cy="2951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3" imgW="6703466" imgH="5034686" progId="Visio.Drawing.11">
                  <p:embed/>
                </p:oleObj>
              </mc:Choice>
              <mc:Fallback>
                <p:oleObj name="Visio" r:id="rId3" imgW="6703466" imgH="50346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6" y="3357564"/>
                        <a:ext cx="7488063" cy="2951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4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2332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3605216" y="3"/>
            <a:ext cx="63017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3600" b="1">
                <a:solidFill>
                  <a:schemeClr val="bg1"/>
                </a:solidFill>
              </a:rPr>
              <a:t>Операційна частина програми</a:t>
            </a:r>
          </a:p>
        </p:txBody>
      </p:sp>
      <p:grpSp>
        <p:nvGrpSpPr>
          <p:cNvPr id="6" name="Скругленный прямоугольник 5"/>
          <p:cNvGrpSpPr>
            <a:grpSpLocks/>
          </p:cNvGrpSpPr>
          <p:nvPr/>
        </p:nvGrpSpPr>
        <p:grpSpPr bwMode="auto">
          <a:xfrm>
            <a:off x="254907" y="1203612"/>
            <a:ext cx="2553607" cy="1789959"/>
            <a:chOff x="2826" y="730"/>
            <a:chExt cx="2370" cy="1501"/>
          </a:xfrm>
        </p:grpSpPr>
        <p:pic>
          <p:nvPicPr>
            <p:cNvPr id="166919" name="Скругленный прямоугольник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730"/>
              <a:ext cx="2370" cy="1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2934" y="823"/>
              <a:ext cx="2152" cy="1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 b="1">
                  <a:solidFill>
                    <a:srgbClr val="22226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Уведення двох чисел та визначення їхньої суми</a:t>
              </a:r>
            </a:p>
          </p:txBody>
        </p: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724959" y="712788"/>
            <a:ext cx="6951832" cy="5940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altLang="ru-RU" sz="1900" dirty="0">
                <a:solidFill>
                  <a:srgbClr val="339933"/>
                </a:solidFill>
              </a:rPr>
              <a:t>//ex2_1.cpp. Ввести два числа та визначити їх суму</a:t>
            </a:r>
            <a:r>
              <a:rPr lang="uk-UA" altLang="ru-RU" sz="1900" dirty="0"/>
              <a:t>                             </a:t>
            </a:r>
            <a:endParaRPr lang="en-US" altLang="ru-RU" sz="1900" dirty="0"/>
          </a:p>
          <a:p>
            <a:r>
              <a:rPr lang="uk-UA" altLang="ru-RU" sz="1900" dirty="0"/>
              <a:t>#</a:t>
            </a:r>
            <a:r>
              <a:rPr lang="uk-UA" altLang="ru-RU" sz="1900" dirty="0" err="1"/>
              <a:t>include</a:t>
            </a:r>
            <a:r>
              <a:rPr lang="uk-UA" altLang="ru-RU" sz="1900" dirty="0"/>
              <a:t> &lt;</a:t>
            </a:r>
            <a:r>
              <a:rPr lang="uk-UA" altLang="ru-RU" sz="1900" dirty="0" err="1"/>
              <a:t>iostream</a:t>
            </a:r>
            <a:r>
              <a:rPr lang="uk-UA" altLang="ru-RU" sz="1900" dirty="0"/>
              <a:t>&gt;       </a:t>
            </a:r>
            <a:r>
              <a:rPr lang="uk-UA" altLang="ru-RU" sz="1900" dirty="0">
                <a:solidFill>
                  <a:srgbClr val="339933"/>
                </a:solidFill>
              </a:rPr>
              <a:t>//включення заголовних файлів</a:t>
            </a:r>
            <a:r>
              <a:rPr lang="uk-UA" altLang="ru-RU" sz="1900" dirty="0"/>
              <a:t/>
            </a:r>
            <a:br>
              <a:rPr lang="uk-UA" altLang="ru-RU" sz="1900" dirty="0"/>
            </a:br>
            <a:r>
              <a:rPr lang="uk-UA" altLang="ru-RU" sz="1900" dirty="0" err="1"/>
              <a:t>using</a:t>
            </a:r>
            <a:r>
              <a:rPr lang="uk-UA" altLang="ru-RU" sz="1900" dirty="0"/>
              <a:t> </a:t>
            </a:r>
            <a:r>
              <a:rPr lang="uk-UA" altLang="ru-RU" sz="1900" dirty="0" err="1"/>
              <a:t>namespace</a:t>
            </a:r>
            <a:r>
              <a:rPr lang="uk-UA" altLang="ru-RU" sz="1900" dirty="0"/>
              <a:t> </a:t>
            </a:r>
            <a:r>
              <a:rPr lang="uk-UA" altLang="ru-RU" sz="1900" dirty="0" err="1"/>
              <a:t>std</a:t>
            </a:r>
            <a:r>
              <a:rPr lang="uk-UA" altLang="ru-RU" sz="1900" dirty="0"/>
              <a:t>;         </a:t>
            </a:r>
            <a:r>
              <a:rPr lang="uk-UA" altLang="ru-RU" sz="1900" dirty="0">
                <a:solidFill>
                  <a:srgbClr val="339933"/>
                </a:solidFill>
              </a:rPr>
              <a:t>//визначення простору імен</a:t>
            </a:r>
            <a:r>
              <a:rPr lang="uk-UA" altLang="ru-RU" sz="1900" dirty="0"/>
              <a:t/>
            </a:r>
            <a:br>
              <a:rPr lang="uk-UA" altLang="ru-RU" sz="1900" dirty="0"/>
            </a:br>
            <a:r>
              <a:rPr lang="uk-UA" altLang="ru-RU" sz="1900" dirty="0"/>
              <a:t>                           </a:t>
            </a:r>
            <a:r>
              <a:rPr lang="uk-UA" altLang="ru-RU" sz="1900" dirty="0">
                <a:solidFill>
                  <a:srgbClr val="339933"/>
                </a:solidFill>
              </a:rPr>
              <a:t>//оголошення ідентифікаторів</a:t>
            </a:r>
            <a:br>
              <a:rPr lang="uk-UA" altLang="ru-RU" sz="1900" dirty="0">
                <a:solidFill>
                  <a:srgbClr val="339933"/>
                </a:solidFill>
              </a:rPr>
            </a:br>
            <a:r>
              <a:rPr lang="uk-UA" altLang="ru-RU" sz="1900" dirty="0"/>
              <a:t>#</a:t>
            </a:r>
            <a:r>
              <a:rPr lang="uk-UA" altLang="ru-RU" sz="1900" dirty="0" err="1"/>
              <a:t>define</a:t>
            </a:r>
            <a:r>
              <a:rPr lang="uk-UA" altLang="ru-RU" sz="1900" dirty="0"/>
              <a:t> N 5+9          </a:t>
            </a:r>
            <a:r>
              <a:rPr lang="uk-UA" altLang="ru-RU" sz="1900" dirty="0">
                <a:solidFill>
                  <a:srgbClr val="339933"/>
                </a:solidFill>
              </a:rPr>
              <a:t>//визначення іменованих констант</a:t>
            </a:r>
            <a:r>
              <a:rPr lang="uk-UA" altLang="ru-RU" sz="1900" dirty="0"/>
              <a:t/>
            </a:r>
            <a:br>
              <a:rPr lang="uk-UA" altLang="ru-RU" sz="1900" dirty="0"/>
            </a:br>
            <a:r>
              <a:rPr lang="uk-UA" altLang="ru-RU" sz="1900" dirty="0" err="1"/>
              <a:t>const</a:t>
            </a:r>
            <a:r>
              <a:rPr lang="uk-UA" altLang="ru-RU" sz="1900" dirty="0"/>
              <a:t> </a:t>
            </a:r>
            <a:r>
              <a:rPr lang="uk-UA" altLang="ru-RU" sz="1900" dirty="0" err="1"/>
              <a:t>int</a:t>
            </a:r>
            <a:r>
              <a:rPr lang="uk-UA" altLang="ru-RU" sz="1900" dirty="0"/>
              <a:t> i=0;        </a:t>
            </a:r>
            <a:br>
              <a:rPr lang="uk-UA" altLang="ru-RU" sz="1900" dirty="0"/>
            </a:br>
            <a:r>
              <a:rPr lang="uk-UA" altLang="ru-RU" sz="1900" dirty="0" err="1"/>
              <a:t>int</a:t>
            </a:r>
            <a:r>
              <a:rPr lang="uk-UA" altLang="ru-RU" sz="1900" dirty="0"/>
              <a:t> a;                             </a:t>
            </a:r>
            <a:r>
              <a:rPr lang="uk-UA" altLang="ru-RU" sz="1900" dirty="0">
                <a:solidFill>
                  <a:srgbClr val="339933"/>
                </a:solidFill>
              </a:rPr>
              <a:t>//оголошення змінних</a:t>
            </a:r>
            <a:br>
              <a:rPr lang="uk-UA" altLang="ru-RU" sz="1900" dirty="0">
                <a:solidFill>
                  <a:srgbClr val="339933"/>
                </a:solidFill>
              </a:rPr>
            </a:br>
            <a:r>
              <a:rPr lang="uk-UA" altLang="ru-RU" sz="1900" dirty="0" err="1"/>
              <a:t>float</a:t>
            </a:r>
            <a:r>
              <a:rPr lang="uk-UA" altLang="ru-RU" sz="1900" dirty="0"/>
              <a:t> b;</a:t>
            </a:r>
            <a:br>
              <a:rPr lang="uk-UA" altLang="ru-RU" sz="1900" dirty="0"/>
            </a:br>
            <a:r>
              <a:rPr lang="uk-UA" altLang="ru-RU" sz="1900" dirty="0" err="1"/>
              <a:t>void</a:t>
            </a:r>
            <a:r>
              <a:rPr lang="uk-UA" altLang="ru-RU" sz="1900" dirty="0"/>
              <a:t> </a:t>
            </a:r>
            <a:r>
              <a:rPr lang="uk-UA" altLang="ru-RU" sz="1900" dirty="0" err="1"/>
              <a:t>input</a:t>
            </a:r>
            <a:r>
              <a:rPr lang="uk-UA" altLang="ru-RU" sz="1900" dirty="0"/>
              <a:t>()                       </a:t>
            </a:r>
            <a:r>
              <a:rPr lang="uk-UA" altLang="ru-RU" sz="1900" dirty="0">
                <a:solidFill>
                  <a:srgbClr val="339933"/>
                </a:solidFill>
              </a:rPr>
              <a:t>//оголошення функції</a:t>
            </a:r>
            <a:br>
              <a:rPr lang="uk-UA" altLang="ru-RU" sz="1900" dirty="0">
                <a:solidFill>
                  <a:srgbClr val="339933"/>
                </a:solidFill>
              </a:rPr>
            </a:br>
            <a:r>
              <a:rPr lang="uk-UA" altLang="ru-RU" sz="1900" dirty="0"/>
              <a:t>{</a:t>
            </a:r>
            <a:br>
              <a:rPr lang="uk-UA" altLang="ru-RU" sz="1900" dirty="0"/>
            </a:br>
            <a:r>
              <a:rPr lang="uk-UA" altLang="ru-RU" sz="1900" dirty="0"/>
              <a:t>   </a:t>
            </a:r>
            <a:r>
              <a:rPr lang="uk-UA" altLang="ru-RU" sz="1900" dirty="0" err="1"/>
              <a:t>cout</a:t>
            </a:r>
            <a:r>
              <a:rPr lang="uk-UA" altLang="ru-RU" sz="1900" dirty="0"/>
              <a:t>&lt;&lt;"</a:t>
            </a:r>
            <a:r>
              <a:rPr lang="uk-UA" altLang="ru-RU" sz="1900" dirty="0" err="1"/>
              <a:t>enter</a:t>
            </a:r>
            <a:r>
              <a:rPr lang="uk-UA" altLang="ru-RU" sz="1900" dirty="0"/>
              <a:t> </a:t>
            </a:r>
            <a:r>
              <a:rPr lang="uk-UA" altLang="ru-RU" sz="1900" dirty="0" err="1"/>
              <a:t>int</a:t>
            </a:r>
            <a:r>
              <a:rPr lang="uk-UA" altLang="ru-RU" sz="1900" dirty="0"/>
              <a:t> a, </a:t>
            </a:r>
            <a:r>
              <a:rPr lang="uk-UA" altLang="ru-RU" sz="1900" dirty="0" err="1"/>
              <a:t>float</a:t>
            </a:r>
            <a:r>
              <a:rPr lang="uk-UA" altLang="ru-RU" sz="1900" dirty="0"/>
              <a:t> b"&lt;&lt;</a:t>
            </a:r>
            <a:r>
              <a:rPr lang="uk-UA" altLang="ru-RU" sz="1900" dirty="0" err="1"/>
              <a:t>endl</a:t>
            </a:r>
            <a:r>
              <a:rPr lang="uk-UA" altLang="ru-RU" sz="1900" dirty="0"/>
              <a:t>;</a:t>
            </a:r>
            <a:br>
              <a:rPr lang="uk-UA" altLang="ru-RU" sz="1900" dirty="0"/>
            </a:br>
            <a:r>
              <a:rPr lang="uk-UA" altLang="ru-RU" sz="1900" dirty="0"/>
              <a:t>   </a:t>
            </a:r>
            <a:r>
              <a:rPr lang="uk-UA" altLang="ru-RU" sz="1900" dirty="0" err="1"/>
              <a:t>cin</a:t>
            </a:r>
            <a:r>
              <a:rPr lang="uk-UA" altLang="ru-RU" sz="1900" dirty="0"/>
              <a:t>&gt;&gt;a&gt;&gt;b;</a:t>
            </a:r>
            <a:br>
              <a:rPr lang="uk-UA" altLang="ru-RU" sz="1900" dirty="0"/>
            </a:br>
            <a:r>
              <a:rPr lang="uk-UA" altLang="ru-RU" sz="1900" dirty="0"/>
              <a:t>}</a:t>
            </a:r>
            <a:br>
              <a:rPr lang="uk-UA" altLang="ru-RU" sz="1900" dirty="0"/>
            </a:br>
            <a:r>
              <a:rPr lang="uk-UA" altLang="ru-RU" sz="1900" dirty="0" err="1"/>
              <a:t>int</a:t>
            </a:r>
            <a:r>
              <a:rPr lang="uk-UA" altLang="ru-RU" sz="1900" dirty="0"/>
              <a:t> </a:t>
            </a:r>
            <a:r>
              <a:rPr lang="uk-UA" altLang="ru-RU" sz="1900" dirty="0" err="1"/>
              <a:t>main</a:t>
            </a:r>
            <a:r>
              <a:rPr lang="uk-UA" altLang="ru-RU" sz="1900" dirty="0"/>
              <a:t>()         </a:t>
            </a:r>
            <a:r>
              <a:rPr lang="uk-UA" altLang="ru-RU" sz="1900" dirty="0">
                <a:solidFill>
                  <a:srgbClr val="339933"/>
                </a:solidFill>
              </a:rPr>
              <a:t>//початок опису дій головної функції</a:t>
            </a:r>
            <a:br>
              <a:rPr lang="uk-UA" altLang="ru-RU" sz="1900" dirty="0">
                <a:solidFill>
                  <a:srgbClr val="339933"/>
                </a:solidFill>
              </a:rPr>
            </a:br>
            <a:r>
              <a:rPr lang="uk-UA" altLang="ru-RU" sz="1900" dirty="0"/>
              <a:t>{                                  </a:t>
            </a:r>
            <a:r>
              <a:rPr lang="uk-UA" altLang="ru-RU" sz="1900" dirty="0">
                <a:solidFill>
                  <a:srgbClr val="339933"/>
                </a:solidFill>
              </a:rPr>
              <a:t>//оператори функції:</a:t>
            </a:r>
            <a:br>
              <a:rPr lang="uk-UA" altLang="ru-RU" sz="1900" dirty="0">
                <a:solidFill>
                  <a:srgbClr val="339933"/>
                </a:solidFill>
              </a:rPr>
            </a:br>
            <a:r>
              <a:rPr lang="uk-UA" altLang="ru-RU" sz="1900" dirty="0"/>
              <a:t> </a:t>
            </a:r>
            <a:r>
              <a:rPr lang="en-US" altLang="ru-RU" sz="1900" dirty="0"/>
              <a:t> </a:t>
            </a:r>
            <a:r>
              <a:rPr lang="uk-UA" altLang="ru-RU" sz="1900" dirty="0" err="1"/>
              <a:t>cout</a:t>
            </a:r>
            <a:r>
              <a:rPr lang="uk-UA" altLang="ru-RU" sz="1900" dirty="0"/>
              <a:t>&lt;&lt;"</a:t>
            </a:r>
            <a:r>
              <a:rPr lang="uk-UA" altLang="ru-RU" sz="1900" dirty="0" err="1"/>
              <a:t>Hello</a:t>
            </a:r>
            <a:r>
              <a:rPr lang="uk-UA" altLang="ru-RU" sz="1900" dirty="0"/>
              <a:t>, </a:t>
            </a:r>
            <a:r>
              <a:rPr lang="uk-UA" altLang="ru-RU" sz="1900" dirty="0" err="1"/>
              <a:t>world</a:t>
            </a:r>
            <a:r>
              <a:rPr lang="uk-UA" altLang="ru-RU" sz="1900" dirty="0"/>
              <a:t>!"&lt;&lt;</a:t>
            </a:r>
            <a:r>
              <a:rPr lang="uk-UA" altLang="ru-RU" sz="1900" dirty="0" err="1"/>
              <a:t>endl</a:t>
            </a:r>
            <a:r>
              <a:rPr lang="uk-UA" altLang="ru-RU" sz="1900" dirty="0"/>
              <a:t>;           </a:t>
            </a:r>
            <a:r>
              <a:rPr lang="uk-UA" altLang="ru-RU" sz="1900" dirty="0">
                <a:solidFill>
                  <a:srgbClr val="339933"/>
                </a:solidFill>
              </a:rPr>
              <a:t>//вивести рядок</a:t>
            </a:r>
            <a:r>
              <a:rPr lang="uk-UA" altLang="ru-RU" sz="1900" dirty="0"/>
              <a:t/>
            </a:r>
            <a:br>
              <a:rPr lang="uk-UA" altLang="ru-RU" sz="1900" dirty="0"/>
            </a:br>
            <a:r>
              <a:rPr lang="uk-UA" altLang="ru-RU" sz="1900" dirty="0"/>
              <a:t> </a:t>
            </a:r>
            <a:r>
              <a:rPr lang="en-US" altLang="ru-RU" sz="1900" dirty="0"/>
              <a:t> </a:t>
            </a:r>
            <a:r>
              <a:rPr lang="uk-UA" altLang="ru-RU" sz="1900" dirty="0" err="1"/>
              <a:t>input</a:t>
            </a:r>
            <a:r>
              <a:rPr lang="uk-UA" altLang="ru-RU" sz="1900" dirty="0"/>
              <a:t>();                           </a:t>
            </a:r>
            <a:r>
              <a:rPr lang="uk-UA" altLang="ru-RU" sz="1900" dirty="0">
                <a:solidFill>
                  <a:srgbClr val="339933"/>
                </a:solidFill>
              </a:rPr>
              <a:t>//викликати функцію</a:t>
            </a:r>
            <a:br>
              <a:rPr lang="uk-UA" altLang="ru-RU" sz="1900" dirty="0">
                <a:solidFill>
                  <a:srgbClr val="339933"/>
                </a:solidFill>
              </a:rPr>
            </a:br>
            <a:r>
              <a:rPr lang="uk-UA" altLang="ru-RU" sz="1900" dirty="0"/>
              <a:t> </a:t>
            </a:r>
            <a:r>
              <a:rPr lang="en-US" altLang="ru-RU" sz="1900" dirty="0"/>
              <a:t> </a:t>
            </a:r>
            <a:r>
              <a:rPr lang="uk-UA" altLang="ru-RU" sz="1900" dirty="0" err="1"/>
              <a:t>cout</a:t>
            </a:r>
            <a:r>
              <a:rPr lang="uk-UA" altLang="ru-RU" sz="1900" dirty="0"/>
              <a:t>&lt;&lt;"</a:t>
            </a:r>
            <a:r>
              <a:rPr lang="uk-UA" altLang="ru-RU" sz="1900" dirty="0" err="1"/>
              <a:t>a+b</a:t>
            </a:r>
            <a:r>
              <a:rPr lang="uk-UA" altLang="ru-RU" sz="1900" dirty="0"/>
              <a:t>="&lt;&lt;</a:t>
            </a:r>
            <a:r>
              <a:rPr lang="uk-UA" altLang="ru-RU" sz="1900" dirty="0" err="1"/>
              <a:t>a+b</a:t>
            </a:r>
            <a:r>
              <a:rPr lang="uk-UA" altLang="ru-RU" sz="1900" dirty="0"/>
              <a:t>&lt;&lt;</a:t>
            </a:r>
            <a:r>
              <a:rPr lang="uk-UA" altLang="ru-RU" sz="1900" dirty="0" err="1"/>
              <a:t>endl</a:t>
            </a:r>
            <a:r>
              <a:rPr lang="uk-UA" altLang="ru-RU" sz="1900" dirty="0"/>
              <a:t>;  </a:t>
            </a:r>
            <a:r>
              <a:rPr lang="uk-UA" altLang="ru-RU" sz="1900" dirty="0">
                <a:solidFill>
                  <a:srgbClr val="339933"/>
                </a:solidFill>
              </a:rPr>
              <a:t>//вивести результат операції</a:t>
            </a:r>
            <a:r>
              <a:rPr lang="uk-UA" altLang="ru-RU" sz="1900" dirty="0"/>
              <a:t>      </a:t>
            </a:r>
            <a:br>
              <a:rPr lang="uk-UA" altLang="ru-RU" sz="1900" dirty="0"/>
            </a:br>
            <a:r>
              <a:rPr lang="uk-UA" altLang="ru-RU" sz="1900" dirty="0"/>
              <a:t> </a:t>
            </a:r>
            <a:r>
              <a:rPr lang="en-US" altLang="ru-RU" sz="1900" dirty="0"/>
              <a:t> </a:t>
            </a:r>
            <a:r>
              <a:rPr lang="uk-UA" altLang="ru-RU" sz="1900" dirty="0" err="1"/>
              <a:t>system</a:t>
            </a:r>
            <a:r>
              <a:rPr lang="uk-UA" altLang="ru-RU" sz="1900" dirty="0"/>
              <a:t>(“</a:t>
            </a:r>
            <a:r>
              <a:rPr lang="en-US" altLang="ru-RU" sz="1900" dirty="0"/>
              <a:t>p</a:t>
            </a:r>
            <a:r>
              <a:rPr lang="uk-UA" altLang="ru-RU" sz="1900" dirty="0" err="1"/>
              <a:t>ause</a:t>
            </a:r>
            <a:r>
              <a:rPr lang="uk-UA" altLang="ru-RU" sz="1900" dirty="0"/>
              <a:t>");        </a:t>
            </a:r>
            <a:r>
              <a:rPr lang="uk-UA" altLang="ru-RU" sz="1900" dirty="0">
                <a:solidFill>
                  <a:srgbClr val="339933"/>
                </a:solidFill>
              </a:rPr>
              <a:t>//викликати стандартну функцію </a:t>
            </a:r>
            <a:br>
              <a:rPr lang="uk-UA" altLang="ru-RU" sz="1900" dirty="0">
                <a:solidFill>
                  <a:srgbClr val="339933"/>
                </a:solidFill>
              </a:rPr>
            </a:br>
            <a:r>
              <a:rPr lang="uk-UA" altLang="ru-RU" sz="1900" dirty="0"/>
              <a:t>}</a:t>
            </a:r>
            <a:endParaRPr lang="ru-RU" altLang="ru-RU" sz="1900" dirty="0"/>
          </a:p>
        </p:txBody>
      </p:sp>
    </p:spTree>
    <p:extLst>
      <p:ext uri="{BB962C8B-B14F-4D97-AF65-F5344CB8AC3E}">
        <p14:creationId xmlns:p14="http://schemas.microsoft.com/office/powerpoint/2010/main" val="32040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4079875" y="3"/>
            <a:ext cx="5545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4000" b="1">
                <a:solidFill>
                  <a:schemeClr val="bg1"/>
                </a:solidFill>
              </a:rPr>
              <a:t>Приклад </a:t>
            </a:r>
            <a:endParaRPr lang="ru-RU" altLang="ru-RU" sz="4000" b="1">
              <a:solidFill>
                <a:schemeClr val="bg1"/>
              </a:solidFill>
            </a:endParaRPr>
          </a:p>
        </p:txBody>
      </p:sp>
      <p:grpSp>
        <p:nvGrpSpPr>
          <p:cNvPr id="5" name="Скругленный прямоугольник 4"/>
          <p:cNvGrpSpPr>
            <a:grpSpLocks/>
          </p:cNvGrpSpPr>
          <p:nvPr/>
        </p:nvGrpSpPr>
        <p:grpSpPr bwMode="auto">
          <a:xfrm>
            <a:off x="0" y="1145267"/>
            <a:ext cx="2950029" cy="1682750"/>
            <a:chOff x="3203" y="714"/>
            <a:chExt cx="2296" cy="1060"/>
          </a:xfrm>
        </p:grpSpPr>
        <p:pic>
          <p:nvPicPr>
            <p:cNvPr id="61452" name="Скругленный прямоугольник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" y="714"/>
              <a:ext cx="2296" cy="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453" name="Text Box 13"/>
            <p:cNvSpPr txBox="1">
              <a:spLocks noChangeArrowheads="1"/>
            </p:cNvSpPr>
            <p:nvPr/>
          </p:nvSpPr>
          <p:spPr bwMode="auto">
            <a:xfrm>
              <a:off x="3291" y="786"/>
              <a:ext cx="2120" cy="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uk-UA" altLang="ru-RU" sz="2400" b="1" dirty="0">
                  <a:solidFill>
                    <a:srgbClr val="222268"/>
                  </a:solidFill>
                </a:rPr>
                <a:t>Обчислення температури за шкалою Кельвіна</a:t>
              </a:r>
              <a:r>
                <a:rPr lang="en-US" altLang="ru-RU" sz="2400" b="1" dirty="0">
                  <a:solidFill>
                    <a:srgbClr val="222268"/>
                  </a:solidFill>
                </a:rPr>
                <a:t> </a:t>
              </a:r>
              <a:endParaRPr lang="uk-UA" altLang="ru-RU" sz="2400" b="1" dirty="0">
                <a:solidFill>
                  <a:srgbClr val="222268"/>
                </a:solidFill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37" y="3871913"/>
            <a:ext cx="2938349" cy="14001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243943" y="1032531"/>
            <a:ext cx="908957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ex2_2.cpp //</a:t>
            </a:r>
            <a:r>
              <a:rPr lang="ru-RU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Обчислення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температури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за шкалою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Кельвіна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визначити простір імен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Kelvc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273;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оголошення константи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Kelvc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tcels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tkelv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оголошення змінних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tcels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tkelv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головна функція</a:t>
            </a:r>
            <a:endParaRPr lang="uk-U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запропонувати користувачу ввести значення</a:t>
            </a:r>
            <a:endParaRPr lang="uk-U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"Celsius temperature:"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//увести з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клавіатури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ціле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число та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записати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його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в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змінну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tcels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tcels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обчислити суму значень двох змінних, запам'ятати її у змінній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tkelv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tkelv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tcels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Kelvc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вивести пояснення і значення змінної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tkelv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"Kelvin temperature:"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tkelv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uk-UA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pause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затримати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зображення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екрані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457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696685" y="856357"/>
            <a:ext cx="981107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uk-UA" sz="2400" dirty="0">
                <a:latin typeface="+mn-lt"/>
              </a:rPr>
              <a:t>Вивчити правила виконання операцій в різних системах числення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uk-UA" sz="2400" dirty="0">
                <a:latin typeface="+mn-lt"/>
              </a:rPr>
              <a:t> Побудувати таблицю множення у 16 –й та 8-й системах числення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uk-UA" sz="2400" dirty="0"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Розробити </a:t>
            </a:r>
            <a:r>
              <a:rPr lang="uk-UA" sz="2400" dirty="0">
                <a:latin typeface="+mn-lt"/>
              </a:rPr>
              <a:t>та намалювати в конспектах алгоритм задачі визначення  типу трикутника за довжинами його </a:t>
            </a:r>
            <a:r>
              <a:rPr lang="uk-UA" sz="2400" dirty="0" smtClean="0">
                <a:latin typeface="+mn-lt"/>
              </a:rPr>
              <a:t>сторін (прямокутний, рівнобічний, </a:t>
            </a:r>
            <a:r>
              <a:rPr lang="uk-UA" sz="2400" dirty="0" err="1" smtClean="0">
                <a:latin typeface="+mn-lt"/>
              </a:rPr>
              <a:t>рівносторонний</a:t>
            </a:r>
            <a:r>
              <a:rPr lang="uk-UA" sz="2400" dirty="0" smtClean="0">
                <a:latin typeface="+mn-lt"/>
              </a:rPr>
              <a:t>, різносторонній тощо)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400" dirty="0" smtClean="0">
                <a:latin typeface="+mn-lt"/>
              </a:rPr>
              <a:t>Побудувати </a:t>
            </a:r>
            <a:r>
              <a:rPr lang="uk-UA" sz="2400" dirty="0">
                <a:latin typeface="+mn-lt"/>
              </a:rPr>
              <a:t>блок-схему алгоритму переведення цілого числа з десяткової системи числення до будь-якої іншої.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400" dirty="0" smtClean="0">
                <a:latin typeface="+mn-lt"/>
              </a:rPr>
              <a:t>Побудувати </a:t>
            </a:r>
            <a:r>
              <a:rPr lang="uk-UA" sz="2400" dirty="0">
                <a:latin typeface="+mn-lt"/>
              </a:rPr>
              <a:t>блок-схему алгоритму розв’язання </a:t>
            </a:r>
            <a:r>
              <a:rPr lang="uk-UA" sz="2400" dirty="0" smtClean="0">
                <a:latin typeface="+mn-lt"/>
              </a:rPr>
              <a:t>старовинної </a:t>
            </a:r>
            <a:r>
              <a:rPr lang="uk-UA" sz="2400" dirty="0">
                <a:latin typeface="+mn-lt"/>
              </a:rPr>
              <a:t>задачі. </a:t>
            </a:r>
            <a:r>
              <a:rPr lang="uk-UA" sz="2400" dirty="0" smtClean="0">
                <a:latin typeface="+mn-lt"/>
              </a:rPr>
              <a:t>«Три </a:t>
            </a:r>
            <a:r>
              <a:rPr lang="uk-UA" sz="2400" dirty="0">
                <a:latin typeface="+mn-lt"/>
              </a:rPr>
              <a:t>лицарі та їх зброєносці мають переправитися на інший берег річки. Човен може вмістити двох осіб. Як їм переправитися за умови, що без свого лицаря жоден зброєносець не може перебувати у товаристві інших </a:t>
            </a:r>
            <a:r>
              <a:rPr lang="uk-UA" sz="2400" dirty="0" smtClean="0">
                <a:latin typeface="+mn-lt"/>
              </a:rPr>
              <a:t>лицарів?» </a:t>
            </a:r>
            <a:endParaRPr lang="uk-UA" sz="24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11624" y="143206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</a:p>
        </p:txBody>
      </p:sp>
    </p:spTree>
    <p:extLst>
      <p:ext uri="{BB962C8B-B14F-4D97-AF65-F5344CB8AC3E}">
        <p14:creationId xmlns:p14="http://schemas.microsoft.com/office/powerpoint/2010/main" val="3768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600" y="867557"/>
            <a:ext cx="11963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ea typeface="Times New Roman" panose="02020603050405020304" pitchFamily="18" charset="0"/>
              </a:rPr>
              <a:t>Вкажіть </a:t>
            </a:r>
            <a:r>
              <a:rPr lang="uk-UA" sz="2400" dirty="0">
                <a:ea typeface="Times New Roman" panose="02020603050405020304" pitchFamily="18" charset="0"/>
              </a:rPr>
              <a:t>основні формати зображення чисел у комп’ютері</a:t>
            </a:r>
            <a:r>
              <a:rPr lang="uk-UA" sz="2400" dirty="0" smtClean="0">
                <a:ea typeface="Times New Roman" panose="02020603050405020304" pitchFamily="18" charset="0"/>
              </a:rPr>
              <a:t>.</a:t>
            </a:r>
            <a:endParaRPr lang="en-US" sz="2400" dirty="0" smtClean="0"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ea typeface="Times New Roman" panose="02020603050405020304" pitchFamily="18" charset="0"/>
              </a:rPr>
              <a:t>Чим формат подання з фіксованою точкою відрізняється від формату  з плаваючого точкою?</a:t>
            </a:r>
            <a:endParaRPr lang="uk-UA" sz="2400" dirty="0"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ea typeface="Times New Roman" panose="02020603050405020304" pitchFamily="18" charset="0"/>
              </a:rPr>
              <a:t>Дайте </a:t>
            </a:r>
            <a:r>
              <a:rPr lang="uk-UA" sz="2400" dirty="0">
                <a:ea typeface="Times New Roman" panose="02020603050405020304" pitchFamily="18" charset="0"/>
              </a:rPr>
              <a:t>означення понять біт та байт?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ea typeface="Times New Roman" panose="02020603050405020304" pitchFamily="18" charset="0"/>
              </a:rPr>
              <a:t>Що </a:t>
            </a:r>
            <a:r>
              <a:rPr lang="uk-UA" sz="2400" dirty="0">
                <a:ea typeface="Times New Roman" panose="02020603050405020304" pitchFamily="18" charset="0"/>
              </a:rPr>
              <a:t>таке програма?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ea typeface="Times New Roman" panose="02020603050405020304" pitchFamily="18" charset="0"/>
              </a:rPr>
              <a:t>Опишіть </a:t>
            </a:r>
            <a:r>
              <a:rPr lang="uk-UA" sz="2400" dirty="0">
                <a:ea typeface="Times New Roman" panose="02020603050405020304" pitchFamily="18" charset="0"/>
              </a:rPr>
              <a:t>процес створення </a:t>
            </a:r>
            <a:r>
              <a:rPr lang="uk-UA" sz="2400" dirty="0" smtClean="0">
                <a:ea typeface="Times New Roman" panose="02020603050405020304" pitchFamily="18" charset="0"/>
              </a:rPr>
              <a:t>програми в </a:t>
            </a:r>
            <a:r>
              <a:rPr lang="en-US" sz="2400" dirty="0" smtClean="0">
                <a:ea typeface="Times New Roman" panose="02020603050405020304" pitchFamily="18" charset="0"/>
              </a:rPr>
              <a:t>IDE Visual Studio</a:t>
            </a:r>
            <a:r>
              <a:rPr lang="uk-UA" sz="2400" dirty="0" smtClean="0">
                <a:ea typeface="Times New Roman" panose="02020603050405020304" pitchFamily="18" charset="0"/>
              </a:rPr>
              <a:t>.</a:t>
            </a:r>
            <a:endParaRPr lang="uk-UA" sz="2400" dirty="0"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ea typeface="Times New Roman" panose="02020603050405020304" pitchFamily="18" charset="0"/>
              </a:rPr>
              <a:t>Що </a:t>
            </a:r>
            <a:r>
              <a:rPr lang="uk-UA" sz="2400" dirty="0">
                <a:ea typeface="Times New Roman" panose="02020603050405020304" pitchFamily="18" charset="0"/>
              </a:rPr>
              <a:t>таке транслятор? 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ea typeface="Times New Roman" panose="02020603050405020304" pitchFamily="18" charset="0"/>
              </a:rPr>
              <a:t>Чим </a:t>
            </a:r>
            <a:r>
              <a:rPr lang="uk-UA" sz="2400" dirty="0">
                <a:ea typeface="Times New Roman" panose="02020603050405020304" pitchFamily="18" charset="0"/>
              </a:rPr>
              <a:t>відрізняється компіляція від інтерпретації?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ea typeface="Times New Roman" panose="02020603050405020304" pitchFamily="18" charset="0"/>
              </a:rPr>
              <a:t>Перелічіть </a:t>
            </a:r>
            <a:r>
              <a:rPr lang="uk-UA" sz="2400" dirty="0">
                <a:ea typeface="Times New Roman" panose="02020603050405020304" pitchFamily="18" charset="0"/>
              </a:rPr>
              <a:t>складові інтегрованого середовища розробки </a:t>
            </a:r>
            <a:r>
              <a:rPr lang="uk-UA" sz="2400" dirty="0" smtClean="0">
                <a:ea typeface="Times New Roman" panose="02020603050405020304" pitchFamily="18" charset="0"/>
              </a:rPr>
              <a:t>програм</a:t>
            </a:r>
            <a:r>
              <a:rPr lang="en-US" sz="2400" dirty="0" smtClean="0">
                <a:ea typeface="Times New Roman" panose="02020603050405020304" pitchFamily="18" charset="0"/>
              </a:rPr>
              <a:t> Visual </a:t>
            </a:r>
            <a:r>
              <a:rPr lang="en-US" sz="2400" dirty="0" smtClean="0">
                <a:ea typeface="Times New Roman" panose="02020603050405020304" pitchFamily="18" charset="0"/>
              </a:rPr>
              <a:t>Studio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/>
              <a:t>Дайте </a:t>
            </a:r>
            <a:r>
              <a:rPr lang="uk-UA" sz="2400" dirty="0"/>
              <a:t>означення поняття алгоритму та перерахуйте його </a:t>
            </a:r>
            <a:r>
              <a:rPr lang="uk-UA" sz="2400" dirty="0" smtClean="0"/>
              <a:t>властивості</a:t>
            </a:r>
            <a:r>
              <a:rPr lang="uk-UA" sz="2400" dirty="0" smtClean="0"/>
              <a:t>. 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/>
              <a:t>Які базові логічні структури використовуються в програмах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/>
              <a:t>У чому різниця логічної структури повторення від логічної структури розгалуження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/>
              <a:t>Чим відрізняють логічні структури </a:t>
            </a:r>
            <a:r>
              <a:rPr lang="uk-UA" sz="2400" dirty="0" err="1" smtClean="0"/>
              <a:t>одноальтернативного</a:t>
            </a:r>
            <a:r>
              <a:rPr lang="uk-UA" sz="2400" dirty="0" smtClean="0"/>
              <a:t>, </a:t>
            </a:r>
            <a:r>
              <a:rPr lang="uk-UA" sz="2400" dirty="0" err="1" smtClean="0"/>
              <a:t>двоальтернативного</a:t>
            </a:r>
            <a:r>
              <a:rPr lang="uk-UA" sz="2400" dirty="0" smtClean="0"/>
              <a:t> </a:t>
            </a:r>
            <a:r>
              <a:rPr lang="uk-UA" sz="2400" dirty="0" smtClean="0"/>
              <a:t> </a:t>
            </a:r>
            <a:r>
              <a:rPr lang="uk-UA" sz="2400" dirty="0"/>
              <a:t>та </a:t>
            </a:r>
            <a:r>
              <a:rPr lang="uk-UA" sz="2400" dirty="0" err="1" smtClean="0"/>
              <a:t>мультиальтернативного</a:t>
            </a:r>
            <a:r>
              <a:rPr lang="uk-UA" sz="2400" dirty="0" smtClean="0"/>
              <a:t> розгалуження? </a:t>
            </a:r>
            <a:endParaRPr lang="uk-UA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43934"/>
            <a:ext cx="12192000" cy="707886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450215" algn="ctr">
              <a:spcBef>
                <a:spcPts val="1200"/>
              </a:spcBef>
              <a:spcAft>
                <a:spcPts val="300"/>
              </a:spcAft>
            </a:pPr>
            <a:r>
              <a:rPr lang="uk-UA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Контрольні </a:t>
            </a:r>
            <a:r>
              <a:rPr lang="uk-UA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запитання</a:t>
            </a:r>
            <a:endParaRPr lang="uk-UA" sz="4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4" name="Text Box 6"/>
          <p:cNvSpPr txBox="1">
            <a:spLocks noChangeArrowheads="1"/>
          </p:cNvSpPr>
          <p:nvPr/>
        </p:nvSpPr>
        <p:spPr bwMode="auto">
          <a:xfrm>
            <a:off x="169506" y="1384710"/>
            <a:ext cx="3443138" cy="4807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uk-UA" sz="2200" b="1" i="1" dirty="0">
                <a:solidFill>
                  <a:srgbClr val="0D0D0D"/>
                </a:solidFill>
                <a:latin typeface="+mn-lt"/>
              </a:rPr>
              <a:t>Прямий код</a:t>
            </a:r>
            <a:r>
              <a:rPr lang="uk-UA" sz="2200" b="1" dirty="0">
                <a:solidFill>
                  <a:srgbClr val="0D0D0D"/>
                </a:solidFill>
                <a:latin typeface="+mn-lt"/>
              </a:rPr>
              <a:t> </a:t>
            </a:r>
            <a:r>
              <a:rPr lang="uk-UA" sz="2200" dirty="0">
                <a:solidFill>
                  <a:srgbClr val="0D0D0D"/>
                </a:solidFill>
                <a:latin typeface="+mn-lt"/>
              </a:rPr>
              <a:t>від'ємного числа відрізняється від прямого коду додатного числа тим, що значення його знакового розряду (старшого біта числа) дорівнює 1, а не 0. Наприклад, прямим кодом числа 5 є 0101, </a:t>
            </a:r>
          </a:p>
          <a:p>
            <a:pPr eaLnBrk="1" hangingPunct="1"/>
            <a:r>
              <a:rPr lang="uk-UA" sz="2200" dirty="0">
                <a:solidFill>
                  <a:srgbClr val="0D0D0D"/>
                </a:solidFill>
                <a:latin typeface="+mn-lt"/>
              </a:rPr>
              <a:t>а прямим кодом числа </a:t>
            </a:r>
          </a:p>
          <a:p>
            <a:pPr eaLnBrk="1" hangingPunct="1"/>
            <a:r>
              <a:rPr lang="uk-UA" sz="2200" dirty="0">
                <a:solidFill>
                  <a:srgbClr val="0D0D0D"/>
                </a:solidFill>
                <a:latin typeface="+mn-lt"/>
              </a:rPr>
              <a:t>127 є 01111111. </a:t>
            </a:r>
          </a:p>
          <a:p>
            <a:pPr eaLnBrk="1" hangingPunct="1"/>
            <a:r>
              <a:rPr lang="uk-UA" sz="2200" dirty="0">
                <a:solidFill>
                  <a:srgbClr val="0D0D0D"/>
                </a:solidFill>
                <a:latin typeface="+mn-lt"/>
              </a:rPr>
              <a:t>Відповідно, прямим кодом числа -5 є 1101, </a:t>
            </a:r>
          </a:p>
          <a:p>
            <a:pPr eaLnBrk="1" hangingPunct="1"/>
            <a:r>
              <a:rPr lang="uk-UA" sz="2200" dirty="0">
                <a:solidFill>
                  <a:srgbClr val="0D0D0D"/>
                </a:solidFill>
                <a:latin typeface="+mn-lt"/>
              </a:rPr>
              <a:t>а числа -127 є 11111111.</a:t>
            </a:r>
          </a:p>
        </p:txBody>
      </p:sp>
      <p:sp>
        <p:nvSpPr>
          <p:cNvPr id="51212" name="Text Box 9"/>
          <p:cNvSpPr txBox="1">
            <a:spLocks noChangeArrowheads="1"/>
          </p:cNvSpPr>
          <p:nvPr/>
        </p:nvSpPr>
        <p:spPr bwMode="auto">
          <a:xfrm>
            <a:off x="3875315" y="923932"/>
            <a:ext cx="4078514" cy="5302179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uk-UA" sz="2200" b="1" i="1" dirty="0">
                <a:solidFill>
                  <a:srgbClr val="0D0D0D"/>
                </a:solidFill>
                <a:latin typeface="+mn-lt"/>
              </a:rPr>
              <a:t>Обернений код</a:t>
            </a:r>
            <a:r>
              <a:rPr lang="uk-UA" sz="2200" b="1" dirty="0">
                <a:solidFill>
                  <a:srgbClr val="0D0D0D"/>
                </a:solidFill>
                <a:latin typeface="+mn-lt"/>
              </a:rPr>
              <a:t> </a:t>
            </a:r>
            <a:r>
              <a:rPr lang="uk-UA" sz="2200" dirty="0">
                <a:solidFill>
                  <a:srgbClr val="0D0D0D"/>
                </a:solidFill>
                <a:latin typeface="+mn-lt"/>
              </a:rPr>
              <a:t>від'ємного числа можна отримати шляхом доповнення кожного розряду відповідного додатного значення до одиниці, тобто у всіх розрядах, зокрема й знаковому, нулі потрібно замінити одиницями, а одиниці — нулями. Ця операція еквівалентна відніманню числа від 2"-1 (наприклад, від 1111 для </a:t>
            </a:r>
            <a:r>
              <a:rPr lang="uk-UA" sz="2200" dirty="0" err="1">
                <a:solidFill>
                  <a:srgbClr val="0D0D0D"/>
                </a:solidFill>
                <a:latin typeface="+mn-lt"/>
              </a:rPr>
              <a:t>чотирирозрядних</a:t>
            </a:r>
            <a:r>
              <a:rPr lang="uk-UA" sz="2200" dirty="0">
                <a:solidFill>
                  <a:srgbClr val="0D0D0D"/>
                </a:solidFill>
                <a:latin typeface="+mn-lt"/>
              </a:rPr>
              <a:t> чисел). Відтак обернений код </a:t>
            </a:r>
          </a:p>
          <a:p>
            <a:pPr eaLnBrk="1" hangingPunct="1"/>
            <a:r>
              <a:rPr lang="uk-UA" sz="2200" dirty="0">
                <a:solidFill>
                  <a:srgbClr val="0D0D0D"/>
                </a:solidFill>
                <a:latin typeface="+mn-lt"/>
              </a:rPr>
              <a:t>числа -5 записується як 1010, </a:t>
            </a:r>
          </a:p>
          <a:p>
            <a:pPr eaLnBrk="1" hangingPunct="1"/>
            <a:r>
              <a:rPr lang="uk-UA" sz="2200" dirty="0">
                <a:solidFill>
                  <a:srgbClr val="0D0D0D"/>
                </a:solidFill>
                <a:latin typeface="+mn-lt"/>
              </a:rPr>
              <a:t>а числа -127 — як 10000000.</a:t>
            </a:r>
          </a:p>
        </p:txBody>
      </p:sp>
      <p:sp>
        <p:nvSpPr>
          <p:cNvPr id="51210" name="Text Box 12"/>
          <p:cNvSpPr txBox="1">
            <a:spLocks noChangeArrowheads="1"/>
          </p:cNvSpPr>
          <p:nvPr/>
        </p:nvSpPr>
        <p:spPr bwMode="auto">
          <a:xfrm>
            <a:off x="8140300" y="2371775"/>
            <a:ext cx="3709246" cy="3820368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uk-UA" sz="2200" b="1" i="1" dirty="0">
                <a:solidFill>
                  <a:srgbClr val="0D0D0D"/>
                </a:solidFill>
                <a:latin typeface="+mn-lt"/>
              </a:rPr>
              <a:t>Додатковий код</a:t>
            </a:r>
            <a:r>
              <a:rPr lang="uk-UA" sz="2200" b="1" dirty="0">
                <a:solidFill>
                  <a:srgbClr val="0D0D0D"/>
                </a:solidFill>
                <a:latin typeface="+mn-lt"/>
              </a:rPr>
              <a:t> </a:t>
            </a:r>
            <a:r>
              <a:rPr lang="uk-UA" sz="2200" dirty="0">
                <a:solidFill>
                  <a:srgbClr val="0D0D0D"/>
                </a:solidFill>
                <a:latin typeface="+mn-lt"/>
              </a:rPr>
              <a:t>від'ємного числа можна отримати шляхом додавання одиниці до молодшого розряду оберненого коду або відніманням модуля числа від 2</a:t>
            </a:r>
            <a:r>
              <a:rPr lang="en-US" sz="2200" baseline="30000" dirty="0">
                <a:solidFill>
                  <a:srgbClr val="0D0D0D"/>
                </a:solidFill>
                <a:latin typeface="+mn-lt"/>
              </a:rPr>
              <a:t>n</a:t>
            </a:r>
            <a:r>
              <a:rPr lang="uk-UA" sz="2200" dirty="0">
                <a:solidFill>
                  <a:srgbClr val="0D0D0D"/>
                </a:solidFill>
                <a:latin typeface="+mn-lt"/>
              </a:rPr>
              <a:t>. Наприклад, додатковий код </a:t>
            </a:r>
          </a:p>
          <a:p>
            <a:pPr eaLnBrk="1" hangingPunct="1"/>
            <a:r>
              <a:rPr lang="uk-UA" sz="2200" dirty="0">
                <a:solidFill>
                  <a:srgbClr val="0D0D0D"/>
                </a:solidFill>
                <a:latin typeface="+mn-lt"/>
              </a:rPr>
              <a:t>числа -5 записується як 1011, </a:t>
            </a:r>
          </a:p>
          <a:p>
            <a:pPr eaLnBrk="1" hangingPunct="1"/>
            <a:r>
              <a:rPr lang="uk-UA" sz="2200" dirty="0">
                <a:solidFill>
                  <a:srgbClr val="0D0D0D"/>
                </a:solidFill>
                <a:latin typeface="+mn-lt"/>
              </a:rPr>
              <a:t>а код числа      </a:t>
            </a:r>
            <a:endParaRPr lang="en-US" sz="2200" dirty="0">
              <a:solidFill>
                <a:srgbClr val="0D0D0D"/>
              </a:solidFill>
              <a:latin typeface="+mn-lt"/>
            </a:endParaRPr>
          </a:p>
          <a:p>
            <a:pPr eaLnBrk="1" hangingPunct="1"/>
            <a:r>
              <a:rPr lang="uk-UA" sz="2200" dirty="0">
                <a:solidFill>
                  <a:srgbClr val="0D0D0D"/>
                </a:solidFill>
                <a:latin typeface="+mn-lt"/>
              </a:rPr>
              <a:t>-127 — як 10000001.</a:t>
            </a:r>
          </a:p>
        </p:txBody>
      </p:sp>
      <p:sp>
        <p:nvSpPr>
          <p:cNvPr id="51208" name="Заголовок 1"/>
          <p:cNvSpPr txBox="1">
            <a:spLocks/>
          </p:cNvSpPr>
          <p:nvPr/>
        </p:nvSpPr>
        <p:spPr bwMode="auto">
          <a:xfrm>
            <a:off x="1392166" y="0"/>
            <a:ext cx="9275834" cy="6477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>
                <a:solidFill>
                  <a:schemeClr val="bg1"/>
                </a:solidFill>
                <a:latin typeface="+mn-lt"/>
              </a:rPr>
              <a:t>Числа з фіксованою крапкою</a:t>
            </a:r>
          </a:p>
        </p:txBody>
      </p:sp>
    </p:spTree>
    <p:extLst>
      <p:ext uri="{BB962C8B-B14F-4D97-AF65-F5344CB8AC3E}">
        <p14:creationId xmlns:p14="http://schemas.microsoft.com/office/powerpoint/2010/main" val="2649098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1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53633"/>
              </p:ext>
            </p:extLst>
          </p:nvPr>
        </p:nvGraphicFramePr>
        <p:xfrm>
          <a:off x="1468664" y="2124756"/>
          <a:ext cx="8280400" cy="2376488"/>
        </p:xfrm>
        <a:graphic>
          <a:graphicData uri="http://schemas.openxmlformats.org/drawingml/2006/table">
            <a:tbl>
              <a:tblPr/>
              <a:tblGrid>
                <a:gridCol w="2374900"/>
                <a:gridCol w="1368425"/>
                <a:gridCol w="1512888"/>
                <a:gridCol w="1368425"/>
                <a:gridCol w="1655762"/>
              </a:tblGrid>
              <a:tr h="792163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Прямий код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Обернений код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010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  <a:tr h="8636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Додатковий код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206000" y="55204"/>
            <a:ext cx="7864461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ctr" eaLnBrk="1" hangingPunct="1"/>
            <a:r>
              <a:rPr lang="uk-UA" sz="3600" b="1" dirty="0">
                <a:solidFill>
                  <a:schemeClr val="bg1"/>
                </a:solidFill>
              </a:rPr>
              <a:t>Приклад числа з фіксованою крапкою</a:t>
            </a:r>
          </a:p>
        </p:txBody>
      </p:sp>
    </p:spTree>
    <p:extLst>
      <p:ext uri="{BB962C8B-B14F-4D97-AF65-F5344CB8AC3E}">
        <p14:creationId xmlns:p14="http://schemas.microsoft.com/office/powerpoint/2010/main" val="24531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462411">
            <a:off x="174172" y="949180"/>
            <a:ext cx="1979613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Объект 2"/>
          <p:cNvSpPr>
            <a:spLocks noGrp="1"/>
          </p:cNvSpPr>
          <p:nvPr>
            <p:ph idx="4294967295"/>
          </p:nvPr>
        </p:nvSpPr>
        <p:spPr>
          <a:xfrm>
            <a:off x="2322286" y="1773240"/>
            <a:ext cx="9869714" cy="33115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uk-UA" sz="2400" dirty="0">
                <a:solidFill>
                  <a:srgbClr val="0D0D0D"/>
                </a:solidFill>
              </a:rPr>
              <a:t>Існують дуже великі (</a:t>
            </a:r>
            <a:r>
              <a:rPr lang="uk-UA" sz="2400" b="1" dirty="0">
                <a:solidFill>
                  <a:srgbClr val="0D0D0D"/>
                </a:solidFill>
              </a:rPr>
              <a:t>маса Сонця 2</a:t>
            </a:r>
            <a:r>
              <a:rPr lang="uk-UA" sz="2400" b="1" dirty="0">
                <a:solidFill>
                  <a:srgbClr val="0D0D0D"/>
                </a:solidFill>
                <a:sym typeface="Symbol" pitchFamily="18" charset="2"/>
              </a:rPr>
              <a:t></a:t>
            </a:r>
            <a:r>
              <a:rPr lang="uk-UA" sz="2400" b="1" dirty="0">
                <a:solidFill>
                  <a:srgbClr val="0D0D0D"/>
                </a:solidFill>
              </a:rPr>
              <a:t>10</a:t>
            </a:r>
            <a:r>
              <a:rPr lang="uk-UA" sz="2400" b="1" baseline="30000" dirty="0">
                <a:solidFill>
                  <a:srgbClr val="0D0D0D"/>
                </a:solidFill>
              </a:rPr>
              <a:t>30</a:t>
            </a:r>
            <a:r>
              <a:rPr lang="uk-UA" sz="2400" b="1" dirty="0">
                <a:solidFill>
                  <a:srgbClr val="0D0D0D"/>
                </a:solidFill>
              </a:rPr>
              <a:t> кг</a:t>
            </a:r>
            <a:r>
              <a:rPr lang="uk-UA" sz="2400" dirty="0">
                <a:solidFill>
                  <a:srgbClr val="0D0D0D"/>
                </a:solidFill>
              </a:rPr>
              <a:t>) або дуже маленькі дійсні числа (</a:t>
            </a:r>
            <a:r>
              <a:rPr lang="uk-UA" sz="2400" b="1" dirty="0">
                <a:solidFill>
                  <a:srgbClr val="0D0D0D"/>
                </a:solidFill>
              </a:rPr>
              <a:t>маса електрона  9</a:t>
            </a:r>
            <a:r>
              <a:rPr lang="uk-UA" sz="2400" b="1" dirty="0">
                <a:solidFill>
                  <a:srgbClr val="0D0D0D"/>
                </a:solidFill>
                <a:sym typeface="Symbol" pitchFamily="18" charset="2"/>
              </a:rPr>
              <a:t></a:t>
            </a:r>
            <a:r>
              <a:rPr lang="uk-UA" sz="2400" b="1" dirty="0">
                <a:solidFill>
                  <a:srgbClr val="0D0D0D"/>
                </a:solidFill>
              </a:rPr>
              <a:t>10</a:t>
            </a:r>
            <a:r>
              <a:rPr lang="uk-UA" sz="2400" b="1" baseline="30000" dirty="0">
                <a:solidFill>
                  <a:srgbClr val="0D0D0D"/>
                </a:solidFill>
              </a:rPr>
              <a:t>-28</a:t>
            </a:r>
            <a:r>
              <a:rPr lang="uk-UA" sz="2400" b="1" dirty="0">
                <a:solidFill>
                  <a:srgbClr val="0D0D0D"/>
                </a:solidFill>
              </a:rPr>
              <a:t> г</a:t>
            </a:r>
            <a:r>
              <a:rPr lang="uk-UA" sz="2400" dirty="0">
                <a:solidFill>
                  <a:srgbClr val="0D0D0D"/>
                </a:solidFill>
              </a:rPr>
              <a:t>). </a:t>
            </a:r>
          </a:p>
          <a:p>
            <a:pPr marL="0" indent="0">
              <a:buNone/>
            </a:pPr>
            <a:r>
              <a:rPr lang="uk-UA" sz="2400" dirty="0">
                <a:solidFill>
                  <a:srgbClr val="0D0D0D"/>
                </a:solidFill>
              </a:rPr>
              <a:t>Записати в пам'ять комп'ютера подібні числа з урахуванням усіх значущих цифр і виконати над ними арифметичні операції, використовуючи арифметику з фіксованою крапкою, неможливо. </a:t>
            </a:r>
          </a:p>
          <a:p>
            <a:pPr marL="0" indent="0">
              <a:buNone/>
            </a:pPr>
            <a:r>
              <a:rPr lang="uk-UA" sz="2400" dirty="0">
                <a:solidFill>
                  <a:srgbClr val="0D0D0D"/>
                </a:solidFill>
              </a:rPr>
              <a:t>У цьому випадку для записування чисел використовують </a:t>
            </a:r>
            <a:r>
              <a:rPr lang="uk-UA" sz="2400" b="1" dirty="0">
                <a:solidFill>
                  <a:srgbClr val="000099"/>
                </a:solidFill>
              </a:rPr>
              <a:t>формат із плаваючою крапкою (</a:t>
            </a:r>
            <a:r>
              <a:rPr lang="en-GB" sz="2400" b="1" i="1" dirty="0">
                <a:solidFill>
                  <a:srgbClr val="0000CC"/>
                </a:solidFill>
              </a:rPr>
              <a:t>floating point</a:t>
            </a:r>
            <a:r>
              <a:rPr lang="uk-UA" sz="2400" i="1" dirty="0"/>
              <a:t>)</a:t>
            </a:r>
            <a:r>
              <a:rPr lang="uk-UA" sz="2400" dirty="0">
                <a:solidFill>
                  <a:srgbClr val="0D0D0D"/>
                </a:solidFill>
              </a:rPr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2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Числа з плаваючою крапкою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2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скрепка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2968</Words>
  <Application>Microsoft Office PowerPoint</Application>
  <PresentationFormat>Широкоэкранный</PresentationFormat>
  <Paragraphs>373</Paragraphs>
  <Slides>65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65</vt:i4>
      </vt:variant>
    </vt:vector>
  </HeadingPairs>
  <TitlesOfParts>
    <vt:vector size="79" baseType="lpstr">
      <vt:lpstr>Arial</vt:lpstr>
      <vt:lpstr>Calibri</vt:lpstr>
      <vt:lpstr>Calibri Light</vt:lpstr>
      <vt:lpstr>Comic Sans MS</vt:lpstr>
      <vt:lpstr>Consolas</vt:lpstr>
      <vt:lpstr>Symbol</vt:lpstr>
      <vt:lpstr>Times New Roman</vt:lpstr>
      <vt:lpstr>Webdings</vt:lpstr>
      <vt:lpstr>Wingdings</vt:lpstr>
      <vt:lpstr>шаблон скрепка</vt:lpstr>
      <vt:lpstr>CorelDRAW.Graphic.12</vt:lpstr>
      <vt:lpstr>CorelDRAW</vt:lpstr>
      <vt:lpstr>Точечный рисунок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Поняття алгоритму та вимоги до нього</vt:lpstr>
      <vt:lpstr>Властивості алгоритму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Приклади контекстних меню Visual Studio .NET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Етапи створення С/С++ програми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програми</vt:lpstr>
      <vt:lpstr>Директиви препроцесора</vt:lpstr>
      <vt:lpstr>Презентация PowerPoint</vt:lpstr>
      <vt:lpstr>Декларативна частина програми</vt:lpstr>
      <vt:lpstr>Декларативна частина програми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29</cp:revision>
  <dcterms:created xsi:type="dcterms:W3CDTF">2021-09-02T09:05:24Z</dcterms:created>
  <dcterms:modified xsi:type="dcterms:W3CDTF">2021-09-02T17:36:06Z</dcterms:modified>
</cp:coreProperties>
</file>